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316" r:id="rId3"/>
    <p:sldId id="317" r:id="rId4"/>
    <p:sldId id="318" r:id="rId5"/>
    <p:sldId id="325" r:id="rId6"/>
    <p:sldId id="319" r:id="rId7"/>
    <p:sldId id="320" r:id="rId8"/>
    <p:sldId id="321" r:id="rId9"/>
    <p:sldId id="322" r:id="rId10"/>
    <p:sldId id="326" r:id="rId11"/>
    <p:sldId id="327" r:id="rId12"/>
    <p:sldId id="328" r:id="rId13"/>
    <p:sldId id="32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1A8"/>
    <a:srgbClr val="36528A"/>
    <a:srgbClr val="0E5CB2"/>
    <a:srgbClr val="0864B8"/>
    <a:srgbClr val="2A9995"/>
    <a:srgbClr val="8EE0DC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269" autoAdjust="0"/>
  </p:normalViewPr>
  <p:slideViewPr>
    <p:cSldViewPr>
      <p:cViewPr varScale="1">
        <p:scale>
          <a:sx n="144" d="100"/>
          <a:sy n="144" d="100"/>
        </p:scale>
        <p:origin x="-6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E56D1-6E5A-46D3-9519-43202018CEC5}" type="datetimeFigureOut">
              <a:rPr lang="zh-CN" altLang="en-US" smtClean="0"/>
              <a:t>2018-07-08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BB8BA-C2D5-4DBA-95E0-FB5203776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7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17</a:t>
            </a:r>
            <a:r>
              <a:rPr lang="zh-CN" altLang="en-US" smtClean="0"/>
              <a:t>年</a:t>
            </a:r>
            <a:r>
              <a:rPr lang="en-US" altLang="zh-CN" smtClean="0"/>
              <a:t>11</a:t>
            </a:r>
            <a:r>
              <a:rPr lang="zh-CN" altLang="en-US" smtClean="0"/>
              <a:t>月，为了解决非新续保痛点，复制直通续保跟踪管理能力，因此对直通作业平台进行改造，于</a:t>
            </a:r>
            <a:r>
              <a:rPr lang="en-US" altLang="zh-CN" smtClean="0"/>
              <a:t>1</a:t>
            </a:r>
            <a:r>
              <a:rPr lang="zh-CN" altLang="en-US" smtClean="0"/>
              <a:t>月底完成车代协续模式的开发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、协续是重点，也是本次系统改造的首要目的，转保是本次改造的一大亮点。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BB8BA-C2D5-4DBA-95E0-FB52037761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5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0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5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7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1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8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1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7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1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8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CA29-5A07-49A1-A4D9-7C8933459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wolil/p/5691394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8594" t="65577" b="15737"/>
          <a:stretch/>
        </p:blipFill>
        <p:spPr>
          <a:xfrm>
            <a:off x="0" y="0"/>
            <a:ext cx="4717244" cy="2807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21" y="676275"/>
            <a:ext cx="4051558" cy="40552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4"/>
          <p:cNvSpPr txBox="1"/>
          <p:nvPr/>
        </p:nvSpPr>
        <p:spPr>
          <a:xfrm>
            <a:off x="1835696" y="1678779"/>
            <a:ext cx="5636215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zh-CN" sz="3300" b="1" dirty="0" smtClean="0">
                <a:gradFill>
                  <a:gsLst>
                    <a:gs pos="0">
                      <a:srgbClr val="8EE0DC"/>
                    </a:gs>
                    <a:gs pos="100000">
                      <a:srgbClr val="8EE0DC">
                        <a:lumMod val="23000"/>
                        <a:lumOff val="77000"/>
                      </a:srgbClr>
                    </a:gs>
                  </a:gsLst>
                  <a:lin ang="5400000" scaled="1"/>
                </a:gradFill>
              </a:rPr>
              <a:t>大</a:t>
            </a:r>
            <a:r>
              <a:rPr lang="zh-CN" altLang="zh-CN" sz="3300" b="1" dirty="0">
                <a:gradFill>
                  <a:gsLst>
                    <a:gs pos="0">
                      <a:srgbClr val="8EE0DC"/>
                    </a:gs>
                    <a:gs pos="100000">
                      <a:srgbClr val="8EE0DC">
                        <a:lumMod val="23000"/>
                        <a:lumOff val="77000"/>
                      </a:srgbClr>
                    </a:gs>
                  </a:gsLst>
                  <a:lin ang="5400000" scaled="1"/>
                </a:gradFill>
              </a:rPr>
              <a:t>批量块处理方案分享</a:t>
            </a:r>
            <a:endParaRPr lang="zh-CN" altLang="en-US" sz="3300" b="1" dirty="0">
              <a:gradFill>
                <a:gsLst>
                  <a:gs pos="0">
                    <a:srgbClr val="8EE0DC"/>
                  </a:gs>
                  <a:gs pos="100000">
                    <a:srgbClr val="8EE0DC">
                      <a:lumMod val="23000"/>
                      <a:lumOff val="77000"/>
                    </a:srgb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5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9823"/>
              </p:ext>
            </p:extLst>
          </p:nvPr>
        </p:nvGraphicFramePr>
        <p:xfrm>
          <a:off x="1043608" y="1194118"/>
          <a:ext cx="5763843" cy="368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587"/>
                <a:gridCol w="1498717"/>
                <a:gridCol w="144016"/>
                <a:gridCol w="1296144"/>
                <a:gridCol w="1587379"/>
              </a:tblGrid>
              <a:tr h="21926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dba_objects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dba_extents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OWNER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对象所有者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拥有者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OBJECT_NAME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对象名称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SEGMENT_NAME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段名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0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SUBOBJECT_NAME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子对象名称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PARTITION_NAME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分区名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OBJECT_ID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对象</a:t>
                      </a:r>
                      <a:r>
                        <a:rPr lang="en-US" sz="700" kern="0" dirty="0">
                          <a:effectLst/>
                        </a:rPr>
                        <a:t>id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SEGMENT_TYPE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段类型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0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DATA_OBJECT_ID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包含该对象的</a:t>
                      </a:r>
                      <a:r>
                        <a:rPr lang="en-US" sz="700" kern="0" dirty="0" err="1">
                          <a:effectLst/>
                        </a:rPr>
                        <a:t>segment_id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TABLESPACE_NAME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表空间名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OBJECT_TYPE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对象类型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EXTENT_ID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段</a:t>
                      </a:r>
                      <a:r>
                        <a:rPr lang="en-US" sz="700" kern="0" dirty="0">
                          <a:effectLst/>
                        </a:rPr>
                        <a:t>id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CREATED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对象创建时间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文件</a:t>
                      </a:r>
                      <a:r>
                        <a:rPr lang="en-US" sz="700" kern="0">
                          <a:effectLst/>
                        </a:rPr>
                        <a:t>id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LAST_DDL_TIME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最后</a:t>
                      </a:r>
                      <a:r>
                        <a:rPr lang="en-US" sz="700" kern="0">
                          <a:effectLst/>
                        </a:rPr>
                        <a:t>DDL</a:t>
                      </a:r>
                      <a:r>
                        <a:rPr lang="zh-CN" sz="700" kern="0">
                          <a:effectLst/>
                        </a:rPr>
                        <a:t>时间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BLOCK_ID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块</a:t>
                      </a:r>
                      <a:r>
                        <a:rPr lang="en-US" sz="700" kern="0" dirty="0">
                          <a:effectLst/>
                        </a:rPr>
                        <a:t>id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TIMESTAMP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时间戳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字节量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STATUS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对象状态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数据块个数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TEMPORARY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是否临时对象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RELATIVE_FNO</a:t>
                      </a:r>
                      <a:endParaRPr lang="zh-CN" sz="8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44" marR="7644" marT="7644" marB="7644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相关的文件数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GENERATED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对象名称是否系统产生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SECONDARY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是否是数据磁带产生的第二对象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NAMESPACE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对象的命名空间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</a:tr>
              <a:tr h="2107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EDITION_NAME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>
                    <a:solidFill>
                      <a:srgbClr val="1871A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版本名称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2933" marR="22933" marT="22933" marB="229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644" marR="7644" marT="7644" marB="7644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3395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 smtClean="0">
                <a:solidFill>
                  <a:srgbClr val="00B0F0"/>
                </a:solidFill>
              </a:rPr>
              <a:t>dba_objects</a:t>
            </a:r>
            <a:r>
              <a:rPr lang="zh-CN" altLang="en-US" kern="0" dirty="0" smtClean="0">
                <a:solidFill>
                  <a:srgbClr val="00B0F0"/>
                </a:solidFill>
              </a:rPr>
              <a:t>和</a:t>
            </a:r>
            <a:r>
              <a:rPr lang="en-US" altLang="zh-CN" kern="0" dirty="0" err="1" smtClean="0">
                <a:solidFill>
                  <a:srgbClr val="00B0F0"/>
                </a:solidFill>
              </a:rPr>
              <a:t>dba_extents</a:t>
            </a:r>
            <a:endParaRPr lang="zh-CN" altLang="zh-CN" kern="100" dirty="0">
              <a:solidFill>
                <a:srgbClr val="00B0F0"/>
              </a:solidFill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74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如何批量处理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419622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r>
              <a:rPr lang="zh-CN" altLang="en-US" dirty="0" smtClean="0">
                <a:solidFill>
                  <a:srgbClr val="00B0F0"/>
                </a:solidFill>
              </a:rPr>
              <a:t>、创建临时任务表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zh-CN" altLang="en-US" dirty="0" smtClean="0">
                <a:solidFill>
                  <a:srgbClr val="00B0F0"/>
                </a:solidFill>
              </a:rPr>
              <a:t>、临时任务表增加任务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</a:rPr>
              <a:t>、增加处理任务的脚本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4</a:t>
            </a:r>
            <a:r>
              <a:rPr lang="zh-CN" altLang="en-US" dirty="0" smtClean="0">
                <a:solidFill>
                  <a:srgbClr val="00B0F0"/>
                </a:solidFill>
              </a:rPr>
              <a:t>、多线程调用任务处理脚本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699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案例：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20460"/>
              </p:ext>
            </p:extLst>
          </p:nvPr>
        </p:nvGraphicFramePr>
        <p:xfrm>
          <a:off x="755576" y="1851670"/>
          <a:ext cx="2805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包装程序外壳对象" showAsIcon="1" r:id="rId3" imgW="2805480" imgH="711360" progId="Package">
                  <p:embed/>
                </p:oleObj>
              </mc:Choice>
              <mc:Fallback>
                <p:oleObj name="包装程序外壳对象" showAsIcon="1" r:id="rId3" imgW="28054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51670"/>
                        <a:ext cx="2805113" cy="7112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43557"/>
              </p:ext>
            </p:extLst>
          </p:nvPr>
        </p:nvGraphicFramePr>
        <p:xfrm>
          <a:off x="4572000" y="1923678"/>
          <a:ext cx="2614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包装程序外壳对象" showAsIcon="1" r:id="rId5" imgW="2615040" imgH="711360" progId="Package">
                  <p:embed/>
                </p:oleObj>
              </mc:Choice>
              <mc:Fallback>
                <p:oleObj name="包装程序外壳对象" showAsIcon="1" r:id="rId5" imgW="2615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923678"/>
                        <a:ext cx="2614613" cy="7112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3" y="214579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</a:rPr>
              <a:t>谢谢！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35756" y="275429"/>
            <a:ext cx="385161" cy="431802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763041" y="255444"/>
            <a:ext cx="838095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问题：</a:t>
            </a:r>
            <a:endParaRPr lang="zh-CN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CA29-5A07-49A1-A4D9-7C893345905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8820" y="915566"/>
            <a:ext cx="74515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      现有</a:t>
            </a:r>
            <a:r>
              <a:rPr lang="en-US" altLang="zh-CN" sz="2000" dirty="0" smtClean="0">
                <a:solidFill>
                  <a:srgbClr val="00B0F0"/>
                </a:solidFill>
              </a:rPr>
              <a:t>3</a:t>
            </a:r>
            <a:r>
              <a:rPr lang="zh-CN" altLang="en-US" sz="2000" dirty="0" smtClean="0">
                <a:solidFill>
                  <a:srgbClr val="00B0F0"/>
                </a:solidFill>
              </a:rPr>
              <a:t>张上亿级的表（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、</a:t>
            </a:r>
            <a:r>
              <a:rPr lang="en-US" altLang="zh-CN" sz="2000" dirty="0" smtClean="0">
                <a:solidFill>
                  <a:srgbClr val="00B0F0"/>
                </a:solidFill>
              </a:rPr>
              <a:t>B</a:t>
            </a:r>
            <a:r>
              <a:rPr lang="zh-CN" altLang="en-US" sz="2000" dirty="0" smtClean="0">
                <a:solidFill>
                  <a:srgbClr val="00B0F0"/>
                </a:solidFill>
              </a:rPr>
              <a:t>、</a:t>
            </a:r>
            <a:r>
              <a:rPr lang="en-US" altLang="zh-CN" sz="2000" dirty="0" smtClean="0">
                <a:solidFill>
                  <a:srgbClr val="00B0F0"/>
                </a:solidFill>
              </a:rPr>
              <a:t>C</a:t>
            </a:r>
            <a:r>
              <a:rPr lang="zh-CN" altLang="en-US" sz="2000" dirty="0" smtClean="0">
                <a:solidFill>
                  <a:srgbClr val="00B0F0"/>
                </a:solidFill>
              </a:rPr>
              <a:t>），需要对其中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表的数据进行加工清理，其中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和</a:t>
            </a:r>
            <a:r>
              <a:rPr lang="en-US" altLang="zh-CN" sz="2000" dirty="0" smtClean="0">
                <a:solidFill>
                  <a:srgbClr val="00B0F0"/>
                </a:solidFill>
              </a:rPr>
              <a:t>B</a:t>
            </a:r>
            <a:r>
              <a:rPr lang="zh-CN" altLang="en-US" sz="2000" dirty="0" smtClean="0">
                <a:solidFill>
                  <a:srgbClr val="00B0F0"/>
                </a:solidFill>
              </a:rPr>
              <a:t>通过字段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关联，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和</a:t>
            </a:r>
            <a:r>
              <a:rPr lang="en-US" altLang="zh-CN" sz="2000" dirty="0" smtClean="0">
                <a:solidFill>
                  <a:srgbClr val="00B0F0"/>
                </a:solidFill>
              </a:rPr>
              <a:t>C</a:t>
            </a:r>
            <a:r>
              <a:rPr lang="zh-CN" altLang="en-US" sz="2000" dirty="0" smtClean="0">
                <a:solidFill>
                  <a:srgbClr val="00B0F0"/>
                </a:solidFill>
              </a:rPr>
              <a:t>通过字段</a:t>
            </a:r>
            <a:r>
              <a:rPr lang="en-US" altLang="zh-CN" sz="2000" dirty="0" smtClean="0">
                <a:solidFill>
                  <a:srgbClr val="00B0F0"/>
                </a:solidFill>
              </a:rPr>
              <a:t>b</a:t>
            </a:r>
            <a:r>
              <a:rPr lang="zh-CN" altLang="en-US" sz="2000" dirty="0" smtClean="0">
                <a:solidFill>
                  <a:srgbClr val="00B0F0"/>
                </a:solidFill>
              </a:rPr>
              <a:t>关联，要求：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1</a:t>
            </a:r>
            <a:r>
              <a:rPr lang="zh-CN" altLang="en-US" sz="2000" dirty="0" smtClean="0">
                <a:solidFill>
                  <a:srgbClr val="00B0F0"/>
                </a:solidFill>
              </a:rPr>
              <a:t>、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表中某记录如果字段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或</a:t>
            </a:r>
            <a:r>
              <a:rPr lang="en-US" altLang="zh-CN" sz="2000" dirty="0" smtClean="0">
                <a:solidFill>
                  <a:srgbClr val="00B0F0"/>
                </a:solidFill>
              </a:rPr>
              <a:t>b</a:t>
            </a:r>
            <a:r>
              <a:rPr lang="zh-CN" altLang="en-US" sz="2000" dirty="0" smtClean="0">
                <a:solidFill>
                  <a:srgbClr val="00B0F0"/>
                </a:solidFill>
              </a:rPr>
              <a:t>有一个无效，则对</a:t>
            </a:r>
            <a:r>
              <a:rPr lang="zh-CN" altLang="en-US" sz="2000" dirty="0">
                <a:solidFill>
                  <a:srgbClr val="00B0F0"/>
                </a:solidFill>
              </a:rPr>
              <a:t>该</a:t>
            </a:r>
            <a:r>
              <a:rPr lang="zh-CN" altLang="en-US" sz="2000" dirty="0" smtClean="0">
                <a:solidFill>
                  <a:srgbClr val="00B0F0"/>
                </a:solidFill>
              </a:rPr>
              <a:t>记录进行清理，同时将记录备份至备份表。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2</a:t>
            </a:r>
            <a:r>
              <a:rPr lang="zh-CN" altLang="en-US" sz="2000" dirty="0" smtClean="0">
                <a:solidFill>
                  <a:srgbClr val="00B0F0"/>
                </a:solidFill>
              </a:rPr>
              <a:t>、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表中如果</a:t>
            </a:r>
            <a:r>
              <a:rPr lang="en-US" altLang="zh-CN" sz="2000" dirty="0" smtClean="0">
                <a:solidFill>
                  <a:srgbClr val="00B0F0"/>
                </a:solidFill>
              </a:rPr>
              <a:t>a</a:t>
            </a:r>
            <a:r>
              <a:rPr lang="zh-CN" altLang="en-US" sz="2000" dirty="0" smtClean="0">
                <a:solidFill>
                  <a:srgbClr val="00B0F0"/>
                </a:solidFill>
              </a:rPr>
              <a:t>、</a:t>
            </a:r>
            <a:r>
              <a:rPr lang="en-US" altLang="zh-CN" sz="2000" dirty="0" smtClean="0">
                <a:solidFill>
                  <a:srgbClr val="00B0F0"/>
                </a:solidFill>
              </a:rPr>
              <a:t>b</a:t>
            </a:r>
            <a:r>
              <a:rPr lang="zh-CN" altLang="en-US" sz="2000" dirty="0" smtClean="0">
                <a:solidFill>
                  <a:srgbClr val="00B0F0"/>
                </a:solidFill>
              </a:rPr>
              <a:t>均有效，但</a:t>
            </a:r>
            <a:r>
              <a:rPr lang="en-US" altLang="zh-CN" sz="2000" dirty="0" smtClean="0">
                <a:solidFill>
                  <a:srgbClr val="00B0F0"/>
                </a:solidFill>
              </a:rPr>
              <a:t>c</a:t>
            </a:r>
            <a:r>
              <a:rPr lang="zh-CN" altLang="en-US" sz="2000" dirty="0" smtClean="0">
                <a:solidFill>
                  <a:srgbClr val="00B0F0"/>
                </a:solidFill>
              </a:rPr>
              <a:t>字段在某一时间范围之内，则同样</a:t>
            </a:r>
            <a:r>
              <a:rPr lang="zh-CN" altLang="en-US" sz="2000" dirty="0">
                <a:solidFill>
                  <a:srgbClr val="00B0F0"/>
                </a:solidFill>
              </a:rPr>
              <a:t>则对该记录进行清理，同时将记录备份至备份表。</a:t>
            </a:r>
          </a:p>
        </p:txBody>
      </p:sp>
    </p:spTree>
    <p:extLst>
      <p:ext uri="{BB962C8B-B14F-4D97-AF65-F5344CB8AC3E}">
        <p14:creationId xmlns:p14="http://schemas.microsoft.com/office/powerpoint/2010/main" val="1097854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4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11560" y="597800"/>
            <a:ext cx="17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一般处理方案：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2797" y="1428674"/>
            <a:ext cx="6183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方案一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r>
              <a:rPr lang="zh-CN" altLang="en-US" dirty="0" smtClean="0">
                <a:solidFill>
                  <a:srgbClr val="00B0F0"/>
                </a:solidFill>
              </a:rPr>
              <a:t>循环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zh-CN" altLang="en-US" dirty="0" smtClean="0">
                <a:solidFill>
                  <a:srgbClr val="00B0F0"/>
                </a:solidFill>
              </a:rPr>
              <a:t>表，然后不断判断处理。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方案二：以某些字段为条件，进行分组，多线程处理，如按机构、时间之类的为条件分组。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方案</a:t>
            </a:r>
            <a:r>
              <a:rPr lang="zh-CN" altLang="en-US" dirty="0" smtClean="0">
                <a:solidFill>
                  <a:srgbClr val="00B0F0"/>
                </a:solidFill>
              </a:rPr>
              <a:t>三：如果有分区，有的还可以按分区多线程处理。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55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批量</a:t>
            </a:r>
            <a:r>
              <a:rPr lang="zh-CN" altLang="en-US" dirty="0" smtClean="0">
                <a:solidFill>
                  <a:srgbClr val="00B0F0"/>
                </a:solidFill>
              </a:rPr>
              <a:t>块处理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66" y="1181887"/>
            <a:ext cx="6485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利用数据库生成数据时保存的特性</a:t>
            </a:r>
            <a:r>
              <a:rPr lang="en-US" altLang="zh-CN" dirty="0" smtClean="0">
                <a:solidFill>
                  <a:srgbClr val="00B0F0"/>
                </a:solidFill>
              </a:rPr>
              <a:t>—</a:t>
            </a:r>
            <a:r>
              <a:rPr lang="zh-CN" altLang="en-US" dirty="0" smtClean="0">
                <a:solidFill>
                  <a:srgbClr val="00B0F0"/>
                </a:solidFill>
              </a:rPr>
              <a:t>数据块存储，来批量处理数据的方式，同时使用</a:t>
            </a:r>
            <a:r>
              <a:rPr lang="en-US" altLang="zh-CN" dirty="0" smtClean="0">
                <a:solidFill>
                  <a:srgbClr val="00B0F0"/>
                </a:solidFill>
              </a:rPr>
              <a:t>ORACLE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en-US" altLang="zh-CN" dirty="0" smtClean="0">
                <a:solidFill>
                  <a:srgbClr val="00B0F0"/>
                </a:solidFill>
              </a:rPr>
              <a:t>ROWID</a:t>
            </a:r>
            <a:r>
              <a:rPr lang="zh-CN" altLang="en-US" dirty="0" smtClean="0">
                <a:solidFill>
                  <a:srgbClr val="00B0F0"/>
                </a:solidFill>
              </a:rPr>
              <a:t>来进行查询和处理数据，</a:t>
            </a:r>
            <a:r>
              <a:rPr lang="zh-CN" altLang="en-US" dirty="0">
                <a:solidFill>
                  <a:srgbClr val="00B0F0"/>
                </a:solidFill>
              </a:rPr>
              <a:t>就是批量数据块</a:t>
            </a:r>
            <a:r>
              <a:rPr lang="zh-CN" altLang="en-US" dirty="0" smtClean="0">
                <a:solidFill>
                  <a:srgbClr val="00B0F0"/>
                </a:solidFill>
              </a:rPr>
              <a:t>处理。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Calibri"/>
              </a:rPr>
              <a:t>通过</a:t>
            </a:r>
            <a:r>
              <a:rPr lang="en-US" altLang="zh-CN" dirty="0">
                <a:solidFill>
                  <a:srgbClr val="00B0F0"/>
                </a:solidFill>
                <a:latin typeface="Calibri"/>
              </a:rPr>
              <a:t>ROWID</a:t>
            </a:r>
            <a:r>
              <a:rPr lang="zh-CN" altLang="en-US" dirty="0">
                <a:solidFill>
                  <a:srgbClr val="00B0F0"/>
                </a:solidFill>
                <a:latin typeface="Calibri"/>
              </a:rPr>
              <a:t>来存取数据可以快速定位到目标数据上，是</a:t>
            </a:r>
            <a:r>
              <a:rPr lang="en-US" altLang="zh-CN" dirty="0">
                <a:solidFill>
                  <a:srgbClr val="00B0F0"/>
                </a:solidFill>
                <a:latin typeface="Calibri"/>
              </a:rPr>
              <a:t>Oracle</a:t>
            </a:r>
            <a:r>
              <a:rPr lang="zh-CN" altLang="en-US" dirty="0">
                <a:solidFill>
                  <a:srgbClr val="00B0F0"/>
                </a:solidFill>
                <a:latin typeface="Calibri"/>
              </a:rPr>
              <a:t>存取单行数据的最快方法。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512" y="13642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ORACLE</a:t>
            </a:r>
            <a:r>
              <a:rPr lang="zh-CN" altLang="en-US" dirty="0" smtClean="0">
                <a:solidFill>
                  <a:srgbClr val="00B0F0"/>
                </a:solidFill>
              </a:rPr>
              <a:t>数据组成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71" y="462403"/>
            <a:ext cx="800033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cap="all" dirty="0">
                <a:solidFill>
                  <a:srgbClr val="00B0F0"/>
                </a:solidFill>
                <a:hlinkClick r:id="rId2"/>
              </a:rPr>
              <a:t>ORACLE </a:t>
            </a:r>
            <a:r>
              <a:rPr lang="en-US" altLang="zh-CN" sz="1200" b="1" cap="all" dirty="0" err="1">
                <a:solidFill>
                  <a:srgbClr val="00B0F0"/>
                </a:solidFill>
                <a:hlinkClick r:id="rId2"/>
              </a:rPr>
              <a:t>数据的逻辑组成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0"/>
            <a:r>
              <a:rPr lang="zh-CN" altLang="zh-CN" sz="1200" dirty="0">
                <a:solidFill>
                  <a:srgbClr val="00B0F0"/>
                </a:solidFill>
              </a:rPr>
              <a:t>数据块（</a:t>
            </a:r>
            <a:r>
              <a:rPr lang="en-US" altLang="zh-CN" sz="1200" dirty="0">
                <a:solidFill>
                  <a:srgbClr val="00B0F0"/>
                </a:solidFill>
              </a:rPr>
              <a:t>block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数据块（</a:t>
            </a:r>
            <a:r>
              <a:rPr lang="en-US" altLang="zh-CN" sz="1200" dirty="0">
                <a:solidFill>
                  <a:srgbClr val="00B0F0"/>
                </a:solidFill>
              </a:rPr>
              <a:t>Data Block</a:t>
            </a:r>
            <a:r>
              <a:rPr lang="zh-CN" altLang="zh-CN" sz="1200" dirty="0">
                <a:solidFill>
                  <a:srgbClr val="00B0F0"/>
                </a:solidFill>
              </a:rPr>
              <a:t>）是一组连续的操作系统块。分配数据库块大小是在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数据库创建时设置的，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数据块是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读写的基本单位。数据块的大小一般是操作系统块大小的整数倍，这样可以避免不必要的系统</a:t>
            </a:r>
            <a:r>
              <a:rPr lang="en-US" altLang="zh-CN" sz="1200" dirty="0">
                <a:solidFill>
                  <a:srgbClr val="00B0F0"/>
                </a:solidFill>
              </a:rPr>
              <a:t>I/O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操作。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从</a:t>
            </a:r>
            <a:r>
              <a:rPr lang="en-US" altLang="zh-CN" sz="1200" dirty="0">
                <a:solidFill>
                  <a:srgbClr val="00B0F0"/>
                </a:solidFill>
              </a:rPr>
              <a:t>Oracle9i</a:t>
            </a:r>
            <a:r>
              <a:rPr lang="zh-CN" altLang="zh-CN" sz="1200" dirty="0">
                <a:solidFill>
                  <a:srgbClr val="00B0F0"/>
                </a:solidFill>
              </a:rPr>
              <a:t>开始，在同一数据库中不同表空间的数据块大小可以不同。数据块是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最基本的存储单位，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而表空间、段、区间则是逻辑组织的构成成员。在数据库缓冲区中的每一个块都是一个数据块，一个数据块不能跨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越多个文件。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相关参数：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 err="1">
                <a:solidFill>
                  <a:srgbClr val="00B0F0"/>
                </a:solidFill>
              </a:rPr>
              <a:t>pctfree</a:t>
            </a:r>
            <a:r>
              <a:rPr lang="zh-CN" altLang="zh-CN" sz="1200" dirty="0">
                <a:solidFill>
                  <a:srgbClr val="00B0F0"/>
                </a:solidFill>
              </a:rPr>
              <a:t>：数据块的最小剩余空间，（针对</a:t>
            </a:r>
            <a:r>
              <a:rPr lang="en-US" altLang="zh-CN" sz="1200" dirty="0">
                <a:solidFill>
                  <a:srgbClr val="00B0F0"/>
                </a:solidFill>
              </a:rPr>
              <a:t>insert</a:t>
            </a:r>
            <a:r>
              <a:rPr lang="zh-CN" altLang="zh-CN" sz="1200" dirty="0">
                <a:solidFill>
                  <a:srgbClr val="00B0F0"/>
                </a:solidFill>
              </a:rPr>
              <a:t>，如果空闲空间小于</a:t>
            </a:r>
            <a:r>
              <a:rPr lang="en-US" altLang="zh-CN" sz="1200" dirty="0" err="1">
                <a:solidFill>
                  <a:srgbClr val="00B0F0"/>
                </a:solidFill>
              </a:rPr>
              <a:t>pctfree</a:t>
            </a:r>
            <a:r>
              <a:rPr lang="zh-CN" altLang="zh-CN" sz="1200" dirty="0">
                <a:solidFill>
                  <a:srgbClr val="00B0F0"/>
                </a:solidFill>
              </a:rPr>
              <a:t>，那么数据块就不能插入新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数据。）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 err="1">
                <a:solidFill>
                  <a:srgbClr val="00B0F0"/>
                </a:solidFill>
              </a:rPr>
              <a:t>pctused</a:t>
            </a:r>
            <a:r>
              <a:rPr lang="zh-CN" altLang="zh-CN" sz="1200" dirty="0">
                <a:solidFill>
                  <a:srgbClr val="00B0F0"/>
                </a:solidFill>
              </a:rPr>
              <a:t>：数据块可以使用率，如果数据块的使用空间小于</a:t>
            </a:r>
            <a:r>
              <a:rPr lang="en-US" altLang="zh-CN" sz="1200" dirty="0" err="1">
                <a:solidFill>
                  <a:srgbClr val="00B0F0"/>
                </a:solidFill>
              </a:rPr>
              <a:t>pctused</a:t>
            </a:r>
            <a:r>
              <a:rPr lang="zh-CN" altLang="zh-CN" sz="1200" dirty="0">
                <a:solidFill>
                  <a:srgbClr val="00B0F0"/>
                </a:solidFill>
              </a:rPr>
              <a:t>，就可以插入新数据，如果大于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en-US" altLang="zh-CN" sz="1200" dirty="0" err="1">
                <a:solidFill>
                  <a:srgbClr val="00B0F0"/>
                </a:solidFill>
              </a:rPr>
              <a:t>pctused</a:t>
            </a:r>
            <a:r>
              <a:rPr lang="zh-CN" altLang="zh-CN" sz="1200" dirty="0">
                <a:solidFill>
                  <a:srgbClr val="00B0F0"/>
                </a:solidFill>
              </a:rPr>
              <a:t>就不能插入新数据了。</a:t>
            </a:r>
          </a:p>
          <a:p>
            <a:pPr lvl="0"/>
            <a:r>
              <a:rPr lang="zh-CN" altLang="zh-CN" sz="1200" dirty="0">
                <a:solidFill>
                  <a:srgbClr val="00B0F0"/>
                </a:solidFill>
              </a:rPr>
              <a:t>区（</a:t>
            </a:r>
            <a:r>
              <a:rPr lang="en-US" altLang="zh-CN" sz="1200" dirty="0">
                <a:solidFill>
                  <a:srgbClr val="00B0F0"/>
                </a:solidFill>
              </a:rPr>
              <a:t>extend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区（</a:t>
            </a:r>
            <a:r>
              <a:rPr lang="en-US" altLang="zh-CN" sz="1200" dirty="0">
                <a:solidFill>
                  <a:srgbClr val="00B0F0"/>
                </a:solidFill>
              </a:rPr>
              <a:t>Extent</a:t>
            </a:r>
            <a:r>
              <a:rPr lang="zh-CN" altLang="zh-CN" sz="1200" dirty="0">
                <a:solidFill>
                  <a:srgbClr val="00B0F0"/>
                </a:solidFill>
              </a:rPr>
              <a:t>）也称为数据区，是一组连续的数据块。当一个表、回滚段或临时段创建或需要附加空间时，系统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总是为之分配一个新的数据区。一个数据区不能跨越多个文件，因为它包含连续的数据块。使用区的目的是用来保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存特定数据类型的数据，也是表中数据增长的基本单位。在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数据库中，分配空间就是以数据区为单位的。一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个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对象包含至少一个数据区。设置一个表或索引的存储参数包含设置它的数据区大小。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98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32" y="14040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ORACLE</a:t>
            </a:r>
            <a:r>
              <a:rPr lang="zh-CN" altLang="en-US" dirty="0" smtClean="0">
                <a:solidFill>
                  <a:srgbClr val="00B0F0"/>
                </a:solidFill>
              </a:rPr>
              <a:t>数据组成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41" y="597800"/>
            <a:ext cx="840428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200" dirty="0">
                <a:solidFill>
                  <a:srgbClr val="00B0F0"/>
                </a:solidFill>
              </a:rPr>
              <a:t>段（</a:t>
            </a:r>
            <a:r>
              <a:rPr lang="en-US" altLang="zh-CN" sz="1200" dirty="0">
                <a:solidFill>
                  <a:srgbClr val="00B0F0"/>
                </a:solidFill>
              </a:rPr>
              <a:t>segment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段（</a:t>
            </a:r>
            <a:r>
              <a:rPr lang="en-US" altLang="zh-CN" sz="1200" dirty="0">
                <a:solidFill>
                  <a:srgbClr val="00B0F0"/>
                </a:solidFill>
              </a:rPr>
              <a:t>Segment</a:t>
            </a:r>
            <a:r>
              <a:rPr lang="zh-CN" altLang="zh-CN" sz="1200" dirty="0">
                <a:solidFill>
                  <a:srgbClr val="00B0F0"/>
                </a:solidFill>
              </a:rPr>
              <a:t>）是由多个数据区构成的，它是为特定的数据库对象（如表段、索引段、回滚段、临时段）分配的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一系列数据区。段内包含的数据区可以不连续，并且可以跨越多个文件。使用段的目的是用来保存特定对象。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段的分类：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>
                <a:solidFill>
                  <a:srgbClr val="00B0F0"/>
                </a:solidFill>
              </a:rPr>
              <a:t>1. </a:t>
            </a:r>
            <a:r>
              <a:rPr lang="zh-CN" altLang="zh-CN" sz="1200" dirty="0">
                <a:solidFill>
                  <a:srgbClr val="00B0F0"/>
                </a:solidFill>
              </a:rPr>
              <a:t>数据段：数据段也称为表段，它包含数据并且与表和簇相关。当创建一个表时，系统自动创建一个以该表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的名字命名的数据段。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>
                <a:solidFill>
                  <a:srgbClr val="00B0F0"/>
                </a:solidFill>
              </a:rPr>
              <a:t>2.</a:t>
            </a:r>
            <a:r>
              <a:rPr lang="zh-CN" altLang="zh-CN" sz="1200" dirty="0">
                <a:solidFill>
                  <a:srgbClr val="00B0F0"/>
                </a:solidFill>
              </a:rPr>
              <a:t>索引段：包含了用于提高系统性能的索引。一旦建立索引，系统自动创建一个以该索引的名字命名的索引段。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>
                <a:solidFill>
                  <a:srgbClr val="00B0F0"/>
                </a:solidFill>
              </a:rPr>
              <a:t>3.</a:t>
            </a:r>
            <a:r>
              <a:rPr lang="zh-CN" altLang="zh-CN" sz="1200" dirty="0">
                <a:solidFill>
                  <a:srgbClr val="00B0F0"/>
                </a:solidFill>
              </a:rPr>
              <a:t>回滚段：包含了回滚信息，并在数据库恢复期间使用，以便为数据库提供读入一致性和回滚未提交的事务，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即用来回滚事务的数据空间。当一个事务开始处理时，系统为之分配回滚段，回滚段可以动态创建和撤销。系统有个默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认的回滚段，其管理方式既可以是自动的，也可以是手工的。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</a:t>
            </a:r>
            <a:r>
              <a:rPr lang="en-US" altLang="zh-CN" sz="1200" dirty="0">
                <a:solidFill>
                  <a:srgbClr val="00B0F0"/>
                </a:solidFill>
              </a:rPr>
              <a:t>4.</a:t>
            </a:r>
            <a:r>
              <a:rPr lang="zh-CN" altLang="zh-CN" sz="1200" dirty="0">
                <a:solidFill>
                  <a:srgbClr val="00B0F0"/>
                </a:solidFill>
              </a:rPr>
              <a:t>临时段：它是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在运行过程中自行创建的段。当一个</a:t>
            </a:r>
            <a:r>
              <a:rPr lang="en-US" altLang="zh-CN" sz="1200" dirty="0">
                <a:solidFill>
                  <a:srgbClr val="00B0F0"/>
                </a:solidFill>
              </a:rPr>
              <a:t>SQL</a:t>
            </a:r>
            <a:r>
              <a:rPr lang="zh-CN" altLang="zh-CN" sz="1200" dirty="0">
                <a:solidFill>
                  <a:srgbClr val="00B0F0"/>
                </a:solidFill>
              </a:rPr>
              <a:t>语句需要临时工作区时，由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建立临时段。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一旦语句执行完毕，临时段的区间便退回给系统。</a:t>
            </a:r>
          </a:p>
          <a:p>
            <a:pPr lvl="0"/>
            <a:r>
              <a:rPr lang="zh-CN" altLang="zh-CN" sz="1200" dirty="0">
                <a:solidFill>
                  <a:srgbClr val="00B0F0"/>
                </a:solidFill>
              </a:rPr>
              <a:t>表空间（</a:t>
            </a:r>
            <a:r>
              <a:rPr lang="en-US" altLang="zh-CN" sz="1200" dirty="0" err="1">
                <a:solidFill>
                  <a:srgbClr val="00B0F0"/>
                </a:solidFill>
              </a:rPr>
              <a:t>tablespace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zh-CN" sz="1200" dirty="0">
                <a:solidFill>
                  <a:srgbClr val="00B0F0"/>
                </a:solidFill>
              </a:rPr>
              <a:t>数据库（</a:t>
            </a:r>
            <a:r>
              <a:rPr lang="en-US" altLang="zh-CN" sz="1200" dirty="0" err="1">
                <a:solidFill>
                  <a:srgbClr val="00B0F0"/>
                </a:solidFill>
              </a:rPr>
              <a:t>tablespace</a:t>
            </a:r>
            <a:r>
              <a:rPr lang="zh-CN" altLang="zh-CN" sz="1200" dirty="0">
                <a:solidFill>
                  <a:srgbClr val="00B0F0"/>
                </a:solidFill>
              </a:rPr>
              <a:t>）是由若干个表空间构成的。任何数据库对象在存储时都必须存储在某个表空间中。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表空间对应于若干个磁盘文件，即表空间是由一个或多个磁盘文件构成的。表空间相当于操作系统中的文件夹，也是数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据库逻辑结构与物理文件之间的一个映射。每个数据库至少有一个表空间，表空间的大小等于所有从属于它的数据文件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zh-CN" altLang="zh-CN" sz="1200" dirty="0">
                <a:solidFill>
                  <a:srgbClr val="00B0F0"/>
                </a:solidFill>
              </a:rPr>
              <a:t>大小的总和。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表空间分类：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系统表空间（</a:t>
            </a:r>
            <a:r>
              <a:rPr lang="en-US" altLang="zh-CN" sz="1200" dirty="0">
                <a:solidFill>
                  <a:srgbClr val="00B0F0"/>
                </a:solidFill>
              </a:rPr>
              <a:t>system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系统辅助表空间（</a:t>
            </a:r>
            <a:r>
              <a:rPr lang="en-US" altLang="zh-CN" sz="1200" dirty="0" err="1">
                <a:solidFill>
                  <a:srgbClr val="00B0F0"/>
                </a:solidFill>
              </a:rPr>
              <a:t>sysaux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临时表空间（</a:t>
            </a:r>
            <a:r>
              <a:rPr lang="en-US" altLang="zh-CN" sz="1200" dirty="0">
                <a:solidFill>
                  <a:srgbClr val="00B0F0"/>
                </a:solidFill>
              </a:rPr>
              <a:t>temp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撤销表空间（</a:t>
            </a:r>
            <a:r>
              <a:rPr lang="en-US" altLang="zh-CN" sz="1200" dirty="0">
                <a:solidFill>
                  <a:srgbClr val="00B0F0"/>
                </a:solidFill>
              </a:rPr>
              <a:t>undotbs1</a:t>
            </a:r>
            <a:r>
              <a:rPr lang="zh-CN" altLang="zh-CN" sz="1200" dirty="0">
                <a:solidFill>
                  <a:srgbClr val="00B0F0"/>
                </a:solidFill>
              </a:rPr>
              <a:t>）</a:t>
            </a:r>
          </a:p>
          <a:p>
            <a:r>
              <a:rPr lang="zh-CN" altLang="zh-CN" sz="1200" dirty="0">
                <a:solidFill>
                  <a:srgbClr val="00B0F0"/>
                </a:solidFill>
              </a:rPr>
              <a:t>　　　　用户表空间（后来创建的）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5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068" y="1205331"/>
            <a:ext cx="79816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    </a:t>
            </a:r>
            <a:r>
              <a:rPr lang="zh-CN" altLang="en-US" sz="1200" dirty="0" smtClean="0">
                <a:solidFill>
                  <a:srgbClr val="00B0F0"/>
                </a:solidFill>
              </a:rPr>
              <a:t>  </a:t>
            </a:r>
            <a:r>
              <a:rPr lang="en-US" altLang="zh-CN" sz="1200" dirty="0" err="1" smtClean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是一个伪列，既然是伪列，那么这个列就不是用户定义，而是</a:t>
            </a:r>
            <a:r>
              <a:rPr lang="zh-CN" altLang="en-US" sz="1200" dirty="0" smtClean="0">
                <a:solidFill>
                  <a:srgbClr val="00B0F0"/>
                </a:solidFill>
              </a:rPr>
              <a:t>系统自己</a:t>
            </a:r>
            <a:r>
              <a:rPr lang="zh-CN" altLang="en-US" sz="1200" dirty="0">
                <a:solidFill>
                  <a:srgbClr val="00B0F0"/>
                </a:solidFill>
              </a:rPr>
              <a:t>给加上的。对每个表都有一</a:t>
            </a:r>
            <a:r>
              <a:rPr lang="zh-CN" altLang="en-US" sz="1200" dirty="0" smtClean="0">
                <a:solidFill>
                  <a:srgbClr val="00B0F0"/>
                </a:solidFill>
              </a:rPr>
              <a:t>个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en-US" altLang="zh-CN" sz="1200" dirty="0" err="1" smtClean="0">
                <a:solidFill>
                  <a:srgbClr val="00B0F0"/>
                </a:solidFill>
              </a:rPr>
              <a:t>rowid</a:t>
            </a:r>
            <a:r>
              <a:rPr lang="zh-CN" altLang="en-US" sz="1200" dirty="0" smtClean="0">
                <a:solidFill>
                  <a:srgbClr val="00B0F0"/>
                </a:solidFill>
              </a:rPr>
              <a:t>的</a:t>
            </a:r>
            <a:r>
              <a:rPr lang="zh-CN" altLang="en-US" sz="1200" dirty="0">
                <a:solidFill>
                  <a:srgbClr val="00B0F0"/>
                </a:solidFill>
              </a:rPr>
              <a:t>伪列，但是表中并不物理</a:t>
            </a:r>
            <a:r>
              <a:rPr lang="zh-CN" altLang="en-US" sz="1200" dirty="0" smtClean="0">
                <a:solidFill>
                  <a:srgbClr val="00B0F0"/>
                </a:solidFill>
              </a:rPr>
              <a:t>存储</a:t>
            </a:r>
            <a:r>
              <a:rPr lang="en-US" altLang="zh-CN" sz="1200" dirty="0" smtClean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列的值。不过你可以像使用其它列那样使用它，但是不能删除该列</a:t>
            </a:r>
            <a:r>
              <a:rPr lang="zh-CN" altLang="en-US" sz="1200" dirty="0" smtClean="0">
                <a:solidFill>
                  <a:srgbClr val="00B0F0"/>
                </a:solidFill>
              </a:rPr>
              <a:t>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也不能对</a:t>
            </a:r>
            <a:r>
              <a:rPr lang="zh-CN" altLang="en-US" sz="1200" dirty="0">
                <a:solidFill>
                  <a:srgbClr val="00B0F0"/>
                </a:solidFill>
              </a:rPr>
              <a:t>该列的值进行修改、插入。一旦一行数据插入数据库，则</a:t>
            </a:r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 smtClean="0">
                <a:solidFill>
                  <a:srgbClr val="00B0F0"/>
                </a:solidFill>
              </a:rPr>
              <a:t>在该</a:t>
            </a:r>
            <a:r>
              <a:rPr lang="zh-CN" altLang="en-US" sz="1200" dirty="0">
                <a:solidFill>
                  <a:srgbClr val="00B0F0"/>
                </a:solidFill>
              </a:rPr>
              <a:t>行的生命周期内是唯一的，即即使</a:t>
            </a:r>
            <a:r>
              <a:rPr lang="zh-CN" altLang="en-US" sz="1200" dirty="0" smtClean="0">
                <a:solidFill>
                  <a:srgbClr val="00B0F0"/>
                </a:solidFill>
              </a:rPr>
              <a:t>该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行</a:t>
            </a:r>
            <a:r>
              <a:rPr lang="zh-CN" altLang="en-US" sz="1200" dirty="0">
                <a:solidFill>
                  <a:srgbClr val="00B0F0"/>
                </a:solidFill>
              </a:rPr>
              <a:t>产生</a:t>
            </a:r>
            <a:r>
              <a:rPr lang="zh-CN" altLang="en-US" sz="1200" dirty="0" smtClean="0">
                <a:solidFill>
                  <a:srgbClr val="00B0F0"/>
                </a:solidFill>
              </a:rPr>
              <a:t>行迁移</a:t>
            </a:r>
            <a:r>
              <a:rPr lang="zh-CN" altLang="en-US" sz="1200" dirty="0">
                <a:solidFill>
                  <a:srgbClr val="00B0F0"/>
                </a:solidFill>
              </a:rPr>
              <a:t>，行的</a:t>
            </a:r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也不会改变。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那我们为什么使用</a:t>
            </a:r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呢？</a:t>
            </a:r>
          </a:p>
          <a:p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对访问一个表中的给定的行提供了最快的访问方法，通过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 smtClean="0">
                <a:solidFill>
                  <a:srgbClr val="00B0F0"/>
                </a:solidFill>
              </a:rPr>
              <a:t>可以直接</a:t>
            </a:r>
            <a:r>
              <a:rPr lang="zh-CN" altLang="en-US" sz="1200" dirty="0">
                <a:solidFill>
                  <a:srgbClr val="00B0F0"/>
                </a:solidFill>
              </a:rPr>
              <a:t>定位到相应的数据块上，然后将</a:t>
            </a:r>
            <a:r>
              <a:rPr lang="zh-CN" altLang="en-US" sz="1200" dirty="0" smtClean="0">
                <a:solidFill>
                  <a:srgbClr val="00B0F0"/>
                </a:solidFill>
              </a:rPr>
              <a:t>其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读</a:t>
            </a:r>
            <a:r>
              <a:rPr lang="zh-CN" altLang="en-US" sz="1200" dirty="0">
                <a:solidFill>
                  <a:srgbClr val="00B0F0"/>
                </a:solidFill>
              </a:rPr>
              <a:t>到内存。我们创建一个索引时，</a:t>
            </a:r>
            <a:r>
              <a:rPr lang="zh-CN" altLang="en-US" sz="1200" dirty="0" smtClean="0">
                <a:solidFill>
                  <a:srgbClr val="00B0F0"/>
                </a:solidFill>
              </a:rPr>
              <a:t>该索引</a:t>
            </a:r>
            <a:r>
              <a:rPr lang="zh-CN" altLang="en-US" sz="1200" dirty="0">
                <a:solidFill>
                  <a:srgbClr val="00B0F0"/>
                </a:solidFill>
              </a:rPr>
              <a:t>不但存储索引列的值，而且也存储索引值所对应的行的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，</a:t>
            </a:r>
            <a:r>
              <a:rPr lang="zh-CN" altLang="en-US" sz="1200" dirty="0" smtClean="0">
                <a:solidFill>
                  <a:srgbClr val="00B0F0"/>
                </a:solidFill>
              </a:rPr>
              <a:t>这样我们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通过</a:t>
            </a:r>
            <a:r>
              <a:rPr lang="zh-CN" altLang="en-US" sz="1200" dirty="0">
                <a:solidFill>
                  <a:srgbClr val="00B0F0"/>
                </a:solidFill>
              </a:rPr>
              <a:t>索引快速找到相应行的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后，通过该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，就可以迅速</a:t>
            </a:r>
            <a:r>
              <a:rPr lang="zh-CN" altLang="en-US" sz="1200" dirty="0" smtClean="0">
                <a:solidFill>
                  <a:srgbClr val="00B0F0"/>
                </a:solidFill>
              </a:rPr>
              <a:t>将数据</a:t>
            </a:r>
            <a:r>
              <a:rPr lang="zh-CN" altLang="en-US" sz="1200" dirty="0">
                <a:solidFill>
                  <a:srgbClr val="00B0F0"/>
                </a:solidFill>
              </a:rPr>
              <a:t>查询出来。这也就是我们使用索引</a:t>
            </a:r>
            <a:r>
              <a:rPr lang="zh-CN" altLang="en-US" sz="1200" dirty="0" smtClean="0">
                <a:solidFill>
                  <a:srgbClr val="00B0F0"/>
                </a:solidFill>
              </a:rPr>
              <a:t>查询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时</a:t>
            </a:r>
            <a:r>
              <a:rPr lang="zh-CN" altLang="en-US" sz="1200" dirty="0">
                <a:solidFill>
                  <a:srgbClr val="00B0F0"/>
                </a:solidFill>
              </a:rPr>
              <a:t>，速度比较快的原因。</a:t>
            </a:r>
            <a:r>
              <a:rPr lang="zh-CN" altLang="en-US" sz="1200" dirty="0" smtClean="0">
                <a:solidFill>
                  <a:srgbClr val="00B0F0"/>
                </a:solidFill>
              </a:rPr>
              <a:t>在</a:t>
            </a:r>
            <a:r>
              <a:rPr lang="en-US" altLang="zh-CN" sz="1200" dirty="0" smtClean="0">
                <a:solidFill>
                  <a:srgbClr val="00B0F0"/>
                </a:solidFill>
              </a:rPr>
              <a:t>ORACLE8</a:t>
            </a:r>
            <a:r>
              <a:rPr lang="zh-CN" altLang="en-US" sz="1200" dirty="0">
                <a:solidFill>
                  <a:srgbClr val="00B0F0"/>
                </a:solidFill>
              </a:rPr>
              <a:t>以前的版本中，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由</a:t>
            </a:r>
            <a:r>
              <a:rPr lang="en-US" altLang="zh-CN" sz="1200" dirty="0">
                <a:solidFill>
                  <a:srgbClr val="00B0F0"/>
                </a:solidFill>
              </a:rPr>
              <a:t>FILE</a:t>
            </a:r>
            <a:r>
              <a:rPr lang="zh-CN" altLang="en-US" sz="1200" dirty="0">
                <a:solidFill>
                  <a:srgbClr val="00B0F0"/>
                </a:solidFill>
              </a:rPr>
              <a:t>、</a:t>
            </a:r>
            <a:r>
              <a:rPr lang="en-US" altLang="zh-CN" sz="1200" dirty="0">
                <a:solidFill>
                  <a:srgbClr val="00B0F0"/>
                </a:solidFill>
              </a:rPr>
              <a:t>BLOCK</a:t>
            </a:r>
            <a:r>
              <a:rPr lang="zh-CN" altLang="en-US" sz="1200" dirty="0">
                <a:solidFill>
                  <a:srgbClr val="00B0F0"/>
                </a:solidFill>
              </a:rPr>
              <a:t>、</a:t>
            </a:r>
            <a:r>
              <a:rPr lang="en-US" altLang="zh-CN" sz="1200" dirty="0">
                <a:solidFill>
                  <a:srgbClr val="00B0F0"/>
                </a:solidFill>
              </a:rPr>
              <a:t>ROW NUMBER</a:t>
            </a:r>
            <a:r>
              <a:rPr lang="zh-CN" altLang="en-US" sz="1200" dirty="0">
                <a:solidFill>
                  <a:srgbClr val="00B0F0"/>
                </a:solidFill>
              </a:rPr>
              <a:t>构成</a:t>
            </a:r>
            <a:r>
              <a:rPr lang="zh-CN" altLang="en-US" sz="1200" dirty="0" smtClean="0">
                <a:solidFill>
                  <a:srgbClr val="00B0F0"/>
                </a:solidFill>
              </a:rPr>
              <a:t>。随着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</a:rPr>
              <a:t>oracle8</a:t>
            </a:r>
            <a:r>
              <a:rPr lang="zh-CN" altLang="en-US" sz="1200" dirty="0">
                <a:solidFill>
                  <a:srgbClr val="00B0F0"/>
                </a:solidFill>
              </a:rPr>
              <a:t>中对象概念的扩展，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发生了变化，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由</a:t>
            </a:r>
            <a:r>
              <a:rPr lang="en-US" altLang="zh-CN" sz="1200" dirty="0">
                <a:solidFill>
                  <a:srgbClr val="00B0F0"/>
                </a:solidFill>
              </a:rPr>
              <a:t>OBJECT</a:t>
            </a:r>
            <a:r>
              <a:rPr lang="zh-CN" altLang="en-US" sz="1200" dirty="0" smtClean="0">
                <a:solidFill>
                  <a:srgbClr val="00B0F0"/>
                </a:solidFill>
              </a:rPr>
              <a:t>、</a:t>
            </a:r>
            <a:r>
              <a:rPr lang="en-US" altLang="zh-CN" sz="1200" dirty="0" smtClean="0">
                <a:solidFill>
                  <a:srgbClr val="00B0F0"/>
                </a:solidFill>
              </a:rPr>
              <a:t>FILE</a:t>
            </a:r>
            <a:r>
              <a:rPr lang="zh-CN" altLang="en-US" sz="1200" dirty="0">
                <a:solidFill>
                  <a:srgbClr val="00B0F0"/>
                </a:solidFill>
              </a:rPr>
              <a:t>、</a:t>
            </a:r>
            <a:r>
              <a:rPr lang="en-US" altLang="zh-CN" sz="1200" dirty="0">
                <a:solidFill>
                  <a:srgbClr val="00B0F0"/>
                </a:solidFill>
              </a:rPr>
              <a:t>BLOCK</a:t>
            </a:r>
            <a:r>
              <a:rPr lang="zh-CN" altLang="en-US" sz="1200" dirty="0">
                <a:solidFill>
                  <a:srgbClr val="00B0F0"/>
                </a:solidFill>
              </a:rPr>
              <a:t>、</a:t>
            </a:r>
            <a:r>
              <a:rPr lang="en-US" altLang="zh-CN" sz="1200" dirty="0">
                <a:solidFill>
                  <a:srgbClr val="00B0F0"/>
                </a:solidFill>
              </a:rPr>
              <a:t>ROWNUMBER</a:t>
            </a:r>
            <a:r>
              <a:rPr lang="zh-CN" altLang="en-US" sz="1200" dirty="0">
                <a:solidFill>
                  <a:srgbClr val="00B0F0"/>
                </a:solidFill>
              </a:rPr>
              <a:t>构成。</a:t>
            </a:r>
            <a:r>
              <a:rPr lang="zh-CN" altLang="en-US" sz="1200" dirty="0" smtClean="0">
                <a:solidFill>
                  <a:srgbClr val="00B0F0"/>
                </a:solidFill>
              </a:rPr>
              <a:t>利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用</a:t>
            </a:r>
            <a:r>
              <a:rPr lang="en-US" altLang="zh-CN" sz="1200" dirty="0">
                <a:solidFill>
                  <a:srgbClr val="00B0F0"/>
                </a:solidFill>
              </a:rPr>
              <a:t>DBMS_ROWID</a:t>
            </a:r>
            <a:r>
              <a:rPr lang="zh-CN" altLang="en-US" sz="1200" dirty="0">
                <a:solidFill>
                  <a:srgbClr val="00B0F0"/>
                </a:solidFill>
              </a:rPr>
              <a:t>可以将</a:t>
            </a:r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 smtClean="0">
                <a:solidFill>
                  <a:srgbClr val="00B0F0"/>
                </a:solidFill>
              </a:rPr>
              <a:t>分解</a:t>
            </a:r>
            <a:r>
              <a:rPr lang="zh-CN" altLang="en-US" sz="1200" dirty="0">
                <a:solidFill>
                  <a:srgbClr val="00B0F0"/>
                </a:solidFill>
              </a:rPr>
              <a:t>成上述的各部分，也可以将上述的各部分组成一个有效的</a:t>
            </a:r>
            <a:r>
              <a:rPr lang="en-US" altLang="zh-CN" sz="1200" dirty="0" err="1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行的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指出了该行所在的数据文件、数据块以及行在该块中的位置</a:t>
            </a:r>
            <a:r>
              <a:rPr lang="zh-CN" altLang="en-US" sz="1200" dirty="0" smtClean="0">
                <a:solidFill>
                  <a:srgbClr val="00B0F0"/>
                </a:solidFill>
              </a:rPr>
              <a:t>，所以</a:t>
            </a:r>
            <a:r>
              <a:rPr lang="zh-CN" altLang="en-US" sz="1200" dirty="0">
                <a:solidFill>
                  <a:srgbClr val="00B0F0"/>
                </a:solidFill>
              </a:rPr>
              <a:t>通过</a:t>
            </a:r>
            <a:r>
              <a:rPr lang="en-US" altLang="zh-CN" sz="1200" dirty="0">
                <a:solidFill>
                  <a:srgbClr val="00B0F0"/>
                </a:solidFill>
              </a:rPr>
              <a:t>ROWID</a:t>
            </a:r>
            <a:r>
              <a:rPr lang="zh-CN" altLang="en-US" sz="1200" dirty="0">
                <a:solidFill>
                  <a:srgbClr val="00B0F0"/>
                </a:solidFill>
              </a:rPr>
              <a:t>来存取数据可以快速</a:t>
            </a:r>
            <a:r>
              <a:rPr lang="zh-CN" altLang="en-US" sz="1200" dirty="0" smtClean="0">
                <a:solidFill>
                  <a:srgbClr val="00B0F0"/>
                </a:solidFill>
              </a:rPr>
              <a:t>定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位</a:t>
            </a:r>
            <a:r>
              <a:rPr lang="zh-CN" altLang="en-US" sz="1200" dirty="0">
                <a:solidFill>
                  <a:srgbClr val="00B0F0"/>
                </a:solidFill>
              </a:rPr>
              <a:t>到目标数据上，是</a:t>
            </a:r>
            <a:r>
              <a:rPr lang="en-US" altLang="zh-CN" sz="1200" dirty="0">
                <a:solidFill>
                  <a:srgbClr val="00B0F0"/>
                </a:solidFill>
              </a:rPr>
              <a:t>Oracle</a:t>
            </a:r>
            <a:r>
              <a:rPr lang="zh-CN" altLang="en-US" sz="1200" dirty="0">
                <a:solidFill>
                  <a:srgbClr val="00B0F0"/>
                </a:solidFill>
              </a:rPr>
              <a:t>存取</a:t>
            </a:r>
            <a:r>
              <a:rPr lang="zh-CN" altLang="en-US" sz="1200" dirty="0" smtClean="0">
                <a:solidFill>
                  <a:srgbClr val="00B0F0"/>
                </a:solidFill>
              </a:rPr>
              <a:t>单行数据</a:t>
            </a:r>
            <a:r>
              <a:rPr lang="zh-CN" altLang="en-US" sz="1200" dirty="0">
                <a:solidFill>
                  <a:srgbClr val="00B0F0"/>
                </a:solidFill>
              </a:rPr>
              <a:t>的最快方法。</a:t>
            </a:r>
          </a:p>
          <a:p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20" y="339502"/>
            <a:ext cx="15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ROWID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920" y="1606721"/>
            <a:ext cx="848572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使用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dbms_rowid</a:t>
            </a:r>
            <a:r>
              <a:rPr lang="zh-CN" altLang="en-US" sz="1400" dirty="0" smtClean="0">
                <a:solidFill>
                  <a:srgbClr val="00B0F0"/>
                </a:solidFill>
              </a:rPr>
              <a:t>包中的方法：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FUNCTION </a:t>
            </a:r>
            <a:r>
              <a:rPr lang="en-US" altLang="zh-CN" sz="1400" dirty="0" err="1">
                <a:solidFill>
                  <a:srgbClr val="00B0F0"/>
                </a:solidFill>
              </a:rPr>
              <a:t>rowid_create</a:t>
            </a:r>
            <a:r>
              <a:rPr lang="en-US" altLang="zh-CN" sz="1400" dirty="0">
                <a:solidFill>
                  <a:srgbClr val="00B0F0"/>
                </a:solidFill>
              </a:rPr>
              <a:t>(</a:t>
            </a:r>
            <a:r>
              <a:rPr lang="en-US" altLang="zh-CN" sz="1400" dirty="0" err="1">
                <a:solidFill>
                  <a:srgbClr val="00B0F0"/>
                </a:solidFill>
              </a:rPr>
              <a:t>rowid_type</a:t>
            </a:r>
            <a:r>
              <a:rPr lang="en-US" altLang="zh-CN" sz="1400" dirty="0">
                <a:solidFill>
                  <a:srgbClr val="00B0F0"/>
                </a:solidFill>
              </a:rPr>
              <a:t>    IN NUMBER,--</a:t>
            </a:r>
            <a:r>
              <a:rPr lang="en-US" altLang="zh-CN" sz="1400" dirty="0" err="1">
                <a:solidFill>
                  <a:srgbClr val="00B0F0"/>
                </a:solidFill>
              </a:rPr>
              <a:t>rowid</a:t>
            </a:r>
            <a:r>
              <a:rPr lang="zh-CN" altLang="zh-CN" sz="1400" dirty="0">
                <a:solidFill>
                  <a:srgbClr val="00B0F0"/>
                </a:solidFill>
              </a:rPr>
              <a:t>类型，</a:t>
            </a:r>
            <a:r>
              <a:rPr lang="en-US" altLang="zh-CN" sz="1400" dirty="0">
                <a:solidFill>
                  <a:srgbClr val="00B0F0"/>
                </a:solidFill>
              </a:rPr>
              <a:t>0</a:t>
            </a:r>
            <a:r>
              <a:rPr lang="zh-CN" altLang="zh-CN" sz="1400" dirty="0">
                <a:solidFill>
                  <a:srgbClr val="00B0F0"/>
                </a:solidFill>
              </a:rPr>
              <a:t>：</a:t>
            </a:r>
            <a:r>
              <a:rPr lang="en-US" altLang="zh-CN" sz="1400" dirty="0">
                <a:solidFill>
                  <a:srgbClr val="00B0F0"/>
                </a:solidFill>
              </a:rPr>
              <a:t>restricted</a:t>
            </a:r>
            <a:r>
              <a:rPr lang="zh-CN" altLang="zh-CN" sz="1400" dirty="0">
                <a:solidFill>
                  <a:srgbClr val="00B0F0"/>
                </a:solidFill>
              </a:rPr>
              <a:t>，</a:t>
            </a:r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r>
              <a:rPr lang="zh-CN" altLang="zh-CN" sz="1400" dirty="0">
                <a:solidFill>
                  <a:srgbClr val="00B0F0"/>
                </a:solidFill>
              </a:rPr>
              <a:t>：</a:t>
            </a:r>
            <a:r>
              <a:rPr lang="en-US" altLang="zh-CN" sz="1400" dirty="0">
                <a:solidFill>
                  <a:srgbClr val="00B0F0"/>
                </a:solidFill>
              </a:rPr>
              <a:t>extended</a:t>
            </a:r>
            <a:endParaRPr lang="zh-CN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      </a:t>
            </a:r>
            <a:r>
              <a:rPr lang="en-US" altLang="zh-CN" sz="1400" dirty="0" err="1">
                <a:solidFill>
                  <a:srgbClr val="00B0F0"/>
                </a:solidFill>
              </a:rPr>
              <a:t>object_number</a:t>
            </a:r>
            <a:r>
              <a:rPr lang="en-US" altLang="zh-CN" sz="1400" dirty="0">
                <a:solidFill>
                  <a:srgbClr val="00B0F0"/>
                </a:solidFill>
              </a:rPr>
              <a:t> IN NUMBER,--</a:t>
            </a:r>
            <a:r>
              <a:rPr lang="zh-CN" altLang="zh-CN" sz="1400" dirty="0">
                <a:solidFill>
                  <a:srgbClr val="00B0F0"/>
                </a:solidFill>
              </a:rPr>
              <a:t>对象</a:t>
            </a:r>
            <a:r>
              <a:rPr lang="en-US" altLang="zh-CN" sz="1400" dirty="0">
                <a:solidFill>
                  <a:srgbClr val="00B0F0"/>
                </a:solidFill>
              </a:rPr>
              <a:t>id</a:t>
            </a:r>
            <a:endParaRPr lang="zh-CN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      </a:t>
            </a:r>
            <a:r>
              <a:rPr lang="en-US" altLang="zh-CN" sz="1400" dirty="0" err="1">
                <a:solidFill>
                  <a:srgbClr val="00B0F0"/>
                </a:solidFill>
              </a:rPr>
              <a:t>relative_fno</a:t>
            </a:r>
            <a:r>
              <a:rPr lang="en-US" altLang="zh-CN" sz="1400" dirty="0">
                <a:solidFill>
                  <a:srgbClr val="00B0F0"/>
                </a:solidFill>
              </a:rPr>
              <a:t>  IN NUMBER,--</a:t>
            </a:r>
            <a:r>
              <a:rPr lang="zh-CN" altLang="zh-CN" sz="1400" dirty="0">
                <a:solidFill>
                  <a:srgbClr val="00B0F0"/>
                </a:solidFill>
              </a:rPr>
              <a:t>关联文件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      </a:t>
            </a:r>
            <a:r>
              <a:rPr lang="en-US" altLang="zh-CN" sz="1400" dirty="0" err="1">
                <a:solidFill>
                  <a:srgbClr val="00B0F0"/>
                </a:solidFill>
              </a:rPr>
              <a:t>block_number</a:t>
            </a:r>
            <a:r>
              <a:rPr lang="en-US" altLang="zh-CN" sz="1400" dirty="0">
                <a:solidFill>
                  <a:srgbClr val="00B0F0"/>
                </a:solidFill>
              </a:rPr>
              <a:t>  IN NUMBER,--</a:t>
            </a:r>
            <a:r>
              <a:rPr lang="zh-CN" altLang="zh-CN" sz="1400" dirty="0">
                <a:solidFill>
                  <a:srgbClr val="00B0F0"/>
                </a:solidFill>
              </a:rPr>
              <a:t>数据块</a:t>
            </a:r>
            <a:r>
              <a:rPr lang="en-US" altLang="zh-CN" sz="1400" dirty="0">
                <a:solidFill>
                  <a:srgbClr val="00B0F0"/>
                </a:solidFill>
              </a:rPr>
              <a:t>id</a:t>
            </a:r>
            <a:endParaRPr lang="zh-CN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      </a:t>
            </a:r>
            <a:r>
              <a:rPr lang="en-US" altLang="zh-CN" sz="1400" dirty="0" err="1">
                <a:solidFill>
                  <a:srgbClr val="00B0F0"/>
                </a:solidFill>
              </a:rPr>
              <a:t>row_number</a:t>
            </a:r>
            <a:r>
              <a:rPr lang="en-US" altLang="zh-CN" sz="1400" dirty="0">
                <a:solidFill>
                  <a:srgbClr val="00B0F0"/>
                </a:solidFill>
              </a:rPr>
              <a:t>    IN NUMBER)--</a:t>
            </a:r>
            <a:r>
              <a:rPr lang="zh-CN" altLang="zh-CN" sz="1400" dirty="0">
                <a:solidFill>
                  <a:srgbClr val="00B0F0"/>
                </a:solidFill>
              </a:rPr>
              <a:t>行号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      RETURN ROWID</a:t>
            </a:r>
            <a:r>
              <a:rPr lang="en-US" altLang="zh-CN" sz="1400" dirty="0" smtClean="0">
                <a:solidFill>
                  <a:srgbClr val="00B0F0"/>
                </a:solidFill>
              </a:rPr>
              <a:t>;</a:t>
            </a:r>
            <a:endParaRPr lang="zh-CN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303" y="429375"/>
            <a:ext cx="199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ROWID</a:t>
            </a:r>
            <a:r>
              <a:rPr lang="zh-CN" altLang="en-US" dirty="0" smtClean="0">
                <a:solidFill>
                  <a:srgbClr val="00B0F0"/>
                </a:solidFill>
              </a:rPr>
              <a:t>的获取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11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数据块的获取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916732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通过</a:t>
            </a:r>
            <a:r>
              <a:rPr lang="en-US" altLang="zh-CN" dirty="0" err="1" smtClean="0">
                <a:solidFill>
                  <a:srgbClr val="00B0F0"/>
                </a:solidFill>
              </a:rPr>
              <a:t>dba_extents</a:t>
            </a:r>
            <a:r>
              <a:rPr lang="zh-CN" altLang="en-US" dirty="0" smtClean="0">
                <a:solidFill>
                  <a:srgbClr val="00B0F0"/>
                </a:solidFill>
              </a:rPr>
              <a:t>和</a:t>
            </a:r>
            <a:r>
              <a:rPr lang="en-US" altLang="zh-CN" dirty="0" err="1" smtClean="0">
                <a:solidFill>
                  <a:srgbClr val="00B0F0"/>
                </a:solidFill>
              </a:rPr>
              <a:t>dba_objects</a:t>
            </a:r>
            <a:r>
              <a:rPr lang="zh-CN" altLang="en-US" dirty="0" smtClean="0">
                <a:solidFill>
                  <a:srgbClr val="00B0F0"/>
                </a:solidFill>
              </a:rPr>
              <a:t>获取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 smtClean="0">
                <a:solidFill>
                  <a:srgbClr val="00B0F0"/>
                </a:solidFill>
              </a:rPr>
              <a:t>select </a:t>
            </a:r>
            <a:r>
              <a:rPr lang="en-US" altLang="zh-CN" sz="1200" dirty="0" err="1">
                <a:solidFill>
                  <a:srgbClr val="00B0F0"/>
                </a:solidFill>
              </a:rPr>
              <a:t>de.relative_fno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de.extent_id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smtClean="0">
                <a:solidFill>
                  <a:srgbClr val="00B0F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B0F0"/>
                </a:solidFill>
              </a:rPr>
              <a:t>de.block_id,o.data_object_id,de.blocks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    from </a:t>
            </a:r>
            <a:r>
              <a:rPr lang="en-US" altLang="zh-CN" sz="1200" dirty="0" err="1">
                <a:solidFill>
                  <a:srgbClr val="00B0F0"/>
                </a:solidFill>
              </a:rPr>
              <a:t>dba_extents</a:t>
            </a:r>
            <a:r>
              <a:rPr lang="en-US" altLang="zh-CN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 err="1">
                <a:solidFill>
                  <a:srgbClr val="00B0F0"/>
                </a:solidFill>
              </a:rPr>
              <a:t>de,dba_objects</a:t>
            </a:r>
            <a:r>
              <a:rPr lang="en-US" altLang="zh-CN" sz="1200" dirty="0">
                <a:solidFill>
                  <a:srgbClr val="00B0F0"/>
                </a:solidFill>
              </a:rPr>
              <a:t> o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    where </a:t>
            </a:r>
            <a:r>
              <a:rPr lang="en-US" altLang="zh-CN" sz="1200" dirty="0" err="1">
                <a:solidFill>
                  <a:srgbClr val="00B0F0"/>
                </a:solidFill>
              </a:rPr>
              <a:t>segment_name</a:t>
            </a:r>
            <a:r>
              <a:rPr lang="en-US" altLang="zh-CN" sz="1200" dirty="0">
                <a:solidFill>
                  <a:srgbClr val="00B0F0"/>
                </a:solidFill>
              </a:rPr>
              <a:t> = </a:t>
            </a:r>
            <a:r>
              <a:rPr lang="en-US" altLang="zh-CN" sz="1200" dirty="0" smtClean="0">
                <a:solidFill>
                  <a:srgbClr val="00B0F0"/>
                </a:solidFill>
              </a:rPr>
              <a:t>'TABLEA'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    and </a:t>
            </a:r>
            <a:r>
              <a:rPr lang="en-US" altLang="zh-CN" sz="1200" dirty="0" err="1">
                <a:solidFill>
                  <a:srgbClr val="00B0F0"/>
                </a:solidFill>
              </a:rPr>
              <a:t>de.owner</a:t>
            </a:r>
            <a:r>
              <a:rPr lang="en-US" altLang="zh-CN" sz="1200" dirty="0">
                <a:solidFill>
                  <a:srgbClr val="00B0F0"/>
                </a:solidFill>
              </a:rPr>
              <a:t> = </a:t>
            </a:r>
            <a:r>
              <a:rPr lang="en-US" altLang="zh-CN" sz="1200" dirty="0" smtClean="0">
                <a:solidFill>
                  <a:srgbClr val="00B0F0"/>
                </a:solidFill>
              </a:rPr>
              <a:t>'EPCISCDE'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 smtClean="0">
                <a:solidFill>
                  <a:srgbClr val="00B0F0"/>
                </a:solidFill>
              </a:rPr>
              <a:t>    </a:t>
            </a:r>
            <a:r>
              <a:rPr lang="en-US" altLang="zh-CN" sz="1200" dirty="0">
                <a:solidFill>
                  <a:srgbClr val="00B0F0"/>
                </a:solidFill>
              </a:rPr>
              <a:t>and </a:t>
            </a:r>
            <a:r>
              <a:rPr lang="en-US" altLang="zh-CN" sz="1200" dirty="0" err="1">
                <a:solidFill>
                  <a:srgbClr val="00B0F0"/>
                </a:solidFill>
              </a:rPr>
              <a:t>de.segment_name</a:t>
            </a:r>
            <a:r>
              <a:rPr lang="en-US" altLang="zh-CN" sz="1200" dirty="0">
                <a:solidFill>
                  <a:srgbClr val="00B0F0"/>
                </a:solidFill>
              </a:rPr>
              <a:t>=</a:t>
            </a:r>
            <a:r>
              <a:rPr lang="en-US" altLang="zh-CN" sz="1200" dirty="0" err="1">
                <a:solidFill>
                  <a:srgbClr val="00B0F0"/>
                </a:solidFill>
              </a:rPr>
              <a:t>o.OBJECT_NAME</a:t>
            </a:r>
            <a:r>
              <a:rPr lang="en-US" altLang="zh-CN" sz="1200" dirty="0">
                <a:solidFill>
                  <a:srgbClr val="00B0F0"/>
                </a:solidFill>
              </a:rPr>
              <a:t>    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 smtClean="0">
                <a:solidFill>
                  <a:srgbClr val="00B0F0"/>
                </a:solidFill>
              </a:rPr>
              <a:t>   and </a:t>
            </a:r>
            <a:r>
              <a:rPr lang="en-US" altLang="zh-CN" sz="1200" dirty="0" err="1">
                <a:solidFill>
                  <a:srgbClr val="00B0F0"/>
                </a:solidFill>
              </a:rPr>
              <a:t>o.data_object_id</a:t>
            </a:r>
            <a:r>
              <a:rPr lang="en-US" altLang="zh-CN" sz="1200" dirty="0">
                <a:solidFill>
                  <a:srgbClr val="00B0F0"/>
                </a:solidFill>
              </a:rPr>
              <a:t> is not null</a:t>
            </a:r>
            <a:endParaRPr lang="zh-CN" altLang="zh-CN" sz="12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 smtClean="0">
                <a:solidFill>
                  <a:srgbClr val="00B0F0"/>
                </a:solidFill>
              </a:rPr>
              <a:t>   </a:t>
            </a:r>
            <a:r>
              <a:rPr lang="en-US" altLang="zh-CN" sz="1200" dirty="0">
                <a:solidFill>
                  <a:srgbClr val="00B0F0"/>
                </a:solidFill>
              </a:rPr>
              <a:t>-- and </a:t>
            </a:r>
            <a:r>
              <a:rPr lang="en-US" altLang="zh-CN" sz="1200" dirty="0" err="1">
                <a:solidFill>
                  <a:srgbClr val="00B0F0"/>
                </a:solidFill>
              </a:rPr>
              <a:t>de.partition_name</a:t>
            </a:r>
            <a:r>
              <a:rPr lang="en-US" altLang="zh-CN" sz="1200" dirty="0">
                <a:solidFill>
                  <a:srgbClr val="00B0F0"/>
                </a:solidFill>
              </a:rPr>
              <a:t>=</a:t>
            </a:r>
            <a:r>
              <a:rPr lang="en-US" altLang="zh-CN" sz="1200" dirty="0" err="1">
                <a:solidFill>
                  <a:srgbClr val="00B0F0"/>
                </a:solidFill>
              </a:rPr>
              <a:t>o.subobject_name</a:t>
            </a:r>
            <a:endParaRPr lang="zh-CN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    order by </a:t>
            </a:r>
            <a:r>
              <a:rPr lang="en-US" altLang="zh-CN" sz="1200" dirty="0" err="1">
                <a:solidFill>
                  <a:srgbClr val="00B0F0"/>
                </a:solidFill>
              </a:rPr>
              <a:t>de.relative_fno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 smtClean="0">
                <a:solidFill>
                  <a:srgbClr val="00B0F0"/>
                </a:solidFill>
              </a:rPr>
              <a:t>de.extent_id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 smtClean="0">
                <a:solidFill>
                  <a:srgbClr val="00B0F0"/>
                </a:solidFill>
              </a:rPr>
              <a:t>de.block_id</a:t>
            </a:r>
            <a:r>
              <a:rPr lang="zh-CN" altLang="en-US" sz="1200" dirty="0" smtClean="0">
                <a:solidFill>
                  <a:srgbClr val="00B0F0"/>
                </a:solidFill>
              </a:rPr>
              <a:t>；</a:t>
            </a:r>
            <a:endParaRPr lang="zh-CN" altLang="zh-CN" sz="1200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583</Words>
  <Application>Microsoft Office PowerPoint</Application>
  <PresentationFormat>全屏显示(16:9)</PresentationFormat>
  <Paragraphs>183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Localadmin</dc:creator>
  <cp:lastModifiedBy>Localadmin</cp:lastModifiedBy>
  <cp:revision>133</cp:revision>
  <dcterms:created xsi:type="dcterms:W3CDTF">2018-03-15T06:02:43Z</dcterms:created>
  <dcterms:modified xsi:type="dcterms:W3CDTF">2018-07-12T11:35:33Z</dcterms:modified>
</cp:coreProperties>
</file>