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74" r:id="rId11"/>
    <p:sldId id="273" r:id="rId12"/>
    <p:sldId id="265" r:id="rId13"/>
    <p:sldId id="266" r:id="rId14"/>
    <p:sldId id="271" r:id="rId15"/>
    <p:sldId id="267" r:id="rId16"/>
    <p:sldId id="268" r:id="rId17"/>
    <p:sldId id="269" r:id="rId18"/>
    <p:sldId id="270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traceio/btrace" TargetMode="Externa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Btrace</a:t>
            </a: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入门</a:t>
            </a:r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63888" y="4293096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----</a:t>
            </a:r>
            <a:r>
              <a:rPr lang="zh-CN" altLang="en-US" sz="2800" i="1" dirty="0" smtClean="0">
                <a:solidFill>
                  <a:schemeClr val="tx1"/>
                </a:solidFill>
              </a:rPr>
              <a:t>林峰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67544" y="404664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参数注解</a:t>
            </a:r>
            <a:endParaRPr lang="en-US" altLang="zh-CN" sz="28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Self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1800" dirty="0"/>
              <a:t>指定被</a:t>
            </a:r>
            <a:r>
              <a:rPr lang="en-US" altLang="zh-CN" sz="1800" dirty="0"/>
              <a:t>trace</a:t>
            </a:r>
            <a:r>
              <a:rPr lang="zh-CN" altLang="en-US" sz="1800" dirty="0"/>
              <a:t>方法的</a:t>
            </a:r>
            <a:r>
              <a:rPr lang="en-US" altLang="zh-CN" sz="1800" dirty="0" smtClean="0"/>
              <a:t>this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Return </a:t>
            </a:r>
          </a:p>
          <a:p>
            <a:pPr marL="0" indent="0">
              <a:buNone/>
            </a:pPr>
            <a:r>
              <a:rPr lang="zh-CN" altLang="en-US" sz="1800" dirty="0"/>
              <a:t>指定被</a:t>
            </a:r>
            <a:r>
              <a:rPr lang="en-US" altLang="zh-CN" sz="1800" dirty="0"/>
              <a:t>trace</a:t>
            </a:r>
            <a:r>
              <a:rPr lang="zh-CN" altLang="en-US" sz="1800" dirty="0"/>
              <a:t>方法的返回值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ProbeClassName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\</a:t>
            </a:r>
            <a:r>
              <a:rPr lang="en-US" altLang="zh-CN" sz="1800" dirty="0" err="1"/>
              <a:t>ProbeMethodName</a:t>
            </a:r>
            <a:r>
              <a:rPr lang="en-US" altLang="zh-CN" sz="1800" dirty="0"/>
              <a:t> 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被</a:t>
            </a:r>
            <a:r>
              <a:rPr lang="en-US" altLang="zh-CN" sz="1800" dirty="0"/>
              <a:t>trace</a:t>
            </a:r>
            <a:r>
              <a:rPr lang="zh-CN" altLang="en-US" sz="1800" dirty="0"/>
              <a:t>的类名称和方法</a:t>
            </a:r>
            <a:r>
              <a:rPr lang="zh-CN" altLang="en-US" sz="1800" dirty="0" smtClean="0"/>
              <a:t>名称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TargetInstance</a:t>
            </a:r>
            <a:r>
              <a:rPr lang="en-US" altLang="zh-CN" sz="1800" dirty="0"/>
              <a:t> 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用来指定被</a:t>
            </a:r>
            <a:r>
              <a:rPr lang="en-US" altLang="zh-CN" sz="1800" dirty="0"/>
              <a:t>trace</a:t>
            </a:r>
            <a:r>
              <a:rPr lang="zh-CN" altLang="en-US" sz="1800" dirty="0"/>
              <a:t>方法内部被调用到的</a:t>
            </a:r>
            <a:r>
              <a:rPr lang="zh-CN" altLang="en-US" sz="1800" dirty="0" smtClean="0"/>
              <a:t>实例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TargetMethodOrField</a:t>
            </a:r>
            <a:r>
              <a:rPr lang="en-US" altLang="zh-CN" sz="1800" dirty="0"/>
              <a:t> 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用来指定被</a:t>
            </a:r>
            <a:r>
              <a:rPr lang="en-US" altLang="zh-CN" sz="1800" dirty="0"/>
              <a:t>trace</a:t>
            </a:r>
            <a:r>
              <a:rPr lang="zh-CN" altLang="en-US" sz="1800" dirty="0"/>
              <a:t>方法内部被调用的方法名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/>
              <a:t>TLS 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属性上的</a:t>
            </a:r>
            <a:r>
              <a:rPr lang="zh-CN" altLang="en-US" sz="1800" dirty="0" smtClean="0"/>
              <a:t>注解</a:t>
            </a:r>
            <a:r>
              <a:rPr lang="en-US" altLang="zh-CN" sz="1800" dirty="0" smtClean="0"/>
              <a:t>,</a:t>
            </a:r>
            <a:r>
              <a:rPr lang="zh-CN" altLang="en-US" sz="1800" dirty="0"/>
              <a:t>将一个脚本变量与一个</a:t>
            </a:r>
            <a:r>
              <a:rPr lang="en-US" altLang="zh-CN" sz="1800" dirty="0" err="1"/>
              <a:t>ThreadLocal</a:t>
            </a:r>
            <a:r>
              <a:rPr lang="zh-CN" altLang="en-US" sz="1800" dirty="0"/>
              <a:t>变量关联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6270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获取方法入参及返回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 </a:t>
            </a:r>
            <a:r>
              <a:rPr lang="en-US" altLang="zh-CN" sz="1600" u="sng" dirty="0"/>
              <a:t>method="</a:t>
            </a:r>
            <a:r>
              <a:rPr lang="en-US" altLang="zh-CN" sz="1600" u="sng" dirty="0" err="1"/>
              <a:t>test",location</a:t>
            </a:r>
            <a:r>
              <a:rPr lang="en-US" altLang="zh-CN" sz="1600" u="sng" dirty="0"/>
              <a:t>=@Location(</a:t>
            </a:r>
            <a:r>
              <a:rPr lang="en-US" altLang="zh-CN" sz="1600" u="sng" dirty="0" err="1"/>
              <a:t>Kind.</a:t>
            </a:r>
            <a:r>
              <a:rPr lang="en-US" altLang="zh-CN" sz="1600" b="1" i="1" u="sng" dirty="0" err="1"/>
              <a:t>RETURN</a:t>
            </a:r>
            <a:r>
              <a:rPr lang="en-US" altLang="zh-CN" sz="1600" b="1" i="1" u="sng" dirty="0"/>
              <a:t>)) </a:t>
            </a:r>
          </a:p>
          <a:p>
            <a:r>
              <a:rPr lang="en-US" altLang="zh-CN" sz="1600" b="1" dirty="0"/>
              <a:t>public static void c(@Self Object </a:t>
            </a:r>
            <a:r>
              <a:rPr lang="en-US" altLang="zh-CN" sz="1600" b="1" dirty="0" err="1"/>
              <a:t>obj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a,@Return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boolean</a:t>
            </a:r>
            <a:r>
              <a:rPr lang="en-US" altLang="zh-CN" sz="1600" b="1" dirty="0"/>
              <a:t> result){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("c====================");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("test method is called, input age=", 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(a)));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("test method has return, return=", 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(result)));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私有方法也可以跟踪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8352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获取方法入参及返回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入参为对象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 method="</a:t>
            </a:r>
            <a:r>
              <a:rPr lang="en-US" altLang="zh-CN" sz="1600" dirty="0" err="1"/>
              <a:t>testObj</a:t>
            </a:r>
            <a:r>
              <a:rPr lang="en-US" altLang="zh-CN" sz="1600" dirty="0"/>
              <a:t>",location=@Location(</a:t>
            </a:r>
            <a:r>
              <a:rPr lang="en-US" altLang="zh-CN" sz="1600" dirty="0" err="1"/>
              <a:t>Kind.</a:t>
            </a:r>
            <a:r>
              <a:rPr lang="en-US" altLang="zh-CN" sz="1600" b="1" i="1" dirty="0" err="1"/>
              <a:t>RETURN</a:t>
            </a:r>
            <a:r>
              <a:rPr lang="en-US" altLang="zh-CN" sz="1600" b="1" i="1" dirty="0"/>
              <a:t>)) </a:t>
            </a:r>
          </a:p>
          <a:p>
            <a:r>
              <a:rPr lang="en-US" altLang="zh-CN" sz="1600" b="1" dirty="0"/>
              <a:t>public static void d(@Self Object </a:t>
            </a:r>
            <a:r>
              <a:rPr lang="en-US" altLang="zh-CN" sz="1600" b="1" dirty="0" err="1"/>
              <a:t>obj,AnyType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p,@Return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boolean</a:t>
            </a:r>
            <a:r>
              <a:rPr lang="en-US" altLang="zh-CN" sz="1600" b="1" dirty="0"/>
              <a:t> result){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("d====================");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(p);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</a:t>
            </a:r>
            <a:r>
              <a:rPr lang="en-US" altLang="zh-CN" sz="1600" i="1" dirty="0"/>
              <a:t>("</a:t>
            </a:r>
            <a:r>
              <a:rPr lang="en-US" altLang="zh-CN" sz="1600" i="1" dirty="0" err="1"/>
              <a:t>testObj</a:t>
            </a:r>
            <a:r>
              <a:rPr lang="en-US" altLang="zh-CN" sz="1600" i="1" dirty="0"/>
              <a:t> method is called, input name=");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BTraceUtils.get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BTraceUtils.field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BTraceUtils.classForName</a:t>
            </a:r>
            <a:r>
              <a:rPr lang="en-US" altLang="zh-CN" sz="1600" i="1" dirty="0"/>
              <a:t>("com.paic.DTO",</a:t>
            </a:r>
            <a:r>
              <a:rPr lang="en-US" altLang="zh-CN" sz="1600" i="1" dirty="0" err="1"/>
              <a:t>BTraceUtils.contextClassLoader</a:t>
            </a:r>
            <a:r>
              <a:rPr lang="en-US" altLang="zh-CN" sz="1600" i="1" dirty="0"/>
              <a:t>()),"name"),p));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</a:t>
            </a:r>
            <a:r>
              <a:rPr lang="en-US" altLang="zh-CN" sz="1600" i="1" dirty="0" err="1"/>
              <a:t>testObj</a:t>
            </a:r>
            <a:r>
              <a:rPr lang="en-US" altLang="zh-CN" sz="1600" i="1" dirty="0"/>
              <a:t> method has return, return=", 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(result)));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 </a:t>
            </a:r>
          </a:p>
          <a:p>
            <a:r>
              <a:rPr lang="en-US" altLang="zh-CN" sz="16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6673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获取成员变量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",method="test") </a:t>
            </a:r>
          </a:p>
          <a:p>
            <a:r>
              <a:rPr lang="en-US" altLang="zh-CN" sz="1600" b="1" dirty="0"/>
              <a:t>public static void n(@Self Object self){ </a:t>
            </a:r>
          </a:p>
          <a:p>
            <a:r>
              <a:rPr lang="en-US" altLang="zh-CN" sz="1600" i="1" dirty="0" err="1"/>
              <a:t>println</a:t>
            </a:r>
            <a:r>
              <a:rPr lang="en-US" altLang="zh-CN" sz="1600" i="1" dirty="0"/>
              <a:t>("n====================");</a:t>
            </a:r>
          </a:p>
          <a:p>
            <a:r>
              <a:rPr lang="en-US" altLang="zh-CN" sz="1600" dirty="0"/>
              <a:t>Field model = </a:t>
            </a:r>
            <a:r>
              <a:rPr lang="en-US" altLang="zh-CN" sz="1600" i="1" dirty="0"/>
              <a:t>field("</a:t>
            </a:r>
            <a:r>
              <a:rPr lang="en-US" altLang="zh-CN" sz="1600" i="1" dirty="0" err="1"/>
              <a:t>HelloWorld</a:t>
            </a:r>
            <a:r>
              <a:rPr lang="en-US" altLang="zh-CN" sz="1600" i="1" dirty="0"/>
              <a:t>", "model");</a:t>
            </a:r>
          </a:p>
          <a:p>
            <a:r>
              <a:rPr lang="en-US" altLang="zh-CN" sz="1600" i="1" dirty="0"/>
              <a:t>print(get(model, self));</a:t>
            </a:r>
          </a:p>
          <a:p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",method="</a:t>
            </a:r>
            <a:r>
              <a:rPr lang="en-US" altLang="zh-CN" sz="1600" dirty="0" err="1"/>
              <a:t>test",location</a:t>
            </a:r>
            <a:r>
              <a:rPr lang="en-US" altLang="zh-CN" sz="1600" dirty="0"/>
              <a:t>=@Location(</a:t>
            </a:r>
            <a:r>
              <a:rPr lang="en-US" altLang="zh-CN" sz="1600" dirty="0" err="1"/>
              <a:t>Kind.</a:t>
            </a:r>
            <a:r>
              <a:rPr lang="en-US" altLang="zh-CN" sz="1600" b="1" i="1" dirty="0" err="1"/>
              <a:t>RETURN</a:t>
            </a:r>
            <a:r>
              <a:rPr lang="en-US" altLang="zh-CN" sz="1600" b="1" i="1" dirty="0"/>
              <a:t>)) </a:t>
            </a:r>
          </a:p>
          <a:p>
            <a:r>
              <a:rPr lang="en-US" altLang="zh-CN" sz="1600" b="1" dirty="0"/>
              <a:t>public static void o(@Self Object self){ </a:t>
            </a:r>
          </a:p>
          <a:p>
            <a:r>
              <a:rPr lang="en-US" altLang="zh-CN" sz="1600" i="1" dirty="0" err="1"/>
              <a:t>println</a:t>
            </a:r>
            <a:r>
              <a:rPr lang="en-US" altLang="zh-CN" sz="1600" i="1" dirty="0"/>
              <a:t>("o====================");</a:t>
            </a:r>
          </a:p>
          <a:p>
            <a:r>
              <a:rPr lang="en-US" altLang="zh-CN" sz="1600" dirty="0"/>
              <a:t>Field model = </a:t>
            </a:r>
            <a:r>
              <a:rPr lang="en-US" altLang="zh-CN" sz="1600" i="1" dirty="0"/>
              <a:t>field("</a:t>
            </a:r>
            <a:r>
              <a:rPr lang="en-US" altLang="zh-CN" sz="1600" i="1" dirty="0" err="1"/>
              <a:t>HelloWorld</a:t>
            </a:r>
            <a:r>
              <a:rPr lang="en-US" altLang="zh-CN" sz="1600" i="1" dirty="0"/>
              <a:t>", "model");</a:t>
            </a:r>
          </a:p>
          <a:p>
            <a:r>
              <a:rPr lang="en-US" altLang="zh-CN" sz="1600" i="1" dirty="0"/>
              <a:t>print(get(model, self));</a:t>
            </a:r>
          </a:p>
          <a:p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950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跟踪构造方法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com.paic.DTO</a:t>
            </a:r>
            <a:r>
              <a:rPr lang="en-US" altLang="zh-CN" sz="1600" dirty="0"/>
              <a:t>", method="&lt;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&gt;") </a:t>
            </a:r>
          </a:p>
          <a:p>
            <a:r>
              <a:rPr lang="en-US" altLang="zh-CN" sz="1600" b="1" dirty="0"/>
              <a:t>public static void e(@Self Object </a:t>
            </a:r>
            <a:r>
              <a:rPr lang="en-US" altLang="zh-CN" sz="1600" b="1" dirty="0" err="1"/>
              <a:t>obj,String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name,int</a:t>
            </a:r>
            <a:r>
              <a:rPr lang="en-US" altLang="zh-CN" sz="1600" b="1" dirty="0"/>
              <a:t> age){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("e====================");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(name, 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(age)));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5473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方法耗时跟踪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 method="</a:t>
            </a:r>
            <a:r>
              <a:rPr lang="en-US" altLang="zh-CN" sz="1600" dirty="0" err="1"/>
              <a:t>testTime</a:t>
            </a:r>
            <a:r>
              <a:rPr lang="en-US" altLang="zh-CN" sz="1600" dirty="0"/>
              <a:t>",location=@Location(</a:t>
            </a:r>
            <a:r>
              <a:rPr lang="en-US" altLang="zh-CN" sz="1600" dirty="0" err="1"/>
              <a:t>Kind.</a:t>
            </a:r>
            <a:r>
              <a:rPr lang="en-US" altLang="zh-CN" sz="1600" b="1" i="1" dirty="0" err="1"/>
              <a:t>RETURN</a:t>
            </a:r>
            <a:r>
              <a:rPr lang="en-US" altLang="zh-CN" sz="1600" b="1" i="1" dirty="0"/>
              <a:t>)) </a:t>
            </a:r>
          </a:p>
          <a:p>
            <a:r>
              <a:rPr lang="en-US" altLang="zh-CN" sz="1600" b="1" dirty="0"/>
              <a:t>public static void f(@Self Object </a:t>
            </a:r>
            <a:r>
              <a:rPr lang="en-US" altLang="zh-CN" sz="1600" b="1" dirty="0" err="1"/>
              <a:t>obj,int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time,@Duration</a:t>
            </a:r>
            <a:r>
              <a:rPr lang="en-US" altLang="zh-CN" sz="1600" b="1" dirty="0"/>
              <a:t> long duration){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("f====================");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</a:t>
            </a:r>
            <a:r>
              <a:rPr lang="en-US" altLang="zh-CN" sz="1600" i="1" dirty="0" err="1"/>
              <a:t>testTime</a:t>
            </a:r>
            <a:r>
              <a:rPr lang="en-US" altLang="zh-CN" sz="1600" i="1" dirty="0"/>
              <a:t> method is called, time=",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(time)));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</a:t>
            </a:r>
            <a:r>
              <a:rPr lang="en-US" altLang="zh-CN" sz="1600" i="1" dirty="0" err="1"/>
              <a:t>testTime</a:t>
            </a:r>
            <a:r>
              <a:rPr lang="en-US" altLang="zh-CN" sz="1600" i="1" dirty="0"/>
              <a:t> method is finished, cost=",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(duration)));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199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472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异常跟踪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 method="testException1",location=@Location(</a:t>
            </a:r>
            <a:r>
              <a:rPr lang="en-US" altLang="zh-CN" sz="1600" dirty="0" err="1"/>
              <a:t>Kind.</a:t>
            </a:r>
            <a:r>
              <a:rPr lang="en-US" altLang="zh-CN" sz="1600" b="1" i="1" dirty="0" err="1"/>
              <a:t>ERROR</a:t>
            </a:r>
            <a:r>
              <a:rPr lang="en-US" altLang="zh-CN" sz="1600" b="1" i="1" dirty="0"/>
              <a:t>)) </a:t>
            </a:r>
          </a:p>
          <a:p>
            <a:r>
              <a:rPr lang="en-US" altLang="zh-CN" sz="1600" b="1" dirty="0"/>
              <a:t>public static void g(@Self Object </a:t>
            </a:r>
            <a:r>
              <a:rPr lang="en-US" altLang="zh-CN" sz="1600" b="1" dirty="0" err="1"/>
              <a:t>obj,Throwable</a:t>
            </a:r>
            <a:r>
              <a:rPr lang="en-US" altLang="zh-CN" sz="1600" b="1" dirty="0"/>
              <a:t> exception){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("g====================");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("testException1 method is called, ex=",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(exception)));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 method="testException2",location=@Location(</a:t>
            </a:r>
            <a:r>
              <a:rPr lang="en-US" altLang="zh-CN" sz="1600" dirty="0" err="1"/>
              <a:t>Kind.</a:t>
            </a:r>
            <a:r>
              <a:rPr lang="en-US" altLang="zh-CN" sz="1600" b="1" i="1" dirty="0" err="1"/>
              <a:t>THROW</a:t>
            </a:r>
            <a:r>
              <a:rPr lang="en-US" altLang="zh-CN" sz="1600" b="1" i="1" dirty="0"/>
              <a:t>)) </a:t>
            </a:r>
          </a:p>
          <a:p>
            <a:r>
              <a:rPr lang="en-US" altLang="zh-CN" sz="1600" b="1" dirty="0"/>
              <a:t>public static void h(@Self Object </a:t>
            </a:r>
            <a:r>
              <a:rPr lang="en-US" altLang="zh-CN" sz="1600" b="1" dirty="0" err="1"/>
              <a:t>obj,Throwable</a:t>
            </a:r>
            <a:r>
              <a:rPr lang="en-US" altLang="zh-CN" sz="1600" b="1" dirty="0"/>
              <a:t> exception){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("h====================");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("testException2 method is called, throw ex=",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(exception)));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OnMethod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clazz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HelloWorld</a:t>
            </a:r>
            <a:r>
              <a:rPr lang="en-US" altLang="zh-CN" sz="1600" dirty="0"/>
              <a:t>", method="testException2",location=@Location(</a:t>
            </a:r>
            <a:r>
              <a:rPr lang="en-US" altLang="zh-CN" sz="1600" dirty="0" err="1"/>
              <a:t>Kind.</a:t>
            </a:r>
            <a:r>
              <a:rPr lang="en-US" altLang="zh-CN" sz="1600" b="1" i="1" dirty="0" err="1"/>
              <a:t>CATCH</a:t>
            </a:r>
            <a:r>
              <a:rPr lang="en-US" altLang="zh-CN" sz="1600" b="1" i="1" dirty="0"/>
              <a:t>)) </a:t>
            </a:r>
          </a:p>
          <a:p>
            <a:r>
              <a:rPr lang="en-US" altLang="zh-CN" sz="1600" b="1" dirty="0"/>
              <a:t>public static void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(@Self Object </a:t>
            </a:r>
            <a:r>
              <a:rPr lang="en-US" altLang="zh-CN" sz="1600" b="1" dirty="0" err="1"/>
              <a:t>obj,Exception</a:t>
            </a:r>
            <a:r>
              <a:rPr lang="en-US" altLang="zh-CN" sz="1600" b="1" dirty="0"/>
              <a:t> ex){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("</a:t>
            </a:r>
            <a:r>
              <a:rPr lang="en-US" altLang="zh-CN" sz="1600" i="1" dirty="0" err="1"/>
              <a:t>i</a:t>
            </a:r>
            <a:r>
              <a:rPr lang="en-US" altLang="zh-CN" sz="1600" i="1" dirty="0"/>
              <a:t>===================="); 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BTraceUtils.strcat</a:t>
            </a:r>
            <a:r>
              <a:rPr lang="en-US" altLang="zh-CN" sz="1600" i="1" dirty="0"/>
              <a:t>("testException2 method is called, catch ex=",</a:t>
            </a:r>
            <a:r>
              <a:rPr lang="en-US" altLang="zh-CN" sz="1600" i="1" dirty="0" err="1"/>
              <a:t>BTraceUtils.str</a:t>
            </a:r>
            <a:r>
              <a:rPr lang="en-US" altLang="zh-CN" sz="1600" i="1" dirty="0"/>
              <a:t>(ex)));</a:t>
            </a:r>
          </a:p>
          <a:p>
            <a:r>
              <a:rPr lang="en-US" altLang="zh-CN" sz="1600" dirty="0" err="1"/>
              <a:t>BTraceUtils.</a:t>
            </a:r>
            <a:r>
              <a:rPr lang="en-US" altLang="zh-CN" sz="1600" i="1" dirty="0" err="1"/>
              <a:t>println</a:t>
            </a:r>
            <a:r>
              <a:rPr lang="en-US" altLang="zh-CN" sz="1600" i="1" dirty="0"/>
              <a:t>();</a:t>
            </a:r>
          </a:p>
          <a:p>
            <a:r>
              <a:rPr lang="en-US" altLang="zh-CN" sz="1600" dirty="0"/>
              <a:t>}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8827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接口，父类，</a:t>
            </a:r>
            <a:r>
              <a:rPr lang="en-US" altLang="zh-CN" sz="2400" dirty="0"/>
              <a:t>Annotation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400" dirty="0"/>
              <a:t>@</a:t>
            </a:r>
            <a:r>
              <a:rPr lang="en-US" altLang="zh-CN" sz="1400" dirty="0" err="1"/>
              <a:t>OnMethod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="+</a:t>
            </a:r>
            <a:r>
              <a:rPr lang="en-US" altLang="zh-CN" sz="1400" dirty="0" err="1"/>
              <a:t>com.paic.Handler</a:t>
            </a:r>
            <a:r>
              <a:rPr lang="en-US" altLang="zh-CN" sz="1400" dirty="0"/>
              <a:t>", method="</a:t>
            </a:r>
            <a:r>
              <a:rPr lang="en-US" altLang="zh-CN" sz="1400" dirty="0" err="1"/>
              <a:t>handler",location</a:t>
            </a:r>
            <a:r>
              <a:rPr lang="en-US" altLang="zh-CN" sz="1400" dirty="0"/>
              <a:t>=@Location(</a:t>
            </a:r>
            <a:r>
              <a:rPr lang="en-US" altLang="zh-CN" sz="1400" dirty="0" err="1"/>
              <a:t>Kind.</a:t>
            </a:r>
            <a:r>
              <a:rPr lang="en-US" altLang="zh-CN" sz="1400" b="1" i="1" dirty="0" err="1"/>
              <a:t>RETURN</a:t>
            </a:r>
            <a:r>
              <a:rPr lang="en-US" altLang="zh-CN" sz="1400" b="1" i="1" dirty="0"/>
              <a:t>)) </a:t>
            </a:r>
          </a:p>
          <a:p>
            <a:r>
              <a:rPr lang="en-US" altLang="zh-CN" sz="1400" b="1" dirty="0"/>
              <a:t>public static void j(@Self Object </a:t>
            </a:r>
            <a:r>
              <a:rPr lang="en-US" altLang="zh-CN" sz="1400" b="1" dirty="0" err="1"/>
              <a:t>obj</a:t>
            </a:r>
            <a:r>
              <a:rPr lang="en-US" altLang="zh-CN" sz="1400" b="1" dirty="0"/>
              <a:t>,@Duration long duration){ 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println</a:t>
            </a:r>
            <a:r>
              <a:rPr lang="en-US" altLang="zh-CN" sz="1400" i="1" dirty="0"/>
              <a:t>("j===================="); 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println</a:t>
            </a:r>
            <a:r>
              <a:rPr lang="en-US" altLang="zh-CN" sz="1400" i="1" dirty="0"/>
              <a:t>(</a:t>
            </a:r>
            <a:r>
              <a:rPr lang="en-US" altLang="zh-CN" sz="1400" i="1" dirty="0" err="1"/>
              <a:t>BTraceUtils.strcat</a:t>
            </a:r>
            <a:r>
              <a:rPr lang="en-US" altLang="zh-CN" sz="1400" i="1" dirty="0"/>
              <a:t>("handler method has finished, cost duration=",</a:t>
            </a:r>
            <a:r>
              <a:rPr lang="en-US" altLang="zh-CN" sz="1400" i="1" dirty="0" err="1"/>
              <a:t>BTraceUtils.str</a:t>
            </a:r>
            <a:r>
              <a:rPr lang="en-US" altLang="zh-CN" sz="1400" i="1" dirty="0"/>
              <a:t>(duration)));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println</a:t>
            </a:r>
            <a:r>
              <a:rPr lang="en-US" altLang="zh-CN" sz="1400" i="1" dirty="0"/>
              <a:t>(</a:t>
            </a:r>
            <a:r>
              <a:rPr lang="en-US" altLang="zh-CN" sz="1400" i="1" dirty="0" err="1"/>
              <a:t>obj</a:t>
            </a:r>
            <a:r>
              <a:rPr lang="en-US" altLang="zh-CN" sz="1400" i="1" dirty="0"/>
              <a:t>);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println</a:t>
            </a:r>
            <a:r>
              <a:rPr lang="en-US" altLang="zh-CN" sz="1400" i="1" dirty="0"/>
              <a:t>();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Annotation</a:t>
            </a:r>
            <a:endParaRPr lang="en-US" altLang="zh-CN" sz="1400" dirty="0"/>
          </a:p>
          <a:p>
            <a:r>
              <a:rPr lang="en-US" altLang="zh-CN" sz="1400" dirty="0"/>
              <a:t>@</a:t>
            </a:r>
            <a:r>
              <a:rPr lang="en-US" altLang="zh-CN" sz="1400" dirty="0" err="1"/>
              <a:t>OnMethod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="@</a:t>
            </a:r>
            <a:r>
              <a:rPr lang="en-US" altLang="zh-CN" sz="1400" dirty="0" err="1"/>
              <a:t>javax.jws.WebService</a:t>
            </a:r>
            <a:r>
              <a:rPr lang="en-US" altLang="zh-CN" sz="1400" dirty="0"/>
              <a:t>", method="@</a:t>
            </a:r>
            <a:r>
              <a:rPr lang="en-US" altLang="zh-CN" sz="1400" dirty="0" err="1"/>
              <a:t>javax.jws.WebMethod</a:t>
            </a:r>
            <a:r>
              <a:rPr lang="en-US" altLang="zh-CN" sz="1400" dirty="0"/>
              <a:t>")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754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3568" y="1268760"/>
            <a:ext cx="756084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/>
              <a:t>跟踪指定行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1400" dirty="0"/>
              <a:t>@</a:t>
            </a:r>
            <a:r>
              <a:rPr lang="en-US" altLang="zh-CN" sz="1400" dirty="0" err="1"/>
              <a:t>OnMethod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HelloWorld</a:t>
            </a:r>
            <a:r>
              <a:rPr lang="en-US" altLang="zh-CN" sz="1400" dirty="0" smtClean="0"/>
              <a:t>",</a:t>
            </a:r>
            <a:r>
              <a:rPr lang="en-US" altLang="zh-CN" sz="1400" dirty="0"/>
              <a:t>location=@Location(value = </a:t>
            </a:r>
            <a:r>
              <a:rPr lang="en-US" altLang="zh-CN" sz="1400" dirty="0" err="1"/>
              <a:t>Kind.</a:t>
            </a:r>
            <a:r>
              <a:rPr lang="en-US" altLang="zh-CN" sz="1400" b="1" i="1" dirty="0" err="1"/>
              <a:t>LINE</a:t>
            </a:r>
            <a:r>
              <a:rPr lang="en-US" altLang="zh-CN" sz="1400" b="1" i="1" dirty="0"/>
              <a:t>, line = 68)) </a:t>
            </a:r>
          </a:p>
          <a:p>
            <a:r>
              <a:rPr lang="en-US" altLang="zh-CN" sz="1400" b="1" dirty="0"/>
              <a:t>public static void k(@Self Object </a:t>
            </a:r>
            <a:r>
              <a:rPr lang="en-US" altLang="zh-CN" sz="1400" b="1" dirty="0" err="1"/>
              <a:t>obj,int</a:t>
            </a:r>
            <a:r>
              <a:rPr lang="en-US" altLang="zh-CN" sz="1400" b="1" dirty="0"/>
              <a:t> line){ 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println</a:t>
            </a:r>
            <a:r>
              <a:rPr lang="en-US" altLang="zh-CN" sz="1400" i="1" dirty="0"/>
              <a:t>("k===================="); 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jstack</a:t>
            </a:r>
            <a:r>
              <a:rPr lang="en-US" altLang="zh-CN" sz="1400" i="1" dirty="0"/>
              <a:t>();</a:t>
            </a:r>
          </a:p>
          <a:p>
            <a:r>
              <a:rPr lang="en-US" altLang="zh-CN" sz="1400" dirty="0" err="1"/>
              <a:t>BTraceUtils.</a:t>
            </a:r>
            <a:r>
              <a:rPr lang="en-US" altLang="zh-CN" sz="1400" i="1" dirty="0" err="1"/>
              <a:t>println</a:t>
            </a:r>
            <a:r>
              <a:rPr lang="en-US" altLang="zh-CN" sz="1400" i="1" dirty="0"/>
              <a:t>();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当</a:t>
            </a:r>
            <a:r>
              <a:rPr lang="en-US" altLang="zh-CN" sz="1400" dirty="0" smtClean="0"/>
              <a:t>line=-1</a:t>
            </a:r>
            <a:r>
              <a:rPr lang="zh-CN" altLang="en-US" sz="1400" dirty="0" smtClean="0"/>
              <a:t>，表示跟踪所有行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84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51520" y="1268760"/>
            <a:ext cx="8352928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Unsafe</a:t>
            </a:r>
            <a:r>
              <a:rPr lang="zh-CN" altLang="en-US" sz="2800" dirty="0" smtClean="0"/>
              <a:t>模式跟踪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1400" dirty="0"/>
              <a:t>"%JAVA_HOME%/bin/java" -</a:t>
            </a:r>
            <a:r>
              <a:rPr lang="en-US" altLang="zh-CN" sz="1400" dirty="0" err="1"/>
              <a:t>Dcom.sun.btrace.probeDescPath</a:t>
            </a:r>
            <a:r>
              <a:rPr lang="en-US" altLang="zh-CN" sz="1400" dirty="0"/>
              <a:t>=. -</a:t>
            </a:r>
            <a:r>
              <a:rPr lang="en-US" altLang="zh-CN" sz="1400" dirty="0" err="1"/>
              <a:t>Dcom.sun.btrace.dumpClasses</a:t>
            </a:r>
            <a:r>
              <a:rPr lang="en-US" altLang="zh-CN" sz="1400" dirty="0"/>
              <a:t>=false -</a:t>
            </a:r>
            <a:r>
              <a:rPr lang="en-US" altLang="zh-CN" sz="1400" dirty="0" err="1"/>
              <a:t>Dcom.sun.btrace.debug</a:t>
            </a:r>
            <a:r>
              <a:rPr lang="en-US" altLang="zh-CN" sz="1400" dirty="0"/>
              <a:t>=false -</a:t>
            </a:r>
            <a:r>
              <a:rPr lang="en-US" altLang="zh-CN" sz="1400" dirty="0" err="1">
                <a:solidFill>
                  <a:srgbClr val="FF0000"/>
                </a:solidFill>
              </a:rPr>
              <a:t>Dcom.sun.btrace.unsafe</a:t>
            </a:r>
            <a:r>
              <a:rPr lang="en-US" altLang="zh-CN" sz="1400" dirty="0">
                <a:solidFill>
                  <a:srgbClr val="FF0000"/>
                </a:solidFill>
              </a:rPr>
              <a:t>=true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cp</a:t>
            </a:r>
            <a:r>
              <a:rPr lang="en-US" altLang="zh-CN" sz="1400" dirty="0"/>
              <a:t> "%BTRACE_HOME%/build/btrace-client.jar;%JAVA_HOME%/lib/tools.jar" </a:t>
            </a:r>
            <a:r>
              <a:rPr lang="en-US" altLang="zh-CN" sz="1400" dirty="0" err="1"/>
              <a:t>com.sun.btrace.client.Main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%*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生产模式请勿使用！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0390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1547664" y="764704"/>
            <a:ext cx="6400800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概念及介绍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安装配置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2800" dirty="0" smtClean="0"/>
              <a:t>案例分享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2800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69685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其他类似产品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1520" y="1268760"/>
            <a:ext cx="8352928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阿里巴巴旗下：</a:t>
            </a:r>
            <a:r>
              <a:rPr lang="en-US" altLang="zh-CN" sz="2800" dirty="0" smtClean="0"/>
              <a:t>JVM-Sandbox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7386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3563888" y="3068960"/>
            <a:ext cx="468052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谢谢！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0366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Btrace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是什么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97783" y="1988840"/>
            <a:ext cx="727280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BTrace</a:t>
            </a:r>
            <a:r>
              <a:rPr lang="zh-CN" altLang="en-US" sz="2800" dirty="0"/>
              <a:t>是一个为</a:t>
            </a:r>
            <a:r>
              <a:rPr lang="en-US" altLang="zh-CN" sz="2800" dirty="0"/>
              <a:t>Java</a:t>
            </a:r>
            <a:r>
              <a:rPr lang="zh-CN" altLang="en-US" sz="2800" dirty="0"/>
              <a:t>平台开发的安全、动态的追踪</a:t>
            </a:r>
            <a:r>
              <a:rPr lang="zh-CN" altLang="en-US" sz="2800" dirty="0" smtClean="0"/>
              <a:t>工具。</a:t>
            </a:r>
            <a:r>
              <a:rPr lang="en-US" altLang="zh-CN" sz="2800" dirty="0" err="1" smtClean="0"/>
              <a:t>BTrace</a:t>
            </a:r>
            <a:r>
              <a:rPr lang="zh-CN" altLang="en-US" sz="2800" dirty="0" smtClean="0"/>
              <a:t>通过动态</a:t>
            </a:r>
            <a:r>
              <a:rPr lang="zh-CN" altLang="en-US" sz="2800" dirty="0"/>
              <a:t>地向目标应用程序的字节码注入追踪代码（字节码追踪</a:t>
            </a:r>
            <a:r>
              <a:rPr lang="zh-CN" altLang="en-US" sz="2800" dirty="0" smtClean="0"/>
              <a:t>）达到分析诊断目标程序的目的。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4554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Btrace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安装及配置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55576" y="1412776"/>
            <a:ext cx="64008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官方下载路径：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hlinkClick r:id="rId3"/>
              </a:rPr>
              <a:t>https://</a:t>
            </a:r>
            <a:r>
              <a:rPr lang="en-US" altLang="zh-CN" sz="2800" dirty="0" smtClean="0">
                <a:hlinkClick r:id="rId3"/>
              </a:rPr>
              <a:t>github.com/btraceio/btrace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支持</a:t>
            </a:r>
            <a:r>
              <a:rPr lang="en-US" altLang="zh-CN" sz="2800" dirty="0" smtClean="0"/>
              <a:t>JDK1.7</a:t>
            </a:r>
            <a:r>
              <a:rPr lang="zh-CN" altLang="en-US" sz="2800" dirty="0" smtClean="0"/>
              <a:t>及以上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支持</a:t>
            </a:r>
            <a:r>
              <a:rPr lang="en-US" altLang="zh-CN" sz="2800" dirty="0" smtClean="0"/>
              <a:t>JDK1.6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678755"/>
              </p:ext>
            </p:extLst>
          </p:nvPr>
        </p:nvGraphicFramePr>
        <p:xfrm>
          <a:off x="3955976" y="3284984"/>
          <a:ext cx="2055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包装程序外壳对象" showAsIcon="1" r:id="rId4" imgW="2056320" imgH="711360" progId="Package">
                  <p:embed/>
                </p:oleObj>
              </mc:Choice>
              <mc:Fallback>
                <p:oleObj name="包装程序外壳对象" showAsIcon="1" r:id="rId4" imgW="20563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976" y="3284984"/>
                        <a:ext cx="20558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77738"/>
              </p:ext>
            </p:extLst>
          </p:nvPr>
        </p:nvGraphicFramePr>
        <p:xfrm>
          <a:off x="4067944" y="4221088"/>
          <a:ext cx="1903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包装程序外壳对象" showAsIcon="1" r:id="rId6" imgW="1904040" imgH="711360" progId="Package">
                  <p:embed/>
                </p:oleObj>
              </mc:Choice>
              <mc:Fallback>
                <p:oleObj name="包装程序外壳对象" showAsIcon="1" r:id="rId6" imgW="1904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7944" y="4221088"/>
                        <a:ext cx="19034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39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55576" y="141277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zh-CN" altLang="en-US" sz="2800" dirty="0" smtClean="0"/>
              <a:t>包解压后，需要配置环境变量</a:t>
            </a:r>
            <a:r>
              <a:rPr lang="en-US" altLang="zh-CN" sz="2800" dirty="0" smtClean="0"/>
              <a:t>BTRACE_HOME</a:t>
            </a:r>
            <a:r>
              <a:rPr lang="zh-CN" altLang="en-US" sz="2800" dirty="0" smtClean="0"/>
              <a:t>为</a:t>
            </a:r>
            <a:r>
              <a:rPr lang="en-US" altLang="zh-CN" sz="2800" dirty="0" err="1" smtClean="0"/>
              <a:t>Btrace</a:t>
            </a:r>
            <a:r>
              <a:rPr lang="zh-CN" altLang="en-US" sz="2800" dirty="0" smtClean="0"/>
              <a:t>所在目录，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PATH</a:t>
            </a:r>
            <a:r>
              <a:rPr lang="zh-CN" altLang="en-US" sz="2800" dirty="0" smtClean="0"/>
              <a:t>增加</a:t>
            </a:r>
            <a:r>
              <a:rPr lang="en-US" altLang="zh-CN" sz="2800" dirty="0" smtClean="0"/>
              <a:t>%BTRACE_HOME%\bin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53156"/>
            <a:ext cx="3400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34194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0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67544" y="26064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指令验证：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本地打开</a:t>
            </a:r>
            <a:r>
              <a:rPr lang="en-US" altLang="zh-CN" sz="2800" dirty="0" err="1" smtClean="0"/>
              <a:t>cmd</a:t>
            </a:r>
            <a:r>
              <a:rPr lang="zh-CN" altLang="en-US" sz="2800" dirty="0" smtClean="0"/>
              <a:t>窗口，输入</a:t>
            </a:r>
            <a:r>
              <a:rPr lang="en-US" altLang="zh-CN" sz="2800" dirty="0" err="1" smtClean="0"/>
              <a:t>btrace</a:t>
            </a:r>
            <a:r>
              <a:rPr lang="zh-CN" altLang="en-US" sz="2800" dirty="0" smtClean="0"/>
              <a:t>，回车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3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395536" y="4725144"/>
            <a:ext cx="84969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指令验证：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 --version</a:t>
            </a:r>
            <a:r>
              <a:rPr lang="zh-CN" altLang="en-US" sz="2800" dirty="0" smtClean="0"/>
              <a:t>可以查看当前使用的</a:t>
            </a:r>
            <a:r>
              <a:rPr lang="en-US" altLang="zh-CN" sz="2800" dirty="0" err="1" smtClean="0"/>
              <a:t>btrace</a:t>
            </a:r>
            <a:r>
              <a:rPr lang="zh-CN" altLang="en-US" sz="2800" dirty="0" smtClean="0"/>
              <a:t>版本号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67544" y="260648"/>
            <a:ext cx="8064896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使用指令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classpath</a:t>
            </a:r>
            <a:r>
              <a:rPr lang="en-US" altLang="zh-CN" sz="2800" dirty="0" smtClean="0"/>
              <a:t>/-</a:t>
            </a:r>
            <a:r>
              <a:rPr lang="en-US" altLang="zh-CN" sz="2800" dirty="0" err="1" smtClean="0"/>
              <a:t>cp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用来</a:t>
            </a:r>
            <a:r>
              <a:rPr lang="zh-CN" altLang="en-US" sz="2800" dirty="0"/>
              <a:t>指定类加载路径，默认为当前路径，</a:t>
            </a:r>
            <a:r>
              <a:rPr lang="zh-CN" altLang="en-US" sz="2800" b="1" dirty="0" smtClean="0"/>
              <a:t>可选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-I </a:t>
            </a:r>
            <a:r>
              <a:rPr lang="zh-CN" altLang="en-US" sz="2800" dirty="0" smtClean="0"/>
              <a:t>指定</a:t>
            </a:r>
            <a:r>
              <a:rPr lang="zh-CN" altLang="en-US" sz="2800" dirty="0"/>
              <a:t>头文件的路径，用于脚本预处理功能，</a:t>
            </a:r>
            <a:r>
              <a:rPr lang="zh-CN" altLang="en-US" sz="2800" b="1" dirty="0" smtClean="0"/>
              <a:t>可选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-p</a:t>
            </a:r>
            <a:r>
              <a:rPr lang="zh-CN" altLang="en-US" sz="2800" dirty="0"/>
              <a:t>指定</a:t>
            </a:r>
            <a:r>
              <a:rPr lang="en-US" altLang="zh-CN" sz="2800" dirty="0" err="1"/>
              <a:t>BTrace</a:t>
            </a:r>
            <a:r>
              <a:rPr lang="en-US" altLang="zh-CN" sz="2800" dirty="0"/>
              <a:t> agent</a:t>
            </a:r>
            <a:r>
              <a:rPr lang="zh-CN" altLang="en-US" sz="2800" dirty="0"/>
              <a:t>的服务端监听端口号，用来监听</a:t>
            </a:r>
            <a:r>
              <a:rPr lang="en-US" altLang="zh-CN" sz="2800" dirty="0"/>
              <a:t>clients</a:t>
            </a:r>
            <a:r>
              <a:rPr lang="zh-CN" altLang="en-US" sz="2800" dirty="0"/>
              <a:t>，默认为</a:t>
            </a:r>
            <a:r>
              <a:rPr lang="en-US" altLang="zh-CN" sz="2800" dirty="0"/>
              <a:t>2020</a:t>
            </a:r>
            <a:r>
              <a:rPr lang="zh-CN" altLang="en-US" sz="2800" dirty="0"/>
              <a:t>，</a:t>
            </a:r>
            <a:r>
              <a:rPr lang="zh-CN" altLang="en-US" sz="2800" b="1" dirty="0" smtClean="0"/>
              <a:t>可选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&lt;</a:t>
            </a:r>
            <a:r>
              <a:rPr lang="en-US" altLang="zh-CN" sz="2800" b="1" dirty="0" err="1" smtClean="0"/>
              <a:t>pid</a:t>
            </a:r>
            <a:r>
              <a:rPr lang="en-US" altLang="zh-CN" sz="2800" b="1" dirty="0" smtClean="0"/>
              <a:t>&gt; trace</a:t>
            </a:r>
            <a:r>
              <a:rPr lang="zh-CN" altLang="en-US" sz="2800" b="1" dirty="0" smtClean="0"/>
              <a:t>进程号，</a:t>
            </a:r>
            <a:r>
              <a:rPr lang="en-US" altLang="zh-CN" sz="2800" b="1" dirty="0" smtClean="0"/>
              <a:t>windows</a:t>
            </a:r>
            <a:r>
              <a:rPr lang="zh-CN" altLang="en-US" sz="2800" b="1" dirty="0" smtClean="0"/>
              <a:t>下可通过</a:t>
            </a:r>
            <a:r>
              <a:rPr lang="en-US" altLang="zh-CN" sz="2800" b="1" dirty="0" err="1" smtClean="0"/>
              <a:t>tasklist</a:t>
            </a:r>
            <a:r>
              <a:rPr lang="zh-CN" altLang="en-US" sz="2800" b="1" dirty="0" smtClean="0"/>
              <a:t>取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&lt;</a:t>
            </a:r>
            <a:r>
              <a:rPr lang="en-US" altLang="zh-CN" sz="2800" b="1" dirty="0" err="1"/>
              <a:t>btrace</a:t>
            </a:r>
            <a:r>
              <a:rPr lang="en-US" altLang="zh-CN" sz="2800" b="1" dirty="0"/>
              <a:t> source or .class </a:t>
            </a:r>
            <a:r>
              <a:rPr lang="en-US" altLang="zh-CN" sz="2800" b="1" dirty="0" smtClean="0"/>
              <a:t>file&gt; trace</a:t>
            </a:r>
            <a:r>
              <a:rPr lang="zh-CN" altLang="en-US" sz="2800" b="1" dirty="0" smtClean="0"/>
              <a:t>脚本，可以是</a:t>
            </a:r>
            <a:r>
              <a:rPr lang="en-US" altLang="zh-CN" sz="2800" b="1" dirty="0" smtClean="0"/>
              <a:t>class</a:t>
            </a:r>
          </a:p>
          <a:p>
            <a:pPr marL="0" indent="0">
              <a:buNone/>
            </a:pPr>
            <a:r>
              <a:rPr lang="zh-CN" altLang="en-US" sz="2800" b="1" dirty="0" smtClean="0"/>
              <a:t>文件，也可以是源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&lt;</a:t>
            </a:r>
            <a:r>
              <a:rPr lang="en-US" altLang="zh-CN" sz="2800" b="1" dirty="0" err="1"/>
              <a:t>btrace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arguments&gt;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BTrace</a:t>
            </a:r>
            <a:r>
              <a:rPr lang="zh-CN" altLang="en-US" sz="2800" dirty="0"/>
              <a:t>脚本参数，在脚本中可通过</a:t>
            </a:r>
            <a:r>
              <a:rPr lang="en-US" altLang="zh-CN" sz="2800" dirty="0"/>
              <a:t>"$"</a:t>
            </a:r>
            <a:r>
              <a:rPr lang="zh-CN" altLang="en-US" sz="2800" dirty="0"/>
              <a:t>和</a:t>
            </a:r>
            <a:r>
              <a:rPr lang="en-US" altLang="zh-CN" sz="2800" dirty="0"/>
              <a:t>"$length"</a:t>
            </a:r>
            <a:r>
              <a:rPr lang="zh-CN" altLang="en-US" sz="2800" dirty="0"/>
              <a:t>获取参数信息，</a:t>
            </a:r>
            <a:r>
              <a:rPr lang="zh-CN" altLang="en-US" sz="2800" b="1" dirty="0"/>
              <a:t>可选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指令样例：</a:t>
            </a: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 13284  </a:t>
            </a:r>
            <a:r>
              <a:rPr lang="en-US" altLang="zh-CN" sz="2800" dirty="0" err="1" smtClean="0"/>
              <a:t>BTraceField.class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34829" y="5373216"/>
            <a:ext cx="8064896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7913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67544" y="260648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zh-CN" altLang="en-US" sz="2800" dirty="0" smtClean="0"/>
              <a:t>使用限制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 </a:t>
            </a:r>
            <a:br>
              <a:rPr lang="zh-CN" altLang="en-US" sz="2800" dirty="0"/>
            </a:br>
            <a:r>
              <a:rPr lang="zh-CN" altLang="en-US" sz="2800" dirty="0"/>
              <a:t>为了保证</a:t>
            </a:r>
            <a:r>
              <a:rPr lang="en-US" altLang="zh-CN" sz="2800" dirty="0"/>
              <a:t>trace</a:t>
            </a:r>
            <a:r>
              <a:rPr lang="zh-CN" altLang="en-US" sz="2800" dirty="0"/>
              <a:t>语句只读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BTrace</a:t>
            </a:r>
            <a:r>
              <a:rPr lang="zh-CN" altLang="en-US" sz="2800" dirty="0"/>
              <a:t>对</a:t>
            </a:r>
            <a:r>
              <a:rPr lang="en-US" altLang="zh-CN" sz="2800" dirty="0"/>
              <a:t>trace</a:t>
            </a:r>
            <a:r>
              <a:rPr lang="zh-CN" altLang="en-US" sz="2800" dirty="0"/>
              <a:t>脚本有一些限制</a:t>
            </a:r>
            <a:r>
              <a:rPr lang="en-US" altLang="zh-CN" sz="2800" dirty="0"/>
              <a:t>(</a:t>
            </a:r>
            <a:r>
              <a:rPr lang="zh-CN" altLang="en-US" sz="2800" dirty="0"/>
              <a:t>比如不能改变被</a:t>
            </a:r>
            <a:r>
              <a:rPr lang="en-US" altLang="zh-CN" sz="2800" dirty="0"/>
              <a:t>trace</a:t>
            </a:r>
            <a:r>
              <a:rPr lang="zh-CN" altLang="en-US" sz="2800" dirty="0"/>
              <a:t>代码中的状态</a:t>
            </a:r>
            <a:r>
              <a:rPr lang="en-US" altLang="zh-CN" sz="2800" dirty="0"/>
              <a:t>)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err="1"/>
              <a:t>BTrace</a:t>
            </a:r>
            <a:r>
              <a:rPr lang="en-US" altLang="zh-CN" sz="2800" dirty="0"/>
              <a:t> class</a:t>
            </a:r>
            <a:r>
              <a:rPr lang="zh-CN" altLang="en-US" sz="2800" dirty="0"/>
              <a:t>不能新建类</a:t>
            </a:r>
            <a:r>
              <a:rPr lang="en-US" altLang="zh-CN" sz="2800" dirty="0"/>
              <a:t>, </a:t>
            </a:r>
            <a:r>
              <a:rPr lang="zh-CN" altLang="en-US" sz="2800" dirty="0"/>
              <a:t>新建数组</a:t>
            </a:r>
            <a:r>
              <a:rPr lang="en-US" altLang="zh-CN" sz="2800" dirty="0"/>
              <a:t>, </a:t>
            </a:r>
            <a:r>
              <a:rPr lang="zh-CN" altLang="en-US" sz="2800" dirty="0"/>
              <a:t>抛异常</a:t>
            </a:r>
            <a:r>
              <a:rPr lang="en-US" altLang="zh-CN" sz="2800" dirty="0"/>
              <a:t>, </a:t>
            </a:r>
            <a:r>
              <a:rPr lang="zh-CN" altLang="en-US" sz="2800" dirty="0"/>
              <a:t>捕获异常</a:t>
            </a:r>
            <a:r>
              <a:rPr lang="en-US" altLang="zh-CN" sz="2800" dirty="0"/>
              <a:t>,</a:t>
            </a:r>
          </a:p>
          <a:p>
            <a:r>
              <a:rPr lang="zh-CN" altLang="en-US" sz="2800" dirty="0"/>
              <a:t>不能调用实例方法以及静态方法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com.sun.btrace.BTraceUtils</a:t>
            </a:r>
            <a:r>
              <a:rPr lang="zh-CN" altLang="en-US" sz="2800" dirty="0"/>
              <a:t>除外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不能将目标程序和对象赋值给</a:t>
            </a:r>
            <a:r>
              <a:rPr lang="en-US" altLang="zh-CN" sz="2800" dirty="0" err="1"/>
              <a:t>BTrace</a:t>
            </a:r>
            <a:r>
              <a:rPr lang="zh-CN" altLang="en-US" sz="2800" dirty="0"/>
              <a:t>的实例和静态</a:t>
            </a:r>
            <a:r>
              <a:rPr lang="en-US" altLang="zh-CN" sz="2800" dirty="0"/>
              <a:t>field</a:t>
            </a:r>
          </a:p>
          <a:p>
            <a:r>
              <a:rPr lang="zh-CN" altLang="en-US" sz="2800" dirty="0"/>
              <a:t>不能定义外部</a:t>
            </a:r>
            <a:r>
              <a:rPr lang="en-US" altLang="zh-CN" sz="2800" dirty="0"/>
              <a:t>, </a:t>
            </a:r>
            <a:r>
              <a:rPr lang="zh-CN" altLang="en-US" sz="2800" dirty="0"/>
              <a:t>内部</a:t>
            </a:r>
            <a:r>
              <a:rPr lang="en-US" altLang="zh-CN" sz="2800" dirty="0"/>
              <a:t>, </a:t>
            </a:r>
            <a:r>
              <a:rPr lang="zh-CN" altLang="en-US" sz="2800" dirty="0"/>
              <a:t>匿名</a:t>
            </a:r>
            <a:r>
              <a:rPr lang="en-US" altLang="zh-CN" sz="2800" dirty="0"/>
              <a:t>, </a:t>
            </a:r>
            <a:r>
              <a:rPr lang="zh-CN" altLang="en-US" sz="2800" dirty="0"/>
              <a:t>本地类</a:t>
            </a:r>
          </a:p>
          <a:p>
            <a:r>
              <a:rPr lang="zh-CN" altLang="en-US" sz="2800" dirty="0"/>
              <a:t>不能有同步块和方法</a:t>
            </a:r>
          </a:p>
          <a:p>
            <a:r>
              <a:rPr lang="zh-CN" altLang="en-US" sz="2800" dirty="0"/>
              <a:t>不能有循环</a:t>
            </a:r>
          </a:p>
          <a:p>
            <a:r>
              <a:rPr lang="zh-CN" altLang="en-US" sz="2800" dirty="0"/>
              <a:t>不能实现接口</a:t>
            </a:r>
            <a:r>
              <a:rPr lang="en-US" altLang="zh-CN" sz="2800" dirty="0"/>
              <a:t>, </a:t>
            </a:r>
            <a:r>
              <a:rPr lang="zh-CN" altLang="en-US" sz="2800" dirty="0"/>
              <a:t>不能扩展类</a:t>
            </a:r>
          </a:p>
          <a:p>
            <a:r>
              <a:rPr lang="zh-CN" altLang="en-US" sz="2800" dirty="0"/>
              <a:t>不能使用</a:t>
            </a:r>
            <a:r>
              <a:rPr lang="en-US" altLang="zh-CN" sz="2800" dirty="0"/>
              <a:t>assert</a:t>
            </a:r>
            <a:r>
              <a:rPr lang="zh-CN" altLang="en-US" sz="2800" dirty="0"/>
              <a:t>语句</a:t>
            </a:r>
            <a:r>
              <a:rPr lang="en-US" altLang="zh-CN" sz="2800" dirty="0"/>
              <a:t>, </a:t>
            </a:r>
            <a:r>
              <a:rPr lang="zh-CN" altLang="en-US" sz="2800" dirty="0"/>
              <a:t>不能使用</a:t>
            </a:r>
            <a:r>
              <a:rPr lang="en-US" altLang="zh-CN" sz="2800" dirty="0"/>
              <a:t>class</a:t>
            </a:r>
            <a:r>
              <a:rPr lang="zh-CN" altLang="en-US" sz="2800" dirty="0"/>
              <a:t>字面值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0877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67544" y="404664"/>
            <a:ext cx="75608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Btrace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方法注解</a:t>
            </a:r>
            <a:endParaRPr lang="en-US" altLang="zh-CN" sz="28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 err="1"/>
              <a:t>OnMethod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1800" dirty="0" smtClean="0"/>
              <a:t>最常用的注解，支持按类名、方法名执行</a:t>
            </a:r>
            <a:r>
              <a:rPr lang="en-US" altLang="zh-CN" sz="1800" dirty="0" smtClean="0"/>
              <a:t>trace</a:t>
            </a:r>
            <a:r>
              <a:rPr lang="zh-CN" altLang="en-US" sz="1800" dirty="0" smtClean="0"/>
              <a:t>，支持正则表达式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1800" dirty="0" err="1" smtClean="0"/>
              <a:t>OnTimer</a:t>
            </a:r>
            <a:r>
              <a:rPr lang="en-US" altLang="zh-CN" sz="1800" dirty="0" smtClean="0"/>
              <a:t>(value)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指定时长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)</a:t>
            </a:r>
            <a:r>
              <a:rPr lang="zh-CN" altLang="en-US" sz="1800" dirty="0"/>
              <a:t>执行一次</a:t>
            </a:r>
            <a:r>
              <a:rPr lang="en-US" altLang="zh-CN" sz="1800" dirty="0" smtClean="0"/>
              <a:t>trace,</a:t>
            </a:r>
            <a:r>
              <a:rPr lang="zh-CN" altLang="en-US" sz="1800" dirty="0"/>
              <a:t>时长通过</a:t>
            </a:r>
            <a:r>
              <a:rPr lang="en-US" altLang="zh-CN" sz="1800" dirty="0"/>
              <a:t>"value"</a:t>
            </a:r>
            <a:r>
              <a:rPr lang="zh-CN" altLang="en-US" sz="1800" dirty="0"/>
              <a:t>属性</a:t>
            </a:r>
            <a:r>
              <a:rPr lang="zh-CN" altLang="en-US" sz="1800" dirty="0" smtClean="0"/>
              <a:t>指定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OnError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当</a:t>
            </a:r>
            <a:r>
              <a:rPr lang="en-US" altLang="zh-CN" sz="1800" dirty="0"/>
              <a:t>trace</a:t>
            </a:r>
            <a:r>
              <a:rPr lang="zh-CN" altLang="en-US" sz="1800" dirty="0"/>
              <a:t>代码抛异常时该注解的方法会被执行</a:t>
            </a:r>
            <a:r>
              <a:rPr lang="en-US" altLang="zh-CN" sz="1800" dirty="0"/>
              <a:t>. </a:t>
            </a:r>
            <a:r>
              <a:rPr lang="zh-CN" altLang="en-US" sz="1800" dirty="0"/>
              <a:t>如果同一个</a:t>
            </a:r>
            <a:r>
              <a:rPr lang="en-US" altLang="zh-CN" sz="1800" dirty="0"/>
              <a:t>trace</a:t>
            </a:r>
            <a:r>
              <a:rPr lang="zh-CN" altLang="en-US" sz="1800" dirty="0"/>
              <a:t>脚本中其他方法抛异常</a:t>
            </a:r>
            <a:r>
              <a:rPr lang="en-US" altLang="zh-CN" sz="1800" dirty="0"/>
              <a:t>, </a:t>
            </a:r>
            <a:r>
              <a:rPr lang="zh-CN" altLang="en-US" sz="1800" dirty="0"/>
              <a:t>该注解方法也会被执行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OnExit</a:t>
            </a:r>
            <a:r>
              <a:rPr lang="en-US" altLang="zh-CN" sz="1800" dirty="0"/>
              <a:t>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当</a:t>
            </a:r>
            <a:r>
              <a:rPr lang="en-US" altLang="zh-CN" sz="1800" dirty="0"/>
              <a:t>trace</a:t>
            </a:r>
            <a:r>
              <a:rPr lang="zh-CN" altLang="en-US" sz="1800" dirty="0"/>
              <a:t>方法调用内置</a:t>
            </a:r>
            <a:r>
              <a:rPr lang="en-US" altLang="zh-CN" sz="1800" dirty="0"/>
              <a:t>exit(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方法</a:t>
            </a:r>
            <a:r>
              <a:rPr lang="en-US" altLang="zh-CN" sz="1800" dirty="0"/>
              <a:t>(</a:t>
            </a:r>
            <a:r>
              <a:rPr lang="zh-CN" altLang="en-US" sz="1800" dirty="0"/>
              <a:t>用来结束整个</a:t>
            </a:r>
            <a:r>
              <a:rPr lang="en-US" altLang="zh-CN" sz="1800" dirty="0"/>
              <a:t>trace</a:t>
            </a:r>
            <a:r>
              <a:rPr lang="zh-CN" altLang="en-US" sz="1800" dirty="0"/>
              <a:t>程序</a:t>
            </a:r>
            <a:r>
              <a:rPr lang="en-US" altLang="zh-CN" sz="1800" dirty="0"/>
              <a:t>)</a:t>
            </a:r>
            <a:r>
              <a:rPr lang="zh-CN" altLang="en-US" sz="1800" dirty="0"/>
              <a:t>时</a:t>
            </a:r>
            <a:r>
              <a:rPr lang="en-US" altLang="zh-CN" sz="1800" dirty="0"/>
              <a:t>, </a:t>
            </a:r>
            <a:r>
              <a:rPr lang="zh-CN" altLang="en-US" sz="1800" dirty="0"/>
              <a:t>该注解的方法会被执行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OnEvent</a:t>
            </a:r>
            <a:r>
              <a:rPr lang="en-US" altLang="zh-CN" sz="1800" dirty="0"/>
              <a:t>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用来截获</a:t>
            </a:r>
            <a:r>
              <a:rPr lang="en-US" altLang="zh-CN" sz="1800" dirty="0"/>
              <a:t>"</a:t>
            </a:r>
            <a:r>
              <a:rPr lang="zh-CN" altLang="en-US" sz="1800" dirty="0"/>
              <a:t>外部</a:t>
            </a:r>
            <a:r>
              <a:rPr lang="en-US" altLang="zh-CN" sz="1800" dirty="0"/>
              <a:t>"</a:t>
            </a:r>
            <a:r>
              <a:rPr lang="en-US" altLang="zh-CN" sz="1800" dirty="0" err="1"/>
              <a:t>btrace</a:t>
            </a:r>
            <a:r>
              <a:rPr lang="en-US" altLang="zh-CN" sz="1800" dirty="0"/>
              <a:t> client</a:t>
            </a:r>
            <a:r>
              <a:rPr lang="zh-CN" altLang="en-US" sz="1800" dirty="0"/>
              <a:t>触发的事件</a:t>
            </a:r>
            <a:r>
              <a:rPr lang="en-US" altLang="zh-CN" sz="1800" dirty="0"/>
              <a:t>, </a:t>
            </a:r>
            <a:r>
              <a:rPr lang="zh-CN" altLang="en-US" sz="1800" dirty="0"/>
              <a:t>比如按</a:t>
            </a:r>
            <a:r>
              <a:rPr lang="en-US" altLang="zh-CN" sz="1800" dirty="0"/>
              <a:t>Ctrl-C </a:t>
            </a:r>
            <a:r>
              <a:rPr lang="zh-CN" altLang="en-US" sz="1800" dirty="0"/>
              <a:t>中断</a:t>
            </a:r>
            <a:r>
              <a:rPr lang="en-US" altLang="zh-CN" sz="1800" dirty="0" err="1"/>
              <a:t>btrace</a:t>
            </a:r>
            <a:r>
              <a:rPr lang="zh-CN" altLang="en-US" sz="1800" dirty="0"/>
              <a:t>执行时将执行使用了该注解的方法</a:t>
            </a:r>
            <a:r>
              <a:rPr lang="en-US" altLang="zh-CN" sz="1800" dirty="0"/>
              <a:t>, </a:t>
            </a:r>
            <a:r>
              <a:rPr lang="zh-CN" altLang="en-US" sz="1800" dirty="0"/>
              <a:t>该注解的</a:t>
            </a:r>
            <a:r>
              <a:rPr lang="en-US" altLang="zh-CN" sz="1800" dirty="0"/>
              <a:t>value</a:t>
            </a:r>
            <a:r>
              <a:rPr lang="zh-CN" altLang="en-US" sz="1800" dirty="0"/>
              <a:t>值为具体事件名称</a:t>
            </a:r>
            <a:r>
              <a:rPr lang="en-US" altLang="zh-CN" sz="1800" dirty="0"/>
              <a:t>.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OnLowMemory</a:t>
            </a:r>
            <a:r>
              <a:rPr lang="en-US" altLang="zh-CN" sz="1800" dirty="0"/>
              <a:t>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当内存超过某个设定值将触发该注解的方法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2956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957</Words>
  <Application>Microsoft Office PowerPoint</Application>
  <PresentationFormat>全屏显示(4:3)</PresentationFormat>
  <Paragraphs>388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程序包</vt:lpstr>
      <vt:lpstr>Btrace 工具入门分享</vt:lpstr>
      <vt:lpstr>PowerPoint 演示文稿</vt:lpstr>
      <vt:lpstr>Btrace 是什么</vt:lpstr>
      <vt:lpstr>Btrace 安装及配置</vt:lpstr>
      <vt:lpstr>环境变量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样例：HelloWorld</vt:lpstr>
      <vt:lpstr>样例：HelloWorld</vt:lpstr>
      <vt:lpstr>样例：HelloWorld</vt:lpstr>
      <vt:lpstr>样例：HelloWorld</vt:lpstr>
      <vt:lpstr>样例：HelloWorld</vt:lpstr>
      <vt:lpstr>样例：HelloWorld</vt:lpstr>
      <vt:lpstr>样例：HelloWorld</vt:lpstr>
      <vt:lpstr>样例：HelloWorld</vt:lpstr>
      <vt:lpstr>样例：HelloWorld</vt:lpstr>
      <vt:lpstr>其他类似产品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Btrace 工具分享入门</dc:title>
  <dc:creator>林峰(平安科技产险系统开发部产险理赔系统组)</dc:creator>
  <cp:lastModifiedBy>Localadmin</cp:lastModifiedBy>
  <cp:revision>14</cp:revision>
  <dcterms:created xsi:type="dcterms:W3CDTF">2018-03-21T09:54:56Z</dcterms:created>
  <dcterms:modified xsi:type="dcterms:W3CDTF">2018-03-22T11:03:43Z</dcterms:modified>
</cp:coreProperties>
</file>