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98" r:id="rId5"/>
    <p:sldId id="544" r:id="rId6"/>
    <p:sldId id="545" r:id="rId7"/>
    <p:sldId id="561" r:id="rId8"/>
    <p:sldId id="560" r:id="rId9"/>
    <p:sldId id="570" r:id="rId10"/>
    <p:sldId id="547" r:id="rId11"/>
    <p:sldId id="563" r:id="rId12"/>
    <p:sldId id="548" r:id="rId13"/>
    <p:sldId id="549" r:id="rId14"/>
    <p:sldId id="550" r:id="rId15"/>
    <p:sldId id="564" r:id="rId16"/>
    <p:sldId id="565" r:id="rId17"/>
    <p:sldId id="567" r:id="rId18"/>
    <p:sldId id="553" r:id="rId19"/>
    <p:sldId id="554" r:id="rId20"/>
    <p:sldId id="556" r:id="rId21"/>
    <p:sldId id="557" r:id="rId22"/>
    <p:sldId id="569" r:id="rId23"/>
    <p:sldId id="568" r:id="rId24"/>
    <p:sldId id="559" r:id="rId25"/>
    <p:sldId id="542" r:id="rId26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caladmin" initials="L" lastIdx="1" clrIdx="0">
    <p:extLst>
      <p:ext uri="{19B8F6BF-5375-455C-9EA6-DF929625EA0E}">
        <p15:presenceInfo xmlns:p15="http://schemas.microsoft.com/office/powerpoint/2012/main" userId="Local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808000"/>
    <a:srgbClr val="CC9900"/>
    <a:srgbClr val="CC00FF"/>
    <a:srgbClr val="CC66FF"/>
    <a:srgbClr val="F95D07"/>
    <a:srgbClr val="3399FF"/>
    <a:srgbClr val="660033"/>
    <a:srgbClr val="3366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 autoAdjust="0"/>
    <p:restoredTop sz="36727" autoAdjust="0"/>
  </p:normalViewPr>
  <p:slideViewPr>
    <p:cSldViewPr>
      <p:cViewPr varScale="1">
        <p:scale>
          <a:sx n="27" d="100"/>
          <a:sy n="27" d="100"/>
        </p:scale>
        <p:origin x="276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5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09:16:16.212" idx="1">
    <p:pos x="10" y="10"/>
    <p:text>gfgd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49F8751-D732-4E2D-B65F-68692141D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871AA8D-1B24-4157-8C8B-5D1FE6597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输入提示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url</a:t>
            </a:r>
            <a:r>
              <a:rPr lang="zh-CN" altLang="en-US" smtClean="0"/>
              <a:t>解析</a:t>
            </a:r>
            <a:endParaRPr lang="en-US" altLang="zh-CN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2.1</a:t>
            </a:r>
            <a:r>
              <a:rPr lang="zh-CN" altLang="en-US" smtClean="0"/>
              <a:t>、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对关键字的解析。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当协议或主机名不合法时，也就是不符合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URL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格式，比如输入几个单词，中文等。浏览器会将地址栏中输入的文字传给默认的搜索引擎。我就经常用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Chrome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的此特性快速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google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搜索。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DNS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解析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因为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http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是基于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tcp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连接的，而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tcp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则是通过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ip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地址去识别访问的。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DNS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解析就是域名转化成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ip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地址的过程。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1.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查看浏览器内部缓存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2.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系统缓存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3.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路由器缓存、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ISP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缓存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如果浏览器和系统缓存都没有，系统的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gethostname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函数就会像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DNS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服务器发送请求。而网络服务一般都会先经过路由器以及网络服务商（电信），所以会先查询路由器缓存，然后再查询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ISP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DNS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缓存。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DNS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服务器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通常为自己计算机搭建的小型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DNS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服务器，自我使用，属于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DNS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优化的一部分。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5.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域名服务器</a:t>
            </a:r>
            <a:endParaRPr lang="en-US" altLang="zh-CN" sz="1200" kern="120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TCP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链接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通过上面一系列过程，得到了真实的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，再加上端口号，</a:t>
            </a:r>
            <a:endParaRPr lang="zh-CN" altLang="zh-CN" sz="1200" b="1" kern="120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1AA8D-1B24-4157-8C8B-5D1FE65974B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08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Fdfd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1AA8D-1B24-4157-8C8B-5D1FE65974B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89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：在浏览器访问http://www.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：检查本地hosts文件中是否存在www.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.com对应的IP。若无，继续检查本地DNS缓存中是否存在www.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.com对应的IP；若无，向本地DNS服务器发起DNS查询请求。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：路由器接收到DNS查询请求后，检查路由器DNS缓存。若无，路由器向本地DSN服务器（ISPDNS）发起DNS查询请求。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：ISPDNS接收到DNS查询请求后，发现自己不是权威DNS，且无对应的缓存数据，于是将请求转发给其他DNS服务器。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：其他DNS服务器接收到请求后，一样发现自己不是权威DNS，且无对应的缓存数据，于是开始进行DNS迭代查询：将请求发送给根域名服务器。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：根域名服务器接收到请求后，将顶级域名服务器(.com)IP发送给其他DNS服务器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：其他DNS服务器根据IP将DNS查询请求发送给顶级域名服务器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：顶级域名服务器接收到请求后，将二级域名服务器(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.com)IP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220.181.57.216;123.125.115.110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发送给其他DNS服务器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：其他域名服务器根据IP将DNS查询请求发送给二级域名服务器，二级域名服务器接收到请求后，发现自己是权威DNS服务器，于是将www.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.com映射的IP组合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119.75.213.61;119.75.216.20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发送给其他域名服务器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：其他域名服务器接收到解析结果后，将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119.75.213.61;119.75.216.20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逐层返回传递下去，最终直至客户端接收到www.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.com解析结果，根据IP与www.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.com建立TCP连接，然后发起HTTP请求主页内容</a:t>
            </a: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1AA8D-1B24-4157-8C8B-5D1FE65974B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5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http://119.29.29.29/d?dn=www.baidu.com&amp;ttl=1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1AA8D-1B24-4157-8C8B-5D1FE65974B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7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00025" y="188913"/>
            <a:ext cx="20161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200">
                <a:ea typeface="宋体" pitchFamily="2" charset="-122"/>
              </a:rPr>
              <a:t>秘密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751138"/>
            <a:ext cx="8420100" cy="1470025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0250" y="4387850"/>
            <a:ext cx="6419850" cy="84137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3588" y="6453188"/>
            <a:ext cx="23114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93E3-31D4-4F4A-A38D-8647AC7E6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EEC7C-4CC4-46AD-B2FA-D7F57F54D4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62800" y="404813"/>
            <a:ext cx="2247900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925" y="404813"/>
            <a:ext cx="6594475" cy="5721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73B69-568F-46B8-8A60-05555F57B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25" y="404813"/>
            <a:ext cx="89154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25538"/>
            <a:ext cx="4381500" cy="5000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25538"/>
            <a:ext cx="4381500" cy="5000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DF5B6-E4B6-41C9-931E-4ECD9101C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25" y="404813"/>
            <a:ext cx="89154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95300" y="1125538"/>
            <a:ext cx="8915400" cy="50006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14068-423D-4DA9-A9E2-4009834FDD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2F86-2098-420F-AF57-7EF3AFAE3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09C2F-D502-4FD8-B566-9657D840D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25538"/>
            <a:ext cx="43815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25538"/>
            <a:ext cx="43815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8963-96CB-4813-A359-4CC92C2AB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A5654-31C3-4577-A5A4-833672183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A68A5-0723-40DD-B9F9-C3DDBB71B9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B121-8C70-4B98-BE06-073C6077CF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1357B-D148-41A0-9FE9-90048945F3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591FD-0164-4C2C-99B4-ED63E9BB7D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132132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53188"/>
            <a:ext cx="9906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404813"/>
            <a:ext cx="891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25538"/>
            <a:ext cx="89154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1550" y="6473825"/>
            <a:ext cx="23114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+mj-ea"/>
              </a:defRPr>
            </a:lvl1pPr>
          </a:lstStyle>
          <a:p>
            <a:pPr>
              <a:defRPr/>
            </a:pPr>
            <a:fld id="{237E4D68-23BD-4FDD-9069-3AEE560816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016375" y="6524625"/>
            <a:ext cx="20161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200">
                <a:ea typeface="宋体" pitchFamily="2" charset="-122"/>
              </a:rPr>
              <a:t>秘密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8950" y="908050"/>
            <a:ext cx="9144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幼圆" pitchFamily="49" charset="-122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6" cstate="print"/>
          <a:srcRect b="46227"/>
          <a:stretch>
            <a:fillRect/>
          </a:stretch>
        </p:blipFill>
        <p:spPr bwMode="auto">
          <a:xfrm>
            <a:off x="6742113" y="336550"/>
            <a:ext cx="2874962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49" r:id="rId1"/>
    <p:sldLayoutId id="2147484937" r:id="rId2"/>
    <p:sldLayoutId id="2147484938" r:id="rId3"/>
    <p:sldLayoutId id="2147484939" r:id="rId4"/>
    <p:sldLayoutId id="2147484940" r:id="rId5"/>
    <p:sldLayoutId id="2147484941" r:id="rId6"/>
    <p:sldLayoutId id="2147484942" r:id="rId7"/>
    <p:sldLayoutId id="2147484943" r:id="rId8"/>
    <p:sldLayoutId id="2147484944" r:id="rId9"/>
    <p:sldLayoutId id="2147484945" r:id="rId10"/>
    <p:sldLayoutId id="2147484946" r:id="rId11"/>
    <p:sldLayoutId id="2147484947" r:id="rId12"/>
    <p:sldLayoutId id="214748494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首页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776288" y="2133600"/>
            <a:ext cx="84201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HttpDNS</a:t>
            </a:r>
            <a:endParaRPr lang="zh-CN" altLang="en-US" sz="3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4230254" y="4185781"/>
            <a:ext cx="1512168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2018.6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2720752" y="3635583"/>
            <a:ext cx="4086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产险总部科技中心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核心系统团队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请求流程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4488" y="3140968"/>
            <a:ext cx="927584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zh-CN" altLang="zh-CN" sz="2400">
              <a:solidFill>
                <a:srgbClr val="4F4F4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568" y="155679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6535" y="1196752"/>
            <a:ext cx="884379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访问http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://www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：检查本地hosts文件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中是否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存在www.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.com对应的IP。若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，继续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本地DNS缓存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中是否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存在www.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.com对应的IP；若无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向本地DNS服务器发起DNS查询请求。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：路由器接收到DNS查询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请求后，检查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路由器DNS缓存。若无，路由器向本地DSN服务器（ISPDNS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发起DNS查询请求。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：ISPDNS接收到DNS查询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请求后，发现自己不是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权威DNS，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且无对应的缓存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数据，于是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将请求转发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给其他DNS服务器。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：其他DNS服务器接收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到请求后，一样发现自己不是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权威DNS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，且无对应的缓存数据，于是开始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进行DNS迭代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查询：将请求发送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服务器接收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到请求后，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将顶级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服务器(.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com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)IP发送给其他DNS服务器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：其他DNS服务器根据IP将DNS查询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请求发送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给顶级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域名服务器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：顶级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服务器接收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到请求后，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级域名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服务器(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.com)IP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220.181.57.216;123.125.115.110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发送给其他DNS服务器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请求流程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4488" y="3140968"/>
            <a:ext cx="927584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zh-CN" altLang="zh-CN" sz="2400">
              <a:solidFill>
                <a:srgbClr val="4F4F4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568" y="155679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6535" y="1196752"/>
            <a:ext cx="88437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：其他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服务器根据IP将DNS查询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请求发送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级域名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级域名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服务器接收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到请求后，发现自己是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权威DNS服务器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，于是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将www.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.com映射的IP组合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119.75.213.61;119.75.216.20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发送给其他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域名服务器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：其他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服务器接收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到解析结果后，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119.75.213.61;119.75.216.20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层返回传递下去，最终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直至客户端接收到www.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.com解析结果，根据IP与www.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.com建立TCP连接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发起HTTP请求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主页内容</a:t>
            </a:r>
          </a:p>
        </p:txBody>
      </p:sp>
    </p:spTree>
    <p:extLst>
      <p:ext uri="{BB962C8B-B14F-4D97-AF65-F5344CB8AC3E}">
        <p14:creationId xmlns:p14="http://schemas.microsoft.com/office/powerpoint/2010/main" val="30077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4488" y="3140968"/>
            <a:ext cx="927584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zh-CN" altLang="zh-CN" sz="2400">
              <a:solidFill>
                <a:srgbClr val="4F4F4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568" y="155679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6535" y="1196752"/>
            <a:ext cx="88437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服务器存储的资源记录（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Records RRS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），一条资源记录（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）记载着一个映射关系。每条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通常包含如下表所示的一些信息。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+mj-ea"/>
              <a:ea typeface="+mj-ea"/>
            </a:endParaRPr>
          </a:p>
          <a:p>
            <a:endParaRPr lang="zh-CN" altLang="en-US" sz="200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74739"/>
              </p:ext>
            </p:extLst>
          </p:nvPr>
        </p:nvGraphicFramePr>
        <p:xfrm>
          <a:off x="1352600" y="2186437"/>
          <a:ext cx="6912768" cy="279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664077156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859190717"/>
                    </a:ext>
                  </a:extLst>
                </a:gridCol>
              </a:tblGrid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927926"/>
                  </a:ext>
                </a:extLst>
              </a:tr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NAME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名字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96633"/>
                  </a:ext>
                </a:extLst>
              </a:tr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TYPE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类型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10104"/>
                  </a:ext>
                </a:extLst>
              </a:tr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CLASS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类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457280"/>
                  </a:ext>
                </a:extLst>
              </a:tr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TTL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生存时间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44084"/>
                  </a:ext>
                </a:extLst>
              </a:tr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RDATA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数据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80276"/>
                  </a:ext>
                </a:extLst>
              </a:tr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RDLENGTH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RD</a:t>
                      </a:r>
                      <a:r>
                        <a:rPr lang="zh-CN" altLang="en-US" smtClean="0"/>
                        <a:t>所占的字节长度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60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3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4488" y="3140968"/>
            <a:ext cx="927584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zh-CN" altLang="zh-CN" sz="2400">
              <a:solidFill>
                <a:srgbClr val="4F4F4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568" y="155679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6535" y="1196752"/>
            <a:ext cx="88437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常见查询类型如下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TYPE=CNAME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是别名为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主机对应的规范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主机名；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TYPE=A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是主机名，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是其对应的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TYPE=NS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是一个域，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是一个权威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服务器的主机名，该记录表示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的域名解析将由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主机名对应的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服务器来做。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TYPE=MX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是别名为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的邮件服务器的规范主机名。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3371800"/>
            <a:ext cx="76390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4488" y="3140968"/>
            <a:ext cx="927584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zh-CN" altLang="zh-CN" sz="2400">
              <a:solidFill>
                <a:srgbClr val="4F4F4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568" y="155679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6535" y="1196752"/>
            <a:ext cx="8843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常见查询类型如下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47510"/>
              </p:ext>
            </p:extLst>
          </p:nvPr>
        </p:nvGraphicFramePr>
        <p:xfrm>
          <a:off x="963149" y="2018457"/>
          <a:ext cx="8267733" cy="330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11">
                  <a:extLst>
                    <a:ext uri="{9D8B030D-6E8A-4147-A177-3AD203B41FA5}">
                      <a16:colId xmlns:a16="http://schemas.microsoft.com/office/drawing/2014/main" val="664077156"/>
                    </a:ext>
                  </a:extLst>
                </a:gridCol>
                <a:gridCol w="2755911">
                  <a:extLst>
                    <a:ext uri="{9D8B030D-6E8A-4147-A177-3AD203B41FA5}">
                      <a16:colId xmlns:a16="http://schemas.microsoft.com/office/drawing/2014/main" val="1859190717"/>
                    </a:ext>
                  </a:extLst>
                </a:gridCol>
                <a:gridCol w="2755911">
                  <a:extLst>
                    <a:ext uri="{9D8B030D-6E8A-4147-A177-3AD203B41FA5}">
                      <a16:colId xmlns:a16="http://schemas.microsoft.com/office/drawing/2014/main" val="738438129"/>
                    </a:ext>
                  </a:extLst>
                </a:gridCol>
              </a:tblGrid>
              <a:tr h="4628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助记符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927926"/>
                  </a:ext>
                </a:extLst>
              </a:tr>
              <a:tr h="462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由域名获得</a:t>
                      </a:r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IPV4</a:t>
                      </a:r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96633"/>
                  </a:ext>
                </a:extLst>
              </a:tr>
              <a:tr h="53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一个权威</a:t>
                      </a:r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DNS</a:t>
                      </a:r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服务器域名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10104"/>
                  </a:ext>
                </a:extLst>
              </a:tr>
              <a:tr h="462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CNAME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查询规范主机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457280"/>
                  </a:ext>
                </a:extLst>
              </a:tr>
              <a:tr h="462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MX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邮件服务器的规范主机名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44084"/>
                  </a:ext>
                </a:extLst>
              </a:tr>
              <a:tr h="462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AAAA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由域名获得</a:t>
                      </a:r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IPV6</a:t>
                      </a:r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80276"/>
                  </a:ext>
                </a:extLst>
              </a:tr>
              <a:tr h="462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PTR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</a:t>
                      </a:r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地址转换为域名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60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0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问题点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496" y="949189"/>
            <a:ext cx="909576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z="2400" smtClean="0">
                <a:latin typeface="+mj-ea"/>
                <a:ea typeface="+mj-ea"/>
              </a:rPr>
              <a:t>DNS</a:t>
            </a:r>
            <a:r>
              <a:rPr lang="zh-CN" altLang="en-US" sz="2400" smtClean="0">
                <a:latin typeface="+mj-ea"/>
                <a:ea typeface="+mj-ea"/>
              </a:rPr>
              <a:t>造成的用户访问异常可以归为</a:t>
            </a:r>
            <a:r>
              <a:rPr lang="en-US" altLang="zh-CN" sz="2400" smtClean="0">
                <a:latin typeface="+mj-ea"/>
                <a:ea typeface="+mj-ea"/>
              </a:rPr>
              <a:t>3</a:t>
            </a:r>
            <a:r>
              <a:rPr lang="zh-CN" altLang="en-US" sz="2400" smtClean="0">
                <a:latin typeface="+mj-ea"/>
                <a:ea typeface="+mj-ea"/>
              </a:rPr>
              <a:t>类：</a:t>
            </a:r>
            <a:endParaRPr lang="en-US" altLang="zh-CN" sz="2400" smtClean="0">
              <a:latin typeface="+mj-ea"/>
              <a:ea typeface="+mj-ea"/>
            </a:endParaRPr>
          </a:p>
          <a:p>
            <a:endParaRPr lang="en-US" altLang="zh-CN" sz="2400" smtClean="0">
              <a:latin typeface="+mj-ea"/>
              <a:ea typeface="+mj-ea"/>
            </a:endParaRPr>
          </a:p>
          <a:p>
            <a:pPr latinLnBrk="1"/>
            <a:r>
              <a:rPr lang="en-US" altLang="zh-CN" sz="2400" smtClean="0">
                <a:latin typeface="+mj-ea"/>
                <a:ea typeface="+mj-ea"/>
              </a:rPr>
              <a:t>1</a:t>
            </a:r>
            <a:r>
              <a:rPr lang="zh-CN" altLang="en-US" sz="2400" smtClean="0">
                <a:latin typeface="+mj-ea"/>
                <a:ea typeface="+mj-ea"/>
              </a:rPr>
              <a:t>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域名缓存：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缓存了域名解析结果，针对</a:t>
            </a:r>
            <a:r>
              <a:rPr lang="en-US" altLang="zh-CN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请求，不向权威</a:t>
            </a:r>
            <a:r>
              <a:rPr lang="en-US" altLang="zh-CN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发起递归。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3068960"/>
            <a:ext cx="842809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问题点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9699" y="980728"/>
            <a:ext cx="91566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pPr latinLnBrk="1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解析转发：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解析转发是指运营商自身不进行域名递归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en-US" altLang="zh-CN" sz="240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，而是把域名解析请求转发到其它运营商的递归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上的行为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4548" y="479715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这样的直接后果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权威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收到的域名解析请求的来源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就成了其它运营商的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，最终导致用户流量被导向了错误的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，用户访问变慢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9312"/>
            <a:ext cx="8229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问题点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9699" y="1268760"/>
            <a:ext cx="90396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LOCALDNS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LocalDNS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是运</a:t>
            </a:r>
            <a:endParaRPr lang="en-US" altLang="zh-CN" sz="240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营商的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LocalDNS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按照标准的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协议进行递归，但是因为在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40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上存在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多出口且配置了目标路由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，结果导致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LocalDNS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240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行递归解析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的时候的出口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就有概率不为本网的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2" y="2924943"/>
            <a:ext cx="8102375" cy="34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HttpDNS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的出现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497" y="1340768"/>
            <a:ext cx="9000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既然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存在那么多的问题，那有没有一种调度精准、成本低廉、配置方便的基于域名的流量调度系统呢？答案是肯定的。现在市面上推出了一种全新的域名解析调度系统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HttpDNS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HttpDNS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协议进行域名解析，代替现有基于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协议，域名解析请求直接发送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到厂商的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HttpDNS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，从而绕过运营商的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Local DNS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，能够避免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Local DNS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造成的域名劫持问题和调度不精准问题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4018424"/>
            <a:ext cx="5400600" cy="23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HttpDNS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设计原理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496" y="1124744"/>
            <a:ext cx="9000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、客户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端直接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HttpDNS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，获取业务在域名配置管理系统上配置的访问延迟最优的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。（基于容灾考虑，还是保留次选使用运营商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LocalDNS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解析域名的方式）</a:t>
            </a:r>
          </a:p>
          <a:p>
            <a:pPr latinLnBrk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客户端向获取到的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就直接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往此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发送业务协议请求。以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请求为例，通过在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中指定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字段，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HttpDNS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发送标准的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请求即可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3717032"/>
            <a:ext cx="67913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920552" y="1340768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endParaRPr lang="en-US" altLang="zh-CN" sz="300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服务器原理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请求流程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问题点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HttpDNS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的出现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HttpDNS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的设计原理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改造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HttpDNS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7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如何改造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HttpDNS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2520" y="1340768"/>
            <a:ext cx="94809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目前，国内有一部分厂商已经提供了这个解析服务，可以直接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第三方服务。目前，提供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HttpDNS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解析服务的有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DNSPod</a:t>
            </a:r>
          </a:p>
          <a:p>
            <a:pPr latinLnBrk="1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直接发一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，带上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请求参数，返回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以数组或者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3140968"/>
            <a:ext cx="8352928" cy="22630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8544" y="540401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ttl=1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是表要求在响应结果中携带解析结果的缓存时间，上例中是</a:t>
            </a:r>
            <a:r>
              <a:rPr lang="en-US" altLang="zh-CN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155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2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如何改造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HttpDNS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9923" y="1124744"/>
            <a:ext cx="799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拿到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后，就能以合适的形式替换掉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host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7" y="2048398"/>
            <a:ext cx="7955223" cy="42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072F86-2098-420F-AF57-7EF3AFAE333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08784" y="3068961"/>
            <a:ext cx="4896544" cy="720080"/>
          </a:xfrm>
        </p:spPr>
        <p:txBody>
          <a:bodyPr/>
          <a:lstStyle/>
          <a:p>
            <a:pPr>
              <a:buNone/>
            </a:pPr>
            <a:r>
              <a:rPr lang="en-US" altLang="zh-CN" sz="4000" b="1" smtClean="0">
                <a:latin typeface="微软雅黑" pitchFamily="34" charset="-122"/>
                <a:ea typeface="微软雅黑" pitchFamily="34" charset="-122"/>
              </a:rPr>
              <a:t>Thankyou!</a:t>
            </a:r>
            <a:endParaRPr lang="zh-CN" altLang="en-US" sz="40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544960" y="-1683568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667" y="1787330"/>
            <a:ext cx="9275845" cy="8925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n-US" altLang="zh-CN" sz="2800" b="1" smtClean="0">
              <a:solidFill>
                <a:srgbClr val="4F4F4F"/>
              </a:solidFill>
              <a:latin typeface="+mj-ea"/>
              <a:ea typeface="+mj-ea"/>
            </a:endParaRPr>
          </a:p>
          <a:p>
            <a:pPr algn="just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浏览器中输入一个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至页面呈现，网络上都发生了什么事？</a:t>
            </a:r>
            <a:endParaRPr lang="zh-CN" altLang="zh-CN" sz="240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89" y="2996952"/>
            <a:ext cx="3071931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544960" y="-1683568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667" y="2893296"/>
            <a:ext cx="9275845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zh-CN" altLang="zh-CN" sz="2800">
              <a:solidFill>
                <a:srgbClr val="4F4F4F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00" y="1484784"/>
            <a:ext cx="93630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544960" y="-1683568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667" y="2000744"/>
            <a:ext cx="9275845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系统DNS(Domain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System):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smtClean="0">
              <a:solidFill>
                <a:srgbClr val="4F4F4F"/>
              </a:solidFill>
              <a:latin typeface="+mj-ea"/>
              <a:ea typeface="+mj-ea"/>
            </a:endParaRPr>
          </a:p>
          <a:p>
            <a:pPr algn="just"/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域名和IP地址相互映射的一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</a:t>
            </a:r>
            <a:r>
              <a:rPr lang="zh-CN" altLang="en-US" sz="2400" smtClean="0">
                <a:solidFill>
                  <a:srgbClr val="4F4F4F"/>
                </a:solidFill>
                <a:latin typeface="+mj-ea"/>
                <a:ea typeface="+mj-ea"/>
              </a:rPr>
              <a:t>。</a:t>
            </a:r>
            <a:r>
              <a:rPr lang="zh-CN" altLang="zh-CN" sz="24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通过DNS可以</a:t>
            </a:r>
            <a:r>
              <a:rPr lang="zh-CN" altLang="zh-CN"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将域名迅速解析为对应</a:t>
            </a:r>
            <a:r>
              <a:rPr lang="zh-CN" altLang="zh-CN" sz="24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的IP地址，从而</a:t>
            </a:r>
            <a:r>
              <a:rPr lang="zh-CN" altLang="zh-CN"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方便我们</a:t>
            </a:r>
            <a:r>
              <a:rPr lang="zh-CN" altLang="zh-CN" sz="24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访问Internet上</a:t>
            </a:r>
            <a:r>
              <a:rPr lang="zh-CN" altLang="zh-CN"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的任意一台主机（或网站）</a:t>
            </a:r>
            <a:r>
              <a:rPr lang="zh-CN" altLang="zh-CN" sz="24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zh-CN" sz="2400">
              <a:solidFill>
                <a:srgbClr val="4F4F4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90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27693" y="116632"/>
            <a:ext cx="705678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服务器原理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9303" y="3417678"/>
            <a:ext cx="9275845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zh-CN" altLang="zh-CN" sz="140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2986"/>
              </p:ext>
            </p:extLst>
          </p:nvPr>
        </p:nvGraphicFramePr>
        <p:xfrm>
          <a:off x="421866" y="1484784"/>
          <a:ext cx="9275846" cy="491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86">
                  <a:extLst>
                    <a:ext uri="{9D8B030D-6E8A-4147-A177-3AD203B41FA5}">
                      <a16:colId xmlns:a16="http://schemas.microsoft.com/office/drawing/2014/main" val="1946961202"/>
                    </a:ext>
                  </a:extLst>
                </a:gridCol>
                <a:gridCol w="7540460">
                  <a:extLst>
                    <a:ext uri="{9D8B030D-6E8A-4147-A177-3AD203B41FA5}">
                      <a16:colId xmlns:a16="http://schemas.microsoft.com/office/drawing/2014/main" val="369001379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</a:t>
                      </a:r>
                      <a:r>
                        <a:rPr lang="en-US" altLang="zh-CN" sz="18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endParaRPr lang="zh-CN" altLang="en-US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为客户端提供域名解析的主要区域，是一种权威服务器。主</a:t>
                      </a:r>
                      <a:r>
                        <a:rPr lang="en-US" altLang="zh-CN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服务器宕机，会启用辅助</a:t>
                      </a:r>
                      <a:r>
                        <a:rPr lang="en-US" altLang="zh-CN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服务器提供服务。</a:t>
                      </a:r>
                      <a:endParaRPr lang="en-US" altLang="zh-CN" sz="1800" b="0" kern="12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b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0691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辅助</a:t>
                      </a:r>
                      <a:r>
                        <a:rPr lang="en-US" altLang="zh-CN" sz="18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endParaRPr lang="zh-CN" altLang="en-US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主从区域之间的同步采用周期性检查</a:t>
                      </a:r>
                      <a:r>
                        <a:rPr lang="en-US" altLang="zh-CN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通知的机制，从服务器周期性的检查主服务器上的记录情况，一旦发现修改就会同步，另外主服务器上如果有数据被修改了，会立即通知从服务器更新记录，因此辅助</a:t>
                      </a:r>
                      <a:r>
                        <a:rPr lang="en-US" altLang="zh-CN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也是权威服务器。</a:t>
                      </a:r>
                      <a:endParaRPr lang="en-US" altLang="zh-CN" sz="1800" b="0" kern="12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b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1043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</a:t>
                      </a:r>
                      <a:r>
                        <a:rPr lang="en-US" altLang="zh-CN" sz="18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endParaRPr lang="zh-CN" altLang="en-US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自身不具备</a:t>
                      </a:r>
                      <a:r>
                        <a:rPr lang="en-US" altLang="zh-CN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解析能力，但具有</a:t>
                      </a:r>
                      <a:r>
                        <a:rPr lang="en-US" altLang="zh-CN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缓存数据库</a:t>
                      </a:r>
                      <a:endParaRPr lang="en-US" altLang="zh-CN" sz="1800" b="0" kern="12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b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93118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  <a:r>
                        <a:rPr lang="en-US" altLang="zh-CN" sz="18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endParaRPr lang="zh-CN" altLang="en-US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具备转发特性，能将</a:t>
                      </a:r>
                      <a:r>
                        <a:rPr lang="en-US" altLang="zh-CN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请求转发给其他</a:t>
                      </a:r>
                      <a:r>
                        <a:rPr lang="en-US" altLang="zh-CN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r>
                        <a:rPr lang="zh-CN" altLang="en-US" sz="18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</a:t>
                      </a:r>
                    </a:p>
                    <a:p>
                      <a:endParaRPr lang="zh-CN" altLang="en-US" b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7081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21866" y="975419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服务器类型</a:t>
            </a:r>
          </a:p>
        </p:txBody>
      </p:sp>
    </p:spTree>
    <p:extLst>
      <p:ext uri="{BB962C8B-B14F-4D97-AF65-F5344CB8AC3E}">
        <p14:creationId xmlns:p14="http://schemas.microsoft.com/office/powerpoint/2010/main" val="32319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服务器原理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667" y="2924074"/>
            <a:ext cx="927584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zh-CN" altLang="zh-CN" sz="2400">
              <a:solidFill>
                <a:srgbClr val="4F4F4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628" y="1112112"/>
            <a:ext cx="9110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域名层次结构：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主机名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].[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二级域名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].[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顶级域名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因此可以</a:t>
            </a:r>
            <a:endParaRPr lang="en-US" altLang="zh-CN" sz="240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根据域名来在树形结构中找到一条从根到叶的路径，叶节点即是权</a:t>
            </a:r>
            <a:endParaRPr lang="en-US" altLang="zh-CN" sz="240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</a:t>
            </a:r>
            <a:r>
              <a:rPr lang="en-US" altLang="zh-CN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 descr="http://upload-images.jianshu.io/upload_images/2804057-cb14d5e088750f38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12441"/>
            <a:ext cx="8239125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3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服务器原理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667" y="2924074"/>
            <a:ext cx="927584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zh-CN" altLang="zh-CN" sz="2400">
              <a:solidFill>
                <a:srgbClr val="4F4F4F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9" y="1471579"/>
            <a:ext cx="9111639" cy="38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2"/>
          <p:cNvSpPr txBox="1">
            <a:spLocks/>
          </p:cNvSpPr>
          <p:nvPr/>
        </p:nvSpPr>
        <p:spPr>
          <a:xfrm>
            <a:off x="416496" y="-1827584"/>
            <a:ext cx="936104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请求流程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504" y="112474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+mj-ea"/>
                <a:ea typeface="+mj-ea"/>
              </a:rPr>
              <a:t>DNS</a:t>
            </a:r>
            <a:r>
              <a:rPr lang="zh-CN" altLang="en-US" sz="2400" smtClean="0">
                <a:latin typeface="+mj-ea"/>
                <a:ea typeface="+mj-ea"/>
              </a:rPr>
              <a:t>解析流程</a:t>
            </a:r>
            <a:endParaRPr lang="zh-CN" altLang="en-US" sz="240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3" y="1567139"/>
            <a:ext cx="91059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管理层例会-开发质量报告_200908">
  <a:themeElements>
    <a:clrScheme name="IT管理层例会-开发质量报告_2009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T管理层例会-开发质量报告_200908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幼圆" pitchFamily="49" charset="-122"/>
          </a:defRPr>
        </a:defPPr>
      </a:lstStyle>
    </a:lnDef>
  </a:objectDefaults>
  <a:extraClrSchemeLst>
    <a:extraClrScheme>
      <a:clrScheme name="IT管理层例会-开发质量报告_2009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管理层例会-开发质量报告_2009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管理层例会-开发质量报告_2009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管理层例会-开发质量报告_2009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管理层例会-开发质量报告_2009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管理层例会-开发质量报告_2009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管理层例会-开发质量报告_2009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管理层例会-开发质量报告_2009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管理层例会-开发质量报告_2009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管理层例会-开发质量报告_2009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管理层例会-开发质量报告_2009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管理层例会-开发质量报告_2009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8D5DF0DD60C4F46B38EDAC22BD9730B" ma:contentTypeVersion="0" ma:contentTypeDescription="新建文档。" ma:contentTypeScope="" ma:versionID="77732ca51aa5e0549228a783dffd191c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950071F-D82E-4215-A491-58746043D8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C3E955-757D-4A63-B518-CA08D6685BC8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B3AD22E-1485-4AC8-BB5C-5F6133CE2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29437</TotalTime>
  <Words>1850</Words>
  <Application>Microsoft Office PowerPoint</Application>
  <PresentationFormat>A4 纸张(210x297 毫米)</PresentationFormat>
  <Paragraphs>217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楷体_GB2312</vt:lpstr>
      <vt:lpstr>宋体</vt:lpstr>
      <vt:lpstr>微软雅黑</vt:lpstr>
      <vt:lpstr>幼圆</vt:lpstr>
      <vt:lpstr>Arial</vt:lpstr>
      <vt:lpstr>Wingdings</vt:lpstr>
      <vt:lpstr>IT管理层例会-开发质量报告_200908</vt:lpstr>
      <vt:lpstr>首页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平安保险集团股份有限公司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平安科技月度管理层例会  —开发部门KPI（2009年8月）</dc:title>
  <dc:creator>毛倩影</dc:creator>
  <cp:lastModifiedBy>Localadmin</cp:lastModifiedBy>
  <cp:revision>1910</cp:revision>
  <dcterms:created xsi:type="dcterms:W3CDTF">2009-09-01T03:04:58Z</dcterms:created>
  <dcterms:modified xsi:type="dcterms:W3CDTF">2018-06-14T03:11:30Z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检查所属开发部门">
    <vt:lpwstr>规划支持部</vt:lpwstr>
  </property>
  <property fmtid="{D5CDD505-2E9C-101B-9397-08002B2CF9AE}" pid="3" name="ContentTypeId">
    <vt:lpwstr>0x010100C8D5DF0DD60C4F46B38EDAC22BD9730B</vt:lpwstr>
  </property>
</Properties>
</file>