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306" r:id="rId4"/>
    <p:sldId id="307" r:id="rId5"/>
    <p:sldId id="316" r:id="rId6"/>
    <p:sldId id="317" r:id="rId7"/>
    <p:sldId id="318" r:id="rId8"/>
    <p:sldId id="319" r:id="rId9"/>
    <p:sldId id="320" r:id="rId10"/>
    <p:sldId id="321" r:id="rId11"/>
    <p:sldId id="322" r:id="rId12"/>
    <p:sldId id="323" r:id="rId13"/>
    <p:sldId id="324" r:id="rId14"/>
    <p:sldId id="309" r:id="rId15"/>
  </p:sldIdLst>
  <p:sldSz cx="12192000" cy="6858000"/>
  <p:notesSz cx="6858000" cy="9144000"/>
  <p:defaultText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 Junchao" initials="FJC"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8D4B"/>
    <a:srgbClr val="ED7D31"/>
    <a:srgbClr val="F2A16A"/>
    <a:srgbClr val="DDDDDD"/>
    <a:srgbClr val="BFC7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5" autoAdjust="0"/>
    <p:restoredTop sz="85820" autoAdjust="0"/>
  </p:normalViewPr>
  <p:slideViewPr>
    <p:cSldViewPr snapToGrid="0">
      <p:cViewPr varScale="1">
        <p:scale>
          <a:sx n="115" d="100"/>
          <a:sy n="115" d="100"/>
        </p:scale>
        <p:origin x="36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C5B80-30B5-413D-8B43-FC894F7FA6E1}" type="datetimeFigureOut">
              <a:rPr lang="zh-CN" altLang="en-US" smtClean="0"/>
              <a:t>2018/1/31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E7C17-48E9-450C-9C54-D6853F95A21F}" type="slidenum">
              <a:rPr lang="zh-CN" altLang="en-US" smtClean="0"/>
              <a:t>‹#›</a:t>
            </a:fld>
            <a:endParaRPr lang="zh-CN" altLang="en-US"/>
          </a:p>
        </p:txBody>
      </p:sp>
    </p:spTree>
    <p:extLst>
      <p:ext uri="{BB962C8B-B14F-4D97-AF65-F5344CB8AC3E}">
        <p14:creationId xmlns:p14="http://schemas.microsoft.com/office/powerpoint/2010/main" val="1536606822"/>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20501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273424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4"/>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4"/>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1599899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5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7529" indent="0" algn="ctr">
              <a:buNone/>
              <a:defRPr>
                <a:solidFill>
                  <a:schemeClr val="tx1">
                    <a:tint val="75000"/>
                  </a:schemeClr>
                </a:solidFill>
              </a:defRPr>
            </a:lvl2pPr>
            <a:lvl3pPr marL="1215058" indent="0" algn="ctr">
              <a:buNone/>
              <a:defRPr>
                <a:solidFill>
                  <a:schemeClr val="tx1">
                    <a:tint val="75000"/>
                  </a:schemeClr>
                </a:solidFill>
              </a:defRPr>
            </a:lvl3pPr>
            <a:lvl4pPr marL="1822592" indent="0" algn="ctr">
              <a:buNone/>
              <a:defRPr>
                <a:solidFill>
                  <a:schemeClr val="tx1">
                    <a:tint val="75000"/>
                  </a:schemeClr>
                </a:solidFill>
              </a:defRPr>
            </a:lvl4pPr>
            <a:lvl5pPr marL="2430117" indent="0" algn="ctr">
              <a:buNone/>
              <a:defRPr>
                <a:solidFill>
                  <a:schemeClr val="tx1">
                    <a:tint val="75000"/>
                  </a:schemeClr>
                </a:solidFill>
              </a:defRPr>
            </a:lvl5pPr>
            <a:lvl6pPr marL="3037643" indent="0" algn="ctr">
              <a:buNone/>
              <a:defRPr>
                <a:solidFill>
                  <a:schemeClr val="tx1">
                    <a:tint val="75000"/>
                  </a:schemeClr>
                </a:solidFill>
              </a:defRPr>
            </a:lvl6pPr>
            <a:lvl7pPr marL="3645177" indent="0" algn="ctr">
              <a:buNone/>
              <a:defRPr>
                <a:solidFill>
                  <a:schemeClr val="tx1">
                    <a:tint val="75000"/>
                  </a:schemeClr>
                </a:solidFill>
              </a:defRPr>
            </a:lvl7pPr>
            <a:lvl8pPr marL="4252706" indent="0" algn="ctr">
              <a:buNone/>
              <a:defRPr>
                <a:solidFill>
                  <a:schemeClr val="tx1">
                    <a:tint val="75000"/>
                  </a:schemeClr>
                </a:solidFill>
              </a:defRPr>
            </a:lvl8pPr>
            <a:lvl9pPr marL="4860236"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CA50536-9EC5-4EB8-B7F3-1FD4936B71FB}"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3539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EF9165-DF76-4FB8-A7EC-CBA5C7EA2AD1}"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4895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7529" indent="0">
              <a:buNone/>
              <a:defRPr sz="2400">
                <a:solidFill>
                  <a:schemeClr val="tx1">
                    <a:tint val="75000"/>
                  </a:schemeClr>
                </a:solidFill>
              </a:defRPr>
            </a:lvl2pPr>
            <a:lvl3pPr marL="1215058" indent="0">
              <a:buNone/>
              <a:defRPr sz="2100">
                <a:solidFill>
                  <a:schemeClr val="tx1">
                    <a:tint val="75000"/>
                  </a:schemeClr>
                </a:solidFill>
              </a:defRPr>
            </a:lvl3pPr>
            <a:lvl4pPr marL="1822592" indent="0">
              <a:buNone/>
              <a:defRPr sz="1900">
                <a:solidFill>
                  <a:schemeClr val="tx1">
                    <a:tint val="75000"/>
                  </a:schemeClr>
                </a:solidFill>
              </a:defRPr>
            </a:lvl4pPr>
            <a:lvl5pPr marL="2430117" indent="0">
              <a:buNone/>
              <a:defRPr sz="1900">
                <a:solidFill>
                  <a:schemeClr val="tx1">
                    <a:tint val="75000"/>
                  </a:schemeClr>
                </a:solidFill>
              </a:defRPr>
            </a:lvl5pPr>
            <a:lvl6pPr marL="3037643" indent="0">
              <a:buNone/>
              <a:defRPr sz="1900">
                <a:solidFill>
                  <a:schemeClr val="tx1">
                    <a:tint val="75000"/>
                  </a:schemeClr>
                </a:solidFill>
              </a:defRPr>
            </a:lvl6pPr>
            <a:lvl7pPr marL="3645177" indent="0">
              <a:buNone/>
              <a:defRPr sz="1900">
                <a:solidFill>
                  <a:schemeClr val="tx1">
                    <a:tint val="75000"/>
                  </a:schemeClr>
                </a:solidFill>
              </a:defRPr>
            </a:lvl7pPr>
            <a:lvl8pPr marL="4252706" indent="0">
              <a:buNone/>
              <a:defRPr sz="1900">
                <a:solidFill>
                  <a:schemeClr val="tx1">
                    <a:tint val="75000"/>
                  </a:schemeClr>
                </a:solidFill>
              </a:defRPr>
            </a:lvl8pPr>
            <a:lvl9pPr marL="4860236" indent="0">
              <a:buNone/>
              <a:defRPr sz="19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583B7F1-471D-40A3-896B-AD9DE4032AE1}"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156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152"/>
            <a:ext cx="5384800" cy="3394075"/>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200152"/>
            <a:ext cx="5384800" cy="3394075"/>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AD53B5A-7328-42D4-98ED-6DD71A22C871}"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7049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7529" indent="0">
              <a:buNone/>
              <a:defRPr sz="2700" b="1"/>
            </a:lvl2pPr>
            <a:lvl3pPr marL="1215058" indent="0">
              <a:buNone/>
              <a:defRPr sz="2400" b="1"/>
            </a:lvl3pPr>
            <a:lvl4pPr marL="1822592" indent="0">
              <a:buNone/>
              <a:defRPr sz="2100" b="1"/>
            </a:lvl4pPr>
            <a:lvl5pPr marL="2430117" indent="0">
              <a:buNone/>
              <a:defRPr sz="2100" b="1"/>
            </a:lvl5pPr>
            <a:lvl6pPr marL="3037643" indent="0">
              <a:buNone/>
              <a:defRPr sz="2100" b="1"/>
            </a:lvl6pPr>
            <a:lvl7pPr marL="3645177" indent="0">
              <a:buNone/>
              <a:defRPr sz="2100" b="1"/>
            </a:lvl7pPr>
            <a:lvl8pPr marL="4252706" indent="0">
              <a:buNone/>
              <a:defRPr sz="2100" b="1"/>
            </a:lvl8pPr>
            <a:lvl9pPr marL="4860236"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3"/>
          </a:xfrm>
        </p:spPr>
        <p:txBody>
          <a:bodyPr anchor="b"/>
          <a:lstStyle>
            <a:lvl1pPr marL="0" indent="0">
              <a:buNone/>
              <a:defRPr sz="3200" b="1"/>
            </a:lvl1pPr>
            <a:lvl2pPr marL="607529" indent="0">
              <a:buNone/>
              <a:defRPr sz="2700" b="1"/>
            </a:lvl2pPr>
            <a:lvl3pPr marL="1215058" indent="0">
              <a:buNone/>
              <a:defRPr sz="2400" b="1"/>
            </a:lvl3pPr>
            <a:lvl4pPr marL="1822592" indent="0">
              <a:buNone/>
              <a:defRPr sz="2100" b="1"/>
            </a:lvl4pPr>
            <a:lvl5pPr marL="2430117" indent="0">
              <a:buNone/>
              <a:defRPr sz="2100" b="1"/>
            </a:lvl5pPr>
            <a:lvl6pPr marL="3037643" indent="0">
              <a:buNone/>
              <a:defRPr sz="2100" b="1"/>
            </a:lvl6pPr>
            <a:lvl7pPr marL="3645177" indent="0">
              <a:buNone/>
              <a:defRPr sz="2100" b="1"/>
            </a:lvl7pPr>
            <a:lvl8pPr marL="4252706" indent="0">
              <a:buNone/>
              <a:defRPr sz="2100" b="1"/>
            </a:lvl8pPr>
            <a:lvl9pPr marL="4860236"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0291010-724B-4AB8-928C-B15BFF3D974F}"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2350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F5A322-9223-49C7-8B7F-544D9C76FE22}"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5688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33775-0AA8-49F3-ADC1-F00610DCAF97}"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7024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1"/>
          </a:xfrm>
        </p:spPr>
        <p:txBody>
          <a:bodyPr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6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4"/>
            <a:ext cx="4011084" cy="4691063"/>
          </a:xfrm>
        </p:spPr>
        <p:txBody>
          <a:bodyPr/>
          <a:lstStyle>
            <a:lvl1pPr marL="0" indent="0">
              <a:buNone/>
              <a:defRPr sz="1900"/>
            </a:lvl1pPr>
            <a:lvl2pPr marL="607529" indent="0">
              <a:buNone/>
              <a:defRPr sz="1600"/>
            </a:lvl2pPr>
            <a:lvl3pPr marL="1215058" indent="0">
              <a:buNone/>
              <a:defRPr sz="1300"/>
            </a:lvl3pPr>
            <a:lvl4pPr marL="1822592" indent="0">
              <a:buNone/>
              <a:defRPr sz="1200"/>
            </a:lvl4pPr>
            <a:lvl5pPr marL="2430117" indent="0">
              <a:buNone/>
              <a:defRPr sz="1200"/>
            </a:lvl5pPr>
            <a:lvl6pPr marL="3037643" indent="0">
              <a:buNone/>
              <a:defRPr sz="1200"/>
            </a:lvl6pPr>
            <a:lvl7pPr marL="3645177" indent="0">
              <a:buNone/>
              <a:defRPr sz="1200"/>
            </a:lvl7pPr>
            <a:lvl8pPr marL="4252706" indent="0">
              <a:buNone/>
              <a:defRPr sz="1200"/>
            </a:lvl8pPr>
            <a:lvl9pPr marL="4860236"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9B79AC-D908-4DBA-B6D6-BF31237D81FC}"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369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3493801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9"/>
          </a:xfrm>
        </p:spPr>
        <p:txBody>
          <a:bodyPr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300"/>
            </a:lvl1pPr>
            <a:lvl2pPr marL="607529" indent="0">
              <a:buNone/>
              <a:defRPr sz="3700"/>
            </a:lvl2pPr>
            <a:lvl3pPr marL="1215058" indent="0">
              <a:buNone/>
              <a:defRPr sz="3200"/>
            </a:lvl3pPr>
            <a:lvl4pPr marL="1822592" indent="0">
              <a:buNone/>
              <a:defRPr sz="2700"/>
            </a:lvl4pPr>
            <a:lvl5pPr marL="2430117" indent="0">
              <a:buNone/>
              <a:defRPr sz="2700"/>
            </a:lvl5pPr>
            <a:lvl6pPr marL="3037643" indent="0">
              <a:buNone/>
              <a:defRPr sz="2700"/>
            </a:lvl6pPr>
            <a:lvl7pPr marL="3645177" indent="0">
              <a:buNone/>
              <a:defRPr sz="2700"/>
            </a:lvl7pPr>
            <a:lvl8pPr marL="4252706" indent="0">
              <a:buNone/>
              <a:defRPr sz="2700"/>
            </a:lvl8pPr>
            <a:lvl9pPr marL="4860236" indent="0">
              <a:buNone/>
              <a:defRPr sz="2700"/>
            </a:lvl9pPr>
          </a:lstStyle>
          <a:p>
            <a:endParaRPr lang="zh-CN" altLang="en-US"/>
          </a:p>
        </p:txBody>
      </p:sp>
      <p:sp>
        <p:nvSpPr>
          <p:cNvPr id="4" name="文本占位符 3"/>
          <p:cNvSpPr>
            <a:spLocks noGrp="1"/>
          </p:cNvSpPr>
          <p:nvPr>
            <p:ph type="body" sz="half" idx="2"/>
          </p:nvPr>
        </p:nvSpPr>
        <p:spPr>
          <a:xfrm>
            <a:off x="2389717" y="5367367"/>
            <a:ext cx="7315200" cy="804863"/>
          </a:xfrm>
        </p:spPr>
        <p:txBody>
          <a:bodyPr/>
          <a:lstStyle>
            <a:lvl1pPr marL="0" indent="0">
              <a:buNone/>
              <a:defRPr sz="1900"/>
            </a:lvl1pPr>
            <a:lvl2pPr marL="607529" indent="0">
              <a:buNone/>
              <a:defRPr sz="1600"/>
            </a:lvl2pPr>
            <a:lvl3pPr marL="1215058" indent="0">
              <a:buNone/>
              <a:defRPr sz="1300"/>
            </a:lvl3pPr>
            <a:lvl4pPr marL="1822592" indent="0">
              <a:buNone/>
              <a:defRPr sz="1200"/>
            </a:lvl4pPr>
            <a:lvl5pPr marL="2430117" indent="0">
              <a:buNone/>
              <a:defRPr sz="1200"/>
            </a:lvl5pPr>
            <a:lvl6pPr marL="3037643" indent="0">
              <a:buNone/>
              <a:defRPr sz="1200"/>
            </a:lvl6pPr>
            <a:lvl7pPr marL="3645177" indent="0">
              <a:buNone/>
              <a:defRPr sz="1200"/>
            </a:lvl7pPr>
            <a:lvl8pPr marL="4252706" indent="0">
              <a:buNone/>
              <a:defRPr sz="1200"/>
            </a:lvl8pPr>
            <a:lvl9pPr marL="4860236"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04511AC-4796-47C2-89A9-D8BB058F1EC7}"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3518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B558B55-C742-413C-A85B-5DAE29D823E2}"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0921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4"/>
            <a:ext cx="2743200" cy="438785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06374"/>
            <a:ext cx="8026400" cy="43878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F38800-0E37-435C-A9F9-EEBA8E18A5D4}" type="datetime1">
              <a:rPr lang="zh-CN" altLang="en-US" smtClean="0">
                <a:solidFill>
                  <a:prstClr val="black">
                    <a:tint val="75000"/>
                  </a:prstClr>
                </a:solidFill>
              </a:rPr>
              <a:pPr/>
              <a:t>2018/1/31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254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129541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4"/>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4"/>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29265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135158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74410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193172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313741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BAC908-09D8-4F4F-9CE8-99DBA125EEF1}" type="datetimeFigureOut">
              <a:rPr lang="zh-CN" altLang="en-US" smtClean="0"/>
              <a:t>2018/1/31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135812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8" tIns="45719" rIns="91438" bIns="4571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4"/>
            <a:ext cx="10515600" cy="4351339"/>
          </a:xfrm>
          <a:prstGeom prst="rect">
            <a:avLst/>
          </a:prstGeom>
        </p:spPr>
        <p:txBody>
          <a:bodyPr vert="horz" lIns="91438" tIns="45719" rIns="91438" bIns="45719"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2CBAC908-09D8-4F4F-9CE8-99DBA125EEF1}" type="datetimeFigureOut">
              <a:rPr lang="zh-CN" altLang="en-US" smtClean="0"/>
              <a:t>2018/1/31</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D174682D-7201-4549-AB46-A3B3CC68F057}" type="slidenum">
              <a:rPr lang="zh-CN" altLang="en-US" smtClean="0"/>
              <a:t>‹#›</a:t>
            </a:fld>
            <a:endParaRPr lang="zh-CN" altLang="en-US"/>
          </a:p>
        </p:txBody>
      </p:sp>
    </p:spTree>
    <p:extLst>
      <p:ext uri="{BB962C8B-B14F-4D97-AF65-F5344CB8AC3E}">
        <p14:creationId xmlns:p14="http://schemas.microsoft.com/office/powerpoint/2010/main" val="125014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121494" tIns="60752" rIns="121494" bIns="6075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121494" tIns="60752" rIns="121494" bIns="60752"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121494" tIns="60752" rIns="121494" bIns="60752" rtlCol="0" anchor="ctr"/>
          <a:lstStyle>
            <a:lvl1pPr algn="l">
              <a:defRPr sz="1600">
                <a:solidFill>
                  <a:schemeClr val="tx1">
                    <a:tint val="75000"/>
                  </a:schemeClr>
                </a:solidFill>
              </a:defRPr>
            </a:lvl1pPr>
          </a:lstStyle>
          <a:p>
            <a:pPr defTabSz="1215058"/>
            <a:fld id="{784CFC10-2D6B-45E8-A2F0-AE67BCDC0CD1}" type="datetime1">
              <a:rPr lang="zh-CN" altLang="en-US" smtClean="0">
                <a:solidFill>
                  <a:prstClr val="black">
                    <a:tint val="75000"/>
                  </a:prstClr>
                </a:solidFill>
              </a:rPr>
              <a:pPr defTabSz="1215058"/>
              <a:t>2018/1/31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2"/>
            <a:ext cx="3860800" cy="365125"/>
          </a:xfrm>
          <a:prstGeom prst="rect">
            <a:avLst/>
          </a:prstGeom>
        </p:spPr>
        <p:txBody>
          <a:bodyPr vert="horz" lIns="121494" tIns="60752" rIns="121494" bIns="60752" rtlCol="0" anchor="ctr"/>
          <a:lstStyle>
            <a:lvl1pPr algn="ctr">
              <a:defRPr sz="1600">
                <a:solidFill>
                  <a:schemeClr val="tx1">
                    <a:tint val="75000"/>
                  </a:schemeClr>
                </a:solidFill>
              </a:defRPr>
            </a:lvl1pPr>
          </a:lstStyle>
          <a:p>
            <a:pPr defTabSz="1215058"/>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121494" tIns="60752" rIns="121494" bIns="60752" rtlCol="0" anchor="ctr"/>
          <a:lstStyle>
            <a:lvl1pPr algn="r">
              <a:defRPr sz="1600">
                <a:solidFill>
                  <a:schemeClr val="tx1">
                    <a:tint val="75000"/>
                  </a:schemeClr>
                </a:solidFill>
              </a:defRPr>
            </a:lvl1pPr>
          </a:lstStyle>
          <a:p>
            <a:pPr defTabSz="1215058"/>
            <a:fld id="{C88FDB22-C148-47BB-8F09-FEFEE1F9E696}" type="slidenum">
              <a:rPr lang="zh-CN" altLang="en-US" smtClean="0">
                <a:solidFill>
                  <a:prstClr val="black">
                    <a:tint val="75000"/>
                  </a:prstClr>
                </a:solidFill>
              </a:rPr>
              <a:pPr defTabSz="1215058"/>
              <a:t>‹#›</a:t>
            </a:fld>
            <a:endParaRPr lang="zh-CN" altLang="en-US">
              <a:solidFill>
                <a:prstClr val="black">
                  <a:tint val="75000"/>
                </a:prstClr>
              </a:solidFill>
            </a:endParaRPr>
          </a:p>
        </p:txBody>
      </p:sp>
    </p:spTree>
    <p:extLst>
      <p:ext uri="{BB962C8B-B14F-4D97-AF65-F5344CB8AC3E}">
        <p14:creationId xmlns:p14="http://schemas.microsoft.com/office/powerpoint/2010/main" val="372411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1215058" rtl="0" eaLnBrk="1" latinLnBrk="0" hangingPunct="1">
        <a:spcBef>
          <a:spcPct val="0"/>
        </a:spcBef>
        <a:buNone/>
        <a:defRPr sz="5900" kern="1200">
          <a:solidFill>
            <a:schemeClr val="tx1"/>
          </a:solidFill>
          <a:latin typeface="+mj-lt"/>
          <a:ea typeface="+mj-ea"/>
          <a:cs typeface="+mj-cs"/>
        </a:defRPr>
      </a:lvl1pPr>
    </p:titleStyle>
    <p:bodyStyle>
      <a:lvl1pPr marL="455657" indent="-455657" algn="l" defTabSz="1215058"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7237" indent="-379715" algn="l" defTabSz="1215058"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18823" indent="-303774" algn="l" defTabSz="1215058"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26348" indent="-303774" algn="l" defTabSz="1215058"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3878" indent="-303774" algn="l" defTabSz="1215058"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1410" indent="-303774" algn="l" defTabSz="121505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48943" indent="-303774" algn="l" defTabSz="121505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56473" indent="-303774" algn="l" defTabSz="121505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63998" indent="-303774" algn="l" defTabSz="121505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5058" rtl="0" eaLnBrk="1" latinLnBrk="0" hangingPunct="1">
        <a:defRPr sz="2400" kern="1200">
          <a:solidFill>
            <a:schemeClr val="tx1"/>
          </a:solidFill>
          <a:latin typeface="+mn-lt"/>
          <a:ea typeface="+mn-ea"/>
          <a:cs typeface="+mn-cs"/>
        </a:defRPr>
      </a:lvl1pPr>
      <a:lvl2pPr marL="607529" algn="l" defTabSz="1215058" rtl="0" eaLnBrk="1" latinLnBrk="0" hangingPunct="1">
        <a:defRPr sz="2400" kern="1200">
          <a:solidFill>
            <a:schemeClr val="tx1"/>
          </a:solidFill>
          <a:latin typeface="+mn-lt"/>
          <a:ea typeface="+mn-ea"/>
          <a:cs typeface="+mn-cs"/>
        </a:defRPr>
      </a:lvl2pPr>
      <a:lvl3pPr marL="1215058" algn="l" defTabSz="1215058" rtl="0" eaLnBrk="1" latinLnBrk="0" hangingPunct="1">
        <a:defRPr sz="2400" kern="1200">
          <a:solidFill>
            <a:schemeClr val="tx1"/>
          </a:solidFill>
          <a:latin typeface="+mn-lt"/>
          <a:ea typeface="+mn-ea"/>
          <a:cs typeface="+mn-cs"/>
        </a:defRPr>
      </a:lvl3pPr>
      <a:lvl4pPr marL="1822592" algn="l" defTabSz="1215058" rtl="0" eaLnBrk="1" latinLnBrk="0" hangingPunct="1">
        <a:defRPr sz="2400" kern="1200">
          <a:solidFill>
            <a:schemeClr val="tx1"/>
          </a:solidFill>
          <a:latin typeface="+mn-lt"/>
          <a:ea typeface="+mn-ea"/>
          <a:cs typeface="+mn-cs"/>
        </a:defRPr>
      </a:lvl4pPr>
      <a:lvl5pPr marL="2430117" algn="l" defTabSz="1215058" rtl="0" eaLnBrk="1" latinLnBrk="0" hangingPunct="1">
        <a:defRPr sz="2400" kern="1200">
          <a:solidFill>
            <a:schemeClr val="tx1"/>
          </a:solidFill>
          <a:latin typeface="+mn-lt"/>
          <a:ea typeface="+mn-ea"/>
          <a:cs typeface="+mn-cs"/>
        </a:defRPr>
      </a:lvl5pPr>
      <a:lvl6pPr marL="3037643" algn="l" defTabSz="1215058" rtl="0" eaLnBrk="1" latinLnBrk="0" hangingPunct="1">
        <a:defRPr sz="2400" kern="1200">
          <a:solidFill>
            <a:schemeClr val="tx1"/>
          </a:solidFill>
          <a:latin typeface="+mn-lt"/>
          <a:ea typeface="+mn-ea"/>
          <a:cs typeface="+mn-cs"/>
        </a:defRPr>
      </a:lvl6pPr>
      <a:lvl7pPr marL="3645177" algn="l" defTabSz="1215058" rtl="0" eaLnBrk="1" latinLnBrk="0" hangingPunct="1">
        <a:defRPr sz="2400" kern="1200">
          <a:solidFill>
            <a:schemeClr val="tx1"/>
          </a:solidFill>
          <a:latin typeface="+mn-lt"/>
          <a:ea typeface="+mn-ea"/>
          <a:cs typeface="+mn-cs"/>
        </a:defRPr>
      </a:lvl7pPr>
      <a:lvl8pPr marL="4252706" algn="l" defTabSz="1215058" rtl="0" eaLnBrk="1" latinLnBrk="0" hangingPunct="1">
        <a:defRPr sz="2400" kern="1200">
          <a:solidFill>
            <a:schemeClr val="tx1"/>
          </a:solidFill>
          <a:latin typeface="+mn-lt"/>
          <a:ea typeface="+mn-ea"/>
          <a:cs typeface="+mn-cs"/>
        </a:defRPr>
      </a:lvl8pPr>
      <a:lvl9pPr marL="4860236" algn="l" defTabSz="121505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81205"/>
            <a:ext cx="12192000" cy="231371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91438" tIns="45719" rIns="91438" bIns="45719" rtlCol="0" anchor="ctr"/>
          <a:lstStyle/>
          <a:p>
            <a:pPr algn="ctr"/>
            <a:endParaRPr lang="zh-CN" altLang="en-US" sz="2000"/>
          </a:p>
        </p:txBody>
      </p:sp>
      <p:grpSp>
        <p:nvGrpSpPr>
          <p:cNvPr id="2" name="组合 1"/>
          <p:cNvGrpSpPr/>
          <p:nvPr/>
        </p:nvGrpSpPr>
        <p:grpSpPr>
          <a:xfrm>
            <a:off x="0" y="6259485"/>
            <a:ext cx="12192000" cy="407323"/>
            <a:chOff x="0" y="5985164"/>
            <a:chExt cx="12192000" cy="407323"/>
          </a:xfrm>
        </p:grpSpPr>
        <p:sp>
          <p:nvSpPr>
            <p:cNvPr id="5" name="矩形 4"/>
            <p:cNvSpPr/>
            <p:nvPr/>
          </p:nvSpPr>
          <p:spPr>
            <a:xfrm>
              <a:off x="0" y="6309360"/>
              <a:ext cx="12192000" cy="83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0365972" y="5985164"/>
              <a:ext cx="440574" cy="324196"/>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10432473" y="6118166"/>
              <a:ext cx="311727" cy="266008"/>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530979" y="6225685"/>
              <a:ext cx="127186" cy="1413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122217" y="2773316"/>
            <a:ext cx="10169236" cy="646329"/>
          </a:xfrm>
          <a:prstGeom prst="rect">
            <a:avLst/>
          </a:prstGeom>
          <a:noFill/>
        </p:spPr>
        <p:txBody>
          <a:bodyPr wrap="square" lIns="91438" tIns="45719" rIns="91438" bIns="45719" rtlCol="0">
            <a:spAutoFit/>
          </a:bodyPr>
          <a:lstStyle/>
          <a:p>
            <a:pPr algn="ctr"/>
            <a:r>
              <a:rPr lang="en-US" altLang="zh-CN" sz="3600" smtClean="0">
                <a:solidFill>
                  <a:schemeClr val="bg1"/>
                </a:solidFill>
                <a:latin typeface="微软雅黑" panose="020B0503020204020204" pitchFamily="34" charset="-122"/>
                <a:ea typeface="微软雅黑" panose="020B0503020204020204" pitchFamily="34" charset="-122"/>
              </a:rPr>
              <a:t>ESBX</a:t>
            </a:r>
            <a:r>
              <a:rPr lang="zh-CN" altLang="en-US" sz="3600" smtClean="0">
                <a:solidFill>
                  <a:schemeClr val="bg1"/>
                </a:solidFill>
                <a:latin typeface="微软雅黑" panose="020B0503020204020204" pitchFamily="34" charset="-122"/>
                <a:ea typeface="微软雅黑" panose="020B0503020204020204" pitchFamily="34" charset="-122"/>
              </a:rPr>
              <a:t>分享</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11" name="TextBox 6"/>
          <p:cNvSpPr txBox="1"/>
          <p:nvPr/>
        </p:nvSpPr>
        <p:spPr>
          <a:xfrm>
            <a:off x="3071664" y="5434877"/>
            <a:ext cx="6048672" cy="400111"/>
          </a:xfrm>
          <a:prstGeom prst="rect">
            <a:avLst/>
          </a:prstGeom>
          <a:noFill/>
        </p:spPr>
        <p:txBody>
          <a:bodyPr wrap="square" lIns="91438" tIns="45719" rIns="91438" bIns="45719" rtlCol="0">
            <a:spAutoFit/>
          </a:bodyPr>
          <a:lstStyle/>
          <a:p>
            <a:pPr algn="ctr"/>
            <a:r>
              <a:rPr lang="zh-CN" altLang="en-US" sz="2000" b="1" smtClean="0">
                <a:solidFill>
                  <a:schemeClr val="bg2">
                    <a:lumMod val="75000"/>
                  </a:schemeClr>
                </a:solidFill>
                <a:latin typeface="微软雅黑" panose="020B0503020204020204" pitchFamily="34" charset="-122"/>
                <a:ea typeface="微软雅黑" panose="020B0503020204020204" pitchFamily="34" charset="-122"/>
              </a:rPr>
              <a:t>科技</a:t>
            </a:r>
            <a:r>
              <a:rPr lang="zh-CN" altLang="en-US" sz="2000" b="1" smtClean="0">
                <a:solidFill>
                  <a:schemeClr val="bg2">
                    <a:lumMod val="75000"/>
                  </a:schemeClr>
                </a:solidFill>
                <a:latin typeface="微软雅黑" panose="020B0503020204020204" pitchFamily="34" charset="-122"/>
                <a:ea typeface="微软雅黑" panose="020B0503020204020204" pitchFamily="34" charset="-122"/>
              </a:rPr>
              <a:t>中心</a:t>
            </a:r>
            <a:r>
              <a:rPr lang="en-US" altLang="zh-CN" sz="2000" b="1" smtClean="0">
                <a:solidFill>
                  <a:schemeClr val="bg2">
                    <a:lumMod val="75000"/>
                  </a:schemeClr>
                </a:solidFill>
                <a:latin typeface="微软雅黑" panose="020B0503020204020204" pitchFamily="34" charset="-122"/>
                <a:ea typeface="微软雅黑" panose="020B0503020204020204" pitchFamily="34" charset="-122"/>
              </a:rPr>
              <a:t>-</a:t>
            </a:r>
            <a:r>
              <a:rPr lang="zh-CN" altLang="en-US" sz="2000" b="1" smtClean="0">
                <a:solidFill>
                  <a:schemeClr val="bg2">
                    <a:lumMod val="75000"/>
                  </a:schemeClr>
                </a:solidFill>
                <a:latin typeface="微软雅黑" panose="020B0503020204020204" pitchFamily="34" charset="-122"/>
                <a:ea typeface="微软雅黑" panose="020B0503020204020204" pitchFamily="34" charset="-122"/>
              </a:rPr>
              <a:t>王鸿     </a:t>
            </a:r>
            <a:endParaRPr lang="zh-CN" altLang="en-US" sz="2000" b="1" dirty="0">
              <a:solidFill>
                <a:schemeClr val="bg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223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z="2000" smtClean="0"/>
              <a:t>ESG-</a:t>
            </a:r>
            <a:r>
              <a:rPr lang="zh-CN" altLang="en-US" sz="2000" smtClean="0"/>
              <a:t>地址解读</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smtClean="0">
                <a:solidFill>
                  <a:prstClr val="white"/>
                </a:solidFill>
              </a:rPr>
              <a:t>9</a:t>
            </a:r>
            <a:endParaRPr kumimoji="1" lang="zh-CN" altLang="en-US" dirty="0"/>
          </a:p>
        </p:txBody>
      </p:sp>
      <p:sp>
        <p:nvSpPr>
          <p:cNvPr id="6" name="TextBox 12"/>
          <p:cNvSpPr txBox="1"/>
          <p:nvPr/>
        </p:nvSpPr>
        <p:spPr>
          <a:xfrm>
            <a:off x="1011382" y="702945"/>
            <a:ext cx="5109091" cy="461665"/>
          </a:xfrm>
          <a:prstGeom prst="rect">
            <a:avLst/>
          </a:prstGeom>
          <a:noFill/>
        </p:spPr>
        <p:txBody>
          <a:bodyPr wrap="none" rtlCol="0">
            <a:spAutoFit/>
          </a:bodyPr>
          <a:lstStyle/>
          <a:p>
            <a:r>
              <a:rPr lang="en-US" altLang="zh-CN" dirty="0" err="1">
                <a:latin typeface="宋体" pitchFamily="2" charset="-122"/>
                <a:ea typeface="宋体" pitchFamily="2" charset="-122"/>
              </a:rPr>
              <a:t>a</a:t>
            </a:r>
            <a:r>
              <a:rPr lang="en-US" altLang="zh-CN" dirty="0" err="1" smtClean="0">
                <a:latin typeface="宋体" pitchFamily="2" charset="-122"/>
                <a:ea typeface="宋体" pitchFamily="2" charset="-122"/>
              </a:rPr>
              <a:t>pi</a:t>
            </a:r>
            <a:r>
              <a:rPr lang="zh-CN" altLang="en-US" dirty="0" smtClean="0">
                <a:latin typeface="宋体" pitchFamily="2" charset="-122"/>
                <a:ea typeface="宋体" pitchFamily="2" charset="-122"/>
              </a:rPr>
              <a:t>和</a:t>
            </a:r>
            <a:r>
              <a:rPr lang="en-US" altLang="zh-CN" dirty="0" err="1" smtClean="0">
                <a:latin typeface="宋体" pitchFamily="2" charset="-122"/>
                <a:ea typeface="宋体" pitchFamily="2" charset="-122"/>
              </a:rPr>
              <a:t>openapi</a:t>
            </a:r>
            <a:r>
              <a:rPr lang="zh-CN" altLang="en-US" dirty="0" smtClean="0">
                <a:latin typeface="宋体" pitchFamily="2" charset="-122"/>
                <a:ea typeface="宋体" pitchFamily="2" charset="-122"/>
              </a:rPr>
              <a:t>都必须满足下面要求：</a:t>
            </a:r>
            <a:endParaRPr lang="zh-CN" altLang="en-US" dirty="0">
              <a:latin typeface="宋体" pitchFamily="2" charset="-122"/>
              <a:ea typeface="宋体" pitchFamily="2" charset="-122"/>
            </a:endParaRPr>
          </a:p>
        </p:txBody>
      </p:sp>
      <p:sp>
        <p:nvSpPr>
          <p:cNvPr id="9" name="矩形 8"/>
          <p:cNvSpPr/>
          <p:nvPr/>
        </p:nvSpPr>
        <p:spPr>
          <a:xfrm>
            <a:off x="1641937" y="1238680"/>
            <a:ext cx="8372475" cy="400110"/>
          </a:xfrm>
          <a:prstGeom prst="rect">
            <a:avLst/>
          </a:prstGeom>
        </p:spPr>
        <p:txBody>
          <a:bodyPr wrap="square">
            <a:spAutoFit/>
          </a:bodyPr>
          <a:lstStyle/>
          <a:p>
            <a:r>
              <a:rPr lang="en-US" altLang="zh-CN" sz="2000" dirty="0"/>
              <a:t>http://</a:t>
            </a:r>
            <a:r>
              <a:rPr lang="en-US" altLang="zh-CN" sz="2000" dirty="0" smtClean="0"/>
              <a:t>api.pingan.com.cn</a:t>
            </a:r>
            <a:r>
              <a:rPr lang="zh-CN" altLang="en-US" sz="2000" smtClean="0"/>
              <a:t>：</a:t>
            </a:r>
            <a:r>
              <a:rPr lang="en-US" altLang="zh-CN" sz="2000" smtClean="0"/>
              <a:t>80/open</a:t>
            </a:r>
            <a:r>
              <a:rPr lang="en-US" altLang="zh-CN" sz="2000" smtClean="0">
                <a:solidFill>
                  <a:srgbClr val="FF0000"/>
                </a:solidFill>
              </a:rPr>
              <a:t>/appsvr/</a:t>
            </a:r>
            <a:r>
              <a:rPr lang="en-US" altLang="zh-CN" sz="2000">
                <a:solidFill>
                  <a:srgbClr val="00A6E2"/>
                </a:solidFill>
              </a:rPr>
              <a:t>property</a:t>
            </a:r>
            <a:r>
              <a:rPr lang="en-US" altLang="zh-CN" sz="2000"/>
              <a:t>/getUserInfoById/xxxx</a:t>
            </a:r>
            <a:endParaRPr lang="zh-CN" altLang="en-US" sz="2000" dirty="0"/>
          </a:p>
        </p:txBody>
      </p:sp>
      <p:sp>
        <p:nvSpPr>
          <p:cNvPr id="10" name="左大括号 9"/>
          <p:cNvSpPr/>
          <p:nvPr/>
        </p:nvSpPr>
        <p:spPr bwMode="auto">
          <a:xfrm rot="5400000" flipH="1">
            <a:off x="3124528" y="891330"/>
            <a:ext cx="511302" cy="2006222"/>
          </a:xfrm>
          <a:prstGeom prst="leftBrace">
            <a:avLst>
              <a:gd name="adj1" fmla="val 8333"/>
              <a:gd name="adj2" fmla="val 4558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 name="左大括号 10"/>
          <p:cNvSpPr/>
          <p:nvPr/>
        </p:nvSpPr>
        <p:spPr bwMode="auto">
          <a:xfrm rot="5400000" flipH="1">
            <a:off x="4435352" y="1777521"/>
            <a:ext cx="511302" cy="230733"/>
          </a:xfrm>
          <a:prstGeom prst="leftBrace">
            <a:avLst>
              <a:gd name="adj1" fmla="val 8333"/>
              <a:gd name="adj2" fmla="val 4558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2" name="左大括号 11"/>
          <p:cNvSpPr/>
          <p:nvPr/>
        </p:nvSpPr>
        <p:spPr bwMode="auto">
          <a:xfrm rot="5400000" flipH="1">
            <a:off x="5660416" y="1577947"/>
            <a:ext cx="511302" cy="632989"/>
          </a:xfrm>
          <a:prstGeom prst="leftBrace">
            <a:avLst>
              <a:gd name="adj1" fmla="val 8333"/>
              <a:gd name="adj2" fmla="val 4558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3" name="左大括号 12"/>
          <p:cNvSpPr/>
          <p:nvPr/>
        </p:nvSpPr>
        <p:spPr bwMode="auto">
          <a:xfrm rot="5400000" flipH="1">
            <a:off x="6294148" y="1774547"/>
            <a:ext cx="511302" cy="252626"/>
          </a:xfrm>
          <a:prstGeom prst="leftBrace">
            <a:avLst>
              <a:gd name="adj1" fmla="val 8333"/>
              <a:gd name="adj2" fmla="val 4558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4" name="左大括号 13"/>
          <p:cNvSpPr/>
          <p:nvPr/>
        </p:nvSpPr>
        <p:spPr bwMode="auto">
          <a:xfrm rot="5400000" flipH="1">
            <a:off x="8027056" y="378706"/>
            <a:ext cx="511302" cy="3044308"/>
          </a:xfrm>
          <a:prstGeom prst="leftBrace">
            <a:avLst>
              <a:gd name="adj1" fmla="val 8333"/>
              <a:gd name="adj2" fmla="val 4558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5" name="TextBox 5"/>
          <p:cNvSpPr txBox="1"/>
          <p:nvPr/>
        </p:nvSpPr>
        <p:spPr>
          <a:xfrm>
            <a:off x="3248604" y="2115069"/>
            <a:ext cx="461665" cy="553998"/>
          </a:xfrm>
          <a:prstGeom prst="rect">
            <a:avLst/>
          </a:prstGeom>
          <a:noFill/>
        </p:spPr>
        <p:txBody>
          <a:bodyPr vert="eaVert" wrap="none" rtlCol="0">
            <a:spAutoFit/>
          </a:bodyPr>
          <a:lstStyle/>
          <a:p>
            <a:r>
              <a:rPr lang="zh-CN" altLang="en-US" sz="1800" dirty="0" smtClean="0">
                <a:latin typeface="宋体" pitchFamily="2" charset="-122"/>
                <a:ea typeface="宋体" pitchFamily="2" charset="-122"/>
              </a:rPr>
              <a:t>域名</a:t>
            </a:r>
            <a:endParaRPr lang="zh-CN" altLang="en-US" sz="1800" dirty="0">
              <a:latin typeface="宋体" pitchFamily="2" charset="-122"/>
              <a:ea typeface="宋体" pitchFamily="2" charset="-122"/>
            </a:endParaRPr>
          </a:p>
        </p:txBody>
      </p:sp>
      <p:sp>
        <p:nvSpPr>
          <p:cNvPr id="16" name="TextBox 10"/>
          <p:cNvSpPr txBox="1"/>
          <p:nvPr/>
        </p:nvSpPr>
        <p:spPr>
          <a:xfrm>
            <a:off x="4461087" y="2115069"/>
            <a:ext cx="461665" cy="553998"/>
          </a:xfrm>
          <a:prstGeom prst="rect">
            <a:avLst/>
          </a:prstGeom>
          <a:noFill/>
        </p:spPr>
        <p:txBody>
          <a:bodyPr vert="eaVert" wrap="none" rtlCol="0">
            <a:spAutoFit/>
          </a:bodyPr>
          <a:lstStyle/>
          <a:p>
            <a:r>
              <a:rPr lang="zh-CN" altLang="en-US" sz="1800" dirty="0" smtClean="0">
                <a:latin typeface="宋体" pitchFamily="2" charset="-122"/>
                <a:ea typeface="宋体" pitchFamily="2" charset="-122"/>
              </a:rPr>
              <a:t>端口</a:t>
            </a:r>
            <a:endParaRPr lang="zh-CN" altLang="en-US" sz="1800" dirty="0">
              <a:latin typeface="宋体" pitchFamily="2" charset="-122"/>
              <a:ea typeface="宋体" pitchFamily="2" charset="-122"/>
            </a:endParaRPr>
          </a:p>
        </p:txBody>
      </p:sp>
      <p:sp>
        <p:nvSpPr>
          <p:cNvPr id="17" name="TextBox 11"/>
          <p:cNvSpPr txBox="1"/>
          <p:nvPr/>
        </p:nvSpPr>
        <p:spPr>
          <a:xfrm>
            <a:off x="5743706" y="2115069"/>
            <a:ext cx="461665" cy="784830"/>
          </a:xfrm>
          <a:prstGeom prst="rect">
            <a:avLst/>
          </a:prstGeom>
          <a:noFill/>
        </p:spPr>
        <p:txBody>
          <a:bodyPr vert="eaVert" wrap="none" rtlCol="0">
            <a:spAutoFit/>
          </a:bodyPr>
          <a:lstStyle/>
          <a:p>
            <a:r>
              <a:rPr lang="zh-CN" altLang="en-US" sz="1800" dirty="0">
                <a:latin typeface="宋体" pitchFamily="2" charset="-122"/>
                <a:ea typeface="宋体" pitchFamily="2" charset="-122"/>
              </a:rPr>
              <a:t>固</a:t>
            </a:r>
            <a:r>
              <a:rPr lang="zh-CN" altLang="en-US" sz="1800" dirty="0" smtClean="0">
                <a:latin typeface="宋体" pitchFamily="2" charset="-122"/>
                <a:ea typeface="宋体" pitchFamily="2" charset="-122"/>
              </a:rPr>
              <a:t>定值</a:t>
            </a:r>
            <a:endParaRPr lang="zh-CN" altLang="en-US" sz="1800" dirty="0">
              <a:latin typeface="宋体" pitchFamily="2" charset="-122"/>
              <a:ea typeface="宋体" pitchFamily="2" charset="-122"/>
            </a:endParaRPr>
          </a:p>
        </p:txBody>
      </p:sp>
      <p:sp>
        <p:nvSpPr>
          <p:cNvPr id="18" name="左大括号 17"/>
          <p:cNvSpPr/>
          <p:nvPr/>
        </p:nvSpPr>
        <p:spPr bwMode="auto">
          <a:xfrm rot="5400000" flipH="1">
            <a:off x="4953032" y="1648486"/>
            <a:ext cx="511302" cy="491911"/>
          </a:xfrm>
          <a:prstGeom prst="leftBrace">
            <a:avLst>
              <a:gd name="adj1" fmla="val 8333"/>
              <a:gd name="adj2" fmla="val 4558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9" name="TextBox 14"/>
          <p:cNvSpPr txBox="1"/>
          <p:nvPr/>
        </p:nvSpPr>
        <p:spPr>
          <a:xfrm>
            <a:off x="5025363" y="2148539"/>
            <a:ext cx="461665" cy="1361911"/>
          </a:xfrm>
          <a:prstGeom prst="rect">
            <a:avLst/>
          </a:prstGeom>
          <a:noFill/>
        </p:spPr>
        <p:txBody>
          <a:bodyPr vert="eaVert" wrap="none" rtlCol="0">
            <a:spAutoFit/>
          </a:bodyPr>
          <a:lstStyle/>
          <a:p>
            <a:r>
              <a:rPr lang="en-US" altLang="zh-CN" sz="1800" smtClean="0">
                <a:latin typeface="宋体" pitchFamily="2" charset="-122"/>
                <a:ea typeface="宋体" pitchFamily="2" charset="-122"/>
              </a:rPr>
              <a:t>ContextPath</a:t>
            </a:r>
            <a:endParaRPr lang="zh-CN" altLang="en-US" sz="1800" dirty="0">
              <a:latin typeface="宋体" pitchFamily="2" charset="-122"/>
              <a:ea typeface="宋体" pitchFamily="2" charset="-122"/>
            </a:endParaRPr>
          </a:p>
        </p:txBody>
      </p:sp>
      <p:sp>
        <p:nvSpPr>
          <p:cNvPr id="20" name="TextBox 15"/>
          <p:cNvSpPr txBox="1"/>
          <p:nvPr/>
        </p:nvSpPr>
        <p:spPr>
          <a:xfrm>
            <a:off x="6358658" y="2153169"/>
            <a:ext cx="461665" cy="553998"/>
          </a:xfrm>
          <a:prstGeom prst="rect">
            <a:avLst/>
          </a:prstGeom>
          <a:noFill/>
        </p:spPr>
        <p:txBody>
          <a:bodyPr vert="eaVert" wrap="none" rtlCol="0">
            <a:spAutoFit/>
          </a:bodyPr>
          <a:lstStyle/>
          <a:p>
            <a:r>
              <a:rPr lang="zh-CN" altLang="en-US" sz="1800" dirty="0" smtClean="0">
                <a:latin typeface="宋体" pitchFamily="2" charset="-122"/>
                <a:ea typeface="宋体" pitchFamily="2" charset="-122"/>
              </a:rPr>
              <a:t>领域</a:t>
            </a:r>
            <a:endParaRPr lang="zh-CN" altLang="en-US" sz="1800" dirty="0">
              <a:latin typeface="宋体" pitchFamily="2" charset="-122"/>
              <a:ea typeface="宋体" pitchFamily="2" charset="-122"/>
            </a:endParaRPr>
          </a:p>
        </p:txBody>
      </p:sp>
      <p:sp>
        <p:nvSpPr>
          <p:cNvPr id="21" name="TextBox 17"/>
          <p:cNvSpPr txBox="1"/>
          <p:nvPr/>
        </p:nvSpPr>
        <p:spPr>
          <a:xfrm>
            <a:off x="8216033" y="2153169"/>
            <a:ext cx="461665" cy="1246495"/>
          </a:xfrm>
          <a:prstGeom prst="rect">
            <a:avLst/>
          </a:prstGeom>
          <a:noFill/>
        </p:spPr>
        <p:txBody>
          <a:bodyPr vert="eaVert" wrap="none" rtlCol="0">
            <a:spAutoFit/>
          </a:bodyPr>
          <a:lstStyle/>
          <a:p>
            <a:r>
              <a:rPr lang="zh-CN" altLang="en-US" sz="1800" dirty="0" smtClean="0">
                <a:latin typeface="宋体" pitchFamily="2" charset="-122"/>
                <a:ea typeface="宋体" pitchFamily="2" charset="-122"/>
              </a:rPr>
              <a:t>自定义部分</a:t>
            </a:r>
            <a:endParaRPr lang="zh-CN" altLang="en-US" sz="1800" dirty="0">
              <a:latin typeface="宋体" pitchFamily="2" charset="-122"/>
              <a:ea typeface="宋体" pitchFamily="2" charset="-122"/>
            </a:endParaRPr>
          </a:p>
        </p:txBody>
      </p:sp>
      <p:sp>
        <p:nvSpPr>
          <p:cNvPr id="22" name="矩形 21"/>
          <p:cNvSpPr/>
          <p:nvPr/>
        </p:nvSpPr>
        <p:spPr>
          <a:xfrm>
            <a:off x="1011382" y="3510450"/>
            <a:ext cx="10413406" cy="1200329"/>
          </a:xfrm>
          <a:prstGeom prst="rect">
            <a:avLst/>
          </a:prstGeom>
        </p:spPr>
        <p:txBody>
          <a:bodyPr wrap="square">
            <a:spAutoFit/>
          </a:bodyPr>
          <a:lstStyle/>
          <a:p>
            <a:r>
              <a:rPr lang="zh-CN" altLang="en-US" sz="1800" dirty="0">
                <a:latin typeface="宋体" pitchFamily="2" charset="-122"/>
                <a:ea typeface="宋体" pitchFamily="2" charset="-122"/>
              </a:rPr>
              <a:t>领域：</a:t>
            </a:r>
            <a:r>
              <a:rPr lang="en-US" altLang="zh-CN" sz="1800" dirty="0">
                <a:latin typeface="宋体" pitchFamily="2" charset="-122"/>
                <a:ea typeface="宋体" pitchFamily="2" charset="-122"/>
              </a:rPr>
              <a:t>health-</a:t>
            </a:r>
            <a:r>
              <a:rPr lang="zh-CN" altLang="en-US" sz="1800" dirty="0">
                <a:latin typeface="宋体" pitchFamily="2" charset="-122"/>
                <a:ea typeface="宋体" pitchFamily="2" charset="-122"/>
              </a:rPr>
              <a:t>健康险、</a:t>
            </a:r>
            <a:r>
              <a:rPr lang="en-US" altLang="zh-CN" sz="1800" dirty="0">
                <a:latin typeface="宋体" pitchFamily="2" charset="-122"/>
                <a:ea typeface="宋体" pitchFamily="2" charset="-122"/>
              </a:rPr>
              <a:t>life-</a:t>
            </a:r>
            <a:r>
              <a:rPr lang="zh-CN" altLang="en-US" sz="1800" dirty="0">
                <a:latin typeface="宋体" pitchFamily="2" charset="-122"/>
                <a:ea typeface="宋体" pitchFamily="2" charset="-122"/>
              </a:rPr>
              <a:t>寿险、</a:t>
            </a:r>
            <a:r>
              <a:rPr lang="en-US" altLang="zh-CN" sz="1800" dirty="0">
                <a:latin typeface="宋体" pitchFamily="2" charset="-122"/>
                <a:ea typeface="宋体" pitchFamily="2" charset="-122"/>
              </a:rPr>
              <a:t> credit-</a:t>
            </a:r>
            <a:r>
              <a:rPr lang="zh-CN" altLang="en-US" sz="1800" dirty="0">
                <a:latin typeface="宋体" pitchFamily="2" charset="-122"/>
                <a:ea typeface="宋体" pitchFamily="2" charset="-122"/>
              </a:rPr>
              <a:t>信用卡、</a:t>
            </a:r>
            <a:r>
              <a:rPr lang="en-US" altLang="zh-CN" sz="1800" dirty="0">
                <a:latin typeface="宋体" pitchFamily="2" charset="-122"/>
                <a:ea typeface="宋体" pitchFamily="2" charset="-122"/>
              </a:rPr>
              <a:t>bank-</a:t>
            </a:r>
            <a:r>
              <a:rPr lang="zh-CN" altLang="en-US" sz="1800" dirty="0">
                <a:latin typeface="宋体" pitchFamily="2" charset="-122"/>
                <a:ea typeface="宋体" pitchFamily="2" charset="-122"/>
              </a:rPr>
              <a:t>银行、</a:t>
            </a:r>
            <a:r>
              <a:rPr lang="en-US" altLang="zh-CN" sz="1800" dirty="0">
                <a:latin typeface="宋体" pitchFamily="2" charset="-122"/>
                <a:ea typeface="宋体" pitchFamily="2" charset="-122"/>
              </a:rPr>
              <a:t>annuity-</a:t>
            </a:r>
            <a:r>
              <a:rPr lang="zh-CN" altLang="en-US" sz="1800" dirty="0">
                <a:latin typeface="宋体" pitchFamily="2" charset="-122"/>
                <a:ea typeface="宋体" pitchFamily="2" charset="-122"/>
              </a:rPr>
              <a:t>养老险</a:t>
            </a:r>
            <a:r>
              <a:rPr lang="en-US" altLang="zh-CN" sz="1800" dirty="0">
                <a:latin typeface="宋体" pitchFamily="2" charset="-122"/>
                <a:ea typeface="宋体" pitchFamily="2" charset="-122"/>
              </a:rPr>
              <a:t> </a:t>
            </a:r>
            <a:r>
              <a:rPr lang="zh-CN" altLang="en-US" sz="1800" dirty="0">
                <a:latin typeface="宋体" pitchFamily="2" charset="-122"/>
                <a:ea typeface="宋体" pitchFamily="2" charset="-122"/>
              </a:rPr>
              <a:t>、</a:t>
            </a:r>
            <a:r>
              <a:rPr lang="en-US" altLang="zh-CN" sz="1800" dirty="0">
                <a:latin typeface="宋体" pitchFamily="2" charset="-122"/>
                <a:ea typeface="宋体" pitchFamily="2" charset="-122"/>
              </a:rPr>
              <a:t>property-</a:t>
            </a:r>
            <a:r>
              <a:rPr lang="zh-CN" altLang="en-US" sz="1800" dirty="0">
                <a:latin typeface="宋体" pitchFamily="2" charset="-122"/>
                <a:ea typeface="宋体" pitchFamily="2" charset="-122"/>
              </a:rPr>
              <a:t>产险、</a:t>
            </a:r>
            <a:r>
              <a:rPr lang="en-US" altLang="zh-CN" sz="1800" dirty="0">
                <a:latin typeface="宋体" pitchFamily="2" charset="-122"/>
                <a:ea typeface="宋体" pitchFamily="2" charset="-122"/>
              </a:rPr>
              <a:t> public-</a:t>
            </a:r>
            <a:r>
              <a:rPr lang="zh-CN" altLang="en-US" sz="1800" dirty="0">
                <a:latin typeface="宋体" pitchFamily="2" charset="-122"/>
                <a:ea typeface="宋体" pitchFamily="2" charset="-122"/>
              </a:rPr>
              <a:t>公共、</a:t>
            </a:r>
            <a:r>
              <a:rPr lang="en-US" altLang="zh-CN" sz="1800" dirty="0">
                <a:latin typeface="宋体" pitchFamily="2" charset="-122"/>
                <a:ea typeface="宋体" pitchFamily="2" charset="-122"/>
              </a:rPr>
              <a:t>p2p-p2p</a:t>
            </a:r>
            <a:r>
              <a:rPr lang="zh-CN" altLang="en-US" sz="1800" dirty="0">
                <a:latin typeface="宋体" pitchFamily="2" charset="-122"/>
                <a:ea typeface="宋体" pitchFamily="2" charset="-122"/>
              </a:rPr>
              <a:t>、</a:t>
            </a:r>
            <a:r>
              <a:rPr lang="en-US" altLang="zh-CN" sz="1800" dirty="0" err="1">
                <a:latin typeface="宋体" pitchFamily="2" charset="-122"/>
                <a:ea typeface="宋体" pitchFamily="2" charset="-122"/>
              </a:rPr>
              <a:t>cfs</a:t>
            </a:r>
            <a:r>
              <a:rPr lang="en-US" altLang="zh-CN" sz="1800" dirty="0">
                <a:latin typeface="宋体" pitchFamily="2" charset="-122"/>
                <a:ea typeface="宋体" pitchFamily="2" charset="-122"/>
              </a:rPr>
              <a:t>-</a:t>
            </a:r>
            <a:r>
              <a:rPr lang="zh-CN" altLang="en-US" sz="1800" dirty="0">
                <a:latin typeface="宋体" pitchFamily="2" charset="-122"/>
                <a:ea typeface="宋体" pitchFamily="2" charset="-122"/>
              </a:rPr>
              <a:t>小消、</a:t>
            </a:r>
            <a:r>
              <a:rPr lang="en-US" altLang="zh-CN" sz="1800" dirty="0" err="1">
                <a:latin typeface="宋体" pitchFamily="2" charset="-122"/>
                <a:ea typeface="宋体" pitchFamily="2" charset="-122"/>
              </a:rPr>
              <a:t>datatech</a:t>
            </a:r>
            <a:r>
              <a:rPr lang="en-US" altLang="zh-CN" sz="1800" dirty="0">
                <a:latin typeface="宋体" pitchFamily="2" charset="-122"/>
                <a:ea typeface="宋体" pitchFamily="2" charset="-122"/>
              </a:rPr>
              <a:t>-</a:t>
            </a:r>
            <a:r>
              <a:rPr lang="zh-CN" altLang="en-US" sz="1800" dirty="0">
                <a:latin typeface="宋体" pitchFamily="2" charset="-122"/>
                <a:ea typeface="宋体" pitchFamily="2" charset="-122"/>
              </a:rPr>
              <a:t>数科、</a:t>
            </a:r>
            <a:r>
              <a:rPr lang="en-US" altLang="zh-CN" sz="1800" dirty="0">
                <a:latin typeface="宋体" pitchFamily="2" charset="-122"/>
                <a:ea typeface="宋体" pitchFamily="2" charset="-122"/>
              </a:rPr>
              <a:t>group-</a:t>
            </a:r>
            <a:r>
              <a:rPr lang="zh-CN" altLang="en-US" sz="1800" dirty="0">
                <a:latin typeface="宋体" pitchFamily="2" charset="-122"/>
                <a:ea typeface="宋体" pitchFamily="2" charset="-122"/>
              </a:rPr>
              <a:t>集团、</a:t>
            </a:r>
            <a:r>
              <a:rPr lang="en-US" altLang="zh-CN" sz="1800" dirty="0">
                <a:latin typeface="宋体" pitchFamily="2" charset="-122"/>
                <a:ea typeface="宋体" pitchFamily="2" charset="-122"/>
              </a:rPr>
              <a:t>channel -</a:t>
            </a:r>
            <a:r>
              <a:rPr lang="zh-CN" altLang="en-US" sz="1800" dirty="0">
                <a:latin typeface="宋体" pitchFamily="2" charset="-122"/>
                <a:ea typeface="宋体" pitchFamily="2" charset="-122"/>
              </a:rPr>
              <a:t>新渠道、</a:t>
            </a:r>
            <a:r>
              <a:rPr lang="en-US" altLang="zh-CN" sz="1800" dirty="0" err="1">
                <a:latin typeface="宋体" pitchFamily="2" charset="-122"/>
                <a:ea typeface="宋体" pitchFamily="2" charset="-122"/>
              </a:rPr>
              <a:t>financetech</a:t>
            </a:r>
            <a:r>
              <a:rPr lang="en-US" altLang="zh-CN" sz="1800" dirty="0">
                <a:latin typeface="宋体" pitchFamily="2" charset="-122"/>
                <a:ea typeface="宋体" pitchFamily="2" charset="-122"/>
              </a:rPr>
              <a:t>-</a:t>
            </a:r>
            <a:r>
              <a:rPr lang="zh-CN" altLang="en-US" sz="1800" dirty="0">
                <a:latin typeface="宋体" pitchFamily="2" charset="-122"/>
                <a:ea typeface="宋体" pitchFamily="2" charset="-122"/>
              </a:rPr>
              <a:t>金融科技、</a:t>
            </a:r>
            <a:r>
              <a:rPr lang="en-US" altLang="zh-CN" sz="1800" dirty="0">
                <a:latin typeface="宋体" pitchFamily="2" charset="-122"/>
                <a:ea typeface="宋体" pitchFamily="2" charset="-122"/>
              </a:rPr>
              <a:t>trust-</a:t>
            </a:r>
            <a:r>
              <a:rPr lang="zh-CN" altLang="en-US" sz="1800" dirty="0">
                <a:latin typeface="宋体" pitchFamily="2" charset="-122"/>
                <a:ea typeface="宋体" pitchFamily="2" charset="-122"/>
              </a:rPr>
              <a:t>信</a:t>
            </a:r>
            <a:r>
              <a:rPr lang="zh-CN" altLang="en-US" sz="1800" dirty="0" smtClean="0">
                <a:latin typeface="宋体" pitchFamily="2" charset="-122"/>
                <a:ea typeface="宋体" pitchFamily="2" charset="-122"/>
              </a:rPr>
              <a:t>托</a:t>
            </a:r>
            <a:endParaRPr lang="en-US" altLang="zh-CN" sz="1800" dirty="0" smtClean="0">
              <a:latin typeface="宋体" pitchFamily="2" charset="-122"/>
              <a:ea typeface="宋体" pitchFamily="2" charset="-122"/>
            </a:endParaRPr>
          </a:p>
          <a:p>
            <a:r>
              <a:rPr lang="en-US" altLang="zh-CN" sz="1800" dirty="0" err="1">
                <a:latin typeface="宋体" pitchFamily="2" charset="-122"/>
                <a:ea typeface="宋体" pitchFamily="2" charset="-122"/>
              </a:rPr>
              <a:t>qex</a:t>
            </a:r>
            <a:r>
              <a:rPr lang="en-US" altLang="zh-CN" sz="1800" dirty="0">
                <a:latin typeface="宋体" pitchFamily="2" charset="-122"/>
                <a:ea typeface="宋体" pitchFamily="2" charset="-122"/>
              </a:rPr>
              <a:t>-</a:t>
            </a:r>
            <a:r>
              <a:rPr lang="zh-CN" altLang="zh-CN" sz="1800" dirty="0">
                <a:latin typeface="宋体" pitchFamily="2" charset="-122"/>
                <a:ea typeface="宋体" pitchFamily="2" charset="-122"/>
              </a:rPr>
              <a:t>深圳前海金融资产交易</a:t>
            </a:r>
            <a:r>
              <a:rPr lang="zh-CN" altLang="zh-CN" sz="1800" dirty="0">
                <a:latin typeface="宋体" pitchFamily="2" charset="-122"/>
                <a:ea typeface="宋体" pitchFamily="2" charset="-122"/>
              </a:rPr>
              <a:t>所</a:t>
            </a:r>
            <a:r>
              <a:rPr lang="zh-CN" altLang="en-US" sz="1800" dirty="0">
                <a:latin typeface="宋体" pitchFamily="2" charset="-122"/>
                <a:ea typeface="宋体" pitchFamily="2" charset="-122"/>
              </a:rPr>
              <a:t>、</a:t>
            </a:r>
            <a:r>
              <a:rPr lang="en-US" altLang="zh-CN" sz="1800" dirty="0">
                <a:latin typeface="宋体" pitchFamily="2" charset="-122"/>
                <a:ea typeface="宋体" pitchFamily="2" charset="-122"/>
              </a:rPr>
              <a:t>leasing</a:t>
            </a:r>
            <a:r>
              <a:rPr lang="zh-CN" altLang="en-US" sz="1800" dirty="0">
                <a:latin typeface="宋体" pitchFamily="2" charset="-122"/>
                <a:ea typeface="宋体" pitchFamily="2" charset="-122"/>
              </a:rPr>
              <a:t>平安租赁信息科技部</a:t>
            </a:r>
          </a:p>
        </p:txBody>
      </p:sp>
      <p:pic>
        <p:nvPicPr>
          <p:cNvPr id="2" name="图片 1"/>
          <p:cNvPicPr>
            <a:picLocks noChangeAspect="1"/>
          </p:cNvPicPr>
          <p:nvPr/>
        </p:nvPicPr>
        <p:blipFill>
          <a:blip r:embed="rId2"/>
          <a:stretch>
            <a:fillRect/>
          </a:stretch>
        </p:blipFill>
        <p:spPr>
          <a:xfrm>
            <a:off x="1105444" y="5053007"/>
            <a:ext cx="9738187" cy="1714673"/>
          </a:xfrm>
          <a:prstGeom prst="rect">
            <a:avLst/>
          </a:prstGeom>
        </p:spPr>
      </p:pic>
      <p:sp>
        <p:nvSpPr>
          <p:cNvPr id="23" name="TextBox 12"/>
          <p:cNvSpPr txBox="1"/>
          <p:nvPr/>
        </p:nvSpPr>
        <p:spPr>
          <a:xfrm>
            <a:off x="1011382" y="4651061"/>
            <a:ext cx="1402948" cy="384721"/>
          </a:xfrm>
          <a:prstGeom prst="rect">
            <a:avLst/>
          </a:prstGeom>
          <a:noFill/>
        </p:spPr>
        <p:txBody>
          <a:bodyPr wrap="none" rtlCol="0">
            <a:spAutoFit/>
          </a:bodyPr>
          <a:lstStyle/>
          <a:p>
            <a:r>
              <a:rPr lang="zh-CN" altLang="en-US" smtClean="0">
                <a:solidFill>
                  <a:srgbClr val="FF0000"/>
                </a:solidFill>
                <a:latin typeface="宋体" pitchFamily="2" charset="-122"/>
                <a:ea typeface="宋体" pitchFamily="2" charset="-122"/>
              </a:rPr>
              <a:t>错误范例：</a:t>
            </a:r>
            <a:endParaRPr lang="zh-CN" altLang="en-US" dirty="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936552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z="2000" smtClean="0"/>
              <a:t>ESG-</a:t>
            </a:r>
            <a:r>
              <a:rPr lang="zh-CN" altLang="en-US" sz="2000" smtClean="0"/>
              <a:t>接入常见问题</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smtClean="0">
                <a:solidFill>
                  <a:prstClr val="white"/>
                </a:solidFill>
              </a:rPr>
              <a:t>10</a:t>
            </a:r>
            <a:endParaRPr kumimoji="1" lang="zh-CN" altLang="en-US" dirty="0"/>
          </a:p>
        </p:txBody>
      </p:sp>
      <p:sp>
        <p:nvSpPr>
          <p:cNvPr id="6" name="TextBox 12"/>
          <p:cNvSpPr txBox="1"/>
          <p:nvPr/>
        </p:nvSpPr>
        <p:spPr>
          <a:xfrm>
            <a:off x="1011382" y="702945"/>
            <a:ext cx="5910592" cy="384721"/>
          </a:xfrm>
          <a:prstGeom prst="rect">
            <a:avLst/>
          </a:prstGeom>
          <a:noFill/>
        </p:spPr>
        <p:txBody>
          <a:bodyPr wrap="none" rtlCol="0">
            <a:spAutoFit/>
          </a:bodyPr>
          <a:lstStyle/>
          <a:p>
            <a:r>
              <a:rPr lang="zh-CN" altLang="en-US" smtClean="0">
                <a:latin typeface="宋体" pitchFamily="2" charset="-122"/>
                <a:ea typeface="宋体" pitchFamily="2" charset="-122"/>
              </a:rPr>
              <a:t>常见问题参考：</a:t>
            </a:r>
            <a:r>
              <a:rPr lang="en-US" altLang="zh-CN">
                <a:latin typeface="宋体" pitchFamily="2" charset="-122"/>
                <a:ea typeface="宋体" pitchFamily="2" charset="-122"/>
              </a:rPr>
              <a:t>http://10.20.12.90:20566/qas.html</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1219291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b="1" smtClean="0">
                <a:solidFill>
                  <a:schemeClr val="bg1"/>
                </a:solidFill>
                <a:ea typeface="微软雅黑" pitchFamily="34" charset="-122"/>
              </a:rPr>
              <a:t>ZOOKEEPER</a:t>
            </a:r>
            <a:r>
              <a:rPr lang="zh-CN" altLang="en-US" b="1" smtClean="0">
                <a:solidFill>
                  <a:schemeClr val="bg1"/>
                </a:solidFill>
                <a:ea typeface="微软雅黑" pitchFamily="34" charset="-122"/>
              </a:rPr>
              <a:t>监控</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smtClean="0">
                <a:solidFill>
                  <a:prstClr val="white"/>
                </a:solidFill>
              </a:rPr>
              <a:t>11</a:t>
            </a:r>
            <a:endParaRPr kumimoji="1" lang="zh-CN" altLang="en-US" dirty="0"/>
          </a:p>
        </p:txBody>
      </p:sp>
      <p:pic>
        <p:nvPicPr>
          <p:cNvPr id="2" name="图片 1"/>
          <p:cNvPicPr>
            <a:picLocks noChangeAspect="1"/>
          </p:cNvPicPr>
          <p:nvPr/>
        </p:nvPicPr>
        <p:blipFill>
          <a:blip r:embed="rId2"/>
          <a:stretch>
            <a:fillRect/>
          </a:stretch>
        </p:blipFill>
        <p:spPr>
          <a:xfrm>
            <a:off x="423333" y="927767"/>
            <a:ext cx="11403541" cy="5090974"/>
          </a:xfrm>
          <a:prstGeom prst="rect">
            <a:avLst/>
          </a:prstGeom>
        </p:spPr>
      </p:pic>
    </p:spTree>
    <p:extLst>
      <p:ext uri="{BB962C8B-B14F-4D97-AF65-F5344CB8AC3E}">
        <p14:creationId xmlns:p14="http://schemas.microsoft.com/office/powerpoint/2010/main" val="2505500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88FDB22-C148-47BB-8F09-FEFEE1F9E696}" type="slidenum">
              <a:rPr lang="zh-CN" altLang="en-US" smtClean="0">
                <a:solidFill>
                  <a:prstClr val="black">
                    <a:tint val="75000"/>
                  </a:prstClr>
                </a:solidFill>
              </a:rPr>
              <a:pPr/>
              <a:t>13</a:t>
            </a:fld>
            <a:endParaRPr lang="zh-CN" altLang="en-US">
              <a:solidFill>
                <a:prstClr val="black">
                  <a:tint val="75000"/>
                </a:prstClr>
              </a:solidFill>
            </a:endParaRPr>
          </a:p>
        </p:txBody>
      </p:sp>
      <p:sp>
        <p:nvSpPr>
          <p:cNvPr id="3" name="矩形 2"/>
          <p:cNvSpPr/>
          <p:nvPr/>
        </p:nvSpPr>
        <p:spPr>
          <a:xfrm>
            <a:off x="2639616" y="2788826"/>
            <a:ext cx="6912768" cy="656591"/>
          </a:xfrm>
          <a:prstGeom prst="rect">
            <a:avLst/>
          </a:prstGeom>
          <a:noFill/>
        </p:spPr>
        <p:txBody>
          <a:bodyPr wrap="square" lIns="0" tIns="0" rIns="0" bIns="0">
            <a:spAutoFit/>
          </a:bodyPr>
          <a:lstStyle/>
          <a:p>
            <a:pPr algn="ctr" defTabSz="1215610">
              <a:lnSpc>
                <a:spcPct val="80000"/>
              </a:lnSpc>
              <a:spcBef>
                <a:spcPct val="0"/>
              </a:spcBef>
            </a:pPr>
            <a:r>
              <a:rPr lang="en-US" altLang="zh-CN" sz="5300" b="1" smtClean="0">
                <a:solidFill>
                  <a:prstClr val="black"/>
                </a:solidFill>
                <a:latin typeface="微软雅黑" pitchFamily="34" charset="-122"/>
                <a:ea typeface="微软雅黑" pitchFamily="34" charset="-122"/>
                <a:cs typeface="Tahoma" pitchFamily="34" charset="0"/>
              </a:rPr>
              <a:t>Thanks,QA</a:t>
            </a:r>
            <a:endParaRPr lang="zh-CN" altLang="en-US" sz="5300" b="1" dirty="0">
              <a:solidFill>
                <a:prstClr val="black"/>
              </a:solidFill>
              <a:latin typeface="微软雅黑" pitchFamily="34" charset="-122"/>
              <a:ea typeface="微软雅黑" pitchFamily="34" charset="-122"/>
              <a:cs typeface="Tahoma" pitchFamily="34" charset="0"/>
            </a:endParaRPr>
          </a:p>
        </p:txBody>
      </p:sp>
    </p:spTree>
    <p:extLst>
      <p:ext uri="{BB962C8B-B14F-4D97-AF65-F5344CB8AC3E}">
        <p14:creationId xmlns:p14="http://schemas.microsoft.com/office/powerpoint/2010/main" val="313716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5662" y="225468"/>
            <a:ext cx="10983412"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mtClean="0">
                <a:solidFill>
                  <a:schemeClr val="bg1"/>
                </a:solidFill>
                <a:latin typeface="Impact" pitchFamily="34" charset="0"/>
                <a:ea typeface="微软雅黑" pitchFamily="34" charset="-122"/>
              </a:rPr>
              <a:t>ESBX</a:t>
            </a:r>
            <a:r>
              <a:rPr lang="zh-CN" altLang="en-US" smtClean="0">
                <a:solidFill>
                  <a:schemeClr val="bg1"/>
                </a:solidFill>
                <a:latin typeface="Impact" pitchFamily="34" charset="0"/>
                <a:ea typeface="微软雅黑" pitchFamily="34" charset="-122"/>
              </a:rPr>
              <a:t>简介</a:t>
            </a:r>
            <a:endParaRPr lang="zh-CN" altLang="en-US" dirty="0">
              <a:solidFill>
                <a:schemeClr val="bg1"/>
              </a:solidFill>
              <a:latin typeface="Impact" pitchFamily="34" charset="0"/>
              <a:ea typeface="微软雅黑" pitchFamily="34" charset="-122"/>
            </a:endParaRPr>
          </a:p>
        </p:txBody>
      </p:sp>
      <p:sp>
        <p:nvSpPr>
          <p:cNvPr id="7" name="矩形 6"/>
          <p:cNvSpPr/>
          <p:nvPr/>
        </p:nvSpPr>
        <p:spPr>
          <a:xfrm>
            <a:off x="162790" y="225468"/>
            <a:ext cx="603347"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dirty="0" smtClean="0">
                <a:solidFill>
                  <a:prstClr val="white"/>
                </a:solidFill>
              </a:rPr>
              <a:t>1</a:t>
            </a:r>
            <a:endParaRPr kumimoji="1" lang="zh-CN" altLang="en-US" dirty="0"/>
          </a:p>
        </p:txBody>
      </p:sp>
      <p:sp>
        <p:nvSpPr>
          <p:cNvPr id="11" name="文本框 10"/>
          <p:cNvSpPr txBox="1"/>
          <p:nvPr/>
        </p:nvSpPr>
        <p:spPr>
          <a:xfrm>
            <a:off x="855663" y="1032490"/>
            <a:ext cx="11147288" cy="969496"/>
          </a:xfrm>
          <a:prstGeom prst="rect">
            <a:avLst/>
          </a:prstGeom>
          <a:noFill/>
        </p:spPr>
        <p:txBody>
          <a:bodyPr wrap="square" rtlCol="0">
            <a:spAutoFit/>
          </a:bodyPr>
          <a:lstStyle/>
          <a:p>
            <a:r>
              <a:rPr lang="en-US" altLang="zh-CN"/>
              <a:t> </a:t>
            </a:r>
            <a:r>
              <a:rPr lang="en-US" altLang="zh-CN" smtClean="0"/>
              <a:t>       </a:t>
            </a:r>
            <a:r>
              <a:rPr lang="en-US" altLang="zh-CN" smtClean="0"/>
              <a:t>ESBX</a:t>
            </a:r>
            <a:r>
              <a:rPr lang="zh-CN" altLang="en-US" smtClean="0"/>
              <a:t>可以理解为</a:t>
            </a:r>
            <a:r>
              <a:rPr lang="en-US" altLang="zh-CN" smtClean="0"/>
              <a:t>ESG</a:t>
            </a:r>
            <a:r>
              <a:rPr lang="zh-CN" altLang="en-US" smtClean="0"/>
              <a:t>的</a:t>
            </a:r>
            <a:r>
              <a:rPr lang="en-US" altLang="zh-CN" smtClean="0"/>
              <a:t>2.0</a:t>
            </a:r>
            <a:r>
              <a:rPr lang="zh-CN" altLang="en-US" smtClean="0"/>
              <a:t>版本，全称</a:t>
            </a:r>
            <a:r>
              <a:rPr lang="en-US" altLang="zh-CN" smtClean="0"/>
              <a:t>Enterprise </a:t>
            </a:r>
            <a:r>
              <a:rPr lang="en-US" altLang="zh-CN"/>
              <a:t>Service </a:t>
            </a:r>
            <a:r>
              <a:rPr lang="en-US" altLang="zh-CN"/>
              <a:t>Bus </a:t>
            </a:r>
            <a:r>
              <a:rPr lang="en-US" altLang="zh-CN" smtClean="0"/>
              <a:t>Expand</a:t>
            </a:r>
            <a:r>
              <a:rPr lang="zh-CN" altLang="en-US" smtClean="0"/>
              <a:t>企业</a:t>
            </a:r>
            <a:r>
              <a:rPr lang="zh-CN" altLang="en-US"/>
              <a:t>服务</a:t>
            </a:r>
            <a:r>
              <a:rPr lang="zh-CN" altLang="en-US"/>
              <a:t>治理</a:t>
            </a:r>
            <a:r>
              <a:rPr lang="zh-CN" altLang="en-US" smtClean="0"/>
              <a:t>总线。这个平台主要</a:t>
            </a:r>
            <a:r>
              <a:rPr lang="zh-CN" altLang="en-US" smtClean="0"/>
              <a:t>作用主要是对接口调用进行管理。由于调用环境的不同，将调用方式主要分为</a:t>
            </a:r>
            <a:r>
              <a:rPr lang="en-US" altLang="zh-CN" smtClean="0"/>
              <a:t>API</a:t>
            </a:r>
            <a:r>
              <a:rPr lang="zh-CN" altLang="en-US" smtClean="0"/>
              <a:t>和</a:t>
            </a:r>
            <a:r>
              <a:rPr lang="en-US" altLang="zh-CN" smtClean="0"/>
              <a:t>OPENAPI</a:t>
            </a:r>
            <a:r>
              <a:rPr lang="zh-CN" altLang="en-US" smtClean="0"/>
              <a:t>。</a:t>
            </a:r>
            <a:r>
              <a:rPr lang="en-US" altLang="zh-CN" smtClean="0"/>
              <a:t>ESBX</a:t>
            </a:r>
            <a:r>
              <a:rPr lang="zh-CN" altLang="en-US" smtClean="0"/>
              <a:t>主要分为以下七个部分</a:t>
            </a:r>
            <a:r>
              <a:rPr lang="zh-CN" altLang="en-US"/>
              <a:t>。</a:t>
            </a:r>
            <a:endParaRPr lang="zh-CN" altLang="en-US"/>
          </a:p>
        </p:txBody>
      </p:sp>
      <p:sp>
        <p:nvSpPr>
          <p:cNvPr id="12" name="圆角矩形 11"/>
          <p:cNvSpPr/>
          <p:nvPr/>
        </p:nvSpPr>
        <p:spPr>
          <a:xfrm>
            <a:off x="2245423" y="2421381"/>
            <a:ext cx="7789026" cy="3591097"/>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239290" y="4480559"/>
            <a:ext cx="1497089" cy="1087264"/>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474221" y="2934392"/>
            <a:ext cx="1497089" cy="1087264"/>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6239290" y="2934392"/>
            <a:ext cx="1497089" cy="1087264"/>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709151" y="4480559"/>
            <a:ext cx="1497089" cy="1087264"/>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4474221" y="4480559"/>
            <a:ext cx="1497089" cy="1087264"/>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709151" y="2934392"/>
            <a:ext cx="1497089" cy="1087264"/>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004359" y="2934391"/>
            <a:ext cx="1497089" cy="2633431"/>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83659" y="3324135"/>
            <a:ext cx="1148071" cy="307777"/>
          </a:xfrm>
          <a:prstGeom prst="rect">
            <a:avLst/>
          </a:prstGeom>
          <a:noFill/>
        </p:spPr>
        <p:txBody>
          <a:bodyPr wrap="none" rtlCol="0">
            <a:spAutoFit/>
          </a:bodyPr>
          <a:lstStyle/>
          <a:p>
            <a:r>
              <a:rPr lang="en-US" altLang="zh-CN" sz="1400" smtClean="0"/>
              <a:t>ESG-ADMIN</a:t>
            </a:r>
            <a:endParaRPr lang="zh-CN" altLang="en-US" sz="1400"/>
          </a:p>
        </p:txBody>
      </p:sp>
      <p:sp>
        <p:nvSpPr>
          <p:cNvPr id="20" name="文本框 19"/>
          <p:cNvSpPr txBox="1"/>
          <p:nvPr/>
        </p:nvSpPr>
        <p:spPr>
          <a:xfrm>
            <a:off x="4618273" y="3324133"/>
            <a:ext cx="1208985" cy="307777"/>
          </a:xfrm>
          <a:prstGeom prst="rect">
            <a:avLst/>
          </a:prstGeom>
          <a:noFill/>
        </p:spPr>
        <p:txBody>
          <a:bodyPr wrap="none" rtlCol="0">
            <a:spAutoFit/>
          </a:bodyPr>
          <a:lstStyle/>
          <a:p>
            <a:r>
              <a:rPr lang="en-US" altLang="zh-CN" sz="1400" smtClean="0"/>
              <a:t>ESG-PORTAL</a:t>
            </a:r>
            <a:endParaRPr lang="en-US" altLang="zh-CN" sz="1400"/>
          </a:p>
        </p:txBody>
      </p:sp>
      <p:sp>
        <p:nvSpPr>
          <p:cNvPr id="21" name="文本框 20"/>
          <p:cNvSpPr txBox="1"/>
          <p:nvPr/>
        </p:nvSpPr>
        <p:spPr>
          <a:xfrm>
            <a:off x="6413799" y="3324134"/>
            <a:ext cx="1167307" cy="307777"/>
          </a:xfrm>
          <a:prstGeom prst="rect">
            <a:avLst/>
          </a:prstGeom>
          <a:noFill/>
        </p:spPr>
        <p:txBody>
          <a:bodyPr wrap="none" rtlCol="0">
            <a:spAutoFit/>
          </a:bodyPr>
          <a:lstStyle/>
          <a:p>
            <a:r>
              <a:rPr lang="en-US" altLang="zh-CN" sz="1400" smtClean="0"/>
              <a:t>ESG-OAUTH</a:t>
            </a:r>
            <a:endParaRPr lang="zh-CN" altLang="en-US" sz="1400"/>
          </a:p>
        </p:txBody>
      </p:sp>
      <p:sp>
        <p:nvSpPr>
          <p:cNvPr id="22" name="文本框 21"/>
          <p:cNvSpPr txBox="1"/>
          <p:nvPr/>
        </p:nvSpPr>
        <p:spPr>
          <a:xfrm>
            <a:off x="2883658" y="4870302"/>
            <a:ext cx="1035861" cy="307777"/>
          </a:xfrm>
          <a:prstGeom prst="rect">
            <a:avLst/>
          </a:prstGeom>
          <a:noFill/>
        </p:spPr>
        <p:txBody>
          <a:bodyPr wrap="none" rtlCol="0">
            <a:spAutoFit/>
          </a:bodyPr>
          <a:lstStyle/>
          <a:p>
            <a:r>
              <a:rPr lang="en-US" altLang="zh-CN" sz="1400" smtClean="0"/>
              <a:t>ESG-OPEN</a:t>
            </a:r>
            <a:endParaRPr lang="zh-CN" altLang="en-US" sz="1400"/>
          </a:p>
        </p:txBody>
      </p:sp>
      <p:sp>
        <p:nvSpPr>
          <p:cNvPr id="23" name="文本框 22"/>
          <p:cNvSpPr txBox="1"/>
          <p:nvPr/>
        </p:nvSpPr>
        <p:spPr>
          <a:xfrm>
            <a:off x="4648728" y="4902597"/>
            <a:ext cx="1122423" cy="307777"/>
          </a:xfrm>
          <a:prstGeom prst="rect">
            <a:avLst/>
          </a:prstGeom>
          <a:noFill/>
        </p:spPr>
        <p:txBody>
          <a:bodyPr wrap="none" rtlCol="0">
            <a:spAutoFit/>
          </a:bodyPr>
          <a:lstStyle/>
          <a:p>
            <a:r>
              <a:rPr lang="en-US" altLang="zh-CN" sz="1400" smtClean="0"/>
              <a:t>ESG-OUTER</a:t>
            </a:r>
            <a:endParaRPr lang="zh-CN" altLang="en-US" sz="1400"/>
          </a:p>
        </p:txBody>
      </p:sp>
      <p:sp>
        <p:nvSpPr>
          <p:cNvPr id="24" name="文本框 23"/>
          <p:cNvSpPr txBox="1"/>
          <p:nvPr/>
        </p:nvSpPr>
        <p:spPr>
          <a:xfrm>
            <a:off x="6429307" y="4902597"/>
            <a:ext cx="986167" cy="307777"/>
          </a:xfrm>
          <a:prstGeom prst="rect">
            <a:avLst/>
          </a:prstGeom>
          <a:noFill/>
        </p:spPr>
        <p:txBody>
          <a:bodyPr wrap="none" rtlCol="0">
            <a:spAutoFit/>
          </a:bodyPr>
          <a:lstStyle/>
          <a:p>
            <a:r>
              <a:rPr lang="en-US" altLang="zh-CN" sz="1400" smtClean="0"/>
              <a:t>ESG-STUB</a:t>
            </a:r>
            <a:endParaRPr lang="zh-CN" altLang="en-US" sz="1400"/>
          </a:p>
        </p:txBody>
      </p:sp>
      <p:sp>
        <p:nvSpPr>
          <p:cNvPr id="25" name="文本框 24"/>
          <p:cNvSpPr txBox="1"/>
          <p:nvPr/>
        </p:nvSpPr>
        <p:spPr>
          <a:xfrm>
            <a:off x="8062650" y="4097217"/>
            <a:ext cx="1380506" cy="307777"/>
          </a:xfrm>
          <a:prstGeom prst="rect">
            <a:avLst/>
          </a:prstGeom>
          <a:noFill/>
        </p:spPr>
        <p:txBody>
          <a:bodyPr wrap="none" rtlCol="0">
            <a:spAutoFit/>
          </a:bodyPr>
          <a:lstStyle/>
          <a:p>
            <a:r>
              <a:rPr lang="en-US" altLang="zh-CN" sz="1400" smtClean="0"/>
              <a:t>ESG-MONITOR</a:t>
            </a:r>
            <a:endParaRPr lang="zh-CN" altLang="en-US" sz="1400"/>
          </a:p>
        </p:txBody>
      </p:sp>
    </p:spTree>
    <p:extLst>
      <p:ext uri="{BB962C8B-B14F-4D97-AF65-F5344CB8AC3E}">
        <p14:creationId xmlns:p14="http://schemas.microsoft.com/office/powerpoint/2010/main" val="189728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z="2000"/>
              <a:t>ESG-ADMIN</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dirty="0">
                <a:solidFill>
                  <a:prstClr val="white"/>
                </a:solidFill>
              </a:rPr>
              <a:t>2</a:t>
            </a:r>
            <a:endParaRPr kumimoji="1" lang="zh-CN" altLang="en-US" dirty="0"/>
          </a:p>
        </p:txBody>
      </p:sp>
      <p:pic>
        <p:nvPicPr>
          <p:cNvPr id="1026" name="Picture 2" descr="http://10.20.12.90:20566/resources/imgs/about/introduction/subSystem_adm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08" y="1404851"/>
            <a:ext cx="11386605" cy="4896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86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z="2000" smtClean="0"/>
              <a:t>ESG-PORTAL</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smtClean="0">
                <a:solidFill>
                  <a:prstClr val="white"/>
                </a:solidFill>
              </a:rPr>
              <a:t>3</a:t>
            </a:r>
            <a:endParaRPr kumimoji="1" lang="zh-CN" altLang="en-US" dirty="0"/>
          </a:p>
        </p:txBody>
      </p:sp>
      <p:sp>
        <p:nvSpPr>
          <p:cNvPr id="9" name="文本框 8"/>
          <p:cNvSpPr txBox="1"/>
          <p:nvPr/>
        </p:nvSpPr>
        <p:spPr>
          <a:xfrm>
            <a:off x="854577" y="783108"/>
            <a:ext cx="11147288" cy="677108"/>
          </a:xfrm>
          <a:prstGeom prst="rect">
            <a:avLst/>
          </a:prstGeom>
          <a:noFill/>
        </p:spPr>
        <p:txBody>
          <a:bodyPr wrap="square" rtlCol="0">
            <a:spAutoFit/>
          </a:bodyPr>
          <a:lstStyle/>
          <a:p>
            <a:r>
              <a:rPr lang="en-US" altLang="zh-CN"/>
              <a:t> </a:t>
            </a:r>
            <a:r>
              <a:rPr lang="en-US" altLang="zh-CN" smtClean="0"/>
              <a:t>       ESG-PORTAL</a:t>
            </a:r>
            <a:r>
              <a:rPr lang="zh-CN" altLang="en-US" smtClean="0"/>
              <a:t>是平安开放平台，也是平安和外部系统交互的门户网站。主要提供应用注册、资源组申请、资源组查询、服务方接口查询等服务。</a:t>
            </a:r>
            <a:endParaRPr lang="zh-CN" altLang="en-US"/>
          </a:p>
        </p:txBody>
      </p:sp>
      <p:pic>
        <p:nvPicPr>
          <p:cNvPr id="4" name="图片 3"/>
          <p:cNvPicPr>
            <a:picLocks noChangeAspect="1"/>
          </p:cNvPicPr>
          <p:nvPr/>
        </p:nvPicPr>
        <p:blipFill>
          <a:blip r:embed="rId2"/>
          <a:stretch>
            <a:fillRect/>
          </a:stretch>
        </p:blipFill>
        <p:spPr>
          <a:xfrm>
            <a:off x="854577" y="1728307"/>
            <a:ext cx="11051192" cy="4450628"/>
          </a:xfrm>
          <a:prstGeom prst="rect">
            <a:avLst/>
          </a:prstGeom>
        </p:spPr>
      </p:pic>
    </p:spTree>
    <p:extLst>
      <p:ext uri="{BB962C8B-B14F-4D97-AF65-F5344CB8AC3E}">
        <p14:creationId xmlns:p14="http://schemas.microsoft.com/office/powerpoint/2010/main" val="2889091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z="2000" smtClean="0"/>
              <a:t>ESG-OAUTH</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smtClean="0">
                <a:solidFill>
                  <a:prstClr val="white"/>
                </a:solidFill>
              </a:rPr>
              <a:t>4</a:t>
            </a:r>
            <a:endParaRPr kumimoji="1" lang="zh-CN" altLang="en-US" dirty="0"/>
          </a:p>
        </p:txBody>
      </p:sp>
      <p:sp>
        <p:nvSpPr>
          <p:cNvPr id="5" name="文本框 4"/>
          <p:cNvSpPr txBox="1"/>
          <p:nvPr/>
        </p:nvSpPr>
        <p:spPr>
          <a:xfrm>
            <a:off x="854577" y="783108"/>
            <a:ext cx="11147288" cy="969496"/>
          </a:xfrm>
          <a:prstGeom prst="rect">
            <a:avLst/>
          </a:prstGeom>
          <a:noFill/>
        </p:spPr>
        <p:txBody>
          <a:bodyPr wrap="square" rtlCol="0">
            <a:spAutoFit/>
          </a:bodyPr>
          <a:lstStyle/>
          <a:p>
            <a:r>
              <a:rPr lang="en-US" altLang="zh-CN"/>
              <a:t> </a:t>
            </a:r>
            <a:r>
              <a:rPr lang="en-US" altLang="zh-CN" smtClean="0"/>
              <a:t>       ESG-OAUTH</a:t>
            </a:r>
            <a:r>
              <a:rPr lang="zh-CN" altLang="en-US" smtClean="0"/>
              <a:t>是基于</a:t>
            </a:r>
            <a:r>
              <a:rPr lang="en-US" altLang="zh-CN" smtClean="0"/>
              <a:t>OAUTH2.0</a:t>
            </a:r>
            <a:r>
              <a:rPr lang="zh-CN" altLang="en-US" smtClean="0"/>
              <a:t>开放网络标准搭建的授权平台，主要功能是为第三方应用程序或客户端颁发令牌（</a:t>
            </a:r>
            <a:r>
              <a:rPr lang="en-US" altLang="zh-CN" smtClean="0"/>
              <a:t>access_token</a:t>
            </a:r>
            <a:r>
              <a:rPr lang="zh-CN" altLang="en-US" smtClean="0"/>
              <a:t>）</a:t>
            </a:r>
            <a:r>
              <a:rPr lang="en-US" altLang="zh-CN" smtClean="0"/>
              <a:t>;</a:t>
            </a:r>
            <a:r>
              <a:rPr lang="zh-CN" altLang="en-US" smtClean="0"/>
              <a:t>第三方应用程序携带令牌，即可访问服务提供商提供的相关服务。</a:t>
            </a:r>
            <a:endParaRPr lang="en-US" altLang="zh-CN" smtClean="0"/>
          </a:p>
          <a:p>
            <a:r>
              <a:rPr lang="en-US" altLang="zh-CN" smtClean="0"/>
              <a:t>        </a:t>
            </a:r>
            <a:r>
              <a:rPr lang="zh-CN" altLang="en-US" smtClean="0"/>
              <a:t>调用示例：</a:t>
            </a:r>
            <a:endParaRPr lang="zh-CN" altLang="en-US"/>
          </a:p>
        </p:txBody>
      </p:sp>
      <p:pic>
        <p:nvPicPr>
          <p:cNvPr id="2" name="图片 1"/>
          <p:cNvPicPr>
            <a:picLocks noChangeAspect="1"/>
          </p:cNvPicPr>
          <p:nvPr/>
        </p:nvPicPr>
        <p:blipFill>
          <a:blip r:embed="rId2"/>
          <a:stretch>
            <a:fillRect/>
          </a:stretch>
        </p:blipFill>
        <p:spPr>
          <a:xfrm>
            <a:off x="1322821" y="1829578"/>
            <a:ext cx="10210800" cy="4429125"/>
          </a:xfrm>
          <a:prstGeom prst="rect">
            <a:avLst/>
          </a:prstGeom>
        </p:spPr>
      </p:pic>
    </p:spTree>
    <p:extLst>
      <p:ext uri="{BB962C8B-B14F-4D97-AF65-F5344CB8AC3E}">
        <p14:creationId xmlns:p14="http://schemas.microsoft.com/office/powerpoint/2010/main" val="643673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z="2000" smtClean="0"/>
              <a:t>ESG-OPEN</a:t>
            </a:r>
            <a:r>
              <a:rPr lang="zh-CN" altLang="en-US" sz="2000" smtClean="0"/>
              <a:t>和</a:t>
            </a:r>
            <a:r>
              <a:rPr lang="en-US" altLang="zh-CN" sz="2000" smtClean="0"/>
              <a:t>ESG-OUTER</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smtClean="0">
                <a:solidFill>
                  <a:prstClr val="white"/>
                </a:solidFill>
              </a:rPr>
              <a:t>5</a:t>
            </a:r>
            <a:endParaRPr kumimoji="1" lang="zh-CN" altLang="en-US" dirty="0"/>
          </a:p>
        </p:txBody>
      </p:sp>
      <p:sp>
        <p:nvSpPr>
          <p:cNvPr id="5" name="文本框 4"/>
          <p:cNvSpPr txBox="1"/>
          <p:nvPr/>
        </p:nvSpPr>
        <p:spPr>
          <a:xfrm>
            <a:off x="854577" y="783108"/>
            <a:ext cx="11147288" cy="384721"/>
          </a:xfrm>
          <a:prstGeom prst="rect">
            <a:avLst/>
          </a:prstGeom>
          <a:noFill/>
        </p:spPr>
        <p:txBody>
          <a:bodyPr wrap="square" rtlCol="0">
            <a:spAutoFit/>
          </a:bodyPr>
          <a:lstStyle/>
          <a:p>
            <a:r>
              <a:rPr lang="en-US" altLang="zh-CN"/>
              <a:t> </a:t>
            </a:r>
            <a:r>
              <a:rPr lang="en-US" altLang="zh-CN" smtClean="0"/>
              <a:t>       ESG-OPEN</a:t>
            </a:r>
            <a:r>
              <a:rPr lang="zh-CN" altLang="en-US" smtClean="0"/>
              <a:t>主要为外部系统调用平安集团的系统提供服务。应用架构如下</a:t>
            </a:r>
            <a:r>
              <a:rPr lang="en-US" altLang="zh-CN" smtClean="0"/>
              <a:t>:</a:t>
            </a:r>
            <a:endParaRPr lang="zh-CN" altLang="en-US"/>
          </a:p>
        </p:txBody>
      </p:sp>
      <p:pic>
        <p:nvPicPr>
          <p:cNvPr id="2050" name="Picture 2" descr="http://10.20.12.90:20566/resources/imgs/about/subSystems/esg-open/archite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402" y="1366753"/>
            <a:ext cx="8025835" cy="218278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854577" y="3748459"/>
            <a:ext cx="11147288" cy="384721"/>
          </a:xfrm>
          <a:prstGeom prst="rect">
            <a:avLst/>
          </a:prstGeom>
          <a:noFill/>
        </p:spPr>
        <p:txBody>
          <a:bodyPr wrap="square" rtlCol="0">
            <a:spAutoFit/>
          </a:bodyPr>
          <a:lstStyle/>
          <a:p>
            <a:r>
              <a:rPr lang="en-US" altLang="zh-CN"/>
              <a:t> </a:t>
            </a:r>
            <a:r>
              <a:rPr lang="en-US" altLang="zh-CN" smtClean="0"/>
              <a:t>       ESG-OUTER</a:t>
            </a:r>
            <a:r>
              <a:rPr lang="zh-CN" altLang="en-US" smtClean="0"/>
              <a:t>主要为平安集团的系统</a:t>
            </a:r>
            <a:r>
              <a:rPr lang="zh-CN" altLang="en-US"/>
              <a:t>调用</a:t>
            </a:r>
            <a:r>
              <a:rPr lang="zh-CN" altLang="en-US" smtClean="0"/>
              <a:t>外部系统提供服务。</a:t>
            </a:r>
            <a:r>
              <a:rPr lang="zh-CN" altLang="en-US"/>
              <a:t>应用架构如下</a:t>
            </a:r>
            <a:r>
              <a:rPr lang="en-US" altLang="zh-CN"/>
              <a:t>:</a:t>
            </a:r>
            <a:endParaRPr lang="zh-CN" altLang="en-US"/>
          </a:p>
        </p:txBody>
      </p:sp>
      <p:pic>
        <p:nvPicPr>
          <p:cNvPr id="2052" name="Picture 4" descr="http://10.20.12.90:20566/resources/imgs/about/subSystems/esg-outer/architect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402" y="4162252"/>
            <a:ext cx="8025835" cy="255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589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z="2000" smtClean="0"/>
              <a:t>ESG-STUB</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smtClean="0">
                <a:solidFill>
                  <a:prstClr val="white"/>
                </a:solidFill>
              </a:rPr>
              <a:t>6</a:t>
            </a:r>
            <a:endParaRPr kumimoji="1" lang="zh-CN" altLang="en-US" dirty="0"/>
          </a:p>
        </p:txBody>
      </p:sp>
      <p:sp>
        <p:nvSpPr>
          <p:cNvPr id="5" name="文本框 4"/>
          <p:cNvSpPr txBox="1"/>
          <p:nvPr/>
        </p:nvSpPr>
        <p:spPr>
          <a:xfrm>
            <a:off x="854577" y="783108"/>
            <a:ext cx="11147288" cy="677108"/>
          </a:xfrm>
          <a:prstGeom prst="rect">
            <a:avLst/>
          </a:prstGeom>
          <a:noFill/>
        </p:spPr>
        <p:txBody>
          <a:bodyPr wrap="square" rtlCol="0">
            <a:spAutoFit/>
          </a:bodyPr>
          <a:lstStyle/>
          <a:p>
            <a:r>
              <a:rPr lang="en-US" altLang="zh-CN"/>
              <a:t> </a:t>
            </a:r>
            <a:r>
              <a:rPr lang="en-US" altLang="zh-CN" smtClean="0"/>
              <a:t>       ESG-STUB</a:t>
            </a:r>
            <a:r>
              <a:rPr lang="zh-CN" altLang="en-US" smtClean="0"/>
              <a:t>主要是以</a:t>
            </a:r>
            <a:r>
              <a:rPr lang="en-US" altLang="zh-CN" smtClean="0"/>
              <a:t>JAR</a:t>
            </a:r>
            <a:r>
              <a:rPr lang="zh-CN" altLang="en-US" smtClean="0"/>
              <a:t>的形式嵌入到各个子系统中，主要提供</a:t>
            </a:r>
            <a:r>
              <a:rPr lang="en-US" altLang="zh-CN" smtClean="0"/>
              <a:t>API</a:t>
            </a:r>
            <a:r>
              <a:rPr lang="zh-CN" altLang="en-US" smtClean="0"/>
              <a:t>调用（点对点调用）的相关功能。</a:t>
            </a:r>
            <a:endParaRPr lang="en-US" altLang="zh-CN" smtClean="0"/>
          </a:p>
          <a:p>
            <a:r>
              <a:rPr lang="zh-CN" altLang="en-US" smtClean="0"/>
              <a:t>主要功能如下：</a:t>
            </a:r>
            <a:endParaRPr lang="zh-CN" altLang="en-US"/>
          </a:p>
        </p:txBody>
      </p:sp>
      <p:sp>
        <p:nvSpPr>
          <p:cNvPr id="10" name="圆角矩形 9"/>
          <p:cNvSpPr/>
          <p:nvPr/>
        </p:nvSpPr>
        <p:spPr>
          <a:xfrm>
            <a:off x="854577" y="1629293"/>
            <a:ext cx="2518757" cy="4339243"/>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3706031" y="1637604"/>
            <a:ext cx="2518757" cy="4339243"/>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557485" y="1637604"/>
            <a:ext cx="2518757" cy="4339243"/>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408939" y="1629292"/>
            <a:ext cx="2518757" cy="4339243"/>
          </a:xfrm>
          <a:prstGeom prst="roundRect">
            <a:avLst>
              <a:gd name="adj" fmla="val 7863"/>
            </a:avLst>
          </a:prstGeom>
          <a:noFill/>
          <a:ln w="31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54576" y="1841595"/>
            <a:ext cx="2518757" cy="384721"/>
          </a:xfrm>
          <a:prstGeom prst="rect">
            <a:avLst/>
          </a:prstGeom>
          <a:noFill/>
        </p:spPr>
        <p:txBody>
          <a:bodyPr wrap="square" rtlCol="0">
            <a:spAutoFit/>
          </a:bodyPr>
          <a:lstStyle/>
          <a:p>
            <a:r>
              <a:rPr lang="en-US" altLang="zh-CN"/>
              <a:t> </a:t>
            </a:r>
            <a:r>
              <a:rPr lang="en-US" altLang="zh-CN" smtClean="0"/>
              <a:t>         </a:t>
            </a:r>
            <a:r>
              <a:rPr lang="zh-CN" altLang="en-US" smtClean="0"/>
              <a:t>服务注册</a:t>
            </a:r>
            <a:endParaRPr lang="zh-CN" altLang="en-US"/>
          </a:p>
        </p:txBody>
      </p:sp>
      <p:sp>
        <p:nvSpPr>
          <p:cNvPr id="16" name="文本框 15"/>
          <p:cNvSpPr txBox="1"/>
          <p:nvPr/>
        </p:nvSpPr>
        <p:spPr>
          <a:xfrm>
            <a:off x="3706030" y="1841594"/>
            <a:ext cx="2518757" cy="384721"/>
          </a:xfrm>
          <a:prstGeom prst="rect">
            <a:avLst/>
          </a:prstGeom>
          <a:noFill/>
        </p:spPr>
        <p:txBody>
          <a:bodyPr wrap="square" rtlCol="0">
            <a:spAutoFit/>
          </a:bodyPr>
          <a:lstStyle/>
          <a:p>
            <a:r>
              <a:rPr lang="en-US" altLang="zh-CN"/>
              <a:t> </a:t>
            </a:r>
            <a:r>
              <a:rPr lang="en-US" altLang="zh-CN" smtClean="0"/>
              <a:t>         </a:t>
            </a:r>
            <a:r>
              <a:rPr lang="zh-CN" altLang="en-US" smtClean="0"/>
              <a:t>消费注册</a:t>
            </a:r>
            <a:endParaRPr lang="zh-CN" altLang="en-US"/>
          </a:p>
        </p:txBody>
      </p:sp>
      <p:sp>
        <p:nvSpPr>
          <p:cNvPr id="17" name="文本框 16"/>
          <p:cNvSpPr txBox="1"/>
          <p:nvPr/>
        </p:nvSpPr>
        <p:spPr>
          <a:xfrm>
            <a:off x="6557485" y="1841594"/>
            <a:ext cx="2518757" cy="384721"/>
          </a:xfrm>
          <a:prstGeom prst="rect">
            <a:avLst/>
          </a:prstGeom>
          <a:noFill/>
        </p:spPr>
        <p:txBody>
          <a:bodyPr wrap="square" rtlCol="0">
            <a:spAutoFit/>
          </a:bodyPr>
          <a:lstStyle/>
          <a:p>
            <a:r>
              <a:rPr lang="en-US" altLang="zh-CN"/>
              <a:t> </a:t>
            </a:r>
            <a:r>
              <a:rPr lang="en-US" altLang="zh-CN" smtClean="0"/>
              <a:t>         </a:t>
            </a:r>
            <a:r>
              <a:rPr lang="zh-CN" altLang="en-US" smtClean="0"/>
              <a:t>负载均衡</a:t>
            </a:r>
            <a:endParaRPr lang="zh-CN" altLang="en-US"/>
          </a:p>
        </p:txBody>
      </p:sp>
      <p:sp>
        <p:nvSpPr>
          <p:cNvPr id="18" name="文本框 17"/>
          <p:cNvSpPr txBox="1"/>
          <p:nvPr/>
        </p:nvSpPr>
        <p:spPr>
          <a:xfrm>
            <a:off x="9408939" y="1841593"/>
            <a:ext cx="2518757" cy="384721"/>
          </a:xfrm>
          <a:prstGeom prst="rect">
            <a:avLst/>
          </a:prstGeom>
          <a:noFill/>
        </p:spPr>
        <p:txBody>
          <a:bodyPr wrap="square" rtlCol="0">
            <a:spAutoFit/>
          </a:bodyPr>
          <a:lstStyle/>
          <a:p>
            <a:r>
              <a:rPr lang="en-US" altLang="zh-CN"/>
              <a:t> </a:t>
            </a:r>
            <a:r>
              <a:rPr lang="en-US" altLang="zh-CN" smtClean="0"/>
              <a:t>         </a:t>
            </a:r>
            <a:r>
              <a:rPr lang="zh-CN" altLang="en-US" smtClean="0"/>
              <a:t>监控调用</a:t>
            </a:r>
            <a:endParaRPr lang="zh-CN" altLang="en-US"/>
          </a:p>
        </p:txBody>
      </p:sp>
      <p:sp>
        <p:nvSpPr>
          <p:cNvPr id="19" name="文本框 18"/>
          <p:cNvSpPr txBox="1"/>
          <p:nvPr/>
        </p:nvSpPr>
        <p:spPr>
          <a:xfrm>
            <a:off x="854576" y="2448258"/>
            <a:ext cx="2518757" cy="2292935"/>
          </a:xfrm>
          <a:prstGeom prst="rect">
            <a:avLst/>
          </a:prstGeom>
          <a:noFill/>
        </p:spPr>
        <p:txBody>
          <a:bodyPr wrap="square" rtlCol="0">
            <a:spAutoFit/>
          </a:bodyPr>
          <a:lstStyle/>
          <a:p>
            <a:r>
              <a:rPr lang="zh-CN" altLang="en-US" sz="1100" smtClean="0"/>
              <a:t>        在</a:t>
            </a:r>
            <a:r>
              <a:rPr lang="en-US" altLang="zh-CN" sz="1100"/>
              <a:t>ESG-STUB</a:t>
            </a:r>
            <a:r>
              <a:rPr lang="zh-CN" altLang="en-US" sz="1100"/>
              <a:t>服务端有一个非常重要的概念：服务编码，服务编码可以包含一个或者多个的接口，类似于一个服务包的形式，使用方可以自由组合。当使用者使用</a:t>
            </a:r>
            <a:r>
              <a:rPr lang="en-US" altLang="zh-CN" sz="1100"/>
              <a:t>ESG-STUB</a:t>
            </a:r>
            <a:r>
              <a:rPr lang="zh-CN" altLang="en-US" sz="1100"/>
              <a:t>作为服务方注册接口时，</a:t>
            </a:r>
            <a:r>
              <a:rPr lang="en-US" altLang="zh-CN" sz="1100"/>
              <a:t>ESG-STUB</a:t>
            </a:r>
            <a:r>
              <a:rPr lang="zh-CN" altLang="en-US" sz="1100"/>
              <a:t>会获取基于服务编码的所有</a:t>
            </a:r>
            <a:r>
              <a:rPr lang="en-US" altLang="zh-CN" sz="1100"/>
              <a:t>uri</a:t>
            </a:r>
            <a:r>
              <a:rPr lang="zh-CN" altLang="en-US" sz="1100"/>
              <a:t>，通过</a:t>
            </a:r>
            <a:r>
              <a:rPr lang="en-US" altLang="zh-CN" sz="1100"/>
              <a:t>zookeeper client</a:t>
            </a:r>
            <a:r>
              <a:rPr lang="zh-CN" altLang="en-US" sz="1100"/>
              <a:t>注册到</a:t>
            </a:r>
            <a:r>
              <a:rPr lang="en-US" altLang="zh-CN" sz="1100"/>
              <a:t>ESG</a:t>
            </a:r>
            <a:r>
              <a:rPr lang="zh-CN" altLang="en-US" sz="1100"/>
              <a:t>的注册中心</a:t>
            </a:r>
            <a:r>
              <a:rPr lang="en-US" altLang="zh-CN" sz="1100"/>
              <a:t>(zk server).</a:t>
            </a:r>
            <a:r>
              <a:rPr lang="zh-CN" altLang="en-US" sz="1100"/>
              <a:t>并且把相关服务的接口信息等缓存本地，以免注册中心挂掉后，服务方无法启动。服务所有者就可以在</a:t>
            </a:r>
            <a:r>
              <a:rPr lang="en-US" altLang="zh-CN" sz="1100"/>
              <a:t>ESG-ADMIN(ESG</a:t>
            </a:r>
            <a:r>
              <a:rPr lang="zh-CN" altLang="en-US" sz="1100"/>
              <a:t>管理平台</a:t>
            </a:r>
            <a:r>
              <a:rPr lang="en-US" altLang="zh-CN" sz="1100"/>
              <a:t>)</a:t>
            </a:r>
            <a:r>
              <a:rPr lang="zh-CN" altLang="en-US" sz="1100"/>
              <a:t>上去做相关的预授权等操作</a:t>
            </a:r>
            <a:endParaRPr lang="zh-CN" altLang="en-US" sz="1100"/>
          </a:p>
        </p:txBody>
      </p:sp>
      <p:sp>
        <p:nvSpPr>
          <p:cNvPr id="20" name="文本框 19"/>
          <p:cNvSpPr txBox="1"/>
          <p:nvPr/>
        </p:nvSpPr>
        <p:spPr>
          <a:xfrm>
            <a:off x="3706029" y="2448258"/>
            <a:ext cx="2518757" cy="2631490"/>
          </a:xfrm>
          <a:prstGeom prst="rect">
            <a:avLst/>
          </a:prstGeom>
          <a:noFill/>
        </p:spPr>
        <p:txBody>
          <a:bodyPr wrap="square" rtlCol="0">
            <a:spAutoFit/>
          </a:bodyPr>
          <a:lstStyle/>
          <a:p>
            <a:r>
              <a:rPr lang="zh-CN" altLang="en-US" sz="1100" smtClean="0"/>
              <a:t>        当</a:t>
            </a:r>
            <a:r>
              <a:rPr lang="zh-CN" altLang="en-US" sz="1100"/>
              <a:t>业务方在</a:t>
            </a:r>
            <a:r>
              <a:rPr lang="en-US" altLang="zh-CN" sz="1100"/>
              <a:t>ESG</a:t>
            </a:r>
            <a:r>
              <a:rPr lang="zh-CN" altLang="en-US" sz="1100"/>
              <a:t>上作为消费方去消费其他服务，消费方需要在</a:t>
            </a:r>
            <a:r>
              <a:rPr lang="en-US" altLang="zh-CN" sz="1100"/>
              <a:t>ESG-ADMIN</a:t>
            </a:r>
            <a:r>
              <a:rPr lang="zh-CN" altLang="en-US" sz="1100"/>
              <a:t>上注册一个消费编码</a:t>
            </a:r>
            <a:r>
              <a:rPr lang="en-US" altLang="zh-CN" sz="1100"/>
              <a:t>(</a:t>
            </a:r>
            <a:r>
              <a:rPr lang="zh-CN" altLang="en-US" sz="1100"/>
              <a:t>只能申请一个服务编码，为了防止不同服务编码有相同的</a:t>
            </a:r>
            <a:r>
              <a:rPr lang="en-US" altLang="zh-CN" sz="1100"/>
              <a:t>uri)</a:t>
            </a:r>
            <a:r>
              <a:rPr lang="zh-CN" altLang="en-US" sz="1100"/>
              <a:t>，当注册完成后，需要在业务系统做相关的编码工作，创建</a:t>
            </a:r>
            <a:r>
              <a:rPr lang="en-US" altLang="zh-CN" sz="1100"/>
              <a:t>ReferenceBean(</a:t>
            </a:r>
            <a:r>
              <a:rPr lang="zh-CN" altLang="en-US" sz="1100"/>
              <a:t>当然不止这一种方式，详情可以查看文档</a:t>
            </a:r>
            <a:r>
              <a:rPr lang="en-US" altLang="zh-CN" sz="1100"/>
              <a:t>http://10.20.12.90:20566/guide.html)</a:t>
            </a:r>
            <a:r>
              <a:rPr lang="zh-CN" altLang="en-US" sz="1100"/>
              <a:t>。</a:t>
            </a:r>
            <a:r>
              <a:rPr lang="en-US" altLang="zh-CN" sz="1100"/>
              <a:t>ReferenceBean</a:t>
            </a:r>
            <a:r>
              <a:rPr lang="zh-CN" altLang="en-US" sz="1100"/>
              <a:t>主要的工作是注册消费方的实例信息到</a:t>
            </a:r>
            <a:r>
              <a:rPr lang="en-US" altLang="zh-CN" sz="1100"/>
              <a:t>ESG-admin</a:t>
            </a:r>
            <a:r>
              <a:rPr lang="zh-CN" altLang="en-US" sz="1100"/>
              <a:t>平台上，把消费编码申请的对应的服务方的信息拉取到消费方系统，并缓存本地以免后续注册中心出问题的时候，消费方无法使用。</a:t>
            </a:r>
            <a:endParaRPr lang="zh-CN" altLang="en-US" sz="1100"/>
          </a:p>
        </p:txBody>
      </p:sp>
      <p:sp>
        <p:nvSpPr>
          <p:cNvPr id="21" name="文本框 20"/>
          <p:cNvSpPr txBox="1"/>
          <p:nvPr/>
        </p:nvSpPr>
        <p:spPr>
          <a:xfrm>
            <a:off x="6557485" y="2448258"/>
            <a:ext cx="2518757" cy="938719"/>
          </a:xfrm>
          <a:prstGeom prst="rect">
            <a:avLst/>
          </a:prstGeom>
          <a:noFill/>
        </p:spPr>
        <p:txBody>
          <a:bodyPr wrap="square" rtlCol="0">
            <a:spAutoFit/>
          </a:bodyPr>
          <a:lstStyle/>
          <a:p>
            <a:r>
              <a:rPr lang="zh-CN" altLang="en-US" sz="1100" smtClean="0"/>
              <a:t>        为了</a:t>
            </a:r>
            <a:r>
              <a:rPr lang="zh-CN" altLang="en-US" sz="1100"/>
              <a:t>解决服务方负载的</a:t>
            </a:r>
            <a:r>
              <a:rPr lang="zh-CN" altLang="en-US" sz="1100"/>
              <a:t>单点</a:t>
            </a:r>
            <a:r>
              <a:rPr lang="zh-CN" altLang="en-US" sz="1100" smtClean="0"/>
              <a:t>问题，</a:t>
            </a:r>
            <a:r>
              <a:rPr lang="en-US" altLang="zh-CN" sz="1100"/>
              <a:t>ESG-STUB</a:t>
            </a:r>
            <a:r>
              <a:rPr lang="zh-CN" altLang="en-US" sz="1100"/>
              <a:t>提供了软负载功能，当服务方不提供负载地址，</a:t>
            </a:r>
            <a:r>
              <a:rPr lang="en-US" altLang="zh-CN" sz="1100"/>
              <a:t>ESG-STUB</a:t>
            </a:r>
            <a:r>
              <a:rPr lang="zh-CN" altLang="en-US" sz="1100"/>
              <a:t>消费方就会启动软负载功能。即能解决负载均衡的问题，又能解决</a:t>
            </a:r>
            <a:r>
              <a:rPr lang="zh-CN" altLang="en-US" sz="1100"/>
              <a:t>单点</a:t>
            </a:r>
            <a:r>
              <a:rPr lang="zh-CN" altLang="en-US" sz="1100" smtClean="0"/>
              <a:t>问题。</a:t>
            </a:r>
            <a:endParaRPr lang="zh-CN" altLang="en-US" sz="1100"/>
          </a:p>
        </p:txBody>
      </p:sp>
      <p:sp>
        <p:nvSpPr>
          <p:cNvPr id="22" name="文本框 21"/>
          <p:cNvSpPr txBox="1"/>
          <p:nvPr/>
        </p:nvSpPr>
        <p:spPr>
          <a:xfrm>
            <a:off x="9408937" y="2448258"/>
            <a:ext cx="2518757" cy="1446550"/>
          </a:xfrm>
          <a:prstGeom prst="rect">
            <a:avLst/>
          </a:prstGeom>
          <a:noFill/>
        </p:spPr>
        <p:txBody>
          <a:bodyPr wrap="square" rtlCol="0">
            <a:spAutoFit/>
          </a:bodyPr>
          <a:lstStyle/>
          <a:p>
            <a:r>
              <a:rPr lang="zh-CN" altLang="en-US" sz="1100" smtClean="0"/>
              <a:t>        </a:t>
            </a:r>
            <a:r>
              <a:rPr lang="en-US" altLang="zh-CN" sz="1100" smtClean="0"/>
              <a:t>ESG-STUB</a:t>
            </a:r>
            <a:r>
              <a:rPr lang="zh-CN" altLang="en-US" sz="1100"/>
              <a:t>提供了对于调用提供能监控功能，</a:t>
            </a:r>
            <a:r>
              <a:rPr lang="en-US" altLang="zh-CN" sz="1100"/>
              <a:t>ESG-STUB</a:t>
            </a:r>
            <a:r>
              <a:rPr lang="zh-CN" altLang="en-US" sz="1100"/>
              <a:t>会把每一条调用数据发送到</a:t>
            </a:r>
            <a:r>
              <a:rPr lang="en-US" altLang="zh-CN" sz="1100"/>
              <a:t>ESG-MONITOR</a:t>
            </a:r>
            <a:r>
              <a:rPr lang="zh-CN" altLang="en-US" sz="1100"/>
              <a:t>组件，</a:t>
            </a:r>
            <a:r>
              <a:rPr lang="en-US" altLang="zh-CN" sz="1100"/>
              <a:t>ESG-MONITOR</a:t>
            </a:r>
            <a:r>
              <a:rPr lang="zh-CN" altLang="en-US" sz="1100"/>
              <a:t>会把这些分布式的调用链路数据组装串联起来进行图形化的展示，以便业务方做统计，或者出问题的时候可以查看问题的具体信息，以使业务系统能够很快的定位问题的</a:t>
            </a:r>
            <a:r>
              <a:rPr lang="zh-CN" altLang="en-US" sz="1100" smtClean="0"/>
              <a:t>。</a:t>
            </a:r>
            <a:endParaRPr lang="zh-CN" altLang="en-US" sz="1100"/>
          </a:p>
        </p:txBody>
      </p:sp>
      <p:sp>
        <p:nvSpPr>
          <p:cNvPr id="23" name="文本框 22"/>
          <p:cNvSpPr txBox="1"/>
          <p:nvPr/>
        </p:nvSpPr>
        <p:spPr>
          <a:xfrm>
            <a:off x="5168842" y="6154235"/>
            <a:ext cx="2518757" cy="384721"/>
          </a:xfrm>
          <a:prstGeom prst="rect">
            <a:avLst/>
          </a:prstGeom>
          <a:noFill/>
        </p:spPr>
        <p:txBody>
          <a:bodyPr wrap="square" rtlCol="0">
            <a:spAutoFit/>
          </a:bodyPr>
          <a:lstStyle/>
          <a:p>
            <a:r>
              <a:rPr lang="zh-CN" altLang="en-US" smtClean="0"/>
              <a:t>       。。。。。。</a:t>
            </a:r>
            <a:endParaRPr lang="zh-CN" altLang="en-US"/>
          </a:p>
        </p:txBody>
      </p:sp>
    </p:spTree>
    <p:extLst>
      <p:ext uri="{BB962C8B-B14F-4D97-AF65-F5344CB8AC3E}">
        <p14:creationId xmlns:p14="http://schemas.microsoft.com/office/powerpoint/2010/main" val="383958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z="2000" smtClean="0"/>
              <a:t>ESG-MONITOR</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smtClean="0">
                <a:solidFill>
                  <a:prstClr val="white"/>
                </a:solidFill>
              </a:rPr>
              <a:t>7</a:t>
            </a:r>
            <a:endParaRPr kumimoji="1" lang="zh-CN" altLang="en-US" dirty="0"/>
          </a:p>
        </p:txBody>
      </p:sp>
      <p:sp>
        <p:nvSpPr>
          <p:cNvPr id="5" name="文本框 4"/>
          <p:cNvSpPr txBox="1"/>
          <p:nvPr/>
        </p:nvSpPr>
        <p:spPr>
          <a:xfrm>
            <a:off x="854577" y="783108"/>
            <a:ext cx="11147288" cy="384721"/>
          </a:xfrm>
          <a:prstGeom prst="rect">
            <a:avLst/>
          </a:prstGeom>
          <a:noFill/>
        </p:spPr>
        <p:txBody>
          <a:bodyPr wrap="square" rtlCol="0">
            <a:spAutoFit/>
          </a:bodyPr>
          <a:lstStyle/>
          <a:p>
            <a:r>
              <a:rPr lang="en-US" altLang="zh-CN"/>
              <a:t> </a:t>
            </a:r>
            <a:r>
              <a:rPr lang="en-US" altLang="zh-CN" smtClean="0"/>
              <a:t>       ESG-MONITOR</a:t>
            </a:r>
            <a:r>
              <a:rPr lang="zh-CN" altLang="en-US" smtClean="0"/>
              <a:t>主要提供对</a:t>
            </a:r>
            <a:r>
              <a:rPr lang="en-US" altLang="zh-CN" smtClean="0"/>
              <a:t>API</a:t>
            </a:r>
            <a:r>
              <a:rPr lang="zh-CN" altLang="en-US" smtClean="0"/>
              <a:t>、</a:t>
            </a:r>
            <a:r>
              <a:rPr lang="en-US" altLang="zh-CN" smtClean="0"/>
              <a:t>OPEN</a:t>
            </a:r>
            <a:r>
              <a:rPr lang="zh-CN" altLang="en-US" smtClean="0"/>
              <a:t>、</a:t>
            </a:r>
            <a:r>
              <a:rPr lang="en-US" altLang="zh-CN" smtClean="0"/>
              <a:t>OUTER</a:t>
            </a:r>
            <a:r>
              <a:rPr lang="zh-CN" altLang="en-US" smtClean="0"/>
              <a:t>的监控和报表统计功能。</a:t>
            </a:r>
            <a:endParaRPr lang="zh-CN" altLang="en-US"/>
          </a:p>
        </p:txBody>
      </p:sp>
      <p:pic>
        <p:nvPicPr>
          <p:cNvPr id="2" name="图片 1"/>
          <p:cNvPicPr>
            <a:picLocks noChangeAspect="1"/>
          </p:cNvPicPr>
          <p:nvPr/>
        </p:nvPicPr>
        <p:blipFill>
          <a:blip r:embed="rId2"/>
          <a:stretch>
            <a:fillRect/>
          </a:stretch>
        </p:blipFill>
        <p:spPr>
          <a:xfrm>
            <a:off x="490903" y="1435920"/>
            <a:ext cx="11510962" cy="5178284"/>
          </a:xfrm>
          <a:prstGeom prst="rect">
            <a:avLst/>
          </a:prstGeom>
        </p:spPr>
      </p:pic>
    </p:spTree>
    <p:extLst>
      <p:ext uri="{BB962C8B-B14F-4D97-AF65-F5344CB8AC3E}">
        <p14:creationId xmlns:p14="http://schemas.microsoft.com/office/powerpoint/2010/main" val="919699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8020" y="135703"/>
            <a:ext cx="11122317" cy="387627"/>
          </a:xfrm>
          <a:prstGeom prst="rect">
            <a:avLst/>
          </a:prstGeom>
          <a:solidFill>
            <a:srgbClr val="EF8D4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r>
              <a:rPr lang="en-US" altLang="zh-CN" sz="2000" smtClean="0"/>
              <a:t>ESG-</a:t>
            </a:r>
            <a:r>
              <a:rPr lang="zh-CN" altLang="en-US" sz="2000" smtClean="0"/>
              <a:t>调用规范</a:t>
            </a:r>
            <a:endParaRPr lang="zh-CN" altLang="en-US" b="1" dirty="0">
              <a:solidFill>
                <a:schemeClr val="bg1"/>
              </a:solidFill>
              <a:ea typeface="微软雅黑" pitchFamily="34" charset="-122"/>
            </a:endParaRPr>
          </a:p>
        </p:txBody>
      </p:sp>
      <p:sp>
        <p:nvSpPr>
          <p:cNvPr id="8" name="矩形 7"/>
          <p:cNvSpPr/>
          <p:nvPr/>
        </p:nvSpPr>
        <p:spPr>
          <a:xfrm>
            <a:off x="223522" y="127390"/>
            <a:ext cx="631055" cy="3876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90" rIns="68578" bIns="34290" rtlCol="0" anchor="ctr"/>
          <a:lstStyle/>
          <a:p>
            <a:pPr algn="ctr"/>
            <a:r>
              <a:rPr kumimoji="1" lang="en-US" altLang="zh-CN" b="1" smtClean="0">
                <a:solidFill>
                  <a:prstClr val="white"/>
                </a:solidFill>
              </a:rPr>
              <a:t>8</a:t>
            </a:r>
            <a:endParaRPr kumimoji="1" lang="zh-CN" altLang="en-US" dirty="0"/>
          </a:p>
        </p:txBody>
      </p:sp>
      <p:sp>
        <p:nvSpPr>
          <p:cNvPr id="5" name="文本框 4"/>
          <p:cNvSpPr txBox="1"/>
          <p:nvPr/>
        </p:nvSpPr>
        <p:spPr>
          <a:xfrm>
            <a:off x="854577" y="783108"/>
            <a:ext cx="11147288" cy="1384995"/>
          </a:xfrm>
          <a:prstGeom prst="rect">
            <a:avLst/>
          </a:prstGeom>
          <a:noFill/>
        </p:spPr>
        <p:txBody>
          <a:bodyPr wrap="square" rtlCol="0">
            <a:spAutoFit/>
          </a:bodyPr>
          <a:lstStyle/>
          <a:p>
            <a:r>
              <a:rPr lang="en-US" altLang="zh-CN" sz="1200" smtClean="0"/>
              <a:t>1.ESBX</a:t>
            </a:r>
            <a:r>
              <a:rPr lang="zh-CN" altLang="en-US" sz="1200"/>
              <a:t>是平安集团各子公司内所有服务调用都必须遵循的技术架构标准和指导原则</a:t>
            </a:r>
          </a:p>
          <a:p>
            <a:r>
              <a:rPr lang="en-US" altLang="zh-CN" sz="1200" smtClean="0"/>
              <a:t>2.</a:t>
            </a:r>
            <a:r>
              <a:rPr lang="zh-CN" altLang="en-US" sz="1200" smtClean="0"/>
              <a:t>银行</a:t>
            </a:r>
            <a:r>
              <a:rPr lang="zh-CN" altLang="en-US" sz="1200"/>
              <a:t>资金类调用走</a:t>
            </a:r>
            <a:r>
              <a:rPr lang="en-US" altLang="zh-CN" sz="1200"/>
              <a:t>BIS</a:t>
            </a:r>
          </a:p>
          <a:p>
            <a:r>
              <a:rPr lang="en-US" altLang="zh-CN" sz="1200" smtClean="0"/>
              <a:t>3.ESBX</a:t>
            </a:r>
            <a:r>
              <a:rPr lang="zh-CN" altLang="en-US" sz="1200"/>
              <a:t>只支持</a:t>
            </a:r>
            <a:r>
              <a:rPr lang="en-US" altLang="zh-CN" sz="1200"/>
              <a:t>HTTP/HTTPS</a:t>
            </a:r>
            <a:r>
              <a:rPr lang="zh-CN" altLang="en-US" sz="1200"/>
              <a:t>调用</a:t>
            </a:r>
          </a:p>
          <a:p>
            <a:r>
              <a:rPr lang="en-US" altLang="zh-CN" sz="1200" smtClean="0"/>
              <a:t>4.ESBX</a:t>
            </a:r>
            <a:r>
              <a:rPr lang="zh-CN" altLang="en-US" sz="1200"/>
              <a:t>规定服务调用双方具有：业务</a:t>
            </a:r>
            <a:r>
              <a:rPr lang="en-US" altLang="zh-CN" sz="1200"/>
              <a:t>BU</a:t>
            </a:r>
            <a:r>
              <a:rPr lang="zh-CN" altLang="en-US" sz="1200"/>
              <a:t>和网络区域两个属性</a:t>
            </a:r>
          </a:p>
          <a:p>
            <a:r>
              <a:rPr lang="en-US" altLang="zh-CN" sz="1200" smtClean="0"/>
              <a:t>5.</a:t>
            </a:r>
            <a:r>
              <a:rPr lang="zh-CN" altLang="en-US" sz="1200" smtClean="0"/>
              <a:t>根据</a:t>
            </a:r>
            <a:r>
              <a:rPr lang="zh-CN" altLang="en-US" sz="1200"/>
              <a:t>服务调用双方的区域属性，</a:t>
            </a:r>
            <a:r>
              <a:rPr lang="en-US" altLang="zh-CN" sz="1200"/>
              <a:t>ESBX</a:t>
            </a:r>
            <a:r>
              <a:rPr lang="zh-CN" altLang="en-US" sz="1200"/>
              <a:t>提供了</a:t>
            </a:r>
            <a:r>
              <a:rPr lang="en-US" altLang="zh-CN" sz="1200"/>
              <a:t>API</a:t>
            </a:r>
            <a:r>
              <a:rPr lang="zh-CN" altLang="en-US" sz="1200"/>
              <a:t>和</a:t>
            </a:r>
            <a:r>
              <a:rPr lang="en-US" altLang="zh-CN" sz="1200"/>
              <a:t>OPENAPI</a:t>
            </a:r>
            <a:r>
              <a:rPr lang="zh-CN" altLang="en-US" sz="1200"/>
              <a:t>两种接入方案</a:t>
            </a:r>
          </a:p>
          <a:p>
            <a:r>
              <a:rPr lang="en-US" altLang="zh-CN" sz="1200" smtClean="0"/>
              <a:t>6.OPEN-API</a:t>
            </a:r>
            <a:r>
              <a:rPr lang="zh-CN" altLang="en-US" sz="1200"/>
              <a:t>报文大小支持</a:t>
            </a:r>
            <a:r>
              <a:rPr lang="en-US" altLang="zh-CN" sz="1200"/>
              <a:t>100K</a:t>
            </a:r>
            <a:r>
              <a:rPr lang="zh-CN" altLang="en-US" sz="1200"/>
              <a:t>，大于</a:t>
            </a:r>
            <a:r>
              <a:rPr lang="en-US" altLang="zh-CN" sz="1200"/>
              <a:t>100K</a:t>
            </a:r>
            <a:r>
              <a:rPr lang="zh-CN" altLang="en-US" sz="1200"/>
              <a:t>的传输走</a:t>
            </a:r>
            <a:r>
              <a:rPr lang="en-US" altLang="zh-CN" sz="1200"/>
              <a:t>IOBS</a:t>
            </a:r>
          </a:p>
          <a:p>
            <a:r>
              <a:rPr lang="en-US" altLang="zh-CN" sz="1200" smtClean="0"/>
              <a:t>7.</a:t>
            </a:r>
            <a:r>
              <a:rPr lang="zh-CN" altLang="en-US" sz="1200" smtClean="0"/>
              <a:t>跨</a:t>
            </a:r>
            <a:r>
              <a:rPr lang="en-US" altLang="zh-CN" sz="1200"/>
              <a:t>BU</a:t>
            </a:r>
            <a:r>
              <a:rPr lang="zh-CN" altLang="en-US" sz="1200"/>
              <a:t>的</a:t>
            </a:r>
            <a:r>
              <a:rPr lang="en-US" altLang="zh-CN" sz="1200"/>
              <a:t>DMZ</a:t>
            </a:r>
            <a:r>
              <a:rPr lang="zh-CN" altLang="en-US" sz="1200"/>
              <a:t>互连或跨</a:t>
            </a:r>
            <a:r>
              <a:rPr lang="en-US" altLang="zh-CN" sz="1200"/>
              <a:t>BU</a:t>
            </a:r>
            <a:r>
              <a:rPr lang="zh-CN" altLang="en-US" sz="1200"/>
              <a:t>的</a:t>
            </a:r>
            <a:r>
              <a:rPr lang="en-US" altLang="zh-CN" sz="1200"/>
              <a:t>DMZ-SF</a:t>
            </a:r>
            <a:r>
              <a:rPr lang="zh-CN" altLang="en-US" sz="1200"/>
              <a:t>区服务互连在</a:t>
            </a:r>
            <a:r>
              <a:rPr lang="en-US" altLang="zh-CN" sz="1200"/>
              <a:t>ESBX</a:t>
            </a:r>
            <a:r>
              <a:rPr lang="zh-CN" altLang="en-US" sz="1200"/>
              <a:t>规范里是禁止的</a:t>
            </a:r>
          </a:p>
        </p:txBody>
      </p:sp>
      <p:pic>
        <p:nvPicPr>
          <p:cNvPr id="5122" name="Picture 2" descr="http://10.20.12.90:20566/resources/imgs/about/invocationSpecification/invocationSpecif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896" y="2427881"/>
            <a:ext cx="7572650" cy="422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781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lumMod val="50000"/>
              <a:lumOff val="50000"/>
            </a:schemeClr>
          </a:solidFill>
          <a:tailEnd type="arrow" w="sm" len="sm"/>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ln>
          <a:solidFill>
            <a:srgbClr val="FF9933"/>
          </a:solidFill>
        </a:ln>
      </a:spPr>
      <a:bodyPr wrap="square" lIns="36000" rIns="36000" rtlCol="0" anchor="ctr">
        <a:spAutoFit/>
      </a:bodyPr>
      <a:lstStyle>
        <a:defPPr algn="ctr">
          <a:defRPr sz="1050" b="1" dirty="0" smtClean="0">
            <a:latin typeface="华文楷体" pitchFamily="2" charset="-122"/>
            <a:ea typeface="华文楷体" pitchFamily="2"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10462</TotalTime>
  <Words>827</Words>
  <Application>Microsoft Office PowerPoint</Application>
  <PresentationFormat>宽屏</PresentationFormat>
  <Paragraphs>70</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MS PGothic</vt:lpstr>
      <vt:lpstr>等线</vt:lpstr>
      <vt:lpstr>等线 Light</vt:lpstr>
      <vt:lpstr>宋体</vt:lpstr>
      <vt:lpstr>微软雅黑</vt:lpstr>
      <vt:lpstr>Arial</vt:lpstr>
      <vt:lpstr>Calibri</vt:lpstr>
      <vt:lpstr>Impact</vt:lpstr>
      <vt:lpstr>Tahoma</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PAIG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刘江月</dc:creator>
  <cp:lastModifiedBy>王鸿(平安科技核心产险系统开发部车人理赔组)</cp:lastModifiedBy>
  <cp:revision>755</cp:revision>
  <dcterms:created xsi:type="dcterms:W3CDTF">2017-11-16T02:45:30Z</dcterms:created>
  <dcterms:modified xsi:type="dcterms:W3CDTF">2018-02-01T07:39:06Z</dcterms:modified>
</cp:coreProperties>
</file>