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63538" y="4362189"/>
            <a:ext cx="8689976" cy="1371599"/>
          </a:xfrm>
        </p:spPr>
        <p:txBody>
          <a:bodyPr>
            <a:normAutofit/>
          </a:bodyPr>
          <a:lstStyle/>
          <a:p>
            <a:r>
              <a:rPr lang="es-GT" sz="1800" dirty="0" smtClean="0">
                <a:latin typeface="Arial" panose="020B0604020202020204" pitchFamily="34" charset="0"/>
                <a:cs typeface="Arial" panose="020B0604020202020204" pitchFamily="34" charset="0"/>
              </a:rPr>
              <a:t>Guatemala 12 de abril del 2018</a:t>
            </a:r>
            <a:endParaRPr lang="es-GT" sz="1800" dirty="0">
              <a:latin typeface="Arial" panose="020B0604020202020204" pitchFamily="34" charset="0"/>
              <a:cs typeface="Arial" panose="020B0604020202020204" pitchFamily="34" charset="0"/>
            </a:endParaRPr>
          </a:p>
        </p:txBody>
      </p:sp>
      <p:pic>
        <p:nvPicPr>
          <p:cNvPr id="1026" name="Picture 2" descr="logo X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237" y="1553227"/>
            <a:ext cx="6037546" cy="301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7484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bg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050" name="Picture 2" descr="https://xik.gt/images/webimages/banner/about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351" y="-1"/>
            <a:ext cx="19050000" cy="327203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751012" y="651353"/>
            <a:ext cx="8689976" cy="1506307"/>
          </a:xfrm>
          <a:noFill/>
        </p:spPr>
        <p:txBody>
          <a:bodyPr>
            <a:normAutofit/>
          </a:bodyPr>
          <a:lstStyle/>
          <a:p>
            <a:r>
              <a:rPr lang="es-GT" sz="6000" dirty="0" smtClean="0"/>
              <a:t>Que es xik</a:t>
            </a:r>
            <a:endParaRPr lang="es-GT" sz="6000" dirty="0"/>
          </a:p>
        </p:txBody>
      </p:sp>
      <p:sp>
        <p:nvSpPr>
          <p:cNvPr id="5" name="Subtítulo 4"/>
          <p:cNvSpPr>
            <a:spLocks noGrp="1"/>
          </p:cNvSpPr>
          <p:nvPr>
            <p:ph type="subTitle" idx="1"/>
          </p:nvPr>
        </p:nvSpPr>
        <p:spPr>
          <a:xfrm>
            <a:off x="1751012" y="3184355"/>
            <a:ext cx="8689976" cy="1768644"/>
          </a:xfrm>
        </p:spPr>
        <p:txBody>
          <a:bodyPr>
            <a:noAutofit/>
          </a:bodyPr>
          <a:lstStyle/>
          <a:p>
            <a:r>
              <a:rPr lang="es-GT" sz="1400" dirty="0">
                <a:solidFill>
                  <a:schemeClr val="tx1"/>
                </a:solidFill>
                <a:latin typeface="Arial" panose="020B0604020202020204" pitchFamily="34" charset="0"/>
                <a:cs typeface="Arial" panose="020B0604020202020204" pitchFamily="34" charset="0"/>
              </a:rPr>
              <a:t>Xik’ es una empresa que se dedica al desarrollo de sistemas informáticos, consultoría en dirección de proyectos de software con metodologías ágiles y aseguramiento de la calidad a través de sets de pruebas automatizadas.</a:t>
            </a:r>
          </a:p>
          <a:p>
            <a:endParaRPr lang="es-GT" sz="1400" dirty="0">
              <a:solidFill>
                <a:schemeClr val="tx1"/>
              </a:solidFill>
              <a:latin typeface="Arial" panose="020B0604020202020204" pitchFamily="34" charset="0"/>
              <a:cs typeface="Arial" panose="020B0604020202020204" pitchFamily="34" charset="0"/>
            </a:endParaRPr>
          </a:p>
          <a:p>
            <a:r>
              <a:rPr lang="es-GT" sz="1400" dirty="0">
                <a:solidFill>
                  <a:schemeClr val="tx1"/>
                </a:solidFill>
                <a:latin typeface="Arial" panose="020B0604020202020204" pitchFamily="34" charset="0"/>
                <a:cs typeface="Arial" panose="020B0604020202020204" pitchFamily="34" charset="0"/>
              </a:rPr>
              <a:t>Somos una empresa que tiene como objetivo, contribuir en la evolución de las empresas que se dedican al desarrollo de software, ayudándoles a mejorar su competitividad, mediante el entrenamiento y capacitación del talento, la implementación de metodología ágil con el marco de trabajo </a:t>
            </a:r>
            <a:r>
              <a:rPr lang="es-GT" sz="1400" dirty="0" err="1">
                <a:solidFill>
                  <a:schemeClr val="tx1"/>
                </a:solidFill>
                <a:latin typeface="Arial" panose="020B0604020202020204" pitchFamily="34" charset="0"/>
                <a:cs typeface="Arial" panose="020B0604020202020204" pitchFamily="34" charset="0"/>
              </a:rPr>
              <a:t>Scrum</a:t>
            </a:r>
            <a:r>
              <a:rPr lang="es-GT" sz="1400" dirty="0">
                <a:solidFill>
                  <a:schemeClr val="tx1"/>
                </a:solidFill>
                <a:latin typeface="Arial" panose="020B0604020202020204" pitchFamily="34" charset="0"/>
                <a:cs typeface="Arial" panose="020B0604020202020204" pitchFamily="34" charset="0"/>
              </a:rPr>
              <a:t> y las buenas prácticas en la producción de software.</a:t>
            </a:r>
          </a:p>
        </p:txBody>
      </p:sp>
    </p:spTree>
    <p:extLst>
      <p:ext uri="{BB962C8B-B14F-4D97-AF65-F5344CB8AC3E}">
        <p14:creationId xmlns:p14="http://schemas.microsoft.com/office/powerpoint/2010/main" val="3001745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lumMod val="50000"/>
              </a:schemeClr>
            </a:gs>
          </a:gsLst>
          <a:lin ang="8100000" scaled="1"/>
          <a:tileRect/>
        </a:gradFill>
        <a:effectLst/>
      </p:bgPr>
    </p:bg>
    <p:spTree>
      <p:nvGrpSpPr>
        <p:cNvPr id="1" name=""/>
        <p:cNvGrpSpPr/>
        <p:nvPr/>
      </p:nvGrpSpPr>
      <p:grpSpPr>
        <a:xfrm>
          <a:off x="0" y="0"/>
          <a:ext cx="0" cy="0"/>
          <a:chOff x="0" y="0"/>
          <a:chExt cx="0" cy="0"/>
        </a:xfrm>
      </p:grpSpPr>
      <p:pic>
        <p:nvPicPr>
          <p:cNvPr id="3078" name="Picture 6" descr="https://xik.gt/images/webimages/banner/equip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550" y="0"/>
            <a:ext cx="19050000" cy="41338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017214" y="1516875"/>
            <a:ext cx="10364451" cy="1596177"/>
          </a:xfrm>
        </p:spPr>
        <p:txBody>
          <a:bodyPr>
            <a:normAutofit/>
          </a:bodyPr>
          <a:lstStyle/>
          <a:p>
            <a:r>
              <a:rPr lang="es-GT" sz="6000" dirty="0" smtClean="0"/>
              <a:t>Misión</a:t>
            </a:r>
            <a:endParaRPr lang="es-GT" sz="6000" dirty="0"/>
          </a:p>
        </p:txBody>
      </p:sp>
      <p:sp>
        <p:nvSpPr>
          <p:cNvPr id="3" name="Marcador de contenido 2"/>
          <p:cNvSpPr>
            <a:spLocks noGrp="1"/>
          </p:cNvSpPr>
          <p:nvPr>
            <p:ph sz="quarter" idx="13"/>
          </p:nvPr>
        </p:nvSpPr>
        <p:spPr>
          <a:xfrm>
            <a:off x="1017839" y="4276103"/>
            <a:ext cx="10363826" cy="3424107"/>
          </a:xfrm>
        </p:spPr>
        <p:txBody>
          <a:bodyPr>
            <a:normAutofit/>
          </a:bodyPr>
          <a:lstStyle/>
          <a:p>
            <a:pPr marL="0" indent="0" algn="ctr">
              <a:buNone/>
            </a:pPr>
            <a:r>
              <a:rPr lang="es-GT" sz="1600" dirty="0">
                <a:solidFill>
                  <a:schemeClr val="tx1">
                    <a:lumMod val="95000"/>
                    <a:lumOff val="5000"/>
                  </a:schemeClr>
                </a:solidFill>
                <a:latin typeface="Arial" panose="020B0604020202020204" pitchFamily="34" charset="0"/>
                <a:cs typeface="Arial" panose="020B0604020202020204" pitchFamily="34" charset="0"/>
              </a:rPr>
              <a:t>Somos la referencia de calidad e innovación en la administración del ciclo de vida de proyectos complejos, mejorando la competitividad de las empresas </a:t>
            </a:r>
            <a:r>
              <a:rPr lang="es-GT" sz="1600" dirty="0" smtClean="0">
                <a:solidFill>
                  <a:schemeClr val="tx1">
                    <a:lumMod val="95000"/>
                    <a:lumOff val="5000"/>
                  </a:schemeClr>
                </a:solidFill>
                <a:latin typeface="Arial" panose="020B0604020202020204" pitchFamily="34" charset="0"/>
                <a:cs typeface="Arial" panose="020B0604020202020204" pitchFamily="34" charset="0"/>
              </a:rPr>
              <a:t>Guatemaltecas.</a:t>
            </a:r>
            <a:endParaRPr lang="es-GT" sz="16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687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50000"/>
              </a:schemeClr>
            </a:gs>
            <a:gs pos="97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pic>
        <p:nvPicPr>
          <p:cNvPr id="4098" name="Picture 2" descr="Resultado de imagen para computadoras tmb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0828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913774" y="1532069"/>
            <a:ext cx="10364451" cy="1596177"/>
          </a:xfrm>
        </p:spPr>
        <p:txBody>
          <a:bodyPr>
            <a:normAutofit/>
          </a:bodyPr>
          <a:lstStyle/>
          <a:p>
            <a:r>
              <a:rPr lang="es-GT" sz="6000" dirty="0" smtClean="0"/>
              <a:t>visión</a:t>
            </a:r>
            <a:endParaRPr lang="es-GT" sz="6000" dirty="0"/>
          </a:p>
        </p:txBody>
      </p:sp>
      <p:sp>
        <p:nvSpPr>
          <p:cNvPr id="3" name="Marcador de contenido 2"/>
          <p:cNvSpPr>
            <a:spLocks noGrp="1"/>
          </p:cNvSpPr>
          <p:nvPr>
            <p:ph sz="quarter" idx="13"/>
          </p:nvPr>
        </p:nvSpPr>
        <p:spPr>
          <a:xfrm>
            <a:off x="914399" y="4244018"/>
            <a:ext cx="10363826" cy="3424107"/>
          </a:xfrm>
        </p:spPr>
        <p:txBody>
          <a:bodyPr>
            <a:normAutofit/>
          </a:bodyPr>
          <a:lstStyle/>
          <a:p>
            <a:pPr marL="0" indent="0" algn="ctr">
              <a:buNone/>
            </a:pPr>
            <a:r>
              <a:rPr lang="es-GT" sz="1600" dirty="0">
                <a:latin typeface="Arial" panose="020B0604020202020204" pitchFamily="34" charset="0"/>
                <a:cs typeface="Arial" panose="020B0604020202020204" pitchFamily="34" charset="0"/>
              </a:rPr>
              <a:t>Somos la referencia latinoamericana en la implementación de métodos ágiles para el desarrollo de proyectos.</a:t>
            </a:r>
          </a:p>
        </p:txBody>
      </p:sp>
    </p:spTree>
    <p:extLst>
      <p:ext uri="{BB962C8B-B14F-4D97-AF65-F5344CB8AC3E}">
        <p14:creationId xmlns:p14="http://schemas.microsoft.com/office/powerpoint/2010/main" val="3993767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lumMod val="50000"/>
              </a:schemeClr>
            </a:gs>
            <a:gs pos="79000">
              <a:srgbClr val="868686"/>
            </a:gs>
            <a:gs pos="0">
              <a:schemeClr val="tx1">
                <a:lumMod val="95000"/>
                <a:lumOff val="5000"/>
              </a:schemeClr>
            </a:gs>
            <a:gs pos="67000">
              <a:schemeClr val="accent2">
                <a:lumMod val="0"/>
                <a:lumOff val="100000"/>
              </a:schemeClr>
            </a:gs>
            <a:gs pos="100000">
              <a:schemeClr val="accent2">
                <a:lumMod val="10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5124" name="Picture 4" descr="Resultado de imagen para computadoras tmbl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8576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223336" y="1002082"/>
            <a:ext cx="10364452" cy="1964403"/>
          </a:xfrm>
        </p:spPr>
        <p:txBody>
          <a:bodyPr>
            <a:normAutofit/>
          </a:bodyPr>
          <a:lstStyle/>
          <a:p>
            <a:r>
              <a:rPr lang="es-GT" sz="6000" dirty="0" smtClean="0">
                <a:latin typeface="Arial" panose="020B0604020202020204" pitchFamily="34" charset="0"/>
                <a:cs typeface="Arial" panose="020B0604020202020204" pitchFamily="34" charset="0"/>
              </a:rPr>
              <a:t>Servicios</a:t>
            </a:r>
            <a:endParaRPr lang="es-GT" sz="6000" dirty="0">
              <a:latin typeface="Arial" panose="020B0604020202020204" pitchFamily="34" charset="0"/>
              <a:cs typeface="Arial" panose="020B0604020202020204" pitchFamily="34" charset="0"/>
            </a:endParaRPr>
          </a:p>
        </p:txBody>
      </p:sp>
      <p:sp>
        <p:nvSpPr>
          <p:cNvPr id="5" name="Marcador de texto 4"/>
          <p:cNvSpPr>
            <a:spLocks noGrp="1"/>
          </p:cNvSpPr>
          <p:nvPr>
            <p:ph type="body" sz="half" idx="2"/>
          </p:nvPr>
        </p:nvSpPr>
        <p:spPr>
          <a:xfrm>
            <a:off x="913774" y="4068777"/>
            <a:ext cx="10364452" cy="1140644"/>
          </a:xfrm>
        </p:spPr>
        <p:txBody>
          <a:bodyPr/>
          <a:lstStyle/>
          <a:p>
            <a:r>
              <a:rPr lang="es-GT" dirty="0">
                <a:latin typeface="Arial" panose="020B0604020202020204" pitchFamily="34" charset="0"/>
                <a:cs typeface="Arial" panose="020B0604020202020204" pitchFamily="34" charset="0"/>
              </a:rPr>
              <a:t>SCRUM</a:t>
            </a:r>
            <a:br>
              <a:rPr lang="es-GT" dirty="0">
                <a:latin typeface="Arial" panose="020B0604020202020204" pitchFamily="34" charset="0"/>
                <a:cs typeface="Arial" panose="020B0604020202020204" pitchFamily="34" charset="0"/>
              </a:rPr>
            </a:br>
            <a:r>
              <a:rPr lang="es-GT" dirty="0">
                <a:latin typeface="Arial" panose="020B0604020202020204" pitchFamily="34" charset="0"/>
                <a:cs typeface="Arial" panose="020B0604020202020204" pitchFamily="34" charset="0"/>
              </a:rPr>
              <a:t>TEST AUTOMATION</a:t>
            </a:r>
            <a:br>
              <a:rPr lang="es-GT" dirty="0">
                <a:latin typeface="Arial" panose="020B0604020202020204" pitchFamily="34" charset="0"/>
                <a:cs typeface="Arial" panose="020B0604020202020204" pitchFamily="34" charset="0"/>
              </a:rPr>
            </a:br>
            <a:r>
              <a:rPr lang="es-GT" dirty="0">
                <a:latin typeface="Arial" panose="020B0604020202020204" pitchFamily="34" charset="0"/>
                <a:cs typeface="Arial" panose="020B0604020202020204" pitchFamily="34" charset="0"/>
              </a:rPr>
              <a:t>DESARROLLO DE SOFTWARE</a:t>
            </a:r>
          </a:p>
        </p:txBody>
      </p:sp>
      <p:pic>
        <p:nvPicPr>
          <p:cNvPr id="5121" name="Picture 1" descr="orange-l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19125"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466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bg1">
                <a:lumMod val="50000"/>
              </a:schemeClr>
            </a:gs>
            <a:gs pos="58000">
              <a:schemeClr val="bg1">
                <a:shade val="64000"/>
                <a:lumMod val="88000"/>
              </a:schemeClr>
            </a:gs>
          </a:gsLst>
          <a:lin ang="8100000" scaled="1"/>
          <a:tileRect/>
        </a:gradFill>
        <a:effectLst/>
      </p:bgPr>
    </p:bg>
    <p:spTree>
      <p:nvGrpSpPr>
        <p:cNvPr id="1" name=""/>
        <p:cNvGrpSpPr/>
        <p:nvPr/>
      </p:nvGrpSpPr>
      <p:grpSpPr>
        <a:xfrm>
          <a:off x="0" y="0"/>
          <a:ext cx="0" cy="0"/>
          <a:chOff x="0" y="0"/>
          <a:chExt cx="0" cy="0"/>
        </a:xfrm>
      </p:grpSpPr>
      <p:pic>
        <p:nvPicPr>
          <p:cNvPr id="6146" name="Picture 2" descr="https://xik.gt/images/webimages/banner/servici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74" y="0"/>
            <a:ext cx="14007932" cy="42005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929818" y="1397421"/>
            <a:ext cx="10364452" cy="1958759"/>
          </a:xfrm>
        </p:spPr>
        <p:txBody>
          <a:bodyPr/>
          <a:lstStyle/>
          <a:p>
            <a:r>
              <a:rPr lang="es-GT" sz="6000" dirty="0">
                <a:latin typeface="Arial" panose="020B0604020202020204" pitchFamily="34" charset="0"/>
                <a:cs typeface="Arial" panose="020B0604020202020204" pitchFamily="34" charset="0"/>
              </a:rPr>
              <a:t>SCRUM</a:t>
            </a:r>
            <a:r>
              <a:rPr lang="es-GT" dirty="0"/>
              <a:t/>
            </a:r>
            <a:br>
              <a:rPr lang="es-GT" dirty="0"/>
            </a:br>
            <a:endParaRPr lang="es-GT" dirty="0"/>
          </a:p>
        </p:txBody>
      </p:sp>
      <p:sp>
        <p:nvSpPr>
          <p:cNvPr id="3" name="Marcador de texto 2"/>
          <p:cNvSpPr>
            <a:spLocks noGrp="1"/>
          </p:cNvSpPr>
          <p:nvPr>
            <p:ph type="body" sz="half" idx="2"/>
          </p:nvPr>
        </p:nvSpPr>
        <p:spPr>
          <a:xfrm>
            <a:off x="1058154" y="4200525"/>
            <a:ext cx="10364452" cy="2803105"/>
          </a:xfrm>
        </p:spPr>
        <p:txBody>
          <a:bodyPr>
            <a:normAutofit/>
          </a:bodyPr>
          <a:lstStyle/>
          <a:p>
            <a:r>
              <a:rPr lang="es-GT" dirty="0" smtClean="0">
                <a:latin typeface="Arial" panose="020B0604020202020204" pitchFamily="34" charset="0"/>
                <a:cs typeface="Arial" panose="020B0604020202020204" pitchFamily="34" charset="0"/>
              </a:rPr>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a:p>
            <a:endParaRPr lang="es-GT" sz="3400" dirty="0" smtClean="0">
              <a:latin typeface="Arial" panose="020B0604020202020204" pitchFamily="34" charset="0"/>
              <a:cs typeface="Arial" panose="020B0604020202020204" pitchFamily="34" charset="0"/>
            </a:endParaRPr>
          </a:p>
          <a:p>
            <a:endParaRPr lang="es-GT" dirty="0"/>
          </a:p>
        </p:txBody>
      </p:sp>
    </p:spTree>
    <p:extLst>
      <p:ext uri="{BB962C8B-B14F-4D97-AF65-F5344CB8AC3E}">
        <p14:creationId xmlns:p14="http://schemas.microsoft.com/office/powerpoint/2010/main" val="33911618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50000"/>
              </a:schemeClr>
            </a:gs>
            <a:gs pos="19000">
              <a:schemeClr val="bg1">
                <a:shade val="64000"/>
                <a:lumMod val="88000"/>
              </a:schemeClr>
            </a:gs>
          </a:gsLst>
          <a:lin ang="11400000" scaled="0"/>
          <a:tileRect/>
        </a:gradFill>
        <a:effectLst/>
      </p:bgPr>
    </p:bg>
    <p:spTree>
      <p:nvGrpSpPr>
        <p:cNvPr id="1" name=""/>
        <p:cNvGrpSpPr/>
        <p:nvPr/>
      </p:nvGrpSpPr>
      <p:grpSpPr>
        <a:xfrm>
          <a:off x="0" y="0"/>
          <a:ext cx="0" cy="0"/>
          <a:chOff x="0" y="0"/>
          <a:chExt cx="0" cy="0"/>
        </a:xfrm>
      </p:grpSpPr>
      <p:pic>
        <p:nvPicPr>
          <p:cNvPr id="7172" name="Picture 4" descr="Resultado de imagen para computadoras tmb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40087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042112" y="582636"/>
            <a:ext cx="10364452" cy="2511835"/>
          </a:xfrm>
        </p:spPr>
        <p:txBody>
          <a:bodyPr/>
          <a:lstStyle/>
          <a:p>
            <a:r>
              <a:rPr lang="es-GT" sz="6000" dirty="0">
                <a:latin typeface="Arial" panose="020B0604020202020204" pitchFamily="34" charset="0"/>
                <a:cs typeface="Arial" panose="020B0604020202020204" pitchFamily="34" charset="0"/>
              </a:rPr>
              <a:t>TEST AUTOMATION</a:t>
            </a:r>
            <a:r>
              <a:rPr lang="es-GT" dirty="0"/>
              <a:t/>
            </a:r>
            <a:br>
              <a:rPr lang="es-GT" dirty="0"/>
            </a:br>
            <a:endParaRPr lang="es-GT" dirty="0"/>
          </a:p>
        </p:txBody>
      </p:sp>
      <p:sp>
        <p:nvSpPr>
          <p:cNvPr id="3" name="Marcador de texto 2"/>
          <p:cNvSpPr>
            <a:spLocks noGrp="1"/>
          </p:cNvSpPr>
          <p:nvPr>
            <p:ph type="body" sz="half" idx="2"/>
          </p:nvPr>
        </p:nvSpPr>
        <p:spPr>
          <a:xfrm>
            <a:off x="913775" y="3991029"/>
            <a:ext cx="10364452" cy="3290287"/>
          </a:xfrm>
        </p:spPr>
        <p:txBody>
          <a:bodyPr>
            <a:noAutofit/>
          </a:bodyPr>
          <a:lstStyle/>
          <a:p>
            <a:r>
              <a:rPr lang="es-GT" sz="1400" dirty="0" smtClean="0">
                <a:latin typeface="Arial" panose="020B0604020202020204" pitchFamily="34" charset="0"/>
                <a:cs typeface="Arial" panose="020B0604020202020204" pitchFamily="34" charset="0"/>
              </a:rPr>
              <a:t>Una </a:t>
            </a:r>
            <a:r>
              <a:rPr lang="es-GT" sz="1400" dirty="0">
                <a:latin typeface="Arial" panose="020B0604020202020204" pitchFamily="34" charset="0"/>
                <a:cs typeface="Arial" panose="020B0604020202020204" pitchFamily="34" charset="0"/>
              </a:rPr>
              <a:t>regresión en un proyecto de software a menudo es causada por la integración de nuevas funcionalidades que afectan a otras partes del sistema que se encontraban operando correctamente. Las pruebas automatizadas facilitan la detección temprana de regresiones en el sistema. El </a:t>
            </a:r>
            <a:r>
              <a:rPr lang="es-GT" sz="1400" dirty="0" err="1">
                <a:latin typeface="Arial" panose="020B0604020202020204" pitchFamily="34" charset="0"/>
                <a:cs typeface="Arial" panose="020B0604020202020204" pitchFamily="34" charset="0"/>
              </a:rPr>
              <a:t>testing</a:t>
            </a:r>
            <a:r>
              <a:rPr lang="es-GT" sz="1400" dirty="0">
                <a:latin typeface="Arial" panose="020B0604020202020204" pitchFamily="34" charset="0"/>
                <a:cs typeface="Arial" panose="020B0604020202020204" pitchFamily="34" charset="0"/>
              </a:rPr>
              <a:t> automatizado es adaptable y se puede implementar en cualquier organización que desarrolle aplicaciones web, móviles o de escritorio que requieran pruebas manuales frecuentes. Los tipos de </a:t>
            </a:r>
            <a:r>
              <a:rPr lang="es-GT" sz="1400" dirty="0" err="1">
                <a:latin typeface="Arial" panose="020B0604020202020204" pitchFamily="34" charset="0"/>
                <a:cs typeface="Arial" panose="020B0604020202020204" pitchFamily="34" charset="0"/>
              </a:rPr>
              <a:t>testing</a:t>
            </a:r>
            <a:r>
              <a:rPr lang="es-GT" sz="1400" dirty="0">
                <a:latin typeface="Arial" panose="020B0604020202020204" pitchFamily="34" charset="0"/>
                <a:cs typeface="Arial" panose="020B0604020202020204" pitchFamily="34" charset="0"/>
              </a:rPr>
              <a:t> automatizado que ofrecemos son:</a:t>
            </a:r>
          </a:p>
          <a:p>
            <a:r>
              <a:rPr lang="es-GT" sz="1400" dirty="0">
                <a:latin typeface="Arial" panose="020B0604020202020204" pitchFamily="34" charset="0"/>
                <a:cs typeface="Arial" panose="020B0604020202020204" pitchFamily="34" charset="0"/>
              </a:rPr>
              <a:t>Test de </a:t>
            </a:r>
            <a:r>
              <a:rPr lang="es-GT" sz="1400" dirty="0" smtClean="0">
                <a:latin typeface="Arial" panose="020B0604020202020204" pitchFamily="34" charset="0"/>
                <a:cs typeface="Arial" panose="020B0604020202020204" pitchFamily="34" charset="0"/>
              </a:rPr>
              <a:t>Regresión</a:t>
            </a:r>
          </a:p>
          <a:p>
            <a:r>
              <a:rPr lang="es-GT" sz="1400" dirty="0">
                <a:latin typeface="Arial" panose="020B0604020202020204" pitchFamily="34" charset="0"/>
                <a:cs typeface="Arial" panose="020B0604020202020204" pitchFamily="34" charset="0"/>
              </a:rPr>
              <a:t>Test de </a:t>
            </a:r>
            <a:r>
              <a:rPr lang="es-GT" sz="1400" dirty="0" smtClean="0">
                <a:latin typeface="Arial" panose="020B0604020202020204" pitchFamily="34" charset="0"/>
                <a:cs typeface="Arial" panose="020B0604020202020204" pitchFamily="34" charset="0"/>
              </a:rPr>
              <a:t>integración</a:t>
            </a:r>
          </a:p>
          <a:p>
            <a:r>
              <a:rPr lang="es-GT" sz="1400" dirty="0">
                <a:latin typeface="Arial" panose="020B0604020202020204" pitchFamily="34" charset="0"/>
                <a:cs typeface="Arial" panose="020B0604020202020204" pitchFamily="34" charset="0"/>
              </a:rPr>
              <a:t>Performance </a:t>
            </a:r>
            <a:r>
              <a:rPr lang="es-GT" sz="1400" dirty="0" err="1">
                <a:latin typeface="Arial" panose="020B0604020202020204" pitchFamily="34" charset="0"/>
                <a:cs typeface="Arial" panose="020B0604020202020204" pitchFamily="34" charset="0"/>
              </a:rPr>
              <a:t>Testing</a:t>
            </a:r>
            <a:endParaRPr lang="es-G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1844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50000"/>
              </a:schemeClr>
            </a:gs>
            <a:gs pos="100000">
              <a:schemeClr val="bg1">
                <a:shade val="64000"/>
                <a:lumMod val="88000"/>
              </a:schemeClr>
            </a:gs>
          </a:gsLst>
          <a:lin ang="16200000" scaled="1"/>
          <a:tileRect/>
        </a:gradFill>
        <a:effectLst/>
      </p:bgPr>
    </p:bg>
    <p:spTree>
      <p:nvGrpSpPr>
        <p:cNvPr id="1" name=""/>
        <p:cNvGrpSpPr/>
        <p:nvPr/>
      </p:nvGrpSpPr>
      <p:grpSpPr>
        <a:xfrm>
          <a:off x="0" y="0"/>
          <a:ext cx="0" cy="0"/>
          <a:chOff x="0" y="0"/>
          <a:chExt cx="0" cy="0"/>
        </a:xfrm>
      </p:grpSpPr>
      <p:pic>
        <p:nvPicPr>
          <p:cNvPr id="8194" name="Picture 2" descr="Resultado de imagen para desarrollo de software tumb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95" y="0"/>
            <a:ext cx="12191999" cy="332071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122322" y="630763"/>
            <a:ext cx="10364452" cy="2511835"/>
          </a:xfrm>
        </p:spPr>
        <p:txBody>
          <a:bodyPr/>
          <a:lstStyle/>
          <a:p>
            <a:r>
              <a:rPr lang="es-GT" sz="6000" dirty="0">
                <a:latin typeface="Arial" panose="020B0604020202020204" pitchFamily="34" charset="0"/>
                <a:cs typeface="Arial" panose="020B0604020202020204" pitchFamily="34" charset="0"/>
              </a:rPr>
              <a:t>DESARROLLO DE SOFTWARE</a:t>
            </a:r>
            <a:r>
              <a:rPr lang="es-GT" dirty="0"/>
              <a:t/>
            </a:r>
            <a:br>
              <a:rPr lang="es-GT" dirty="0"/>
            </a:br>
            <a:endParaRPr lang="es-GT" dirty="0"/>
          </a:p>
        </p:txBody>
      </p:sp>
      <p:sp>
        <p:nvSpPr>
          <p:cNvPr id="3" name="Marcador de texto 2"/>
          <p:cNvSpPr>
            <a:spLocks noGrp="1"/>
          </p:cNvSpPr>
          <p:nvPr>
            <p:ph type="body" sz="half" idx="2"/>
          </p:nvPr>
        </p:nvSpPr>
        <p:spPr>
          <a:xfrm>
            <a:off x="945859" y="3463440"/>
            <a:ext cx="10364452" cy="2660381"/>
          </a:xfrm>
        </p:spPr>
        <p:txBody>
          <a:bodyPr/>
          <a:lstStyle/>
          <a:p>
            <a:r>
              <a:rPr lang="es-GT" dirty="0">
                <a:latin typeface="Arial" panose="020B0604020202020204" pitchFamily="34" charset="0"/>
                <a:cs typeface="Arial" panose="020B0604020202020204" pitchFamily="34" charset="0"/>
              </a:rPr>
              <a:t>Creamos la herramienta de software que su organización necesita para crecer. Desarrollamos software a la medida de sus necesidades manejando múltiples lenguajes de programación y con una arquitectura de </a:t>
            </a:r>
            <a:r>
              <a:rPr lang="es-GT" dirty="0" err="1">
                <a:latin typeface="Arial" panose="020B0604020202020204" pitchFamily="34" charset="0"/>
                <a:cs typeface="Arial" panose="020B0604020202020204" pitchFamily="34" charset="0"/>
              </a:rPr>
              <a:t>microservicios</a:t>
            </a:r>
            <a:r>
              <a:rPr lang="es-GT" dirty="0">
                <a:latin typeface="Arial" panose="020B0604020202020204" pitchFamily="34" charset="0"/>
                <a:cs typeface="Arial" panose="020B0604020202020204" pitchFamily="34" charset="0"/>
              </a:rPr>
              <a:t>. Le brindamos el servicio de desarrollo para</a:t>
            </a:r>
            <a:r>
              <a:rPr lang="es-GT" dirty="0" smtClean="0">
                <a:latin typeface="Arial" panose="020B0604020202020204" pitchFamily="34" charset="0"/>
                <a:cs typeface="Arial" panose="020B0604020202020204" pitchFamily="34" charset="0"/>
              </a:rPr>
              <a:t>:</a:t>
            </a:r>
          </a:p>
          <a:p>
            <a:r>
              <a:rPr lang="es-GT" dirty="0">
                <a:latin typeface="Arial" panose="020B0604020202020204" pitchFamily="34" charset="0"/>
                <a:cs typeface="Arial" panose="020B0604020202020204" pitchFamily="34" charset="0"/>
              </a:rPr>
              <a:t>Aplicaciones web con </a:t>
            </a:r>
            <a:r>
              <a:rPr lang="es-GT" dirty="0" err="1">
                <a:latin typeface="Arial" panose="020B0604020202020204" pitchFamily="34" charset="0"/>
                <a:cs typeface="Arial" panose="020B0604020202020204" pitchFamily="34" charset="0"/>
              </a:rPr>
              <a:t>responsive</a:t>
            </a:r>
            <a:r>
              <a:rPr lang="es-GT" dirty="0">
                <a:latin typeface="Arial" panose="020B0604020202020204" pitchFamily="34" charset="0"/>
                <a:cs typeface="Arial" panose="020B0604020202020204" pitchFamily="34" charset="0"/>
              </a:rPr>
              <a:t> </a:t>
            </a:r>
            <a:r>
              <a:rPr lang="es-GT" dirty="0" err="1" smtClean="0">
                <a:latin typeface="Arial" panose="020B0604020202020204" pitchFamily="34" charset="0"/>
                <a:cs typeface="Arial" panose="020B0604020202020204" pitchFamily="34" charset="0"/>
              </a:rPr>
              <a:t>design</a:t>
            </a:r>
            <a:endParaRPr lang="es-GT" dirty="0" smtClean="0">
              <a:latin typeface="Arial" panose="020B0604020202020204" pitchFamily="34" charset="0"/>
              <a:cs typeface="Arial" panose="020B0604020202020204" pitchFamily="34" charset="0"/>
            </a:endParaRPr>
          </a:p>
          <a:p>
            <a:r>
              <a:rPr lang="es-GT" dirty="0">
                <a:latin typeface="Arial" panose="020B0604020202020204" pitchFamily="34" charset="0"/>
                <a:cs typeface="Arial" panose="020B0604020202020204" pitchFamily="34" charset="0"/>
              </a:rPr>
              <a:t>Aplicaciones móviles</a:t>
            </a:r>
          </a:p>
        </p:txBody>
      </p:sp>
    </p:spTree>
    <p:extLst>
      <p:ext uri="{BB962C8B-B14F-4D97-AF65-F5344CB8AC3E}">
        <p14:creationId xmlns:p14="http://schemas.microsoft.com/office/powerpoint/2010/main" val="36066279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50000"/>
              </a:schemeClr>
            </a:gs>
            <a:gs pos="100000">
              <a:schemeClr val="bg1">
                <a:shade val="64000"/>
                <a:lumMod val="88000"/>
              </a:schemeClr>
            </a:gs>
          </a:gsLst>
          <a:lin ang="16200000" scaled="1"/>
          <a:tileRect/>
        </a:gradFill>
        <a:effectLst/>
      </p:bgPr>
    </p:bg>
    <p:spTree>
      <p:nvGrpSpPr>
        <p:cNvPr id="1" name=""/>
        <p:cNvGrpSpPr/>
        <p:nvPr/>
      </p:nvGrpSpPr>
      <p:grpSpPr>
        <a:xfrm>
          <a:off x="0" y="0"/>
          <a:ext cx="0" cy="0"/>
          <a:chOff x="0" y="0"/>
          <a:chExt cx="0" cy="0"/>
        </a:xfrm>
      </p:grpSpPr>
      <p:pic>
        <p:nvPicPr>
          <p:cNvPr id="9224" name="Picture 8" descr="Resultado de imagen para El espÃ­ritu de equipo es lo que da a muchas empresas una ventaja sobre sus competidor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 y="0"/>
            <a:ext cx="12180804" cy="40105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282743" y="1031816"/>
            <a:ext cx="10364452" cy="2511835"/>
          </a:xfrm>
        </p:spPr>
        <p:txBody>
          <a:bodyPr/>
          <a:lstStyle/>
          <a:p>
            <a:r>
              <a:rPr lang="es-GT" sz="6000" dirty="0" smtClean="0">
                <a:latin typeface="Arial" panose="020B0604020202020204" pitchFamily="34" charset="0"/>
                <a:cs typeface="Arial" panose="020B0604020202020204" pitchFamily="34" charset="0"/>
              </a:rPr>
              <a:t>Contáctanos</a:t>
            </a:r>
            <a:r>
              <a:rPr lang="es-GT" dirty="0" smtClean="0"/>
              <a:t/>
            </a:r>
            <a:br>
              <a:rPr lang="es-GT" dirty="0" smtClean="0"/>
            </a:br>
            <a:endParaRPr lang="es-GT" dirty="0"/>
          </a:p>
        </p:txBody>
      </p:sp>
      <p:sp>
        <p:nvSpPr>
          <p:cNvPr id="3" name="Marcador de texto 2"/>
          <p:cNvSpPr>
            <a:spLocks noGrp="1"/>
          </p:cNvSpPr>
          <p:nvPr>
            <p:ph type="body" sz="half" idx="2"/>
          </p:nvPr>
        </p:nvSpPr>
        <p:spPr>
          <a:xfrm>
            <a:off x="913775" y="4046076"/>
            <a:ext cx="10364452" cy="2369968"/>
          </a:xfrm>
        </p:spPr>
        <p:txBody>
          <a:bodyPr/>
          <a:lstStyle/>
          <a:p>
            <a:r>
              <a:rPr lang="es-GT" dirty="0" smtClean="0">
                <a:latin typeface="Arial" panose="020B0604020202020204" pitchFamily="34" charset="0"/>
                <a:cs typeface="Arial" panose="020B0604020202020204" pitchFamily="34" charset="0"/>
              </a:rPr>
              <a:t>18 Av. </a:t>
            </a:r>
            <a:r>
              <a:rPr lang="es-GT" dirty="0">
                <a:latin typeface="Arial" panose="020B0604020202020204" pitchFamily="34" charset="0"/>
                <a:cs typeface="Arial" panose="020B0604020202020204" pitchFamily="34" charset="0"/>
              </a:rPr>
              <a:t>4-24 z </a:t>
            </a:r>
            <a:r>
              <a:rPr lang="es-GT" dirty="0" smtClean="0">
                <a:latin typeface="Arial" panose="020B0604020202020204" pitchFamily="34" charset="0"/>
                <a:cs typeface="Arial" panose="020B0604020202020204" pitchFamily="34" charset="0"/>
              </a:rPr>
              <a:t>16 Guatemala City</a:t>
            </a:r>
          </a:p>
          <a:p>
            <a:r>
              <a:rPr lang="es-GT" dirty="0">
                <a:latin typeface="Arial" panose="020B0604020202020204" pitchFamily="34" charset="0"/>
                <a:cs typeface="Arial" panose="020B0604020202020204" pitchFamily="34" charset="0"/>
              </a:rPr>
              <a:t>(+502) 2364-1576</a:t>
            </a:r>
          </a:p>
          <a:p>
            <a:r>
              <a:rPr lang="es-GT" dirty="0">
                <a:latin typeface="Arial" panose="020B0604020202020204" pitchFamily="34" charset="0"/>
                <a:cs typeface="Arial" panose="020B0604020202020204" pitchFamily="34" charset="0"/>
              </a:rPr>
              <a:t>(+502) 2364-1616</a:t>
            </a:r>
          </a:p>
          <a:p>
            <a:r>
              <a:rPr lang="es-GT" dirty="0">
                <a:latin typeface="Arial" panose="020B0604020202020204" pitchFamily="34" charset="0"/>
                <a:cs typeface="Arial" panose="020B0604020202020204" pitchFamily="34" charset="0"/>
              </a:rPr>
              <a:t>contact@xik.gt</a:t>
            </a:r>
          </a:p>
          <a:p>
            <a:endParaRPr lang="es-GT" dirty="0"/>
          </a:p>
        </p:txBody>
      </p:sp>
    </p:spTree>
    <p:extLst>
      <p:ext uri="{BB962C8B-B14F-4D97-AF65-F5344CB8AC3E}">
        <p14:creationId xmlns:p14="http://schemas.microsoft.com/office/powerpoint/2010/main" val="2998278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61</TotalTime>
  <Words>408</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Tw Cen MT</vt:lpstr>
      <vt:lpstr>Gota</vt:lpstr>
      <vt:lpstr>Presentación de PowerPoint</vt:lpstr>
      <vt:lpstr>Que es xik</vt:lpstr>
      <vt:lpstr>Misión</vt:lpstr>
      <vt:lpstr>visión</vt:lpstr>
      <vt:lpstr>Servicios</vt:lpstr>
      <vt:lpstr>SCRUM </vt:lpstr>
      <vt:lpstr>TEST AUTOMATION </vt:lpstr>
      <vt:lpstr>DESARROLLO DE SOFTWARE </vt:lpstr>
      <vt:lpstr>Contáctanos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9</cp:revision>
  <dcterms:created xsi:type="dcterms:W3CDTF">2018-04-12T14:01:41Z</dcterms:created>
  <dcterms:modified xsi:type="dcterms:W3CDTF">2018-04-12T15:04:16Z</dcterms:modified>
</cp:coreProperties>
</file>