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g-BG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  <a:defRPr sz="4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1"/>
            <a:ext cx="8229600" cy="4322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  <a:defRPr sz="3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–"/>
              <a:defRPr sz="3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  <a:defRPr sz="3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–"/>
              <a:defRPr sz="3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»"/>
              <a:defRPr sz="3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/>
        </p:nvSpPr>
        <p:spPr>
          <a:xfrm>
            <a:off x="2005724" y="6059496"/>
            <a:ext cx="70857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bg-B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Рекурсия. Търсене с връщане. Мемоизация.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en.wikipedia.org/wiki/Dynamic_programming" TargetMode="External"/><Relationship Id="rId4" Type="http://schemas.openxmlformats.org/officeDocument/2006/relationships/hyperlink" Target="http://en.wikipedia.org/wiki/Recursion" TargetMode="External"/><Relationship Id="rId5" Type="http://schemas.openxmlformats.org/officeDocument/2006/relationships/hyperlink" Target="http://amitksaha.files.wordpress.com/2009/05/recursion-primer.pdf" TargetMode="External"/><Relationship Id="rId6" Type="http://schemas.openxmlformats.org/officeDocument/2006/relationships/hyperlink" Target="http://en.wikipedia.org/wiki/Depth-first_search" TargetMode="External"/><Relationship Id="rId7" Type="http://schemas.openxmlformats.org/officeDocument/2006/relationships/hyperlink" Target="https://rosettacode.org/wiki/Combinations_and_permuta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158060" y="2237897"/>
            <a:ext cx="4831212" cy="221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bg-BG" sz="3959"/>
              <a:t>3. Рекурсия. Търсене с връщане. Мемоизация. </a:t>
            </a:r>
            <a:endParaRPr sz="395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435131" y="2044263"/>
            <a:ext cx="2187902" cy="156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0"/>
              <a:buNone/>
            </a:pPr>
            <a:r>
              <a:rPr lang="bg-BG" sz="8000">
                <a:solidFill>
                  <a:srgbClr val="595959"/>
                </a:solidFill>
              </a:rPr>
              <a:t>Q&amp;A</a:t>
            </a:r>
            <a:endParaRPr sz="8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b="1" lang="bg-BG"/>
              <a:t>Основи на рекурсията?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57200" y="1600200"/>
            <a:ext cx="8229600" cy="4332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</a:pPr>
            <a:r>
              <a:rPr lang="bg-BG"/>
              <a:t>Какво е това?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</a:pPr>
            <a:r>
              <a:rPr lang="bg-BG"/>
              <a:t>Основни елементи / Спрямо индукция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–"/>
            </a:pPr>
            <a:r>
              <a:rPr lang="bg-BG"/>
              <a:t>Дъно / База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–"/>
            </a:pPr>
            <a:r>
              <a:rPr lang="bg-BG"/>
              <a:t>Извикване / Предположение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–"/>
            </a:pPr>
            <a:r>
              <a:rPr lang="bg-BG"/>
              <a:t>Действие / Стъпка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b="1" lang="bg-BG"/>
              <a:t>Типове рекурсия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57200" y="1600201"/>
            <a:ext cx="8229600" cy="4322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</a:pPr>
            <a:r>
              <a:rPr lang="bg-BG"/>
              <a:t>Линейна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–"/>
            </a:pPr>
            <a:r>
              <a:rPr i="1" lang="bg-BG"/>
              <a:t>Бързо степенуване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</a:pPr>
            <a:r>
              <a:rPr lang="bg-BG"/>
              <a:t>Разклонена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–"/>
            </a:pPr>
            <a:r>
              <a:rPr i="1" lang="bg-BG"/>
              <a:t>Сума на Фибоначи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</a:pPr>
            <a:r>
              <a:rPr lang="bg-BG"/>
              <a:t>Опашкова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–"/>
            </a:pPr>
            <a:r>
              <a:rPr i="1" lang="bg-BG"/>
              <a:t>N!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b="1" lang="bg-BG"/>
              <a:t>Предимства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57200" y="1600201"/>
            <a:ext cx="8229600" cy="4322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</a:pPr>
            <a:r>
              <a:rPr lang="bg-BG"/>
              <a:t>По-близка до човешкото мислене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</a:pPr>
            <a:r>
              <a:rPr lang="bg-BG"/>
              <a:t>По-кратка и проста за множество задачи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b="1" lang="bg-BG"/>
              <a:t>Недостатъци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57200" y="1600201"/>
            <a:ext cx="8229600" cy="4322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</a:pPr>
            <a:r>
              <a:rPr lang="bg-BG"/>
              <a:t>По-висок разход на памет.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–"/>
            </a:pPr>
            <a:r>
              <a:rPr lang="bg-BG"/>
              <a:t>Как да се справим с този проблем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</a:pPr>
            <a:r>
              <a:rPr lang="bg-BG"/>
              <a:t>По-сложно проследяване на логиката и проблеми с откриване и отстраняване на грешки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b="1" lang="bg-BG"/>
              <a:t>Търсене с връщане. Що е то?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57200" y="1600201"/>
            <a:ext cx="8229600" cy="4322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</a:pPr>
            <a:r>
              <a:rPr lang="bg-BG"/>
              <a:t>DFS – дефиниране и свойства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–"/>
            </a:pPr>
            <a:r>
              <a:rPr lang="bg-BG"/>
              <a:t>Път в лабиринт. Сложност в различните случаи.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</a:pPr>
            <a:r>
              <a:rPr i="1" lang="bg-BG"/>
              <a:t>Примерен код с няколко версии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959"/>
              <a:buFont typeface="Calibri"/>
              <a:buNone/>
            </a:pPr>
            <a:r>
              <a:rPr b="1" lang="bg-BG" sz="3959"/>
              <a:t>Проблеми с многоктатно преизчисляване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57200" y="1600201"/>
            <a:ext cx="8229600" cy="4322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</a:pPr>
            <a:r>
              <a:rPr lang="bg-BG"/>
              <a:t>Фибоначи – пример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</a:pPr>
            <a:r>
              <a:rPr lang="bg-BG"/>
              <a:t>Мемоизация.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–"/>
            </a:pPr>
            <a:r>
              <a:rPr lang="bg-BG"/>
              <a:t>Какво е това?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–"/>
            </a:pPr>
            <a:r>
              <a:rPr lang="bg-BG"/>
              <a:t>Как се ползва?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–"/>
            </a:pPr>
            <a:r>
              <a:rPr lang="bg-BG"/>
              <a:t>Кога да я използваме и кога не е добра идея?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b="1" lang="bg-BG"/>
              <a:t>Динамично оптимиране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457200" y="1600201"/>
            <a:ext cx="8229600" cy="4322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</a:pPr>
            <a:r>
              <a:rPr lang="bg-BG"/>
              <a:t>Рекурентни формули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</a:pPr>
            <a:r>
              <a:rPr lang="bg-BG"/>
              <a:t>Удобно решаване със запълване на таблица.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</a:pPr>
            <a:r>
              <a:rPr lang="bg-BG"/>
              <a:t>Примери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–"/>
            </a:pPr>
            <a:r>
              <a:rPr i="1" lang="bg-BG"/>
              <a:t>Сума в триъгълник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–"/>
            </a:pPr>
            <a:r>
              <a:rPr lang="bg-BG"/>
              <a:t>Задача за раницата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b="1" lang="bg-BG"/>
              <a:t>Полезни връзки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457200" y="1600201"/>
            <a:ext cx="8229600" cy="4322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960"/>
              <a:buChar char="•"/>
            </a:pPr>
            <a:r>
              <a:rPr lang="bg-BG" sz="2960" u="sng">
                <a:solidFill>
                  <a:schemeClr val="hlink"/>
                </a:solidFill>
                <a:hlinkClick r:id="rId3"/>
              </a:rPr>
              <a:t>http://en.wikipedia.org/wiki/Dynamic_programming</a:t>
            </a:r>
            <a:endParaRPr sz="296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595959"/>
              </a:buClr>
              <a:buSzPts val="2960"/>
              <a:buChar char="•"/>
            </a:pPr>
            <a:r>
              <a:rPr lang="bg-BG" sz="2960" u="sng">
                <a:solidFill>
                  <a:schemeClr val="hlink"/>
                </a:solidFill>
                <a:hlinkClick r:id="rId4"/>
              </a:rPr>
              <a:t>http://en.wikipedia.org/wiki/Recursion</a:t>
            </a:r>
            <a:endParaRPr sz="296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595959"/>
              </a:buClr>
              <a:buSzPts val="2960"/>
              <a:buChar char="•"/>
            </a:pPr>
            <a:r>
              <a:rPr lang="bg-BG" sz="2960" u="sng">
                <a:solidFill>
                  <a:schemeClr val="hlink"/>
                </a:solidFill>
                <a:hlinkClick r:id="rId5"/>
              </a:rPr>
              <a:t>http://amitksaha.files.wordpress.com/2009/05/recursion-primer.pdf</a:t>
            </a:r>
            <a:endParaRPr sz="296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595959"/>
              </a:buClr>
              <a:buSzPts val="2960"/>
              <a:buChar char="•"/>
            </a:pPr>
            <a:r>
              <a:rPr lang="bg-BG" sz="2960" u="sng">
                <a:solidFill>
                  <a:schemeClr val="hlink"/>
                </a:solidFill>
                <a:hlinkClick r:id="rId6"/>
              </a:rPr>
              <a:t>http://en.wikipedia.org/wiki/Depth-first_search</a:t>
            </a:r>
            <a:endParaRPr sz="296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595959"/>
              </a:buClr>
              <a:buSzPts val="2960"/>
              <a:buChar char="•"/>
            </a:pPr>
            <a:r>
              <a:rPr lang="bg-BG" sz="2960" u="sng">
                <a:solidFill>
                  <a:schemeClr val="hlink"/>
                </a:solidFill>
                <a:hlinkClick r:id="rId7"/>
              </a:rPr>
              <a:t>https://rosettacode.org/wiki/Combinations_and_permutations</a:t>
            </a:r>
            <a:endParaRPr sz="2960"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rgbClr val="595959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