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3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DF450-BA1E-D14B-99FD-9D7AD9DC0F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3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33"/>
    <p:restoredTop sz="83875"/>
  </p:normalViewPr>
  <p:slideViewPr>
    <p:cSldViewPr snapToGrid="0" snapToObjects="1">
      <p:cViewPr varScale="1">
        <p:scale>
          <a:sx n="98" d="100"/>
          <a:sy n="98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8C2F-FDB3-EB47-8FB8-CD41B91AD74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82D4D-9341-FA48-BAB5-34ED85DB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82D4D-9341-FA48-BAB5-34ED85DB77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717E-B737-0C4A-98F5-7EA3662A8D98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 Medium" charset="0"/>
          <a:ea typeface="Avenir Next Medium" charset="0"/>
          <a:cs typeface="Avenir Next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write some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object with mass of 100 gr. </a:t>
            </a:r>
          </a:p>
          <a:p>
            <a:r>
              <a:rPr lang="en-US" dirty="0" smtClean="0"/>
              <a:t>This object is released and falling with equal acceleration. Calculate the end speed of the object if the object has been flying for 30 sec and if:</a:t>
            </a:r>
          </a:p>
          <a:p>
            <a:pPr lvl="1"/>
            <a:r>
              <a:rPr lang="en-US" dirty="0" smtClean="0"/>
              <a:t>The object is on the Earth with gravity of 9.81 m/s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The object is on the Moon with gravity 1.622 m/s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1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documentation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Both inside the source-code and outside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documentation</a:t>
            </a:r>
          </a:p>
          <a:p>
            <a:pPr lvl="1"/>
            <a:r>
              <a:rPr lang="en-US" dirty="0"/>
              <a:t>At a higher level than the code</a:t>
            </a:r>
          </a:p>
          <a:p>
            <a:pPr lvl="1"/>
            <a:r>
              <a:rPr lang="en-US" dirty="0"/>
              <a:t>Problem definition, requirements, architecture, design, project plans, test plans,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documentation</a:t>
            </a:r>
          </a:p>
          <a:p>
            <a:pPr lvl="1"/>
            <a:r>
              <a:rPr lang="en-US" dirty="0"/>
              <a:t>Lower-level – explains a class, method </a:t>
            </a:r>
            <a:br>
              <a:rPr lang="en-US" dirty="0"/>
            </a:br>
            <a:r>
              <a:rPr lang="en-US" dirty="0"/>
              <a:t>or a piece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contributor to code-level documentation</a:t>
            </a:r>
          </a:p>
          <a:p>
            <a:pPr lvl="1"/>
            <a:r>
              <a:rPr lang="en-US" dirty="0"/>
              <a:t>Program structure</a:t>
            </a:r>
          </a:p>
          <a:p>
            <a:pPr lvl="1"/>
            <a:r>
              <a:rPr lang="en-US" dirty="0"/>
              <a:t>Straightforward, easy to read and understand code</a:t>
            </a:r>
          </a:p>
          <a:p>
            <a:pPr lvl="1"/>
            <a:r>
              <a:rPr lang="en-US" dirty="0"/>
              <a:t>Good naming approach</a:t>
            </a:r>
          </a:p>
          <a:p>
            <a:pPr lvl="1"/>
            <a:r>
              <a:rPr lang="en-US" dirty="0"/>
              <a:t>Clear layout and formatting</a:t>
            </a:r>
          </a:p>
          <a:p>
            <a:pPr lvl="1"/>
            <a:r>
              <a:rPr lang="en-US" dirty="0"/>
              <a:t>Clear abstractions</a:t>
            </a:r>
          </a:p>
          <a:p>
            <a:pPr lvl="1"/>
            <a:r>
              <a:rPr lang="en-US" dirty="0"/>
              <a:t>Minimized complexity</a:t>
            </a:r>
          </a:p>
          <a:p>
            <a:pPr lvl="1"/>
            <a:r>
              <a:rPr lang="en-US" dirty="0"/>
              <a:t>Loose coupling and strong cohesion</a:t>
            </a:r>
          </a:p>
        </p:txBody>
      </p:sp>
    </p:spTree>
    <p:extLst>
      <p:ext uri="{BB962C8B-B14F-4D97-AF65-F5344CB8AC3E}">
        <p14:creationId xmlns:p14="http://schemas.microsoft.com/office/powerpoint/2010/main" val="210100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Odd/Even number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documenting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that relies on 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Fundamental principles of self-documenting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make obvious how the class </a:t>
            </a:r>
            <a:br>
              <a:rPr lang="en-US" dirty="0"/>
            </a:br>
            <a:r>
              <a:rPr lang="en-US" dirty="0"/>
              <a:t>should be used?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class well named?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reuse code (instead of repeating)?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method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type names descriptive enough to help document data declarations?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variables used for a single purpose? Is this purpose</a:t>
            </a:r>
            <a:br>
              <a:rPr lang="en-US" dirty="0"/>
            </a:br>
            <a:r>
              <a:rPr lang="en-US" dirty="0"/>
              <a:t>well-defined?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in different files</a:t>
            </a:r>
          </a:p>
          <a:p>
            <a:r>
              <a:rPr lang="en-US" dirty="0" smtClean="0"/>
              <a:t>Code documentation</a:t>
            </a:r>
          </a:p>
          <a:p>
            <a:r>
              <a:rPr lang="en-US" dirty="0" smtClean="0"/>
              <a:t>SOLID</a:t>
            </a:r>
          </a:p>
          <a:p>
            <a:r>
              <a:rPr lang="en-US" dirty="0" smtClean="0"/>
              <a:t>Good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related statements grouped together?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9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comment or not to comment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comment or not to comment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Effective comments 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/>
              <a:t>Self-documenting code 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design, small well-named methods, strong cohesion and loose coupling, simple logic, good variable names, good formatting,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9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Misleading comments</a:t>
            </a:r>
          </a:p>
          <a:p>
            <a:r>
              <a:rPr lang="en-US" dirty="0" smtClean="0"/>
              <a:t>Comments repeating the code</a:t>
            </a:r>
          </a:p>
          <a:p>
            <a:r>
              <a:rPr lang="en-US" dirty="0" smtClean="0"/>
              <a:t>Poor coding style</a:t>
            </a:r>
          </a:p>
          <a:p>
            <a:r>
              <a:rPr lang="en-US" dirty="0" smtClean="0"/>
              <a:t>Unmaintainable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Comment the code intent, not implementation </a:t>
            </a:r>
            <a:r>
              <a:rPr lang="en-US" dirty="0" smtClean="0"/>
              <a:t>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Focus </a:t>
            </a:r>
            <a:r>
              <a:rPr lang="en-US" dirty="0"/>
              <a:t>paragraph comments on the "why" rather than the "</a:t>
            </a:r>
            <a:r>
              <a:rPr lang="en-US" dirty="0" smtClean="0"/>
              <a:t>how”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comments to prepare the reader what follows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err="1" smtClean="0"/>
              <a:t>abreviations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Comment anything that gets around an error </a:t>
            </a:r>
            <a:br>
              <a:rPr lang="en-US" dirty="0"/>
            </a:br>
            <a:r>
              <a:rPr lang="en-US" dirty="0"/>
              <a:t>or an undocumented feature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Justify violations of good programming style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effective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built-in features for commenting</a:t>
            </a:r>
          </a:p>
          <a:p>
            <a:pPr lvl="0"/>
            <a:r>
              <a:rPr lang="en-US" dirty="0"/>
              <a:t>Don’t comment tricky code – rewrite it</a:t>
            </a:r>
          </a:p>
          <a:p>
            <a:pPr lvl="0"/>
            <a:r>
              <a:rPr lang="en-US" dirty="0"/>
              <a:t>Write documentation using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met exclusions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 don't have time to write comments"</a:t>
            </a:r>
          </a:p>
          <a:p>
            <a:pPr lvl="1"/>
            <a:r>
              <a:rPr lang="en-US" dirty="0"/>
              <a:t>You will spend more time decrypting code later</a:t>
            </a:r>
          </a:p>
          <a:p>
            <a:r>
              <a:rPr lang="en-US" sz="3200" dirty="0"/>
              <a:t>"</a:t>
            </a:r>
            <a:r>
              <a:rPr lang="en-US" dirty="0"/>
              <a:t>I'll write comments later</a:t>
            </a:r>
            <a:r>
              <a:rPr lang="en-US" sz="3200" dirty="0"/>
              <a:t>"</a:t>
            </a:r>
            <a:endParaRPr lang="en-US" dirty="0"/>
          </a:p>
          <a:p>
            <a:pPr lvl="1"/>
            <a:r>
              <a:rPr lang="en-US" dirty="0"/>
              <a:t>You likely won't</a:t>
            </a:r>
          </a:p>
          <a:p>
            <a:r>
              <a:rPr lang="en-US" dirty="0"/>
              <a:t>"My code is self-documenting, it does not need comments"</a:t>
            </a:r>
          </a:p>
          <a:p>
            <a:pPr lvl="1"/>
            <a:r>
              <a:rPr lang="en-US" dirty="0"/>
              <a:t>The code may need comments to explain some tricky parts, describe the structure and behavior of the application, etc.</a:t>
            </a:r>
          </a:p>
        </p:txBody>
      </p:sp>
    </p:spTree>
    <p:extLst>
      <p:ext uri="{BB962C8B-B14F-4D97-AF65-F5344CB8AC3E}">
        <p14:creationId xmlns:p14="http://schemas.microsoft.com/office/powerpoint/2010/main" val="693416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</a:t>
            </a:r>
            <a:r>
              <a:rPr lang="en-US" dirty="0" err="1" smtClean="0"/>
              <a:t>Princles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SRP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Responsibility </a:t>
            </a:r>
            <a:r>
              <a:rPr lang="en-US" dirty="0"/>
              <a:t>Principle</a:t>
            </a:r>
          </a:p>
          <a:p>
            <a:pPr>
              <a:lnSpc>
                <a:spcPct val="110000"/>
              </a:lnSpc>
            </a:pPr>
            <a:r>
              <a:rPr lang="en-US" dirty="0"/>
              <a:t>OCP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/ Closed </a:t>
            </a:r>
            <a:r>
              <a:rPr lang="en-US" dirty="0"/>
              <a:t>Principle</a:t>
            </a:r>
          </a:p>
          <a:p>
            <a:pPr>
              <a:lnSpc>
                <a:spcPct val="110000"/>
              </a:lnSpc>
            </a:pPr>
            <a:r>
              <a:rPr lang="en-US" dirty="0"/>
              <a:t>LSP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Liskov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Substitution </a:t>
            </a:r>
            <a:r>
              <a:rPr lang="en-US" dirty="0"/>
              <a:t>Principle</a:t>
            </a:r>
          </a:p>
          <a:p>
            <a:pPr>
              <a:lnSpc>
                <a:spcPct val="110000"/>
              </a:lnSpc>
            </a:pPr>
            <a:r>
              <a:rPr lang="en-US" dirty="0"/>
              <a:t>ISP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 Segregation </a:t>
            </a:r>
            <a:r>
              <a:rPr lang="en-US" dirty="0"/>
              <a:t>Principle</a:t>
            </a:r>
          </a:p>
          <a:p>
            <a:pPr>
              <a:lnSpc>
                <a:spcPct val="110000"/>
              </a:lnSpc>
            </a:pPr>
            <a:r>
              <a:rPr lang="en-US" dirty="0"/>
              <a:t>DIP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Inversion </a:t>
            </a:r>
            <a:r>
              <a:rPr lang="en-US" dirty="0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62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Responsibility Principle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that every object should have a single responsibility, and that responsibility should be entirely encapsulated by the class."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different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7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SRP is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 cohesion </a:t>
            </a:r>
            <a:r>
              <a:rPr lang="en-US" dirty="0"/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loose coupling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Cohesion</a:t>
            </a:r>
          </a:p>
          <a:p>
            <a:pPr lvl="1"/>
            <a:r>
              <a:rPr lang="en-US" dirty="0"/>
              <a:t>Relation of responsibilities</a:t>
            </a:r>
          </a:p>
          <a:p>
            <a:pPr lvl="1"/>
            <a:r>
              <a:rPr lang="en-US" dirty="0"/>
              <a:t>Focused on single task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Coupling</a:t>
            </a:r>
          </a:p>
          <a:p>
            <a:pPr lvl="1"/>
            <a:r>
              <a:rPr lang="en-US" dirty="0"/>
              <a:t>Dependency on other modules</a:t>
            </a:r>
          </a:p>
          <a:p>
            <a:pPr lvl="1"/>
            <a:r>
              <a:rPr lang="en-US" dirty="0"/>
              <a:t>Relationship between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Responsibility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"A reason to change"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Mapped to project requirements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requirements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possible changes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responsibilities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changes in the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Multiple responsibilities in one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coupling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coupling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errors on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Benefits of SRP</a:t>
            </a:r>
          </a:p>
          <a:p>
            <a:pPr lvl="1"/>
            <a:r>
              <a:rPr lang="en-US" dirty="0"/>
              <a:t>Flexible design</a:t>
            </a:r>
          </a:p>
          <a:p>
            <a:pPr lvl="1"/>
            <a:r>
              <a:rPr lang="en-US" dirty="0"/>
              <a:t>Lower coupling</a:t>
            </a:r>
          </a:p>
          <a:p>
            <a:pPr lvl="1"/>
            <a:r>
              <a:rPr lang="en-US" dirty="0"/>
              <a:t>Higher 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SRP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/ Closed Principle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that software entities (classes, modules, functions, etc.) should be open for extension, but closed for modification."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 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to extension </a:t>
            </a:r>
          </a:p>
          <a:p>
            <a:pPr lvl="1"/>
            <a:r>
              <a:rPr lang="en-US" dirty="0"/>
              <a:t>New behavior can be added later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Closed to modification </a:t>
            </a:r>
          </a:p>
          <a:p>
            <a:pPr lvl="1"/>
            <a:r>
              <a:rPr lang="en-US" dirty="0"/>
              <a:t>Changes to source or binary code are not required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64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behavior without changing the code?!</a:t>
            </a:r>
          </a:p>
          <a:p>
            <a:pPr lvl="1"/>
            <a:r>
              <a:rPr lang="en-US" dirty="0"/>
              <a:t>Yes, this is possible, e.g.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/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abstractions</a:t>
            </a:r>
            <a:r>
              <a:rPr lang="en-US" dirty="0"/>
              <a:t>, not on implementations</a:t>
            </a:r>
          </a:p>
          <a:p>
            <a:pPr lvl="1"/>
            <a:r>
              <a:rPr lang="en-US" dirty="0"/>
              <a:t>Do not limit the variety of implementations</a:t>
            </a:r>
          </a:p>
          <a:p>
            <a:r>
              <a:rPr lang="en-US" dirty="0"/>
              <a:t>In object-oriented languages like </a:t>
            </a:r>
            <a:r>
              <a:rPr lang="en-US" dirty="0" err="1" smtClean="0"/>
              <a:t>Cpp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abstractions and protocols (interfaces)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0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for Open – Closed Principle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noProof="1"/>
              <a:t>Liskov</a:t>
            </a:r>
            <a:r>
              <a:rPr lang="en-US" dirty="0"/>
              <a:t> Substitution</a:t>
            </a:r>
            <a:r>
              <a:rPr lang="bg-BG" dirty="0"/>
              <a:t> </a:t>
            </a:r>
            <a:r>
              <a:rPr lang="en-US" dirty="0"/>
              <a:t>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"The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Liskov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Substitution Principle</a:t>
            </a:r>
            <a:r>
              <a:rPr lang="en-US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states that subtypes must be substitutable for their base types."</a:t>
            </a:r>
          </a:p>
          <a:p>
            <a:pPr algn="r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Principles, Patterns, and Practices in C#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different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working for a while in a single </a:t>
            </a:r>
            <a:r>
              <a:rPr lang="en-US" dirty="0" err="1" smtClean="0"/>
              <a:t>cpp</a:t>
            </a:r>
            <a:r>
              <a:rPr lang="en-US" dirty="0" smtClean="0"/>
              <a:t> file, but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6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Substitutability – child classes must </a:t>
            </a:r>
            <a:r>
              <a:rPr lang="en-US" b="1" dirty="0"/>
              <a:t>not</a:t>
            </a:r>
          </a:p>
          <a:p>
            <a:pPr lvl="1"/>
            <a:r>
              <a:rPr lang="en-US" dirty="0"/>
              <a:t>Remove parent class behavior</a:t>
            </a:r>
          </a:p>
          <a:p>
            <a:pPr lvl="1"/>
            <a:r>
              <a:rPr lang="en-US" dirty="0"/>
              <a:t>Violate parent class intent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43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use pointers or references to base classes must be able to use objects of derived classes without knowing it</a:t>
            </a:r>
          </a:p>
          <a:p>
            <a:r>
              <a:rPr lang="en-US" dirty="0"/>
              <a:t>Normal OOP inheritance</a:t>
            </a:r>
          </a:p>
          <a:p>
            <a:pPr lvl="1"/>
            <a:r>
              <a:rPr lang="en-US" dirty="0"/>
              <a:t>IS-A relationship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Dog</a:t>
            </a:r>
            <a:r>
              <a:rPr lang="en-US" dirty="0"/>
              <a:t> is a kind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Animal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Liskov</a:t>
            </a:r>
            <a:r>
              <a:rPr lang="en-US" dirty="0"/>
              <a:t> Substitution inheritance</a:t>
            </a:r>
          </a:p>
          <a:p>
            <a:pPr lvl="1"/>
            <a:r>
              <a:rPr lang="en-US" dirty="0"/>
              <a:t>IS-SUBSTITUTABLE-FOR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Animal</a:t>
            </a:r>
            <a:r>
              <a:rPr lang="en-US" dirty="0"/>
              <a:t> is substitutable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9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for </a:t>
            </a:r>
            <a:r>
              <a:rPr lang="en-US" dirty="0" err="1" smtClean="0"/>
              <a:t>Liskov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8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Segregation Principle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that Clients should not be forced to depend on methods they do not use."</a:t>
            </a:r>
          </a:p>
          <a:p>
            <a:pPr algn="r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Principles, Patterns, and Practices in C#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2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cohesive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"fat" interfaces into smaller ones</a:t>
            </a:r>
          </a:p>
          <a:p>
            <a:endParaRPr lang="en-US" dirty="0" smtClean="0"/>
          </a:p>
          <a:p>
            <a:r>
              <a:rPr lang="en-US" dirty="0" smtClean="0"/>
              <a:t>What is an interface:</a:t>
            </a:r>
          </a:p>
          <a:p>
            <a:pPr lvl="1"/>
            <a:r>
              <a:rPr lang="en-US" dirty="0" smtClean="0"/>
              <a:t>Public members of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2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US" dirty="0"/>
              <a:t>" interfaces leads to:</a:t>
            </a:r>
          </a:p>
          <a:p>
            <a:pPr lvl="1"/>
            <a:r>
              <a:rPr lang="en-US" dirty="0"/>
              <a:t>Classes having methods they do not need</a:t>
            </a:r>
          </a:p>
          <a:p>
            <a:pPr lvl="1"/>
            <a:r>
              <a:rPr lang="en-US" dirty="0"/>
              <a:t>Increased 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for ISP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7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1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Inversion Principle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says that high-level modules should not depend on low-level modules. Both should depend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."</a:t>
            </a:r>
          </a:p>
          <a:p>
            <a:pPr>
              <a:spcBef>
                <a:spcPts val="1200"/>
              </a:spcBef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"Abstractions should not depend on details. Details should depend on abstractions."</a:t>
            </a:r>
          </a:p>
          <a:p>
            <a:pPr algn="r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Principles, Patterns, and Practices in C#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3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different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almost every OOP language each class is described and implemented in different file.</a:t>
            </a:r>
          </a:p>
          <a:p>
            <a:r>
              <a:rPr lang="en-US" dirty="0" smtClean="0"/>
              <a:t>That way the code is easier to read, change and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decoupling between modules </a:t>
            </a:r>
            <a:r>
              <a:rPr lang="en-US" dirty="0"/>
              <a:t>through abstractions</a:t>
            </a:r>
          </a:p>
          <a:p>
            <a:pPr lvl="1"/>
            <a:r>
              <a:rPr lang="en-US" dirty="0"/>
              <a:t>Programming through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85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dependency </a:t>
            </a:r>
            <a:r>
              <a:rPr lang="en-US" dirty="0"/>
              <a:t>is any external component / </a:t>
            </a:r>
            <a:r>
              <a:rPr lang="en-US" dirty="0" smtClean="0"/>
              <a:t>system:</a:t>
            </a:r>
          </a:p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 on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should be?</a:t>
            </a:r>
          </a:p>
          <a:p>
            <a:pPr lvl="1"/>
            <a:r>
              <a:rPr lang="en-US" dirty="0"/>
              <a:t>Classes should declare what they need</a:t>
            </a:r>
          </a:p>
          <a:p>
            <a:pPr lvl="1"/>
            <a:r>
              <a:rPr lang="en-US" dirty="0"/>
              <a:t>Constructors should require dependencies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 should be abstractions</a:t>
            </a:r>
          </a:p>
          <a:p>
            <a:r>
              <a:rPr lang="en-US" dirty="0"/>
              <a:t>How to do it</a:t>
            </a:r>
          </a:p>
          <a:p>
            <a:pPr lvl="1"/>
            <a:r>
              <a:rPr lang="en-US" dirty="0"/>
              <a:t>Dependency Injection (DI)</a:t>
            </a:r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you!"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47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 on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 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through interfaces </a:t>
            </a:r>
            <a:r>
              <a:rPr lang="en-US" dirty="0"/>
              <a:t>instead directly use dependent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7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– How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Classes self</a:t>
            </a:r>
            <a:r>
              <a:rPr lang="bg-BG" dirty="0"/>
              <a:t>-</a:t>
            </a:r>
            <a:r>
              <a:rPr lang="en-US" dirty="0"/>
              <a:t>documenting requirements</a:t>
            </a:r>
          </a:p>
          <a:p>
            <a:pPr lvl="2"/>
            <a:r>
              <a:rPr lang="en-US" dirty="0"/>
              <a:t>Works well without container</a:t>
            </a:r>
          </a:p>
          <a:p>
            <a:pPr lvl="2"/>
            <a:r>
              <a:rPr lang="en-US" dirty="0"/>
              <a:t>Always valid state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Some methods may not need everything</a:t>
            </a:r>
          </a:p>
        </p:txBody>
      </p:sp>
    </p:spTree>
    <p:extLst>
      <p:ext uri="{BB962C8B-B14F-4D97-AF65-F5344CB8AC3E}">
        <p14:creationId xmlns:p14="http://schemas.microsoft.com/office/powerpoint/2010/main" val="205399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– How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Can be changed anytime</a:t>
            </a:r>
          </a:p>
          <a:p>
            <a:pPr lvl="2"/>
            <a:r>
              <a:rPr lang="en-US" dirty="0"/>
              <a:t>Very flexible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Possible invalid state of the object</a:t>
            </a:r>
          </a:p>
          <a:p>
            <a:pPr lvl="2"/>
            <a:r>
              <a:rPr lang="en-US" dirty="0"/>
              <a:t>Less intuitive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6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– How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 parameters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No change in rest of the class</a:t>
            </a:r>
          </a:p>
          <a:p>
            <a:pPr lvl="2"/>
            <a:r>
              <a:rPr lang="en-US" dirty="0"/>
              <a:t>Very flexible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Breaks the method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DIP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3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"Most systems work best if they are kept simple."</a:t>
            </a:r>
          </a:p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Navy</a:t>
            </a:r>
          </a:p>
          <a:p>
            <a:pPr algn="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"Simplicity should be a key goal in design and unnecessary complexity should be avoided."</a:t>
            </a:r>
          </a:p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files in 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.h file – Header file. Has description of classes, functions and parameters.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file – Implementation file. Has the implementation of functions.</a:t>
            </a:r>
          </a:p>
          <a:p>
            <a:endParaRPr lang="en-US" dirty="0" smtClean="0"/>
          </a:p>
          <a:p>
            <a:r>
              <a:rPr lang="en-US" dirty="0" smtClean="0"/>
              <a:t>.cc file – Implementation file used by some standards.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hpp</a:t>
            </a:r>
            <a:r>
              <a:rPr lang="en-US" dirty="0" smtClean="0"/>
              <a:t> file – Header file used by some standards.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83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3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for providing the best Programming principles presentation</a:t>
            </a:r>
          </a:p>
          <a:p>
            <a:r>
              <a:rPr lang="en-US" dirty="0" err="1" smtClean="0"/>
              <a:t>Yordan</a:t>
            </a:r>
            <a:r>
              <a:rPr lang="en-US" dirty="0" smtClean="0"/>
              <a:t> </a:t>
            </a:r>
            <a:r>
              <a:rPr lang="en-US" dirty="0" err="1" smtClean="0"/>
              <a:t>Darakchiev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8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write some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guard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use the if not defined __SOME_NAME_H,</a:t>
            </a:r>
            <a:br>
              <a:rPr lang="en-US" dirty="0" smtClean="0"/>
            </a:br>
            <a:r>
              <a:rPr lang="en-US" dirty="0" smtClean="0"/>
              <a:t>define __SOME_NAME_H</a:t>
            </a:r>
          </a:p>
          <a:p>
            <a:endParaRPr lang="en-US" dirty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__SOME_HEADERFILE_NAME_H</a:t>
            </a:r>
          </a:p>
          <a:p>
            <a:pPr lvl="1"/>
            <a:r>
              <a:rPr lang="en-US" dirty="0" smtClean="0"/>
              <a:t>#define </a:t>
            </a:r>
            <a:r>
              <a:rPr lang="en-US" dirty="0"/>
              <a:t>__SOME_HEADERFILE_NAME_H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8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are used for better encapsulation and better code readability.</a:t>
            </a:r>
          </a:p>
          <a:p>
            <a:r>
              <a:rPr lang="en-US" dirty="0" smtClean="0"/>
              <a:t>There are several types:</a:t>
            </a:r>
          </a:p>
          <a:p>
            <a:pPr lvl="1"/>
            <a:r>
              <a:rPr lang="en-US" dirty="0" smtClean="0"/>
              <a:t>Classic namespace – namespace</a:t>
            </a:r>
          </a:p>
          <a:p>
            <a:pPr lvl="1"/>
            <a:r>
              <a:rPr lang="en-US" dirty="0" smtClean="0"/>
              <a:t>Nested – you can define namespace inside namespace</a:t>
            </a:r>
          </a:p>
          <a:p>
            <a:pPr lvl="1"/>
            <a:r>
              <a:rPr lang="en-US" dirty="0" smtClean="0"/>
              <a:t>Inline namespace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E15B19-78A6-B343-942A-B811808EDDC0}" vid="{5A47D9FF-AA53-124B-BEC4-72AC3AA53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1090</TotalTime>
  <Words>1428</Words>
  <Application>Microsoft Macintosh PowerPoint</Application>
  <PresentationFormat>Widescreen</PresentationFormat>
  <Paragraphs>265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Avenir Next Medium</vt:lpstr>
      <vt:lpstr>Avenir Next Ultra Light</vt:lpstr>
      <vt:lpstr>Calibri</vt:lpstr>
      <vt:lpstr>Consolas</vt:lpstr>
      <vt:lpstr>Wingdings</vt:lpstr>
      <vt:lpstr>Arial</vt:lpstr>
      <vt:lpstr>Office Theme</vt:lpstr>
      <vt:lpstr>Cpp Development</vt:lpstr>
      <vt:lpstr>Schedule</vt:lpstr>
      <vt:lpstr>Working in different files</vt:lpstr>
      <vt:lpstr>Working in different files</vt:lpstr>
      <vt:lpstr>Working in different files</vt:lpstr>
      <vt:lpstr>Code files in cpp</vt:lpstr>
      <vt:lpstr>Ok, let’s write some code</vt:lpstr>
      <vt:lpstr>#ifndef guard</vt:lpstr>
      <vt:lpstr>Namespaces</vt:lpstr>
      <vt:lpstr>Example of class</vt:lpstr>
      <vt:lpstr>Task</vt:lpstr>
      <vt:lpstr>Code documentation</vt:lpstr>
      <vt:lpstr>What is project documentation</vt:lpstr>
      <vt:lpstr>Programming style</vt:lpstr>
      <vt:lpstr>Example</vt:lpstr>
      <vt:lpstr>Self documenting code</vt:lpstr>
      <vt:lpstr>Self-documenting code</vt:lpstr>
      <vt:lpstr>Self-Documenting Code Checklist</vt:lpstr>
      <vt:lpstr>Self-Documenting Code Checklist</vt:lpstr>
      <vt:lpstr>Self-Documenting Code Checklist</vt:lpstr>
      <vt:lpstr>To comment or not to comment</vt:lpstr>
      <vt:lpstr>To comment or not to comment</vt:lpstr>
      <vt:lpstr>Example for:</vt:lpstr>
      <vt:lpstr>Key points for effective comments</vt:lpstr>
      <vt:lpstr>Key points for effective comments</vt:lpstr>
      <vt:lpstr>Commonly met exclusions</vt:lpstr>
      <vt:lpstr>SOLID Princles</vt:lpstr>
      <vt:lpstr>SOLID principles</vt:lpstr>
      <vt:lpstr>Single responsibility</vt:lpstr>
      <vt:lpstr>Single responsibility</vt:lpstr>
      <vt:lpstr>Single responsibility</vt:lpstr>
      <vt:lpstr>SRP Benefits</vt:lpstr>
      <vt:lpstr>Some examples of SRP</vt:lpstr>
      <vt:lpstr>Open closed principle</vt:lpstr>
      <vt:lpstr>Open closed principle</vt:lpstr>
      <vt:lpstr>Open closed principle</vt:lpstr>
      <vt:lpstr>Some examples for Open – Closed Principle</vt:lpstr>
      <vt:lpstr>Liskov substitution principle</vt:lpstr>
      <vt:lpstr>LSP – Liskov Substitution Principle</vt:lpstr>
      <vt:lpstr>LSP</vt:lpstr>
      <vt:lpstr>LSP</vt:lpstr>
      <vt:lpstr>Some examples for Liskov Principle</vt:lpstr>
      <vt:lpstr>Interface segregation principle</vt:lpstr>
      <vt:lpstr>Interface Segregation Principle</vt:lpstr>
      <vt:lpstr>Interface Segregation Principle</vt:lpstr>
      <vt:lpstr>Interface Segregation Principle</vt:lpstr>
      <vt:lpstr>Some examples for ISP</vt:lpstr>
      <vt:lpstr>Dependency inversion principle</vt:lpstr>
      <vt:lpstr>DIP – Dependency Inversion Principle</vt:lpstr>
      <vt:lpstr>DIP – Dependency Inversion Principle</vt:lpstr>
      <vt:lpstr>Dependency Examples</vt:lpstr>
      <vt:lpstr>Depend on abstractions</vt:lpstr>
      <vt:lpstr>Depend on Abstractions</vt:lpstr>
      <vt:lpstr>DIP – How ?</vt:lpstr>
      <vt:lpstr>DIP – How ?</vt:lpstr>
      <vt:lpstr>DIP – How ?</vt:lpstr>
      <vt:lpstr>Some examples of DIP</vt:lpstr>
      <vt:lpstr>Keep it simple stupid</vt:lpstr>
      <vt:lpstr>KISS</vt:lpstr>
      <vt:lpstr>Questions ?</vt:lpstr>
      <vt:lpstr>Special thanks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Development</dc:title>
  <dc:creator>Martin Kuvandzhiev</dc:creator>
  <cp:lastModifiedBy>Martin Kuvandzhiev</cp:lastModifiedBy>
  <cp:revision>12</cp:revision>
  <dcterms:created xsi:type="dcterms:W3CDTF">2016-06-23T20:20:31Z</dcterms:created>
  <dcterms:modified xsi:type="dcterms:W3CDTF">2016-06-24T14:53:49Z</dcterms:modified>
</cp:coreProperties>
</file>