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1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33"/>
    <p:restoredTop sz="79878"/>
  </p:normalViewPr>
  <p:slideViewPr>
    <p:cSldViewPr snapToGrid="0" snapToObjects="1">
      <p:cViewPr varScale="1">
        <p:scale>
          <a:sx n="98" d="100"/>
          <a:sy n="98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F51A-D91B-8D4E-A3C9-70354B0F2848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FA019-0738-9E43-BB3D-70E6FE18E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132F-3E9C-AE4F-AC3F-7E7B0B6E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1C33-26C0-7940-9873-C7755922289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1C33-26C0-7940-9873-C7755922289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717E-B737-0C4A-98F5-7EA3662A8D98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 Medium" charset="0"/>
          <a:ea typeface="Avenir Next Medium" charset="0"/>
          <a:cs typeface="Avenir Next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Cpp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and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Give equal and fair access to resources</a:t>
            </a:r>
          </a:p>
          <a:p>
            <a:r>
              <a:rPr lang="en-US" dirty="0"/>
              <a:t>Differential responsiveness</a:t>
            </a:r>
          </a:p>
          <a:p>
            <a:pPr lvl="1"/>
            <a:r>
              <a:rPr lang="en-US" dirty="0"/>
              <a:t>Discriminate among different classes of jobs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Maximize throughput, minimize response time, and accommodate as many uses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Microkernel architecture</a:t>
            </a:r>
          </a:p>
          <a:p>
            <a:pPr lvl="1"/>
            <a:r>
              <a:rPr lang="en-US" dirty="0"/>
              <a:t>Assigns only a few essential functions to the kernel</a:t>
            </a:r>
          </a:p>
          <a:p>
            <a:pPr lvl="2"/>
            <a:r>
              <a:rPr lang="en-US" dirty="0"/>
              <a:t>Address spaces</a:t>
            </a:r>
          </a:p>
          <a:p>
            <a:pPr lvl="2"/>
            <a:r>
              <a:rPr lang="en-US" dirty="0" err="1"/>
              <a:t>Interprocess</a:t>
            </a:r>
            <a:r>
              <a:rPr lang="en-US" dirty="0"/>
              <a:t> communication (IPC)</a:t>
            </a:r>
          </a:p>
          <a:p>
            <a:pPr lvl="2"/>
            <a:r>
              <a:rPr lang="en-US" dirty="0"/>
              <a:t>Basic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 and multiprocessing</a:t>
            </a:r>
            <a:endParaRPr lang="en-US" dirty="0"/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81" y="1570791"/>
            <a:ext cx="7016637" cy="5729375"/>
          </a:xfrm>
        </p:spPr>
      </p:pic>
    </p:spTree>
    <p:extLst>
      <p:ext uri="{BB962C8B-B14F-4D97-AF65-F5344CB8AC3E}">
        <p14:creationId xmlns:p14="http://schemas.microsoft.com/office/powerpoint/2010/main" val="4749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behavior of an individual process is shown by listing the sequence of instructions that are executed</a:t>
            </a:r>
          </a:p>
          <a:p>
            <a:r>
              <a:rPr lang="en-US" dirty="0"/>
              <a:t>This list is called a </a:t>
            </a:r>
            <a:r>
              <a:rPr lang="en-US" b="1" i="1" dirty="0"/>
              <a:t>Trace</a:t>
            </a:r>
            <a:endParaRPr lang="en-US" dirty="0"/>
          </a:p>
          <a:p>
            <a:r>
              <a:rPr lang="en-US" b="1" i="1" dirty="0"/>
              <a:t>Dispatcher</a:t>
            </a:r>
            <a:r>
              <a:rPr lang="en-US" dirty="0"/>
              <a:t>  is a small program which switches the processor from one process to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Consider three processes being executed</a:t>
            </a:r>
          </a:p>
          <a:p>
            <a:r>
              <a:rPr lang="en-NZ" dirty="0"/>
              <a:t>All are in memory (plus the dispatcher)</a:t>
            </a:r>
          </a:p>
          <a:p>
            <a:r>
              <a:rPr lang="en-NZ" dirty="0"/>
              <a:t>Lets ignore virtual memory for this.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4275" y="1240983"/>
            <a:ext cx="2188564" cy="528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51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from processor point of view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5026" y="1676400"/>
            <a:ext cx="18065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3" descr="Fig03_0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982918" y="1676400"/>
            <a:ext cx="3657600" cy="5502275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3671601" y="2864032"/>
            <a:ext cx="1143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1657" y="24947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48148E-6 L 6.66667E-6 0.03334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11088 L 0.00417 -0.066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1134 L 0.00417 0.13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11088 L 0.00417 -0.066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24468 L 0.0125 0.289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11088 L 0.00417 -0.0664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0.03334 L 6.66667E-6 0.06667 " pathEditMode="relative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11088 L 0.00417 -0.066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28912 L 0.0125 0.3669 " pathEditMode="relative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state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may be in one of two states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Not-running</a:t>
            </a:r>
          </a:p>
          <a:p>
            <a:endParaRPr lang="en-US" dirty="0"/>
          </a:p>
        </p:txBody>
      </p:sp>
      <p:pic>
        <p:nvPicPr>
          <p:cNvPr id="5" name="Picture 3" descr="Fig03_05a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6406" y="3610443"/>
            <a:ext cx="619918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1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Diagram</a:t>
            </a:r>
            <a:endParaRPr lang="en-US" dirty="0"/>
          </a:p>
        </p:txBody>
      </p:sp>
      <p:pic>
        <p:nvPicPr>
          <p:cNvPr id="4" name="Content Placeholder 3" descr="Fig03_05b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50696" y="2756173"/>
            <a:ext cx="9290607" cy="3449754"/>
          </a:xfrm>
        </p:spPr>
      </p:pic>
    </p:spTree>
    <p:extLst>
      <p:ext uri="{BB962C8B-B14F-4D97-AF65-F5344CB8AC3E}">
        <p14:creationId xmlns:p14="http://schemas.microsoft.com/office/powerpoint/2010/main" val="16573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OS builds a data structure to manage the process</a:t>
            </a:r>
          </a:p>
          <a:p>
            <a:r>
              <a:rPr lang="en-NZ" dirty="0"/>
              <a:t>Traditionally, the OS created all processes</a:t>
            </a:r>
          </a:p>
          <a:p>
            <a:pPr lvl="1"/>
            <a:r>
              <a:rPr lang="en-NZ" dirty="0"/>
              <a:t>But it can be useful to let a running process create another</a:t>
            </a:r>
          </a:p>
          <a:p>
            <a:r>
              <a:rPr lang="en-NZ" dirty="0"/>
              <a:t>This action is called </a:t>
            </a:r>
            <a:r>
              <a:rPr lang="en-NZ" b="1" i="1" dirty="0"/>
              <a:t>process spawning</a:t>
            </a:r>
          </a:p>
          <a:p>
            <a:pPr lvl="1"/>
            <a:r>
              <a:rPr lang="en-NZ" b="1" i="1" dirty="0"/>
              <a:t>Parent Process</a:t>
            </a:r>
            <a:r>
              <a:rPr lang="en-NZ" dirty="0"/>
              <a:t> is the original, creating, process</a:t>
            </a:r>
          </a:p>
          <a:p>
            <a:pPr lvl="1"/>
            <a:r>
              <a:rPr lang="en-NZ" b="1" i="1" dirty="0"/>
              <a:t>Child Process</a:t>
            </a:r>
            <a:r>
              <a:rPr lang="en-NZ" dirty="0"/>
              <a:t> is the new process</a:t>
            </a:r>
            <a:endParaRPr lang="en-NZ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must be some way that a process can indicate completion.</a:t>
            </a:r>
          </a:p>
          <a:p>
            <a:r>
              <a:rPr lang="en-NZ" dirty="0"/>
              <a:t>This indication may be:</a:t>
            </a:r>
          </a:p>
          <a:p>
            <a:pPr lvl="1"/>
            <a:r>
              <a:rPr lang="en-NZ" dirty="0"/>
              <a:t>A HALT instruction generating an interrupt alert to the OS.</a:t>
            </a:r>
          </a:p>
          <a:p>
            <a:pPr lvl="1"/>
            <a:r>
              <a:rPr lang="en-NZ" dirty="0"/>
              <a:t>A user action (e.g. log off, quitting an application)</a:t>
            </a:r>
          </a:p>
          <a:p>
            <a:pPr lvl="1"/>
            <a:r>
              <a:rPr lang="en-NZ" dirty="0"/>
              <a:t>A fault or error</a:t>
            </a:r>
          </a:p>
          <a:p>
            <a:pPr lvl="1"/>
            <a:r>
              <a:rPr lang="en-NZ" dirty="0"/>
              <a:t>Parent process terminating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</a:p>
          <a:p>
            <a:r>
              <a:rPr lang="en-US" dirty="0" smtClean="0"/>
              <a:t>Threads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Windows thread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9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Five-state process model</a:t>
            </a:r>
            <a:endParaRPr lang="en-US" dirty="0"/>
          </a:p>
        </p:txBody>
      </p:sp>
      <p:pic>
        <p:nvPicPr>
          <p:cNvPr id="4" name="Content Placeholder 3" descr="Fig03_06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54978" y="1690688"/>
            <a:ext cx="9082043" cy="5166911"/>
          </a:xfrm>
        </p:spPr>
      </p:pic>
    </p:spTree>
    <p:extLst>
      <p:ext uri="{BB962C8B-B14F-4D97-AF65-F5344CB8AC3E}">
        <p14:creationId xmlns:p14="http://schemas.microsoft.com/office/powerpoint/2010/main" val="3034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queues</a:t>
            </a:r>
            <a:endParaRPr lang="en-US" dirty="0"/>
          </a:p>
        </p:txBody>
      </p:sp>
      <p:pic>
        <p:nvPicPr>
          <p:cNvPr id="4" name="Content Placeholder 3" descr="Fig03_08a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39403" y="2071140"/>
            <a:ext cx="10313194" cy="4179757"/>
          </a:xfrm>
        </p:spPr>
      </p:pic>
    </p:spTree>
    <p:extLst>
      <p:ext uri="{BB962C8B-B14F-4D97-AF65-F5344CB8AC3E}">
        <p14:creationId xmlns:p14="http://schemas.microsoft.com/office/powerpoint/2010/main" val="8238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blocked queues</a:t>
            </a:r>
            <a:endParaRPr lang="en-US" dirty="0"/>
          </a:p>
        </p:txBody>
      </p:sp>
      <p:pic>
        <p:nvPicPr>
          <p:cNvPr id="4" name="Content Placeholder 3" descr="Fig03_08b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35158" y="1752453"/>
            <a:ext cx="6521683" cy="5105547"/>
          </a:xfrm>
        </p:spPr>
      </p:pic>
    </p:spTree>
    <p:extLst>
      <p:ext uri="{BB962C8B-B14F-4D97-AF65-F5344CB8AC3E}">
        <p14:creationId xmlns:p14="http://schemas.microsoft.com/office/powerpoint/2010/main" val="4820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is faster than I/O so all processes could be waiting for I/O</a:t>
            </a:r>
          </a:p>
          <a:p>
            <a:pPr lvl="1"/>
            <a:r>
              <a:rPr lang="en-US" dirty="0"/>
              <a:t>Swap these processes to disk to free up more memory and use processor on more processes</a:t>
            </a:r>
          </a:p>
          <a:p>
            <a:r>
              <a:rPr lang="en-US" dirty="0"/>
              <a:t>Blocked state becomes </a:t>
            </a:r>
            <a:r>
              <a:rPr lang="en-US" b="1" i="1" dirty="0"/>
              <a:t>suspend</a:t>
            </a:r>
            <a:r>
              <a:rPr lang="en-US" dirty="0"/>
              <a:t> state when swapped to disk</a:t>
            </a:r>
          </a:p>
          <a:p>
            <a:r>
              <a:rPr lang="en-US" dirty="0"/>
              <a:t>Two new states</a:t>
            </a:r>
          </a:p>
          <a:p>
            <a:pPr lvl="1"/>
            <a:r>
              <a:rPr lang="en-US" dirty="0"/>
              <a:t>Blocked/Suspend</a:t>
            </a:r>
          </a:p>
          <a:p>
            <a:pPr lvl="1"/>
            <a:r>
              <a:rPr lang="en-US" dirty="0"/>
              <a:t>Ready/Suspend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suspend state</a:t>
            </a:r>
            <a:endParaRPr lang="en-US" dirty="0"/>
          </a:p>
        </p:txBody>
      </p:sp>
      <p:pic>
        <p:nvPicPr>
          <p:cNvPr id="4" name="Content Placeholder 3" descr="Fig03_09a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34735" y="1828799"/>
            <a:ext cx="10322530" cy="4482059"/>
          </a:xfrm>
        </p:spPr>
      </p:pic>
    </p:spTree>
    <p:extLst>
      <p:ext uri="{BB962C8B-B14F-4D97-AF65-F5344CB8AC3E}">
        <p14:creationId xmlns:p14="http://schemas.microsoft.com/office/powerpoint/2010/main" val="3800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unit of dispatching is referred to as a </a:t>
            </a:r>
            <a:r>
              <a:rPr lang="en-US" b="1" i="1" dirty="0"/>
              <a:t>thread </a:t>
            </a:r>
            <a:r>
              <a:rPr lang="en-US" dirty="0"/>
              <a:t>or lightweight process</a:t>
            </a:r>
          </a:p>
          <a:p>
            <a:r>
              <a:rPr lang="en-US" dirty="0"/>
              <a:t>The unit of resource ownership is referred to as a process or </a:t>
            </a:r>
            <a:r>
              <a:rPr lang="en-US" b="1" i="1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1775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MS-DOS supports a single user process and a single thread. </a:t>
            </a:r>
          </a:p>
          <a:p>
            <a:r>
              <a:rPr lang="en-NZ" dirty="0"/>
              <a:t>Some UNIX, support multiple user processes but only support one thread per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Java run-time environment is a single process with multiple threads</a:t>
            </a:r>
          </a:p>
          <a:p>
            <a:r>
              <a:rPr lang="en-NZ" dirty="0"/>
              <a:t>Multiple processes </a:t>
            </a:r>
            <a:r>
              <a:rPr lang="en-NZ" b="1" i="1" dirty="0"/>
              <a:t>and </a:t>
            </a:r>
            <a:r>
              <a:rPr lang="en-NZ" dirty="0"/>
              <a:t>threads are found in Windows, Solaris, and many modern versions of UNIX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similar 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Threads have execution states and may synchronize with one another.</a:t>
            </a:r>
          </a:p>
          <a:p>
            <a:pPr lvl="1"/>
            <a:r>
              <a:rPr lang="en-NZ" dirty="0"/>
              <a:t>Similar to processes</a:t>
            </a:r>
          </a:p>
          <a:p>
            <a:r>
              <a:rPr lang="en-NZ" dirty="0"/>
              <a:t>We look at these two aspects of thread functionality in turn.</a:t>
            </a:r>
          </a:p>
          <a:p>
            <a:pPr lvl="1"/>
            <a:r>
              <a:rPr lang="en-NZ" dirty="0"/>
              <a:t>States </a:t>
            </a:r>
          </a:p>
          <a:p>
            <a:pPr lvl="1"/>
            <a:r>
              <a:rPr lang="en-NZ" dirty="0"/>
              <a:t>Synchronisation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execution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associated with a change in thread state</a:t>
            </a:r>
          </a:p>
          <a:p>
            <a:pPr lvl="1"/>
            <a:r>
              <a:rPr lang="en-US" dirty="0"/>
              <a:t>Spawn (another thread)</a:t>
            </a:r>
          </a:p>
          <a:p>
            <a:pPr lvl="1"/>
            <a:r>
              <a:rPr lang="en-US" dirty="0"/>
              <a:t>Block</a:t>
            </a:r>
          </a:p>
          <a:p>
            <a:pPr lvl="2"/>
            <a:r>
              <a:rPr lang="en-US" dirty="0"/>
              <a:t>Issue: will blocking a thread block other, or  </a:t>
            </a:r>
            <a:r>
              <a:rPr lang="en-US" i="1" dirty="0"/>
              <a:t>all,</a:t>
            </a:r>
            <a:r>
              <a:rPr lang="en-US" dirty="0"/>
              <a:t> threads</a:t>
            </a:r>
          </a:p>
          <a:p>
            <a:pPr lvl="1"/>
            <a:r>
              <a:rPr lang="en-US" dirty="0"/>
              <a:t>Unblock</a:t>
            </a:r>
          </a:p>
          <a:p>
            <a:pPr lvl="1"/>
            <a:r>
              <a:rPr lang="en-US" dirty="0"/>
              <a:t>Finish (thread)</a:t>
            </a:r>
          </a:p>
          <a:p>
            <a:pPr lvl="2"/>
            <a:r>
              <a:rPr lang="en-US" dirty="0" err="1"/>
              <a:t>Deallocate</a:t>
            </a:r>
            <a:r>
              <a:rPr lang="en-US" dirty="0"/>
              <a:t> register context and stacks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Consider:</a:t>
            </a:r>
          </a:p>
          <a:p>
            <a:pPr lvl="1"/>
            <a:r>
              <a:rPr lang="en-NZ" dirty="0"/>
              <a:t>A program that performs two remote procedure calls (RPCs) </a:t>
            </a:r>
          </a:p>
          <a:p>
            <a:pPr lvl="1"/>
            <a:r>
              <a:rPr lang="en-NZ" dirty="0"/>
              <a:t> to two different hosts </a:t>
            </a:r>
          </a:p>
          <a:p>
            <a:pPr lvl="1"/>
            <a:r>
              <a:rPr lang="en-NZ" dirty="0"/>
              <a:t>to obtain a combined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single thread</a:t>
            </a:r>
            <a:endParaRPr lang="en-US" dirty="0"/>
          </a:p>
        </p:txBody>
      </p:sp>
      <p:pic>
        <p:nvPicPr>
          <p:cNvPr id="4" name="Content Placeholder 3" descr="Fig04_03a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63" y="1690688"/>
            <a:ext cx="9528874" cy="4871743"/>
          </a:xfrm>
        </p:spPr>
      </p:pic>
    </p:spTree>
    <p:extLst>
      <p:ext uri="{BB962C8B-B14F-4D97-AF65-F5344CB8AC3E}">
        <p14:creationId xmlns:p14="http://schemas.microsoft.com/office/powerpoint/2010/main" val="1820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multithread</a:t>
            </a:r>
            <a:endParaRPr lang="en-US" dirty="0"/>
          </a:p>
        </p:txBody>
      </p:sp>
      <p:pic>
        <p:nvPicPr>
          <p:cNvPr id="4" name="Content Placeholder 3" descr="Fig04_03b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890" y="1690688"/>
            <a:ext cx="7238219" cy="4791735"/>
          </a:xfrm>
        </p:spPr>
      </p:pic>
    </p:spTree>
    <p:extLst>
      <p:ext uri="{BB962C8B-B14F-4D97-AF65-F5344CB8AC3E}">
        <p14:creationId xmlns:p14="http://schemas.microsoft.com/office/powerpoint/2010/main" val="17011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spawn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&lt;thread&gt;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function() { // some function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::thread </a:t>
            </a:r>
            <a:r>
              <a:rPr lang="en-US" dirty="0" err="1" smtClean="0"/>
              <a:t>aThread</a:t>
            </a:r>
            <a:r>
              <a:rPr lang="en-US" dirty="0" smtClean="0"/>
              <a:t>(function);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34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is calculating the time for calculating number of prime numbers below 100 000, 5 times.</a:t>
            </a:r>
          </a:p>
          <a:p>
            <a:r>
              <a:rPr lang="en-US" dirty="0" smtClean="0"/>
              <a:t>Get values for single thread execution and multithread execution.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int</a:t>
            </a:r>
            <a:r>
              <a:rPr lang="en-US" dirty="0" smtClean="0"/>
              <a:t> clock() for getting ticks of the processors since start of program. Use CLOCKS_PER_SEC and some simple math for getting interval of seconds.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08" y="4843463"/>
            <a:ext cx="7073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9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1251"/>
            <a:ext cx="10515600" cy="1325563"/>
          </a:xfrm>
        </p:spPr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main thread needs to wait for another thread to end, you use </a:t>
            </a:r>
            <a:r>
              <a:rPr lang="en-US" dirty="0" err="1" smtClean="0"/>
              <a:t>aThread.join</a:t>
            </a:r>
            <a:r>
              <a:rPr lang="en-US" dirty="0" smtClean="0"/>
              <a:t>().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2594" y="3396343"/>
            <a:ext cx="17242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925" y="4066856"/>
            <a:ext cx="17242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9925" y="4741678"/>
            <a:ext cx="17242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59925" y="5412192"/>
            <a:ext cx="17242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n</a:t>
            </a:r>
            <a:endParaRPr lang="en-US" dirty="0"/>
          </a:p>
        </p:txBody>
      </p:sp>
      <p:cxnSp>
        <p:nvCxnSpPr>
          <p:cNvPr id="11" name="Elbow Connector 10"/>
          <p:cNvCxnSpPr>
            <a:stCxn id="6" idx="3"/>
            <a:endCxn id="7" idx="1"/>
          </p:cNvCxnSpPr>
          <p:nvPr/>
        </p:nvCxnSpPr>
        <p:spPr>
          <a:xfrm>
            <a:off x="2886891" y="3677195"/>
            <a:ext cx="873034" cy="670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8" idx="1"/>
          </p:cNvCxnSpPr>
          <p:nvPr/>
        </p:nvCxnSpPr>
        <p:spPr>
          <a:xfrm>
            <a:off x="2886891" y="3677195"/>
            <a:ext cx="873034" cy="1345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9" idx="1"/>
          </p:cNvCxnSpPr>
          <p:nvPr/>
        </p:nvCxnSpPr>
        <p:spPr>
          <a:xfrm>
            <a:off x="2886891" y="3677195"/>
            <a:ext cx="873034" cy="2015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76160" y="3396343"/>
            <a:ext cx="17242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1"/>
          </p:cNvCxnSpPr>
          <p:nvPr/>
        </p:nvCxnSpPr>
        <p:spPr>
          <a:xfrm>
            <a:off x="2886891" y="3677195"/>
            <a:ext cx="448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33851" y="3396342"/>
            <a:ext cx="17242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threads</a:t>
            </a:r>
            <a:endParaRPr lang="en-US" dirty="0"/>
          </a:p>
        </p:txBody>
      </p:sp>
      <p:cxnSp>
        <p:nvCxnSpPr>
          <p:cNvPr id="24" name="Elbow Connector 23"/>
          <p:cNvCxnSpPr>
            <a:stCxn id="7" idx="3"/>
            <a:endCxn id="22" idx="2"/>
          </p:cNvCxnSpPr>
          <p:nvPr/>
        </p:nvCxnSpPr>
        <p:spPr>
          <a:xfrm flipV="1">
            <a:off x="5484222" y="3958045"/>
            <a:ext cx="611778" cy="389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3"/>
            <a:endCxn id="22" idx="2"/>
          </p:cNvCxnSpPr>
          <p:nvPr/>
        </p:nvCxnSpPr>
        <p:spPr>
          <a:xfrm flipV="1">
            <a:off x="5484222" y="3958045"/>
            <a:ext cx="611778" cy="1064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3"/>
            <a:endCxn id="22" idx="2"/>
          </p:cNvCxnSpPr>
          <p:nvPr/>
        </p:nvCxnSpPr>
        <p:spPr>
          <a:xfrm flipV="1">
            <a:off x="5484222" y="3958045"/>
            <a:ext cx="611778" cy="1734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2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try the last 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multithreading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Uniprogramming</a:t>
            </a:r>
            <a:endParaRPr lang="en-US" dirty="0"/>
          </a:p>
        </p:txBody>
      </p:sp>
      <p:pic>
        <p:nvPicPr>
          <p:cNvPr id="6" name="Content Placeholder 5" descr="Fig02_05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87" y="2704406"/>
            <a:ext cx="12124826" cy="21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set of processes is deadlocked when each process in the set is blocked awaiting an event that can only be triggered by another blocked process in the set</a:t>
            </a:r>
          </a:p>
          <a:p>
            <a:pPr lvl="1"/>
            <a:r>
              <a:rPr lang="en-NZ" dirty="0"/>
              <a:t>Typically involves processes competing for the same set of resources</a:t>
            </a:r>
          </a:p>
          <a:p>
            <a:r>
              <a:rPr lang="en-US" dirty="0"/>
              <a:t>No efficient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02077" y="1196732"/>
            <a:ext cx="5587845" cy="553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95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4310" y="1521491"/>
            <a:ext cx="4983379" cy="488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03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 </a:t>
            </a:r>
            <a:r>
              <a:rPr lang="en-US" dirty="0" smtClean="0"/>
              <a:t>and Q (Deadlock is happening)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70350" y="2188734"/>
            <a:ext cx="4051300" cy="3505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67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 </a:t>
            </a:r>
            <a:r>
              <a:rPr lang="en-US" dirty="0" smtClean="0"/>
              <a:t>and Q (Deadlock is not happening)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14295" y="2232663"/>
            <a:ext cx="4963410" cy="427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2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  <a:p>
            <a:pPr lvl="1"/>
            <a:r>
              <a:rPr lang="en-US" dirty="0"/>
              <a:t>Only one </a:t>
            </a:r>
            <a:r>
              <a:rPr lang="en-US" dirty="0" smtClean="0"/>
              <a:t>thread may </a:t>
            </a:r>
            <a:r>
              <a:rPr lang="en-US" dirty="0"/>
              <a:t>use a </a:t>
            </a:r>
            <a:r>
              <a:rPr lang="en-US" dirty="0" smtClean="0"/>
              <a:t>resource(variable) </a:t>
            </a:r>
            <a:r>
              <a:rPr lang="en-US" dirty="0"/>
              <a:t>at a time</a:t>
            </a:r>
          </a:p>
          <a:p>
            <a:r>
              <a:rPr lang="en-US" dirty="0"/>
              <a:t>Hold-and-wait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thread may </a:t>
            </a:r>
            <a:r>
              <a:rPr lang="en-US" dirty="0"/>
              <a:t>hold allocated resources while awaiting assignment of others</a:t>
            </a:r>
          </a:p>
          <a:p>
            <a:r>
              <a:rPr lang="en-NZ" dirty="0"/>
              <a:t>No pre-emption</a:t>
            </a:r>
          </a:p>
          <a:p>
            <a:pPr lvl="1"/>
            <a:r>
              <a:rPr lang="en-NZ" dirty="0"/>
              <a:t>No resource can be forcibly removed form a </a:t>
            </a:r>
            <a:r>
              <a:rPr lang="en-NZ" dirty="0" smtClean="0"/>
              <a:t>thread holding </a:t>
            </a:r>
            <a:r>
              <a:rPr lang="en-NZ" dirty="0"/>
              <a:t>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Three general approaches exist for dealing with deadlock.</a:t>
            </a:r>
          </a:p>
          <a:p>
            <a:pPr lvl="1"/>
            <a:r>
              <a:rPr lang="en-NZ" dirty="0"/>
              <a:t>Prevent deadlock</a:t>
            </a:r>
          </a:p>
          <a:p>
            <a:pPr lvl="1"/>
            <a:r>
              <a:rPr lang="en-NZ" dirty="0"/>
              <a:t>Avoid deadlock</a:t>
            </a:r>
          </a:p>
          <a:p>
            <a:pPr lvl="1"/>
            <a:r>
              <a:rPr lang="en-NZ" dirty="0"/>
              <a:t>Detect Deadlock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Design a system in such a way that the possibility of deadlock is excluded.</a:t>
            </a:r>
          </a:p>
          <a:p>
            <a:r>
              <a:rPr lang="en-NZ" dirty="0"/>
              <a:t>Two main methods</a:t>
            </a:r>
          </a:p>
          <a:p>
            <a:pPr lvl="1"/>
            <a:r>
              <a:rPr lang="en-NZ" dirty="0"/>
              <a:t>Indirect – prevent all three of the necessary conditions occurring at once</a:t>
            </a:r>
          </a:p>
          <a:p>
            <a:pPr lvl="1"/>
            <a:r>
              <a:rPr lang="en-NZ" dirty="0"/>
              <a:t>Direct – prevent circular waits</a:t>
            </a:r>
          </a:p>
        </p:txBody>
      </p:sp>
    </p:spTree>
    <p:extLst>
      <p:ext uri="{BB962C8B-B14F-4D97-AF65-F5344CB8AC3E}">
        <p14:creationId xmlns:p14="http://schemas.microsoft.com/office/powerpoint/2010/main" val="14005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is made dynamically whether the current resource allocation request will, if granted, potentially lead to a deadlock</a:t>
            </a:r>
          </a:p>
          <a:p>
            <a:r>
              <a:rPr lang="en-US" dirty="0"/>
              <a:t>Requires knowledge of future process requests</a:t>
            </a:r>
          </a:p>
        </p:txBody>
      </p:sp>
    </p:spTree>
    <p:extLst>
      <p:ext uri="{BB962C8B-B14F-4D97-AF65-F5344CB8AC3E}">
        <p14:creationId xmlns:p14="http://schemas.microsoft.com/office/powerpoint/2010/main" val="2698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pic>
        <p:nvPicPr>
          <p:cNvPr id="4" name="Content Placeholder 3" descr="Fig02_05b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475" y="2279093"/>
            <a:ext cx="8655050" cy="34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Initiation Denial</a:t>
            </a:r>
          </a:p>
          <a:p>
            <a:pPr lvl="1"/>
            <a:r>
              <a:rPr lang="en-US" dirty="0"/>
              <a:t>Do not start a </a:t>
            </a:r>
            <a:r>
              <a:rPr lang="en-US" dirty="0" smtClean="0"/>
              <a:t>thread if </a:t>
            </a:r>
            <a:r>
              <a:rPr lang="en-US" dirty="0"/>
              <a:t>its demands might lead to deadlock</a:t>
            </a:r>
          </a:p>
          <a:p>
            <a:pPr lvl="1"/>
            <a:endParaRPr lang="en-US" dirty="0"/>
          </a:p>
          <a:p>
            <a:r>
              <a:rPr lang="en-US" dirty="0"/>
              <a:t>Resource Allocation Denial</a:t>
            </a:r>
          </a:p>
          <a:p>
            <a:pPr lvl="1"/>
            <a:r>
              <a:rPr lang="en-US" dirty="0"/>
              <a:t>Do not grant an incremental resource request to a </a:t>
            </a:r>
            <a:r>
              <a:rPr lang="en-US" dirty="0" smtClean="0"/>
              <a:t>thread if </a:t>
            </a:r>
            <a:r>
              <a:rPr lang="en-US" dirty="0"/>
              <a:t>this allocation might lead to deadlock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Deadlock prevention strategies are very conservative; </a:t>
            </a:r>
          </a:p>
          <a:p>
            <a:pPr lvl="1"/>
            <a:r>
              <a:rPr lang="en-NZ" dirty="0"/>
              <a:t>limit access to resources and impose restrictions on processes.</a:t>
            </a:r>
          </a:p>
          <a:p>
            <a:r>
              <a:rPr lang="en-NZ" dirty="0"/>
              <a:t>Deadlock detection strategies do the opposite</a:t>
            </a:r>
          </a:p>
          <a:p>
            <a:pPr lvl="1"/>
            <a:r>
              <a:rPr lang="en-NZ" dirty="0"/>
              <a:t>Resource requests are granted whenever possible.</a:t>
            </a:r>
          </a:p>
          <a:p>
            <a:pPr lvl="1"/>
            <a:r>
              <a:rPr lang="en-NZ" dirty="0"/>
              <a:t>Regularly check for deadlock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Suppose </a:t>
            </a:r>
            <a:r>
              <a:rPr lang="en-NZ" dirty="0"/>
              <a:t>two or more </a:t>
            </a:r>
            <a:r>
              <a:rPr lang="en-NZ" dirty="0" smtClean="0"/>
              <a:t>threads require </a:t>
            </a:r>
            <a:r>
              <a:rPr lang="en-NZ" dirty="0"/>
              <a:t>access to a single </a:t>
            </a:r>
            <a:r>
              <a:rPr lang="en-NZ" dirty="0" err="1"/>
              <a:t>nonsharable</a:t>
            </a:r>
            <a:r>
              <a:rPr lang="en-NZ" dirty="0"/>
              <a:t> resource, such as a printer.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During </a:t>
            </a:r>
            <a:r>
              <a:rPr lang="en-NZ" dirty="0"/>
              <a:t>the course of execution, each process will be sending commands to the I/O device, receiving status information, sending data, and/or receiving data.</a:t>
            </a:r>
          </a:p>
          <a:p>
            <a:r>
              <a:rPr lang="en-US" dirty="0" smtClean="0"/>
              <a:t>The code that needs the critical resource is called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process at a time is allowed in the critical section for a resource</a:t>
            </a:r>
          </a:p>
          <a:p>
            <a:r>
              <a:rPr lang="en-US" dirty="0"/>
              <a:t>A process that halts in its noncritical section must do so without interfering with other processes</a:t>
            </a:r>
          </a:p>
          <a:p>
            <a:r>
              <a:rPr lang="en-US" dirty="0"/>
              <a:t>No deadlock or starvation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must not be delayed access to a critical section when there is no other process using it</a:t>
            </a:r>
          </a:p>
          <a:p>
            <a:r>
              <a:rPr lang="en-US" dirty="0"/>
              <a:t>No assumptions are made about relative process speeds or number of processes</a:t>
            </a:r>
          </a:p>
          <a:p>
            <a:r>
              <a:rPr lang="en-US" dirty="0"/>
              <a:t>A process remains inside its critical section for a finite time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mutex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/>
              <a:t>mtx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oid function()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tx.lock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//Execute the critical section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tx.unlock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077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process when a </a:t>
            </a:r>
            <a:r>
              <a:rPr lang="en-US" dirty="0" smtClean="0"/>
              <a:t>process/thread </a:t>
            </a:r>
            <a:r>
              <a:rPr lang="en-US" dirty="0" smtClean="0"/>
              <a:t>is needing a resource which is not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process when </a:t>
            </a:r>
            <a:r>
              <a:rPr lang="en-US" dirty="0" smtClean="0"/>
              <a:t>multiple threads are waiting for entering the critical section. The one that enters is not clearly defined by the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people must exit a room with one exit. Only one of them can exit at a time and needs 200 </a:t>
            </a:r>
            <a:r>
              <a:rPr lang="en-US" dirty="0" err="1" smtClean="0"/>
              <a:t>ms</a:t>
            </a:r>
            <a:r>
              <a:rPr lang="en-US" dirty="0" smtClean="0"/>
              <a:t> to exit. Represent the </a:t>
            </a:r>
            <a:r>
              <a:rPr lang="en-US" dirty="0" smtClean="0"/>
              <a:t>people </a:t>
            </a:r>
            <a:r>
              <a:rPr lang="en-US" dirty="0" smtClean="0"/>
              <a:t>by spawning </a:t>
            </a:r>
            <a:r>
              <a:rPr lang="en-US" dirty="0" smtClean="0"/>
              <a:t>threads and </a:t>
            </a:r>
            <a:r>
              <a:rPr lang="en-US" dirty="0" smtClean="0"/>
              <a:t>represent the door as a critical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256" y="1924454"/>
            <a:ext cx="8961487" cy="4522619"/>
          </a:xfrm>
        </p:spPr>
      </p:pic>
    </p:spTree>
    <p:extLst>
      <p:ext uri="{BB962C8B-B14F-4D97-AF65-F5344CB8AC3E}">
        <p14:creationId xmlns:p14="http://schemas.microsoft.com/office/powerpoint/2010/main" val="6411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multiprogramming vs time sharing</a:t>
            </a:r>
            <a:endParaRPr lang="en-US" dirty="0"/>
          </a:p>
        </p:txBody>
      </p:sp>
      <p:pic>
        <p:nvPicPr>
          <p:cNvPr id="4" name="Content Placeholder 3" descr="Table02_03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87" y="2349078"/>
            <a:ext cx="9684426" cy="3705474"/>
          </a:xfrm>
        </p:spPr>
      </p:pic>
    </p:spTree>
    <p:extLst>
      <p:ext uri="{BB962C8B-B14F-4D97-AF65-F5344CB8AC3E}">
        <p14:creationId xmlns:p14="http://schemas.microsoft.com/office/powerpoint/2010/main" val="5478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in execution</a:t>
            </a:r>
          </a:p>
          <a:p>
            <a:r>
              <a:rPr lang="en-US" dirty="0"/>
              <a:t>An instance of a program running on a computer</a:t>
            </a:r>
          </a:p>
          <a:p>
            <a:r>
              <a:rPr lang="en-US" dirty="0"/>
              <a:t>The entity that can be assigned to and executed on a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three components</a:t>
            </a:r>
          </a:p>
          <a:p>
            <a:pPr lvl="1"/>
            <a:r>
              <a:rPr lang="en-US" dirty="0"/>
              <a:t>An executable program</a:t>
            </a:r>
          </a:p>
          <a:p>
            <a:pPr lvl="1"/>
            <a:r>
              <a:rPr lang="en-US" dirty="0"/>
              <a:t>Associated data needed by the program</a:t>
            </a:r>
          </a:p>
          <a:p>
            <a:pPr lvl="1"/>
            <a:r>
              <a:rPr lang="en-US" dirty="0"/>
              <a:t>Execution context of the program</a:t>
            </a:r>
          </a:p>
          <a:p>
            <a:pPr lvl="2"/>
            <a:r>
              <a:rPr lang="en-US" dirty="0"/>
              <a:t>All information the operating system needs to manage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4E15B19-78A6-B343-942A-B811808EDDC0}" vid="{5A47D9FF-AA53-124B-BEC4-72AC3AA53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69</TotalTime>
  <Words>1232</Words>
  <Application>Microsoft Macintosh PowerPoint</Application>
  <PresentationFormat>Widescreen</PresentationFormat>
  <Paragraphs>207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Avenir Next Medium</vt:lpstr>
      <vt:lpstr>Avenir Next Ultra Light</vt:lpstr>
      <vt:lpstr>Calibri</vt:lpstr>
      <vt:lpstr>Arial</vt:lpstr>
      <vt:lpstr>Office Theme</vt:lpstr>
      <vt:lpstr>Cpp development</vt:lpstr>
      <vt:lpstr>Schedule</vt:lpstr>
      <vt:lpstr>Multiprocessing</vt:lpstr>
      <vt:lpstr>Uniprogramming</vt:lpstr>
      <vt:lpstr>Multiprogramming</vt:lpstr>
      <vt:lpstr>Multiprogramming</vt:lpstr>
      <vt:lpstr>Batch multiprogramming vs time sharing</vt:lpstr>
      <vt:lpstr>Process</vt:lpstr>
      <vt:lpstr>Process</vt:lpstr>
      <vt:lpstr>Scheduling and resource management</vt:lpstr>
      <vt:lpstr>Modern OS</vt:lpstr>
      <vt:lpstr>Multiprogramming and multiprocessing</vt:lpstr>
      <vt:lpstr>Trace of the process</vt:lpstr>
      <vt:lpstr>Process execution</vt:lpstr>
      <vt:lpstr>Trace from processor point of view</vt:lpstr>
      <vt:lpstr>Two state process model</vt:lpstr>
      <vt:lpstr>Queuing Diagram</vt:lpstr>
      <vt:lpstr>Process creation</vt:lpstr>
      <vt:lpstr>Process termination</vt:lpstr>
      <vt:lpstr>Five-state process model</vt:lpstr>
      <vt:lpstr>Using two queues</vt:lpstr>
      <vt:lpstr>Multiple blocked queues</vt:lpstr>
      <vt:lpstr>Suspended processes</vt:lpstr>
      <vt:lpstr>One suspend state</vt:lpstr>
      <vt:lpstr>Threads</vt:lpstr>
      <vt:lpstr>Processes and threads</vt:lpstr>
      <vt:lpstr>Single thread approaches</vt:lpstr>
      <vt:lpstr>Multithreading</vt:lpstr>
      <vt:lpstr>Activities similar to processes</vt:lpstr>
      <vt:lpstr>Thread execution states</vt:lpstr>
      <vt:lpstr>Remote procedure call</vt:lpstr>
      <vt:lpstr>RPC single thread</vt:lpstr>
      <vt:lpstr>RPC multithread</vt:lpstr>
      <vt:lpstr>How to spawn thread</vt:lpstr>
      <vt:lpstr>Task</vt:lpstr>
      <vt:lpstr>Problems ?</vt:lpstr>
      <vt:lpstr>Thread synchronization</vt:lpstr>
      <vt:lpstr>Now lets try the last task</vt:lpstr>
      <vt:lpstr>Problems in multithreading programming</vt:lpstr>
      <vt:lpstr>Deadlocks</vt:lpstr>
      <vt:lpstr>Deadlock</vt:lpstr>
      <vt:lpstr>Deadlock</vt:lpstr>
      <vt:lpstr>Deadlock</vt:lpstr>
      <vt:lpstr>Thread P and Q (Deadlock is happening)</vt:lpstr>
      <vt:lpstr>Thread P and Q (Deadlock is not happening)</vt:lpstr>
      <vt:lpstr>Deadlock conditions</vt:lpstr>
      <vt:lpstr>Dealing with deadlock</vt:lpstr>
      <vt:lpstr>Deadlock Prevention</vt:lpstr>
      <vt:lpstr>Deadlock avoidance</vt:lpstr>
      <vt:lpstr>Deadlock avoidance</vt:lpstr>
      <vt:lpstr>Deadlock detection</vt:lpstr>
      <vt:lpstr>Mutex</vt:lpstr>
      <vt:lpstr>Mutex</vt:lpstr>
      <vt:lpstr>Requirements for mutual exclusion</vt:lpstr>
      <vt:lpstr>Requirements for mutual exclusion</vt:lpstr>
      <vt:lpstr>Implementation of Cpp Mutex</vt:lpstr>
      <vt:lpstr>Starvation</vt:lpstr>
      <vt:lpstr>Spinlock</vt:lpstr>
      <vt:lpstr>Daily task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development</dc:title>
  <dc:creator>Martin Kuvandzhiev</dc:creator>
  <cp:lastModifiedBy>Martin Kuvandzhiev</cp:lastModifiedBy>
  <cp:revision>7</cp:revision>
  <dcterms:created xsi:type="dcterms:W3CDTF">2016-07-08T13:37:52Z</dcterms:created>
  <dcterms:modified xsi:type="dcterms:W3CDTF">2016-07-08T14:47:24Z</dcterms:modified>
</cp:coreProperties>
</file>