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5" r:id="rId8"/>
    <p:sldId id="266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8" y="2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Breast Cancer Detection -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Applied Machine Learning CS 3840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Matthew Slusser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51FA-9D14-4D9D-AB88-ECEDB24B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3AE5-122A-4277-BA8E-DCC88B53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F6368"/>
                </a:solidFill>
                <a:effectLst/>
                <a:latin typeface="Inter"/>
              </a:rPr>
              <a:t>Goal: Predict whether the cancer is benign or malignant</a:t>
            </a:r>
          </a:p>
          <a:p>
            <a:r>
              <a:rPr lang="en-US" dirty="0">
                <a:solidFill>
                  <a:srgbClr val="5F6368"/>
                </a:solidFill>
                <a:latin typeface="Inter"/>
              </a:rPr>
              <a:t>Why: Cancer with the second highest annual death </a:t>
            </a:r>
            <a:r>
              <a:rPr lang="en-US">
                <a:solidFill>
                  <a:srgbClr val="5F6368"/>
                </a:solidFill>
                <a:latin typeface="Inter"/>
              </a:rPr>
              <a:t>in women</a:t>
            </a:r>
            <a:endParaRPr lang="en-US" dirty="0">
              <a:solidFill>
                <a:srgbClr val="5F6368"/>
              </a:solidFill>
              <a:latin typeface="Inter"/>
            </a:endParaRPr>
          </a:p>
          <a:p>
            <a:r>
              <a:rPr lang="en-US" dirty="0">
                <a:solidFill>
                  <a:srgbClr val="5F6368"/>
                </a:solidFill>
                <a:latin typeface="Inter"/>
              </a:rPr>
              <a:t>How: Make predictions using various models to get the highest level of accuracy </a:t>
            </a:r>
          </a:p>
        </p:txBody>
      </p:sp>
    </p:spTree>
    <p:extLst>
      <p:ext uri="{BB962C8B-B14F-4D97-AF65-F5344CB8AC3E}">
        <p14:creationId xmlns:p14="http://schemas.microsoft.com/office/powerpoint/2010/main" val="24437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BFED-CEBC-466E-BD76-C9E8129DC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Dataset - Breast Cancer Wisconsin (Diagnostic)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32A6-AE51-483C-9883-C356F3F50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6278880" cy="3749040"/>
          </a:xfrm>
        </p:spPr>
        <p:txBody>
          <a:bodyPr>
            <a:normAutofit/>
          </a:bodyPr>
          <a:lstStyle/>
          <a:p>
            <a:r>
              <a:rPr lang="en-US" dirty="0"/>
              <a:t>Features are computed from a digitized image of a fine needle aspirate (FNA) of a breast mass. They describe characteristics of the cell nuclei present in the image.</a:t>
            </a:r>
          </a:p>
          <a:p>
            <a:r>
              <a:rPr lang="en-US" dirty="0"/>
              <a:t>Pre-processing consisted of dropping the id and Unnamed: 32, then picking the diagnosis as the label. Test size = 20%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69615-6B50-4E13-BDC1-923A3F6BE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169" y="1486547"/>
            <a:ext cx="3378031" cy="45332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488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70BE-E268-497B-BAF4-74AE5890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5088812D-24AD-48FA-B798-DB385C4346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53448" y="1554955"/>
            <a:ext cx="3485103" cy="4018186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237263C4-7596-4032-8088-601DD88102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12937" y="1554955"/>
            <a:ext cx="3561035" cy="4012022"/>
          </a:xfr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079EC408-7997-472D-9E0C-F6F534E8F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59" y="1554955"/>
            <a:ext cx="3485103" cy="401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1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A0886-6AE0-425D-99FA-798FB01184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752474" y="237744"/>
            <a:ext cx="6648450" cy="6382512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90836-E2B6-41E3-8FF3-2B8D6F4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C3C4A0C-883A-0851-03FF-E2E811E7B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4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A123-5808-456A-9D1C-13B884E6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31520"/>
            <a:ext cx="10058400" cy="13716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CB43-C76B-437B-8440-3495E0EF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751320" cy="3849624"/>
          </a:xfrm>
        </p:spPr>
        <p:txBody>
          <a:bodyPr/>
          <a:lstStyle/>
          <a:p>
            <a:r>
              <a:rPr lang="en-US" dirty="0"/>
              <a:t>Logistic Regression:</a:t>
            </a:r>
          </a:p>
          <a:p>
            <a:pPr lvl="1"/>
            <a:r>
              <a:rPr lang="en-US" dirty="0"/>
              <a:t>Logistic Regression Accuracy: 0.93860</a:t>
            </a:r>
          </a:p>
          <a:p>
            <a:pPr lvl="1"/>
            <a:r>
              <a:rPr lang="en-US" dirty="0"/>
              <a:t>Logistic Regression F1-Score: 0.91765</a:t>
            </a:r>
          </a:p>
          <a:p>
            <a:r>
              <a:rPr lang="en-US" dirty="0"/>
              <a:t>K-Nearest </a:t>
            </a:r>
            <a:r>
              <a:rPr lang="en-US" dirty="0" err="1"/>
              <a:t>Neighbrs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K-nearest Neighbors Accuracy: 0.92982</a:t>
            </a:r>
          </a:p>
          <a:p>
            <a:pPr lvl="1"/>
            <a:r>
              <a:rPr lang="en-US" dirty="0"/>
              <a:t>K-nearest Neighbors F1-Score: 0.90476</a:t>
            </a:r>
          </a:p>
          <a:p>
            <a:r>
              <a:rPr lang="en-US" dirty="0"/>
              <a:t>Support Vector Machine:</a:t>
            </a:r>
          </a:p>
          <a:p>
            <a:pPr lvl="1"/>
            <a:r>
              <a:rPr lang="it-IT" dirty="0"/>
              <a:t>SVM Accuracy: 0.92982</a:t>
            </a:r>
          </a:p>
          <a:p>
            <a:pPr lvl="1"/>
            <a:r>
              <a:rPr lang="it-IT" dirty="0"/>
              <a:t>SVM F1-Score: 0.89744</a:t>
            </a:r>
          </a:p>
          <a:p>
            <a:pPr lvl="1"/>
            <a:r>
              <a:rPr lang="it-IT" dirty="0"/>
              <a:t>Micro F1-Score: 0.92982</a:t>
            </a:r>
          </a:p>
          <a:p>
            <a:pPr lvl="1"/>
            <a:r>
              <a:rPr lang="it-IT" dirty="0"/>
              <a:t>Macro F1-Score: 0.92205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83394F-76E2-4C4F-9391-D25F026B1BE1}"/>
              </a:ext>
            </a:extLst>
          </p:cNvPr>
          <p:cNvSpPr txBox="1">
            <a:spLocks/>
          </p:cNvSpPr>
          <p:nvPr/>
        </p:nvSpPr>
        <p:spPr>
          <a:xfrm>
            <a:off x="6918960" y="905256"/>
            <a:ext cx="675132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Forest:</a:t>
            </a:r>
          </a:p>
          <a:p>
            <a:pPr lvl="1"/>
            <a:r>
              <a:rPr lang="en-US" dirty="0"/>
              <a:t>Random Forest Accuracy: 0.98246</a:t>
            </a:r>
          </a:p>
        </p:txBody>
      </p:sp>
      <p:pic>
        <p:nvPicPr>
          <p:cNvPr id="6" name="Picture 5" descr="A picture containing square&#10;&#10;Description automatically generated">
            <a:extLst>
              <a:ext uri="{FF2B5EF4-FFF2-40B4-BE49-F238E27FC236}">
                <a16:creationId xmlns:a16="http://schemas.microsoft.com/office/drawing/2014/main" id="{63DBF788-5ECF-4899-88EE-20829B21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28" y="1360842"/>
            <a:ext cx="2084078" cy="1490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33B62-C7C3-47B2-98C9-C74AC009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37981" y="2959031"/>
            <a:ext cx="2060932" cy="14737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247295-F235-4B3F-9FFF-B1CAA7BB61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31309" y="4566671"/>
            <a:ext cx="2052753" cy="1473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09EEB-F788-48B4-93F2-2EB7A94CAD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20584" y="1706320"/>
            <a:ext cx="2371218" cy="17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F29B-7445-4BFA-ABEA-7C14EF03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5BDF-03AA-405F-ABEA-B65B49DB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Challenges: My dataset is way too small and so I started to look for a larger dataset and unfortunately couldn’t find one that was not based on image classification which I didn’t have the time to implement</a:t>
            </a:r>
          </a:p>
          <a:p>
            <a:r>
              <a:rPr lang="en-US" dirty="0"/>
              <a:t>Future Step: Image classification with the CBIS-DDSM: Breast Cancer Image Dataset</a:t>
            </a:r>
          </a:p>
          <a:p>
            <a:pPr lvl="1"/>
            <a:r>
              <a:rPr lang="en-US" dirty="0"/>
              <a:t>Number of Studies: 6775</a:t>
            </a:r>
          </a:p>
          <a:p>
            <a:pPr lvl="1"/>
            <a:r>
              <a:rPr lang="en-US" dirty="0"/>
              <a:t>Number of Series: 6775</a:t>
            </a:r>
          </a:p>
          <a:p>
            <a:pPr lvl="1"/>
            <a:r>
              <a:rPr lang="en-US" dirty="0"/>
              <a:t>Number of Participants: 1,566</a:t>
            </a:r>
          </a:p>
          <a:p>
            <a:pPr lvl="1"/>
            <a:r>
              <a:rPr lang="en-US" dirty="0"/>
              <a:t>Number of Images: 10239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51B2-5A68-429D-A97B-B43A9A3A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FBAB-F123-4A81-95CC-ACA656873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8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{1D2BEFEE-1330-4508-B4A7-2D1933AFED4E}tf78438558_win32</Template>
  <TotalTime>100</TotalTime>
  <Words>251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Garamond</vt:lpstr>
      <vt:lpstr>Inter</vt:lpstr>
      <vt:lpstr>SavonVTI</vt:lpstr>
      <vt:lpstr>Breast Cancer Detection -  Applied Machine Learning CS 3840</vt:lpstr>
      <vt:lpstr>Background</vt:lpstr>
      <vt:lpstr>Dataset - Breast Cancer Wisconsin (Diagnostic) Data Set</vt:lpstr>
      <vt:lpstr>Visualizations</vt:lpstr>
      <vt:lpstr>Correlation Matrix</vt:lpstr>
      <vt:lpstr>Methods</vt:lpstr>
      <vt:lpstr>Challenges and future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-  Applied Machine Learning CS 3840</dc:title>
  <dc:creator>Matthew Slusser</dc:creator>
  <cp:lastModifiedBy>Matthew Slusser</cp:lastModifiedBy>
  <cp:revision>2</cp:revision>
  <dcterms:created xsi:type="dcterms:W3CDTF">2022-04-20T18:58:19Z</dcterms:created>
  <dcterms:modified xsi:type="dcterms:W3CDTF">2022-04-20T20:38:57Z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