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62" r:id="rId5"/>
    <p:sldId id="260" r:id="rId6"/>
    <p:sldId id="265" r:id="rId7"/>
    <p:sldId id="259" r:id="rId8"/>
    <p:sldId id="263" r:id="rId9"/>
    <p:sldId id="266"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8" autoAdjust="0"/>
    <p:restoredTop sz="94660"/>
  </p:normalViewPr>
  <p:slideViewPr>
    <p:cSldViewPr snapToGrid="0">
      <p:cViewPr varScale="1">
        <p:scale>
          <a:sx n="90" d="100"/>
          <a:sy n="90" d="100"/>
        </p:scale>
        <p:origin x="92" y="16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4BAF46-D078-4628-BAA5-B97FB004EDEB}"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0AA00D0F-C948-43A5-8D4D-E10F299013C3}">
      <dgm:prSet/>
      <dgm:spPr/>
      <dgm:t>
        <a:bodyPr/>
        <a:lstStyle/>
        <a:p>
          <a:r>
            <a:rPr lang="en-US"/>
            <a:t>Why are the elevators in the Russ Engineering building so awful?</a:t>
          </a:r>
        </a:p>
      </dgm:t>
    </dgm:pt>
    <dgm:pt modelId="{D4827D08-9102-43B0-8A79-327D0A56A5DF}" type="parTrans" cxnId="{8DA81C73-EFDF-4C95-99EF-CC75DC7BB377}">
      <dgm:prSet/>
      <dgm:spPr/>
      <dgm:t>
        <a:bodyPr/>
        <a:lstStyle/>
        <a:p>
          <a:endParaRPr lang="en-US"/>
        </a:p>
      </dgm:t>
    </dgm:pt>
    <dgm:pt modelId="{C76181E9-BB88-4C34-BEBA-8B8D529676C9}" type="sibTrans" cxnId="{8DA81C73-EFDF-4C95-99EF-CC75DC7BB377}">
      <dgm:prSet/>
      <dgm:spPr/>
      <dgm:t>
        <a:bodyPr/>
        <a:lstStyle/>
        <a:p>
          <a:endParaRPr lang="en-US"/>
        </a:p>
      </dgm:t>
    </dgm:pt>
    <dgm:pt modelId="{02AA4F49-445C-4528-9120-86DDEF4A4299}">
      <dgm:prSet/>
      <dgm:spPr/>
      <dgm:t>
        <a:bodyPr/>
        <a:lstStyle/>
        <a:p>
          <a:r>
            <a:rPr lang="en-US"/>
            <a:t>Could the elevators use to a different scheduling strategy and reduce the average wait time?</a:t>
          </a:r>
        </a:p>
      </dgm:t>
    </dgm:pt>
    <dgm:pt modelId="{439086BE-7B3A-4D91-8CB1-8DD9B5C5BEEE}" type="parTrans" cxnId="{14288CA3-36C7-4DC2-A1EE-DAE9D35168EE}">
      <dgm:prSet/>
      <dgm:spPr/>
      <dgm:t>
        <a:bodyPr/>
        <a:lstStyle/>
        <a:p>
          <a:endParaRPr lang="en-US"/>
        </a:p>
      </dgm:t>
    </dgm:pt>
    <dgm:pt modelId="{1FC3938C-AB86-4405-BB7C-720C2829CA17}" type="sibTrans" cxnId="{14288CA3-36C7-4DC2-A1EE-DAE9D35168EE}">
      <dgm:prSet/>
      <dgm:spPr/>
      <dgm:t>
        <a:bodyPr/>
        <a:lstStyle/>
        <a:p>
          <a:endParaRPr lang="en-US"/>
        </a:p>
      </dgm:t>
    </dgm:pt>
    <dgm:pt modelId="{215A3152-F3D8-4519-9773-4D65609FC02D}" type="pres">
      <dgm:prSet presAssocID="{044BAF46-D078-4628-BAA5-B97FB004EDEB}" presName="hierChild1" presStyleCnt="0">
        <dgm:presLayoutVars>
          <dgm:chPref val="1"/>
          <dgm:dir/>
          <dgm:animOne val="branch"/>
          <dgm:animLvl val="lvl"/>
          <dgm:resizeHandles/>
        </dgm:presLayoutVars>
      </dgm:prSet>
      <dgm:spPr/>
    </dgm:pt>
    <dgm:pt modelId="{89988A3B-84CD-4C3B-8B1E-674DE6603BDC}" type="pres">
      <dgm:prSet presAssocID="{0AA00D0F-C948-43A5-8D4D-E10F299013C3}" presName="hierRoot1" presStyleCnt="0"/>
      <dgm:spPr/>
    </dgm:pt>
    <dgm:pt modelId="{12846C5F-3A48-46A4-951A-F44FB7A4B25A}" type="pres">
      <dgm:prSet presAssocID="{0AA00D0F-C948-43A5-8D4D-E10F299013C3}" presName="composite" presStyleCnt="0"/>
      <dgm:spPr/>
    </dgm:pt>
    <dgm:pt modelId="{4BAC09ED-9096-4C32-9AE1-8085E5544E70}" type="pres">
      <dgm:prSet presAssocID="{0AA00D0F-C948-43A5-8D4D-E10F299013C3}" presName="background" presStyleLbl="node0" presStyleIdx="0" presStyleCnt="2"/>
      <dgm:spPr/>
    </dgm:pt>
    <dgm:pt modelId="{EF25061D-26CA-42F1-821D-DBF2902FA76C}" type="pres">
      <dgm:prSet presAssocID="{0AA00D0F-C948-43A5-8D4D-E10F299013C3}" presName="text" presStyleLbl="fgAcc0" presStyleIdx="0" presStyleCnt="2">
        <dgm:presLayoutVars>
          <dgm:chPref val="3"/>
        </dgm:presLayoutVars>
      </dgm:prSet>
      <dgm:spPr/>
    </dgm:pt>
    <dgm:pt modelId="{98FBA286-358A-490D-823E-EBFA3D8A8E68}" type="pres">
      <dgm:prSet presAssocID="{0AA00D0F-C948-43A5-8D4D-E10F299013C3}" presName="hierChild2" presStyleCnt="0"/>
      <dgm:spPr/>
    </dgm:pt>
    <dgm:pt modelId="{CA2B5942-5D07-4172-B7CD-E49CD57028B6}" type="pres">
      <dgm:prSet presAssocID="{02AA4F49-445C-4528-9120-86DDEF4A4299}" presName="hierRoot1" presStyleCnt="0"/>
      <dgm:spPr/>
    </dgm:pt>
    <dgm:pt modelId="{3FF73DED-BA64-4FA1-B118-00056BCC2B2B}" type="pres">
      <dgm:prSet presAssocID="{02AA4F49-445C-4528-9120-86DDEF4A4299}" presName="composite" presStyleCnt="0"/>
      <dgm:spPr/>
    </dgm:pt>
    <dgm:pt modelId="{13F1C380-9EA8-4685-B6EF-298E9D831540}" type="pres">
      <dgm:prSet presAssocID="{02AA4F49-445C-4528-9120-86DDEF4A4299}" presName="background" presStyleLbl="node0" presStyleIdx="1" presStyleCnt="2"/>
      <dgm:spPr/>
    </dgm:pt>
    <dgm:pt modelId="{BC40D240-6C3E-460D-9B52-18124623E1D3}" type="pres">
      <dgm:prSet presAssocID="{02AA4F49-445C-4528-9120-86DDEF4A4299}" presName="text" presStyleLbl="fgAcc0" presStyleIdx="1" presStyleCnt="2">
        <dgm:presLayoutVars>
          <dgm:chPref val="3"/>
        </dgm:presLayoutVars>
      </dgm:prSet>
      <dgm:spPr/>
    </dgm:pt>
    <dgm:pt modelId="{788EBAF3-8EA6-4C0D-8F5A-7E73A7D4A796}" type="pres">
      <dgm:prSet presAssocID="{02AA4F49-445C-4528-9120-86DDEF4A4299}" presName="hierChild2" presStyleCnt="0"/>
      <dgm:spPr/>
    </dgm:pt>
  </dgm:ptLst>
  <dgm:cxnLst>
    <dgm:cxn modelId="{B393A807-56D6-4F74-8AA7-F43DBB3FAC15}" type="presOf" srcId="{02AA4F49-445C-4528-9120-86DDEF4A4299}" destId="{BC40D240-6C3E-460D-9B52-18124623E1D3}" srcOrd="0" destOrd="0" presId="urn:microsoft.com/office/officeart/2005/8/layout/hierarchy1"/>
    <dgm:cxn modelId="{05C5471B-DEBC-4DC9-A42A-E6B8B341771B}" type="presOf" srcId="{044BAF46-D078-4628-BAA5-B97FB004EDEB}" destId="{215A3152-F3D8-4519-9773-4D65609FC02D}" srcOrd="0" destOrd="0" presId="urn:microsoft.com/office/officeart/2005/8/layout/hierarchy1"/>
    <dgm:cxn modelId="{2C80E837-8B15-49AC-8013-D9EF25CF2288}" type="presOf" srcId="{0AA00D0F-C948-43A5-8D4D-E10F299013C3}" destId="{EF25061D-26CA-42F1-821D-DBF2902FA76C}" srcOrd="0" destOrd="0" presId="urn:microsoft.com/office/officeart/2005/8/layout/hierarchy1"/>
    <dgm:cxn modelId="{8DA81C73-EFDF-4C95-99EF-CC75DC7BB377}" srcId="{044BAF46-D078-4628-BAA5-B97FB004EDEB}" destId="{0AA00D0F-C948-43A5-8D4D-E10F299013C3}" srcOrd="0" destOrd="0" parTransId="{D4827D08-9102-43B0-8A79-327D0A56A5DF}" sibTransId="{C76181E9-BB88-4C34-BEBA-8B8D529676C9}"/>
    <dgm:cxn modelId="{14288CA3-36C7-4DC2-A1EE-DAE9D35168EE}" srcId="{044BAF46-D078-4628-BAA5-B97FB004EDEB}" destId="{02AA4F49-445C-4528-9120-86DDEF4A4299}" srcOrd="1" destOrd="0" parTransId="{439086BE-7B3A-4D91-8CB1-8DD9B5C5BEEE}" sibTransId="{1FC3938C-AB86-4405-BB7C-720C2829CA17}"/>
    <dgm:cxn modelId="{C8D75CC6-E792-4148-A81F-CFE609ABB9CF}" type="presParOf" srcId="{215A3152-F3D8-4519-9773-4D65609FC02D}" destId="{89988A3B-84CD-4C3B-8B1E-674DE6603BDC}" srcOrd="0" destOrd="0" presId="urn:microsoft.com/office/officeart/2005/8/layout/hierarchy1"/>
    <dgm:cxn modelId="{C51BF961-D436-477A-BE7A-3E080203DA38}" type="presParOf" srcId="{89988A3B-84CD-4C3B-8B1E-674DE6603BDC}" destId="{12846C5F-3A48-46A4-951A-F44FB7A4B25A}" srcOrd="0" destOrd="0" presId="urn:microsoft.com/office/officeart/2005/8/layout/hierarchy1"/>
    <dgm:cxn modelId="{FA43E339-0B9C-460C-8AC6-3E20129BD73A}" type="presParOf" srcId="{12846C5F-3A48-46A4-951A-F44FB7A4B25A}" destId="{4BAC09ED-9096-4C32-9AE1-8085E5544E70}" srcOrd="0" destOrd="0" presId="urn:microsoft.com/office/officeart/2005/8/layout/hierarchy1"/>
    <dgm:cxn modelId="{1671B9FD-E895-40A2-AB53-DC05C9365DA2}" type="presParOf" srcId="{12846C5F-3A48-46A4-951A-F44FB7A4B25A}" destId="{EF25061D-26CA-42F1-821D-DBF2902FA76C}" srcOrd="1" destOrd="0" presId="urn:microsoft.com/office/officeart/2005/8/layout/hierarchy1"/>
    <dgm:cxn modelId="{31656A4F-0820-4E01-ACF3-F72EFB6F7115}" type="presParOf" srcId="{89988A3B-84CD-4C3B-8B1E-674DE6603BDC}" destId="{98FBA286-358A-490D-823E-EBFA3D8A8E68}" srcOrd="1" destOrd="0" presId="urn:microsoft.com/office/officeart/2005/8/layout/hierarchy1"/>
    <dgm:cxn modelId="{3823E52B-85D1-4302-B1A3-345C44257102}" type="presParOf" srcId="{215A3152-F3D8-4519-9773-4D65609FC02D}" destId="{CA2B5942-5D07-4172-B7CD-E49CD57028B6}" srcOrd="1" destOrd="0" presId="urn:microsoft.com/office/officeart/2005/8/layout/hierarchy1"/>
    <dgm:cxn modelId="{DDDDFB45-CD74-43C7-97E1-8CD0AF1FA5F1}" type="presParOf" srcId="{CA2B5942-5D07-4172-B7CD-E49CD57028B6}" destId="{3FF73DED-BA64-4FA1-B118-00056BCC2B2B}" srcOrd="0" destOrd="0" presId="urn:microsoft.com/office/officeart/2005/8/layout/hierarchy1"/>
    <dgm:cxn modelId="{F019BF56-3CED-41A6-950E-79B2EEE202B6}" type="presParOf" srcId="{3FF73DED-BA64-4FA1-B118-00056BCC2B2B}" destId="{13F1C380-9EA8-4685-B6EF-298E9D831540}" srcOrd="0" destOrd="0" presId="urn:microsoft.com/office/officeart/2005/8/layout/hierarchy1"/>
    <dgm:cxn modelId="{2A74EC87-0CAC-4CA1-9B1D-7FA29B4B6089}" type="presParOf" srcId="{3FF73DED-BA64-4FA1-B118-00056BCC2B2B}" destId="{BC40D240-6C3E-460D-9B52-18124623E1D3}" srcOrd="1" destOrd="0" presId="urn:microsoft.com/office/officeart/2005/8/layout/hierarchy1"/>
    <dgm:cxn modelId="{CC0CAB66-3EBF-4D6D-A357-1FE82FC6C41E}" type="presParOf" srcId="{CA2B5942-5D07-4172-B7CD-E49CD57028B6}" destId="{788EBAF3-8EA6-4C0D-8F5A-7E73A7D4A79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AC09ED-9096-4C32-9AE1-8085E5544E70}">
      <dsp:nvSpPr>
        <dsp:cNvPr id="0" name=""/>
        <dsp:cNvSpPr/>
      </dsp:nvSpPr>
      <dsp:spPr>
        <a:xfrm>
          <a:off x="86794" y="606"/>
          <a:ext cx="4686893" cy="2976177"/>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EF25061D-26CA-42F1-821D-DBF2902FA76C}">
      <dsp:nvSpPr>
        <dsp:cNvPr id="0" name=""/>
        <dsp:cNvSpPr/>
      </dsp:nvSpPr>
      <dsp:spPr>
        <a:xfrm>
          <a:off x="607560" y="495334"/>
          <a:ext cx="4686893" cy="297617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Why are the elevators in the Russ Engineering building so awful?</a:t>
          </a:r>
        </a:p>
      </dsp:txBody>
      <dsp:txXfrm>
        <a:off x="694729" y="582503"/>
        <a:ext cx="4512555" cy="2801839"/>
      </dsp:txXfrm>
    </dsp:sp>
    <dsp:sp modelId="{13F1C380-9EA8-4685-B6EF-298E9D831540}">
      <dsp:nvSpPr>
        <dsp:cNvPr id="0" name=""/>
        <dsp:cNvSpPr/>
      </dsp:nvSpPr>
      <dsp:spPr>
        <a:xfrm>
          <a:off x="5815219" y="606"/>
          <a:ext cx="4686893" cy="2976177"/>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BC40D240-6C3E-460D-9B52-18124623E1D3}">
      <dsp:nvSpPr>
        <dsp:cNvPr id="0" name=""/>
        <dsp:cNvSpPr/>
      </dsp:nvSpPr>
      <dsp:spPr>
        <a:xfrm>
          <a:off x="6335985" y="495334"/>
          <a:ext cx="4686893" cy="297617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Could the elevators use to a different scheduling strategy and reduce the average wait time?</a:t>
          </a:r>
        </a:p>
      </dsp:txBody>
      <dsp:txXfrm>
        <a:off x="6423154" y="582503"/>
        <a:ext cx="4512555" cy="280183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12/7/2022</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35410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12/7/2022</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8239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12/7/2022</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569725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12/7/2022</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80093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12/7/2022</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9802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12/7/2022</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899096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12/7/2022</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7042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12/7/2022</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42301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12/7/2022</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7559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12/7/2022</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8387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12/7/2022</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190960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12/7/2022</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898775852"/>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71A9F1-83F6-92DC-63C1-8A1BDA557E57}"/>
              </a:ext>
            </a:extLst>
          </p:cNvPr>
          <p:cNvSpPr>
            <a:spLocks noGrp="1"/>
          </p:cNvSpPr>
          <p:nvPr>
            <p:ph type="ctrTitle"/>
          </p:nvPr>
        </p:nvSpPr>
        <p:spPr>
          <a:xfrm>
            <a:off x="7766050" y="1079500"/>
            <a:ext cx="3884962" cy="2138400"/>
          </a:xfrm>
        </p:spPr>
        <p:txBody>
          <a:bodyPr>
            <a:normAutofit/>
          </a:bodyPr>
          <a:lstStyle/>
          <a:p>
            <a:r>
              <a:rPr lang="en-US" dirty="0"/>
              <a:t>CS 4850 Final Project</a:t>
            </a:r>
            <a:br>
              <a:rPr lang="en-US" dirty="0"/>
            </a:br>
            <a:r>
              <a:rPr lang="en-US" dirty="0"/>
              <a:t>The Elevators of Russ</a:t>
            </a:r>
          </a:p>
        </p:txBody>
      </p:sp>
      <p:sp>
        <p:nvSpPr>
          <p:cNvPr id="3" name="Subtitle 2">
            <a:extLst>
              <a:ext uri="{FF2B5EF4-FFF2-40B4-BE49-F238E27FC236}">
                <a16:creationId xmlns:a16="http://schemas.microsoft.com/office/drawing/2014/main" id="{B6DD84F7-3115-DF57-5B8F-7E2A6C98143D}"/>
              </a:ext>
            </a:extLst>
          </p:cNvPr>
          <p:cNvSpPr>
            <a:spLocks noGrp="1"/>
          </p:cNvSpPr>
          <p:nvPr>
            <p:ph type="subTitle" idx="1"/>
          </p:nvPr>
        </p:nvSpPr>
        <p:spPr>
          <a:xfrm>
            <a:off x="7766051" y="4113213"/>
            <a:ext cx="3884961" cy="1655762"/>
          </a:xfrm>
        </p:spPr>
        <p:txBody>
          <a:bodyPr>
            <a:normAutofit/>
          </a:bodyPr>
          <a:lstStyle/>
          <a:p>
            <a:r>
              <a:rPr lang="en-US" dirty="0"/>
              <a:t>By Matthew Slusser</a:t>
            </a:r>
          </a:p>
        </p:txBody>
      </p:sp>
      <p:cxnSp>
        <p:nvCxnSpPr>
          <p:cNvPr id="18" name="Straight Connector 17">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8531"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russ engineering center">
            <a:extLst>
              <a:ext uri="{FF2B5EF4-FFF2-40B4-BE49-F238E27FC236}">
                <a16:creationId xmlns:a16="http://schemas.microsoft.com/office/drawing/2014/main" id="{E3D6916E-22FF-13E7-F41D-C21E04BBA7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785" y="1200564"/>
            <a:ext cx="6684277" cy="4456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088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C0517-AA6A-3264-7678-8CEB05D5D9C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4927FD76-7F83-43E0-29F5-29E9794402A8}"/>
              </a:ext>
            </a:extLst>
          </p:cNvPr>
          <p:cNvSpPr>
            <a:spLocks noGrp="1"/>
          </p:cNvSpPr>
          <p:nvPr>
            <p:ph idx="1"/>
          </p:nvPr>
        </p:nvSpPr>
        <p:spPr/>
        <p:txBody>
          <a:bodyPr/>
          <a:lstStyle/>
          <a:p>
            <a:r>
              <a:rPr lang="en-US" dirty="0"/>
              <a:t>Interestingly I didn’t find that any idle configuration that was more efficient than the default. I suspect that part of this is due to a bias that I introduced through my estimated starting floor and ending floor distributions. I would be interest to see how this might change with a distribution based on real data or if it was distributed evenly across all floors.</a:t>
            </a:r>
          </a:p>
          <a:p>
            <a:r>
              <a:rPr lang="en-US" dirty="0"/>
              <a:t>I decided that although I wasn’t interested in the interarrival rate of the system to run my simulation with two additional variations on the interarrival rate to confirm my thinking that its impact was negligible </a:t>
            </a:r>
          </a:p>
        </p:txBody>
      </p:sp>
    </p:spTree>
    <p:extLst>
      <p:ext uri="{BB962C8B-B14F-4D97-AF65-F5344CB8AC3E}">
        <p14:creationId xmlns:p14="http://schemas.microsoft.com/office/powerpoint/2010/main" val="716242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E32E31-25B6-42F1-5488-D24068ED230A}"/>
              </a:ext>
            </a:extLst>
          </p:cNvPr>
          <p:cNvSpPr>
            <a:spLocks noGrp="1"/>
          </p:cNvSpPr>
          <p:nvPr>
            <p:ph type="title"/>
          </p:nvPr>
        </p:nvSpPr>
        <p:spPr>
          <a:xfrm>
            <a:off x="1078100" y="542671"/>
            <a:ext cx="10026650" cy="1124202"/>
          </a:xfrm>
        </p:spPr>
        <p:txBody>
          <a:bodyPr wrap="square" anchor="ctr">
            <a:normAutofit/>
          </a:bodyPr>
          <a:lstStyle/>
          <a:p>
            <a:pPr algn="ctr"/>
            <a:r>
              <a:rPr lang="en-US"/>
              <a:t>Question</a:t>
            </a:r>
          </a:p>
        </p:txBody>
      </p:sp>
      <p:sp useBgFill="1">
        <p:nvSpPr>
          <p:cNvPr id="11" name="Rectangle 10">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5" name="Content Placeholder 2">
            <a:extLst>
              <a:ext uri="{FF2B5EF4-FFF2-40B4-BE49-F238E27FC236}">
                <a16:creationId xmlns:a16="http://schemas.microsoft.com/office/drawing/2014/main" id="{D9D773B0-A74E-A451-80BE-F8C3846F3518}"/>
              </a:ext>
            </a:extLst>
          </p:cNvPr>
          <p:cNvGraphicFramePr>
            <a:graphicFrameLocks noGrp="1"/>
          </p:cNvGraphicFramePr>
          <p:nvPr>
            <p:ph idx="1"/>
            <p:extLst>
              <p:ext uri="{D42A27DB-BD31-4B8C-83A1-F6EECF244321}">
                <p14:modId xmlns:p14="http://schemas.microsoft.com/office/powerpoint/2010/main" val="98774296"/>
              </p:ext>
            </p:extLst>
          </p:nvPr>
        </p:nvGraphicFramePr>
        <p:xfrm>
          <a:off x="541338" y="2843212"/>
          <a:ext cx="11109674" cy="3472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1862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D44E0-454F-6988-FE07-0061A17FB00A}"/>
              </a:ext>
            </a:extLst>
          </p:cNvPr>
          <p:cNvSpPr>
            <a:spLocks noGrp="1"/>
          </p:cNvSpPr>
          <p:nvPr>
            <p:ph type="title"/>
          </p:nvPr>
        </p:nvSpPr>
        <p:spPr/>
        <p:txBody>
          <a:bodyPr/>
          <a:lstStyle/>
          <a:p>
            <a:r>
              <a:rPr lang="en-US" dirty="0"/>
              <a:t>System</a:t>
            </a:r>
          </a:p>
        </p:txBody>
      </p:sp>
      <p:sp>
        <p:nvSpPr>
          <p:cNvPr id="3" name="Content Placeholder 2">
            <a:extLst>
              <a:ext uri="{FF2B5EF4-FFF2-40B4-BE49-F238E27FC236}">
                <a16:creationId xmlns:a16="http://schemas.microsoft.com/office/drawing/2014/main" id="{C1465251-3967-26FB-DB2B-6407E058C13E}"/>
              </a:ext>
            </a:extLst>
          </p:cNvPr>
          <p:cNvSpPr>
            <a:spLocks noGrp="1"/>
          </p:cNvSpPr>
          <p:nvPr>
            <p:ph idx="1"/>
          </p:nvPr>
        </p:nvSpPr>
        <p:spPr/>
        <p:txBody>
          <a:bodyPr/>
          <a:lstStyle/>
          <a:p>
            <a:r>
              <a:rPr lang="en-US" dirty="0"/>
              <a:t>I’m sure we’re all familiar with the </a:t>
            </a:r>
            <a:r>
              <a:rPr lang="en-US" dirty="0" err="1"/>
              <a:t>iconically</a:t>
            </a:r>
            <a:r>
              <a:rPr lang="en-US" dirty="0"/>
              <a:t> slow elevators of the Fritz and Delores Russ Engineering building, such is the case that we are talking about a simulation of those sluggish lifts.</a:t>
            </a:r>
          </a:p>
          <a:p>
            <a:r>
              <a:rPr lang="en-US" dirty="0"/>
              <a:t>For those less familiar, the Russ Engineering Center at Wright State has two elevators in the lobby of the building. These elevators, by default, idle at the floor that they last stopped on until called again to pickup the next rider. My goal is to see if a different idle configuration might decrease the average wait time.</a:t>
            </a:r>
          </a:p>
        </p:txBody>
      </p:sp>
    </p:spTree>
    <p:extLst>
      <p:ext uri="{BB962C8B-B14F-4D97-AF65-F5344CB8AC3E}">
        <p14:creationId xmlns:p14="http://schemas.microsoft.com/office/powerpoint/2010/main" val="1449310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D44E0-454F-6988-FE07-0061A17FB00A}"/>
              </a:ext>
            </a:extLst>
          </p:cNvPr>
          <p:cNvSpPr>
            <a:spLocks noGrp="1"/>
          </p:cNvSpPr>
          <p:nvPr>
            <p:ph type="title"/>
          </p:nvPr>
        </p:nvSpPr>
        <p:spPr/>
        <p:txBody>
          <a:bodyPr>
            <a:normAutofit fontScale="90000"/>
          </a:bodyPr>
          <a:lstStyle/>
          <a:p>
            <a:r>
              <a:rPr lang="en-US" dirty="0"/>
              <a:t>System – Tested configuration Methods</a:t>
            </a:r>
          </a:p>
        </p:txBody>
      </p:sp>
      <p:sp>
        <p:nvSpPr>
          <p:cNvPr id="3" name="Content Placeholder 2">
            <a:extLst>
              <a:ext uri="{FF2B5EF4-FFF2-40B4-BE49-F238E27FC236}">
                <a16:creationId xmlns:a16="http://schemas.microsoft.com/office/drawing/2014/main" id="{C1465251-3967-26FB-DB2B-6407E058C13E}"/>
              </a:ext>
            </a:extLst>
          </p:cNvPr>
          <p:cNvSpPr>
            <a:spLocks noGrp="1"/>
          </p:cNvSpPr>
          <p:nvPr>
            <p:ph idx="1"/>
          </p:nvPr>
        </p:nvSpPr>
        <p:spPr/>
        <p:txBody>
          <a:bodyPr>
            <a:normAutofit fontScale="92500" lnSpcReduction="20000"/>
          </a:bodyPr>
          <a:lstStyle/>
          <a:p>
            <a:r>
              <a:rPr lang="en-US" dirty="0"/>
              <a:t>I looked at three alternate configurations for the elevator's idle operation:</a:t>
            </a:r>
          </a:p>
          <a:p>
            <a:r>
              <a:rPr lang="en-US" dirty="0"/>
              <a:t>Idle One – In this configuration the elevator will always return to the first floor if it does not have anyone queued.</a:t>
            </a:r>
          </a:p>
          <a:p>
            <a:r>
              <a:rPr lang="en-US" dirty="0"/>
              <a:t>Sequential – In this configuration the two elevators always move in opposed directions, elevator one moves up while elevator two moves down. Additionally, if elevator one brings someone to the third or fourth floor, it will return to the first floor if the queue is empty. If elevator two brings someone down to the first or second floor, it will return to the fourth floor if the queue is empty.</a:t>
            </a:r>
          </a:p>
          <a:p>
            <a:r>
              <a:rPr lang="en-US" dirty="0"/>
              <a:t>One-Four – In this configuration the elevators have no directional preference but, if elevator one has no queue it will always return to the first floor and if elevator two has no queue it will return to the fourth floor.</a:t>
            </a:r>
          </a:p>
        </p:txBody>
      </p:sp>
    </p:spTree>
    <p:extLst>
      <p:ext uri="{BB962C8B-B14F-4D97-AF65-F5344CB8AC3E}">
        <p14:creationId xmlns:p14="http://schemas.microsoft.com/office/powerpoint/2010/main" val="4180425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D44E0-454F-6988-FE07-0061A17FB00A}"/>
              </a:ext>
            </a:extLst>
          </p:cNvPr>
          <p:cNvSpPr>
            <a:spLocks noGrp="1"/>
          </p:cNvSpPr>
          <p:nvPr>
            <p:ph type="title"/>
          </p:nvPr>
        </p:nvSpPr>
        <p:spPr/>
        <p:txBody>
          <a:bodyPr/>
          <a:lstStyle/>
          <a:p>
            <a:r>
              <a:rPr lang="en-US" dirty="0"/>
              <a:t>System - Assumptions</a:t>
            </a:r>
          </a:p>
        </p:txBody>
      </p:sp>
      <p:sp>
        <p:nvSpPr>
          <p:cNvPr id="3" name="Content Placeholder 2">
            <a:extLst>
              <a:ext uri="{FF2B5EF4-FFF2-40B4-BE49-F238E27FC236}">
                <a16:creationId xmlns:a16="http://schemas.microsoft.com/office/drawing/2014/main" id="{C1465251-3967-26FB-DB2B-6407E058C13E}"/>
              </a:ext>
            </a:extLst>
          </p:cNvPr>
          <p:cNvSpPr>
            <a:spLocks noGrp="1"/>
          </p:cNvSpPr>
          <p:nvPr>
            <p:ph idx="1"/>
          </p:nvPr>
        </p:nvSpPr>
        <p:spPr>
          <a:xfrm>
            <a:off x="1079500" y="1839814"/>
            <a:ext cx="10026650" cy="3978275"/>
          </a:xfrm>
        </p:spPr>
        <p:txBody>
          <a:bodyPr>
            <a:normAutofit fontScale="92500" lnSpcReduction="10000"/>
          </a:bodyPr>
          <a:lstStyle/>
          <a:p>
            <a:r>
              <a:rPr lang="en-US" dirty="0"/>
              <a:t>In making this simulation I had to make several assumptions of the world:</a:t>
            </a:r>
          </a:p>
          <a:p>
            <a:r>
              <a:rPr lang="en-US" dirty="0"/>
              <a:t>Some primary assumptions that I made are that the travel time between floors is uniformly within a range of 9.5-10.5 or 1 seconds and the time that it takes for the doors to open or close is uniformly within a range of 3.8 to 5.3 or 1.5 seconds.</a:t>
            </a:r>
          </a:p>
          <a:p>
            <a:r>
              <a:rPr lang="en-US" dirty="0"/>
              <a:t>I also figured that because we are looking at wait time and not throughput, interarrival time would not matter all too much. So, I estimated that someone would arrive on a floor at a random exponentially distributed time with a mean 35 seconds. I felt like this rate was enough to saturate elevator usage so that people would have to wait but not so much that the elevators could never idle. Ideally, I would’ve gotten real world data from each floor to reflect the true system better, but, due to how limited my schedule was to collect data I felt this was adequate.</a:t>
            </a:r>
          </a:p>
        </p:txBody>
      </p:sp>
    </p:spTree>
    <p:extLst>
      <p:ext uri="{BB962C8B-B14F-4D97-AF65-F5344CB8AC3E}">
        <p14:creationId xmlns:p14="http://schemas.microsoft.com/office/powerpoint/2010/main" val="2697917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D44E0-454F-6988-FE07-0061A17FB00A}"/>
              </a:ext>
            </a:extLst>
          </p:cNvPr>
          <p:cNvSpPr>
            <a:spLocks noGrp="1"/>
          </p:cNvSpPr>
          <p:nvPr>
            <p:ph type="title"/>
          </p:nvPr>
        </p:nvSpPr>
        <p:spPr/>
        <p:txBody>
          <a:bodyPr/>
          <a:lstStyle/>
          <a:p>
            <a:r>
              <a:rPr lang="en-US" dirty="0"/>
              <a:t>System - Assumptions</a:t>
            </a:r>
          </a:p>
        </p:txBody>
      </p:sp>
      <p:sp>
        <p:nvSpPr>
          <p:cNvPr id="3" name="Content Placeholder 2">
            <a:extLst>
              <a:ext uri="{FF2B5EF4-FFF2-40B4-BE49-F238E27FC236}">
                <a16:creationId xmlns:a16="http://schemas.microsoft.com/office/drawing/2014/main" id="{C1465251-3967-26FB-DB2B-6407E058C13E}"/>
              </a:ext>
            </a:extLst>
          </p:cNvPr>
          <p:cNvSpPr>
            <a:spLocks noGrp="1"/>
          </p:cNvSpPr>
          <p:nvPr>
            <p:ph idx="1"/>
          </p:nvPr>
        </p:nvSpPr>
        <p:spPr>
          <a:xfrm>
            <a:off x="193040" y="1839812"/>
            <a:ext cx="7782560" cy="4784508"/>
          </a:xfrm>
        </p:spPr>
        <p:txBody>
          <a:bodyPr>
            <a:normAutofit fontScale="92500" lnSpcReduction="20000"/>
          </a:bodyPr>
          <a:lstStyle/>
          <a:p>
            <a:r>
              <a:rPr lang="en-US" dirty="0"/>
              <a:t>Another set of assumptions I had to make was the distribution of what floors people started on and went to. This was a datapoint that I didn’t feel was feasible to collect without something or someone to watch the floor selector panel and current floor display inside the elevator. Instead of collecting real data, I estimated it from my observed experience over the past 4 years. (estimations found to the right)</a:t>
            </a:r>
          </a:p>
          <a:p>
            <a:r>
              <a:rPr lang="en-US" dirty="0"/>
              <a:t>No one </a:t>
            </a:r>
            <a:r>
              <a:rPr lang="en-US" dirty="0" err="1"/>
              <a:t>bawks</a:t>
            </a:r>
            <a:r>
              <a:rPr lang="en-US" dirty="0"/>
              <a:t>. Additionally, each arrival is considered a batch arrival. This means that each time a new “rider” is generated, it is treated the same as if someone in the real system pressed the call button and if more people do or don’t show up it is not called again till that batch has left. Part of this effect comes from “riders” being generated on a system level then assigned a floor, and not on a per floor basis.</a:t>
            </a:r>
          </a:p>
          <a:p>
            <a:endParaRPr lang="en-US" dirty="0"/>
          </a:p>
        </p:txBody>
      </p:sp>
      <p:sp>
        <p:nvSpPr>
          <p:cNvPr id="4" name="TextBox 3">
            <a:extLst>
              <a:ext uri="{FF2B5EF4-FFF2-40B4-BE49-F238E27FC236}">
                <a16:creationId xmlns:a16="http://schemas.microsoft.com/office/drawing/2014/main" id="{8570AA46-A1E0-793B-3A88-41C6E29036B2}"/>
              </a:ext>
            </a:extLst>
          </p:cNvPr>
          <p:cNvSpPr txBox="1"/>
          <p:nvPr/>
        </p:nvSpPr>
        <p:spPr>
          <a:xfrm>
            <a:off x="7559040" y="1839814"/>
            <a:ext cx="3718560" cy="369332"/>
          </a:xfrm>
          <a:prstGeom prst="rect">
            <a:avLst/>
          </a:prstGeom>
          <a:noFill/>
        </p:spPr>
        <p:txBody>
          <a:bodyPr wrap="square" rtlCol="0">
            <a:spAutoFit/>
          </a:bodyPr>
          <a:lstStyle/>
          <a:p>
            <a:endParaRPr lang="en-US" dirty="0"/>
          </a:p>
        </p:txBody>
      </p:sp>
      <p:sp>
        <p:nvSpPr>
          <p:cNvPr id="7" name="Content Placeholder 2">
            <a:extLst>
              <a:ext uri="{FF2B5EF4-FFF2-40B4-BE49-F238E27FC236}">
                <a16:creationId xmlns:a16="http://schemas.microsoft.com/office/drawing/2014/main" id="{044AAA41-CD07-772C-E335-A7063B024C96}"/>
              </a:ext>
            </a:extLst>
          </p:cNvPr>
          <p:cNvSpPr txBox="1">
            <a:spLocks/>
          </p:cNvSpPr>
          <p:nvPr/>
        </p:nvSpPr>
        <p:spPr>
          <a:xfrm>
            <a:off x="4591050" y="1839811"/>
            <a:ext cx="4187190" cy="4671895"/>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Content Placeholder 2">
            <a:extLst>
              <a:ext uri="{FF2B5EF4-FFF2-40B4-BE49-F238E27FC236}">
                <a16:creationId xmlns:a16="http://schemas.microsoft.com/office/drawing/2014/main" id="{B2FE09A9-C659-1B3D-3726-A8A9439A64DE}"/>
              </a:ext>
            </a:extLst>
          </p:cNvPr>
          <p:cNvSpPr txBox="1">
            <a:spLocks/>
          </p:cNvSpPr>
          <p:nvPr/>
        </p:nvSpPr>
        <p:spPr>
          <a:xfrm>
            <a:off x="8209280" y="1737355"/>
            <a:ext cx="3637280" cy="4784508"/>
          </a:xfrm>
          <a:prstGeom prst="rect">
            <a:avLst/>
          </a:prstGeom>
        </p:spPr>
        <p:txBody>
          <a:bodyPr vert="horz" lIns="0" tIns="0" rIns="0" bIns="0" rtlCol="0" anchor="t" anchorCtr="0">
            <a:normAutofit fontScale="92500" lnSpcReduction="10000"/>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5% of people start in basement or the maintenance level, 40% start on the first floor, 15% start on the second floor, 27% start on the third, lastly 13%  start on the fourth floor. </a:t>
            </a:r>
          </a:p>
          <a:p>
            <a:r>
              <a:rPr lang="en-US" dirty="0"/>
              <a:t>5% of people go to the basement or maintenance level, 45% end on the first floor, 15% end on the second floor, 25% end on the third floor, finally 10% end on the fourth floor.</a:t>
            </a:r>
          </a:p>
        </p:txBody>
      </p:sp>
    </p:spTree>
    <p:extLst>
      <p:ext uri="{BB962C8B-B14F-4D97-AF65-F5344CB8AC3E}">
        <p14:creationId xmlns:p14="http://schemas.microsoft.com/office/powerpoint/2010/main" val="78919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C0517-AA6A-3264-7678-8CEB05D5D9C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4927FD76-7F83-43E0-29F5-29E9794402A8}"/>
              </a:ext>
            </a:extLst>
          </p:cNvPr>
          <p:cNvSpPr>
            <a:spLocks noGrp="1"/>
          </p:cNvSpPr>
          <p:nvPr>
            <p:ph idx="1"/>
          </p:nvPr>
        </p:nvSpPr>
        <p:spPr/>
        <p:txBody>
          <a:bodyPr/>
          <a:lstStyle/>
          <a:p>
            <a:r>
              <a:rPr lang="en-US" dirty="0"/>
              <a:t>I ran each simulation for 7200 time-units or 2 hours, with 1000 replicates.</a:t>
            </a:r>
          </a:p>
          <a:p>
            <a:endParaRPr lang="en-US" dirty="0"/>
          </a:p>
        </p:txBody>
      </p:sp>
      <p:graphicFrame>
        <p:nvGraphicFramePr>
          <p:cNvPr id="4" name="Table 4">
            <a:extLst>
              <a:ext uri="{FF2B5EF4-FFF2-40B4-BE49-F238E27FC236}">
                <a16:creationId xmlns:a16="http://schemas.microsoft.com/office/drawing/2014/main" id="{5E378611-889F-E6C2-A03E-9A9F54A5EA46}"/>
              </a:ext>
            </a:extLst>
          </p:cNvPr>
          <p:cNvGraphicFramePr>
            <a:graphicFrameLocks/>
          </p:cNvGraphicFramePr>
          <p:nvPr>
            <p:extLst>
              <p:ext uri="{D42A27DB-BD31-4B8C-83A1-F6EECF244321}">
                <p14:modId xmlns:p14="http://schemas.microsoft.com/office/powerpoint/2010/main" val="2519157137"/>
              </p:ext>
            </p:extLst>
          </p:nvPr>
        </p:nvGraphicFramePr>
        <p:xfrm>
          <a:off x="1079500" y="2720657"/>
          <a:ext cx="10026650" cy="2392680"/>
        </p:xfrm>
        <a:graphic>
          <a:graphicData uri="http://schemas.openxmlformats.org/drawingml/2006/table">
            <a:tbl>
              <a:tblPr firstRow="1" bandRow="1">
                <a:tableStyleId>{5C22544A-7EE6-4342-B048-85BDC9FD1C3A}</a:tableStyleId>
              </a:tblPr>
              <a:tblGrid>
                <a:gridCol w="2005330">
                  <a:extLst>
                    <a:ext uri="{9D8B030D-6E8A-4147-A177-3AD203B41FA5}">
                      <a16:colId xmlns:a16="http://schemas.microsoft.com/office/drawing/2014/main" val="408439045"/>
                    </a:ext>
                  </a:extLst>
                </a:gridCol>
                <a:gridCol w="2005330">
                  <a:extLst>
                    <a:ext uri="{9D8B030D-6E8A-4147-A177-3AD203B41FA5}">
                      <a16:colId xmlns:a16="http://schemas.microsoft.com/office/drawing/2014/main" val="1747601316"/>
                    </a:ext>
                  </a:extLst>
                </a:gridCol>
                <a:gridCol w="2005330">
                  <a:extLst>
                    <a:ext uri="{9D8B030D-6E8A-4147-A177-3AD203B41FA5}">
                      <a16:colId xmlns:a16="http://schemas.microsoft.com/office/drawing/2014/main" val="2076594591"/>
                    </a:ext>
                  </a:extLst>
                </a:gridCol>
                <a:gridCol w="2005330">
                  <a:extLst>
                    <a:ext uri="{9D8B030D-6E8A-4147-A177-3AD203B41FA5}">
                      <a16:colId xmlns:a16="http://schemas.microsoft.com/office/drawing/2014/main" val="2169179181"/>
                    </a:ext>
                  </a:extLst>
                </a:gridCol>
                <a:gridCol w="2005330">
                  <a:extLst>
                    <a:ext uri="{9D8B030D-6E8A-4147-A177-3AD203B41FA5}">
                      <a16:colId xmlns:a16="http://schemas.microsoft.com/office/drawing/2014/main" val="748788317"/>
                    </a:ext>
                  </a:extLst>
                </a:gridCol>
              </a:tblGrid>
              <a:tr h="370840">
                <a:tc>
                  <a:txBody>
                    <a:bodyPr/>
                    <a:lstStyle/>
                    <a:p>
                      <a:r>
                        <a:rPr lang="en-US" dirty="0"/>
                        <a:t>Results w/ a mean Interarrival Rate of 35 (s)</a:t>
                      </a:r>
                    </a:p>
                  </a:txBody>
                  <a:tcPr>
                    <a:lnR w="12700" cap="flat" cmpd="sng" algn="ctr">
                      <a:solidFill>
                        <a:schemeClr val="tx1"/>
                      </a:solidFill>
                      <a:prstDash val="solid"/>
                      <a:round/>
                      <a:headEnd type="none" w="med" len="med"/>
                      <a:tailEnd type="none" w="med" len="med"/>
                    </a:lnR>
                  </a:tcPr>
                </a:tc>
                <a:tc>
                  <a:txBody>
                    <a:bodyPr/>
                    <a:lstStyle/>
                    <a:p>
                      <a:pPr algn="ctr"/>
                      <a:r>
                        <a:rPr lang="en-US" dirty="0"/>
                        <a:t>Average Number of Riders / Hour</a:t>
                      </a:r>
                    </a:p>
                  </a:txBody>
                  <a:tcPr>
                    <a:lnL w="12700" cap="flat" cmpd="sng" algn="ctr">
                      <a:solidFill>
                        <a:schemeClr val="tx1"/>
                      </a:solidFill>
                      <a:prstDash val="solid"/>
                      <a:round/>
                      <a:headEnd type="none" w="med" len="med"/>
                      <a:tailEnd type="none" w="med" len="med"/>
                    </a:lnL>
                  </a:tcPr>
                </a:tc>
                <a:tc>
                  <a:txBody>
                    <a:bodyPr/>
                    <a:lstStyle/>
                    <a:p>
                      <a:pPr algn="ctr"/>
                      <a:r>
                        <a:rPr lang="en-US" dirty="0"/>
                        <a:t>Mean of Mean Wait Times (seconds)</a:t>
                      </a:r>
                    </a:p>
                  </a:txBody>
                  <a:tcPr/>
                </a:tc>
                <a:tc>
                  <a:txBody>
                    <a:bodyPr/>
                    <a:lstStyle/>
                    <a:p>
                      <a:pPr algn="ctr"/>
                      <a:r>
                        <a:rPr lang="en-US" dirty="0"/>
                        <a:t>Mean of All Wait Times (seconds)</a:t>
                      </a:r>
                    </a:p>
                  </a:txBody>
                  <a:tcPr/>
                </a:tc>
                <a:tc>
                  <a:txBody>
                    <a:bodyPr/>
                    <a:lstStyle/>
                    <a:p>
                      <a:pPr algn="ctr"/>
                      <a:r>
                        <a:rPr lang="en-US" dirty="0"/>
                        <a:t>Variance of All Wait Times</a:t>
                      </a:r>
                    </a:p>
                  </a:txBody>
                  <a:tcPr/>
                </a:tc>
                <a:extLst>
                  <a:ext uri="{0D108BD9-81ED-4DB2-BD59-A6C34878D82A}">
                    <a16:rowId xmlns:a16="http://schemas.microsoft.com/office/drawing/2014/main" val="2535181"/>
                  </a:ext>
                </a:extLst>
              </a:tr>
              <a:tr h="370840">
                <a:tc>
                  <a:txBody>
                    <a:bodyPr/>
                    <a:lstStyle/>
                    <a:p>
                      <a:pPr algn="l"/>
                      <a:r>
                        <a:rPr lang="en-US" dirty="0"/>
                        <a:t>Default</a:t>
                      </a:r>
                    </a:p>
                  </a:txBody>
                  <a:tcPr>
                    <a:lnR w="12700" cap="flat" cmpd="sng" algn="ctr">
                      <a:solidFill>
                        <a:schemeClr val="tx1"/>
                      </a:solidFill>
                      <a:prstDash val="solid"/>
                      <a:round/>
                      <a:headEnd type="none" w="med" len="med"/>
                      <a:tailEnd type="none" w="med" len="med"/>
                    </a:lnR>
                  </a:tcPr>
                </a:tc>
                <a:tc>
                  <a:txBody>
                    <a:bodyPr/>
                    <a:lstStyle/>
                    <a:p>
                      <a:pPr algn="ctr"/>
                      <a:r>
                        <a:rPr lang="en-US" dirty="0"/>
                        <a:t>102.5</a:t>
                      </a:r>
                    </a:p>
                  </a:txBody>
                  <a:tcPr>
                    <a:lnL w="12700" cap="flat" cmpd="sng" algn="ctr">
                      <a:solidFill>
                        <a:schemeClr val="tx1"/>
                      </a:solidFill>
                      <a:prstDash val="solid"/>
                      <a:round/>
                      <a:headEnd type="none" w="med" len="med"/>
                      <a:tailEnd type="none" w="med" len="med"/>
                    </a:lnL>
                  </a:tcPr>
                </a:tc>
                <a:tc>
                  <a:txBody>
                    <a:bodyPr/>
                    <a:lstStyle/>
                    <a:p>
                      <a:pPr algn="ctr"/>
                      <a:r>
                        <a:rPr lang="en-US" dirty="0"/>
                        <a:t>35.81</a:t>
                      </a:r>
                    </a:p>
                  </a:txBody>
                  <a:tcPr/>
                </a:tc>
                <a:tc>
                  <a:txBody>
                    <a:bodyPr/>
                    <a:lstStyle/>
                    <a:p>
                      <a:pPr algn="ctr"/>
                      <a:r>
                        <a:rPr lang="en-US" dirty="0"/>
                        <a:t>36.12</a:t>
                      </a:r>
                    </a:p>
                  </a:txBody>
                  <a:tcPr/>
                </a:tc>
                <a:tc>
                  <a:txBody>
                    <a:bodyPr/>
                    <a:lstStyle/>
                    <a:p>
                      <a:pPr algn="ctr"/>
                      <a:r>
                        <a:rPr lang="en-US" dirty="0"/>
                        <a:t>50.73</a:t>
                      </a:r>
                    </a:p>
                  </a:txBody>
                  <a:tcPr/>
                </a:tc>
                <a:extLst>
                  <a:ext uri="{0D108BD9-81ED-4DB2-BD59-A6C34878D82A}">
                    <a16:rowId xmlns:a16="http://schemas.microsoft.com/office/drawing/2014/main" val="3535092049"/>
                  </a:ext>
                </a:extLst>
              </a:tr>
              <a:tr h="370840">
                <a:tc>
                  <a:txBody>
                    <a:bodyPr/>
                    <a:lstStyle/>
                    <a:p>
                      <a:pPr algn="l"/>
                      <a:r>
                        <a:rPr lang="en-US" dirty="0"/>
                        <a:t>Idle-One</a:t>
                      </a:r>
                    </a:p>
                  </a:txBody>
                  <a:tcPr>
                    <a:lnR w="12700" cap="flat" cmpd="sng" algn="ctr">
                      <a:solidFill>
                        <a:schemeClr val="tx1"/>
                      </a:solidFill>
                      <a:prstDash val="solid"/>
                      <a:round/>
                      <a:headEnd type="none" w="med" len="med"/>
                      <a:tailEnd type="none" w="med" len="med"/>
                    </a:lnR>
                  </a:tcPr>
                </a:tc>
                <a:tc>
                  <a:txBody>
                    <a:bodyPr/>
                    <a:lstStyle/>
                    <a:p>
                      <a:pPr algn="ctr"/>
                      <a:r>
                        <a:rPr lang="en-US" dirty="0"/>
                        <a:t>102.7</a:t>
                      </a:r>
                    </a:p>
                  </a:txBody>
                  <a:tcPr>
                    <a:lnL w="12700" cap="flat" cmpd="sng" algn="ctr">
                      <a:solidFill>
                        <a:schemeClr val="tx1"/>
                      </a:solidFill>
                      <a:prstDash val="solid"/>
                      <a:round/>
                      <a:headEnd type="none" w="med" len="med"/>
                      <a:tailEnd type="none" w="med" len="med"/>
                    </a:lnL>
                  </a:tcPr>
                </a:tc>
                <a:tc>
                  <a:txBody>
                    <a:bodyPr/>
                    <a:lstStyle/>
                    <a:p>
                      <a:pPr algn="ctr"/>
                      <a:r>
                        <a:rPr lang="en-US" dirty="0"/>
                        <a:t>48.78</a:t>
                      </a:r>
                    </a:p>
                  </a:txBody>
                  <a:tcPr/>
                </a:tc>
                <a:tc>
                  <a:txBody>
                    <a:bodyPr/>
                    <a:lstStyle/>
                    <a:p>
                      <a:pPr algn="ctr"/>
                      <a:r>
                        <a:rPr lang="en-US" dirty="0"/>
                        <a:t>49.27</a:t>
                      </a:r>
                    </a:p>
                  </a:txBody>
                  <a:tcPr/>
                </a:tc>
                <a:tc>
                  <a:txBody>
                    <a:bodyPr/>
                    <a:lstStyle/>
                    <a:p>
                      <a:pPr algn="ctr"/>
                      <a:r>
                        <a:rPr lang="en-US" dirty="0"/>
                        <a:t>139.11</a:t>
                      </a:r>
                    </a:p>
                  </a:txBody>
                  <a:tcPr/>
                </a:tc>
                <a:extLst>
                  <a:ext uri="{0D108BD9-81ED-4DB2-BD59-A6C34878D82A}">
                    <a16:rowId xmlns:a16="http://schemas.microsoft.com/office/drawing/2014/main" val="1453189554"/>
                  </a:ext>
                </a:extLst>
              </a:tr>
              <a:tr h="0">
                <a:tc>
                  <a:txBody>
                    <a:bodyPr/>
                    <a:lstStyle/>
                    <a:p>
                      <a:pPr algn="l"/>
                      <a:r>
                        <a:rPr lang="en-US" dirty="0"/>
                        <a:t>Sequential</a:t>
                      </a:r>
                    </a:p>
                  </a:txBody>
                  <a:tcPr>
                    <a:lnR w="12700" cap="flat" cmpd="sng" algn="ctr">
                      <a:solidFill>
                        <a:schemeClr val="tx1"/>
                      </a:solidFill>
                      <a:prstDash val="solid"/>
                      <a:round/>
                      <a:headEnd type="none" w="med" len="med"/>
                      <a:tailEnd type="none" w="med" len="med"/>
                    </a:lnR>
                  </a:tcPr>
                </a:tc>
                <a:tc>
                  <a:txBody>
                    <a:bodyPr/>
                    <a:lstStyle/>
                    <a:p>
                      <a:pPr algn="ctr"/>
                      <a:r>
                        <a:rPr lang="en-US" dirty="0"/>
                        <a:t>103.0</a:t>
                      </a:r>
                    </a:p>
                  </a:txBody>
                  <a:tcPr>
                    <a:lnL w="12700" cap="flat" cmpd="sng" algn="ctr">
                      <a:solidFill>
                        <a:schemeClr val="tx1"/>
                      </a:solidFill>
                      <a:prstDash val="solid"/>
                      <a:round/>
                      <a:headEnd type="none" w="med" len="med"/>
                      <a:tailEnd type="none" w="med" len="med"/>
                    </a:lnL>
                  </a:tcPr>
                </a:tc>
                <a:tc>
                  <a:txBody>
                    <a:bodyPr/>
                    <a:lstStyle/>
                    <a:p>
                      <a:pPr algn="ctr"/>
                      <a:r>
                        <a:rPr lang="en-US" dirty="0"/>
                        <a:t>81.27</a:t>
                      </a:r>
                    </a:p>
                  </a:txBody>
                  <a:tcPr/>
                </a:tc>
                <a:tc>
                  <a:txBody>
                    <a:bodyPr/>
                    <a:lstStyle/>
                    <a:p>
                      <a:pPr algn="ctr"/>
                      <a:r>
                        <a:rPr lang="en-US" dirty="0"/>
                        <a:t>82.19</a:t>
                      </a:r>
                    </a:p>
                  </a:txBody>
                  <a:tcPr/>
                </a:tc>
                <a:tc>
                  <a:txBody>
                    <a:bodyPr/>
                    <a:lstStyle/>
                    <a:p>
                      <a:pPr algn="ctr"/>
                      <a:r>
                        <a:rPr lang="en-US" dirty="0"/>
                        <a:t>590.97</a:t>
                      </a:r>
                    </a:p>
                  </a:txBody>
                  <a:tcPr/>
                </a:tc>
                <a:extLst>
                  <a:ext uri="{0D108BD9-81ED-4DB2-BD59-A6C34878D82A}">
                    <a16:rowId xmlns:a16="http://schemas.microsoft.com/office/drawing/2014/main" val="1850849186"/>
                  </a:ext>
                </a:extLst>
              </a:tr>
              <a:tr h="370840">
                <a:tc>
                  <a:txBody>
                    <a:bodyPr/>
                    <a:lstStyle/>
                    <a:p>
                      <a:pPr algn="l"/>
                      <a:r>
                        <a:rPr lang="en-US" dirty="0"/>
                        <a:t>One-Four</a:t>
                      </a:r>
                    </a:p>
                  </a:txBody>
                  <a:tcPr>
                    <a:lnR w="12700" cap="flat" cmpd="sng" algn="ctr">
                      <a:solidFill>
                        <a:schemeClr val="tx1"/>
                      </a:solidFill>
                      <a:prstDash val="solid"/>
                      <a:round/>
                      <a:headEnd type="none" w="med" len="med"/>
                      <a:tailEnd type="none" w="med" len="med"/>
                    </a:lnR>
                  </a:tcPr>
                </a:tc>
                <a:tc>
                  <a:txBody>
                    <a:bodyPr/>
                    <a:lstStyle/>
                    <a:p>
                      <a:pPr algn="ctr"/>
                      <a:r>
                        <a:rPr lang="en-US" dirty="0"/>
                        <a:t>102.8</a:t>
                      </a:r>
                    </a:p>
                  </a:txBody>
                  <a:tcPr>
                    <a:lnL w="12700" cap="flat" cmpd="sng" algn="ctr">
                      <a:solidFill>
                        <a:schemeClr val="tx1"/>
                      </a:solidFill>
                      <a:prstDash val="solid"/>
                      <a:round/>
                      <a:headEnd type="none" w="med" len="med"/>
                      <a:tailEnd type="none" w="med" len="med"/>
                    </a:lnL>
                  </a:tcPr>
                </a:tc>
                <a:tc>
                  <a:txBody>
                    <a:bodyPr/>
                    <a:lstStyle/>
                    <a:p>
                      <a:pPr algn="ctr"/>
                      <a:r>
                        <a:rPr lang="en-US" dirty="0"/>
                        <a:t>40.94</a:t>
                      </a:r>
                    </a:p>
                  </a:txBody>
                  <a:tcPr/>
                </a:tc>
                <a:tc>
                  <a:txBody>
                    <a:bodyPr/>
                    <a:lstStyle/>
                    <a:p>
                      <a:pPr algn="ctr"/>
                      <a:r>
                        <a:rPr lang="en-US" dirty="0"/>
                        <a:t>41.28</a:t>
                      </a:r>
                    </a:p>
                  </a:txBody>
                  <a:tcPr/>
                </a:tc>
                <a:tc>
                  <a:txBody>
                    <a:bodyPr/>
                    <a:lstStyle/>
                    <a:p>
                      <a:pPr algn="ctr"/>
                      <a:r>
                        <a:rPr lang="en-US" dirty="0"/>
                        <a:t>56.31</a:t>
                      </a:r>
                    </a:p>
                  </a:txBody>
                  <a:tcPr/>
                </a:tc>
                <a:extLst>
                  <a:ext uri="{0D108BD9-81ED-4DB2-BD59-A6C34878D82A}">
                    <a16:rowId xmlns:a16="http://schemas.microsoft.com/office/drawing/2014/main" val="2221490258"/>
                  </a:ext>
                </a:extLst>
              </a:tr>
            </a:tbl>
          </a:graphicData>
        </a:graphic>
      </p:graphicFrame>
    </p:spTree>
    <p:extLst>
      <p:ext uri="{BB962C8B-B14F-4D97-AF65-F5344CB8AC3E}">
        <p14:creationId xmlns:p14="http://schemas.microsoft.com/office/powerpoint/2010/main" val="179608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3C0517-AA6A-3264-7678-8CEB05D5D9CD}"/>
              </a:ext>
            </a:extLst>
          </p:cNvPr>
          <p:cNvSpPr>
            <a:spLocks noGrp="1"/>
          </p:cNvSpPr>
          <p:nvPr>
            <p:ph type="title"/>
          </p:nvPr>
        </p:nvSpPr>
        <p:spPr>
          <a:xfrm>
            <a:off x="7766050" y="540033"/>
            <a:ext cx="3884962" cy="1331604"/>
          </a:xfrm>
        </p:spPr>
        <p:txBody>
          <a:bodyPr anchor="b">
            <a:normAutofit/>
          </a:bodyPr>
          <a:lstStyle/>
          <a:p>
            <a:pPr algn="ctr"/>
            <a:r>
              <a:rPr lang="en-US" dirty="0"/>
              <a:t>Results</a:t>
            </a:r>
          </a:p>
        </p:txBody>
      </p:sp>
      <p:pic>
        <p:nvPicPr>
          <p:cNvPr id="10" name="Picture 9" descr="Chart, histogram&#10;&#10;Description automatically generated">
            <a:extLst>
              <a:ext uri="{FF2B5EF4-FFF2-40B4-BE49-F238E27FC236}">
                <a16:creationId xmlns:a16="http://schemas.microsoft.com/office/drawing/2014/main" id="{E067C028-7794-73C4-4C34-7A62AD8A12DD}"/>
              </a:ext>
            </a:extLst>
          </p:cNvPr>
          <p:cNvPicPr>
            <a:picLocks noChangeAspect="1"/>
          </p:cNvPicPr>
          <p:nvPr/>
        </p:nvPicPr>
        <p:blipFill rotWithShape="1">
          <a:blip r:embed="rId2">
            <a:extLst>
              <a:ext uri="{28A0092B-C50C-407E-A947-70E740481C1C}">
                <a14:useLocalDpi xmlns:a14="http://schemas.microsoft.com/office/drawing/2010/main" val="0"/>
              </a:ext>
            </a:extLst>
          </a:blip>
          <a:srcRect l="-794"/>
          <a:stretch/>
        </p:blipFill>
        <p:spPr>
          <a:xfrm>
            <a:off x="3885676" y="536367"/>
            <a:ext cx="3880373" cy="2890800"/>
          </a:xfrm>
          <a:prstGeom prst="rect">
            <a:avLst/>
          </a:prstGeom>
        </p:spPr>
      </p:pic>
      <p:pic>
        <p:nvPicPr>
          <p:cNvPr id="8" name="Content Placeholder 7" descr="Chart, histogram&#10;&#10;Description automatically generated">
            <a:extLst>
              <a:ext uri="{FF2B5EF4-FFF2-40B4-BE49-F238E27FC236}">
                <a16:creationId xmlns:a16="http://schemas.microsoft.com/office/drawing/2014/main" id="{C691036C-E45E-CBC7-4EC0-8C0F723D3940}"/>
              </a:ext>
            </a:extLst>
          </p:cNvPr>
          <p:cNvPicPr>
            <a:picLocks noChangeAspect="1"/>
          </p:cNvPicPr>
          <p:nvPr/>
        </p:nvPicPr>
        <p:blipFill rotWithShape="1">
          <a:blip r:embed="rId3">
            <a:extLst>
              <a:ext uri="{28A0092B-C50C-407E-A947-70E740481C1C}">
                <a14:useLocalDpi xmlns:a14="http://schemas.microsoft.com/office/drawing/2010/main" val="0"/>
              </a:ext>
            </a:extLst>
          </a:blip>
          <a:srcRect l="-1" r="-793"/>
          <a:stretch/>
        </p:blipFill>
        <p:spPr>
          <a:xfrm>
            <a:off x="90450" y="536367"/>
            <a:ext cx="3884961" cy="2890800"/>
          </a:xfrm>
          <a:prstGeom prst="rect">
            <a:avLst/>
          </a:prstGeom>
        </p:spPr>
      </p:pic>
      <p:pic>
        <p:nvPicPr>
          <p:cNvPr id="14" name="Picture 13">
            <a:extLst>
              <a:ext uri="{FF2B5EF4-FFF2-40B4-BE49-F238E27FC236}">
                <a16:creationId xmlns:a16="http://schemas.microsoft.com/office/drawing/2014/main" id="{0EB7CBA3-B26F-A6A3-DCBF-CB73A30D19CB}"/>
              </a:ext>
            </a:extLst>
          </p:cNvPr>
          <p:cNvPicPr>
            <a:picLocks noChangeAspect="1"/>
          </p:cNvPicPr>
          <p:nvPr/>
        </p:nvPicPr>
        <p:blipFill rotWithShape="1">
          <a:blip r:embed="rId4">
            <a:extLst>
              <a:ext uri="{28A0092B-C50C-407E-A947-70E740481C1C}">
                <a14:useLocalDpi xmlns:a14="http://schemas.microsoft.com/office/drawing/2010/main" val="0"/>
              </a:ext>
            </a:extLst>
          </a:blip>
          <a:srcRect b="786"/>
          <a:stretch/>
        </p:blipFill>
        <p:spPr>
          <a:xfrm>
            <a:off x="90450" y="3427167"/>
            <a:ext cx="3884962" cy="2890800"/>
          </a:xfrm>
          <a:prstGeom prst="rect">
            <a:avLst/>
          </a:prstGeom>
        </p:spPr>
      </p:pic>
      <p:cxnSp>
        <p:nvCxnSpPr>
          <p:cNvPr id="23" name="Straight Connector 2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853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016A218-C045-F44F-4522-D6DBC38BF59A}"/>
              </a:ext>
            </a:extLst>
          </p:cNvPr>
          <p:cNvPicPr>
            <a:picLocks noChangeAspect="1"/>
          </p:cNvPicPr>
          <p:nvPr/>
        </p:nvPicPr>
        <p:blipFill rotWithShape="1">
          <a:blip r:embed="rId5">
            <a:extLst>
              <a:ext uri="{28A0092B-C50C-407E-A947-70E740481C1C}">
                <a14:useLocalDpi xmlns:a14="http://schemas.microsoft.com/office/drawing/2010/main" val="0"/>
              </a:ext>
            </a:extLst>
          </a:blip>
          <a:srcRect b="209"/>
          <a:stretch/>
        </p:blipFill>
        <p:spPr>
          <a:xfrm>
            <a:off x="3696314" y="3427166"/>
            <a:ext cx="4069735" cy="2890801"/>
          </a:xfrm>
          <a:prstGeom prst="rect">
            <a:avLst/>
          </a:prstGeom>
        </p:spPr>
      </p:pic>
      <p:sp>
        <p:nvSpPr>
          <p:cNvPr id="18" name="Content Placeholder 17">
            <a:extLst>
              <a:ext uri="{FF2B5EF4-FFF2-40B4-BE49-F238E27FC236}">
                <a16:creationId xmlns:a16="http://schemas.microsoft.com/office/drawing/2014/main" id="{325741CB-C5B6-F58D-0CB8-C0164FF2E73D}"/>
              </a:ext>
            </a:extLst>
          </p:cNvPr>
          <p:cNvSpPr>
            <a:spLocks noGrp="1"/>
          </p:cNvSpPr>
          <p:nvPr>
            <p:ph idx="1"/>
          </p:nvPr>
        </p:nvSpPr>
        <p:spPr>
          <a:xfrm>
            <a:off x="8036543" y="2859869"/>
            <a:ext cx="3884962" cy="3009899"/>
          </a:xfrm>
        </p:spPr>
        <p:txBody>
          <a:bodyPr>
            <a:normAutofit/>
          </a:bodyPr>
          <a:lstStyle/>
          <a:p>
            <a:r>
              <a:rPr lang="en-US" dirty="0"/>
              <a:t>All of them have clear exponential distributions</a:t>
            </a:r>
          </a:p>
          <a:p>
            <a:r>
              <a:rPr lang="en-US" dirty="0"/>
              <a:t>Histogram Bins: 20 bins</a:t>
            </a:r>
          </a:p>
          <a:p>
            <a:r>
              <a:rPr lang="en-US" dirty="0"/>
              <a:t>Mean Interarrival Rate: 35 seconds</a:t>
            </a:r>
          </a:p>
        </p:txBody>
      </p:sp>
    </p:spTree>
    <p:extLst>
      <p:ext uri="{BB962C8B-B14F-4D97-AF65-F5344CB8AC3E}">
        <p14:creationId xmlns:p14="http://schemas.microsoft.com/office/powerpoint/2010/main" val="2125583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0A5D8-4942-2790-D00A-B9454FA0ACAA}"/>
              </a:ext>
            </a:extLst>
          </p:cNvPr>
          <p:cNvSpPr>
            <a:spLocks noGrp="1"/>
          </p:cNvSpPr>
          <p:nvPr>
            <p:ph type="title"/>
          </p:nvPr>
        </p:nvSpPr>
        <p:spPr>
          <a:xfrm>
            <a:off x="1079500" y="745331"/>
            <a:ext cx="10026650" cy="655637"/>
          </a:xfrm>
        </p:spPr>
        <p:txBody>
          <a:bodyPr/>
          <a:lstStyle/>
          <a:p>
            <a:r>
              <a:rPr lang="en-US" dirty="0"/>
              <a:t>Results – change in Interarrival Rate</a:t>
            </a:r>
          </a:p>
        </p:txBody>
      </p:sp>
      <p:sp>
        <p:nvSpPr>
          <p:cNvPr id="3" name="Content Placeholder 2">
            <a:extLst>
              <a:ext uri="{FF2B5EF4-FFF2-40B4-BE49-F238E27FC236}">
                <a16:creationId xmlns:a16="http://schemas.microsoft.com/office/drawing/2014/main" id="{3928A3DB-BBF9-FE40-B730-6DB116600E85}"/>
              </a:ext>
            </a:extLst>
          </p:cNvPr>
          <p:cNvSpPr>
            <a:spLocks noGrp="1"/>
          </p:cNvSpPr>
          <p:nvPr>
            <p:ph idx="1"/>
          </p:nvPr>
        </p:nvSpPr>
        <p:spPr/>
        <p:txBody>
          <a:bodyPr/>
          <a:lstStyle/>
          <a:p>
            <a:endParaRPr lang="en-US" dirty="0"/>
          </a:p>
        </p:txBody>
      </p:sp>
      <p:graphicFrame>
        <p:nvGraphicFramePr>
          <p:cNvPr id="5" name="Table 4">
            <a:extLst>
              <a:ext uri="{FF2B5EF4-FFF2-40B4-BE49-F238E27FC236}">
                <a16:creationId xmlns:a16="http://schemas.microsoft.com/office/drawing/2014/main" id="{41B58903-BCBC-F31F-7861-B821928A0086}"/>
              </a:ext>
            </a:extLst>
          </p:cNvPr>
          <p:cNvGraphicFramePr>
            <a:graphicFrameLocks/>
          </p:cNvGraphicFramePr>
          <p:nvPr>
            <p:extLst>
              <p:ext uri="{D42A27DB-BD31-4B8C-83A1-F6EECF244321}">
                <p14:modId xmlns:p14="http://schemas.microsoft.com/office/powerpoint/2010/main" val="2855367231"/>
              </p:ext>
            </p:extLst>
          </p:nvPr>
        </p:nvGraphicFramePr>
        <p:xfrm>
          <a:off x="307340" y="1261666"/>
          <a:ext cx="8399780" cy="2667000"/>
        </p:xfrm>
        <a:graphic>
          <a:graphicData uri="http://schemas.openxmlformats.org/drawingml/2006/table">
            <a:tbl>
              <a:tblPr firstRow="1" bandRow="1">
                <a:tableStyleId>{5C22544A-7EE6-4342-B048-85BDC9FD1C3A}</a:tableStyleId>
              </a:tblPr>
              <a:tblGrid>
                <a:gridCol w="1679956">
                  <a:extLst>
                    <a:ext uri="{9D8B030D-6E8A-4147-A177-3AD203B41FA5}">
                      <a16:colId xmlns:a16="http://schemas.microsoft.com/office/drawing/2014/main" val="408439045"/>
                    </a:ext>
                  </a:extLst>
                </a:gridCol>
                <a:gridCol w="1679956">
                  <a:extLst>
                    <a:ext uri="{9D8B030D-6E8A-4147-A177-3AD203B41FA5}">
                      <a16:colId xmlns:a16="http://schemas.microsoft.com/office/drawing/2014/main" val="1747601316"/>
                    </a:ext>
                  </a:extLst>
                </a:gridCol>
                <a:gridCol w="1679956">
                  <a:extLst>
                    <a:ext uri="{9D8B030D-6E8A-4147-A177-3AD203B41FA5}">
                      <a16:colId xmlns:a16="http://schemas.microsoft.com/office/drawing/2014/main" val="2076594591"/>
                    </a:ext>
                  </a:extLst>
                </a:gridCol>
                <a:gridCol w="1679956">
                  <a:extLst>
                    <a:ext uri="{9D8B030D-6E8A-4147-A177-3AD203B41FA5}">
                      <a16:colId xmlns:a16="http://schemas.microsoft.com/office/drawing/2014/main" val="2169179181"/>
                    </a:ext>
                  </a:extLst>
                </a:gridCol>
                <a:gridCol w="1679956">
                  <a:extLst>
                    <a:ext uri="{9D8B030D-6E8A-4147-A177-3AD203B41FA5}">
                      <a16:colId xmlns:a16="http://schemas.microsoft.com/office/drawing/2014/main" val="748788317"/>
                    </a:ext>
                  </a:extLst>
                </a:gridCol>
              </a:tblGrid>
              <a:tr h="370840">
                <a:tc>
                  <a:txBody>
                    <a:bodyPr/>
                    <a:lstStyle/>
                    <a:p>
                      <a:r>
                        <a:rPr lang="en-US" dirty="0"/>
                        <a:t>Results w/ a mean Interarrival Rate of 25 (s)</a:t>
                      </a:r>
                    </a:p>
                  </a:txBody>
                  <a:tcPr>
                    <a:lnR w="12700" cap="flat" cmpd="sng" algn="ctr">
                      <a:solidFill>
                        <a:schemeClr val="tx1"/>
                      </a:solidFill>
                      <a:prstDash val="solid"/>
                      <a:round/>
                      <a:headEnd type="none" w="med" len="med"/>
                      <a:tailEnd type="none" w="med" len="med"/>
                    </a:lnR>
                  </a:tcPr>
                </a:tc>
                <a:tc>
                  <a:txBody>
                    <a:bodyPr/>
                    <a:lstStyle/>
                    <a:p>
                      <a:pPr algn="ctr"/>
                      <a:r>
                        <a:rPr lang="en-US" dirty="0"/>
                        <a:t>Average Number of Riders / Hour</a:t>
                      </a:r>
                    </a:p>
                  </a:txBody>
                  <a:tcPr>
                    <a:lnL w="12700" cap="flat" cmpd="sng" algn="ctr">
                      <a:solidFill>
                        <a:schemeClr val="tx1"/>
                      </a:solidFill>
                      <a:prstDash val="solid"/>
                      <a:round/>
                      <a:headEnd type="none" w="med" len="med"/>
                      <a:tailEnd type="none" w="med" len="med"/>
                    </a:lnL>
                  </a:tcPr>
                </a:tc>
                <a:tc>
                  <a:txBody>
                    <a:bodyPr/>
                    <a:lstStyle/>
                    <a:p>
                      <a:pPr algn="ctr"/>
                      <a:r>
                        <a:rPr lang="en-US" dirty="0"/>
                        <a:t>Mean of Mean Wait Times </a:t>
                      </a:r>
                      <a:r>
                        <a:rPr kumimoji="0" lang="en-US" sz="1200" b="1" i="0" u="none" strike="noStrike" kern="1200" cap="none" spc="0" normalizeH="0" baseline="0" noProof="0" dirty="0">
                          <a:ln>
                            <a:noFill/>
                          </a:ln>
                          <a:solidFill>
                            <a:srgbClr val="FFFFFF"/>
                          </a:solidFill>
                          <a:effectLst/>
                          <a:uLnTx/>
                          <a:uFillTx/>
                          <a:latin typeface="+mn-lt"/>
                          <a:ea typeface="+mn-ea"/>
                          <a:cs typeface="+mn-cs"/>
                        </a:rPr>
                        <a:t>(seconds)</a:t>
                      </a:r>
                      <a:endParaRPr lang="en-US" dirty="0"/>
                    </a:p>
                  </a:txBody>
                  <a:tcPr/>
                </a:tc>
                <a:tc>
                  <a:txBody>
                    <a:bodyPr/>
                    <a:lstStyle/>
                    <a:p>
                      <a:pPr algn="ctr"/>
                      <a:r>
                        <a:rPr lang="en-US" dirty="0"/>
                        <a:t>Mean of All Wait Times </a:t>
                      </a:r>
                      <a:r>
                        <a:rPr kumimoji="0" lang="en-US" sz="1200" b="1" i="0" u="none" strike="noStrike" kern="1200" cap="none" spc="0" normalizeH="0" baseline="0" noProof="0" dirty="0">
                          <a:ln>
                            <a:noFill/>
                          </a:ln>
                          <a:solidFill>
                            <a:srgbClr val="FFFFFF"/>
                          </a:solidFill>
                          <a:effectLst/>
                          <a:uLnTx/>
                          <a:uFillTx/>
                          <a:latin typeface="+mn-lt"/>
                          <a:ea typeface="+mn-ea"/>
                          <a:cs typeface="+mn-cs"/>
                        </a:rPr>
                        <a:t>(seconds)</a:t>
                      </a:r>
                      <a:endParaRPr lang="en-US" dirty="0"/>
                    </a:p>
                  </a:txBody>
                  <a:tcPr/>
                </a:tc>
                <a:tc>
                  <a:txBody>
                    <a:bodyPr/>
                    <a:lstStyle/>
                    <a:p>
                      <a:pPr algn="ctr"/>
                      <a:r>
                        <a:rPr lang="en-US" dirty="0"/>
                        <a:t>Variance of All Wait Times</a:t>
                      </a:r>
                    </a:p>
                  </a:txBody>
                  <a:tcPr/>
                </a:tc>
                <a:extLst>
                  <a:ext uri="{0D108BD9-81ED-4DB2-BD59-A6C34878D82A}">
                    <a16:rowId xmlns:a16="http://schemas.microsoft.com/office/drawing/2014/main" val="2535181"/>
                  </a:ext>
                </a:extLst>
              </a:tr>
              <a:tr h="370840">
                <a:tc>
                  <a:txBody>
                    <a:bodyPr/>
                    <a:lstStyle/>
                    <a:p>
                      <a:pPr algn="l"/>
                      <a:r>
                        <a:rPr lang="en-US" dirty="0"/>
                        <a:t>Default</a:t>
                      </a:r>
                    </a:p>
                  </a:txBody>
                  <a:tcPr>
                    <a:lnR w="12700" cap="flat" cmpd="sng" algn="ctr">
                      <a:solidFill>
                        <a:schemeClr val="tx1"/>
                      </a:solidFill>
                      <a:prstDash val="solid"/>
                      <a:round/>
                      <a:headEnd type="none" w="med" len="med"/>
                      <a:tailEnd type="none" w="med" len="med"/>
                    </a:lnR>
                  </a:tcPr>
                </a:tc>
                <a:tc>
                  <a:txBody>
                    <a:bodyPr/>
                    <a:lstStyle/>
                    <a:p>
                      <a:pPr algn="ctr"/>
                      <a:r>
                        <a:rPr lang="en-US" dirty="0"/>
                        <a:t>144.4</a:t>
                      </a:r>
                    </a:p>
                  </a:txBody>
                  <a:tcPr>
                    <a:lnL w="12700" cap="flat" cmpd="sng" algn="ctr">
                      <a:solidFill>
                        <a:schemeClr val="tx1"/>
                      </a:solidFill>
                      <a:prstDash val="solid"/>
                      <a:round/>
                      <a:headEnd type="none" w="med" len="med"/>
                      <a:tailEnd type="none" w="med" len="med"/>
                    </a:lnL>
                  </a:tcPr>
                </a:tc>
                <a:tc>
                  <a:txBody>
                    <a:bodyPr/>
                    <a:lstStyle/>
                    <a:p>
                      <a:pPr algn="ctr"/>
                      <a:r>
                        <a:rPr lang="en-US" dirty="0"/>
                        <a:t>106.92</a:t>
                      </a:r>
                    </a:p>
                  </a:txBody>
                  <a:tcPr/>
                </a:tc>
                <a:tc>
                  <a:txBody>
                    <a:bodyPr/>
                    <a:lstStyle/>
                    <a:p>
                      <a:pPr algn="ctr"/>
                      <a:r>
                        <a:rPr lang="en-US" dirty="0"/>
                        <a:t>108.69</a:t>
                      </a:r>
                    </a:p>
                  </a:txBody>
                  <a:tcPr/>
                </a:tc>
                <a:tc>
                  <a:txBody>
                    <a:bodyPr/>
                    <a:lstStyle/>
                    <a:p>
                      <a:pPr algn="ctr"/>
                      <a:r>
                        <a:rPr lang="en-US" dirty="0"/>
                        <a:t>2,721.83</a:t>
                      </a:r>
                    </a:p>
                  </a:txBody>
                  <a:tcPr/>
                </a:tc>
                <a:extLst>
                  <a:ext uri="{0D108BD9-81ED-4DB2-BD59-A6C34878D82A}">
                    <a16:rowId xmlns:a16="http://schemas.microsoft.com/office/drawing/2014/main" val="3535092049"/>
                  </a:ext>
                </a:extLst>
              </a:tr>
              <a:tr h="370840">
                <a:tc>
                  <a:txBody>
                    <a:bodyPr/>
                    <a:lstStyle/>
                    <a:p>
                      <a:pPr algn="l"/>
                      <a:r>
                        <a:rPr lang="en-US" dirty="0"/>
                        <a:t>Idle-One</a:t>
                      </a:r>
                    </a:p>
                  </a:txBody>
                  <a:tcPr>
                    <a:lnR w="12700" cap="flat" cmpd="sng" algn="ctr">
                      <a:solidFill>
                        <a:schemeClr val="tx1"/>
                      </a:solidFill>
                      <a:prstDash val="solid"/>
                      <a:round/>
                      <a:headEnd type="none" w="med" len="med"/>
                      <a:tailEnd type="none" w="med" len="med"/>
                    </a:lnR>
                  </a:tcPr>
                </a:tc>
                <a:tc>
                  <a:txBody>
                    <a:bodyPr/>
                    <a:lstStyle/>
                    <a:p>
                      <a:pPr algn="ctr"/>
                      <a:r>
                        <a:rPr lang="en-US" dirty="0"/>
                        <a:t>144.0</a:t>
                      </a:r>
                    </a:p>
                  </a:txBody>
                  <a:tcPr>
                    <a:lnL w="12700" cap="flat" cmpd="sng" algn="ctr">
                      <a:solidFill>
                        <a:schemeClr val="tx1"/>
                      </a:solidFill>
                      <a:prstDash val="solid"/>
                      <a:round/>
                      <a:headEnd type="none" w="med" len="med"/>
                      <a:tailEnd type="none" w="med" len="med"/>
                    </a:lnL>
                  </a:tcPr>
                </a:tc>
                <a:tc>
                  <a:txBody>
                    <a:bodyPr/>
                    <a:lstStyle/>
                    <a:p>
                      <a:pPr algn="ctr"/>
                      <a:r>
                        <a:rPr lang="en-US" dirty="0"/>
                        <a:t>220.48</a:t>
                      </a:r>
                    </a:p>
                  </a:txBody>
                  <a:tcPr/>
                </a:tc>
                <a:tc>
                  <a:txBody>
                    <a:bodyPr/>
                    <a:lstStyle/>
                    <a:p>
                      <a:pPr algn="ctr"/>
                      <a:r>
                        <a:rPr lang="en-US" dirty="0"/>
                        <a:t>223.00</a:t>
                      </a:r>
                    </a:p>
                  </a:txBody>
                  <a:tcPr/>
                </a:tc>
                <a:tc>
                  <a:txBody>
                    <a:bodyPr/>
                    <a:lstStyle/>
                    <a:p>
                      <a:pPr algn="ctr"/>
                      <a:r>
                        <a:rPr lang="en-US" dirty="0"/>
                        <a:t>15,614.38</a:t>
                      </a:r>
                    </a:p>
                  </a:txBody>
                  <a:tcPr/>
                </a:tc>
                <a:extLst>
                  <a:ext uri="{0D108BD9-81ED-4DB2-BD59-A6C34878D82A}">
                    <a16:rowId xmlns:a16="http://schemas.microsoft.com/office/drawing/2014/main" val="1453189554"/>
                  </a:ext>
                </a:extLst>
              </a:tr>
              <a:tr h="0">
                <a:tc>
                  <a:txBody>
                    <a:bodyPr/>
                    <a:lstStyle/>
                    <a:p>
                      <a:pPr algn="l"/>
                      <a:r>
                        <a:rPr lang="en-US" dirty="0"/>
                        <a:t>Sequential</a:t>
                      </a:r>
                    </a:p>
                  </a:txBody>
                  <a:tcPr>
                    <a:lnR w="12700" cap="flat" cmpd="sng" algn="ctr">
                      <a:solidFill>
                        <a:schemeClr val="tx1"/>
                      </a:solidFill>
                      <a:prstDash val="solid"/>
                      <a:round/>
                      <a:headEnd type="none" w="med" len="med"/>
                      <a:tailEnd type="none" w="med" len="med"/>
                    </a:lnR>
                  </a:tcPr>
                </a:tc>
                <a:tc>
                  <a:txBody>
                    <a:bodyPr/>
                    <a:lstStyle/>
                    <a:p>
                      <a:pPr algn="ctr"/>
                      <a:r>
                        <a:rPr lang="en-US" dirty="0"/>
                        <a:t>144.0</a:t>
                      </a:r>
                    </a:p>
                  </a:txBody>
                  <a:tcPr>
                    <a:lnL w="12700" cap="flat" cmpd="sng" algn="ctr">
                      <a:solidFill>
                        <a:schemeClr val="tx1"/>
                      </a:solidFill>
                      <a:prstDash val="solid"/>
                      <a:round/>
                      <a:headEnd type="none" w="med" len="med"/>
                      <a:tailEnd type="none" w="med" len="med"/>
                    </a:lnL>
                  </a:tcPr>
                </a:tc>
                <a:tc>
                  <a:txBody>
                    <a:bodyPr/>
                    <a:lstStyle/>
                    <a:p>
                      <a:pPr algn="ctr"/>
                      <a:r>
                        <a:rPr lang="en-US" dirty="0"/>
                        <a:t>318.89</a:t>
                      </a:r>
                    </a:p>
                  </a:txBody>
                  <a:tcPr/>
                </a:tc>
                <a:tc>
                  <a:txBody>
                    <a:bodyPr/>
                    <a:lstStyle/>
                    <a:p>
                      <a:pPr algn="ctr"/>
                      <a:r>
                        <a:rPr lang="en-US" dirty="0"/>
                        <a:t>321.03</a:t>
                      </a:r>
                    </a:p>
                  </a:txBody>
                  <a:tcPr/>
                </a:tc>
                <a:tc>
                  <a:txBody>
                    <a:bodyPr/>
                    <a:lstStyle/>
                    <a:p>
                      <a:pPr algn="ctr"/>
                      <a:r>
                        <a:rPr lang="en-US" dirty="0"/>
                        <a:t>15,284.13</a:t>
                      </a:r>
                    </a:p>
                  </a:txBody>
                  <a:tcPr/>
                </a:tc>
                <a:extLst>
                  <a:ext uri="{0D108BD9-81ED-4DB2-BD59-A6C34878D82A}">
                    <a16:rowId xmlns:a16="http://schemas.microsoft.com/office/drawing/2014/main" val="1850849186"/>
                  </a:ext>
                </a:extLst>
              </a:tr>
              <a:tr h="370840">
                <a:tc>
                  <a:txBody>
                    <a:bodyPr/>
                    <a:lstStyle/>
                    <a:p>
                      <a:pPr algn="l"/>
                      <a:r>
                        <a:rPr lang="en-US" dirty="0"/>
                        <a:t>One-Four</a:t>
                      </a:r>
                    </a:p>
                  </a:txBody>
                  <a:tcPr>
                    <a:lnR w="12700" cap="flat" cmpd="sng" algn="ctr">
                      <a:solidFill>
                        <a:schemeClr val="tx1"/>
                      </a:solidFill>
                      <a:prstDash val="solid"/>
                      <a:round/>
                      <a:headEnd type="none" w="med" len="med"/>
                      <a:tailEnd type="none" w="med" len="med"/>
                    </a:lnR>
                  </a:tcPr>
                </a:tc>
                <a:tc>
                  <a:txBody>
                    <a:bodyPr/>
                    <a:lstStyle/>
                    <a:p>
                      <a:pPr algn="ctr"/>
                      <a:r>
                        <a:rPr lang="en-US" dirty="0"/>
                        <a:t>144.0</a:t>
                      </a:r>
                    </a:p>
                  </a:txBody>
                  <a:tcPr>
                    <a:lnL w="12700" cap="flat" cmpd="sng" algn="ctr">
                      <a:solidFill>
                        <a:schemeClr val="tx1"/>
                      </a:solidFill>
                      <a:prstDash val="solid"/>
                      <a:round/>
                      <a:headEnd type="none" w="med" len="med"/>
                      <a:tailEnd type="none" w="med" len="med"/>
                    </a:lnL>
                  </a:tcPr>
                </a:tc>
                <a:tc>
                  <a:txBody>
                    <a:bodyPr/>
                    <a:lstStyle/>
                    <a:p>
                      <a:pPr algn="ctr"/>
                      <a:r>
                        <a:rPr lang="en-US" dirty="0"/>
                        <a:t>112.19</a:t>
                      </a:r>
                    </a:p>
                  </a:txBody>
                  <a:tcPr/>
                </a:tc>
                <a:tc>
                  <a:txBody>
                    <a:bodyPr/>
                    <a:lstStyle/>
                    <a:p>
                      <a:pPr algn="ctr"/>
                      <a:r>
                        <a:rPr lang="en-US" dirty="0"/>
                        <a:t>113.98</a:t>
                      </a:r>
                    </a:p>
                  </a:txBody>
                  <a:tcPr/>
                </a:tc>
                <a:tc>
                  <a:txBody>
                    <a:bodyPr/>
                    <a:lstStyle/>
                    <a:p>
                      <a:pPr algn="ctr"/>
                      <a:r>
                        <a:rPr lang="en-US" dirty="0"/>
                        <a:t>2864.60</a:t>
                      </a:r>
                    </a:p>
                  </a:txBody>
                  <a:tcPr/>
                </a:tc>
                <a:extLst>
                  <a:ext uri="{0D108BD9-81ED-4DB2-BD59-A6C34878D82A}">
                    <a16:rowId xmlns:a16="http://schemas.microsoft.com/office/drawing/2014/main" val="2221490258"/>
                  </a:ext>
                </a:extLst>
              </a:tr>
            </a:tbl>
          </a:graphicData>
        </a:graphic>
      </p:graphicFrame>
      <p:graphicFrame>
        <p:nvGraphicFramePr>
          <p:cNvPr id="6" name="Table 4">
            <a:extLst>
              <a:ext uri="{FF2B5EF4-FFF2-40B4-BE49-F238E27FC236}">
                <a16:creationId xmlns:a16="http://schemas.microsoft.com/office/drawing/2014/main" id="{4A2C2A3F-8F92-6B3B-5129-C51069DA0790}"/>
              </a:ext>
            </a:extLst>
          </p:cNvPr>
          <p:cNvGraphicFramePr>
            <a:graphicFrameLocks/>
          </p:cNvGraphicFramePr>
          <p:nvPr>
            <p:extLst>
              <p:ext uri="{D42A27DB-BD31-4B8C-83A1-F6EECF244321}">
                <p14:modId xmlns:p14="http://schemas.microsoft.com/office/powerpoint/2010/main" val="4040568158"/>
              </p:ext>
            </p:extLst>
          </p:nvPr>
        </p:nvGraphicFramePr>
        <p:xfrm>
          <a:off x="307340" y="4062572"/>
          <a:ext cx="8399780" cy="2667000"/>
        </p:xfrm>
        <a:graphic>
          <a:graphicData uri="http://schemas.openxmlformats.org/drawingml/2006/table">
            <a:tbl>
              <a:tblPr firstRow="1" bandRow="1">
                <a:tableStyleId>{5C22544A-7EE6-4342-B048-85BDC9FD1C3A}</a:tableStyleId>
              </a:tblPr>
              <a:tblGrid>
                <a:gridCol w="1679956">
                  <a:extLst>
                    <a:ext uri="{9D8B030D-6E8A-4147-A177-3AD203B41FA5}">
                      <a16:colId xmlns:a16="http://schemas.microsoft.com/office/drawing/2014/main" val="408439045"/>
                    </a:ext>
                  </a:extLst>
                </a:gridCol>
                <a:gridCol w="1679956">
                  <a:extLst>
                    <a:ext uri="{9D8B030D-6E8A-4147-A177-3AD203B41FA5}">
                      <a16:colId xmlns:a16="http://schemas.microsoft.com/office/drawing/2014/main" val="1747601316"/>
                    </a:ext>
                  </a:extLst>
                </a:gridCol>
                <a:gridCol w="1679956">
                  <a:extLst>
                    <a:ext uri="{9D8B030D-6E8A-4147-A177-3AD203B41FA5}">
                      <a16:colId xmlns:a16="http://schemas.microsoft.com/office/drawing/2014/main" val="2076594591"/>
                    </a:ext>
                  </a:extLst>
                </a:gridCol>
                <a:gridCol w="1679956">
                  <a:extLst>
                    <a:ext uri="{9D8B030D-6E8A-4147-A177-3AD203B41FA5}">
                      <a16:colId xmlns:a16="http://schemas.microsoft.com/office/drawing/2014/main" val="2169179181"/>
                    </a:ext>
                  </a:extLst>
                </a:gridCol>
                <a:gridCol w="1679956">
                  <a:extLst>
                    <a:ext uri="{9D8B030D-6E8A-4147-A177-3AD203B41FA5}">
                      <a16:colId xmlns:a16="http://schemas.microsoft.com/office/drawing/2014/main" val="748788317"/>
                    </a:ext>
                  </a:extLst>
                </a:gridCol>
              </a:tblGrid>
              <a:tr h="370840">
                <a:tc>
                  <a:txBody>
                    <a:bodyPr/>
                    <a:lstStyle/>
                    <a:p>
                      <a:r>
                        <a:rPr lang="en-US" dirty="0"/>
                        <a:t>Results w/ a mean Interarrival Rate of 45 (s)</a:t>
                      </a:r>
                    </a:p>
                  </a:txBody>
                  <a:tcPr>
                    <a:lnR w="12700" cap="flat" cmpd="sng" algn="ctr">
                      <a:solidFill>
                        <a:schemeClr val="tx1"/>
                      </a:solidFill>
                      <a:prstDash val="solid"/>
                      <a:round/>
                      <a:headEnd type="none" w="med" len="med"/>
                      <a:tailEnd type="none" w="med" len="med"/>
                    </a:lnR>
                  </a:tcPr>
                </a:tc>
                <a:tc>
                  <a:txBody>
                    <a:bodyPr/>
                    <a:lstStyle/>
                    <a:p>
                      <a:pPr algn="ctr"/>
                      <a:r>
                        <a:rPr lang="en-US" dirty="0"/>
                        <a:t>Average Number of Riders / Hour</a:t>
                      </a:r>
                    </a:p>
                  </a:txBody>
                  <a:tcPr>
                    <a:lnL w="12700" cap="flat" cmpd="sng" algn="ctr">
                      <a:solidFill>
                        <a:schemeClr val="tx1"/>
                      </a:solidFill>
                      <a:prstDash val="solid"/>
                      <a:round/>
                      <a:headEnd type="none" w="med" len="med"/>
                      <a:tailEnd type="none" w="med" len="med"/>
                    </a:lnL>
                  </a:tcPr>
                </a:tc>
                <a:tc>
                  <a:txBody>
                    <a:bodyPr/>
                    <a:lstStyle/>
                    <a:p>
                      <a:pPr algn="ctr"/>
                      <a:r>
                        <a:rPr lang="en-US" dirty="0"/>
                        <a:t>Mean of Mean Wait Times </a:t>
                      </a:r>
                      <a:r>
                        <a:rPr lang="en-US" sz="1200" dirty="0"/>
                        <a:t>(seconds)</a:t>
                      </a:r>
                      <a:endParaRPr lang="en-US" dirty="0"/>
                    </a:p>
                  </a:txBody>
                  <a:tcPr/>
                </a:tc>
                <a:tc>
                  <a:txBody>
                    <a:bodyPr/>
                    <a:lstStyle/>
                    <a:p>
                      <a:pPr algn="ctr"/>
                      <a:r>
                        <a:rPr lang="en-US" dirty="0"/>
                        <a:t>Mean of All Wait Times </a:t>
                      </a:r>
                      <a:r>
                        <a:rPr lang="en-US" sz="1200" dirty="0"/>
                        <a:t>(seconds)</a:t>
                      </a:r>
                      <a:endParaRPr lang="en-US" dirty="0"/>
                    </a:p>
                  </a:txBody>
                  <a:tcPr/>
                </a:tc>
                <a:tc>
                  <a:txBody>
                    <a:bodyPr/>
                    <a:lstStyle/>
                    <a:p>
                      <a:pPr algn="ctr"/>
                      <a:r>
                        <a:rPr lang="en-US" dirty="0"/>
                        <a:t>Variance of All Wait Times</a:t>
                      </a:r>
                    </a:p>
                  </a:txBody>
                  <a:tcPr/>
                </a:tc>
                <a:extLst>
                  <a:ext uri="{0D108BD9-81ED-4DB2-BD59-A6C34878D82A}">
                    <a16:rowId xmlns:a16="http://schemas.microsoft.com/office/drawing/2014/main" val="2535181"/>
                  </a:ext>
                </a:extLst>
              </a:tr>
              <a:tr h="370840">
                <a:tc>
                  <a:txBody>
                    <a:bodyPr/>
                    <a:lstStyle/>
                    <a:p>
                      <a:pPr algn="l"/>
                      <a:r>
                        <a:rPr lang="en-US" dirty="0"/>
                        <a:t>Default</a:t>
                      </a:r>
                    </a:p>
                  </a:txBody>
                  <a:tcPr>
                    <a:lnR w="12700" cap="flat" cmpd="sng" algn="ctr">
                      <a:solidFill>
                        <a:schemeClr val="tx1"/>
                      </a:solidFill>
                      <a:prstDash val="solid"/>
                      <a:round/>
                      <a:headEnd type="none" w="med" len="med"/>
                      <a:tailEnd type="none" w="med" len="med"/>
                    </a:lnR>
                  </a:tcPr>
                </a:tc>
                <a:tc>
                  <a:txBody>
                    <a:bodyPr/>
                    <a:lstStyle/>
                    <a:p>
                      <a:pPr algn="ctr"/>
                      <a:r>
                        <a:rPr lang="en-US" dirty="0"/>
                        <a:t>79.9</a:t>
                      </a:r>
                    </a:p>
                  </a:txBody>
                  <a:tcPr>
                    <a:lnL w="12700" cap="flat" cmpd="sng" algn="ctr">
                      <a:solidFill>
                        <a:schemeClr val="tx1"/>
                      </a:solidFill>
                      <a:prstDash val="solid"/>
                      <a:round/>
                      <a:headEnd type="none" w="med" len="med"/>
                      <a:tailEnd type="none" w="med" len="med"/>
                    </a:lnL>
                  </a:tcPr>
                </a:tc>
                <a:tc>
                  <a:txBody>
                    <a:bodyPr/>
                    <a:lstStyle/>
                    <a:p>
                      <a:pPr algn="ctr"/>
                      <a:r>
                        <a:rPr lang="en-US" dirty="0"/>
                        <a:t>25.83</a:t>
                      </a:r>
                    </a:p>
                  </a:txBody>
                  <a:tcPr/>
                </a:tc>
                <a:tc>
                  <a:txBody>
                    <a:bodyPr/>
                    <a:lstStyle/>
                    <a:p>
                      <a:pPr algn="ctr"/>
                      <a:r>
                        <a:rPr lang="en-US" dirty="0"/>
                        <a:t>25.98</a:t>
                      </a:r>
                    </a:p>
                  </a:txBody>
                  <a:tcPr/>
                </a:tc>
                <a:tc>
                  <a:txBody>
                    <a:bodyPr/>
                    <a:lstStyle/>
                    <a:p>
                      <a:pPr algn="ctr"/>
                      <a:r>
                        <a:rPr lang="en-US" dirty="0"/>
                        <a:t>13.82</a:t>
                      </a:r>
                    </a:p>
                  </a:txBody>
                  <a:tcPr/>
                </a:tc>
                <a:extLst>
                  <a:ext uri="{0D108BD9-81ED-4DB2-BD59-A6C34878D82A}">
                    <a16:rowId xmlns:a16="http://schemas.microsoft.com/office/drawing/2014/main" val="3535092049"/>
                  </a:ext>
                </a:extLst>
              </a:tr>
              <a:tr h="370840">
                <a:tc>
                  <a:txBody>
                    <a:bodyPr/>
                    <a:lstStyle/>
                    <a:p>
                      <a:pPr algn="l"/>
                      <a:r>
                        <a:rPr lang="en-US" dirty="0"/>
                        <a:t>Idle-One</a:t>
                      </a:r>
                    </a:p>
                  </a:txBody>
                  <a:tcPr>
                    <a:lnR w="12700" cap="flat" cmpd="sng" algn="ctr">
                      <a:solidFill>
                        <a:schemeClr val="tx1"/>
                      </a:solidFill>
                      <a:prstDash val="solid"/>
                      <a:round/>
                      <a:headEnd type="none" w="med" len="med"/>
                      <a:tailEnd type="none" w="med" len="med"/>
                    </a:lnR>
                  </a:tcPr>
                </a:tc>
                <a:tc>
                  <a:txBody>
                    <a:bodyPr/>
                    <a:lstStyle/>
                    <a:p>
                      <a:pPr algn="ctr"/>
                      <a:r>
                        <a:rPr lang="en-US" dirty="0"/>
                        <a:t>79.8</a:t>
                      </a:r>
                    </a:p>
                  </a:txBody>
                  <a:tcPr>
                    <a:lnL w="12700" cap="flat" cmpd="sng" algn="ctr">
                      <a:solidFill>
                        <a:schemeClr val="tx1"/>
                      </a:solidFill>
                      <a:prstDash val="solid"/>
                      <a:round/>
                      <a:headEnd type="none" w="med" len="med"/>
                      <a:tailEnd type="none" w="med" len="med"/>
                    </a:lnL>
                  </a:tcPr>
                </a:tc>
                <a:tc>
                  <a:txBody>
                    <a:bodyPr/>
                    <a:lstStyle/>
                    <a:p>
                      <a:pPr algn="ctr"/>
                      <a:r>
                        <a:rPr lang="en-US" dirty="0"/>
                        <a:t>31.92</a:t>
                      </a:r>
                    </a:p>
                  </a:txBody>
                  <a:tcPr/>
                </a:tc>
                <a:tc>
                  <a:txBody>
                    <a:bodyPr/>
                    <a:lstStyle/>
                    <a:p>
                      <a:pPr algn="ctr"/>
                      <a:r>
                        <a:rPr lang="en-US" dirty="0"/>
                        <a:t>32.15</a:t>
                      </a:r>
                    </a:p>
                  </a:txBody>
                  <a:tcPr/>
                </a:tc>
                <a:tc>
                  <a:txBody>
                    <a:bodyPr/>
                    <a:lstStyle/>
                    <a:p>
                      <a:pPr algn="ctr"/>
                      <a:r>
                        <a:rPr lang="en-US" dirty="0"/>
                        <a:t>25.39</a:t>
                      </a:r>
                    </a:p>
                  </a:txBody>
                  <a:tcPr/>
                </a:tc>
                <a:extLst>
                  <a:ext uri="{0D108BD9-81ED-4DB2-BD59-A6C34878D82A}">
                    <a16:rowId xmlns:a16="http://schemas.microsoft.com/office/drawing/2014/main" val="1453189554"/>
                  </a:ext>
                </a:extLst>
              </a:tr>
              <a:tr h="0">
                <a:tc>
                  <a:txBody>
                    <a:bodyPr/>
                    <a:lstStyle/>
                    <a:p>
                      <a:pPr algn="l"/>
                      <a:r>
                        <a:rPr lang="en-US" dirty="0"/>
                        <a:t>Sequential</a:t>
                      </a:r>
                    </a:p>
                  </a:txBody>
                  <a:tcPr>
                    <a:lnR w="12700" cap="flat" cmpd="sng" algn="ctr">
                      <a:solidFill>
                        <a:schemeClr val="tx1"/>
                      </a:solidFill>
                      <a:prstDash val="solid"/>
                      <a:round/>
                      <a:headEnd type="none" w="med" len="med"/>
                      <a:tailEnd type="none" w="med" len="med"/>
                    </a:lnR>
                  </a:tcPr>
                </a:tc>
                <a:tc>
                  <a:txBody>
                    <a:bodyPr/>
                    <a:lstStyle/>
                    <a:p>
                      <a:pPr algn="ctr"/>
                      <a:r>
                        <a:rPr lang="en-US" dirty="0"/>
                        <a:t>80.0</a:t>
                      </a:r>
                    </a:p>
                  </a:txBody>
                  <a:tcPr>
                    <a:lnL w="12700" cap="flat" cmpd="sng" algn="ctr">
                      <a:solidFill>
                        <a:schemeClr val="tx1"/>
                      </a:solidFill>
                      <a:prstDash val="solid"/>
                      <a:round/>
                      <a:headEnd type="none" w="med" len="med"/>
                      <a:tailEnd type="none" w="med" len="med"/>
                    </a:lnL>
                  </a:tcPr>
                </a:tc>
                <a:tc>
                  <a:txBody>
                    <a:bodyPr/>
                    <a:lstStyle/>
                    <a:p>
                      <a:pPr algn="ctr"/>
                      <a:r>
                        <a:rPr lang="en-US" dirty="0"/>
                        <a:t>48.69</a:t>
                      </a:r>
                    </a:p>
                  </a:txBody>
                  <a:tcPr/>
                </a:tc>
                <a:tc>
                  <a:txBody>
                    <a:bodyPr/>
                    <a:lstStyle/>
                    <a:p>
                      <a:pPr algn="ctr"/>
                      <a:r>
                        <a:rPr lang="en-US" dirty="0"/>
                        <a:t>49.14</a:t>
                      </a:r>
                    </a:p>
                  </a:txBody>
                  <a:tcPr/>
                </a:tc>
                <a:tc>
                  <a:txBody>
                    <a:bodyPr/>
                    <a:lstStyle/>
                    <a:p>
                      <a:pPr algn="ctr"/>
                      <a:r>
                        <a:rPr lang="en-US" dirty="0"/>
                        <a:t>107.73</a:t>
                      </a:r>
                    </a:p>
                  </a:txBody>
                  <a:tcPr/>
                </a:tc>
                <a:extLst>
                  <a:ext uri="{0D108BD9-81ED-4DB2-BD59-A6C34878D82A}">
                    <a16:rowId xmlns:a16="http://schemas.microsoft.com/office/drawing/2014/main" val="1850849186"/>
                  </a:ext>
                </a:extLst>
              </a:tr>
              <a:tr h="370840">
                <a:tc>
                  <a:txBody>
                    <a:bodyPr/>
                    <a:lstStyle/>
                    <a:p>
                      <a:pPr algn="l"/>
                      <a:r>
                        <a:rPr lang="en-US" dirty="0"/>
                        <a:t>One-Four</a:t>
                      </a:r>
                    </a:p>
                  </a:txBody>
                  <a:tcPr>
                    <a:lnR w="12700" cap="flat" cmpd="sng" algn="ctr">
                      <a:solidFill>
                        <a:schemeClr val="tx1"/>
                      </a:solidFill>
                      <a:prstDash val="solid"/>
                      <a:round/>
                      <a:headEnd type="none" w="med" len="med"/>
                      <a:tailEnd type="none" w="med" len="med"/>
                    </a:lnR>
                  </a:tcPr>
                </a:tc>
                <a:tc>
                  <a:txBody>
                    <a:bodyPr/>
                    <a:lstStyle/>
                    <a:p>
                      <a:pPr algn="ctr"/>
                      <a:r>
                        <a:rPr lang="en-US" dirty="0"/>
                        <a:t>79.8</a:t>
                      </a:r>
                    </a:p>
                  </a:txBody>
                  <a:tcPr>
                    <a:lnL w="12700" cap="flat" cmpd="sng" algn="ctr">
                      <a:solidFill>
                        <a:schemeClr val="tx1"/>
                      </a:solidFill>
                      <a:prstDash val="solid"/>
                      <a:round/>
                      <a:headEnd type="none" w="med" len="med"/>
                      <a:tailEnd type="none" w="med" len="med"/>
                    </a:lnL>
                  </a:tcPr>
                </a:tc>
                <a:tc>
                  <a:txBody>
                    <a:bodyPr/>
                    <a:lstStyle/>
                    <a:p>
                      <a:pPr algn="ctr"/>
                      <a:r>
                        <a:rPr lang="en-US" dirty="0"/>
                        <a:t>29.80</a:t>
                      </a:r>
                    </a:p>
                  </a:txBody>
                  <a:tcPr/>
                </a:tc>
                <a:tc>
                  <a:txBody>
                    <a:bodyPr/>
                    <a:lstStyle/>
                    <a:p>
                      <a:pPr algn="ctr"/>
                      <a:r>
                        <a:rPr lang="en-US" dirty="0"/>
                        <a:t>29.98</a:t>
                      </a:r>
                    </a:p>
                  </a:txBody>
                  <a:tcPr/>
                </a:tc>
                <a:tc>
                  <a:txBody>
                    <a:bodyPr/>
                    <a:lstStyle/>
                    <a:p>
                      <a:pPr algn="ctr"/>
                      <a:r>
                        <a:rPr lang="en-US" dirty="0"/>
                        <a:t>17.11</a:t>
                      </a:r>
                    </a:p>
                  </a:txBody>
                  <a:tcPr/>
                </a:tc>
                <a:extLst>
                  <a:ext uri="{0D108BD9-81ED-4DB2-BD59-A6C34878D82A}">
                    <a16:rowId xmlns:a16="http://schemas.microsoft.com/office/drawing/2014/main" val="2221490258"/>
                  </a:ext>
                </a:extLst>
              </a:tr>
            </a:tbl>
          </a:graphicData>
        </a:graphic>
      </p:graphicFrame>
      <p:sp>
        <p:nvSpPr>
          <p:cNvPr id="9" name="Content Placeholder 2">
            <a:extLst>
              <a:ext uri="{FF2B5EF4-FFF2-40B4-BE49-F238E27FC236}">
                <a16:creationId xmlns:a16="http://schemas.microsoft.com/office/drawing/2014/main" id="{3E60BFA5-7F06-6594-8755-88C0810F2789}"/>
              </a:ext>
            </a:extLst>
          </p:cNvPr>
          <p:cNvSpPr txBox="1">
            <a:spLocks/>
          </p:cNvSpPr>
          <p:nvPr/>
        </p:nvSpPr>
        <p:spPr>
          <a:xfrm>
            <a:off x="9052560" y="1790699"/>
            <a:ext cx="2936240" cy="3978275"/>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 decided that although I wasn’t interested in the interarrival rate of the system to run my simulation with two additional variations on the interarrival rate to confirm my thinking that its impact was negligible </a:t>
            </a:r>
          </a:p>
          <a:p>
            <a:pPr marL="0" indent="0">
              <a:buNone/>
            </a:pPr>
            <a:endParaRPr lang="en-US" dirty="0"/>
          </a:p>
        </p:txBody>
      </p:sp>
    </p:spTree>
    <p:extLst>
      <p:ext uri="{BB962C8B-B14F-4D97-AF65-F5344CB8AC3E}">
        <p14:creationId xmlns:p14="http://schemas.microsoft.com/office/powerpoint/2010/main" val="1122232314"/>
      </p:ext>
    </p:extLst>
  </p:cSld>
  <p:clrMapOvr>
    <a:masterClrMapping/>
  </p:clrMapOvr>
</p:sld>
</file>

<file path=ppt/theme/theme1.xml><?xml version="1.0" encoding="utf-8"?>
<a:theme xmlns:a="http://schemas.openxmlformats.org/drawingml/2006/main" name="LeafVTI">
  <a:themeElements>
    <a:clrScheme name="AnalogousFromLightSeedLeftStep">
      <a:dk1>
        <a:srgbClr val="000000"/>
      </a:dk1>
      <a:lt1>
        <a:srgbClr val="FFFFFF"/>
      </a:lt1>
      <a:dk2>
        <a:srgbClr val="1B2F2C"/>
      </a:dk2>
      <a:lt2>
        <a:srgbClr val="F0F0F3"/>
      </a:lt2>
      <a:accent1>
        <a:srgbClr val="A7A259"/>
      </a:accent1>
      <a:accent2>
        <a:srgbClr val="D99147"/>
      </a:accent2>
      <a:accent3>
        <a:srgbClr val="E38379"/>
      </a:accent3>
      <a:accent4>
        <a:srgbClr val="DD5C85"/>
      </a:accent4>
      <a:accent5>
        <a:srgbClr val="E379C8"/>
      </a:accent5>
      <a:accent6>
        <a:srgbClr val="C95CDD"/>
      </a:accent6>
      <a:hlink>
        <a:srgbClr val="6C71B0"/>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1034</TotalTime>
  <Words>1093</Words>
  <Application>Microsoft Office PowerPoint</Application>
  <PresentationFormat>Widescreen</PresentationFormat>
  <Paragraphs>108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 Light</vt:lpstr>
      <vt:lpstr>Rockwell Nova Light</vt:lpstr>
      <vt:lpstr>Wingdings</vt:lpstr>
      <vt:lpstr>LeafVTI</vt:lpstr>
      <vt:lpstr>CS 4850 Final Project The Elevators of Russ</vt:lpstr>
      <vt:lpstr>Question</vt:lpstr>
      <vt:lpstr>System</vt:lpstr>
      <vt:lpstr>System – Tested configuration Methods</vt:lpstr>
      <vt:lpstr>System - Assumptions</vt:lpstr>
      <vt:lpstr>System - Assumptions</vt:lpstr>
      <vt:lpstr>Results</vt:lpstr>
      <vt:lpstr>Results</vt:lpstr>
      <vt:lpstr>Results – change in Interarrival Rate</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4850 Final Project The Elevators of Russ</dc:title>
  <dc:creator>Matthew Slusser</dc:creator>
  <cp:lastModifiedBy>Matthew Slusser</cp:lastModifiedBy>
  <cp:revision>6</cp:revision>
  <dcterms:created xsi:type="dcterms:W3CDTF">2022-12-06T13:47:46Z</dcterms:created>
  <dcterms:modified xsi:type="dcterms:W3CDTF">2022-12-08T05:01:42Z</dcterms:modified>
</cp:coreProperties>
</file>