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96" r:id="rId1"/>
  </p:sldMasterIdLst>
  <p:sldIdLst>
    <p:sldId id="256" r:id="rId2"/>
    <p:sldId id="273" r:id="rId3"/>
    <p:sldId id="274" r:id="rId4"/>
    <p:sldId id="259" r:id="rId5"/>
    <p:sldId id="257" r:id="rId6"/>
    <p:sldId id="258" r:id="rId7"/>
    <p:sldId id="260" r:id="rId8"/>
    <p:sldId id="267" r:id="rId9"/>
    <p:sldId id="261" r:id="rId10"/>
    <p:sldId id="269" r:id="rId11"/>
    <p:sldId id="265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59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91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98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774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39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71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083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5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10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67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1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96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00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414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574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09D78-CA52-44F9-B020-B58D47D87B84}" type="datetimeFigureOut">
              <a:rPr lang="he-IL" smtClean="0"/>
              <a:t>י'/אדר/תשע"ז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721D47-FAB6-43A2-A75B-F56B21BF17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95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74233" y="474854"/>
            <a:ext cx="9144000" cy="2387600"/>
          </a:xfrm>
        </p:spPr>
        <p:txBody>
          <a:bodyPr/>
          <a:lstStyle/>
          <a:p>
            <a:r>
              <a:rPr lang="en-US" dirty="0" smtClean="0"/>
              <a:t>Bomb </a:t>
            </a:r>
            <a:r>
              <a:rPr lang="en-US" dirty="0" err="1" smtClean="0"/>
              <a:t>Defusal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974233" y="2954529"/>
            <a:ext cx="9144000" cy="1655762"/>
          </a:xfrm>
        </p:spPr>
        <p:txBody>
          <a:bodyPr/>
          <a:lstStyle/>
          <a:p>
            <a:r>
              <a:rPr lang="en-US" dirty="0" smtClean="0"/>
              <a:t>A Cyber Escape Room</a:t>
            </a:r>
            <a:endParaRPr lang="he-IL" dirty="0"/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2071769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Presentation for </a:t>
            </a:r>
            <a:r>
              <a:rPr lang="en-US" dirty="0" err="1" smtClean="0"/>
              <a:t>Gamemasters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72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Discovery Puzzles – </a:t>
            </a:r>
            <a:r>
              <a:rPr lang="en-US" dirty="0" smtClean="0"/>
              <a:t>Web Private </a:t>
            </a:r>
            <a:r>
              <a:rPr lang="en-US" dirty="0" smtClean="0"/>
              <a:t>Server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The ‘Private Server’ will listen to port 80 (found by </a:t>
            </a:r>
            <a:r>
              <a:rPr lang="en-US" b="1" dirty="0" err="1" smtClean="0"/>
              <a:t>nmap</a:t>
            </a:r>
            <a:r>
              <a:rPr lang="en-US" dirty="0" smtClean="0"/>
              <a:t>).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packet </a:t>
            </a:r>
            <a:r>
              <a:rPr lang="en-US" dirty="0" smtClean="0"/>
              <a:t>will contain a suspicious </a:t>
            </a:r>
            <a:r>
              <a:rPr lang="en-US" dirty="0" err="1" smtClean="0"/>
              <a:t>hexa</a:t>
            </a:r>
            <a:r>
              <a:rPr lang="en-US" dirty="0" smtClean="0"/>
              <a:t> including IP address of </a:t>
            </a:r>
            <a:r>
              <a:rPr lang="en-US" dirty="0"/>
              <a:t>a new ‘Private Server’.</a:t>
            </a:r>
          </a:p>
          <a:p>
            <a:pPr algn="l" rtl="0"/>
            <a:r>
              <a:rPr lang="en-US" dirty="0"/>
              <a:t>On the web server, there will be a library map with a specific </a:t>
            </a:r>
            <a:r>
              <a:rPr lang="en-US" dirty="0" smtClean="0"/>
              <a:t>information</a:t>
            </a:r>
          </a:p>
          <a:p>
            <a:pPr algn="l" rtl="0"/>
            <a:r>
              <a:rPr lang="en-US" dirty="0" smtClean="0"/>
              <a:t>Specific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Standalone Puzzle – The Library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u="sng" dirty="0" smtClean="0"/>
              <a:t>Disk on key</a:t>
            </a:r>
          </a:p>
          <a:p>
            <a:pPr lvl="1" algn="l" rtl="0"/>
            <a:r>
              <a:rPr lang="en-US" dirty="0" smtClean="0"/>
              <a:t>Key 1 – </a:t>
            </a:r>
            <a:r>
              <a:rPr lang="en-US" b="1" dirty="0" smtClean="0"/>
              <a:t>QR Code</a:t>
            </a:r>
          </a:p>
          <a:p>
            <a:pPr lvl="1" algn="l" rtl="0"/>
            <a:r>
              <a:rPr lang="en-US" dirty="0" smtClean="0"/>
              <a:t>Clue for </a:t>
            </a:r>
            <a:r>
              <a:rPr lang="en-US" dirty="0" smtClean="0">
                <a:solidFill>
                  <a:srgbClr val="FF0000"/>
                </a:solidFill>
              </a:rPr>
              <a:t>Flow2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75" y="2695574"/>
            <a:ext cx="5631913" cy="2974975"/>
          </a:xfrm>
          <a:prstGeom prst="rect">
            <a:avLst/>
          </a:prstGeom>
        </p:spPr>
      </p:pic>
      <p:sp>
        <p:nvSpPr>
          <p:cNvPr id="5" name="כוכב עם 5 פינות 4"/>
          <p:cNvSpPr/>
          <p:nvPr/>
        </p:nvSpPr>
        <p:spPr>
          <a:xfrm>
            <a:off x="9477376" y="4022411"/>
            <a:ext cx="323850" cy="34003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לחצן פעולה: בית 5">
            <a:hlinkClick r:id="rId3" action="ppaction://hlinksldjump" highlightClick="1"/>
          </p:cNvPr>
          <p:cNvSpPr/>
          <p:nvPr/>
        </p:nvSpPr>
        <p:spPr>
          <a:xfrm>
            <a:off x="2181225" y="5362575"/>
            <a:ext cx="1381125" cy="10477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7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Code Puzzle – Private Server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57532" y="1690688"/>
            <a:ext cx="10575985" cy="477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744528" y="3735238"/>
            <a:ext cx="3122763" cy="508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לחצן פעולה: קדימה או הבא 8">
            <a:hlinkClick r:id="" action="ppaction://hlinkshowjump?jump=nextslide" highlightClick="1"/>
          </p:cNvPr>
          <p:cNvSpPr/>
          <p:nvPr/>
        </p:nvSpPr>
        <p:spPr>
          <a:xfrm>
            <a:off x="5702060" y="4623758"/>
            <a:ext cx="992038" cy="310551"/>
          </a:xfrm>
          <a:prstGeom prst="actionButtonForwardNex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06" b="27659"/>
          <a:stretch/>
        </p:blipFill>
        <p:spPr>
          <a:xfrm>
            <a:off x="5454769" y="3021776"/>
            <a:ext cx="1486619" cy="5236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36651" y="5405341"/>
            <a:ext cx="67228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Brute Error! Only 5 letters, including only numbers and small letters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Hexa</a:t>
            </a:r>
            <a:r>
              <a:rPr lang="en-US" dirty="0" smtClean="0"/>
              <a:t> </a:t>
            </a:r>
            <a:r>
              <a:rPr lang="en-US" dirty="0" err="1" smtClean="0"/>
              <a:t>Stego</a:t>
            </a:r>
            <a:r>
              <a:rPr lang="en-US" dirty="0" smtClean="0"/>
              <a:t> Puzzle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69" y="2133600"/>
            <a:ext cx="7359488" cy="3778250"/>
          </a:xfrm>
        </p:spPr>
      </p:pic>
      <p:sp>
        <p:nvSpPr>
          <p:cNvPr id="5" name="לחצן פעולה: בית 4">
            <a:hlinkClick r:id="rId3" action="ppaction://hlinksldjump" highlightClick="1"/>
          </p:cNvPr>
          <p:cNvSpPr/>
          <p:nvPr/>
        </p:nvSpPr>
        <p:spPr>
          <a:xfrm>
            <a:off x="1767157" y="5586862"/>
            <a:ext cx="1381125" cy="104775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5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Discovery Puzzles – Hidden </a:t>
            </a:r>
            <a:r>
              <a:rPr lang="en-US" dirty="0" err="1" smtClean="0"/>
              <a:t>Wifi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‘Hidden </a:t>
            </a:r>
            <a:r>
              <a:rPr lang="en-US" dirty="0" err="1" smtClean="0"/>
              <a:t>Wifi</a:t>
            </a:r>
            <a:r>
              <a:rPr lang="en-US" dirty="0" smtClean="0"/>
              <a:t>’ network will be found by </a:t>
            </a:r>
            <a:r>
              <a:rPr lang="en-US" dirty="0" err="1" smtClean="0"/>
              <a:t>Wifi</a:t>
            </a:r>
            <a:r>
              <a:rPr lang="en-US" dirty="0" smtClean="0"/>
              <a:t> Analyzer, sniffing main room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SSID and WPA password will be found by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6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Standalone Puzzle – Mysterious File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</a:t>
            </a:r>
            <a:r>
              <a:rPr lang="en-US" dirty="0"/>
              <a:t>‘Mysterious File’ </a:t>
            </a:r>
            <a:r>
              <a:rPr lang="en-US" dirty="0" smtClean="0"/>
              <a:t>will be given to the participants by the </a:t>
            </a:r>
            <a:r>
              <a:rPr lang="en-US" dirty="0" err="1" smtClean="0"/>
              <a:t>Gamemasters</a:t>
            </a:r>
            <a:r>
              <a:rPr lang="en-US" dirty="0" smtClean="0"/>
              <a:t> in the beginning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It will include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To solve the riddle they will have to do X</a:t>
            </a: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The answer will be X</a:t>
            </a:r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IRC + </a:t>
            </a:r>
            <a:r>
              <a:rPr lang="en-US" dirty="0" err="1" smtClean="0"/>
              <a:t>Scorebot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98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Story line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Iranian terrorist cell managed to penetrate to Ariel University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terrorists hided a bomb somewhere inside the “Low Campus”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YOU ARE THE BEST CYBER TEAM WE’VE GOT. PLEASE HELP US FIND AND DEFUSE THE BOMB.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57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504825"/>
            <a:ext cx="8705851" cy="4279106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3143250" y="5286375"/>
            <a:ext cx="101917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4248150" y="5286374"/>
            <a:ext cx="101917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5610225" y="5286374"/>
            <a:ext cx="101917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6715125" y="5286373"/>
            <a:ext cx="101917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077200" y="5286374"/>
            <a:ext cx="101917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9182100" y="5286373"/>
            <a:ext cx="101917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1566862" y="6400802"/>
            <a:ext cx="3152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Indicates future password</a:t>
            </a:r>
            <a:endParaRPr lang="he-IL" dirty="0"/>
          </a:p>
        </p:txBody>
      </p:sp>
      <p:cxnSp>
        <p:nvCxnSpPr>
          <p:cNvPr id="14" name="מחבר מעוקל 13"/>
          <p:cNvCxnSpPr/>
          <p:nvPr/>
        </p:nvCxnSpPr>
        <p:spPr>
          <a:xfrm flipV="1">
            <a:off x="2209799" y="5848350"/>
            <a:ext cx="762004" cy="5524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1640538" y="2447366"/>
            <a:ext cx="1788459" cy="1465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36" y="3000296"/>
            <a:ext cx="1006619" cy="781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315" y="2630964"/>
            <a:ext cx="1869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Hidden Port</a:t>
            </a:r>
            <a:endParaRPr lang="he-IL" dirty="0"/>
          </a:p>
        </p:txBody>
      </p:sp>
      <p:sp>
        <p:nvSpPr>
          <p:cNvPr id="7" name="מלבן 6">
            <a:hlinkClick r:id="rId4" action="ppaction://hlinksldjump"/>
          </p:cNvPr>
          <p:cNvSpPr/>
          <p:nvPr/>
        </p:nvSpPr>
        <p:spPr>
          <a:xfrm>
            <a:off x="3464856" y="4417118"/>
            <a:ext cx="1788459" cy="1465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3646392" y="4462216"/>
            <a:ext cx="186914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Hidden Broadcast</a:t>
            </a:r>
            <a:endParaRPr lang="he-IL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590" y="5057278"/>
            <a:ext cx="776438" cy="776438"/>
          </a:xfrm>
          <a:prstGeom prst="rect">
            <a:avLst/>
          </a:prstGeom>
        </p:spPr>
      </p:pic>
      <p:sp>
        <p:nvSpPr>
          <p:cNvPr id="11" name="מלבן 10"/>
          <p:cNvSpPr/>
          <p:nvPr/>
        </p:nvSpPr>
        <p:spPr>
          <a:xfrm>
            <a:off x="9273986" y="2450647"/>
            <a:ext cx="1788459" cy="1465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9009528" y="2634245"/>
            <a:ext cx="1869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Hidden Wi-Fi</a:t>
            </a:r>
            <a:endParaRPr lang="he-IL" dirty="0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34" y="3006860"/>
            <a:ext cx="644161" cy="644161"/>
          </a:xfrm>
          <a:prstGeom prst="rect">
            <a:avLst/>
          </a:prstGeom>
        </p:spPr>
      </p:pic>
      <p:sp>
        <p:nvSpPr>
          <p:cNvPr id="15" name="מלבן 14"/>
          <p:cNvSpPr/>
          <p:nvPr/>
        </p:nvSpPr>
        <p:spPr>
          <a:xfrm>
            <a:off x="7292787" y="4417118"/>
            <a:ext cx="1788459" cy="1465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7401002" y="4600716"/>
            <a:ext cx="1869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Mysterious File</a:t>
            </a:r>
            <a:endParaRPr lang="he-IL" dirty="0"/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23" y="4970048"/>
            <a:ext cx="739586" cy="7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Discovery Puzzles – Hidden Port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‘Hidden Port’ will be found by </a:t>
            </a:r>
            <a:r>
              <a:rPr lang="en-US" b="1" dirty="0" err="1" smtClean="0"/>
              <a:t>nmap</a:t>
            </a:r>
            <a:r>
              <a:rPr lang="en-US" dirty="0" smtClean="0"/>
              <a:t> on the main server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server will listen to a singular port which was implied </a:t>
            </a:r>
            <a:r>
              <a:rPr lang="en-US" dirty="0" smtClean="0">
                <a:solidFill>
                  <a:srgbClr val="FF0000"/>
                </a:solidFill>
              </a:rPr>
              <a:t>(66666)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Once client has connected via telnet to the server through this port, it will ask him a riddle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13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Standalone Puzzle - Hidden Port’s Riddle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Hello </a:t>
            </a:r>
            <a:r>
              <a:rPr lang="en-US" dirty="0" err="1" smtClean="0"/>
              <a:t>Qasem</a:t>
            </a:r>
            <a:r>
              <a:rPr lang="en-US" dirty="0" smtClean="0"/>
              <a:t> S, Please enter your password: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DD.MM.YY </a:t>
            </a:r>
          </a:p>
          <a:p>
            <a:pPr algn="l" rtl="0"/>
            <a:r>
              <a:rPr lang="en-US" dirty="0" smtClean="0"/>
              <a:t>Wrong answer. Please try again.</a:t>
            </a:r>
          </a:p>
          <a:p>
            <a:pPr algn="l" rtl="0"/>
            <a:r>
              <a:rPr lang="en-US" dirty="0" smtClean="0"/>
              <a:t>Answer: 11.03.57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answer will print:</a:t>
            </a:r>
          </a:p>
          <a:p>
            <a:pPr lvl="1" algn="l" rtl="0"/>
            <a:r>
              <a:rPr lang="en-US" dirty="0" smtClean="0"/>
              <a:t>Hello Mr. </a:t>
            </a:r>
            <a:r>
              <a:rPr lang="en-US" dirty="0" err="1" smtClean="0"/>
              <a:t>Soleimani</a:t>
            </a:r>
            <a:r>
              <a:rPr lang="en-US" dirty="0" smtClean="0"/>
              <a:t>. Your </a:t>
            </a:r>
            <a:r>
              <a:rPr lang="en-US" b="1" dirty="0" smtClean="0"/>
              <a:t>RDP</a:t>
            </a:r>
            <a:r>
              <a:rPr lang="en-US" dirty="0" smtClean="0"/>
              <a:t> details are:</a:t>
            </a:r>
          </a:p>
          <a:p>
            <a:pPr lvl="2" algn="l" rtl="0"/>
            <a:r>
              <a:rPr lang="en-US" dirty="0" smtClean="0"/>
              <a:t>Username: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pPr lvl="2" algn="l" rtl="0"/>
            <a:r>
              <a:rPr lang="en-US" dirty="0" smtClean="0"/>
              <a:t>Password: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  <a:p>
            <a:pPr lvl="1"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r="39326" b="74096"/>
          <a:stretch/>
        </p:blipFill>
        <p:spPr>
          <a:xfrm>
            <a:off x="5462588" y="5019675"/>
            <a:ext cx="6605588" cy="16383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9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RDP to the server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600197" y="2286001"/>
            <a:ext cx="1788459" cy="1465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402974" y="2469599"/>
            <a:ext cx="1869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Network Card</a:t>
            </a:r>
            <a:endParaRPr lang="he-IL" dirty="0"/>
          </a:p>
        </p:txBody>
      </p:sp>
      <p:sp>
        <p:nvSpPr>
          <p:cNvPr id="11" name="מלבן 10">
            <a:hlinkClick r:id="rId2" action="ppaction://hlinksldjump"/>
          </p:cNvPr>
          <p:cNvSpPr/>
          <p:nvPr/>
        </p:nvSpPr>
        <p:spPr>
          <a:xfrm>
            <a:off x="9233645" y="2289282"/>
            <a:ext cx="1788459" cy="1465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69187" y="2472880"/>
            <a:ext cx="1869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Hidden Files</a:t>
            </a:r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89" y="2848790"/>
            <a:ext cx="756673" cy="75667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278" y="2982016"/>
            <a:ext cx="516063" cy="516063"/>
          </a:xfrm>
          <a:prstGeom prst="rect">
            <a:avLst/>
          </a:prstGeom>
        </p:spPr>
      </p:pic>
      <p:sp>
        <p:nvSpPr>
          <p:cNvPr id="3" name="לחצן פעולה: עזרה 2">
            <a:hlinkClick r:id="" action="ppaction://noaction" highlightClick="1"/>
          </p:cNvPr>
          <p:cNvSpPr/>
          <p:nvPr/>
        </p:nvSpPr>
        <p:spPr>
          <a:xfrm>
            <a:off x="3050237" y="3192836"/>
            <a:ext cx="501037" cy="7620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57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Standalone Puzzle - Hidden Files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3 Folders – Persian titled</a:t>
            </a:r>
          </a:p>
          <a:p>
            <a:pPr algn="l" rtl="0"/>
            <a:r>
              <a:rPr lang="en-US" dirty="0" smtClean="0"/>
              <a:t>The folder will look empty</a:t>
            </a:r>
          </a:p>
          <a:p>
            <a:pPr algn="l" rtl="0"/>
            <a:r>
              <a:rPr lang="en-US" dirty="0" smtClean="0"/>
              <a:t>There will be </a:t>
            </a:r>
            <a:r>
              <a:rPr lang="en-US" b="1" dirty="0" smtClean="0"/>
              <a:t>hidden files </a:t>
            </a:r>
            <a:r>
              <a:rPr lang="en-US" dirty="0" smtClean="0"/>
              <a:t>inside – Persian emails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The emails in the folder will lead them to the library by </a:t>
            </a:r>
            <a:r>
              <a:rPr lang="en-US" b="1" dirty="0" smtClean="0"/>
              <a:t>map</a:t>
            </a:r>
            <a:r>
              <a:rPr lang="en-US" dirty="0" smtClean="0"/>
              <a:t>.</a:t>
            </a:r>
            <a:endParaRPr lang="en-US" dirty="0"/>
          </a:p>
          <a:p>
            <a:pPr lvl="1"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1" y="4400550"/>
            <a:ext cx="3943350" cy="224696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0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Discovery Puzzles – Hidden Broadcast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‘Hidden Broadcast’ will be found by </a:t>
            </a:r>
            <a:r>
              <a:rPr lang="en-US" dirty="0" err="1" smtClean="0"/>
              <a:t>wireshark</a:t>
            </a:r>
            <a:r>
              <a:rPr lang="en-US" dirty="0" smtClean="0"/>
              <a:t>, sniffing lab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server will </a:t>
            </a:r>
            <a:r>
              <a:rPr lang="en-US" dirty="0"/>
              <a:t>send </a:t>
            </a:r>
            <a:r>
              <a:rPr lang="en-US" dirty="0" smtClean="0"/>
              <a:t>suspicious broadcast messages that include a packet with the message:</a:t>
            </a:r>
          </a:p>
          <a:p>
            <a:pPr lvl="1" algn="l" rtl="0"/>
            <a:r>
              <a:rPr lang="en-US" dirty="0" smtClean="0"/>
              <a:t>“Bomb”</a:t>
            </a:r>
          </a:p>
          <a:p>
            <a:pPr lvl="1" algn="l" rtl="0"/>
            <a:r>
              <a:rPr lang="en-US" dirty="0" smtClean="0"/>
              <a:t>“Iran”</a:t>
            </a:r>
          </a:p>
          <a:p>
            <a:pPr lvl="1" algn="l" rtl="0"/>
            <a:r>
              <a:rPr lang="en-US" dirty="0" smtClean="0"/>
              <a:t>Persian text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packet will contain a suspicious </a:t>
            </a:r>
            <a:r>
              <a:rPr lang="en-US" dirty="0" err="1" smtClean="0"/>
              <a:t>hexa</a:t>
            </a:r>
            <a:r>
              <a:rPr lang="en-US" dirty="0" smtClean="0"/>
              <a:t> including IP address of a new </a:t>
            </a:r>
            <a:r>
              <a:rPr lang="en-US" dirty="0" smtClean="0"/>
              <a:t>web ‘Private </a:t>
            </a:r>
            <a:r>
              <a:rPr lang="en-US" dirty="0" smtClean="0"/>
              <a:t>Server’.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3752850"/>
            <a:ext cx="4543425" cy="9906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5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1438</TotalTime>
  <Words>437</Words>
  <Application>Microsoft Office PowerPoint</Application>
  <PresentationFormat>מסך רחב</PresentationFormat>
  <Paragraphs>81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Gisha</vt:lpstr>
      <vt:lpstr>Wingdings 3</vt:lpstr>
      <vt:lpstr>עשן מתפתל</vt:lpstr>
      <vt:lpstr>Bomb Defusal</vt:lpstr>
      <vt:lpstr>Story line</vt:lpstr>
      <vt:lpstr>מצגת של PowerPoint</vt:lpstr>
      <vt:lpstr>Main</vt:lpstr>
      <vt:lpstr>Discovery Puzzles – Hidden Port</vt:lpstr>
      <vt:lpstr>Standalone Puzzle - Hidden Port’s Riddle</vt:lpstr>
      <vt:lpstr>RDP to the server</vt:lpstr>
      <vt:lpstr>Standalone Puzzle - Hidden Files</vt:lpstr>
      <vt:lpstr>Discovery Puzzles – Hidden Broadcast</vt:lpstr>
      <vt:lpstr>Discovery Puzzles – Web Private Server</vt:lpstr>
      <vt:lpstr>Standalone Puzzle – The Library</vt:lpstr>
      <vt:lpstr>Code Puzzle – Private Server</vt:lpstr>
      <vt:lpstr>Hexa Stego Puzzle</vt:lpstr>
      <vt:lpstr>Discovery Puzzles – Hidden Wifi</vt:lpstr>
      <vt:lpstr>Standalone Puzzle – Mysterious File</vt:lpstr>
      <vt:lpstr>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 Defusal</dc:title>
  <dc:creator>Niv</dc:creator>
  <cp:lastModifiedBy>Niv</cp:lastModifiedBy>
  <cp:revision>69</cp:revision>
  <dcterms:created xsi:type="dcterms:W3CDTF">2016-12-28T18:15:32Z</dcterms:created>
  <dcterms:modified xsi:type="dcterms:W3CDTF">2017-03-08T13:45:05Z</dcterms:modified>
</cp:coreProperties>
</file>