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CDD"/>
    <a:srgbClr val="262626"/>
    <a:srgbClr val="30ACEC"/>
    <a:srgbClr val="1287C3"/>
    <a:srgbClr val="CCCFD0"/>
    <a:srgbClr val="BCC0C1"/>
    <a:srgbClr val="DFE1E2"/>
    <a:srgbClr val="C1C5C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259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3C83235-A1FA-4090-805D-525CF573BD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ciaone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811E83-E301-434B-BB75-A2D25438F3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63879-CE96-445E-A2B6-849901B0BD2B}" type="datetimeFigureOut">
              <a:rPr lang="it-IT" smtClean="0"/>
              <a:t>12/02/2018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2DAB8B-545F-48B3-A39C-9AABAD744E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piedone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B040DD-A9FF-424F-8EC0-D52F31B9C7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D1E81-5516-4941-897D-363E88AC9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12482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ciaone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C2FC0-2FC2-41AC-93C1-87F9ED04732B}" type="datetimeFigureOut">
              <a:rPr lang="it-IT" smtClean="0"/>
              <a:t>12/02/2018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piedone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75738-7157-4558-89DF-79E334C796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91392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32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831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0167-DF4C-40D2-9168-503C3332A5D8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BDC6-A4F7-48B6-8CCE-76E74ACD6198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20CD-6DEF-4D2E-A3B5-A2A1B24C8438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07CE-E95E-4864-B133-F5EBAD4C6F9E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0C56-8D36-4F10-B545-E00C0BBEA2EC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F156-F65C-439A-8B8D-59735B6BFAE5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AA60-80BA-45DC-A930-0A1B4B6A8638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DF5D-8881-4B2F-8CFE-20AED4065027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312D-4517-4A4D-A5CF-024829C97DB9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FDFA-3865-4540-BF35-609DCBC38D58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34CB-032F-4623-8228-19662D8F90E1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DCCD-1029-4798-8C0A-85F3C96EC984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DB53-7C3F-4A78-BB4A-29D87F11DD80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E054-65EF-4CFF-9048-D8FEA7076D29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4995-8046-45BD-82B8-6B43CBBC1FEC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8B0-A48A-49D3-AE91-F7DD8C7E7404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25BF-EE20-45BD-B888-C5E031B6A489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176751-DB5A-487D-8F56-28338F6FC7C1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9EB0834-3781-49FC-B825-95B2CD20427F}"/>
              </a:ext>
            </a:extLst>
          </p:cNvPr>
          <p:cNvSpPr/>
          <p:nvPr/>
        </p:nvSpPr>
        <p:spPr>
          <a:xfrm>
            <a:off x="6539018" y="2311306"/>
            <a:ext cx="4763386" cy="4410642"/>
          </a:xfrm>
          <a:prstGeom prst="rect">
            <a:avLst/>
          </a:prstGeom>
          <a:solidFill>
            <a:srgbClr val="1287C3"/>
          </a:solidFill>
          <a:ln>
            <a:solidFill>
              <a:srgbClr val="DFE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1287C3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D88AD1-82A9-4084-86A4-8B3314BA9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018" y="2427644"/>
            <a:ext cx="4763386" cy="2178097"/>
          </a:xfrm>
        </p:spPr>
        <p:txBody>
          <a:bodyPr>
            <a:noAutofit/>
          </a:bodyPr>
          <a:lstStyle/>
          <a:p>
            <a:pPr algn="ctr"/>
            <a:r>
              <a:rPr lang="it-IT" sz="3000" b="1" dirty="0">
                <a:ln w="3175" cmpd="sng">
                  <a:solidFill>
                    <a:srgbClr val="C1C5C6">
                      <a:alpha val="64000"/>
                    </a:srgbClr>
                  </a:solidFill>
                </a:ln>
                <a:solidFill>
                  <a:srgbClr val="CCCFD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SISTEMI FLESSIBILI PER LA CATTURA DI TRAFFICO BLUETOOTH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1B4720C1-CB83-4C71-B8C4-00541B523A68}"/>
              </a:ext>
            </a:extLst>
          </p:cNvPr>
          <p:cNvSpPr txBox="1">
            <a:spLocks/>
          </p:cNvSpPr>
          <p:nvPr/>
        </p:nvSpPr>
        <p:spPr>
          <a:xfrm>
            <a:off x="6539018" y="5154570"/>
            <a:ext cx="2573081" cy="19663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>
                <a:solidFill>
                  <a:srgbClr val="262626"/>
                </a:solidFill>
                <a:latin typeface="Siemens Sans SC Black" pitchFamily="2" charset="0"/>
              </a:rPr>
              <a:t>Candidato:</a:t>
            </a:r>
          </a:p>
          <a:p>
            <a:pPr algn="l"/>
            <a:r>
              <a:rPr lang="it-IT" dirty="0">
                <a:solidFill>
                  <a:srgbClr val="262626"/>
                </a:solidFill>
                <a:latin typeface="Siemens Sans SC Black" pitchFamily="2" charset="0"/>
              </a:rPr>
              <a:t>Matricola:</a:t>
            </a:r>
          </a:p>
          <a:p>
            <a:pPr algn="l"/>
            <a:r>
              <a:rPr lang="it-IT" dirty="0">
                <a:solidFill>
                  <a:srgbClr val="262626"/>
                </a:solidFill>
                <a:latin typeface="Siemens Sans SC Black" pitchFamily="2" charset="0"/>
              </a:rPr>
              <a:t>Relatore:</a:t>
            </a:r>
          </a:p>
          <a:p>
            <a:pPr algn="l"/>
            <a:endParaRPr lang="it-IT" dirty="0">
              <a:solidFill>
                <a:srgbClr val="262626"/>
              </a:solidFill>
              <a:latin typeface="Siemens Sans SC Black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0B78DE-10A3-4B8A-857C-9533279E2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6770" y="5154570"/>
            <a:ext cx="2855637" cy="1966383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Stefano Orioli</a:t>
            </a:r>
          </a:p>
          <a:p>
            <a:r>
              <a:rPr lang="it-IT" sz="20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72452</a:t>
            </a:r>
          </a:p>
          <a:p>
            <a:r>
              <a:rPr lang="it-IT" sz="20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Francesco Gringoli</a:t>
            </a:r>
          </a:p>
          <a:p>
            <a:endParaRPr lang="it-IT" sz="2000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9BB04F-72A0-42BC-9B75-70315414E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6" y="5962648"/>
            <a:ext cx="2314937" cy="759299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2141EEC8-25E2-4B60-8666-E194AF90904F}"/>
              </a:ext>
            </a:extLst>
          </p:cNvPr>
          <p:cNvSpPr/>
          <p:nvPr/>
        </p:nvSpPr>
        <p:spPr>
          <a:xfrm>
            <a:off x="6539021" y="133209"/>
            <a:ext cx="4763386" cy="2054405"/>
          </a:xfrm>
          <a:prstGeom prst="rect">
            <a:avLst/>
          </a:prstGeom>
          <a:solidFill>
            <a:srgbClr val="595959"/>
          </a:solidFill>
          <a:ln>
            <a:solidFill>
              <a:srgbClr val="DFE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6ED8ED5C-73FC-4A85-AC5B-59D1433886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087"/>
          <a:stretch/>
        </p:blipFill>
        <p:spPr>
          <a:xfrm>
            <a:off x="6864118" y="226278"/>
            <a:ext cx="4113185" cy="186826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DCA54BCE-7980-4B5F-99F4-0E08B8308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96" y="4774920"/>
            <a:ext cx="757752" cy="75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7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Connessione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06C623E-866B-4F75-9DB0-2EE179A32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68170"/>
              </p:ext>
            </p:extLst>
          </p:nvPr>
        </p:nvGraphicFramePr>
        <p:xfrm>
          <a:off x="1600200" y="767714"/>
          <a:ext cx="10058383" cy="5276856"/>
        </p:xfrm>
        <a:graphic>
          <a:graphicData uri="http://schemas.openxmlformats.org/drawingml/2006/table">
            <a:tbl>
              <a:tblPr/>
              <a:tblGrid>
                <a:gridCol w="269722">
                  <a:extLst>
                    <a:ext uri="{9D8B030D-6E8A-4147-A177-3AD203B41FA5}">
                      <a16:colId xmlns:a16="http://schemas.microsoft.com/office/drawing/2014/main" val="977391069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001298785"/>
                    </a:ext>
                  </a:extLst>
                </a:gridCol>
                <a:gridCol w="348391">
                  <a:extLst>
                    <a:ext uri="{9D8B030D-6E8A-4147-A177-3AD203B41FA5}">
                      <a16:colId xmlns:a16="http://schemas.microsoft.com/office/drawing/2014/main" val="3759559050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040892994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310157578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189638825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108125977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170703863"/>
                    </a:ext>
                  </a:extLst>
                </a:gridCol>
                <a:gridCol w="266725">
                  <a:extLst>
                    <a:ext uri="{9D8B030D-6E8A-4147-A177-3AD203B41FA5}">
                      <a16:colId xmlns:a16="http://schemas.microsoft.com/office/drawing/2014/main" val="1626653165"/>
                    </a:ext>
                  </a:extLst>
                </a:gridCol>
                <a:gridCol w="272719">
                  <a:extLst>
                    <a:ext uri="{9D8B030D-6E8A-4147-A177-3AD203B41FA5}">
                      <a16:colId xmlns:a16="http://schemas.microsoft.com/office/drawing/2014/main" val="3283205823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4227582098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950924450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776434320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719514622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904881675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373146332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024027406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4224190272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751056671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4248543104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539121435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795271389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500389390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827541459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92554265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213044810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179634112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101370654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991645425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175303306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621059648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34516618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4262124788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369924331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890417795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631429467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398576407"/>
                    </a:ext>
                  </a:extLst>
                </a:gridCol>
              </a:tblGrid>
              <a:tr h="199390">
                <a:tc gridSpan="2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505388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50918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CONNECT_REQ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093330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8F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F9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2C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4C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0F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1D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ED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E6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CC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EE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384149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775278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1E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0A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06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425465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638565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0E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04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06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09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0A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250145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1825 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71864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079158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1894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6717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89625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2721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012671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0D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496194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2772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12771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09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06285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3627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98686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524139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3695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662620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240094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4529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91303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79195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4597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249380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755342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5D2ECA-4B69-4A55-96C5-4054DBCD145E}"/>
              </a:ext>
            </a:extLst>
          </p:cNvPr>
          <p:cNvSpPr txBox="1"/>
          <p:nvPr/>
        </p:nvSpPr>
        <p:spPr>
          <a:xfrm>
            <a:off x="3829050" y="3657600"/>
            <a:ext cx="771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Sessione di cattura di una connessione partendo dalla CONNECT_REQ</a:t>
            </a: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02C7B065-8BFE-4A42-A20A-A9BE4FBDDAEE}"/>
              </a:ext>
            </a:extLst>
          </p:cNvPr>
          <p:cNvSpPr txBox="1">
            <a:spLocks/>
          </p:cNvSpPr>
          <p:nvPr/>
        </p:nvSpPr>
        <p:spPr>
          <a:xfrm>
            <a:off x="-77566" y="6458232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10</a:t>
            </a:fld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A84A50D-456B-47FE-8747-ADB2F33E7DBB}"/>
              </a:ext>
            </a:extLst>
          </p:cNvPr>
          <p:cNvSpPr txBox="1"/>
          <p:nvPr/>
        </p:nvSpPr>
        <p:spPr>
          <a:xfrm>
            <a:off x="309117" y="6443921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53241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Conclusioni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6B7DFA6-3BB7-4085-8AE7-7368EB8DF192}"/>
              </a:ext>
            </a:extLst>
          </p:cNvPr>
          <p:cNvSpPr txBox="1"/>
          <p:nvPr/>
        </p:nvSpPr>
        <p:spPr>
          <a:xfrm>
            <a:off x="1600200" y="1474115"/>
            <a:ext cx="1029843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Risultati raggiunti: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Creazione di uno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Sniffer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economico e multicanale.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Invio dati catturati a sistemi di elaborazione.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Cattura di pacchetti di connessione.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Salto temporizzato tra canali per seguire una connessione.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Cattura di tutti i pacchetti di una connessione.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Implementazioni future: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Utilizzo di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Sniffer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Raspberry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 implementare un attacco Man in the Middle a dispositivi Bluetooth Low Energy.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05D9D891-5189-4561-9826-CBE2A75C0B2F}"/>
              </a:ext>
            </a:extLst>
          </p:cNvPr>
          <p:cNvSpPr txBox="1">
            <a:spLocks/>
          </p:cNvSpPr>
          <p:nvPr/>
        </p:nvSpPr>
        <p:spPr>
          <a:xfrm>
            <a:off x="-77565" y="648635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11</a:t>
            </a:fld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C158167-9537-44F9-9CE1-6426CEE08C0B}"/>
              </a:ext>
            </a:extLst>
          </p:cNvPr>
          <p:cNvSpPr txBox="1"/>
          <p:nvPr/>
        </p:nvSpPr>
        <p:spPr>
          <a:xfrm>
            <a:off x="319750" y="6468864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025331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EBC2A4-FAFA-4E33-8EDE-A56D6DCB22C5}"/>
              </a:ext>
            </a:extLst>
          </p:cNvPr>
          <p:cNvSpPr txBox="1"/>
          <p:nvPr/>
        </p:nvSpPr>
        <p:spPr>
          <a:xfrm>
            <a:off x="1600200" y="2093562"/>
            <a:ext cx="101155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GRAZIE PER L’ATTENZIONE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6AB0DDA-C9C8-45C8-A798-54B16813C0CE}"/>
              </a:ext>
            </a:extLst>
          </p:cNvPr>
          <p:cNvSpPr txBox="1"/>
          <p:nvPr/>
        </p:nvSpPr>
        <p:spPr>
          <a:xfrm>
            <a:off x="287852" y="646694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/12</a:t>
            </a:r>
          </a:p>
        </p:txBody>
      </p:sp>
      <p:sp>
        <p:nvSpPr>
          <p:cNvPr id="10" name="Segnaposto numero diapositiva 4">
            <a:extLst>
              <a:ext uri="{FF2B5EF4-FFF2-40B4-BE49-F238E27FC236}">
                <a16:creationId xmlns:a16="http://schemas.microsoft.com/office/drawing/2014/main" id="{E0D7519F-BF98-41B5-AD5B-FD2F14C07411}"/>
              </a:ext>
            </a:extLst>
          </p:cNvPr>
          <p:cNvSpPr txBox="1">
            <a:spLocks/>
          </p:cNvSpPr>
          <p:nvPr/>
        </p:nvSpPr>
        <p:spPr>
          <a:xfrm>
            <a:off x="-88198" y="648635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12</a:t>
            </a:fld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721DD81D-AA7F-4271-8225-AD40B789BDDE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B19DBA-CDC1-4FF2-9F74-AFE6E084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4689" y="379094"/>
            <a:ext cx="10018713" cy="777241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Sommario</a:t>
            </a:r>
          </a:p>
        </p:txBody>
      </p:sp>
      <p:pic>
        <p:nvPicPr>
          <p:cNvPr id="10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2DAED4D-ECD7-4B5E-B678-2EA003026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66400" y="5263661"/>
            <a:ext cx="1625600" cy="1594339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F03EF8F-42C5-4ACF-8718-5ECA25D232A6}"/>
              </a:ext>
            </a:extLst>
          </p:cNvPr>
          <p:cNvSpPr txBox="1"/>
          <p:nvPr/>
        </p:nvSpPr>
        <p:spPr>
          <a:xfrm>
            <a:off x="1600200" y="1382248"/>
            <a:ext cx="10298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Bluetooth Low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Campi applicativi e sicurezza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RedBear</a:t>
            </a:r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Nano2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Progettazione </a:t>
            </a:r>
            <a:r>
              <a:rPr lang="it-IT" sz="3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Sniffer</a:t>
            </a:r>
            <a:endParaRPr lang="it-IT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Pacchetti Catturati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7854C2-C6F4-4014-BE3C-833BFA2ECB69}"/>
              </a:ext>
            </a:extLst>
          </p:cNvPr>
          <p:cNvSpPr txBox="1"/>
          <p:nvPr/>
        </p:nvSpPr>
        <p:spPr>
          <a:xfrm>
            <a:off x="287852" y="646694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/12</a:t>
            </a:r>
          </a:p>
        </p:txBody>
      </p:sp>
      <p:sp>
        <p:nvSpPr>
          <p:cNvPr id="11" name="Segnaposto numero diapositiva 4">
            <a:extLst>
              <a:ext uri="{FF2B5EF4-FFF2-40B4-BE49-F238E27FC236}">
                <a16:creationId xmlns:a16="http://schemas.microsoft.com/office/drawing/2014/main" id="{81D2286C-B0E0-4DD7-9690-C905724EB635}"/>
              </a:ext>
            </a:extLst>
          </p:cNvPr>
          <p:cNvSpPr txBox="1">
            <a:spLocks/>
          </p:cNvSpPr>
          <p:nvPr/>
        </p:nvSpPr>
        <p:spPr>
          <a:xfrm>
            <a:off x="-98831" y="647890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2</a:t>
            </a:fld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29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5482771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Bluetooth Low Energy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5B7FB6-F61E-4095-B612-3BB68610E7E9}"/>
              </a:ext>
            </a:extLst>
          </p:cNvPr>
          <p:cNvSpPr txBox="1"/>
          <p:nvPr/>
        </p:nvSpPr>
        <p:spPr>
          <a:xfrm>
            <a:off x="1600200" y="1382248"/>
            <a:ext cx="102984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Tecnologia Wireless a ridotto consumo energetico ideata per trasmissioni di dati di breve dimensione.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Introdotta nello Standard 4.0 da SIG.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Banda di frequenze ISM, molte fonti di interferenza.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Divisione in 40 canali, 37 per dati e 3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Advertise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con Channel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Hopping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Adaptive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Channel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Selection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C6A29F0-F278-4127-A4E6-A69567342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42" y="3859788"/>
            <a:ext cx="7157357" cy="2624364"/>
          </a:xfrm>
          <a:prstGeom prst="rect">
            <a:avLst/>
          </a:prstGeom>
        </p:spPr>
      </p:pic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5FEC764C-1678-4E96-AC18-64E4388A5294}"/>
              </a:ext>
            </a:extLst>
          </p:cNvPr>
          <p:cNvSpPr txBox="1">
            <a:spLocks/>
          </p:cNvSpPr>
          <p:nvPr/>
        </p:nvSpPr>
        <p:spPr>
          <a:xfrm>
            <a:off x="-88198" y="64928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3</a:t>
            </a:fld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A1AFC9E-1650-4160-BD34-2F4F8CA3B5D7}"/>
              </a:ext>
            </a:extLst>
          </p:cNvPr>
          <p:cNvSpPr txBox="1"/>
          <p:nvPr/>
        </p:nvSpPr>
        <p:spPr>
          <a:xfrm>
            <a:off x="287852" y="646694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90558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Campi applicativi e sicurezza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5B7FB6-F61E-4095-B612-3BB68610E7E9}"/>
              </a:ext>
            </a:extLst>
          </p:cNvPr>
          <p:cNvSpPr txBox="1"/>
          <p:nvPr/>
        </p:nvSpPr>
        <p:spPr>
          <a:xfrm>
            <a:off x="1600200" y="1382248"/>
            <a:ext cx="102984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Utilizzata in larga scala, soprattutto dai dispositivi Smart.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 essa 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vengono scambiate anche informazioni personali.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Utilizzato nell’IoT come dispositivo di identificazione personale.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Robustezza ad attacchi Man in the Middle necessaria.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354C0D6-E032-4954-9E05-2481A1084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051" y="2938824"/>
            <a:ext cx="7444063" cy="3817468"/>
          </a:xfrm>
          <a:prstGeom prst="rect">
            <a:avLst/>
          </a:prstGeom>
        </p:spPr>
      </p:pic>
      <p:sp>
        <p:nvSpPr>
          <p:cNvPr id="10" name="Segnaposto numero diapositiva 4">
            <a:extLst>
              <a:ext uri="{FF2B5EF4-FFF2-40B4-BE49-F238E27FC236}">
                <a16:creationId xmlns:a16="http://schemas.microsoft.com/office/drawing/2014/main" id="{8549D71A-985D-457D-9E6F-4880ABA711F6}"/>
              </a:ext>
            </a:extLst>
          </p:cNvPr>
          <p:cNvSpPr txBox="1">
            <a:spLocks/>
          </p:cNvSpPr>
          <p:nvPr/>
        </p:nvSpPr>
        <p:spPr>
          <a:xfrm>
            <a:off x="-132874" y="64928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4</a:t>
            </a:fld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1E058A8-566F-4890-834A-30F697B9974E}"/>
              </a:ext>
            </a:extLst>
          </p:cNvPr>
          <p:cNvSpPr txBox="1"/>
          <p:nvPr/>
        </p:nvSpPr>
        <p:spPr>
          <a:xfrm>
            <a:off x="287852" y="646694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74119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Alternative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5B7FB6-F61E-4095-B612-3BB68610E7E9}"/>
              </a:ext>
            </a:extLst>
          </p:cNvPr>
          <p:cNvSpPr txBox="1"/>
          <p:nvPr/>
        </p:nvSpPr>
        <p:spPr>
          <a:xfrm>
            <a:off x="1600200" y="1382248"/>
            <a:ext cx="10298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Seguire una connessione richiede di essere in ascolto in tutti i canali trasmissivi.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Compito oneroso, possibile con periferiche molto costose.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Tramite due USRP B210 è possibile catturare tutte le trasmissioni nella Banda BLE.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B0E4478-7691-4B38-9F07-0F9F12A73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729" y="3493156"/>
            <a:ext cx="4646428" cy="265510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DAB77FE-74D9-4A64-8B45-3D72D2786A23}"/>
              </a:ext>
            </a:extLst>
          </p:cNvPr>
          <p:cNvSpPr txBox="1"/>
          <p:nvPr/>
        </p:nvSpPr>
        <p:spPr>
          <a:xfrm>
            <a:off x="5762847" y="3493156"/>
            <a:ext cx="61357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valida alternativa è il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Frontline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BPA Low Energy, con cui si riescono a catturare tutti i pacchetti di una connessione.</a:t>
            </a:r>
          </a:p>
          <a:p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Segnaposto numero diapositiva 4">
            <a:extLst>
              <a:ext uri="{FF2B5EF4-FFF2-40B4-BE49-F238E27FC236}">
                <a16:creationId xmlns:a16="http://schemas.microsoft.com/office/drawing/2014/main" id="{031550D7-8969-4EF6-ADA3-0CF74C627165}"/>
              </a:ext>
            </a:extLst>
          </p:cNvPr>
          <p:cNvSpPr txBox="1">
            <a:spLocks/>
          </p:cNvSpPr>
          <p:nvPr/>
        </p:nvSpPr>
        <p:spPr>
          <a:xfrm>
            <a:off x="-120096" y="647890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5</a:t>
            </a:fld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B7AB31-3F67-4D3D-BBB8-896968573944}"/>
              </a:ext>
            </a:extLst>
          </p:cNvPr>
          <p:cNvSpPr txBox="1"/>
          <p:nvPr/>
        </p:nvSpPr>
        <p:spPr>
          <a:xfrm>
            <a:off x="287852" y="646694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/12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B9EAC09E-69E1-4CA5-B41A-74A09B7F7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916" y="4820707"/>
            <a:ext cx="2505359" cy="165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7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 err="1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RedBear</a:t>
            </a:r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Nano v.2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4FC93F-414E-415F-9978-10F04C378EF9}"/>
              </a:ext>
            </a:extLst>
          </p:cNvPr>
          <p:cNvSpPr txBox="1"/>
          <p:nvPr/>
        </p:nvSpPr>
        <p:spPr>
          <a:xfrm>
            <a:off x="1600200" y="1382248"/>
            <a:ext cx="63144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Dispositivo usato per la creazione dello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Sniffer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Economico ma versatile, integra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Nordic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nRF52832 con processore ARM Cortex-M4F.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Programmabile e collegabile a PC tramite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DAPLink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Funziona autonomamente con batteria a bottone.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Dotato di porte UART e SPI per la comunicazione.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0D9796A-202A-4261-8702-D82BFDAAA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616" y="1245871"/>
            <a:ext cx="3580952" cy="3085714"/>
          </a:xfrm>
          <a:prstGeom prst="rect">
            <a:avLst/>
          </a:prstGeom>
        </p:spPr>
      </p:pic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58317E74-5DC3-41DA-8226-A5FA6464DB9E}"/>
              </a:ext>
            </a:extLst>
          </p:cNvPr>
          <p:cNvSpPr txBox="1">
            <a:spLocks/>
          </p:cNvSpPr>
          <p:nvPr/>
        </p:nvSpPr>
        <p:spPr>
          <a:xfrm>
            <a:off x="-120096" y="647890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6</a:t>
            </a:fld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3512045-BD93-4239-9EA0-246872D9639B}"/>
              </a:ext>
            </a:extLst>
          </p:cNvPr>
          <p:cNvSpPr txBox="1"/>
          <p:nvPr/>
        </p:nvSpPr>
        <p:spPr>
          <a:xfrm>
            <a:off x="287852" y="646694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43060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Progettazione </a:t>
            </a:r>
            <a:r>
              <a:rPr lang="it-IT" sz="3600" dirty="0" err="1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Sniffer</a:t>
            </a:r>
            <a:endParaRPr lang="it-IT" sz="3600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4FC93F-414E-415F-9978-10F04C378EF9}"/>
              </a:ext>
            </a:extLst>
          </p:cNvPr>
          <p:cNvSpPr txBox="1"/>
          <p:nvPr/>
        </p:nvSpPr>
        <p:spPr>
          <a:xfrm>
            <a:off x="1600199" y="1382248"/>
            <a:ext cx="102984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Sviluppato in ambiente Linux con IDE Eclipse Mars in linguaggio 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Necessita compilatore ARM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Cortex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Dialoga con PC tramite UART e virtualizzazione interfaccia seriale su USB.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magine 2" descr="Immagine che contiene elettronico, interni, computer, monitor&#10;&#10;Descrizione generata con affidabilità molto elevata">
            <a:extLst>
              <a:ext uri="{FF2B5EF4-FFF2-40B4-BE49-F238E27FC236}">
                <a16:creationId xmlns:a16="http://schemas.microsoft.com/office/drawing/2014/main" id="{23635B2B-8F99-4C38-BB51-44741FBE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9" y="3532174"/>
            <a:ext cx="9069572" cy="2528656"/>
          </a:xfrm>
          <a:prstGeom prst="rect">
            <a:avLst/>
          </a:prstGeom>
        </p:spPr>
      </p:pic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C3E2DE87-DDDB-4716-B8EE-BE0CA5361372}"/>
              </a:ext>
            </a:extLst>
          </p:cNvPr>
          <p:cNvSpPr txBox="1">
            <a:spLocks/>
          </p:cNvSpPr>
          <p:nvPr/>
        </p:nvSpPr>
        <p:spPr>
          <a:xfrm>
            <a:off x="-109463" y="64928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7</a:t>
            </a:fld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4E6F54-88B8-43F3-AA7D-0108B05B3C43}"/>
              </a:ext>
            </a:extLst>
          </p:cNvPr>
          <p:cNvSpPr txBox="1"/>
          <p:nvPr/>
        </p:nvSpPr>
        <p:spPr>
          <a:xfrm>
            <a:off x="287852" y="646694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86185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Pacchetti catturati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4FC93F-414E-415F-9978-10F04C378EF9}"/>
              </a:ext>
            </a:extLst>
          </p:cNvPr>
          <p:cNvSpPr txBox="1"/>
          <p:nvPr/>
        </p:nvSpPr>
        <p:spPr>
          <a:xfrm>
            <a:off x="1600199" y="1382248"/>
            <a:ext cx="1042522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prima fase dello sviluppo si è concentrata sulla cattura dei pacchetti di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Advertise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Canali di ascolto 37, 38 o 39.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 :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ADV_IND, </a:t>
            </a:r>
            <a:r>
              <a:rPr lang="it-IT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Advertise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 connessione indiretto, indirizzo privato.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0C</a:t>
            </a:r>
            <a:r>
              <a:rPr lang="it-IT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lunghezza del </a:t>
            </a:r>
            <a:r>
              <a:rPr lang="it-IT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payload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pari a 12 Byte.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5A 33 A8 F9 F2 47</a:t>
            </a:r>
            <a:r>
              <a:rPr lang="it-IT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Indirizzo dell’</a:t>
            </a:r>
            <a:r>
              <a:rPr lang="it-IT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Advertiser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05</a:t>
            </a:r>
            <a:r>
              <a:rPr lang="it-IT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lunghezza del campo dati, pari a 5 Byte.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FF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Advertising Data Type.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0F </a:t>
            </a:r>
            <a:r>
              <a:rPr lang="it-IT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0F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01 23: Dati specifici del pacchetto.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99A3A50D-FCB6-4188-85AD-43FA8366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703024"/>
              </p:ext>
            </p:extLst>
          </p:nvPr>
        </p:nvGraphicFramePr>
        <p:xfrm>
          <a:off x="1600199" y="2674620"/>
          <a:ext cx="7638525" cy="847725"/>
        </p:xfrm>
        <a:graphic>
          <a:graphicData uri="http://schemas.openxmlformats.org/drawingml/2006/table">
            <a:tbl>
              <a:tblPr/>
              <a:tblGrid>
                <a:gridCol w="449325">
                  <a:extLst>
                    <a:ext uri="{9D8B030D-6E8A-4147-A177-3AD203B41FA5}">
                      <a16:colId xmlns:a16="http://schemas.microsoft.com/office/drawing/2014/main" val="4082013137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1789438112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463155158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1119956096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676751515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624077525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525767834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374977800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1723861597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3110660474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1534727286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247851023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993657363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1883769396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3399101746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4285332961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739599349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45774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F9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F2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17318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554946"/>
                  </a:ext>
                </a:extLst>
              </a:tr>
            </a:tbl>
          </a:graphicData>
        </a:graphic>
      </p:graphicFrame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269AC6FE-E065-47E1-A8C9-148A347EBE03}"/>
              </a:ext>
            </a:extLst>
          </p:cNvPr>
          <p:cNvSpPr txBox="1">
            <a:spLocks/>
          </p:cNvSpPr>
          <p:nvPr/>
        </p:nvSpPr>
        <p:spPr>
          <a:xfrm>
            <a:off x="-120096" y="647890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8</a:t>
            </a:fld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6FC137-8060-434C-A9C6-E6FC7AB5345C}"/>
              </a:ext>
            </a:extLst>
          </p:cNvPr>
          <p:cNvSpPr txBox="1"/>
          <p:nvPr/>
        </p:nvSpPr>
        <p:spPr>
          <a:xfrm>
            <a:off x="287852" y="646694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65113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CONNECT_REQ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4FC93F-414E-415F-9978-10F04C378EF9}"/>
              </a:ext>
            </a:extLst>
          </p:cNvPr>
          <p:cNvSpPr txBox="1"/>
          <p:nvPr/>
        </p:nvSpPr>
        <p:spPr>
          <a:xfrm>
            <a:off x="1600199" y="1382248"/>
            <a:ext cx="104252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seguire una connessione è fondamentale ottenere la CONNECT_REQ.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Fondamentale ottenere l’AA e il CRCInit per poter catturare i pacchetti della connessione.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Necessario anche HopCount e ConnInterval per conoscere tempistiche e canali su cui saranno trasmessi i dati.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E4ABEBF8-2568-4F20-A8B3-524FAF71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59326"/>
              </p:ext>
            </p:extLst>
          </p:nvPr>
        </p:nvGraphicFramePr>
        <p:xfrm>
          <a:off x="2035969" y="2330938"/>
          <a:ext cx="5245470" cy="583712"/>
        </p:xfrm>
        <a:graphic>
          <a:graphicData uri="http://schemas.openxmlformats.org/drawingml/2006/table">
            <a:tbl>
              <a:tblPr/>
              <a:tblGrid>
                <a:gridCol w="349698">
                  <a:extLst>
                    <a:ext uri="{9D8B030D-6E8A-4147-A177-3AD203B41FA5}">
                      <a16:colId xmlns:a16="http://schemas.microsoft.com/office/drawing/2014/main" val="2436939780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3239770438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592637003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283229442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2753289481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2256080417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327227847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1843355796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4280730357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3616634088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4010308946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1768233181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2583041833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848494225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1546447952"/>
                    </a:ext>
                  </a:extLst>
                </a:gridCol>
              </a:tblGrid>
              <a:tr h="2918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85861"/>
                  </a:ext>
                </a:extLst>
              </a:tr>
              <a:tr h="2918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EEEEEE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D7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F00FF"/>
                          </a:solidFill>
                          <a:effectLst/>
                          <a:latin typeface="Calibri" panose="020F0502020204030204" pitchFamily="34" charset="0"/>
                        </a:rPr>
                        <a:t>AC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F00FF"/>
                          </a:solidFill>
                          <a:effectLst/>
                          <a:latin typeface="Calibri" panose="020F0502020204030204" pitchFamily="34" charset="0"/>
                        </a:rPr>
                        <a:t>F4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F00FF"/>
                          </a:solidFill>
                          <a:effectLst/>
                          <a:latin typeface="Calibri" panose="020F0502020204030204" pitchFamily="34" charset="0"/>
                        </a:rPr>
                        <a:t>BF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F00FF"/>
                          </a:solidFill>
                          <a:effectLst/>
                          <a:latin typeface="Calibri" panose="020F0502020204030204" pitchFamily="34" charset="0"/>
                        </a:rPr>
                        <a:t>9F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F00FF"/>
                          </a:solidFill>
                          <a:effectLst/>
                          <a:latin typeface="Calibri" panose="020F0502020204030204" pitchFamily="34" charset="0"/>
                        </a:rPr>
                        <a:t>E6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F00FF"/>
                          </a:solidFill>
                          <a:effectLst/>
                          <a:latin typeface="Calibri" panose="020F0502020204030204" pitchFamily="34" charset="0"/>
                        </a:rPr>
                        <a:t>F9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583531"/>
                  </a:ext>
                </a:extLst>
              </a:tr>
            </a:tbl>
          </a:graphicData>
        </a:graphic>
      </p:graphicFrame>
      <p:graphicFrame>
        <p:nvGraphicFramePr>
          <p:cNvPr id="24" name="Tabella 23">
            <a:extLst>
              <a:ext uri="{FF2B5EF4-FFF2-40B4-BE49-F238E27FC236}">
                <a16:creationId xmlns:a16="http://schemas.microsoft.com/office/drawing/2014/main" id="{CF2D7350-A4D7-4032-8BA5-0C07BF159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55675"/>
              </p:ext>
            </p:extLst>
          </p:nvPr>
        </p:nvGraphicFramePr>
        <p:xfrm>
          <a:off x="2035968" y="3238500"/>
          <a:ext cx="7976716" cy="583712"/>
        </p:xfrm>
        <a:graphic>
          <a:graphicData uri="http://schemas.openxmlformats.org/drawingml/2006/table">
            <a:tbl>
              <a:tblPr/>
              <a:tblGrid>
                <a:gridCol w="362578">
                  <a:extLst>
                    <a:ext uri="{9D8B030D-6E8A-4147-A177-3AD203B41FA5}">
                      <a16:colId xmlns:a16="http://schemas.microsoft.com/office/drawing/2014/main" val="2688780678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3188328556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679051343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3141711353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131859055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1247770241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2619400914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3102610035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1650651203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702010107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282576255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2557521767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2596639339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4161192307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3352639441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1700847185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2742479863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2644721319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1192025046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3998504533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1687216330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745534536"/>
                    </a:ext>
                  </a:extLst>
                </a:gridCol>
              </a:tblGrid>
              <a:tr h="29185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CRCInit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Woffset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Latency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 Map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59302"/>
                  </a:ext>
                </a:extLst>
              </a:tr>
              <a:tr h="2918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66985"/>
                  </a:ext>
                </a:extLst>
              </a:tr>
            </a:tbl>
          </a:graphicData>
        </a:graphic>
      </p:graphicFrame>
      <p:sp>
        <p:nvSpPr>
          <p:cNvPr id="11" name="Segnaposto numero diapositiva 4">
            <a:extLst>
              <a:ext uri="{FF2B5EF4-FFF2-40B4-BE49-F238E27FC236}">
                <a16:creationId xmlns:a16="http://schemas.microsoft.com/office/drawing/2014/main" id="{161C61DA-E437-4103-890B-B98CF3CDEF9B}"/>
              </a:ext>
            </a:extLst>
          </p:cNvPr>
          <p:cNvSpPr txBox="1">
            <a:spLocks/>
          </p:cNvSpPr>
          <p:nvPr/>
        </p:nvSpPr>
        <p:spPr>
          <a:xfrm>
            <a:off x="-120096" y="647890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9</a:t>
            </a:fld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B0C4788-FAC2-451A-B70F-ED56A0B30F6E}"/>
              </a:ext>
            </a:extLst>
          </p:cNvPr>
          <p:cNvSpPr txBox="1"/>
          <p:nvPr/>
        </p:nvSpPr>
        <p:spPr>
          <a:xfrm>
            <a:off x="287852" y="646694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749226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1826</TotalTime>
  <Words>750</Words>
  <Application>Microsoft Office PowerPoint</Application>
  <PresentationFormat>Widescreen</PresentationFormat>
  <Paragraphs>310</Paragraphs>
  <Slides>12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Siemens Sans SC Black</vt:lpstr>
      <vt:lpstr>Verdana</vt:lpstr>
      <vt:lpstr>Wingdings</vt:lpstr>
      <vt:lpstr>Parallasse</vt:lpstr>
      <vt:lpstr>SISTEMI FLESSIBILI PER LA CATTURA DI TRAFFICO BLUETOOTH</vt:lpstr>
      <vt:lpstr>Sommario</vt:lpstr>
      <vt:lpstr>Bluetooth Low Energy</vt:lpstr>
      <vt:lpstr>Campi applicativi e sicurezza</vt:lpstr>
      <vt:lpstr>Alternative</vt:lpstr>
      <vt:lpstr>RedBear Nano v.2</vt:lpstr>
      <vt:lpstr>Progettazione Sniffer</vt:lpstr>
      <vt:lpstr>Pacchetti catturati</vt:lpstr>
      <vt:lpstr>CONNECT_REQ</vt:lpstr>
      <vt:lpstr>Connessione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Slv3r</dc:creator>
  <cp:lastModifiedBy>Slv3r</cp:lastModifiedBy>
  <cp:revision>78</cp:revision>
  <dcterms:created xsi:type="dcterms:W3CDTF">2018-02-04T11:18:07Z</dcterms:created>
  <dcterms:modified xsi:type="dcterms:W3CDTF">2018-02-12T20:29:18Z</dcterms:modified>
</cp:coreProperties>
</file>