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CDD"/>
    <a:srgbClr val="262626"/>
    <a:srgbClr val="30ACEC"/>
    <a:srgbClr val="1287C3"/>
    <a:srgbClr val="CCCFD0"/>
    <a:srgbClr val="BCC0C1"/>
    <a:srgbClr val="DFE1E2"/>
    <a:srgbClr val="C1C5C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5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3C83235-A1FA-4090-805D-525CF573B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811E83-E301-434B-BB75-A2D25438F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3879-CE96-445E-A2B6-849901B0BD2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2DAB8B-545F-48B3-A39C-9AABAD744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B040DD-A9FF-424F-8EC0-D52F31B9C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1E81-5516-4941-897D-363E88AC9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248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2FC0-2FC2-41AC-93C1-87F9ED04732B}" type="datetimeFigureOut">
              <a:rPr lang="it-IT" smtClean="0"/>
              <a:t>07/02/2018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738-7157-4558-89DF-79E334C796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39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5738-7157-4558-89DF-79E334C796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75738-7157-4558-89DF-79E334C796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3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9EB0834-3781-49FC-B825-95B2CD20427F}"/>
              </a:ext>
            </a:extLst>
          </p:cNvPr>
          <p:cNvSpPr/>
          <p:nvPr/>
        </p:nvSpPr>
        <p:spPr>
          <a:xfrm>
            <a:off x="6539018" y="2311306"/>
            <a:ext cx="4763386" cy="4410642"/>
          </a:xfrm>
          <a:prstGeom prst="rect">
            <a:avLst/>
          </a:prstGeom>
          <a:solidFill>
            <a:srgbClr val="1287C3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287C3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88AD1-82A9-4084-86A4-8B3314B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18" y="2427644"/>
            <a:ext cx="4763386" cy="2178097"/>
          </a:xfrm>
        </p:spPr>
        <p:txBody>
          <a:bodyPr>
            <a:noAutofit/>
          </a:bodyPr>
          <a:lstStyle/>
          <a:p>
            <a:pPr algn="ctr"/>
            <a:r>
              <a:rPr lang="it-IT" sz="3000" b="1" dirty="0">
                <a:ln w="3175" cmpd="sng">
                  <a:solidFill>
                    <a:srgbClr val="C1C5C6">
                      <a:alpha val="64000"/>
                    </a:srgbClr>
                  </a:solidFill>
                </a:ln>
                <a:solidFill>
                  <a:srgbClr val="CCC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SISTEMI FLESSIBILI PER LA CATTURA DI TRAFFICO BLUETOOTH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4720C1-CB83-4C71-B8C4-00541B523A68}"/>
              </a:ext>
            </a:extLst>
          </p:cNvPr>
          <p:cNvSpPr txBox="1">
            <a:spLocks/>
          </p:cNvSpPr>
          <p:nvPr/>
        </p:nvSpPr>
        <p:spPr>
          <a:xfrm>
            <a:off x="6539018" y="5154570"/>
            <a:ext cx="2573081" cy="196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Relatore: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Candidato: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Matricola: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B78DE-10A3-4B8A-857C-9533279E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5154570"/>
            <a:ext cx="2855637" cy="196638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Francesco Gringoli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Stefano Orioli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72452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BB04F-72A0-42BC-9B75-70315414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5962648"/>
            <a:ext cx="2314937" cy="7592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141EEC8-25E2-4B60-8666-E194AF90904F}"/>
              </a:ext>
            </a:extLst>
          </p:cNvPr>
          <p:cNvSpPr/>
          <p:nvPr/>
        </p:nvSpPr>
        <p:spPr>
          <a:xfrm>
            <a:off x="6539021" y="133209"/>
            <a:ext cx="4763386" cy="2054405"/>
          </a:xfrm>
          <a:prstGeom prst="rect">
            <a:avLst/>
          </a:prstGeom>
          <a:solidFill>
            <a:srgbClr val="595959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ED8ED5C-73FC-4A85-AC5B-59D143388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7"/>
          <a:stretch/>
        </p:blipFill>
        <p:spPr>
          <a:xfrm>
            <a:off x="6864118" y="226278"/>
            <a:ext cx="4113185" cy="18682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CA54BCE-7980-4B5F-99F4-0E08B830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" y="4774920"/>
            <a:ext cx="757752" cy="7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Connessione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6C623E-866B-4F75-9DB0-2EE179A3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10899"/>
              </p:ext>
            </p:extLst>
          </p:nvPr>
        </p:nvGraphicFramePr>
        <p:xfrm>
          <a:off x="1600200" y="767714"/>
          <a:ext cx="10058383" cy="5276856"/>
        </p:xfrm>
        <a:graphic>
          <a:graphicData uri="http://schemas.openxmlformats.org/drawingml/2006/table">
            <a:tbl>
              <a:tblPr/>
              <a:tblGrid>
                <a:gridCol w="269722">
                  <a:extLst>
                    <a:ext uri="{9D8B030D-6E8A-4147-A177-3AD203B41FA5}">
                      <a16:colId xmlns:a16="http://schemas.microsoft.com/office/drawing/2014/main" val="97739106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01298785"/>
                    </a:ext>
                  </a:extLst>
                </a:gridCol>
                <a:gridCol w="348391">
                  <a:extLst>
                    <a:ext uri="{9D8B030D-6E8A-4147-A177-3AD203B41FA5}">
                      <a16:colId xmlns:a16="http://schemas.microsoft.com/office/drawing/2014/main" val="37595590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4089299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1015757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896388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10812597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0703863"/>
                    </a:ext>
                  </a:extLst>
                </a:gridCol>
                <a:gridCol w="266725">
                  <a:extLst>
                    <a:ext uri="{9D8B030D-6E8A-4147-A177-3AD203B41FA5}">
                      <a16:colId xmlns:a16="http://schemas.microsoft.com/office/drawing/2014/main" val="1626653165"/>
                    </a:ext>
                  </a:extLst>
                </a:gridCol>
                <a:gridCol w="272719">
                  <a:extLst>
                    <a:ext uri="{9D8B030D-6E8A-4147-A177-3AD203B41FA5}">
                      <a16:colId xmlns:a16="http://schemas.microsoft.com/office/drawing/2014/main" val="3283205823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758209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509244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77643432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71951462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90488167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7314633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0240274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419027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5105667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4854310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53912143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9527138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50038939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82754145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255426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21304481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963411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10137065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916454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53033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62105964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3451661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6212478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6992433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89041779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63142946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98576407"/>
                    </a:ext>
                  </a:extLst>
                </a:gridCol>
              </a:tblGrid>
              <a:tr h="199390">
                <a:tc gridSpan="2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0538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09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CONNECT_REQ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9333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8414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7527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54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385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5014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186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7915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6717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962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1267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961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277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628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8686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2413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6262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00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303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7919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4938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5534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D2ECA-4B69-4A55-96C5-4054DBCD145E}"/>
              </a:ext>
            </a:extLst>
          </p:cNvPr>
          <p:cNvSpPr txBox="1"/>
          <p:nvPr/>
        </p:nvSpPr>
        <p:spPr>
          <a:xfrm>
            <a:off x="3829050" y="3657600"/>
            <a:ext cx="771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Sessione di cattura di una connessione partendo dalla CONNECT_REQ</a:t>
            </a:r>
          </a:p>
        </p:txBody>
      </p:sp>
    </p:spTree>
    <p:extLst>
      <p:ext uri="{BB962C8B-B14F-4D97-AF65-F5344CB8AC3E}">
        <p14:creationId xmlns:p14="http://schemas.microsoft.com/office/powerpoint/2010/main" val="5324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B7DFA6-3BB7-4085-8AE7-7368EB8DF192}"/>
              </a:ext>
            </a:extLst>
          </p:cNvPr>
          <p:cNvSpPr txBox="1"/>
          <p:nvPr/>
        </p:nvSpPr>
        <p:spPr>
          <a:xfrm>
            <a:off x="1600200" y="1474115"/>
            <a:ext cx="102984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Risultati raggiunti: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di uno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economico e multicanale.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Invio dati catturati a sistemi di elaborazione.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pacchetti di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temporizzato tra canali per seguire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tutti i pacchetti di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Implementazioni future: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Utilizzo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Raspberry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implementare un attacco Man in the Middle a dispositivi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3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BC2A4-FAFA-4E33-8EDE-A56D6DCB22C5}"/>
              </a:ext>
            </a:extLst>
          </p:cNvPr>
          <p:cNvSpPr txBox="1"/>
          <p:nvPr/>
        </p:nvSpPr>
        <p:spPr>
          <a:xfrm>
            <a:off x="1600200" y="2093562"/>
            <a:ext cx="10115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907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721DD81D-AA7F-4271-8225-AD40B789BDDE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B19DBA-CDC1-4FF2-9F74-AFE6E08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689" y="379094"/>
            <a:ext cx="10018713" cy="77724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Sommario</a:t>
            </a:r>
          </a:p>
        </p:txBody>
      </p:sp>
      <p:pic>
        <p:nvPicPr>
          <p:cNvPr id="10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2DAED4D-ECD7-4B5E-B678-2EA00302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6400" y="5263661"/>
            <a:ext cx="1625600" cy="1594339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03EF8F-42C5-4ACF-8718-5ECA25D232A6}"/>
              </a:ext>
            </a:extLst>
          </p:cNvPr>
          <p:cNvSpPr txBox="1"/>
          <p:nvPr/>
        </p:nvSpPr>
        <p:spPr>
          <a:xfrm>
            <a:off x="1600200" y="1382248"/>
            <a:ext cx="10298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9202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5482771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Wireless a ridotto consumo energetico ideata per trasmissioni di dati di breve dimensione.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Introdotta nello Standard 4.0 da SIG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Banda di frequenze ISM, molte fonti di interferenza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Divisione in 40 canali, con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Hopping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C6A29F0-F278-4127-A4E6-A6956734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3859788"/>
            <a:ext cx="7157357" cy="26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Utilizzata in larga scala, soprattutto dai dispositivi Smart.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esso vengono scambiate anche informazioni personali.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 nell’IoT come dispositivo di identificazione personale.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Robustezza ad attacchi Man in the Middle necessaria.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54C0D6-E032-4954-9E05-2481A108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1" y="2938824"/>
            <a:ext cx="7444063" cy="38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Seguire una connessione richiede di essere in ascolto in tutti i canali trasmissivi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Compito oneroso, possibile con periferiche molto costose.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due USRP B210 è possibile catturare tutte le trasmissioni nella Banda 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0E4478-7691-4B38-9F07-0F9F12A7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9" y="3493156"/>
            <a:ext cx="4646428" cy="265510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AB77FE-74D9-4A64-8B45-3D72D2786A23}"/>
              </a:ext>
            </a:extLst>
          </p:cNvPr>
          <p:cNvSpPr txBox="1"/>
          <p:nvPr/>
        </p:nvSpPr>
        <p:spPr>
          <a:xfrm>
            <a:off x="5762847" y="3493156"/>
            <a:ext cx="6135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frequenze catturate vanno poi demodulate e decodificate.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Viene generata una gran quantità di dati, gestibili solo tramite PC con hardware di ultima generazione.</a:t>
            </a: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 v.2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200" y="1382248"/>
            <a:ext cx="631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 usato per la creazione dello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Economico ma versatile, integra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Nordic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nRF52832 con processore ARM Cortex-M4F.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Programmabile e collegabile a PC tramite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DAPLink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 autonomamente con batteria a bottone.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Dotato di porte UART e SPI per la comunicazione.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D9796A-202A-4261-8702-D82BFDAA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16" y="1245871"/>
            <a:ext cx="358095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29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Sviluppato in ambiente Linux con IDE Eclipse Mars in linguaggio 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Necessita compilatore ARM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Cortex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Dialoga con PC tramite UART e virtualizzazione interfaccia seriale su USB.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 descr="Immagine che contiene elettronico, interni, computer, monitor&#10;&#10;Descrizione generata con affidabilità molto elevata">
            <a:extLst>
              <a:ext uri="{FF2B5EF4-FFF2-40B4-BE49-F238E27FC236}">
                <a16:creationId xmlns:a16="http://schemas.microsoft.com/office/drawing/2014/main" id="{23635B2B-8F99-4C38-BB51-44741FBE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3532174"/>
            <a:ext cx="9069572" cy="25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prima fase dello sviluppo si è concentrata sulla cattura dei pacchetti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Canali di ascolto 37, 38 o 39.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ADV_NONCONN_IND,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non connessione ad indirizzo privato.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0C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pari a 12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 33 A8 F9 F2 47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Indirizzo dell’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Advertiser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campo dati, pari a 5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Advertising Data 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01 23: Dati specifici del pacchetto.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9A3A50D-FCB6-4188-85AD-43FA8366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00089"/>
              </p:ext>
            </p:extLst>
          </p:nvPr>
        </p:nvGraphicFramePr>
        <p:xfrm>
          <a:off x="1600199" y="2674620"/>
          <a:ext cx="7638525" cy="847725"/>
        </p:xfrm>
        <a:graphic>
          <a:graphicData uri="http://schemas.openxmlformats.org/drawingml/2006/table">
            <a:tbl>
              <a:tblPr/>
              <a:tblGrid>
                <a:gridCol w="449325">
                  <a:extLst>
                    <a:ext uri="{9D8B030D-6E8A-4147-A177-3AD203B41FA5}">
                      <a16:colId xmlns:a16="http://schemas.microsoft.com/office/drawing/2014/main" val="408201313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89438112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463155158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1199560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7675151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2407752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52576783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374977800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2386159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11066047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53472728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24785102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99365736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8837693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39910174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4285332961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739599349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5774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7318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55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3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CONNECT_REQ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seguire una connessione è fondamentale ottenere la CONNECT_REQ.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Fondamentale ottenere l’AA e il CRCInit per poter catturare i pacchetti della connessione.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Necessario anche HopCount e ConnInterval per conoscere tempistiche e canali su cui saranno trasmessi i dati.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E4ABEBF8-2568-4F20-A8B3-524FAF71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9326"/>
              </p:ext>
            </p:extLst>
          </p:nvPr>
        </p:nvGraphicFramePr>
        <p:xfrm>
          <a:off x="2035969" y="2330938"/>
          <a:ext cx="5245470" cy="583712"/>
        </p:xfrm>
        <a:graphic>
          <a:graphicData uri="http://schemas.openxmlformats.org/drawingml/2006/table">
            <a:tbl>
              <a:tblPr/>
              <a:tblGrid>
                <a:gridCol w="349698">
                  <a:extLst>
                    <a:ext uri="{9D8B030D-6E8A-4147-A177-3AD203B41FA5}">
                      <a16:colId xmlns:a16="http://schemas.microsoft.com/office/drawing/2014/main" val="2436939780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3977043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59263700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83229442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7532894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25608041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722784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84335579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28073035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61663408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01030894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7682331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58304183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848494225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546447952"/>
                    </a:ext>
                  </a:extLst>
                </a:gridCol>
              </a:tblGrid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85861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9F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83531"/>
                  </a:ext>
                </a:extLst>
              </a:tr>
            </a:tbl>
          </a:graphicData>
        </a:graphic>
      </p:graphicFrame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CF2D7350-A4D7-4032-8BA5-0C07BF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5675"/>
              </p:ext>
            </p:extLst>
          </p:nvPr>
        </p:nvGraphicFramePr>
        <p:xfrm>
          <a:off x="2035968" y="3238500"/>
          <a:ext cx="7976716" cy="583712"/>
        </p:xfrm>
        <a:graphic>
          <a:graphicData uri="http://schemas.openxmlformats.org/drawingml/2006/table">
            <a:tbl>
              <a:tblPr/>
              <a:tblGrid>
                <a:gridCol w="362578">
                  <a:extLst>
                    <a:ext uri="{9D8B030D-6E8A-4147-A177-3AD203B41FA5}">
                      <a16:colId xmlns:a16="http://schemas.microsoft.com/office/drawing/2014/main" val="2688780678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8832855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67905134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4171135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318590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2477702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19400914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0261003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5065120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020101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825762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5752176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9663933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41611923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3526394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70084718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74247986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4472131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19202504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99850453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87216330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45534536"/>
                    </a:ext>
                  </a:extLst>
                </a:gridCol>
              </a:tblGrid>
              <a:tr h="2918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CRCInit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Woffset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Map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59302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2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1374</TotalTime>
  <Words>701</Words>
  <Application>Microsoft Office PowerPoint</Application>
  <PresentationFormat>Widescreen</PresentationFormat>
  <Paragraphs>280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Siemens Sans SC Black</vt:lpstr>
      <vt:lpstr>Verdana</vt:lpstr>
      <vt:lpstr>Wingdings</vt:lpstr>
      <vt:lpstr>Parallasse</vt:lpstr>
      <vt:lpstr>SISTEMI FLESSIBILI PER LA CATTURA DI TRAFFICO BLUETOOTH</vt:lpstr>
      <vt:lpstr>Sommario</vt:lpstr>
      <vt:lpstr>Bluetooth Low Energy</vt:lpstr>
      <vt:lpstr>Campi applicativi e sicurezza</vt:lpstr>
      <vt:lpstr>Alternative</vt:lpstr>
      <vt:lpstr>RedBear Nano v.2</vt:lpstr>
      <vt:lpstr>Progettazione Sniffer</vt:lpstr>
      <vt:lpstr>Pacchetti catturati</vt:lpstr>
      <vt:lpstr>CONNECT_REQ</vt:lpstr>
      <vt:lpstr>Connessione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Slv3r</dc:creator>
  <cp:lastModifiedBy>Slv3r</cp:lastModifiedBy>
  <cp:revision>63</cp:revision>
  <dcterms:created xsi:type="dcterms:W3CDTF">2018-02-04T11:18:07Z</dcterms:created>
  <dcterms:modified xsi:type="dcterms:W3CDTF">2018-02-07T16:36:26Z</dcterms:modified>
</cp:coreProperties>
</file>