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63" r:id="rId5"/>
    <p:sldId id="265" r:id="rId6"/>
    <p:sldId id="266" r:id="rId7"/>
    <p:sldId id="264" r:id="rId8"/>
    <p:sldId id="267" r:id="rId9"/>
    <p:sldId id="258" r:id="rId10"/>
    <p:sldId id="259" r:id="rId11"/>
    <p:sldId id="261" r:id="rId12"/>
    <p:sldId id="260" r:id="rId13"/>
    <p:sldId id="262" r:id="rId14"/>
    <p:sldId id="270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14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93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971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8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87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866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33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121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49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95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86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75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05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11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30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69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60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943B76-1EF6-4AA3-80B0-52BDCB1558CC}" type="datetimeFigureOut">
              <a:rPr lang="es-ES" smtClean="0"/>
              <a:t>07/05/2021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A525-E2A6-4447-959A-3E8B68B1EE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6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lockchain: todo lo que tu pyme necesita saber - TIC Nego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556"/>
            <a:ext cx="12191999" cy="836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333500" y="3565754"/>
            <a:ext cx="9144000" cy="2387600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  <a:latin typeface="Rockwell" panose="02060603020205020403" pitchFamily="18" charset="0"/>
              </a:rPr>
              <a:t>Cadenas de bloques. </a:t>
            </a:r>
            <a:r>
              <a:rPr lang="es-ES" dirty="0">
                <a:solidFill>
                  <a:schemeClr val="tx1"/>
                </a:solidFill>
                <a:latin typeface="Rockwell" panose="02060603020205020403" pitchFamily="18" charset="0"/>
              </a:rPr>
              <a:t/>
            </a:r>
            <a:br>
              <a:rPr lang="es-ES" dirty="0">
                <a:solidFill>
                  <a:schemeClr val="tx1"/>
                </a:solidFill>
                <a:latin typeface="Rockwell" panose="02060603020205020403" pitchFamily="18" charset="0"/>
              </a:rPr>
            </a:br>
            <a:r>
              <a:rPr lang="es-ES" dirty="0" smtClean="0">
                <a:solidFill>
                  <a:schemeClr val="tx1"/>
                </a:solidFill>
                <a:latin typeface="Rockwell" panose="02060603020205020403" pitchFamily="18" charset="0"/>
              </a:rPr>
              <a:t>Tipos de </a:t>
            </a:r>
            <a:r>
              <a:rPr lang="es-ES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blockchain</a:t>
            </a:r>
            <a:r>
              <a:rPr lang="es-ES" dirty="0" smtClean="0">
                <a:solidFill>
                  <a:schemeClr val="tx1"/>
                </a:solidFill>
                <a:latin typeface="Rockwell" panose="02060603020205020403" pitchFamily="18" charset="0"/>
              </a:rPr>
              <a:t>.</a:t>
            </a:r>
            <a:endParaRPr lang="es-E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0188" y="6401643"/>
            <a:ext cx="8428267" cy="2087987"/>
          </a:xfrm>
        </p:spPr>
        <p:txBody>
          <a:bodyPr>
            <a:normAutofit/>
          </a:bodyPr>
          <a:lstStyle/>
          <a:p>
            <a:r>
              <a:rPr lang="es-ES" sz="25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Alvaro Marín Pérez</a:t>
            </a:r>
            <a:endParaRPr lang="es-ES" sz="25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Validación “</a:t>
            </a:r>
            <a:r>
              <a:rPr lang="es-ES" dirty="0" err="1"/>
              <a:t>P</a:t>
            </a:r>
            <a:r>
              <a:rPr lang="es-ES" dirty="0" err="1" smtClean="0"/>
              <a:t>roof</a:t>
            </a:r>
            <a:r>
              <a:rPr lang="es-ES" dirty="0" smtClean="0"/>
              <a:t> of </a:t>
            </a:r>
            <a:r>
              <a:rPr lang="es-ES" dirty="0" err="1"/>
              <a:t>S</a:t>
            </a:r>
            <a:r>
              <a:rPr lang="es-ES" dirty="0" err="1" smtClean="0"/>
              <a:t>take</a:t>
            </a:r>
            <a:r>
              <a:rPr lang="es-ES" dirty="0" smtClean="0"/>
              <a:t>”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3712" y="1896746"/>
            <a:ext cx="8946541" cy="4195481"/>
          </a:xfrm>
        </p:spPr>
        <p:txBody>
          <a:bodyPr/>
          <a:lstStyle/>
          <a:p>
            <a:r>
              <a:rPr lang="es-ES" dirty="0" smtClean="0"/>
              <a:t>Mineros : validadores.</a:t>
            </a:r>
          </a:p>
          <a:p>
            <a:r>
              <a:rPr lang="es-ES" dirty="0" smtClean="0"/>
              <a:t>Elección de validador al azar, dependiendo de su </a:t>
            </a:r>
            <a:r>
              <a:rPr lang="es-ES" dirty="0" err="1" smtClean="0"/>
              <a:t>stake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Las monedas se crean al inicio.</a:t>
            </a:r>
          </a:p>
          <a:p>
            <a:r>
              <a:rPr lang="es-ES" dirty="0" smtClean="0"/>
              <a:t>Red más segura (comprar 51% de monedas).</a:t>
            </a:r>
          </a:p>
          <a:p>
            <a:r>
              <a:rPr lang="es-ES" dirty="0" smtClean="0"/>
              <a:t>Quien más </a:t>
            </a:r>
            <a:r>
              <a:rPr lang="es-ES" dirty="0" err="1" smtClean="0"/>
              <a:t>stake</a:t>
            </a:r>
            <a:r>
              <a:rPr lang="es-ES" dirty="0" smtClean="0"/>
              <a:t> tiene más posibilidades de </a:t>
            </a:r>
          </a:p>
          <a:p>
            <a:pPr marL="0" indent="0">
              <a:buNone/>
            </a:pPr>
            <a:r>
              <a:rPr lang="es-ES" dirty="0" smtClean="0"/>
              <a:t>    ganar la comisión por la transacción.</a:t>
            </a:r>
          </a:p>
          <a:p>
            <a:endParaRPr lang="es-ES" dirty="0"/>
          </a:p>
        </p:txBody>
      </p:sp>
      <p:pic>
        <p:nvPicPr>
          <p:cNvPr id="5122" name="Picture 2" descr="Qué es un Algoritmo de Consenso en Blockchain? Tipos Más Populares -  Criptotar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053" y="2633662"/>
            <a:ext cx="7590447" cy="398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2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Tipos de arquitecturas de </a:t>
            </a:r>
            <a:r>
              <a:rPr lang="es-ES" dirty="0" err="1" smtClean="0"/>
              <a:t>blockchain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9062" y="2662519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000" dirty="0" smtClean="0"/>
              <a:t>Arquitectura pública</a:t>
            </a:r>
          </a:p>
          <a:p>
            <a:pPr marL="0" indent="0" algn="ctr">
              <a:buNone/>
            </a:pPr>
            <a:r>
              <a:rPr lang="es-ES" sz="3000" dirty="0" smtClean="0"/>
              <a:t>Arquitectura privada</a:t>
            </a:r>
          </a:p>
          <a:p>
            <a:pPr marL="0" indent="0" algn="ctr">
              <a:buNone/>
            </a:pPr>
            <a:r>
              <a:rPr lang="es-ES" sz="3000" dirty="0" smtClean="0"/>
              <a:t>Arquitectura híbrida/federada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6993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Blockchain</a:t>
            </a:r>
            <a:r>
              <a:rPr lang="es-ES" dirty="0" smtClean="0"/>
              <a:t> pública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3711" y="1853248"/>
            <a:ext cx="8946541" cy="4195481"/>
          </a:xfrm>
        </p:spPr>
        <p:txBody>
          <a:bodyPr/>
          <a:lstStyle/>
          <a:p>
            <a:r>
              <a:rPr lang="es-ES" dirty="0" smtClean="0"/>
              <a:t>Son cadenas de bloques “sin permiso”.</a:t>
            </a:r>
          </a:p>
          <a:p>
            <a:r>
              <a:rPr lang="es-ES" dirty="0" smtClean="0"/>
              <a:t>Son </a:t>
            </a:r>
            <a:r>
              <a:rPr lang="es-ES" b="1" dirty="0" smtClean="0"/>
              <a:t>transparentes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Los </a:t>
            </a:r>
            <a:r>
              <a:rPr lang="es-ES" b="1" dirty="0" smtClean="0"/>
              <a:t>usuarios</a:t>
            </a:r>
            <a:r>
              <a:rPr lang="es-ES" dirty="0" smtClean="0"/>
              <a:t> son </a:t>
            </a:r>
            <a:r>
              <a:rPr lang="es-ES" b="1" dirty="0" smtClean="0"/>
              <a:t>anónimos.</a:t>
            </a:r>
          </a:p>
          <a:p>
            <a:r>
              <a:rPr lang="es-ES" dirty="0" smtClean="0"/>
              <a:t>No hay administradores.</a:t>
            </a:r>
          </a:p>
          <a:p>
            <a:r>
              <a:rPr lang="es-ES" dirty="0" smtClean="0"/>
              <a:t>Para validar transacciones se utilizan protocolos de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consenso.</a:t>
            </a:r>
          </a:p>
          <a:p>
            <a:r>
              <a:rPr lang="es-ES" dirty="0" smtClean="0"/>
              <a:t>Base de datos </a:t>
            </a:r>
            <a:r>
              <a:rPr lang="es-ES" dirty="0" err="1" smtClean="0"/>
              <a:t>dsitribuida</a:t>
            </a:r>
            <a:r>
              <a:rPr lang="es-ES" dirty="0" smtClean="0"/>
              <a:t>.</a:t>
            </a:r>
          </a:p>
          <a:p>
            <a:r>
              <a:rPr lang="es-ES" dirty="0" smtClean="0"/>
              <a:t>Resumiendo: descentralizada, distribuida, consensuada, abierta y segura.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759" y="1561399"/>
            <a:ext cx="3147927" cy="27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Blockchain</a:t>
            </a:r>
            <a:r>
              <a:rPr lang="es-ES" dirty="0" smtClean="0"/>
              <a:t> privada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690968"/>
            <a:ext cx="8946541" cy="4195481"/>
          </a:xfrm>
        </p:spPr>
        <p:txBody>
          <a:bodyPr/>
          <a:lstStyle/>
          <a:p>
            <a:r>
              <a:rPr lang="es-ES" dirty="0" smtClean="0"/>
              <a:t>Son cadenas de bloques “con permiso”.</a:t>
            </a:r>
          </a:p>
          <a:p>
            <a:r>
              <a:rPr lang="es-ES" dirty="0" smtClean="0"/>
              <a:t>Control lo ejerce una sola entidad que mantiene la cadena.</a:t>
            </a:r>
          </a:p>
          <a:p>
            <a:r>
              <a:rPr lang="es-ES" dirty="0" smtClean="0"/>
              <a:t>Base de datos en servidores centrales y no pública (Centralizada).</a:t>
            </a:r>
          </a:p>
          <a:p>
            <a:r>
              <a:rPr lang="es-ES" dirty="0" smtClean="0"/>
              <a:t>Acceso mediante invitación.</a:t>
            </a:r>
          </a:p>
          <a:p>
            <a:r>
              <a:rPr lang="es-ES" dirty="0" smtClean="0"/>
              <a:t>Consenso </a:t>
            </a:r>
            <a:r>
              <a:rPr lang="es-ES" dirty="0" err="1" smtClean="0"/>
              <a:t>PoA</a:t>
            </a:r>
            <a:r>
              <a:rPr lang="es-ES" dirty="0" smtClean="0"/>
              <a:t>.</a:t>
            </a:r>
          </a:p>
          <a:p>
            <a:r>
              <a:rPr lang="es-ES" dirty="0" smtClean="0"/>
              <a:t>R3 </a:t>
            </a:r>
            <a:r>
              <a:rPr lang="es-ES" dirty="0" err="1" smtClean="0"/>
              <a:t>Corda</a:t>
            </a:r>
            <a:r>
              <a:rPr lang="es-ES" dirty="0" smtClean="0"/>
              <a:t>-&gt; transacciones interbancarias (JP Morgan).</a:t>
            </a:r>
          </a:p>
          <a:p>
            <a:r>
              <a:rPr lang="es-ES" dirty="0" err="1" smtClean="0"/>
              <a:t>Hyperledger</a:t>
            </a:r>
            <a:r>
              <a:rPr lang="es-ES" dirty="0" smtClean="0"/>
              <a:t> </a:t>
            </a:r>
            <a:r>
              <a:rPr lang="es-ES" dirty="0" err="1" smtClean="0"/>
              <a:t>fabric</a:t>
            </a:r>
            <a:r>
              <a:rPr lang="es-ES" dirty="0" smtClean="0"/>
              <a:t> .</a:t>
            </a:r>
          </a:p>
          <a:p>
            <a:r>
              <a:rPr lang="es-ES" dirty="0" err="1" smtClean="0"/>
              <a:t>Ripple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25" y="3371850"/>
            <a:ext cx="3609975" cy="33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Validación “</a:t>
            </a:r>
            <a:r>
              <a:rPr lang="es-ES" dirty="0" err="1" smtClean="0"/>
              <a:t>Proof</a:t>
            </a:r>
            <a:r>
              <a:rPr lang="es-ES" dirty="0" smtClean="0"/>
              <a:t> of </a:t>
            </a:r>
            <a:r>
              <a:rPr lang="es-ES" dirty="0" err="1" smtClean="0"/>
              <a:t>Authority</a:t>
            </a:r>
            <a:r>
              <a:rPr lang="es-ES" dirty="0" smtClean="0"/>
              <a:t>”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Cada participante firma la operación con su certificado digital.</a:t>
            </a:r>
          </a:p>
          <a:p>
            <a:r>
              <a:rPr lang="es-ES" dirty="0" smtClean="0"/>
              <a:t>Todas las entidades son conocidas.</a:t>
            </a:r>
          </a:p>
          <a:p>
            <a:r>
              <a:rPr lang="es-ES" dirty="0" smtClean="0"/>
              <a:t>A coste de no ser anónimo, se obtiene la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seguridad de una </a:t>
            </a:r>
            <a:r>
              <a:rPr lang="es-ES" dirty="0" err="1" smtClean="0"/>
              <a:t>blockchain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7" name="AutoShape 8" descr="https://i2.wp.com/blogchainzoo.com/wp-content/uploads/2020/03/Glossary-Proof-of-Authority.png?fit=700%2C676&amp;ssl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178" name="Picture 10" descr="https://i1.wp.com/decbc.com/wp-content/uploads/2021/04/Glossary-Proof-of-Authority.png?resize=700%2C676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43455"/>
            <a:ext cx="4778375" cy="461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0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nemespanol.io/wp-content/uploads/2018/1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262062"/>
            <a:ext cx="9001125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Blockchain</a:t>
            </a:r>
            <a:r>
              <a:rPr lang="es-ES" dirty="0" smtClean="0"/>
              <a:t> Híbrida/Federada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Combinación de ambas.</a:t>
            </a:r>
          </a:p>
          <a:p>
            <a:r>
              <a:rPr lang="es-ES" dirty="0" smtClean="0"/>
              <a:t>Acceso a red solo a autorizados, que además verifican.</a:t>
            </a:r>
          </a:p>
          <a:p>
            <a:r>
              <a:rPr lang="es-ES" dirty="0" smtClean="0"/>
              <a:t>Cadena de bloques pública y privada.</a:t>
            </a:r>
          </a:p>
          <a:p>
            <a:r>
              <a:rPr lang="es-ES" dirty="0" smtClean="0"/>
              <a:t>Anonimato de usuarios: nadie fuera de la red puede conocer identidad.</a:t>
            </a:r>
          </a:p>
          <a:p>
            <a:r>
              <a:rPr lang="es-ES" dirty="0" smtClean="0"/>
              <a:t>Sin minería. No tienen monedas asociadas.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452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Comparación de </a:t>
            </a:r>
            <a:r>
              <a:rPr lang="es-ES" dirty="0" err="1" smtClean="0"/>
              <a:t>blockchain</a:t>
            </a:r>
            <a:endParaRPr lang="es-ES" dirty="0"/>
          </a:p>
        </p:txBody>
      </p:sp>
      <p:pic>
        <p:nvPicPr>
          <p:cNvPr id="1026" name="Picture 2" descr="Desmontando Blockcha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2350294"/>
            <a:ext cx="64770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000" dirty="0" smtClean="0"/>
              <a:t>Motivación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300" dirty="0" smtClean="0"/>
              <a:t>Potencial de la arquitectura </a:t>
            </a:r>
            <a:r>
              <a:rPr lang="es-ES" sz="2300" dirty="0" err="1" smtClean="0"/>
              <a:t>blockchain</a:t>
            </a:r>
            <a:r>
              <a:rPr lang="es-ES" sz="2300" dirty="0" smtClean="0"/>
              <a:t>.</a:t>
            </a:r>
          </a:p>
          <a:p>
            <a:r>
              <a:rPr lang="es-ES" sz="2300" dirty="0" err="1"/>
              <a:t>Blockchain</a:t>
            </a:r>
            <a:r>
              <a:rPr lang="es-ES" sz="2300" dirty="0"/>
              <a:t> en la </a:t>
            </a:r>
            <a:r>
              <a:rPr lang="es-ES" sz="2300" dirty="0" smtClean="0"/>
              <a:t>actualidad.</a:t>
            </a:r>
            <a:endParaRPr lang="es-ES" sz="2300" dirty="0"/>
          </a:p>
          <a:p>
            <a:r>
              <a:rPr lang="es-ES" sz="2300" dirty="0" err="1"/>
              <a:t>Blockchain</a:t>
            </a:r>
            <a:r>
              <a:rPr lang="es-ES" sz="2300" dirty="0"/>
              <a:t> en el </a:t>
            </a:r>
            <a:r>
              <a:rPr lang="es-ES" sz="2300" dirty="0" smtClean="0"/>
              <a:t>futuro.</a:t>
            </a:r>
            <a:endParaRPr lang="es-ES" sz="2300" dirty="0"/>
          </a:p>
          <a:p>
            <a:endParaRPr lang="es-ES" sz="2300" dirty="0"/>
          </a:p>
        </p:txBody>
      </p:sp>
      <p:pic>
        <p:nvPicPr>
          <p:cNvPr id="6146" name="Picture 2" descr="Curso iniciación Blockchain, Bitcoin, Ethereum e ICOs (octubre 20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3457219"/>
            <a:ext cx="97536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0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¿Qué son las cadenas de bloques?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300" dirty="0" smtClean="0"/>
              <a:t>Se trata de un registro único, consensuado y distribuido en varios nodos de una red. Una base de datos distribuida.</a:t>
            </a:r>
          </a:p>
          <a:p>
            <a:r>
              <a:rPr lang="es-ES" sz="2300" dirty="0" smtClean="0"/>
              <a:t>Cada bloque referencia al anterior.</a:t>
            </a:r>
          </a:p>
          <a:p>
            <a:r>
              <a:rPr lang="es-ES" sz="2300" dirty="0" smtClean="0"/>
              <a:t>Cada </a:t>
            </a:r>
            <a:r>
              <a:rPr lang="es-ES" sz="2300" dirty="0" err="1" smtClean="0"/>
              <a:t>blockchain</a:t>
            </a:r>
            <a:r>
              <a:rPr lang="es-ES" sz="2300" dirty="0" smtClean="0"/>
              <a:t> tiene un tipo de validación de transacciones.</a:t>
            </a:r>
          </a:p>
          <a:p>
            <a:r>
              <a:rPr lang="es-ES" sz="2300" dirty="0" smtClean="0"/>
              <a:t>Las transacciones deben ser validadas.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2512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clave de una </a:t>
            </a:r>
            <a:r>
              <a:rPr lang="es-ES" dirty="0" err="1" smtClean="0"/>
              <a:t>blockchain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Transacciones</a:t>
            </a:r>
          </a:p>
          <a:p>
            <a:r>
              <a:rPr lang="es-ES" dirty="0" smtClean="0"/>
              <a:t>Bloques</a:t>
            </a:r>
          </a:p>
          <a:p>
            <a:r>
              <a:rPr lang="es-ES" dirty="0" smtClean="0"/>
              <a:t>Minería</a:t>
            </a:r>
          </a:p>
          <a:p>
            <a:r>
              <a:rPr lang="es-ES" dirty="0" smtClean="0"/>
              <a:t>Consenso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46" y="1152983"/>
            <a:ext cx="7171764" cy="48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de transacción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5571" y="1548448"/>
            <a:ext cx="8946541" cy="4195481"/>
          </a:xfrm>
        </p:spPr>
        <p:txBody>
          <a:bodyPr>
            <a:normAutofit/>
          </a:bodyPr>
          <a:lstStyle/>
          <a:p>
            <a:r>
              <a:rPr lang="es-ES" dirty="0" smtClean="0"/>
              <a:t>Un par envía información a otro par (envío </a:t>
            </a:r>
            <a:r>
              <a:rPr lang="es-ES" dirty="0" err="1" smtClean="0"/>
              <a:t>criptomoneda</a:t>
            </a:r>
            <a:r>
              <a:rPr lang="es-ES" dirty="0" smtClean="0"/>
              <a:t>).</a:t>
            </a:r>
          </a:p>
          <a:p>
            <a:r>
              <a:rPr lang="es-ES" dirty="0" smtClean="0"/>
              <a:t>Similar a transacción de euro.</a:t>
            </a:r>
          </a:p>
          <a:p>
            <a:r>
              <a:rPr lang="es-ES" dirty="0" smtClean="0"/>
              <a:t>Un bloque puede tener una </a:t>
            </a:r>
          </a:p>
          <a:p>
            <a:pPr marL="0" indent="0">
              <a:buNone/>
            </a:pPr>
            <a:r>
              <a:rPr lang="es-ES" dirty="0" smtClean="0"/>
              <a:t>cantidad específica de ellas.</a:t>
            </a:r>
          </a:p>
          <a:p>
            <a:r>
              <a:rPr lang="es-ES" dirty="0" smtClean="0"/>
              <a:t>La verificación de la transacción</a:t>
            </a:r>
          </a:p>
          <a:p>
            <a:pPr marL="0" indent="0">
              <a:buNone/>
            </a:pPr>
            <a:r>
              <a:rPr lang="es-ES" dirty="0" smtClean="0"/>
              <a:t> se realiza mediante nodos </a:t>
            </a:r>
          </a:p>
          <a:p>
            <a:pPr marL="0" indent="0">
              <a:buNone/>
            </a:pPr>
            <a:r>
              <a:rPr lang="es-ES" dirty="0" smtClean="0"/>
              <a:t>utilizando un método de consenso.</a:t>
            </a:r>
          </a:p>
          <a:p>
            <a:r>
              <a:rPr lang="es-ES" dirty="0" smtClean="0"/>
              <a:t>Las transacciones se envían a </a:t>
            </a:r>
          </a:p>
          <a:p>
            <a:pPr marL="0" indent="0">
              <a:buNone/>
            </a:pPr>
            <a:r>
              <a:rPr lang="es-ES" dirty="0" smtClean="0"/>
              <a:t>Pools.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2571750"/>
            <a:ext cx="7153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Definición de minería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475709"/>
            <a:ext cx="8946541" cy="4195481"/>
          </a:xfrm>
        </p:spPr>
        <p:txBody>
          <a:bodyPr/>
          <a:lstStyle/>
          <a:p>
            <a:r>
              <a:rPr lang="es-ES" dirty="0" smtClean="0"/>
              <a:t>Esfuerzo para crear un nuevo bloque.</a:t>
            </a:r>
          </a:p>
          <a:p>
            <a:r>
              <a:rPr lang="es-ES" dirty="0" smtClean="0"/>
              <a:t>Un minero es un nodo que recopila transacciones y trabaja para organizarlas en bloques.</a:t>
            </a:r>
          </a:p>
          <a:p>
            <a:r>
              <a:rPr lang="es-ES" dirty="0" smtClean="0"/>
              <a:t>Algunos </a:t>
            </a:r>
            <a:r>
              <a:rPr lang="es-ES" dirty="0" err="1" smtClean="0"/>
              <a:t>criptoactivos</a:t>
            </a:r>
            <a:r>
              <a:rPr lang="es-ES" dirty="0" smtClean="0"/>
              <a:t> no pueden ser minados.</a:t>
            </a:r>
            <a:endParaRPr lang="es-ES" dirty="0"/>
          </a:p>
        </p:txBody>
      </p:sp>
      <p:pic>
        <p:nvPicPr>
          <p:cNvPr id="3078" name="Picture 6" descr="Minado en la nube - Todo sobre criptodivisas - Bitcoin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2" y="3409631"/>
            <a:ext cx="6878638" cy="32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6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420016"/>
            <a:ext cx="9404723" cy="1400530"/>
          </a:xfrm>
        </p:spPr>
        <p:txBody>
          <a:bodyPr/>
          <a:lstStyle/>
          <a:p>
            <a:pPr algn="ctr"/>
            <a:r>
              <a:rPr lang="es-ES" dirty="0" smtClean="0"/>
              <a:t>Definición de bloque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563" y="1477646"/>
            <a:ext cx="8946541" cy="4195481"/>
          </a:xfrm>
        </p:spPr>
        <p:txBody>
          <a:bodyPr/>
          <a:lstStyle/>
          <a:p>
            <a:r>
              <a:rPr lang="es-ES" dirty="0" smtClean="0"/>
              <a:t>Una </a:t>
            </a:r>
            <a:r>
              <a:rPr lang="es-ES" dirty="0" err="1" smtClean="0"/>
              <a:t>blockchain</a:t>
            </a:r>
            <a:r>
              <a:rPr lang="es-ES" dirty="0" smtClean="0"/>
              <a:t> está compuesta por bloques.</a:t>
            </a:r>
          </a:p>
          <a:p>
            <a:r>
              <a:rPr lang="es-ES" dirty="0" smtClean="0"/>
              <a:t>Bloques contienen información y referencia al anterior.</a:t>
            </a:r>
          </a:p>
          <a:p>
            <a:r>
              <a:rPr lang="es-ES" dirty="0" smtClean="0"/>
              <a:t>Para acceder a bloque -&gt; Tipos de validaciones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" y="3720542"/>
            <a:ext cx="6476244" cy="26371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85" y="2392046"/>
            <a:ext cx="4614788" cy="30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Definición de consenso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614768"/>
            <a:ext cx="8946541" cy="4195481"/>
          </a:xfrm>
        </p:spPr>
        <p:txBody>
          <a:bodyPr/>
          <a:lstStyle/>
          <a:p>
            <a:r>
              <a:rPr lang="es-ES" dirty="0" smtClean="0"/>
              <a:t>Método con el que se valida una transacción.</a:t>
            </a:r>
          </a:p>
          <a:p>
            <a:r>
              <a:rPr lang="es-ES" dirty="0" smtClean="0"/>
              <a:t>Conjunto de reglas que se debe seguir en la red.</a:t>
            </a:r>
          </a:p>
          <a:p>
            <a:r>
              <a:rPr lang="es-ES" dirty="0" smtClean="0"/>
              <a:t>A más nodos, mayor seguridad.</a:t>
            </a:r>
          </a:p>
          <a:p>
            <a:r>
              <a:rPr lang="es-ES" dirty="0" smtClean="0"/>
              <a:t>Cada </a:t>
            </a:r>
            <a:r>
              <a:rPr lang="es-ES" dirty="0" err="1" smtClean="0"/>
              <a:t>blockchain</a:t>
            </a:r>
            <a:r>
              <a:rPr lang="es-ES" dirty="0" smtClean="0"/>
              <a:t> tiene un tipo de consenso (existen muchas).</a:t>
            </a:r>
            <a:endParaRPr lang="es-ES" dirty="0"/>
          </a:p>
        </p:txBody>
      </p:sp>
      <p:pic>
        <p:nvPicPr>
          <p:cNvPr id="4098" name="Picture 2" descr="Qué es el consenso blockchain? – Entendiendo blockchain – El Criptógraf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25" y="3712508"/>
            <a:ext cx="5940425" cy="297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Validación “</a:t>
            </a:r>
            <a:r>
              <a:rPr lang="es-ES" dirty="0" err="1"/>
              <a:t>P</a:t>
            </a:r>
            <a:r>
              <a:rPr lang="es-ES" dirty="0" err="1" smtClean="0"/>
              <a:t>roof</a:t>
            </a:r>
            <a:r>
              <a:rPr lang="es-ES" dirty="0" smtClean="0"/>
              <a:t> of </a:t>
            </a:r>
            <a:r>
              <a:rPr lang="es-ES" dirty="0" err="1"/>
              <a:t>W</a:t>
            </a:r>
            <a:r>
              <a:rPr lang="es-ES" dirty="0" err="1" smtClean="0"/>
              <a:t>ork</a:t>
            </a:r>
            <a:r>
              <a:rPr lang="es-ES" dirty="0" smtClean="0"/>
              <a:t>”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trata de encontrar solución matemática.</a:t>
            </a:r>
          </a:p>
          <a:p>
            <a:r>
              <a:rPr lang="es-ES" dirty="0" smtClean="0"/>
              <a:t>Protocolo seguro (muchos mineros).</a:t>
            </a:r>
          </a:p>
          <a:p>
            <a:r>
              <a:rPr lang="es-ES" dirty="0" smtClean="0"/>
              <a:t>Fácil de implementar.</a:t>
            </a:r>
          </a:p>
          <a:p>
            <a:r>
              <a:rPr lang="es-ES" dirty="0" smtClean="0"/>
              <a:t>Gran resistencia a </a:t>
            </a:r>
            <a:r>
              <a:rPr lang="es-ES" dirty="0" err="1" smtClean="0"/>
              <a:t>DDoS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Gran gasto energético.</a:t>
            </a:r>
          </a:p>
          <a:p>
            <a:r>
              <a:rPr lang="es-ES" dirty="0" smtClean="0"/>
              <a:t>Quien primero acierta se lleva  recompensa.</a:t>
            </a:r>
          </a:p>
        </p:txBody>
      </p:sp>
    </p:spTree>
    <p:extLst>
      <p:ext uri="{BB962C8B-B14F-4D97-AF65-F5344CB8AC3E}">
        <p14:creationId xmlns:p14="http://schemas.microsoft.com/office/powerpoint/2010/main" val="18854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361</TotalTime>
  <Words>530</Words>
  <Application>Microsoft Office PowerPoint</Application>
  <PresentationFormat>Panorámica</PresentationFormat>
  <Paragraphs>87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Rockwell</vt:lpstr>
      <vt:lpstr>Wingdings 3</vt:lpstr>
      <vt:lpstr>Ion</vt:lpstr>
      <vt:lpstr>Cadenas de bloques.  Tipos de blockchain.</vt:lpstr>
      <vt:lpstr>Motivación</vt:lpstr>
      <vt:lpstr>¿Qué son las cadenas de bloques?</vt:lpstr>
      <vt:lpstr>Aspectos clave de una blockchain</vt:lpstr>
      <vt:lpstr>Definición de transacción</vt:lpstr>
      <vt:lpstr>Definición de minería</vt:lpstr>
      <vt:lpstr>Definición de bloque</vt:lpstr>
      <vt:lpstr>Definición de consenso</vt:lpstr>
      <vt:lpstr>Validación “Proof of Work”</vt:lpstr>
      <vt:lpstr>Validación “Proof of Stake”</vt:lpstr>
      <vt:lpstr>Tipos de arquitecturas de blockchain</vt:lpstr>
      <vt:lpstr>Blockchain pública</vt:lpstr>
      <vt:lpstr>Blockchain privada</vt:lpstr>
      <vt:lpstr>Validación “Proof of Authority”</vt:lpstr>
      <vt:lpstr>Presentación de PowerPoint</vt:lpstr>
      <vt:lpstr>Blockchain Híbrida/Federada</vt:lpstr>
      <vt:lpstr>Comparación de blockchain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Álvaro Marín Pérez</dc:title>
  <dc:creator>Alvaro Marin Perez</dc:creator>
  <cp:lastModifiedBy>Alvaro Marin Perez</cp:lastModifiedBy>
  <cp:revision>28</cp:revision>
  <dcterms:created xsi:type="dcterms:W3CDTF">2021-05-05T08:19:19Z</dcterms:created>
  <dcterms:modified xsi:type="dcterms:W3CDTF">2021-05-07T13:34:10Z</dcterms:modified>
</cp:coreProperties>
</file>