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86" r:id="rId11"/>
    <p:sldId id="263" r:id="rId12"/>
    <p:sldId id="264" r:id="rId13"/>
    <p:sldId id="281" r:id="rId14"/>
    <p:sldId id="282" r:id="rId15"/>
    <p:sldId id="283" r:id="rId16"/>
    <p:sldId id="284" r:id="rId17"/>
    <p:sldId id="28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F2442-2776-4329-B1AB-5279C7BDAA69}" v="29" dt="2021-04-29T11:59:4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7764-7896-41FF-9518-643BD2C6076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8221-A570-44FF-AB8A-40EB1141A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2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over to Luis covering Clickjacking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61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2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9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2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1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8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8221-A570-44FF-AB8A-40EB1141A66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4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6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2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F0DD2-75A2-45DF-83D3-AB071E1B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Group Project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BD8A-0A24-42B7-AA88-63600CA4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Team 14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Penetration Testing Scenario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2AB2E0F-EA1F-444A-91BA-F5C7EE44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" r="-2" b="1599"/>
          <a:stretch/>
        </p:blipFill>
        <p:spPr>
          <a:xfrm>
            <a:off x="6291546" y="720596"/>
            <a:ext cx="4823974" cy="4657841"/>
          </a:xfrm>
          <a:prstGeom prst="rect">
            <a:avLst/>
          </a:prstGeom>
        </p:spPr>
      </p:pic>
      <p:sp>
        <p:nvSpPr>
          <p:cNvPr id="6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29" y="485844"/>
            <a:ext cx="7054713" cy="1610622"/>
          </a:xfrm>
        </p:spPr>
        <p:txBody>
          <a:bodyPr>
            <a:normAutofit/>
          </a:bodyPr>
          <a:lstStyle/>
          <a:p>
            <a:r>
              <a:rPr lang="en-GB" dirty="0"/>
              <a:t>Website –Index Page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2123B6B8-2D90-432B-B10C-55D8161E0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34986" y="1430861"/>
            <a:ext cx="9759735" cy="528593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5C287D2-F644-454D-8451-4EAAA13FB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27D4C6-142C-483A-AD87-8285FF00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47" y="3265371"/>
            <a:ext cx="939612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4">
            <a:extLst>
              <a:ext uri="{FF2B5EF4-FFF2-40B4-BE49-F238E27FC236}">
                <a16:creationId xmlns:a16="http://schemas.microsoft.com/office/drawing/2014/main" id="{01C09238-E340-476F-88E8-8E1F70025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8819" y="1430861"/>
            <a:ext cx="9635233" cy="5218502"/>
          </a:xfrm>
          <a:prstGeom prst="rect">
            <a:avLst/>
          </a:prstGeom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79CE4B0-1CE8-4906-9599-0B912591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439498-2115-4C72-982C-55FA7294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75" y="485843"/>
            <a:ext cx="8313102" cy="1808865"/>
          </a:xfrm>
        </p:spPr>
        <p:txBody>
          <a:bodyPr>
            <a:normAutofit/>
          </a:bodyPr>
          <a:lstStyle/>
          <a:p>
            <a:r>
              <a:rPr lang="en-GB" dirty="0"/>
              <a:t>Website –User Profile Page</a:t>
            </a:r>
          </a:p>
        </p:txBody>
      </p:sp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E6663E3-9481-42EA-B7CE-1DADF4D95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26" y="2902061"/>
            <a:ext cx="939612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">
            <a:extLst>
              <a:ext uri="{FF2B5EF4-FFF2-40B4-BE49-F238E27FC236}">
                <a16:creationId xmlns:a16="http://schemas.microsoft.com/office/drawing/2014/main" id="{25C3A8B5-E4A6-49FE-BDFF-D8DE91108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38369" y="1390275"/>
            <a:ext cx="9843801" cy="5331463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1DDA8A9-0CDC-4DE6-8F30-41564F18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B2778BA-B821-4DC9-9678-524D7744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75" y="485843"/>
            <a:ext cx="8313102" cy="1808865"/>
          </a:xfrm>
        </p:spPr>
        <p:txBody>
          <a:bodyPr>
            <a:normAutofit/>
          </a:bodyPr>
          <a:lstStyle/>
          <a:p>
            <a:r>
              <a:rPr lang="en-GB" dirty="0"/>
              <a:t>Website –Admin User Page</a:t>
            </a:r>
          </a:p>
        </p:txBody>
      </p:sp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CC7D710-8C5E-41C4-874E-89B0939B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26" y="3078848"/>
            <a:ext cx="939612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5">
            <a:extLst>
              <a:ext uri="{FF2B5EF4-FFF2-40B4-BE49-F238E27FC236}">
                <a16:creationId xmlns:a16="http://schemas.microsoft.com/office/drawing/2014/main" id="{1A6D12D1-6315-4F91-B807-4CE80F55D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60289" y="1430861"/>
            <a:ext cx="9446226" cy="5116134"/>
          </a:xfrm>
          <a:prstGeom prst="rect">
            <a:avLst/>
          </a:prstGeom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0979886-6AA4-405A-BEFB-64F73A03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FE0E70D-7A39-48B3-AC1E-926EE320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75" y="485843"/>
            <a:ext cx="8313102" cy="1808865"/>
          </a:xfrm>
        </p:spPr>
        <p:txBody>
          <a:bodyPr>
            <a:normAutofit/>
          </a:bodyPr>
          <a:lstStyle/>
          <a:p>
            <a:r>
              <a:rPr lang="en-GB" dirty="0"/>
              <a:t>Website –Products Page</a:t>
            </a:r>
          </a:p>
        </p:txBody>
      </p:sp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F4C5BC1-17B3-4681-B518-C15CFF66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26" y="2085632"/>
            <a:ext cx="939612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">
            <a:extLst>
              <a:ext uri="{FF2B5EF4-FFF2-40B4-BE49-F238E27FC236}">
                <a16:creationId xmlns:a16="http://schemas.microsoft.com/office/drawing/2014/main" id="{ED1F6F2C-8C2A-4BCA-A0E6-F7FB19AEA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60289" y="1390275"/>
            <a:ext cx="9203836" cy="5028485"/>
          </a:xfrm>
          <a:prstGeom prst="rect">
            <a:avLst/>
          </a:prstGeom>
        </p:spPr>
      </p:pic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40FBCB1-207C-4F24-825C-28D5146AF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1CF9DF0-7A75-4DD0-B300-BCF609A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74" y="485843"/>
            <a:ext cx="8951821" cy="1808865"/>
          </a:xfrm>
        </p:spPr>
        <p:txBody>
          <a:bodyPr>
            <a:normAutofit/>
          </a:bodyPr>
          <a:lstStyle/>
          <a:p>
            <a:r>
              <a:rPr lang="en-GB" dirty="0"/>
              <a:t>Website –Search Bar Feature</a:t>
            </a:r>
          </a:p>
        </p:txBody>
      </p:sp>
      <p:pic>
        <p:nvPicPr>
          <p:cNvPr id="15" name="Picture 1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0BCA83F-DBF0-451E-8614-27FE5143C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19" y="2555079"/>
            <a:ext cx="939612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7" y="1908617"/>
            <a:ext cx="10162778" cy="414928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+mj-lt"/>
              </a:rPr>
              <a:t>XAMPP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Apache web server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MySQL database: -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	</a:t>
            </a:r>
            <a:r>
              <a:rPr lang="en-GB" sz="2400" i="0" dirty="0">
                <a:latin typeface="+mj-lt"/>
              </a:rPr>
              <a:t>Users, can store admins and also hashed passwords</a:t>
            </a:r>
          </a:p>
          <a:p>
            <a:pPr marL="468630" lvl="2" indent="-285750"/>
            <a:r>
              <a:rPr lang="en-GB" sz="2400" dirty="0">
                <a:latin typeface="+mj-lt"/>
              </a:rPr>
              <a:t> 	Products</a:t>
            </a:r>
          </a:p>
          <a:p>
            <a:pPr marL="468630" lvl="2" indent="-285750"/>
            <a:r>
              <a:rPr lang="en-GB" sz="2400" dirty="0">
                <a:latin typeface="+mj-lt"/>
              </a:rPr>
              <a:t> 	Card details, acts as a </a:t>
            </a:r>
            <a:r>
              <a:rPr lang="en-GB" sz="2400" i="1" dirty="0">
                <a:latin typeface="+mj-lt"/>
              </a:rPr>
              <a:t>‘treasure’ </a:t>
            </a:r>
            <a:r>
              <a:rPr lang="en-GB" sz="2400" dirty="0">
                <a:latin typeface="+mj-lt"/>
              </a:rPr>
              <a:t>to be found</a:t>
            </a:r>
          </a:p>
          <a:p>
            <a:pPr marL="468630" lvl="2" indent="-285750"/>
            <a:r>
              <a:rPr lang="en-GB" sz="2400" dirty="0">
                <a:latin typeface="+mj-lt"/>
              </a:rPr>
              <a:t> 	Orders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0C25912-FF75-46B1-9AFB-6975F8C2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51E2F8-473A-4FF4-A23B-6D857A61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74" y="485843"/>
            <a:ext cx="8951821" cy="1808865"/>
          </a:xfrm>
        </p:spPr>
        <p:txBody>
          <a:bodyPr>
            <a:normAutofit/>
          </a:bodyPr>
          <a:lstStyle/>
          <a:p>
            <a:r>
              <a:rPr lang="en-GB" dirty="0"/>
              <a:t>Website –Back-End Specs</a:t>
            </a:r>
          </a:p>
        </p:txBody>
      </p:sp>
    </p:spTree>
    <p:extLst>
      <p:ext uri="{BB962C8B-B14F-4D97-AF65-F5344CB8AC3E}">
        <p14:creationId xmlns:p14="http://schemas.microsoft.com/office/powerpoint/2010/main" val="9508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54" y="1956944"/>
            <a:ext cx="10233974" cy="4945959"/>
          </a:xfrm>
        </p:spPr>
        <p:txBody>
          <a:bodyPr>
            <a:normAutofit/>
          </a:bodyPr>
          <a:lstStyle/>
          <a:p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Search bar Cross-Site Scripting</a:t>
            </a:r>
          </a:p>
          <a:p>
            <a:endParaRPr lang="en-GB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Use of </a:t>
            </a:r>
            <a:r>
              <a:rPr lang="en-GB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password reset </a:t>
            </a:r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to gather or modify specific accounts’ details</a:t>
            </a:r>
          </a:p>
          <a:p>
            <a:endParaRPr lang="en-GB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Absence </a:t>
            </a:r>
            <a:r>
              <a:rPr lang="en-GB" kern="100" dirty="0"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of a specific </a:t>
            </a:r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server header allows for </a:t>
            </a:r>
            <a:r>
              <a:rPr lang="en-GB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clickjacking </a:t>
            </a:r>
          </a:p>
          <a:p>
            <a:endParaRPr lang="en-GB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Potential for </a:t>
            </a:r>
            <a:r>
              <a:rPr lang="en-GB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Bot-Net</a:t>
            </a:r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Deployments</a:t>
            </a:r>
          </a:p>
          <a:p>
            <a:endParaRPr lang="en-GB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en-GB" b="1" i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EternalBlue</a:t>
            </a:r>
            <a:r>
              <a:rPr lang="en-GB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&amp; </a:t>
            </a:r>
            <a:r>
              <a:rPr lang="en-GB" b="1" i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PSEXEC</a:t>
            </a:r>
            <a:r>
              <a:rPr lang="en-GB" i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Exploits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A77E3F0-1A6D-420A-98A2-3411DEF7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E2C69F-03E9-46BF-B770-0466E9B7CE43}"/>
              </a:ext>
            </a:extLst>
          </p:cNvPr>
          <p:cNvSpPr txBox="1">
            <a:spLocks/>
          </p:cNvSpPr>
          <p:nvPr/>
        </p:nvSpPr>
        <p:spPr>
          <a:xfrm>
            <a:off x="1518874" y="485843"/>
            <a:ext cx="8951821" cy="1808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Website –Vulnerabilities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8343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66" y="396478"/>
            <a:ext cx="8816123" cy="161062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Cross Site Scripting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8" y="2083451"/>
            <a:ext cx="10938386" cy="357276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My area of focus was on implementing a XSS vulnerability on the website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The software used was a Kali Linux VM hosting the specifically developed project website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The “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Burpsuite”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 application was used for the performing some of the security testing of the web application</a:t>
            </a:r>
          </a:p>
          <a:p>
            <a:pPr marL="0" indent="0">
              <a:buNone/>
            </a:pP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The intention was to use “</a:t>
            </a:r>
            <a:r>
              <a:rPr lang="en-GB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 (Body CS)"/>
              </a:rPr>
              <a:t>B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urpsuite”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 for the initial mapping &amp; analysis of the website’s attack surface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An extension called “</a:t>
            </a:r>
            <a:r>
              <a:rPr lang="en-GB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FoxyProxy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”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 was also configured to allow for routing of traffic through it</a:t>
            </a: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839A147-4A0C-4E7F-863C-0D526181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8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5" y="1830356"/>
            <a:ext cx="10548299" cy="46311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As highlighted in the vulnerabilities overview, the website has a search bar included within the products page – allowing for user input</a:t>
            </a:r>
          </a:p>
          <a:p>
            <a:pPr marL="0" indent="0">
              <a:buNone/>
            </a:pP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This is a known route for testing XSS vulnerabilities</a:t>
            </a:r>
          </a:p>
          <a:p>
            <a:pPr marL="0" indent="0">
              <a:buNone/>
            </a:pP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From conducting research on XSS testing approaches, a useful “</a:t>
            </a:r>
            <a:r>
              <a:rPr lang="en-GB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Github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”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 repository was containing an array of scripts</a:t>
            </a: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 (Body CS)"/>
              </a:rPr>
              <a:t>.</a:t>
            </a: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49E670-F155-468B-88E1-52F54D413A05}"/>
              </a:ext>
            </a:extLst>
          </p:cNvPr>
          <p:cNvSpPr txBox="1">
            <a:spLocks/>
          </p:cNvSpPr>
          <p:nvPr/>
        </p:nvSpPr>
        <p:spPr>
          <a:xfrm>
            <a:off x="1510066" y="421483"/>
            <a:ext cx="9507638" cy="1610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Cross-Site Scripting - Process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752C5B1-562B-485F-A926-E7CD9DA0F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7" y="1768432"/>
            <a:ext cx="4664132" cy="49262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From here, the first approach was to input some text within the search bar to see the website’s response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Then within </a:t>
            </a:r>
            <a:r>
              <a:rPr lang="en-GB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Burpsuite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, the initial text input was replaced with a basic JavaScript alert function.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This confirmed the website’s products page was vulnerable to the XSS attacks</a:t>
            </a: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Picture 7" descr="Figure 1 JavaScript alert popup&#10;">
            <a:extLst>
              <a:ext uri="{FF2B5EF4-FFF2-40B4-BE49-F238E27FC236}">
                <a16:creationId xmlns:a16="http://schemas.microsoft.com/office/drawing/2014/main" id="{9B44E760-55D2-49BB-BE63-7298F26718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31" y="1966811"/>
            <a:ext cx="6745526" cy="33335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268761-7EAE-4CEA-B7DC-F1685158F128}"/>
              </a:ext>
            </a:extLst>
          </p:cNvPr>
          <p:cNvSpPr txBox="1">
            <a:spLocks/>
          </p:cNvSpPr>
          <p:nvPr/>
        </p:nvSpPr>
        <p:spPr>
          <a:xfrm>
            <a:off x="1510066" y="421483"/>
            <a:ext cx="9507638" cy="1610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Cross-Site Scripting - Process</a:t>
            </a:r>
          </a:p>
        </p:txBody>
      </p:sp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73D98A5-760D-47F9-AA37-A501B4AF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289" y="504155"/>
            <a:ext cx="3831336" cy="1050994"/>
          </a:xfrm>
        </p:spPr>
        <p:txBody>
          <a:bodyPr>
            <a:normAutofit/>
          </a:bodyPr>
          <a:lstStyle/>
          <a:p>
            <a:r>
              <a:rPr lang="en-GB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98" y="1764673"/>
            <a:ext cx="11015566" cy="4823905"/>
          </a:xfrm>
        </p:spPr>
        <p:txBody>
          <a:bodyPr>
            <a:normAutofit/>
          </a:bodyPr>
          <a:lstStyle/>
          <a:p>
            <a:r>
              <a:rPr lang="en-GB" b="1" dirty="0">
                <a:latin typeface="+mj-lt"/>
              </a:rPr>
              <a:t>Kenneth Brown:</a:t>
            </a:r>
            <a:r>
              <a:rPr lang="en-GB" dirty="0">
                <a:latin typeface="+mj-lt"/>
              </a:rPr>
              <a:t> Project Manager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Davide Pisanu: </a:t>
            </a:r>
            <a:r>
              <a:rPr lang="en-GB" dirty="0">
                <a:latin typeface="+mj-lt"/>
              </a:rPr>
              <a:t>PM Support &amp; Server Administrator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Connor Grattan: </a:t>
            </a:r>
            <a:r>
              <a:rPr lang="en-GB" dirty="0">
                <a:latin typeface="+mj-lt"/>
              </a:rPr>
              <a:t>Web Team Lead &amp; Back-End Developer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Jake Salt: </a:t>
            </a:r>
            <a:r>
              <a:rPr lang="en-GB" dirty="0">
                <a:latin typeface="+mj-lt"/>
              </a:rPr>
              <a:t>Web Team &amp; Front-End Developer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Tom Neil: </a:t>
            </a:r>
            <a:r>
              <a:rPr lang="en-GB" dirty="0">
                <a:latin typeface="+mj-lt"/>
              </a:rPr>
              <a:t>Security Team Lead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Luis Loaysa: </a:t>
            </a:r>
            <a:r>
              <a:rPr lang="en-GB" dirty="0">
                <a:latin typeface="+mj-lt"/>
              </a:rPr>
              <a:t>Security Team</a:t>
            </a:r>
            <a:endParaRPr lang="en-GB" b="1" dirty="0">
              <a:latin typeface="+mj-lt"/>
            </a:endParaRPr>
          </a:p>
        </p:txBody>
      </p:sp>
      <p:pic>
        <p:nvPicPr>
          <p:cNvPr id="13" name="Picture 1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6B18B65-D4FC-46BF-9761-7209DDFC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3" y="1685629"/>
            <a:ext cx="5165407" cy="490294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Further scripts were tested on the site – another alert popup containing users document cookies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UI redressing to modify the HTML content of the page to display an alternative login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 (Body CS)"/>
              </a:rPr>
              <a:t>Along with being able to completely strip the contents of the HTML displayed on the products page.</a:t>
            </a: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43F74B-FB39-4F9C-8922-D62B31933E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11" y="1521027"/>
            <a:ext cx="3407420" cy="1528526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81CB154-1147-4ACA-B385-71D85129EC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08" y="3131649"/>
            <a:ext cx="3260625" cy="17409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34855C-50C0-4D8F-874A-C5FADB2FA8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48" y="5028710"/>
            <a:ext cx="6198817" cy="7638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C8A8A71-7CB7-4A65-A4F8-225DB14A01EC}"/>
              </a:ext>
            </a:extLst>
          </p:cNvPr>
          <p:cNvSpPr txBox="1">
            <a:spLocks/>
          </p:cNvSpPr>
          <p:nvPr/>
        </p:nvSpPr>
        <p:spPr>
          <a:xfrm>
            <a:off x="1510066" y="421483"/>
            <a:ext cx="9507638" cy="1610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Cross-Site Scripting - Results</a:t>
            </a:r>
          </a:p>
        </p:txBody>
      </p:sp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7904E1A-70B2-44AE-8AA3-F0B00F509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59" y="506676"/>
            <a:ext cx="5421413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Clickjacking Attack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8" y="1722861"/>
            <a:ext cx="4678283" cy="448635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- Retrieve username through a forged website with similar name to the original.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- HTML, CSS, Apache2 and PHP partially.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Student Lab Approach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- Something, something, something, </a:t>
            </a: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DARKSIDE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Something, something, something, </a:t>
            </a: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624A6-502A-4287-93AB-DB28B83356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90" y="1589315"/>
            <a:ext cx="7136642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F197D3A-BF9B-4725-9CDA-0FFF1CD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64" y="1609650"/>
            <a:ext cx="11587069" cy="272721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Aim: -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Extract usernames and password combinations.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Requirements: -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Hydra and error messages from the victim’s website.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Student Lab Approach: - TBC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D627-CA42-46A8-8895-529A268A70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2" y="4410939"/>
            <a:ext cx="11935411" cy="16748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A3A466-14D1-43AA-99CD-D9469131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59" y="506676"/>
            <a:ext cx="5421413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Brute Force Attack</a:t>
            </a:r>
            <a:br>
              <a:rPr lang="en-GB" dirty="0"/>
            </a:br>
            <a:endParaRPr lang="en-GB" dirty="0"/>
          </a:p>
        </p:txBody>
      </p:sp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59654A5-F820-44C8-B6C6-7D4FB17D2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8" y="1764967"/>
            <a:ext cx="3758062" cy="448199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Aim: -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 communication from a remote machine without user knowledge.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Requirements: -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Python, Stenography, Ciphers, Wireshark, concealment strategies.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Student Lab Approach: - </a:t>
            </a:r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66D58-BF6E-45B6-8B79-692AF7A521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44" y="1849135"/>
            <a:ext cx="7763088" cy="3754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6722D66-E2C9-43CB-ABB7-A733026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59" y="506676"/>
            <a:ext cx="5421413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Python Bot Attack</a:t>
            </a:r>
            <a:br>
              <a:rPr lang="en-GB" dirty="0"/>
            </a:br>
            <a:endParaRPr lang="en-GB" dirty="0"/>
          </a:p>
        </p:txBody>
      </p:sp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0D76B06E-D787-487C-BDE1-68568B423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6" y="1751511"/>
            <a:ext cx="4010610" cy="43989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Uses a pre-existing admin account to compromise other user accounts in the database.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TELL ME MORE!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CAN’T…… SOZ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F25AE-F694-4358-8A71-096F5719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59" y="506676"/>
            <a:ext cx="9919390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Web User Password Reset Exploit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BC5EB44-CF4B-4CD8-896D-3E0B78DC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pic>
        <p:nvPicPr>
          <p:cNvPr id="1026" name="Picture 2" descr="cybersecurity: Hackers are a busy lot in these lockdown days - The Economic  Times">
            <a:extLst>
              <a:ext uri="{FF2B5EF4-FFF2-40B4-BE49-F238E27FC236}">
                <a16:creationId xmlns:a16="http://schemas.microsoft.com/office/drawing/2014/main" id="{67CF24DA-382E-451D-BAFF-9114F029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46" y="1751511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2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34" y="549947"/>
            <a:ext cx="9721814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PSEXEC &amp; Reverse TCP Exploits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5" y="1819846"/>
            <a:ext cx="9662474" cy="4812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FILEFORMAT Exploit Deployment: -</a:t>
            </a:r>
          </a:p>
          <a:p>
            <a:endParaRPr lang="en-GB" i="1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files for trigger Vulnerabilities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Move MVK files on Kalie /html </a:t>
            </a:r>
            <a:r>
              <a:rPr lang="en-GB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Send malicious mail to the AD users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Start a reverse TCP session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Gain Access to AD user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5331FBFF-638E-4469-80C1-F657A3E6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0468C-95DC-48E1-A715-C6443224E3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3584" y="2473779"/>
            <a:ext cx="6740902" cy="25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45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9" y="1830833"/>
            <a:ext cx="4312522" cy="489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+mj-lt"/>
              </a:rPr>
              <a:t>Steps Involved</a:t>
            </a:r>
            <a:r>
              <a:rPr lang="en-GB" dirty="0">
                <a:latin typeface="+mj-lt"/>
              </a:rPr>
              <a:t>: -</a:t>
            </a: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pPr lvl="0" rtl="0"/>
            <a:r>
              <a:rPr lang="en-GB" dirty="0">
                <a:latin typeface="+mj-lt"/>
                <a:cs typeface="Times New Roman" panose="02020603050405020304" pitchFamily="18" charset="0"/>
              </a:rPr>
              <a:t>Access to targeted machine with High privileges User (system)</a:t>
            </a:r>
          </a:p>
          <a:p>
            <a:pPr lvl="0" rtl="0"/>
            <a:r>
              <a:rPr lang="en-GB" dirty="0">
                <a:latin typeface="+mj-lt"/>
                <a:cs typeface="Times New Roman" panose="02020603050405020304" pitchFamily="18" charset="0"/>
              </a:rPr>
              <a:t>Create a New Administrator User</a:t>
            </a:r>
          </a:p>
          <a:p>
            <a:pPr lvl="0" rtl="0"/>
            <a:r>
              <a:rPr lang="en-GB" dirty="0">
                <a:latin typeface="+mj-lt"/>
                <a:cs typeface="Times New Roman" panose="02020603050405020304" pitchFamily="18" charset="0"/>
              </a:rPr>
              <a:t>Craft mail and forward to all the AD users</a:t>
            </a:r>
          </a:p>
          <a:p>
            <a:pPr lvl="0" rtl="0"/>
            <a:r>
              <a:rPr lang="en-GB" dirty="0">
                <a:latin typeface="+mj-lt"/>
                <a:cs typeface="Times New Roman" panose="02020603050405020304" pitchFamily="18" charset="0"/>
              </a:rPr>
              <a:t>Start to listen the LAN Traffic</a:t>
            </a:r>
          </a:p>
          <a:p>
            <a:pPr lvl="0" rtl="0"/>
            <a:r>
              <a:rPr lang="en-GB" dirty="0">
                <a:latin typeface="+mj-lt"/>
                <a:cs typeface="Times New Roman" panose="02020603050405020304" pitchFamily="18" charset="0"/>
              </a:rPr>
              <a:t>Gain Access to AD User</a:t>
            </a:r>
            <a:endParaRPr lang="en-GB" dirty="0">
              <a:latin typeface="+mj-lt"/>
            </a:endParaRPr>
          </a:p>
          <a:p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426FC-7DF3-439C-932B-9627F73E33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59205" y="3301021"/>
            <a:ext cx="6404184" cy="71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9C220-347F-436A-8E10-2719077FCB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56866" y="4214983"/>
            <a:ext cx="6994229" cy="170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DF2498B-C4AA-4DB6-A96C-B0F97E322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3DA78E5-67E3-44DB-B931-1632CB48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34" y="549947"/>
            <a:ext cx="9721814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PSEXEC &amp; Reverse TCP Exploits</a:t>
            </a:r>
            <a:br>
              <a:rPr lang="en-GB" dirty="0"/>
            </a:b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8F40DE-96A5-408F-8D3A-70C3EBD17DB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758936" y="1876842"/>
            <a:ext cx="5990091" cy="1119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27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08" y="546681"/>
            <a:ext cx="6217431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Technical Limitations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8" y="1879343"/>
            <a:ext cx="9994620" cy="490854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</a:rPr>
              <a:t>Remote working / COVID 19 restrictions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ISP Cut Offs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Scope / Time limitations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E-commerce payment system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B1C34AA-6655-468E-93F3-7079CB403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3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62" y="362984"/>
            <a:ext cx="6719535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Roadmap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83" y="1854849"/>
            <a:ext cx="10123755" cy="4815371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Complete the remaining “</a:t>
            </a:r>
            <a:r>
              <a:rPr lang="en-GB" i="1" dirty="0">
                <a:latin typeface="+mj-lt"/>
              </a:rPr>
              <a:t>WIP”</a:t>
            </a:r>
            <a:r>
              <a:rPr lang="en-GB" dirty="0">
                <a:latin typeface="+mj-lt"/>
              </a:rPr>
              <a:t> exploits (“</a:t>
            </a:r>
            <a:r>
              <a:rPr lang="en-GB" i="1" dirty="0">
                <a:latin typeface="+mj-lt"/>
              </a:rPr>
              <a:t>SQLi”, “FTP Server”, “Bots”</a:t>
            </a:r>
            <a:r>
              <a:rPr lang="en-GB" dirty="0">
                <a:latin typeface="+mj-lt"/>
              </a:rPr>
              <a:t>).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Continue adding functionality to the site &amp; server (“</a:t>
            </a:r>
            <a:r>
              <a:rPr lang="en-GB" i="1" dirty="0">
                <a:latin typeface="+mj-lt"/>
              </a:rPr>
              <a:t>OWASP FS”</a:t>
            </a:r>
            <a:r>
              <a:rPr lang="en-GB" dirty="0">
                <a:latin typeface="+mj-lt"/>
              </a:rPr>
              <a:t>)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Apply new exploits to the environment (“</a:t>
            </a:r>
            <a:r>
              <a:rPr lang="en-GB" i="1" dirty="0">
                <a:latin typeface="+mj-lt"/>
              </a:rPr>
              <a:t>Rainbow Tables”</a:t>
            </a:r>
            <a:r>
              <a:rPr lang="en-GB" dirty="0">
                <a:latin typeface="+mj-lt"/>
              </a:rPr>
              <a:t>)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Improve the realism of the environment by adding further layers of security to its network (“</a:t>
            </a:r>
            <a:r>
              <a:rPr lang="en-GB" i="1" dirty="0">
                <a:latin typeface="+mj-lt"/>
              </a:rPr>
              <a:t>Patches, OS Versions, Firewall Rules”</a:t>
            </a:r>
            <a:r>
              <a:rPr lang="en-GB" dirty="0">
                <a:latin typeface="+mj-lt"/>
              </a:rPr>
              <a:t>)</a:t>
            </a:r>
          </a:p>
          <a:p>
            <a:endParaRPr lang="en-GB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BBD3128-4455-4930-9817-210E6E2F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" y="158877"/>
            <a:ext cx="4216171" cy="1610622"/>
          </a:xfrm>
        </p:spPr>
        <p:txBody>
          <a:bodyPr>
            <a:normAutofit fontScale="90000"/>
          </a:bodyPr>
          <a:lstStyle/>
          <a:p>
            <a:r>
              <a:rPr lang="en-GB" dirty="0"/>
              <a:t>Any</a:t>
            </a:r>
            <a:br>
              <a:rPr lang="en-GB" dirty="0"/>
            </a:br>
            <a:r>
              <a:rPr lang="en-GB" dirty="0"/>
              <a:t>Questions?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099" y="2872202"/>
            <a:ext cx="7385901" cy="357276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If anyone has any questions, feel free to ask them now!</a:t>
            </a:r>
          </a:p>
          <a:p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6B18B65-D4FC-46BF-9761-7209DDFC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9" y="3736357"/>
            <a:ext cx="2717351" cy="27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777" y="535017"/>
            <a:ext cx="3831336" cy="1561461"/>
          </a:xfrm>
        </p:spPr>
        <p:txBody>
          <a:bodyPr>
            <a:normAutofit fontScale="90000"/>
          </a:bodyPr>
          <a:lstStyle/>
          <a:p>
            <a:r>
              <a:rPr lang="en-GB" dirty="0"/>
              <a:t>Critical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7" y="1978095"/>
            <a:ext cx="9159787" cy="445944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latin typeface="+mj-lt"/>
              </a:rPr>
              <a:t>Create a Virtual Machine test-bed</a:t>
            </a:r>
          </a:p>
          <a:p>
            <a:endParaRPr lang="en-GB" b="1" dirty="0">
              <a:latin typeface="+mj-lt"/>
            </a:endParaRPr>
          </a:p>
          <a:p>
            <a:r>
              <a:rPr lang="en-GB" dirty="0">
                <a:latin typeface="+mj-lt"/>
              </a:rPr>
              <a:t>Optimised to accommodate security penetration testing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be used by the client for teaching 4</a:t>
            </a:r>
            <a:r>
              <a:rPr lang="en-GB" baseline="30000" dirty="0">
                <a:latin typeface="+mj-lt"/>
              </a:rPr>
              <a:t>th</a:t>
            </a:r>
            <a:r>
              <a:rPr lang="en-GB" dirty="0">
                <a:latin typeface="+mj-lt"/>
              </a:rPr>
              <a:t> year pen-testing labs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Create a vulnerable E-Commerce website within the test-bed network</a:t>
            </a:r>
          </a:p>
          <a:p>
            <a:endParaRPr lang="en-GB" b="1" dirty="0">
              <a:latin typeface="+mj-lt"/>
            </a:endParaRPr>
          </a:p>
          <a:p>
            <a:r>
              <a:rPr lang="en-GB" dirty="0">
                <a:latin typeface="+mj-lt"/>
              </a:rPr>
              <a:t>To be used for carrying out web-based attacks, such as Cross-Site Scripting</a:t>
            </a: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Modern OS versions and hardware used to maintain a realistic scenario &amp; improve on current labs running outdated OS versions.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3F62141-923B-4EC7-8669-556A68D4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22" y="453415"/>
            <a:ext cx="4754273" cy="1050994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Additional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27" y="2063040"/>
            <a:ext cx="10045029" cy="4273612"/>
          </a:xfrm>
        </p:spPr>
        <p:txBody>
          <a:bodyPr/>
          <a:lstStyle/>
          <a:p>
            <a:r>
              <a:rPr lang="en-GB" dirty="0">
                <a:latin typeface="+mj-lt"/>
              </a:rPr>
              <a:t>Create </a:t>
            </a:r>
            <a:r>
              <a:rPr lang="en-GB" b="1" dirty="0">
                <a:latin typeface="+mj-lt"/>
              </a:rPr>
              <a:t>challenging</a:t>
            </a:r>
            <a:r>
              <a:rPr lang="en-GB" dirty="0">
                <a:latin typeface="+mj-lt"/>
              </a:rPr>
              <a:t> scenarios for students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Create scenarios &amp; labs which provide students with </a:t>
            </a:r>
            <a:r>
              <a:rPr lang="en-GB" b="1" dirty="0">
                <a:latin typeface="+mj-lt"/>
              </a:rPr>
              <a:t>opportunities for self-directed learning</a:t>
            </a:r>
          </a:p>
          <a:p>
            <a:pPr marL="0" indent="0">
              <a:buNone/>
            </a:pPr>
            <a:endParaRPr lang="en-GB" b="1" dirty="0">
              <a:latin typeface="+mj-lt"/>
            </a:endParaRPr>
          </a:p>
          <a:p>
            <a:r>
              <a:rPr lang="en-GB" dirty="0">
                <a:latin typeface="+mj-lt"/>
              </a:rPr>
              <a:t>Create a</a:t>
            </a:r>
            <a:r>
              <a:rPr lang="en-GB" b="1" dirty="0">
                <a:latin typeface="+mj-lt"/>
              </a:rPr>
              <a:t> logical exploit path</a:t>
            </a:r>
            <a:r>
              <a:rPr lang="en-GB" dirty="0">
                <a:latin typeface="+mj-lt"/>
              </a:rPr>
              <a:t> through privilege escalation techniques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Opportunity for the whole team to </a:t>
            </a:r>
            <a:r>
              <a:rPr lang="en-GB" b="1" dirty="0">
                <a:latin typeface="+mj-lt"/>
              </a:rPr>
              <a:t>further knowledge &amp; improve skillsets</a:t>
            </a:r>
            <a:endParaRPr lang="en-GB" dirty="0">
              <a:latin typeface="+mj-lt"/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870C27B-E78D-4837-9464-5DF486BCE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0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6" y="424299"/>
            <a:ext cx="9825204" cy="1050994"/>
          </a:xfrm>
        </p:spPr>
        <p:txBody>
          <a:bodyPr>
            <a:normAutofit/>
          </a:bodyPr>
          <a:lstStyle/>
          <a:p>
            <a:r>
              <a:rPr lang="en-GB" dirty="0"/>
              <a:t>Technical Approach -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52" y="2045078"/>
            <a:ext cx="7385901" cy="4313877"/>
          </a:xfrm>
        </p:spPr>
        <p:txBody>
          <a:bodyPr>
            <a:normAutofit/>
          </a:bodyPr>
          <a:lstStyle/>
          <a:p>
            <a:r>
              <a:rPr lang="en-GB" b="1" i="1" dirty="0">
                <a:latin typeface="+mj-lt"/>
              </a:rPr>
              <a:t>Proxmox</a:t>
            </a:r>
            <a:r>
              <a:rPr lang="en-GB" i="1" dirty="0">
                <a:latin typeface="+mj-lt"/>
              </a:rPr>
              <a:t> -VM Platform</a:t>
            </a:r>
          </a:p>
          <a:p>
            <a:endParaRPr lang="en-GB" i="1" dirty="0">
              <a:latin typeface="+mj-lt"/>
            </a:endParaRPr>
          </a:p>
          <a:p>
            <a:r>
              <a:rPr lang="en-GB" dirty="0">
                <a:latin typeface="+mj-lt"/>
              </a:rPr>
              <a:t>Open-source server management platform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Integrates </a:t>
            </a:r>
            <a:r>
              <a:rPr lang="en-GB" b="1" i="1" dirty="0">
                <a:latin typeface="+mj-lt"/>
              </a:rPr>
              <a:t>KVM</a:t>
            </a:r>
            <a:r>
              <a:rPr lang="en-GB" dirty="0">
                <a:latin typeface="+mj-lt"/>
              </a:rPr>
              <a:t>, </a:t>
            </a:r>
            <a:r>
              <a:rPr lang="en-GB" b="1" i="1" dirty="0">
                <a:latin typeface="+mj-lt"/>
              </a:rPr>
              <a:t>LXC</a:t>
            </a:r>
            <a:r>
              <a:rPr lang="en-GB" dirty="0">
                <a:latin typeface="+mj-lt"/>
              </a:rPr>
              <a:t>, and </a:t>
            </a:r>
            <a:r>
              <a:rPr lang="en-GB" b="1" i="1" dirty="0">
                <a:latin typeface="+mj-lt"/>
              </a:rPr>
              <a:t>QEMU</a:t>
            </a:r>
            <a:r>
              <a:rPr lang="en-GB" dirty="0">
                <a:latin typeface="+mj-lt"/>
              </a:rPr>
              <a:t> virtualisation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Enterprise-class features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Efficient Virtual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5C4F2-F905-49C5-AEB8-D4AC7F73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04514" y="4378533"/>
            <a:ext cx="1980422" cy="198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6932EAF-3732-41D6-BB91-35EFEF81F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3" y="362576"/>
            <a:ext cx="3831336" cy="1050994"/>
          </a:xfrm>
        </p:spPr>
        <p:txBody>
          <a:bodyPr>
            <a:normAutofit/>
          </a:bodyPr>
          <a:lstStyle/>
          <a:p>
            <a:r>
              <a:rPr lang="en-GB" dirty="0"/>
              <a:t>VPN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2" y="2005255"/>
            <a:ext cx="7385901" cy="3987331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i="1" dirty="0">
                <a:latin typeface="+mj-lt"/>
              </a:rPr>
              <a:t>OpenVPN</a:t>
            </a:r>
          </a:p>
          <a:p>
            <a:endParaRPr lang="en-GB" sz="2400" i="1" dirty="0">
              <a:latin typeface="+mj-lt"/>
            </a:endParaRPr>
          </a:p>
          <a:p>
            <a:r>
              <a:rPr lang="en-GB" sz="2400" dirty="0">
                <a:latin typeface="+mj-lt"/>
              </a:rPr>
              <a:t>Trusted Security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Adaptable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Open Source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Supports multiple encryption standards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10543D3-28F7-4B42-8009-584FCBD5B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8" b="44186"/>
          <a:stretch/>
        </p:blipFill>
        <p:spPr>
          <a:xfrm>
            <a:off x="4683267" y="1279985"/>
            <a:ext cx="6600095" cy="3824399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D526749-4E51-4C0A-99C6-F8A0578E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3" y="362576"/>
            <a:ext cx="3831336" cy="1050994"/>
          </a:xfrm>
        </p:spPr>
        <p:txBody>
          <a:bodyPr>
            <a:normAutofit/>
          </a:bodyPr>
          <a:lstStyle/>
          <a:p>
            <a:r>
              <a:rPr lang="en-GB" dirty="0"/>
              <a:t>VPN Setup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10543D3-28F7-4B42-8009-584FCBD5B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8" b="44186"/>
          <a:stretch/>
        </p:blipFill>
        <p:spPr>
          <a:xfrm>
            <a:off x="4683267" y="1279985"/>
            <a:ext cx="6600095" cy="38243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17953-E578-4B33-A6E7-9111B68F0DA0}"/>
              </a:ext>
            </a:extLst>
          </p:cNvPr>
          <p:cNvSpPr txBox="1">
            <a:spLocks/>
          </p:cNvSpPr>
          <p:nvPr/>
        </p:nvSpPr>
        <p:spPr>
          <a:xfrm>
            <a:off x="277830" y="1941071"/>
            <a:ext cx="7385901" cy="4382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latin typeface="+mj-lt"/>
              </a:rPr>
              <a:t>pfSense</a:t>
            </a:r>
          </a:p>
          <a:p>
            <a:endParaRPr lang="en-GB" b="1" i="1" dirty="0">
              <a:latin typeface="+mj-lt"/>
            </a:endParaRPr>
          </a:p>
          <a:p>
            <a:r>
              <a:rPr lang="en-GB" dirty="0">
                <a:latin typeface="+mj-lt"/>
              </a:rPr>
              <a:t>Simple but effective design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Open source </a:t>
            </a:r>
            <a:r>
              <a:rPr lang="en-GB" b="1" i="1" dirty="0">
                <a:latin typeface="+mj-lt"/>
              </a:rPr>
              <a:t>FreeBSD</a:t>
            </a:r>
          </a:p>
          <a:p>
            <a:endParaRPr lang="en-GB" i="1" dirty="0">
              <a:latin typeface="+mj-lt"/>
            </a:endParaRPr>
          </a:p>
          <a:p>
            <a:r>
              <a:rPr lang="en-GB" dirty="0">
                <a:latin typeface="+mj-lt"/>
              </a:rPr>
              <a:t>Implementation</a:t>
            </a:r>
          </a:p>
          <a:p>
            <a:endParaRPr lang="en-GB" dirty="0">
              <a:latin typeface="+mj-lt"/>
            </a:endParaRPr>
          </a:p>
          <a:p>
            <a:r>
              <a:rPr lang="en-GB" b="1" i="1" dirty="0">
                <a:latin typeface="+mj-lt"/>
              </a:rPr>
              <a:t>OpenVPN</a:t>
            </a:r>
            <a:r>
              <a:rPr lang="en-GB" dirty="0">
                <a:latin typeface="+mj-lt"/>
              </a:rPr>
              <a:t> Server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 Certificate Authority</a:t>
            </a:r>
          </a:p>
        </p:txBody>
      </p:sp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1774652-55AF-407A-8D9B-A2110CAA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43" y="497598"/>
            <a:ext cx="5380591" cy="893978"/>
          </a:xfrm>
        </p:spPr>
        <p:txBody>
          <a:bodyPr>
            <a:normAutofit fontScale="90000"/>
          </a:bodyPr>
          <a:lstStyle/>
          <a:p>
            <a:r>
              <a:rPr lang="en-GB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D30-C761-49BB-AA99-4BF7D20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9" y="1683672"/>
            <a:ext cx="6816238" cy="4717128"/>
          </a:xfrm>
        </p:spPr>
        <p:txBody>
          <a:bodyPr>
            <a:normAutofit/>
          </a:bodyPr>
          <a:lstStyle/>
          <a:p>
            <a:r>
              <a:rPr lang="en-GB" b="1" dirty="0">
                <a:latin typeface="+mj-lt"/>
              </a:rPr>
              <a:t>Operating Systems deployed: -</a:t>
            </a:r>
          </a:p>
          <a:p>
            <a:r>
              <a:rPr lang="en-GB" i="1" dirty="0">
                <a:latin typeface="+mj-lt"/>
              </a:rPr>
              <a:t>Windows Server 2016 </a:t>
            </a:r>
            <a:r>
              <a:rPr lang="en-GB" dirty="0">
                <a:latin typeface="+mj-lt"/>
              </a:rPr>
              <a:t>(Web Server/AD)</a:t>
            </a:r>
          </a:p>
          <a:p>
            <a:r>
              <a:rPr lang="en-GB" i="1" dirty="0">
                <a:latin typeface="+mj-lt"/>
              </a:rPr>
              <a:t>Windows 10-1809 </a:t>
            </a:r>
            <a:r>
              <a:rPr lang="en-GB" dirty="0">
                <a:latin typeface="+mj-lt"/>
              </a:rPr>
              <a:t>(AD User)</a:t>
            </a:r>
          </a:p>
          <a:p>
            <a:r>
              <a:rPr lang="en-GB" i="1" dirty="0">
                <a:latin typeface="+mj-lt"/>
              </a:rPr>
              <a:t>Kali Linux </a:t>
            </a:r>
            <a:r>
              <a:rPr lang="en-GB" dirty="0">
                <a:latin typeface="+mj-lt"/>
              </a:rPr>
              <a:t>(Attacker)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Vulnerabilities: -</a:t>
            </a:r>
          </a:p>
          <a:p>
            <a:r>
              <a:rPr lang="en-GB" dirty="0">
                <a:latin typeface="+mj-lt"/>
              </a:rPr>
              <a:t>Unpatched versions of Windows’ OS</a:t>
            </a:r>
          </a:p>
          <a:p>
            <a:r>
              <a:rPr lang="en-GB" dirty="0">
                <a:latin typeface="+mj-lt"/>
              </a:rPr>
              <a:t>Weak Firewall Rules</a:t>
            </a:r>
          </a:p>
          <a:p>
            <a:r>
              <a:rPr lang="en-GB" dirty="0">
                <a:latin typeface="+mj-lt"/>
              </a:rPr>
              <a:t>Hosted Website specifically configured for exploits</a:t>
            </a:r>
          </a:p>
          <a:p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C7998-DAF1-48D0-B71D-8D6F488EC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75" b="39502"/>
          <a:stretch/>
        </p:blipFill>
        <p:spPr>
          <a:xfrm>
            <a:off x="4946629" y="1576976"/>
            <a:ext cx="6514446" cy="3638174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93806FA-9FB2-4887-A934-168BDCC61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2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5B8-9769-4D9E-BFA4-47777DA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85" y="535421"/>
            <a:ext cx="9672650" cy="895440"/>
          </a:xfrm>
        </p:spPr>
        <p:txBody>
          <a:bodyPr>
            <a:normAutofit/>
          </a:bodyPr>
          <a:lstStyle/>
          <a:p>
            <a:r>
              <a:rPr lang="en-GB" sz="4400" dirty="0"/>
              <a:t>Technical Approach – E-Commerce site</a:t>
            </a:r>
          </a:p>
        </p:txBody>
      </p:sp>
      <p:pic>
        <p:nvPicPr>
          <p:cNvPr id="13" name="Picture 1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6B18B65-D4FC-46BF-9761-7209DDFC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18" y="3023572"/>
            <a:ext cx="3392229" cy="3381311"/>
          </a:xfrm>
          <a:prstGeom prst="rect">
            <a:avLst/>
          </a:prstGeom>
        </p:spPr>
      </p:pic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39DAAA2-B318-4333-8228-15793B6D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" y="225233"/>
            <a:ext cx="1209521" cy="12056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25CB47-6BBF-446E-AB74-409E118E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99" y="2583195"/>
            <a:ext cx="6816238" cy="4717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>
              <a:latin typeface="+mj-lt"/>
            </a:endParaRPr>
          </a:p>
          <a:p>
            <a:r>
              <a:rPr lang="en-GB" b="1" dirty="0">
                <a:latin typeface="+mj-lt"/>
              </a:rPr>
              <a:t>i-Fruit.com</a:t>
            </a:r>
          </a:p>
          <a:p>
            <a:endParaRPr lang="en-GB" b="1" dirty="0">
              <a:latin typeface="+mj-lt"/>
            </a:endParaRPr>
          </a:p>
          <a:p>
            <a:r>
              <a:rPr lang="en-GB" b="1" dirty="0">
                <a:latin typeface="+mj-lt"/>
              </a:rPr>
              <a:t>Web Tour Presented by Connor Grattan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42138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14F029A1944498C1187C71CE6A5C9" ma:contentTypeVersion="8" ma:contentTypeDescription="Create a new document." ma:contentTypeScope="" ma:versionID="7f4592cd199b40199701468b2de73219">
  <xsd:schema xmlns:xsd="http://www.w3.org/2001/XMLSchema" xmlns:xs="http://www.w3.org/2001/XMLSchema" xmlns:p="http://schemas.microsoft.com/office/2006/metadata/properties" xmlns:ns3="664c1d2d-403e-4aaa-9b5b-d84cdff106bd" targetNamespace="http://schemas.microsoft.com/office/2006/metadata/properties" ma:root="true" ma:fieldsID="17829e65f62d057dbca8b12e90748b48" ns3:_="">
    <xsd:import namespace="664c1d2d-403e-4aaa-9b5b-d84cdff106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c1d2d-403e-4aaa-9b5b-d84cdff10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CCD9B1-0FAF-4B4E-858B-0C871B2FFA7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664c1d2d-403e-4aaa-9b5b-d84cdff106bd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E27CB54-0C00-49DB-90AC-FAD291512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66C25-E5A5-4441-A4E4-23299A56D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c1d2d-403e-4aaa-9b5b-d84cdff10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972</Words>
  <Application>Microsoft Office PowerPoint</Application>
  <PresentationFormat>Widescreen</PresentationFormat>
  <Paragraphs>213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Calibri</vt:lpstr>
      <vt:lpstr>Sitka Banner</vt:lpstr>
      <vt:lpstr>Symbol</vt:lpstr>
      <vt:lpstr>HeadlinesVTI</vt:lpstr>
      <vt:lpstr>Group Project 2021</vt:lpstr>
      <vt:lpstr>Team Roles</vt:lpstr>
      <vt:lpstr>Critical Aims</vt:lpstr>
      <vt:lpstr>Additional Aims</vt:lpstr>
      <vt:lpstr>Technical Approach - Server</vt:lpstr>
      <vt:lpstr>VPN Setup</vt:lpstr>
      <vt:lpstr>VPN Setup</vt:lpstr>
      <vt:lpstr>Network Topology</vt:lpstr>
      <vt:lpstr>Technical Approach – E-Commerce site</vt:lpstr>
      <vt:lpstr>Website –Index Page</vt:lpstr>
      <vt:lpstr>Website –User Profile Page</vt:lpstr>
      <vt:lpstr>Website –Admin User Page</vt:lpstr>
      <vt:lpstr>Website –Products Page</vt:lpstr>
      <vt:lpstr>Website –Search Bar Feature</vt:lpstr>
      <vt:lpstr>Website –Back-End Specs</vt:lpstr>
      <vt:lpstr>PowerPoint Presentation</vt:lpstr>
      <vt:lpstr>Cross Site Scripting - Setup</vt:lpstr>
      <vt:lpstr>PowerPoint Presentation</vt:lpstr>
      <vt:lpstr>PowerPoint Presentation</vt:lpstr>
      <vt:lpstr>PowerPoint Presentation</vt:lpstr>
      <vt:lpstr>Clickjacking Attack </vt:lpstr>
      <vt:lpstr>Brute Force Attack </vt:lpstr>
      <vt:lpstr>Python Bot Attack </vt:lpstr>
      <vt:lpstr>Web User Password Reset Exploit </vt:lpstr>
      <vt:lpstr>PSEXEC &amp; Reverse TCP Exploits </vt:lpstr>
      <vt:lpstr>PSEXEC &amp; Reverse TCP Exploits </vt:lpstr>
      <vt:lpstr>Technical Limitations </vt:lpstr>
      <vt:lpstr>Future Roadmap 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2021</dc:title>
  <dc:creator>Salt, Jake</dc:creator>
  <cp:lastModifiedBy>Kenneth Brown</cp:lastModifiedBy>
  <cp:revision>20</cp:revision>
  <dcterms:created xsi:type="dcterms:W3CDTF">2021-04-28T12:19:40Z</dcterms:created>
  <dcterms:modified xsi:type="dcterms:W3CDTF">2021-05-03T13:01:20Z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0x010100CE714F029A1944498C1187C71CE6A5C9</vt:lpwstr>
  </property>
</Properties>
</file>