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4" r:id="rId6"/>
    <p:sldId id="260" r:id="rId7"/>
    <p:sldId id="262" r:id="rId8"/>
    <p:sldId id="263" r:id="rId9"/>
    <p:sldId id="26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66" r:id="rId26"/>
    <p:sldId id="265" r:id="rId27"/>
    <p:sldId id="267" r:id="rId28"/>
    <p:sldId id="261"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14" d="100"/>
          <a:sy n="114" d="100"/>
        </p:scale>
        <p:origin x="36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E211-BF15-4901-AB3F-528743C0E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F6802C1-7025-4603-AF91-C863D4296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CFABCD-94F3-4063-88BA-481AF1BC56AF}"/>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5" name="Footer Placeholder 4">
            <a:extLst>
              <a:ext uri="{FF2B5EF4-FFF2-40B4-BE49-F238E27FC236}">
                <a16:creationId xmlns:a16="http://schemas.microsoft.com/office/drawing/2014/main" id="{28A0AB00-8D30-4667-B5A3-A5B20F084E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32A72-C0B2-4538-9697-7B7B35A51A78}"/>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97318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CFF3-C0C1-4ACE-8BCF-1456ECC4D3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A0A1CF-BACB-48C6-B1C7-3272F50FA6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3A3D82-09DF-4802-A1CC-1B7FA79A3B4E}"/>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5" name="Footer Placeholder 4">
            <a:extLst>
              <a:ext uri="{FF2B5EF4-FFF2-40B4-BE49-F238E27FC236}">
                <a16:creationId xmlns:a16="http://schemas.microsoft.com/office/drawing/2014/main" id="{C5F43DC2-FB8F-4D55-BFFE-854335374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B78B39-DE1A-4825-8A00-BA782A9D3B73}"/>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206499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3D5C8-FF81-4879-AD48-50F97C6C58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51303D-37AC-4ACE-8590-AACF551CA9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E5DA43-CC01-4D01-ADF2-AA2FAAC9A648}"/>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5" name="Footer Placeholder 4">
            <a:extLst>
              <a:ext uri="{FF2B5EF4-FFF2-40B4-BE49-F238E27FC236}">
                <a16:creationId xmlns:a16="http://schemas.microsoft.com/office/drawing/2014/main" id="{2B42ECC3-C56A-49A9-A5E3-5B25D6E161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AE5DDC-556D-4518-830B-93DEDF2F142A}"/>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221814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DF44-7423-4447-8872-C5DF539A2B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D185BD-27D8-4B95-89AA-892BF57D2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3A0715-F577-4DAE-9ABF-7D3C54A6645E}"/>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5" name="Footer Placeholder 4">
            <a:extLst>
              <a:ext uri="{FF2B5EF4-FFF2-40B4-BE49-F238E27FC236}">
                <a16:creationId xmlns:a16="http://schemas.microsoft.com/office/drawing/2014/main" id="{B8EA691F-3E26-46D2-B7F2-8D81F20C5E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BFC723-0BF3-4386-8BEA-CF48B0014C0B}"/>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385297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B41-1F4B-4D58-B904-35895DE0F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5E2BB5-C1E7-475B-9480-582811465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232E0-1667-44CB-9C95-B0AF4EEA0914}"/>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5" name="Footer Placeholder 4">
            <a:extLst>
              <a:ext uri="{FF2B5EF4-FFF2-40B4-BE49-F238E27FC236}">
                <a16:creationId xmlns:a16="http://schemas.microsoft.com/office/drawing/2014/main" id="{A1605C4F-58E2-4A23-B69B-633C4A0F3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8E2F4E-3841-417C-A540-7AA73474BC0A}"/>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224078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5768-1041-40DE-B30F-C6473195DB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8DA2EE-693C-4FBB-ABF3-A525C1C2EF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2C92B2-163B-49E1-95C4-D12CE2138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65CA12A-A525-4276-99D4-E7AF6615CD07}"/>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6" name="Footer Placeholder 5">
            <a:extLst>
              <a:ext uri="{FF2B5EF4-FFF2-40B4-BE49-F238E27FC236}">
                <a16:creationId xmlns:a16="http://schemas.microsoft.com/office/drawing/2014/main" id="{328E4A9E-8B70-417B-B8A2-EE02B7576B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77EFAE-8AC6-426D-8C81-9CEF527BC528}"/>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174132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428F-6D25-4208-AF05-6E09A3446B0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400ADB-6AE3-4BC7-B047-CBBD42C1D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70219-146D-41E9-AD89-750F25D89E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9446CC-D58A-40CE-900F-0BCBFBCFE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CBD5C8-5163-4271-87FC-1C1364D58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869DB50-88F2-4278-A612-576F3F3089EF}"/>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8" name="Footer Placeholder 7">
            <a:extLst>
              <a:ext uri="{FF2B5EF4-FFF2-40B4-BE49-F238E27FC236}">
                <a16:creationId xmlns:a16="http://schemas.microsoft.com/office/drawing/2014/main" id="{26A08A4A-F756-457C-BFF2-D14D5DDC16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4A5FF7-0139-4CD6-82FA-BE6E0BBF78D3}"/>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220422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AFCC-4752-477E-9844-8567B128EB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08F3FE-659F-4382-83AE-DCA0F94E4186}"/>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4" name="Footer Placeholder 3">
            <a:extLst>
              <a:ext uri="{FF2B5EF4-FFF2-40B4-BE49-F238E27FC236}">
                <a16:creationId xmlns:a16="http://schemas.microsoft.com/office/drawing/2014/main" id="{D6FE344E-CC4B-4B1F-879F-E1FFFF58C5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754509-9D81-40FE-9CB8-3EC37C245327}"/>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42136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5620B-610C-424B-8EDB-BBEC4F9B6926}"/>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3" name="Footer Placeholder 2">
            <a:extLst>
              <a:ext uri="{FF2B5EF4-FFF2-40B4-BE49-F238E27FC236}">
                <a16:creationId xmlns:a16="http://schemas.microsoft.com/office/drawing/2014/main" id="{6A18B52E-2A9E-49D8-B430-2CC42990C19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D1BE74-16E8-4F02-A2AD-2F8DF1057972}"/>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74048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AA92-4D54-458E-88F0-00AC20EAB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599286-6E25-49D5-A4E1-FC764C0FF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3FDA72-A612-4C82-9233-5DF31CE43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C7CB6-8E29-4899-BFC6-CE76ECE90874}"/>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6" name="Footer Placeholder 5">
            <a:extLst>
              <a:ext uri="{FF2B5EF4-FFF2-40B4-BE49-F238E27FC236}">
                <a16:creationId xmlns:a16="http://schemas.microsoft.com/office/drawing/2014/main" id="{DCE142B1-98F2-493A-805F-1EA62173C1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9DB47C-8A30-4044-B68C-B40B3DF23844}"/>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207351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761-B7D8-4CC5-B76F-C73DC9E39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F1E141-1957-4B1D-8E2B-CF8088A8D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A2902A-FC03-41AC-9977-8DF21766C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4AFDF-E460-4B3E-87CF-21FE411F9A0F}"/>
              </a:ext>
            </a:extLst>
          </p:cNvPr>
          <p:cNvSpPr>
            <a:spLocks noGrp="1"/>
          </p:cNvSpPr>
          <p:nvPr>
            <p:ph type="dt" sz="half" idx="10"/>
          </p:nvPr>
        </p:nvSpPr>
        <p:spPr/>
        <p:txBody>
          <a:bodyPr/>
          <a:lstStyle/>
          <a:p>
            <a:fld id="{42170ADD-2E22-458F-A443-656B80431E38}" type="datetimeFigureOut">
              <a:rPr lang="en-GB" smtClean="0"/>
              <a:t>26/04/2021</a:t>
            </a:fld>
            <a:endParaRPr lang="en-GB"/>
          </a:p>
        </p:txBody>
      </p:sp>
      <p:sp>
        <p:nvSpPr>
          <p:cNvPr id="6" name="Footer Placeholder 5">
            <a:extLst>
              <a:ext uri="{FF2B5EF4-FFF2-40B4-BE49-F238E27FC236}">
                <a16:creationId xmlns:a16="http://schemas.microsoft.com/office/drawing/2014/main" id="{AACDE74B-74F6-4EBF-8822-55B1E58268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14FCA5-9A03-45C6-9081-95422798B18F}"/>
              </a:ext>
            </a:extLst>
          </p:cNvPr>
          <p:cNvSpPr>
            <a:spLocks noGrp="1"/>
          </p:cNvSpPr>
          <p:nvPr>
            <p:ph type="sldNum" sz="quarter" idx="12"/>
          </p:nvPr>
        </p:nvSpPr>
        <p:spPr/>
        <p:txBody>
          <a:bodyPr/>
          <a:lstStyle/>
          <a:p>
            <a:fld id="{9489B3F3-B81E-47AB-A615-9C4077AC9C05}" type="slidenum">
              <a:rPr lang="en-GB" smtClean="0"/>
              <a:t>‹#›</a:t>
            </a:fld>
            <a:endParaRPr lang="en-GB"/>
          </a:p>
        </p:txBody>
      </p:sp>
    </p:spTree>
    <p:extLst>
      <p:ext uri="{BB962C8B-B14F-4D97-AF65-F5344CB8AC3E}">
        <p14:creationId xmlns:p14="http://schemas.microsoft.com/office/powerpoint/2010/main" val="26365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A7C67-65FC-4FC3-9948-E6357421E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9214CE-8F9E-4DA8-A644-6C266B3D7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6C31-0092-4A44-8EBF-BC8B09072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70ADD-2E22-458F-A443-656B80431E38}" type="datetimeFigureOut">
              <a:rPr lang="en-GB" smtClean="0"/>
              <a:t>26/04/2021</a:t>
            </a:fld>
            <a:endParaRPr lang="en-GB"/>
          </a:p>
        </p:txBody>
      </p:sp>
      <p:sp>
        <p:nvSpPr>
          <p:cNvPr id="5" name="Footer Placeholder 4">
            <a:extLst>
              <a:ext uri="{FF2B5EF4-FFF2-40B4-BE49-F238E27FC236}">
                <a16:creationId xmlns:a16="http://schemas.microsoft.com/office/drawing/2014/main" id="{3B3B2AF5-7C06-4D97-9204-490316B6B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325D74A-E4C3-469B-9E0B-E5E6D1150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9B3F3-B81E-47AB-A615-9C4077AC9C05}" type="slidenum">
              <a:rPr lang="en-GB" smtClean="0"/>
              <a:t>‹#›</a:t>
            </a:fld>
            <a:endParaRPr lang="en-GB"/>
          </a:p>
        </p:txBody>
      </p:sp>
    </p:spTree>
    <p:extLst>
      <p:ext uri="{BB962C8B-B14F-4D97-AF65-F5344CB8AC3E}">
        <p14:creationId xmlns:p14="http://schemas.microsoft.com/office/powerpoint/2010/main" val="153119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9658-E21F-4DE7-941A-FE7A7C20A8CF}"/>
              </a:ext>
            </a:extLst>
          </p:cNvPr>
          <p:cNvSpPr>
            <a:spLocks noGrp="1"/>
          </p:cNvSpPr>
          <p:nvPr>
            <p:ph type="ctrTitle"/>
          </p:nvPr>
        </p:nvSpPr>
        <p:spPr/>
        <p:txBody>
          <a:bodyPr>
            <a:normAutofit/>
          </a:bodyPr>
          <a:lstStyle/>
          <a:p>
            <a:r>
              <a:rPr lang="en-GB" sz="5400" dirty="0"/>
              <a:t>Group Project 2021</a:t>
            </a:r>
          </a:p>
        </p:txBody>
      </p:sp>
      <p:sp>
        <p:nvSpPr>
          <p:cNvPr id="3" name="Subtitle 2">
            <a:extLst>
              <a:ext uri="{FF2B5EF4-FFF2-40B4-BE49-F238E27FC236}">
                <a16:creationId xmlns:a16="http://schemas.microsoft.com/office/drawing/2014/main" id="{C90CC2D2-EBED-4BBD-9517-148042E3BE45}"/>
              </a:ext>
            </a:extLst>
          </p:cNvPr>
          <p:cNvSpPr>
            <a:spLocks noGrp="1"/>
          </p:cNvSpPr>
          <p:nvPr>
            <p:ph type="subTitle" idx="1"/>
          </p:nvPr>
        </p:nvSpPr>
        <p:spPr/>
        <p:txBody>
          <a:bodyPr/>
          <a:lstStyle/>
          <a:p>
            <a:r>
              <a:rPr lang="en-GB" sz="2800" dirty="0"/>
              <a:t>TEAM 14</a:t>
            </a:r>
          </a:p>
          <a:p>
            <a:r>
              <a:rPr lang="en-GB" sz="2800" dirty="0"/>
              <a:t>Penetration Testing Scenario</a:t>
            </a:r>
          </a:p>
        </p:txBody>
      </p:sp>
    </p:spTree>
    <p:extLst>
      <p:ext uri="{BB962C8B-B14F-4D97-AF65-F5344CB8AC3E}">
        <p14:creationId xmlns:p14="http://schemas.microsoft.com/office/powerpoint/2010/main" val="21311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E6A2-C0F6-474E-8216-839E1ABFED1C}"/>
              </a:ext>
            </a:extLst>
          </p:cNvPr>
          <p:cNvSpPr>
            <a:spLocks noGrp="1"/>
          </p:cNvSpPr>
          <p:nvPr>
            <p:ph type="title"/>
          </p:nvPr>
        </p:nvSpPr>
        <p:spPr/>
        <p:txBody>
          <a:bodyPr/>
          <a:lstStyle/>
          <a:p>
            <a:r>
              <a:rPr lang="en-GB" sz="1800" b="1" dirty="0">
                <a:effectLst/>
                <a:latin typeface="Arial" panose="020B0604020202020204" pitchFamily="34" charset="0"/>
                <a:ea typeface="NSimSun" panose="02010609030101010101" pitchFamily="49" charset="-122"/>
              </a:rPr>
              <a:t>Website Tour – General Guide</a:t>
            </a:r>
            <a:endParaRPr lang="en-GB" dirty="0"/>
          </a:p>
        </p:txBody>
      </p:sp>
      <p:sp>
        <p:nvSpPr>
          <p:cNvPr id="3" name="Content Placeholder 2">
            <a:extLst>
              <a:ext uri="{FF2B5EF4-FFF2-40B4-BE49-F238E27FC236}">
                <a16:creationId xmlns:a16="http://schemas.microsoft.com/office/drawing/2014/main" id="{4DA75681-54E6-48BF-9AD7-1C4B11405F4E}"/>
              </a:ext>
            </a:extLst>
          </p:cNvPr>
          <p:cNvSpPr>
            <a:spLocks noGrp="1"/>
          </p:cNvSpPr>
          <p:nvPr>
            <p:ph idx="1"/>
          </p:nvPr>
        </p:nvSpPr>
        <p:spPr/>
        <p:txBody>
          <a:bodyPr/>
          <a:lstStyle/>
          <a:p>
            <a:r>
              <a:rPr lang="en-GB" dirty="0"/>
              <a:t>Connor talks through tour</a:t>
            </a:r>
          </a:p>
        </p:txBody>
      </p:sp>
    </p:spTree>
    <p:extLst>
      <p:ext uri="{BB962C8B-B14F-4D97-AF65-F5344CB8AC3E}">
        <p14:creationId xmlns:p14="http://schemas.microsoft.com/office/powerpoint/2010/main" val="201918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FD54-C7FD-4A31-A69C-EFF7F3BA0DCA}"/>
              </a:ext>
            </a:extLst>
          </p:cNvPr>
          <p:cNvSpPr>
            <a:spLocks noGrp="1"/>
          </p:cNvSpPr>
          <p:nvPr>
            <p:ph type="title"/>
          </p:nvPr>
        </p:nvSpPr>
        <p:spPr/>
        <p:txBody>
          <a:bodyPr>
            <a:normAutofit/>
          </a:bodyPr>
          <a:lstStyle/>
          <a:p>
            <a:r>
              <a:rPr lang="en-GB" sz="2400" b="1" dirty="0">
                <a:effectLst/>
                <a:latin typeface="Arial" panose="020B0604020202020204" pitchFamily="34" charset="0"/>
                <a:ea typeface="NSimSun" panose="02010609030101010101" pitchFamily="49" charset="-122"/>
              </a:rPr>
              <a:t>Front-End Specs </a:t>
            </a:r>
            <a:endParaRPr lang="en-GB" sz="5400" dirty="0"/>
          </a:p>
        </p:txBody>
      </p:sp>
      <p:sp>
        <p:nvSpPr>
          <p:cNvPr id="3" name="Content Placeholder 2">
            <a:extLst>
              <a:ext uri="{FF2B5EF4-FFF2-40B4-BE49-F238E27FC236}">
                <a16:creationId xmlns:a16="http://schemas.microsoft.com/office/drawing/2014/main" id="{7213D557-E88C-42AC-8434-6731D7A6A815}"/>
              </a:ext>
            </a:extLst>
          </p:cNvPr>
          <p:cNvSpPr>
            <a:spLocks noGrp="1"/>
          </p:cNvSpPr>
          <p:nvPr>
            <p:ph idx="1"/>
          </p:nvPr>
        </p:nvSpPr>
        <p:spPr/>
        <p:txBody>
          <a:bodyPr/>
          <a:lstStyle/>
          <a:p>
            <a:r>
              <a:rPr lang="en-US" sz="1800" kern="100" dirty="0">
                <a:effectLst/>
                <a:latin typeface="Arial" panose="020B0604020202020204" pitchFamily="34" charset="0"/>
                <a:ea typeface="NSimSun" panose="02010609030101010101" pitchFamily="49" charset="-122"/>
                <a:cs typeface="Arial" panose="020B0604020202020204" pitchFamily="34" charset="0"/>
              </a:rPr>
              <a:t>Search function</a:t>
            </a:r>
          </a:p>
          <a:p>
            <a:r>
              <a:rPr lang="en-US" sz="1800" kern="100" dirty="0">
                <a:effectLst/>
                <a:latin typeface="Arial" panose="020B0604020202020204" pitchFamily="34" charset="0"/>
                <a:ea typeface="NSimSun" panose="02010609030101010101" pitchFamily="49" charset="-122"/>
                <a:cs typeface="Arial" panose="020B0604020202020204" pitchFamily="34" charset="0"/>
              </a:rPr>
              <a:t>Admin-controlled message on home page</a:t>
            </a:r>
          </a:p>
          <a:p>
            <a:endParaRPr lang="en-GB" dirty="0"/>
          </a:p>
        </p:txBody>
      </p:sp>
    </p:spTree>
    <p:extLst>
      <p:ext uri="{BB962C8B-B14F-4D97-AF65-F5344CB8AC3E}">
        <p14:creationId xmlns:p14="http://schemas.microsoft.com/office/powerpoint/2010/main" val="417260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7587-8BCE-465C-9D3B-26EC1EEAA332}"/>
              </a:ext>
            </a:extLst>
          </p:cNvPr>
          <p:cNvSpPr>
            <a:spLocks noGrp="1"/>
          </p:cNvSpPr>
          <p:nvPr>
            <p:ph type="title"/>
          </p:nvPr>
        </p:nvSpPr>
        <p:spPr/>
        <p:txBody>
          <a:bodyPr/>
          <a:lstStyle/>
          <a:p>
            <a:r>
              <a:rPr lang="en-GB" dirty="0"/>
              <a:t>Back-End Specs</a:t>
            </a:r>
          </a:p>
        </p:txBody>
      </p:sp>
      <p:sp>
        <p:nvSpPr>
          <p:cNvPr id="3" name="Content Placeholder 2">
            <a:extLst>
              <a:ext uri="{FF2B5EF4-FFF2-40B4-BE49-F238E27FC236}">
                <a16:creationId xmlns:a16="http://schemas.microsoft.com/office/drawing/2014/main" id="{B91C72EA-7260-4FD9-919E-7A2A9798B7E4}"/>
              </a:ext>
            </a:extLst>
          </p:cNvPr>
          <p:cNvSpPr>
            <a:spLocks noGrp="1"/>
          </p:cNvSpPr>
          <p:nvPr>
            <p:ph idx="1"/>
          </p:nvPr>
        </p:nvSpPr>
        <p:spPr/>
        <p:txBody>
          <a:bodyPr/>
          <a:lstStyle/>
          <a:p>
            <a:r>
              <a:rPr lang="en-US" dirty="0"/>
              <a:t>- XAMPP</a:t>
            </a:r>
          </a:p>
          <a:p>
            <a:r>
              <a:rPr lang="en-US" dirty="0"/>
              <a:t>- Apache web server</a:t>
            </a:r>
          </a:p>
          <a:p>
            <a:r>
              <a:rPr lang="en-US" dirty="0"/>
              <a:t>- MySQL database:</a:t>
            </a:r>
          </a:p>
          <a:p>
            <a:r>
              <a:rPr lang="en-US" dirty="0"/>
              <a:t>	- Users, can store admins and also has hashed passwords</a:t>
            </a:r>
          </a:p>
          <a:p>
            <a:r>
              <a:rPr lang="en-US" dirty="0"/>
              <a:t>	- Products</a:t>
            </a:r>
          </a:p>
          <a:p>
            <a:r>
              <a:rPr lang="en-US" dirty="0"/>
              <a:t>	- Card details, acts as a ‘treasure’ to find</a:t>
            </a:r>
          </a:p>
          <a:p>
            <a:r>
              <a:rPr lang="en-US" dirty="0"/>
              <a:t>	- Orders</a:t>
            </a:r>
          </a:p>
          <a:p>
            <a:endParaRPr lang="en-GB" dirty="0"/>
          </a:p>
        </p:txBody>
      </p:sp>
    </p:spTree>
    <p:extLst>
      <p:ext uri="{BB962C8B-B14F-4D97-AF65-F5344CB8AC3E}">
        <p14:creationId xmlns:p14="http://schemas.microsoft.com/office/powerpoint/2010/main" val="304034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3092-0A3E-463E-8C91-7AF255D309A6}"/>
              </a:ext>
            </a:extLst>
          </p:cNvPr>
          <p:cNvSpPr>
            <a:spLocks noGrp="1"/>
          </p:cNvSpPr>
          <p:nvPr>
            <p:ph type="title"/>
          </p:nvPr>
        </p:nvSpPr>
        <p:spPr/>
        <p:txBody>
          <a:bodyPr/>
          <a:lstStyle/>
          <a:p>
            <a:r>
              <a:rPr lang="en-GB" dirty="0"/>
              <a:t>Vulnerabilities Overview </a:t>
            </a:r>
          </a:p>
        </p:txBody>
      </p:sp>
      <p:sp>
        <p:nvSpPr>
          <p:cNvPr id="3" name="Content Placeholder 2">
            <a:extLst>
              <a:ext uri="{FF2B5EF4-FFF2-40B4-BE49-F238E27FC236}">
                <a16:creationId xmlns:a16="http://schemas.microsoft.com/office/drawing/2014/main" id="{559B5520-94C5-4A4E-91E9-B5D4CEF09E45}"/>
              </a:ext>
            </a:extLst>
          </p:cNvPr>
          <p:cNvSpPr>
            <a:spLocks noGrp="1"/>
          </p:cNvSpPr>
          <p:nvPr>
            <p:ph idx="1"/>
          </p:nvPr>
        </p:nvSpPr>
        <p:spPr/>
        <p:txBody>
          <a:bodyPr/>
          <a:lstStyle/>
          <a:p>
            <a:r>
              <a:rPr lang="en-US" dirty="0"/>
              <a:t>Search bar XSS</a:t>
            </a:r>
          </a:p>
          <a:p>
            <a:endParaRPr lang="en-US" dirty="0"/>
          </a:p>
          <a:p>
            <a:r>
              <a:rPr lang="en-US" dirty="0"/>
              <a:t>Using password reset to gather or modify specific accounts’ details</a:t>
            </a:r>
          </a:p>
          <a:p>
            <a:endParaRPr lang="en-US" dirty="0"/>
          </a:p>
          <a:p>
            <a:r>
              <a:rPr lang="en-US" dirty="0"/>
              <a:t>Missing server header allows for clickjacking</a:t>
            </a:r>
          </a:p>
        </p:txBody>
      </p:sp>
    </p:spTree>
    <p:extLst>
      <p:ext uri="{BB962C8B-B14F-4D97-AF65-F5344CB8AC3E}">
        <p14:creationId xmlns:p14="http://schemas.microsoft.com/office/powerpoint/2010/main" val="319686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7B7B-BAEA-4F1F-ABFA-BB59F9F7FAD7}"/>
              </a:ext>
            </a:extLst>
          </p:cNvPr>
          <p:cNvSpPr>
            <a:spLocks noGrp="1"/>
          </p:cNvSpPr>
          <p:nvPr>
            <p:ph type="title"/>
          </p:nvPr>
        </p:nvSpPr>
        <p:spPr/>
        <p:txBody>
          <a:bodyPr/>
          <a:lstStyle/>
          <a:p>
            <a:r>
              <a:rPr lang="en-GB" dirty="0"/>
              <a:t>XXS Set-up</a:t>
            </a:r>
          </a:p>
        </p:txBody>
      </p:sp>
      <p:sp>
        <p:nvSpPr>
          <p:cNvPr id="3" name="Content Placeholder 2">
            <a:extLst>
              <a:ext uri="{FF2B5EF4-FFF2-40B4-BE49-F238E27FC236}">
                <a16:creationId xmlns:a16="http://schemas.microsoft.com/office/drawing/2014/main" id="{2DB26B7B-5C1A-47B1-AE98-BBB18A266818}"/>
              </a:ext>
            </a:extLst>
          </p:cNvPr>
          <p:cNvSpPr>
            <a:spLocks noGrp="1"/>
          </p:cNvSpPr>
          <p:nvPr>
            <p:ph idx="1"/>
          </p:nvPr>
        </p:nvSpPr>
        <p:spPr/>
        <p:txBody>
          <a:bodyPr>
            <a:normAutofit fontScale="77500" lnSpcReduction="20000"/>
          </a:bodyPr>
          <a:lstStyle/>
          <a:p>
            <a:r>
              <a:rPr lang="en-US" dirty="0"/>
              <a:t>- software used was a kali </a:t>
            </a:r>
            <a:r>
              <a:rPr lang="en-US" dirty="0" err="1"/>
              <a:t>linux</a:t>
            </a:r>
            <a:r>
              <a:rPr lang="en-US" dirty="0"/>
              <a:t> </a:t>
            </a:r>
            <a:r>
              <a:rPr lang="en-US" dirty="0" err="1"/>
              <a:t>vm</a:t>
            </a:r>
            <a:r>
              <a:rPr lang="en-US" dirty="0"/>
              <a:t> hosting the specifically developed project website, www.iFruit.com</a:t>
            </a:r>
          </a:p>
          <a:p>
            <a:r>
              <a:rPr lang="en-US" dirty="0"/>
              <a:t>decided to use Burp Suite for performing the security testing of the web application</a:t>
            </a:r>
          </a:p>
          <a:p>
            <a:r>
              <a:rPr lang="en-US" dirty="0"/>
              <a:t>this was used with a view of implementing the application for the initial mapping and</a:t>
            </a:r>
          </a:p>
          <a:p>
            <a:r>
              <a:rPr lang="en-US" dirty="0"/>
              <a:t>analysis of the website’s attack surface</a:t>
            </a:r>
          </a:p>
          <a:p>
            <a:r>
              <a:rPr lang="en-US" dirty="0"/>
              <a:t>when launching Burp Suite you will be faced with a popup relating to a certificate warning –</a:t>
            </a:r>
          </a:p>
          <a:p>
            <a:r>
              <a:rPr lang="en-US" dirty="0"/>
              <a:t>an extension, </a:t>
            </a:r>
            <a:r>
              <a:rPr lang="en-US" dirty="0" err="1"/>
              <a:t>FoxyProxy</a:t>
            </a:r>
            <a:r>
              <a:rPr lang="en-US" dirty="0"/>
              <a:t>, should be installed to allow the routing of traffic through it</a:t>
            </a:r>
          </a:p>
          <a:p>
            <a:r>
              <a:rPr lang="en-US" dirty="0"/>
              <a:t>click on the icon once installed, select options and configure proxy type/proxy IP add/port.</a:t>
            </a:r>
          </a:p>
          <a:p>
            <a:r>
              <a:rPr lang="en-US" dirty="0"/>
              <a:t>Once configured, the </a:t>
            </a:r>
            <a:r>
              <a:rPr lang="en-US" dirty="0" err="1"/>
              <a:t>FoxyProxy</a:t>
            </a:r>
            <a:r>
              <a:rPr lang="en-US" dirty="0"/>
              <a:t> icon should be selected</a:t>
            </a:r>
            <a:endParaRPr lang="en-GB" dirty="0"/>
          </a:p>
        </p:txBody>
      </p:sp>
    </p:spTree>
    <p:extLst>
      <p:ext uri="{BB962C8B-B14F-4D97-AF65-F5344CB8AC3E}">
        <p14:creationId xmlns:p14="http://schemas.microsoft.com/office/powerpoint/2010/main" val="107106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42F-ECD5-4D04-AF6A-474CE0F2F16B}"/>
              </a:ext>
            </a:extLst>
          </p:cNvPr>
          <p:cNvSpPr>
            <a:spLocks noGrp="1"/>
          </p:cNvSpPr>
          <p:nvPr>
            <p:ph type="title"/>
          </p:nvPr>
        </p:nvSpPr>
        <p:spPr/>
        <p:txBody>
          <a:bodyPr/>
          <a:lstStyle/>
          <a:p>
            <a:r>
              <a:rPr lang="en-GB" dirty="0"/>
              <a:t>XXS Process </a:t>
            </a:r>
          </a:p>
        </p:txBody>
      </p:sp>
      <p:sp>
        <p:nvSpPr>
          <p:cNvPr id="3" name="Content Placeholder 2">
            <a:extLst>
              <a:ext uri="{FF2B5EF4-FFF2-40B4-BE49-F238E27FC236}">
                <a16:creationId xmlns:a16="http://schemas.microsoft.com/office/drawing/2014/main" id="{2FF4F2C9-D269-4A1A-89AF-F29B6F4E7CD2}"/>
              </a:ext>
            </a:extLst>
          </p:cNvPr>
          <p:cNvSpPr>
            <a:spLocks noGrp="1"/>
          </p:cNvSpPr>
          <p:nvPr>
            <p:ph idx="1"/>
          </p:nvPr>
        </p:nvSpPr>
        <p:spPr/>
        <p:txBody>
          <a:bodyPr>
            <a:normAutofit lnSpcReduction="10000"/>
          </a:bodyPr>
          <a:lstStyle/>
          <a:p>
            <a:r>
              <a:rPr lang="en-US" dirty="0"/>
              <a:t>as the setup of Burp Suite and </a:t>
            </a:r>
            <a:r>
              <a:rPr lang="en-US" dirty="0" err="1"/>
              <a:t>FoxyProxy</a:t>
            </a:r>
            <a:r>
              <a:rPr lang="en-US" dirty="0"/>
              <a:t> has been completed, navigate round the www.iFruit.com website to create a site map of the application being tested</a:t>
            </a:r>
          </a:p>
          <a:p>
            <a:r>
              <a:rPr lang="en-US" dirty="0"/>
              <a:t>from researching techniques related to cross-site scripting, it is known as a type of injection implemented by an attacker where they send malicious code – usually in the form of a browser side script</a:t>
            </a:r>
          </a:p>
          <a:p>
            <a:r>
              <a:rPr lang="en-US" dirty="0"/>
              <a:t>main XSS approaches are split into two categories: stored and reflected. Based on these categories the following attacks are possible – cookie stealing, keylogging, phishing attacks and port scanning</a:t>
            </a:r>
          </a:p>
          <a:p>
            <a:r>
              <a:rPr lang="en-US" dirty="0"/>
              <a:t>the products page has a user input box which is known as a route for testing XSS approaches</a:t>
            </a:r>
          </a:p>
          <a:p>
            <a:endParaRPr lang="en-GB" dirty="0"/>
          </a:p>
        </p:txBody>
      </p:sp>
    </p:spTree>
    <p:extLst>
      <p:ext uri="{BB962C8B-B14F-4D97-AF65-F5344CB8AC3E}">
        <p14:creationId xmlns:p14="http://schemas.microsoft.com/office/powerpoint/2010/main" val="370378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9D74-534E-4F16-9298-6685E66CD4E2}"/>
              </a:ext>
            </a:extLst>
          </p:cNvPr>
          <p:cNvSpPr>
            <a:spLocks noGrp="1"/>
          </p:cNvSpPr>
          <p:nvPr>
            <p:ph type="title"/>
          </p:nvPr>
        </p:nvSpPr>
        <p:spPr/>
        <p:txBody>
          <a:bodyPr/>
          <a:lstStyle/>
          <a:p>
            <a:r>
              <a:rPr lang="en-GB" dirty="0"/>
              <a:t>XXS Process 2</a:t>
            </a:r>
          </a:p>
        </p:txBody>
      </p:sp>
      <p:sp>
        <p:nvSpPr>
          <p:cNvPr id="3" name="Content Placeholder 2">
            <a:extLst>
              <a:ext uri="{FF2B5EF4-FFF2-40B4-BE49-F238E27FC236}">
                <a16:creationId xmlns:a16="http://schemas.microsoft.com/office/drawing/2014/main" id="{2FC42484-9191-4D99-A175-0DEEEE2326A0}"/>
              </a:ext>
            </a:extLst>
          </p:cNvPr>
          <p:cNvSpPr>
            <a:spLocks noGrp="1"/>
          </p:cNvSpPr>
          <p:nvPr>
            <p:ph idx="1"/>
          </p:nvPr>
        </p:nvSpPr>
        <p:spPr/>
        <p:txBody>
          <a:bodyPr/>
          <a:lstStyle/>
          <a:p>
            <a:r>
              <a:rPr lang="en-US" dirty="0"/>
              <a:t>first approach was to input some text within the search box to see how the site reacts and review within </a:t>
            </a:r>
            <a:r>
              <a:rPr lang="en-US" dirty="0" err="1"/>
              <a:t>burpsuite</a:t>
            </a:r>
            <a:endParaRPr lang="en-US" dirty="0"/>
          </a:p>
          <a:p>
            <a:r>
              <a:rPr lang="en-US" dirty="0"/>
              <a:t>from here the initial text string input was amended and a very basic JavaScript alert function using the following code, ‘‘ was input and forwarded back to the website for review</a:t>
            </a:r>
          </a:p>
          <a:p>
            <a:r>
              <a:rPr lang="en-US" dirty="0"/>
              <a:t>further scripts were implemented using a </a:t>
            </a:r>
            <a:r>
              <a:rPr lang="en-US" dirty="0" err="1"/>
              <a:t>github</a:t>
            </a:r>
            <a:r>
              <a:rPr lang="en-US" dirty="0"/>
              <a:t> repo of known XSS scripts</a:t>
            </a:r>
          </a:p>
          <a:p>
            <a:r>
              <a:rPr lang="en-US" dirty="0"/>
              <a:t>another alert popup was generated containing users document cookies; ‘’ , UI redressing to modify the HTML content of the page to display an alternative login page; ‘</a:t>
            </a:r>
            <a:endParaRPr lang="en-GB" dirty="0"/>
          </a:p>
        </p:txBody>
      </p:sp>
    </p:spTree>
    <p:extLst>
      <p:ext uri="{BB962C8B-B14F-4D97-AF65-F5344CB8AC3E}">
        <p14:creationId xmlns:p14="http://schemas.microsoft.com/office/powerpoint/2010/main" val="219909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E0A9-072C-41F6-A607-989FD63B718B}"/>
              </a:ext>
            </a:extLst>
          </p:cNvPr>
          <p:cNvSpPr>
            <a:spLocks noGrp="1"/>
          </p:cNvSpPr>
          <p:nvPr>
            <p:ph type="title"/>
          </p:nvPr>
        </p:nvSpPr>
        <p:spPr/>
        <p:txBody>
          <a:bodyPr/>
          <a:lstStyle/>
          <a:p>
            <a:r>
              <a:rPr lang="en-GB" dirty="0"/>
              <a:t>XXS Process 3</a:t>
            </a:r>
          </a:p>
        </p:txBody>
      </p:sp>
      <p:sp>
        <p:nvSpPr>
          <p:cNvPr id="3" name="Content Placeholder 2">
            <a:extLst>
              <a:ext uri="{FF2B5EF4-FFF2-40B4-BE49-F238E27FC236}">
                <a16:creationId xmlns:a16="http://schemas.microsoft.com/office/drawing/2014/main" id="{5ABD4780-382A-4D98-BB9A-D393EE716EA4}"/>
              </a:ext>
            </a:extLst>
          </p:cNvPr>
          <p:cNvSpPr>
            <a:spLocks noGrp="1"/>
          </p:cNvSpPr>
          <p:nvPr>
            <p:ph idx="1"/>
          </p:nvPr>
        </p:nvSpPr>
        <p:spPr/>
        <p:txBody>
          <a:bodyPr/>
          <a:lstStyle/>
          <a:p>
            <a:r>
              <a:rPr lang="en-US" dirty="0"/>
              <a:t>another alert popup was generated containing users document cookies; ‘’ , UI redressing to modify the HTML content of the page to display an alternative login page; &lt;SCRIPT GOES HERE&gt;</a:t>
            </a:r>
            <a:endParaRPr lang="en-GB" dirty="0"/>
          </a:p>
        </p:txBody>
      </p:sp>
    </p:spTree>
    <p:extLst>
      <p:ext uri="{BB962C8B-B14F-4D97-AF65-F5344CB8AC3E}">
        <p14:creationId xmlns:p14="http://schemas.microsoft.com/office/powerpoint/2010/main" val="68122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544-0462-4698-8DD7-E52883A46C1D}"/>
              </a:ext>
            </a:extLst>
          </p:cNvPr>
          <p:cNvSpPr>
            <a:spLocks noGrp="1"/>
          </p:cNvSpPr>
          <p:nvPr>
            <p:ph type="title"/>
          </p:nvPr>
        </p:nvSpPr>
        <p:spPr/>
        <p:txBody>
          <a:bodyPr/>
          <a:lstStyle/>
          <a:p>
            <a:r>
              <a:rPr lang="en-GB" dirty="0"/>
              <a:t>XXS RESULTS</a:t>
            </a:r>
          </a:p>
        </p:txBody>
      </p:sp>
      <p:sp>
        <p:nvSpPr>
          <p:cNvPr id="3" name="Content Placeholder 2">
            <a:extLst>
              <a:ext uri="{FF2B5EF4-FFF2-40B4-BE49-F238E27FC236}">
                <a16:creationId xmlns:a16="http://schemas.microsoft.com/office/drawing/2014/main" id="{2357077E-4892-46E1-A50C-3A6745B5F91D}"/>
              </a:ext>
            </a:extLst>
          </p:cNvPr>
          <p:cNvSpPr>
            <a:spLocks noGrp="1"/>
          </p:cNvSpPr>
          <p:nvPr>
            <p:ph idx="1"/>
          </p:nvPr>
        </p:nvSpPr>
        <p:spPr/>
        <p:txBody>
          <a:bodyPr/>
          <a:lstStyle/>
          <a:p>
            <a:r>
              <a:rPr lang="en-GB" dirty="0"/>
              <a:t>SHOW RESULTS [image]</a:t>
            </a:r>
          </a:p>
        </p:txBody>
      </p:sp>
    </p:spTree>
    <p:extLst>
      <p:ext uri="{BB962C8B-B14F-4D97-AF65-F5344CB8AC3E}">
        <p14:creationId xmlns:p14="http://schemas.microsoft.com/office/powerpoint/2010/main" val="360924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9C14-587A-41F8-91AA-09CFAF7C3FDD}"/>
              </a:ext>
            </a:extLst>
          </p:cNvPr>
          <p:cNvSpPr>
            <a:spLocks noGrp="1"/>
          </p:cNvSpPr>
          <p:nvPr>
            <p:ph type="title"/>
          </p:nvPr>
        </p:nvSpPr>
        <p:spPr/>
        <p:txBody>
          <a:bodyPr/>
          <a:lstStyle/>
          <a:p>
            <a:r>
              <a:rPr lang="en-GB" dirty="0"/>
              <a:t>Clickjacking </a:t>
            </a:r>
          </a:p>
        </p:txBody>
      </p:sp>
      <p:sp>
        <p:nvSpPr>
          <p:cNvPr id="3" name="Content Placeholder 2">
            <a:extLst>
              <a:ext uri="{FF2B5EF4-FFF2-40B4-BE49-F238E27FC236}">
                <a16:creationId xmlns:a16="http://schemas.microsoft.com/office/drawing/2014/main" id="{AE92BF82-8C1C-4B0D-BA98-6D7ED20F61B8}"/>
              </a:ext>
            </a:extLst>
          </p:cNvPr>
          <p:cNvSpPr>
            <a:spLocks noGrp="1"/>
          </p:cNvSpPr>
          <p:nvPr>
            <p:ph idx="1"/>
          </p:nvPr>
        </p:nvSpPr>
        <p:spPr/>
        <p:txBody>
          <a:bodyPr/>
          <a:lstStyle/>
          <a:p>
            <a:pPr marL="342900" lvl="0" indent="-342900">
              <a:lnSpc>
                <a:spcPct val="110000"/>
              </a:lnSpc>
              <a:spcAft>
                <a:spcPts val="600"/>
              </a:spcAft>
              <a:buFont typeface="Symbol" panose="05050102010706020507" pitchFamily="18" charset="2"/>
              <a:buChar char=""/>
            </a:pP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BurpSuit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0000"/>
              </a:lnSpc>
              <a:spcAft>
                <a:spcPts val="600"/>
              </a:spcAft>
              <a:buFont typeface="Symbol" panose="05050102010706020507" pitchFamily="18"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OWASP </a:t>
            </a:r>
          </a:p>
          <a:p>
            <a:pPr marL="342900" lvl="0" indent="-342900">
              <a:lnSpc>
                <a:spcPct val="110000"/>
              </a:lnSpc>
              <a:spcAft>
                <a:spcPts val="600"/>
              </a:spcAft>
              <a:buFont typeface="Symbol" panose="05050102010706020507" pitchFamily="18" charset="2"/>
              <a:buChar char=""/>
            </a:pP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iFrame</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Apache2, username retrieval</a:t>
            </a:r>
          </a:p>
        </p:txBody>
      </p:sp>
      <p:pic>
        <p:nvPicPr>
          <p:cNvPr id="4" name="Picture 3">
            <a:extLst>
              <a:ext uri="{FF2B5EF4-FFF2-40B4-BE49-F238E27FC236}">
                <a16:creationId xmlns:a16="http://schemas.microsoft.com/office/drawing/2014/main" id="{32F624A6-502A-4287-93AB-DB28B833567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9508" y="1413565"/>
            <a:ext cx="6405172" cy="3693053"/>
          </a:xfrm>
          <a:prstGeom prst="rect">
            <a:avLst/>
          </a:prstGeom>
          <a:noFill/>
          <a:ln>
            <a:noFill/>
          </a:ln>
        </p:spPr>
      </p:pic>
    </p:spTree>
    <p:extLst>
      <p:ext uri="{BB962C8B-B14F-4D97-AF65-F5344CB8AC3E}">
        <p14:creationId xmlns:p14="http://schemas.microsoft.com/office/powerpoint/2010/main" val="311115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9287-B812-4D35-AF5E-E595C78F8BA5}"/>
              </a:ext>
            </a:extLst>
          </p:cNvPr>
          <p:cNvSpPr>
            <a:spLocks noGrp="1"/>
          </p:cNvSpPr>
          <p:nvPr>
            <p:ph type="title"/>
          </p:nvPr>
        </p:nvSpPr>
        <p:spPr/>
        <p:txBody>
          <a:bodyPr/>
          <a:lstStyle/>
          <a:p>
            <a:r>
              <a:rPr lang="en-GB" dirty="0"/>
              <a:t>Team Roles</a:t>
            </a:r>
          </a:p>
        </p:txBody>
      </p:sp>
      <p:sp>
        <p:nvSpPr>
          <p:cNvPr id="3" name="Content Placeholder 2">
            <a:extLst>
              <a:ext uri="{FF2B5EF4-FFF2-40B4-BE49-F238E27FC236}">
                <a16:creationId xmlns:a16="http://schemas.microsoft.com/office/drawing/2014/main" id="{EC7A6243-4CCF-40B9-B35E-6EEC724D6F4E}"/>
              </a:ext>
            </a:extLst>
          </p:cNvPr>
          <p:cNvSpPr>
            <a:spLocks noGrp="1"/>
          </p:cNvSpPr>
          <p:nvPr>
            <p:ph idx="1"/>
          </p:nvPr>
        </p:nvSpPr>
        <p:spPr/>
        <p:txBody>
          <a:bodyPr>
            <a:normAutofit fontScale="85000" lnSpcReduction="20000"/>
          </a:bodyPr>
          <a:lstStyle/>
          <a:p>
            <a:r>
              <a:rPr lang="en-GB" b="1" dirty="0"/>
              <a:t>Kenneth Brown </a:t>
            </a:r>
            <a:r>
              <a:rPr lang="en-GB" dirty="0"/>
              <a:t>– Project Manager</a:t>
            </a:r>
          </a:p>
          <a:p>
            <a:endParaRPr lang="en-GB" dirty="0"/>
          </a:p>
          <a:p>
            <a:r>
              <a:rPr lang="en-GB" b="1" dirty="0"/>
              <a:t>Davide Pisanu </a:t>
            </a:r>
            <a:r>
              <a:rPr lang="en-GB" dirty="0"/>
              <a:t>– PM Support / Server Administrator</a:t>
            </a:r>
          </a:p>
          <a:p>
            <a:endParaRPr lang="en-GB" dirty="0"/>
          </a:p>
          <a:p>
            <a:r>
              <a:rPr lang="en-GB" b="1" dirty="0"/>
              <a:t>Connor Grattan </a:t>
            </a:r>
            <a:r>
              <a:rPr lang="en-GB" dirty="0"/>
              <a:t>– Web Team Manager / Back-End Developer</a:t>
            </a:r>
          </a:p>
          <a:p>
            <a:endParaRPr lang="en-GB" dirty="0"/>
          </a:p>
          <a:p>
            <a:r>
              <a:rPr lang="en-GB" b="1" dirty="0"/>
              <a:t>Jake Salt </a:t>
            </a:r>
            <a:r>
              <a:rPr lang="en-GB" dirty="0"/>
              <a:t>– Web Team / Front-End Developer</a:t>
            </a:r>
          </a:p>
          <a:p>
            <a:endParaRPr lang="en-GB" dirty="0"/>
          </a:p>
          <a:p>
            <a:r>
              <a:rPr lang="en-GB" b="1" dirty="0"/>
              <a:t>Tom Neil </a:t>
            </a:r>
            <a:r>
              <a:rPr lang="en-GB" dirty="0"/>
              <a:t>– Security Team Manager</a:t>
            </a:r>
          </a:p>
          <a:p>
            <a:endParaRPr lang="en-GB" dirty="0"/>
          </a:p>
          <a:p>
            <a:r>
              <a:rPr lang="en-GB" b="1" dirty="0"/>
              <a:t>Luis Loaysa </a:t>
            </a:r>
            <a:r>
              <a:rPr lang="en-GB" dirty="0"/>
              <a:t>– Security Team </a:t>
            </a:r>
          </a:p>
        </p:txBody>
      </p:sp>
    </p:spTree>
    <p:extLst>
      <p:ext uri="{BB962C8B-B14F-4D97-AF65-F5344CB8AC3E}">
        <p14:creationId xmlns:p14="http://schemas.microsoft.com/office/powerpoint/2010/main" val="6966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9CB8-29A2-4434-8925-A06157B65E89}"/>
              </a:ext>
            </a:extLst>
          </p:cNvPr>
          <p:cNvSpPr>
            <a:spLocks noGrp="1"/>
          </p:cNvSpPr>
          <p:nvPr>
            <p:ph type="title"/>
          </p:nvPr>
        </p:nvSpPr>
        <p:spPr/>
        <p:txBody>
          <a:bodyPr/>
          <a:lstStyle/>
          <a:p>
            <a:r>
              <a:rPr lang="en-GB" dirty="0"/>
              <a:t>Brute Force </a:t>
            </a:r>
          </a:p>
        </p:txBody>
      </p:sp>
      <p:sp>
        <p:nvSpPr>
          <p:cNvPr id="3" name="Content Placeholder 2">
            <a:extLst>
              <a:ext uri="{FF2B5EF4-FFF2-40B4-BE49-F238E27FC236}">
                <a16:creationId xmlns:a16="http://schemas.microsoft.com/office/drawing/2014/main" id="{CE9F8D74-CC54-4873-8C16-16910C252A58}"/>
              </a:ext>
            </a:extLst>
          </p:cNvPr>
          <p:cNvSpPr>
            <a:spLocks noGrp="1"/>
          </p:cNvSpPr>
          <p:nvPr>
            <p:ph idx="1"/>
          </p:nvPr>
        </p:nvSpPr>
        <p:spPr/>
        <p:txBody>
          <a:bodyPr/>
          <a:lstStyle/>
          <a:p>
            <a:pPr marL="342900" lvl="0" indent="-342900">
              <a:lnSpc>
                <a:spcPct val="110000"/>
              </a:lnSpc>
              <a:spcAft>
                <a:spcPts val="600"/>
              </a:spcAft>
              <a:buFont typeface="Symbol" panose="05050102010706020507" pitchFamily="18"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Website login error message</a:t>
            </a:r>
          </a:p>
          <a:p>
            <a:pPr marL="342900" lvl="0" indent="-342900">
              <a:lnSpc>
                <a:spcPct val="110000"/>
              </a:lnSpc>
              <a:spcAft>
                <a:spcPts val="600"/>
              </a:spcAft>
              <a:buFont typeface="Symbol" panose="05050102010706020507" pitchFamily="18"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Hydra</a:t>
            </a:r>
          </a:p>
          <a:p>
            <a:pPr marL="342900" lvl="0" indent="-342900">
              <a:lnSpc>
                <a:spcPct val="110000"/>
              </a:lnSpc>
              <a:spcAft>
                <a:spcPts val="600"/>
              </a:spcAft>
              <a:buFont typeface="Symbol" panose="05050102010706020507" pitchFamily="18" charset="2"/>
              <a:buChar cha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Rockyou.txt</a:t>
            </a:r>
          </a:p>
          <a:p>
            <a:endParaRPr lang="en-GB" dirty="0"/>
          </a:p>
        </p:txBody>
      </p:sp>
      <p:pic>
        <p:nvPicPr>
          <p:cNvPr id="4" name="Picture 3">
            <a:extLst>
              <a:ext uri="{FF2B5EF4-FFF2-40B4-BE49-F238E27FC236}">
                <a16:creationId xmlns:a16="http://schemas.microsoft.com/office/drawing/2014/main" id="{447FD627-CA42-46A8-8895-529A268A70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31" y="3904974"/>
            <a:ext cx="11183075" cy="1569250"/>
          </a:xfrm>
          <a:prstGeom prst="rect">
            <a:avLst/>
          </a:prstGeom>
          <a:noFill/>
          <a:ln>
            <a:noFill/>
          </a:ln>
        </p:spPr>
      </p:pic>
    </p:spTree>
    <p:extLst>
      <p:ext uri="{BB962C8B-B14F-4D97-AF65-F5344CB8AC3E}">
        <p14:creationId xmlns:p14="http://schemas.microsoft.com/office/powerpoint/2010/main" val="3989448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EDBC-62E5-4BD6-B614-2C84075E974E}"/>
              </a:ext>
            </a:extLst>
          </p:cNvPr>
          <p:cNvSpPr>
            <a:spLocks noGrp="1"/>
          </p:cNvSpPr>
          <p:nvPr>
            <p:ph type="title"/>
          </p:nvPr>
        </p:nvSpPr>
        <p:spPr/>
        <p:txBody>
          <a:bodyPr/>
          <a:lstStyle/>
          <a:p>
            <a:r>
              <a:rPr lang="en-GB" dirty="0"/>
              <a:t>Bot</a:t>
            </a:r>
          </a:p>
        </p:txBody>
      </p:sp>
      <p:sp>
        <p:nvSpPr>
          <p:cNvPr id="3" name="Content Placeholder 2">
            <a:extLst>
              <a:ext uri="{FF2B5EF4-FFF2-40B4-BE49-F238E27FC236}">
                <a16:creationId xmlns:a16="http://schemas.microsoft.com/office/drawing/2014/main" id="{9C2B7D26-9FE5-4AEA-96BC-176BA9EC9D0E}"/>
              </a:ext>
            </a:extLst>
          </p:cNvPr>
          <p:cNvSpPr>
            <a:spLocks noGrp="1"/>
          </p:cNvSpPr>
          <p:nvPr>
            <p:ph idx="1"/>
          </p:nvPr>
        </p:nvSpPr>
        <p:spPr/>
        <p:txBody>
          <a:bodyPr/>
          <a:lstStyle/>
          <a:p>
            <a:r>
              <a:rPr lang="en-GB" dirty="0"/>
              <a:t>Plain text messages and ciphers, Vigenere, Base64</a:t>
            </a:r>
          </a:p>
          <a:p>
            <a:r>
              <a:rPr lang="en-GB" dirty="0"/>
              <a:t>Stenography</a:t>
            </a:r>
          </a:p>
          <a:p>
            <a:r>
              <a:rPr lang="en-GB" dirty="0"/>
              <a:t>ZIP File Shortcut executing CMD</a:t>
            </a:r>
          </a:p>
          <a:p>
            <a:endParaRPr lang="en-GB" dirty="0"/>
          </a:p>
        </p:txBody>
      </p:sp>
      <p:pic>
        <p:nvPicPr>
          <p:cNvPr id="7" name="Picture 6">
            <a:extLst>
              <a:ext uri="{FF2B5EF4-FFF2-40B4-BE49-F238E27FC236}">
                <a16:creationId xmlns:a16="http://schemas.microsoft.com/office/drawing/2014/main" id="{A4966D58-BF6E-45B6-8B79-692AF7A521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9651" y="3511672"/>
            <a:ext cx="5718810" cy="2766060"/>
          </a:xfrm>
          <a:prstGeom prst="rect">
            <a:avLst/>
          </a:prstGeom>
          <a:noFill/>
          <a:ln>
            <a:noFill/>
          </a:ln>
        </p:spPr>
      </p:pic>
    </p:spTree>
    <p:extLst>
      <p:ext uri="{BB962C8B-B14F-4D97-AF65-F5344CB8AC3E}">
        <p14:creationId xmlns:p14="http://schemas.microsoft.com/office/powerpoint/2010/main" val="376332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9A43-E073-4DED-A9A7-498EA1569247}"/>
              </a:ext>
            </a:extLst>
          </p:cNvPr>
          <p:cNvSpPr>
            <a:spLocks noGrp="1"/>
          </p:cNvSpPr>
          <p:nvPr>
            <p:ph type="title"/>
          </p:nvPr>
        </p:nvSpPr>
        <p:spPr/>
        <p:txBody>
          <a:bodyPr/>
          <a:lstStyle/>
          <a:p>
            <a:r>
              <a:rPr lang="en-GB" dirty="0" err="1"/>
              <a:t>iFruit</a:t>
            </a:r>
            <a:r>
              <a:rPr lang="en-GB" dirty="0"/>
              <a:t> password hack</a:t>
            </a:r>
          </a:p>
        </p:txBody>
      </p:sp>
      <p:sp>
        <p:nvSpPr>
          <p:cNvPr id="3" name="Content Placeholder 2">
            <a:extLst>
              <a:ext uri="{FF2B5EF4-FFF2-40B4-BE49-F238E27FC236}">
                <a16:creationId xmlns:a16="http://schemas.microsoft.com/office/drawing/2014/main" id="{D91BA9F8-7BFE-4BA7-BFD2-E30969921109}"/>
              </a:ext>
            </a:extLst>
          </p:cNvPr>
          <p:cNvSpPr>
            <a:spLocks noGrp="1"/>
          </p:cNvSpPr>
          <p:nvPr>
            <p:ph idx="1"/>
          </p:nvPr>
        </p:nvSpPr>
        <p:spPr/>
        <p:txBody>
          <a:bodyPr/>
          <a:lstStyle/>
          <a:p>
            <a:pPr marL="0" indent="0">
              <a:buNone/>
            </a:pPr>
            <a:r>
              <a:rPr lang="en-US" dirty="0"/>
              <a:t>•The password hack can be used to gain entry to a pre-existing user account using the website’s in-built password reset function.</a:t>
            </a:r>
          </a:p>
          <a:p>
            <a:pPr marL="0" indent="0">
              <a:buNone/>
            </a:pPr>
            <a:r>
              <a:rPr lang="en-US" dirty="0"/>
              <a:t>•This can only be performed by an admin.</a:t>
            </a:r>
          </a:p>
          <a:p>
            <a:pPr marL="0" indent="0">
              <a:buNone/>
            </a:pPr>
            <a:r>
              <a:rPr lang="en-US" dirty="0"/>
              <a:t>•This is done by gathering a random username and resetting the password on the login page, then logging into an admin account and gathering the ‘token’ and the ‘validator’ from the password reset table, taking the validator in to the ‘bin 2 hex’ page and pasting it into the box, then change the URL to ‘ifruit.com/</a:t>
            </a:r>
            <a:r>
              <a:rPr lang="en-US" dirty="0" err="1"/>
              <a:t>pwdreset</a:t>
            </a:r>
            <a:r>
              <a:rPr lang="en-US" dirty="0"/>
              <a:t>/</a:t>
            </a:r>
            <a:r>
              <a:rPr lang="en-US" dirty="0" err="1"/>
              <a:t>newpwd.php?selector</a:t>
            </a:r>
            <a:r>
              <a:rPr lang="en-US" dirty="0"/>
              <a:t>=</a:t>
            </a:r>
            <a:r>
              <a:rPr lang="en-US" dirty="0" err="1"/>
              <a:t>selector&amp;validator</a:t>
            </a:r>
            <a:r>
              <a:rPr lang="en-US" dirty="0"/>
              <a:t>=validator’</a:t>
            </a:r>
          </a:p>
        </p:txBody>
      </p:sp>
    </p:spTree>
    <p:extLst>
      <p:ext uri="{BB962C8B-B14F-4D97-AF65-F5344CB8AC3E}">
        <p14:creationId xmlns:p14="http://schemas.microsoft.com/office/powerpoint/2010/main" val="297211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9161-061E-4FCB-814E-D07451DA65FD}"/>
              </a:ext>
            </a:extLst>
          </p:cNvPr>
          <p:cNvSpPr>
            <a:spLocks noGrp="1"/>
          </p:cNvSpPr>
          <p:nvPr>
            <p:ph type="title"/>
          </p:nvPr>
        </p:nvSpPr>
        <p:spPr/>
        <p:txBody>
          <a:bodyPr/>
          <a:lstStyle/>
          <a:p>
            <a:r>
              <a:rPr lang="en-GB" dirty="0"/>
              <a:t>PROCESS</a:t>
            </a:r>
          </a:p>
        </p:txBody>
      </p:sp>
      <p:sp>
        <p:nvSpPr>
          <p:cNvPr id="3" name="Content Placeholder 2">
            <a:extLst>
              <a:ext uri="{FF2B5EF4-FFF2-40B4-BE49-F238E27FC236}">
                <a16:creationId xmlns:a16="http://schemas.microsoft.com/office/drawing/2014/main" id="{029A0098-6F02-419D-AD2E-C20C59B80CB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647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39A4-8A47-48E1-846E-BE14D1852261}"/>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3A5F1524-058D-4045-9794-10F7A7B6D21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5607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990F-C510-417C-8670-C666D3D9465A}"/>
              </a:ext>
            </a:extLst>
          </p:cNvPr>
          <p:cNvSpPr>
            <a:spLocks noGrp="1"/>
          </p:cNvSpPr>
          <p:nvPr>
            <p:ph type="title"/>
          </p:nvPr>
        </p:nvSpPr>
        <p:spPr/>
        <p:txBody>
          <a:bodyPr/>
          <a:lstStyle/>
          <a:p>
            <a:r>
              <a:rPr lang="en-GB" dirty="0"/>
              <a:t>PSEXEC &amp; Reverse TCP</a:t>
            </a:r>
          </a:p>
        </p:txBody>
      </p:sp>
      <p:sp>
        <p:nvSpPr>
          <p:cNvPr id="3" name="Content Placeholder 2">
            <a:extLst>
              <a:ext uri="{FF2B5EF4-FFF2-40B4-BE49-F238E27FC236}">
                <a16:creationId xmlns:a16="http://schemas.microsoft.com/office/drawing/2014/main" id="{46B30511-0B7B-43D7-B300-1874F5883D23}"/>
              </a:ext>
            </a:extLst>
          </p:cNvPr>
          <p:cNvSpPr>
            <a:spLocks noGrp="1"/>
          </p:cNvSpPr>
          <p:nvPr>
            <p:ph idx="1"/>
          </p:nvPr>
        </p:nvSpPr>
        <p:spPr/>
        <p:txBody>
          <a:bodyPr>
            <a:normAutofit fontScale="85000" lnSpcReduction="20000"/>
          </a:bodyPr>
          <a:lstStyle/>
          <a:p>
            <a:r>
              <a:rPr lang="en-GB" dirty="0"/>
              <a:t>“FILEFORMAT” EXPLOIT DEPLOYMENT</a:t>
            </a:r>
          </a:p>
          <a:p>
            <a:endParaRPr lang="en-GB" dirty="0"/>
          </a:p>
          <a:p>
            <a:r>
              <a:rPr lang="en-US" dirty="0"/>
              <a:t>Create files for trigger Vulnerabilities</a:t>
            </a:r>
          </a:p>
          <a:p>
            <a:endParaRPr lang="en-US" dirty="0"/>
          </a:p>
          <a:p>
            <a:r>
              <a:rPr lang="en-GB" dirty="0"/>
              <a:t>Move MVK files on Kali /html </a:t>
            </a:r>
            <a:r>
              <a:rPr lang="en-GB" dirty="0" err="1"/>
              <a:t>dir</a:t>
            </a:r>
            <a:endParaRPr lang="en-GB" dirty="0"/>
          </a:p>
          <a:p>
            <a:endParaRPr lang="en-US" dirty="0"/>
          </a:p>
          <a:p>
            <a:r>
              <a:rPr lang="en-US" dirty="0"/>
              <a:t>Send malicious mail to the AD users</a:t>
            </a:r>
          </a:p>
          <a:p>
            <a:endParaRPr lang="en-US" dirty="0"/>
          </a:p>
          <a:p>
            <a:r>
              <a:rPr lang="en-US" dirty="0"/>
              <a:t>Start a Reverse TCP session</a:t>
            </a:r>
          </a:p>
          <a:p>
            <a:endParaRPr lang="en-US" dirty="0"/>
          </a:p>
          <a:p>
            <a:r>
              <a:rPr lang="en-US" dirty="0"/>
              <a:t>Gain Access to AD User</a:t>
            </a:r>
            <a:endParaRPr lang="en-GB" dirty="0"/>
          </a:p>
        </p:txBody>
      </p:sp>
    </p:spTree>
    <p:extLst>
      <p:ext uri="{BB962C8B-B14F-4D97-AF65-F5344CB8AC3E}">
        <p14:creationId xmlns:p14="http://schemas.microsoft.com/office/powerpoint/2010/main" val="2944768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70DB-7A1C-4400-AC09-005CC8C3DD0B}"/>
              </a:ext>
            </a:extLst>
          </p:cNvPr>
          <p:cNvSpPr>
            <a:spLocks noGrp="1"/>
          </p:cNvSpPr>
          <p:nvPr>
            <p:ph type="title"/>
          </p:nvPr>
        </p:nvSpPr>
        <p:spPr/>
        <p:txBody>
          <a:bodyPr/>
          <a:lstStyle/>
          <a:p>
            <a:r>
              <a:rPr lang="en-GB" dirty="0"/>
              <a:t>PSEXEC &amp; Reverse TCP</a:t>
            </a:r>
          </a:p>
        </p:txBody>
      </p:sp>
      <p:sp>
        <p:nvSpPr>
          <p:cNvPr id="3" name="Content Placeholder 2">
            <a:extLst>
              <a:ext uri="{FF2B5EF4-FFF2-40B4-BE49-F238E27FC236}">
                <a16:creationId xmlns:a16="http://schemas.microsoft.com/office/drawing/2014/main" id="{2B6DA0F7-A277-4F97-B2B7-C1F9B4A65286}"/>
              </a:ext>
            </a:extLst>
          </p:cNvPr>
          <p:cNvSpPr>
            <a:spLocks noGrp="1"/>
          </p:cNvSpPr>
          <p:nvPr>
            <p:ph idx="1"/>
          </p:nvPr>
        </p:nvSpPr>
        <p:spPr/>
        <p:txBody>
          <a:bodyPr>
            <a:normAutofit lnSpcReduction="10000"/>
          </a:bodyPr>
          <a:lstStyle/>
          <a:p>
            <a:r>
              <a:rPr lang="en-GB" dirty="0"/>
              <a:t>PSEXEC</a:t>
            </a:r>
          </a:p>
          <a:p>
            <a:r>
              <a:rPr lang="en-US" dirty="0"/>
              <a:t>Module is often used by penetration testers</a:t>
            </a:r>
            <a:endParaRPr lang="en-GB" dirty="0"/>
          </a:p>
          <a:p>
            <a:r>
              <a:rPr lang="en-US" dirty="0"/>
              <a:t>Able to execute arbitrary processes</a:t>
            </a:r>
          </a:p>
          <a:p>
            <a:r>
              <a:rPr lang="en-GB" dirty="0"/>
              <a:t>SMBv2 Vulnerabilities</a:t>
            </a:r>
            <a:endParaRPr lang="en-US" dirty="0"/>
          </a:p>
          <a:p>
            <a:r>
              <a:rPr lang="en-GB" dirty="0"/>
              <a:t>Deployment</a:t>
            </a:r>
          </a:p>
          <a:p>
            <a:r>
              <a:rPr lang="en-GB" dirty="0"/>
              <a:t>Set Remote Host</a:t>
            </a:r>
          </a:p>
          <a:p>
            <a:r>
              <a:rPr lang="en-GB" dirty="0"/>
              <a:t>Start Meterpreter Session</a:t>
            </a:r>
          </a:p>
          <a:p>
            <a:r>
              <a:rPr lang="en-US" dirty="0"/>
              <a:t>Create New User &amp; login through SSH</a:t>
            </a:r>
          </a:p>
          <a:p>
            <a:r>
              <a:rPr lang="en-US" dirty="0"/>
              <a:t>Add New User to the Mail Server</a:t>
            </a:r>
            <a:endParaRPr lang="en-GB" dirty="0"/>
          </a:p>
        </p:txBody>
      </p:sp>
    </p:spTree>
    <p:extLst>
      <p:ext uri="{BB962C8B-B14F-4D97-AF65-F5344CB8AC3E}">
        <p14:creationId xmlns:p14="http://schemas.microsoft.com/office/powerpoint/2010/main" val="154637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0EF0-E96E-4D49-8717-6703683C6AF5}"/>
              </a:ext>
            </a:extLst>
          </p:cNvPr>
          <p:cNvSpPr>
            <a:spLocks noGrp="1"/>
          </p:cNvSpPr>
          <p:nvPr>
            <p:ph type="title"/>
          </p:nvPr>
        </p:nvSpPr>
        <p:spPr/>
        <p:txBody>
          <a:bodyPr/>
          <a:lstStyle/>
          <a:p>
            <a:r>
              <a:rPr lang="en-GB" dirty="0"/>
              <a:t>Technical Limitations</a:t>
            </a:r>
          </a:p>
        </p:txBody>
      </p:sp>
      <p:sp>
        <p:nvSpPr>
          <p:cNvPr id="3" name="Content Placeholder 2">
            <a:extLst>
              <a:ext uri="{FF2B5EF4-FFF2-40B4-BE49-F238E27FC236}">
                <a16:creationId xmlns:a16="http://schemas.microsoft.com/office/drawing/2014/main" id="{F24EF7BF-8FD3-43AD-9DCB-788A3B02E03A}"/>
              </a:ext>
            </a:extLst>
          </p:cNvPr>
          <p:cNvSpPr>
            <a:spLocks noGrp="1"/>
          </p:cNvSpPr>
          <p:nvPr>
            <p:ph idx="1"/>
          </p:nvPr>
        </p:nvSpPr>
        <p:spPr/>
        <p:txBody>
          <a:bodyPr>
            <a:normAutofit fontScale="85000" lnSpcReduction="20000"/>
          </a:bodyPr>
          <a:lstStyle/>
          <a:p>
            <a:r>
              <a:rPr lang="en-GB" dirty="0"/>
              <a:t>Remote Server</a:t>
            </a:r>
          </a:p>
          <a:p>
            <a:endParaRPr lang="en-GB" dirty="0"/>
          </a:p>
          <a:p>
            <a:r>
              <a:rPr lang="en-GB" dirty="0"/>
              <a:t>ISP Cut Off</a:t>
            </a:r>
          </a:p>
          <a:p>
            <a:endParaRPr lang="en-GB" dirty="0"/>
          </a:p>
          <a:p>
            <a:r>
              <a:rPr lang="en-GB" dirty="0"/>
              <a:t>Scope Creep</a:t>
            </a:r>
          </a:p>
          <a:p>
            <a:endParaRPr lang="en-GB" dirty="0"/>
          </a:p>
          <a:p>
            <a:r>
              <a:rPr lang="en-GB" dirty="0"/>
              <a:t>SQLi</a:t>
            </a:r>
          </a:p>
          <a:p>
            <a:endParaRPr lang="en-GB" dirty="0"/>
          </a:p>
          <a:p>
            <a:r>
              <a:rPr lang="en-GB" dirty="0"/>
              <a:t>Professional SEC Experience (Lack of)</a:t>
            </a:r>
          </a:p>
          <a:p>
            <a:endParaRPr lang="en-GB" dirty="0"/>
          </a:p>
          <a:p>
            <a:r>
              <a:rPr lang="en-GB" dirty="0"/>
              <a:t>COVID 19 Limitations</a:t>
            </a:r>
          </a:p>
        </p:txBody>
      </p:sp>
    </p:spTree>
    <p:extLst>
      <p:ext uri="{BB962C8B-B14F-4D97-AF65-F5344CB8AC3E}">
        <p14:creationId xmlns:p14="http://schemas.microsoft.com/office/powerpoint/2010/main" val="1940557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ACFA-5EBE-4FEE-8602-3E99CC2452D7}"/>
              </a:ext>
            </a:extLst>
          </p:cNvPr>
          <p:cNvSpPr>
            <a:spLocks noGrp="1"/>
          </p:cNvSpPr>
          <p:nvPr>
            <p:ph type="title"/>
          </p:nvPr>
        </p:nvSpPr>
        <p:spPr/>
        <p:txBody>
          <a:bodyPr/>
          <a:lstStyle/>
          <a:p>
            <a:r>
              <a:rPr lang="en-GB" dirty="0"/>
              <a:t>Future Roadmap</a:t>
            </a:r>
          </a:p>
        </p:txBody>
      </p:sp>
      <p:sp>
        <p:nvSpPr>
          <p:cNvPr id="3" name="Content Placeholder 2">
            <a:extLst>
              <a:ext uri="{FF2B5EF4-FFF2-40B4-BE49-F238E27FC236}">
                <a16:creationId xmlns:a16="http://schemas.microsoft.com/office/drawing/2014/main" id="{7557BC6C-2F3F-402F-A58A-395A78089ABF}"/>
              </a:ext>
            </a:extLst>
          </p:cNvPr>
          <p:cNvSpPr>
            <a:spLocks noGrp="1"/>
          </p:cNvSpPr>
          <p:nvPr>
            <p:ph idx="1"/>
          </p:nvPr>
        </p:nvSpPr>
        <p:spPr/>
        <p:txBody>
          <a:bodyPr>
            <a:normAutofit/>
          </a:bodyPr>
          <a:lstStyle/>
          <a:p>
            <a:r>
              <a:rPr lang="en-GB" dirty="0"/>
              <a:t>Complete the remaining WIP exploits (SQLi, FTP Server, Bots)</a:t>
            </a:r>
          </a:p>
          <a:p>
            <a:endParaRPr lang="en-GB" dirty="0"/>
          </a:p>
          <a:p>
            <a:r>
              <a:rPr lang="en-GB" dirty="0"/>
              <a:t>Continue adding functionality to the site &amp; server (OWASP FS)</a:t>
            </a:r>
          </a:p>
          <a:p>
            <a:endParaRPr lang="en-GB" dirty="0"/>
          </a:p>
          <a:p>
            <a:r>
              <a:rPr lang="en-GB" dirty="0"/>
              <a:t>Apply new exploits to the environment (Rainbow Tables)</a:t>
            </a:r>
          </a:p>
          <a:p>
            <a:endParaRPr lang="en-GB" dirty="0"/>
          </a:p>
          <a:p>
            <a:r>
              <a:rPr lang="en-GB" dirty="0"/>
              <a:t>Improve the realism of the environment by adding further layers of security to its network (Patches, OS Versions, Firewall Rules)</a:t>
            </a:r>
          </a:p>
        </p:txBody>
      </p:sp>
    </p:spTree>
    <p:extLst>
      <p:ext uri="{BB962C8B-B14F-4D97-AF65-F5344CB8AC3E}">
        <p14:creationId xmlns:p14="http://schemas.microsoft.com/office/powerpoint/2010/main" val="173197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8706-9FE8-4517-BC12-CB1FF3CA542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EAEA15A-CA5B-4FF4-854F-B5CAEF1CF225}"/>
              </a:ext>
            </a:extLst>
          </p:cNvPr>
          <p:cNvSpPr>
            <a:spLocks noGrp="1"/>
          </p:cNvSpPr>
          <p:nvPr>
            <p:ph idx="1"/>
          </p:nvPr>
        </p:nvSpPr>
        <p:spPr/>
        <p:txBody>
          <a:bodyPr/>
          <a:lstStyle/>
          <a:p>
            <a:r>
              <a:rPr lang="en-GB" dirty="0"/>
              <a:t>QUESTIONS!?</a:t>
            </a:r>
          </a:p>
          <a:p>
            <a:endParaRPr lang="en-GB" dirty="0"/>
          </a:p>
          <a:p>
            <a:endParaRPr lang="en-GB" dirty="0"/>
          </a:p>
          <a:p>
            <a:endParaRPr lang="en-GB" dirty="0"/>
          </a:p>
          <a:p>
            <a:r>
              <a:rPr lang="en-GB" sz="9600" dirty="0"/>
              <a:t>Questions?</a:t>
            </a:r>
          </a:p>
        </p:txBody>
      </p:sp>
    </p:spTree>
    <p:extLst>
      <p:ext uri="{BB962C8B-B14F-4D97-AF65-F5344CB8AC3E}">
        <p14:creationId xmlns:p14="http://schemas.microsoft.com/office/powerpoint/2010/main" val="237069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1A81-A480-419F-A8A8-E5111A790EDF}"/>
              </a:ext>
            </a:extLst>
          </p:cNvPr>
          <p:cNvSpPr>
            <a:spLocks noGrp="1"/>
          </p:cNvSpPr>
          <p:nvPr>
            <p:ph type="title"/>
          </p:nvPr>
        </p:nvSpPr>
        <p:spPr/>
        <p:txBody>
          <a:bodyPr/>
          <a:lstStyle/>
          <a:p>
            <a:r>
              <a:rPr lang="en-GB" dirty="0"/>
              <a:t>Project Critical Aims</a:t>
            </a:r>
          </a:p>
        </p:txBody>
      </p:sp>
      <p:sp>
        <p:nvSpPr>
          <p:cNvPr id="3" name="Content Placeholder 2">
            <a:extLst>
              <a:ext uri="{FF2B5EF4-FFF2-40B4-BE49-F238E27FC236}">
                <a16:creationId xmlns:a16="http://schemas.microsoft.com/office/drawing/2014/main" id="{B235B4F1-2037-476C-8529-B9D39607C80F}"/>
              </a:ext>
            </a:extLst>
          </p:cNvPr>
          <p:cNvSpPr>
            <a:spLocks noGrp="1"/>
          </p:cNvSpPr>
          <p:nvPr>
            <p:ph idx="1"/>
          </p:nvPr>
        </p:nvSpPr>
        <p:spPr/>
        <p:txBody>
          <a:bodyPr>
            <a:normAutofit/>
          </a:bodyPr>
          <a:lstStyle/>
          <a:p>
            <a:pPr>
              <a:lnSpc>
                <a:spcPct val="107000"/>
              </a:lnSpc>
              <a:spcAft>
                <a:spcPts val="800"/>
              </a:spcAft>
            </a:pPr>
            <a:r>
              <a:rPr lang="en-GB" sz="2400" b="1" dirty="0">
                <a:latin typeface="Calibri" panose="020F0502020204030204" pitchFamily="34" charset="0"/>
                <a:ea typeface="Calibri" panose="020F0502020204030204" pitchFamily="34" charset="0"/>
                <a:cs typeface="Times New Roman" panose="02020603050405020304" pitchFamily="18" charset="0"/>
              </a:rPr>
              <a:t>Create a Virtual Machine testbed</a:t>
            </a: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 Specifically optimised to accommodate security penetration testing</a:t>
            </a: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 To be used by the client for teaching 4</a:t>
            </a:r>
            <a:r>
              <a:rPr lang="en-GB" sz="2400" baseline="30000" dirty="0">
                <a:latin typeface="Calibri" panose="020F0502020204030204" pitchFamily="34" charset="0"/>
                <a:ea typeface="Calibri" panose="020F0502020204030204" pitchFamily="34" charset="0"/>
                <a:cs typeface="Times New Roman" panose="02020603050405020304" pitchFamily="18" charset="0"/>
              </a:rPr>
              <a:t>th</a:t>
            </a:r>
            <a:r>
              <a:rPr lang="en-GB" sz="2400" dirty="0">
                <a:latin typeface="Calibri" panose="020F0502020204030204" pitchFamily="34" charset="0"/>
                <a:ea typeface="Calibri" panose="020F0502020204030204" pitchFamily="34" charset="0"/>
                <a:cs typeface="Times New Roman" panose="02020603050405020304" pitchFamily="18" charset="0"/>
              </a:rPr>
              <a:t> year pen-testing labs </a:t>
            </a:r>
          </a:p>
          <a:p>
            <a:pPr>
              <a:lnSpc>
                <a:spcPct val="107000"/>
              </a:lnSpc>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Create a vulnerable E-Commerce website within the testbed network</a:t>
            </a: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To be used for carrying out web-based attacks, such as Cross-Site Scripting &amp; SQL Injections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Testbed Network </a:t>
            </a:r>
            <a:r>
              <a:rPr lang="en-GB" sz="2400" b="1" dirty="0">
                <a:latin typeface="Calibri" panose="020F0502020204030204" pitchFamily="34" charset="0"/>
                <a:ea typeface="Calibri" panose="020F0502020204030204" pitchFamily="34" charset="0"/>
                <a:cs typeface="Times New Roman" panose="02020603050405020304" pitchFamily="18" charset="0"/>
              </a:rPr>
              <a:t>must utilise modern OS versions</a:t>
            </a:r>
            <a:r>
              <a:rPr lang="en-GB" sz="2400" dirty="0">
                <a:latin typeface="Calibri" panose="020F0502020204030204" pitchFamily="34" charset="0"/>
                <a:ea typeface="Calibri" panose="020F0502020204030204" pitchFamily="34" charset="0"/>
                <a:cs typeface="Times New Roman" panose="02020603050405020304" pitchFamily="18" charset="0"/>
              </a:rPr>
              <a:t> and hardware to </a:t>
            </a:r>
            <a:r>
              <a:rPr lang="en-GB" sz="2400" b="1" dirty="0">
                <a:latin typeface="Calibri" panose="020F0502020204030204" pitchFamily="34" charset="0"/>
                <a:ea typeface="Calibri" panose="020F0502020204030204" pitchFamily="34" charset="0"/>
                <a:cs typeface="Times New Roman" panose="02020603050405020304" pitchFamily="18" charset="0"/>
              </a:rPr>
              <a:t>maintain a realistic scenario &amp; improve on current labs</a:t>
            </a:r>
            <a:r>
              <a:rPr lang="en-GB" sz="2400" dirty="0">
                <a:latin typeface="Calibri" panose="020F0502020204030204" pitchFamily="34" charset="0"/>
                <a:ea typeface="Calibri" panose="020F0502020204030204" pitchFamily="34" charset="0"/>
                <a:cs typeface="Times New Roman" panose="02020603050405020304" pitchFamily="18" charset="0"/>
              </a:rPr>
              <a:t> which still use older OS versions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545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0592-B513-49A0-9C07-A5E4A2AC9276}"/>
              </a:ext>
            </a:extLst>
          </p:cNvPr>
          <p:cNvSpPr>
            <a:spLocks noGrp="1"/>
          </p:cNvSpPr>
          <p:nvPr>
            <p:ph type="title"/>
          </p:nvPr>
        </p:nvSpPr>
        <p:spPr/>
        <p:txBody>
          <a:bodyPr/>
          <a:lstStyle/>
          <a:p>
            <a:r>
              <a:rPr lang="en-GB" dirty="0"/>
              <a:t>Further Project Aims</a:t>
            </a:r>
          </a:p>
        </p:txBody>
      </p:sp>
      <p:sp>
        <p:nvSpPr>
          <p:cNvPr id="3" name="Content Placeholder 2">
            <a:extLst>
              <a:ext uri="{FF2B5EF4-FFF2-40B4-BE49-F238E27FC236}">
                <a16:creationId xmlns:a16="http://schemas.microsoft.com/office/drawing/2014/main" id="{CEF6D19A-3AB4-4043-9187-22D0608B0FAA}"/>
              </a:ext>
            </a:extLst>
          </p:cNvPr>
          <p:cNvSpPr>
            <a:spLocks noGrp="1"/>
          </p:cNvSpPr>
          <p:nvPr>
            <p:ph idx="1"/>
          </p:nvPr>
        </p:nvSpPr>
        <p:spPr/>
        <p:txBody>
          <a:bodyPr>
            <a:normAutofit/>
          </a:bodyPr>
          <a:lstStyle/>
          <a:p>
            <a:r>
              <a:rPr lang="en-GB" sz="2400" dirty="0"/>
              <a:t>Create </a:t>
            </a:r>
            <a:r>
              <a:rPr lang="en-GB" sz="2400" b="1" dirty="0"/>
              <a:t>challenging</a:t>
            </a:r>
            <a:r>
              <a:rPr lang="en-GB" sz="2400" dirty="0"/>
              <a:t> scenarios for students</a:t>
            </a:r>
          </a:p>
          <a:p>
            <a:endParaRPr lang="en-GB" sz="2400" dirty="0"/>
          </a:p>
          <a:p>
            <a:r>
              <a:rPr lang="en-GB" sz="2400" dirty="0"/>
              <a:t>Create Scenarios/Labs which provide students </a:t>
            </a:r>
            <a:r>
              <a:rPr lang="en-GB" sz="2400" b="1" dirty="0"/>
              <a:t>opportunities for self-directed learning</a:t>
            </a:r>
          </a:p>
          <a:p>
            <a:endParaRPr lang="en-GB" sz="2400" dirty="0"/>
          </a:p>
          <a:p>
            <a:r>
              <a:rPr lang="en-GB" sz="2400" dirty="0"/>
              <a:t>Create a </a:t>
            </a:r>
            <a:r>
              <a:rPr lang="en-GB" sz="2400" b="1" dirty="0"/>
              <a:t>logical exploit path</a:t>
            </a:r>
            <a:r>
              <a:rPr lang="en-GB" sz="2400" dirty="0"/>
              <a:t> through privilege escalation techniques</a:t>
            </a:r>
          </a:p>
          <a:p>
            <a:endParaRPr lang="en-GB" sz="2400" dirty="0"/>
          </a:p>
          <a:p>
            <a:r>
              <a:rPr lang="en-GB" sz="2400" dirty="0"/>
              <a:t>Opportunity for the whole team to </a:t>
            </a:r>
            <a:r>
              <a:rPr lang="en-GB" sz="2400" b="1" dirty="0"/>
              <a:t>further</a:t>
            </a:r>
            <a:r>
              <a:rPr lang="en-GB" sz="2400" dirty="0"/>
              <a:t> </a:t>
            </a:r>
            <a:r>
              <a:rPr lang="en-GB" sz="2400" b="1" dirty="0"/>
              <a:t>knowledge &amp; improve skillsets</a:t>
            </a:r>
          </a:p>
        </p:txBody>
      </p:sp>
    </p:spTree>
    <p:extLst>
      <p:ext uri="{BB962C8B-B14F-4D97-AF65-F5344CB8AC3E}">
        <p14:creationId xmlns:p14="http://schemas.microsoft.com/office/powerpoint/2010/main" val="109594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E7CF-D745-426E-9181-C91C891E4D3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6F8ADA4-5DEB-4A5C-A952-CFA3331B60D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3202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18C-9A73-499F-9C90-0EE1A2F0054F}"/>
              </a:ext>
            </a:extLst>
          </p:cNvPr>
          <p:cNvSpPr>
            <a:spLocks noGrp="1"/>
          </p:cNvSpPr>
          <p:nvPr>
            <p:ph type="title"/>
          </p:nvPr>
        </p:nvSpPr>
        <p:spPr/>
        <p:txBody>
          <a:bodyPr/>
          <a:lstStyle/>
          <a:p>
            <a:r>
              <a:rPr lang="en-GB" dirty="0"/>
              <a:t>Project Platform</a:t>
            </a:r>
          </a:p>
        </p:txBody>
      </p:sp>
      <p:sp>
        <p:nvSpPr>
          <p:cNvPr id="3" name="Content Placeholder 2">
            <a:extLst>
              <a:ext uri="{FF2B5EF4-FFF2-40B4-BE49-F238E27FC236}">
                <a16:creationId xmlns:a16="http://schemas.microsoft.com/office/drawing/2014/main" id="{38D89FE7-D454-452E-B8EE-96487B82112D}"/>
              </a:ext>
            </a:extLst>
          </p:cNvPr>
          <p:cNvSpPr>
            <a:spLocks noGrp="1"/>
          </p:cNvSpPr>
          <p:nvPr>
            <p:ph idx="1"/>
          </p:nvPr>
        </p:nvSpPr>
        <p:spPr/>
        <p:txBody>
          <a:bodyPr>
            <a:normAutofit lnSpcReduction="10000"/>
          </a:bodyPr>
          <a:lstStyle/>
          <a:p>
            <a:r>
              <a:rPr lang="en-GB" dirty="0" err="1"/>
              <a:t>Proxmox</a:t>
            </a:r>
            <a:endParaRPr lang="en-GB" dirty="0"/>
          </a:p>
          <a:p>
            <a:pPr marL="0" indent="0">
              <a:buNone/>
            </a:pPr>
            <a:endParaRPr lang="en-GB" dirty="0"/>
          </a:p>
          <a:p>
            <a:r>
              <a:rPr lang="en-GB" dirty="0"/>
              <a:t>Open-Source server management platform</a:t>
            </a:r>
          </a:p>
          <a:p>
            <a:endParaRPr lang="en-GB" dirty="0"/>
          </a:p>
          <a:p>
            <a:r>
              <a:rPr lang="en-GB" dirty="0"/>
              <a:t>Integrates KVM, LXC and QEMU virtualization</a:t>
            </a:r>
          </a:p>
          <a:p>
            <a:endParaRPr lang="en-GB" dirty="0"/>
          </a:p>
          <a:p>
            <a:r>
              <a:rPr lang="en-GB" dirty="0"/>
              <a:t> Enterprise-class features</a:t>
            </a:r>
          </a:p>
          <a:p>
            <a:endParaRPr lang="en-GB" dirty="0"/>
          </a:p>
          <a:p>
            <a:r>
              <a:rPr lang="en-GB" dirty="0"/>
              <a:t> Efficient VE</a:t>
            </a:r>
          </a:p>
        </p:txBody>
      </p:sp>
    </p:spTree>
    <p:extLst>
      <p:ext uri="{BB962C8B-B14F-4D97-AF65-F5344CB8AC3E}">
        <p14:creationId xmlns:p14="http://schemas.microsoft.com/office/powerpoint/2010/main" val="202119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2AC6-68B2-4CC7-AE8B-BD08FF106549}"/>
              </a:ext>
            </a:extLst>
          </p:cNvPr>
          <p:cNvSpPr>
            <a:spLocks noGrp="1"/>
          </p:cNvSpPr>
          <p:nvPr>
            <p:ph type="title"/>
          </p:nvPr>
        </p:nvSpPr>
        <p:spPr/>
        <p:txBody>
          <a:bodyPr/>
          <a:lstStyle/>
          <a:p>
            <a:r>
              <a:rPr lang="en-GB" dirty="0"/>
              <a:t>VPN Set-up</a:t>
            </a:r>
          </a:p>
        </p:txBody>
      </p:sp>
      <p:sp>
        <p:nvSpPr>
          <p:cNvPr id="3" name="Content Placeholder 2">
            <a:extLst>
              <a:ext uri="{FF2B5EF4-FFF2-40B4-BE49-F238E27FC236}">
                <a16:creationId xmlns:a16="http://schemas.microsoft.com/office/drawing/2014/main" id="{C7F9F32F-A68C-449E-B38A-87E03FD9182C}"/>
              </a:ext>
            </a:extLst>
          </p:cNvPr>
          <p:cNvSpPr>
            <a:spLocks noGrp="1"/>
          </p:cNvSpPr>
          <p:nvPr>
            <p:ph idx="1"/>
          </p:nvPr>
        </p:nvSpPr>
        <p:spPr/>
        <p:txBody>
          <a:bodyPr>
            <a:normAutofit lnSpcReduction="10000"/>
          </a:bodyPr>
          <a:lstStyle/>
          <a:p>
            <a:r>
              <a:rPr lang="en-GB" dirty="0"/>
              <a:t>OpenVPN</a:t>
            </a:r>
          </a:p>
          <a:p>
            <a:endParaRPr lang="en-GB" dirty="0"/>
          </a:p>
          <a:p>
            <a:r>
              <a:rPr lang="en-GB" dirty="0"/>
              <a:t>Trusted Security</a:t>
            </a:r>
          </a:p>
          <a:p>
            <a:endParaRPr lang="en-GB" dirty="0"/>
          </a:p>
          <a:p>
            <a:r>
              <a:rPr lang="en-GB" dirty="0"/>
              <a:t>Adaptable</a:t>
            </a:r>
          </a:p>
          <a:p>
            <a:endParaRPr lang="en-GB" dirty="0"/>
          </a:p>
          <a:p>
            <a:r>
              <a:rPr lang="en-GB" dirty="0"/>
              <a:t>Open Source</a:t>
            </a:r>
          </a:p>
          <a:p>
            <a:endParaRPr lang="en-GB" dirty="0"/>
          </a:p>
          <a:p>
            <a:r>
              <a:rPr lang="en-GB" dirty="0"/>
              <a:t>Supports Multiple Encryption Standards</a:t>
            </a:r>
          </a:p>
        </p:txBody>
      </p:sp>
    </p:spTree>
    <p:extLst>
      <p:ext uri="{BB962C8B-B14F-4D97-AF65-F5344CB8AC3E}">
        <p14:creationId xmlns:p14="http://schemas.microsoft.com/office/powerpoint/2010/main" val="266595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BF2C-5ED1-4EE2-B6FB-ECC86892C80D}"/>
              </a:ext>
            </a:extLst>
          </p:cNvPr>
          <p:cNvSpPr>
            <a:spLocks noGrp="1"/>
          </p:cNvSpPr>
          <p:nvPr>
            <p:ph type="title"/>
          </p:nvPr>
        </p:nvSpPr>
        <p:spPr/>
        <p:txBody>
          <a:bodyPr/>
          <a:lstStyle/>
          <a:p>
            <a:r>
              <a:rPr lang="en-GB" dirty="0"/>
              <a:t>VPN Set-up </a:t>
            </a:r>
          </a:p>
        </p:txBody>
      </p:sp>
      <p:sp>
        <p:nvSpPr>
          <p:cNvPr id="3" name="Content Placeholder 2">
            <a:extLst>
              <a:ext uri="{FF2B5EF4-FFF2-40B4-BE49-F238E27FC236}">
                <a16:creationId xmlns:a16="http://schemas.microsoft.com/office/drawing/2014/main" id="{A433E3B2-76DF-4440-B0B6-2039D142C966}"/>
              </a:ext>
            </a:extLst>
          </p:cNvPr>
          <p:cNvSpPr>
            <a:spLocks noGrp="1"/>
          </p:cNvSpPr>
          <p:nvPr>
            <p:ph idx="1"/>
          </p:nvPr>
        </p:nvSpPr>
        <p:spPr/>
        <p:txBody>
          <a:bodyPr>
            <a:normAutofit fontScale="85000" lnSpcReduction="20000"/>
          </a:bodyPr>
          <a:lstStyle/>
          <a:p>
            <a:r>
              <a:rPr lang="en-GB" dirty="0" err="1"/>
              <a:t>pfSense</a:t>
            </a:r>
            <a:endParaRPr lang="en-GB" dirty="0"/>
          </a:p>
          <a:p>
            <a:endParaRPr lang="en-GB" dirty="0"/>
          </a:p>
          <a:p>
            <a:r>
              <a:rPr lang="en-GB" dirty="0"/>
              <a:t>Simple but effective design</a:t>
            </a:r>
          </a:p>
          <a:p>
            <a:endParaRPr lang="en-GB" dirty="0"/>
          </a:p>
          <a:p>
            <a:r>
              <a:rPr lang="en-GB" dirty="0"/>
              <a:t>Open source (FreeBSD)</a:t>
            </a:r>
          </a:p>
          <a:p>
            <a:endParaRPr lang="en-GB" dirty="0"/>
          </a:p>
          <a:p>
            <a:r>
              <a:rPr lang="en-GB" dirty="0"/>
              <a:t>Implementation</a:t>
            </a:r>
          </a:p>
          <a:p>
            <a:endParaRPr lang="en-GB" dirty="0"/>
          </a:p>
          <a:p>
            <a:r>
              <a:rPr lang="en-GB" dirty="0"/>
              <a:t>OpenVPN Server</a:t>
            </a:r>
          </a:p>
          <a:p>
            <a:endParaRPr lang="en-GB" dirty="0"/>
          </a:p>
          <a:p>
            <a:r>
              <a:rPr lang="en-GB" dirty="0"/>
              <a:t>Certificate Authority</a:t>
            </a:r>
          </a:p>
        </p:txBody>
      </p:sp>
    </p:spTree>
    <p:extLst>
      <p:ext uri="{BB962C8B-B14F-4D97-AF65-F5344CB8AC3E}">
        <p14:creationId xmlns:p14="http://schemas.microsoft.com/office/powerpoint/2010/main" val="416641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5C58-8375-4C02-897D-6A4EA010620F}"/>
              </a:ext>
            </a:extLst>
          </p:cNvPr>
          <p:cNvSpPr>
            <a:spLocks noGrp="1"/>
          </p:cNvSpPr>
          <p:nvPr>
            <p:ph type="title"/>
          </p:nvPr>
        </p:nvSpPr>
        <p:spPr/>
        <p:txBody>
          <a:bodyPr/>
          <a:lstStyle/>
          <a:p>
            <a:r>
              <a:rPr lang="en-GB" dirty="0"/>
              <a:t>Network Topology</a:t>
            </a:r>
          </a:p>
        </p:txBody>
      </p:sp>
      <p:sp>
        <p:nvSpPr>
          <p:cNvPr id="3" name="Content Placeholder 2">
            <a:extLst>
              <a:ext uri="{FF2B5EF4-FFF2-40B4-BE49-F238E27FC236}">
                <a16:creationId xmlns:a16="http://schemas.microsoft.com/office/drawing/2014/main" id="{D78F9D11-E44E-472A-BEAD-FE9738CD1D3D}"/>
              </a:ext>
            </a:extLst>
          </p:cNvPr>
          <p:cNvSpPr>
            <a:spLocks noGrp="1"/>
          </p:cNvSpPr>
          <p:nvPr>
            <p:ph idx="1"/>
          </p:nvPr>
        </p:nvSpPr>
        <p:spPr/>
        <p:txBody>
          <a:bodyPr/>
          <a:lstStyle/>
          <a:p>
            <a:r>
              <a:rPr lang="en-US" dirty="0"/>
              <a:t>OSs Deployed in our Scenario</a:t>
            </a:r>
          </a:p>
          <a:p>
            <a:r>
              <a:rPr lang="en-US" dirty="0"/>
              <a:t>Windows Server 2016(Web Server/AD)</a:t>
            </a:r>
          </a:p>
          <a:p>
            <a:r>
              <a:rPr lang="en-GB" dirty="0"/>
              <a:t>Windows 10-1809 (AD User)</a:t>
            </a:r>
          </a:p>
          <a:p>
            <a:r>
              <a:rPr lang="en-GB" dirty="0"/>
              <a:t>Kali Linux (Attacker)</a:t>
            </a:r>
          </a:p>
          <a:p>
            <a:r>
              <a:rPr lang="en-GB" dirty="0"/>
              <a:t>Vulnerabilities </a:t>
            </a:r>
          </a:p>
          <a:p>
            <a:r>
              <a:rPr lang="en-US" dirty="0"/>
              <a:t>Unpatched versions of Windows Oss</a:t>
            </a:r>
            <a:endParaRPr lang="en-GB" dirty="0"/>
          </a:p>
          <a:p>
            <a:r>
              <a:rPr lang="en-GB" dirty="0"/>
              <a:t>Weak Firewall Rules</a:t>
            </a:r>
          </a:p>
          <a:p>
            <a:r>
              <a:rPr lang="en-US" dirty="0"/>
              <a:t>Hosted Website Exposed to Attacks</a:t>
            </a:r>
            <a:endParaRPr lang="en-GB" dirty="0"/>
          </a:p>
        </p:txBody>
      </p:sp>
    </p:spTree>
    <p:extLst>
      <p:ext uri="{BB962C8B-B14F-4D97-AF65-F5344CB8AC3E}">
        <p14:creationId xmlns:p14="http://schemas.microsoft.com/office/powerpoint/2010/main" val="175334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1045</Words>
  <Application>Microsoft Office PowerPoint</Application>
  <PresentationFormat>Widescreen</PresentationFormat>
  <Paragraphs>179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Symbol</vt:lpstr>
      <vt:lpstr>Office Theme</vt:lpstr>
      <vt:lpstr>Group Project 2021</vt:lpstr>
      <vt:lpstr>Team Roles</vt:lpstr>
      <vt:lpstr>Project Critical Aims</vt:lpstr>
      <vt:lpstr>Further Project Aims</vt:lpstr>
      <vt:lpstr>PowerPoint Presentation</vt:lpstr>
      <vt:lpstr>Project Platform</vt:lpstr>
      <vt:lpstr>VPN Set-up</vt:lpstr>
      <vt:lpstr>VPN Set-up </vt:lpstr>
      <vt:lpstr>Network Topology</vt:lpstr>
      <vt:lpstr>Website Tour – General Guide</vt:lpstr>
      <vt:lpstr>Front-End Specs </vt:lpstr>
      <vt:lpstr>Back-End Specs</vt:lpstr>
      <vt:lpstr>Vulnerabilities Overview </vt:lpstr>
      <vt:lpstr>XXS Set-up</vt:lpstr>
      <vt:lpstr>XXS Process </vt:lpstr>
      <vt:lpstr>XXS Process 2</vt:lpstr>
      <vt:lpstr>XXS Process 3</vt:lpstr>
      <vt:lpstr>XXS RESULTS</vt:lpstr>
      <vt:lpstr>Clickjacking </vt:lpstr>
      <vt:lpstr>Brute Force </vt:lpstr>
      <vt:lpstr>Bot</vt:lpstr>
      <vt:lpstr>iFruit password hack</vt:lpstr>
      <vt:lpstr>PROCESS</vt:lpstr>
      <vt:lpstr>RESULTS</vt:lpstr>
      <vt:lpstr>PSEXEC &amp; Reverse TCP</vt:lpstr>
      <vt:lpstr>PSEXEC &amp; Reverse TCP</vt:lpstr>
      <vt:lpstr>Technical Limitations</vt:lpstr>
      <vt:lpstr>Future Roadmap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2021 </dc:title>
  <dc:creator>Kenneth Brown</dc:creator>
  <cp:lastModifiedBy>Kenneth Brown</cp:lastModifiedBy>
  <cp:revision>17</cp:revision>
  <dcterms:created xsi:type="dcterms:W3CDTF">2021-04-22T09:36:21Z</dcterms:created>
  <dcterms:modified xsi:type="dcterms:W3CDTF">2021-04-26T11:22:38Z</dcterms:modified>
</cp:coreProperties>
</file>