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62"/>
  </p:notesMasterIdLst>
  <p:sldIdLst>
    <p:sldId id="256" r:id="rId2"/>
    <p:sldId id="318" r:id="rId3"/>
    <p:sldId id="320" r:id="rId4"/>
    <p:sldId id="264" r:id="rId5"/>
    <p:sldId id="262" r:id="rId6"/>
    <p:sldId id="311" r:id="rId7"/>
    <p:sldId id="314" r:id="rId8"/>
    <p:sldId id="315" r:id="rId9"/>
    <p:sldId id="316" r:id="rId10"/>
    <p:sldId id="313" r:id="rId11"/>
    <p:sldId id="258" r:id="rId12"/>
    <p:sldId id="260" r:id="rId13"/>
    <p:sldId id="321" r:id="rId14"/>
    <p:sldId id="340" r:id="rId15"/>
    <p:sldId id="319" r:id="rId16"/>
    <p:sldId id="259" r:id="rId17"/>
    <p:sldId id="266" r:id="rId18"/>
    <p:sldId id="345" r:id="rId19"/>
    <p:sldId id="322" r:id="rId20"/>
    <p:sldId id="325" r:id="rId21"/>
    <p:sldId id="326" r:id="rId22"/>
    <p:sldId id="327" r:id="rId23"/>
    <p:sldId id="269" r:id="rId24"/>
    <p:sldId id="267" r:id="rId25"/>
    <p:sldId id="273" r:id="rId26"/>
    <p:sldId id="274" r:id="rId27"/>
    <p:sldId id="271" r:id="rId28"/>
    <p:sldId id="277" r:id="rId29"/>
    <p:sldId id="285" r:id="rId30"/>
    <p:sldId id="292" r:id="rId31"/>
    <p:sldId id="293" r:id="rId32"/>
    <p:sldId id="294" r:id="rId33"/>
    <p:sldId id="295" r:id="rId34"/>
    <p:sldId id="286" r:id="rId35"/>
    <p:sldId id="287" r:id="rId36"/>
    <p:sldId id="288" r:id="rId37"/>
    <p:sldId id="289" r:id="rId38"/>
    <p:sldId id="290" r:id="rId39"/>
    <p:sldId id="291" r:id="rId40"/>
    <p:sldId id="296" r:id="rId41"/>
    <p:sldId id="341" r:id="rId42"/>
    <p:sldId id="299" r:id="rId43"/>
    <p:sldId id="301" r:id="rId44"/>
    <p:sldId id="342" r:id="rId45"/>
    <p:sldId id="343" r:id="rId46"/>
    <p:sldId id="302"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03" r:id="rId60"/>
    <p:sldId id="305"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32" autoAdjust="0"/>
    <p:restoredTop sz="74466" autoAdjust="0"/>
  </p:normalViewPr>
  <p:slideViewPr>
    <p:cSldViewPr snapToGrid="0">
      <p:cViewPr>
        <p:scale>
          <a:sx n="86" d="100"/>
          <a:sy n="86" d="100"/>
        </p:scale>
        <p:origin x="129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DA1AC-7094-4E98-A358-32321B29AD45}" type="datetimeFigureOut">
              <a:rPr lang="zh-CN" altLang="en-US" smtClean="0"/>
              <a:t>2017/4/27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64EE5-B1E7-4A6B-A8A6-81D8337092EC}" type="slidenum">
              <a:rPr lang="zh-CN" altLang="en-US" smtClean="0"/>
              <a:t>‹#›</a:t>
            </a:fld>
            <a:endParaRPr lang="zh-CN" altLang="en-US"/>
          </a:p>
        </p:txBody>
      </p:sp>
    </p:spTree>
    <p:extLst>
      <p:ext uri="{BB962C8B-B14F-4D97-AF65-F5344CB8AC3E}">
        <p14:creationId xmlns:p14="http://schemas.microsoft.com/office/powerpoint/2010/main" val="181943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the  most  natural  form  of  storing  information  is  text,  text  mining  is  believed  to  have  a</a:t>
            </a:r>
            <a:r>
              <a:rPr lang="en-US" altLang="zh-CN" baseline="0" dirty="0" smtClean="0"/>
              <a:t> </a:t>
            </a:r>
            <a:r>
              <a:rPr lang="en-US" altLang="zh-CN" dirty="0" smtClean="0"/>
              <a:t>commercial potential higher than that of data mining. In fact, a recent study indicated that 80% of</a:t>
            </a:r>
            <a:r>
              <a:rPr lang="en-US" altLang="zh-CN" baseline="0" dirty="0" smtClean="0"/>
              <a:t> </a:t>
            </a:r>
            <a:r>
              <a:rPr lang="en-US" altLang="zh-CN" dirty="0" smtClean="0"/>
              <a:t>a company’s information is contained in text documents. Text mining, however, is also a much</a:t>
            </a:r>
            <a:r>
              <a:rPr lang="en-US" altLang="zh-CN" baseline="0" dirty="0" smtClean="0"/>
              <a:t> </a:t>
            </a:r>
            <a:r>
              <a:rPr lang="en-US" altLang="zh-CN" dirty="0" smtClean="0"/>
              <a:t>more complex task (than data  mining)  as it involves  dealing  with text  data that  are  inherently</a:t>
            </a:r>
            <a:r>
              <a:rPr lang="en-US" altLang="zh-CN" baseline="0" dirty="0" smtClean="0"/>
              <a:t> </a:t>
            </a:r>
            <a:r>
              <a:rPr lang="en-US" altLang="zh-CN" dirty="0" smtClean="0"/>
              <a:t>unstructured and fuzzy. Text mining is a multidisciplinary field, involving information retrieval,</a:t>
            </a:r>
            <a:r>
              <a:rPr lang="en-US" altLang="zh-CN" baseline="0" dirty="0" smtClean="0"/>
              <a:t> </a:t>
            </a:r>
            <a:r>
              <a:rPr lang="en-US" altLang="zh-CN" dirty="0" smtClean="0"/>
              <a:t>text  analysis,  information  extraction,  clustering,  categorization,  visualization,  database</a:t>
            </a:r>
            <a:r>
              <a:rPr lang="en-US" altLang="zh-CN" baseline="0" dirty="0" smtClean="0"/>
              <a:t> </a:t>
            </a:r>
            <a:r>
              <a:rPr lang="en-US" altLang="zh-CN" dirty="0" smtClean="0"/>
              <a:t>technology, machine learning, and data mining.</a:t>
            </a:r>
            <a:endParaRPr lang="zh-CN" altLang="en-US" dirty="0"/>
          </a:p>
        </p:txBody>
      </p:sp>
      <p:sp>
        <p:nvSpPr>
          <p:cNvPr id="4" name="灯片编号占位符 3"/>
          <p:cNvSpPr>
            <a:spLocks noGrp="1"/>
          </p:cNvSpPr>
          <p:nvPr>
            <p:ph type="sldNum" sz="quarter" idx="10"/>
          </p:nvPr>
        </p:nvSpPr>
        <p:spPr/>
        <p:txBody>
          <a:bodyPr/>
          <a:lstStyle/>
          <a:p>
            <a:fld id="{BDE64EE5-B1E7-4A6B-A8A6-81D8337092EC}" type="slidenum">
              <a:rPr lang="zh-CN" altLang="en-US" smtClean="0"/>
              <a:t>4</a:t>
            </a:fld>
            <a:endParaRPr lang="zh-CN" altLang="en-US"/>
          </a:p>
        </p:txBody>
      </p:sp>
    </p:spTree>
    <p:extLst>
      <p:ext uri="{BB962C8B-B14F-4D97-AF65-F5344CB8AC3E}">
        <p14:creationId xmlns:p14="http://schemas.microsoft.com/office/powerpoint/2010/main" val="3321802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The binding of the C++ code to the Python library of Husky is also</a:t>
            </a:r>
          </a:p>
          <a:p>
            <a:r>
              <a:rPr lang="en-US" altLang="zh-CN" sz="1200" dirty="0" smtClean="0"/>
              <a:t>provided. </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DE64EE5-B1E7-4A6B-A8A6-81D8337092EC}" type="slidenum">
              <a:rPr lang="zh-CN" altLang="en-US" smtClean="0"/>
              <a:t>14</a:t>
            </a:fld>
            <a:endParaRPr lang="zh-CN" altLang="en-US"/>
          </a:p>
        </p:txBody>
      </p:sp>
    </p:spTree>
    <p:extLst>
      <p:ext uri="{BB962C8B-B14F-4D97-AF65-F5344CB8AC3E}">
        <p14:creationId xmlns:p14="http://schemas.microsoft.com/office/powerpoint/2010/main" val="243017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n-gram model used for statistical language modeling is widely used for predicting the next item. The model is based on the assumption that the probability that a word will appear is only dependent on the n-1 previous words.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This model is simple, robust and possible to be trained on almost all available data (trillions of words). However, the simplicity also causes some limitations. The model contains a lot of parameter and the number of parameters grow rapidly as n increases. So, in practical, n is usually defined as one or two which limits the accuracy. What’s more, even n is small, the model requires a large corpus to train so many parameters. So, though n-gram model is widely used in natural language processing, it has some limitations. (For example, the existing corpora for many languages contain only a few billions of words or less, which is not sufficient to get reliable parameters of n-gram model. )In this case, n-gram model is of course not a good choice and the neural network models introduced later will be more suitable. However, the main assumption of n-gram model still affects the neural network models a lot.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DE64EE5-B1E7-4A6B-A8A6-81D8337092EC}" type="slidenum">
              <a:rPr lang="zh-CN" altLang="en-US" smtClean="0"/>
              <a:t>16</a:t>
            </a:fld>
            <a:endParaRPr lang="zh-CN" altLang="en-US"/>
          </a:p>
        </p:txBody>
      </p:sp>
    </p:spTree>
    <p:extLst>
      <p:ext uri="{BB962C8B-B14F-4D97-AF65-F5344CB8AC3E}">
        <p14:creationId xmlns:p14="http://schemas.microsoft.com/office/powerpoint/2010/main" val="839840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r>
                  <a:rPr lang="en-US" altLang="zh-CN" sz="1200" kern="1200" dirty="0" smtClean="0">
                    <a:solidFill>
                      <a:schemeClr val="tx1"/>
                    </a:solidFill>
                    <a:effectLst/>
                    <a:latin typeface="+mn-lt"/>
                    <a:ea typeface="+mn-ea"/>
                    <a:cs typeface="+mn-cs"/>
                  </a:rPr>
                  <a:t> To get more reliable model to predict words, neural network language models have appeared and achieved outstanding results. In these models, words are represented by real valued vectors which are used as the inputs. After finishing training the model, the product is not only the model to predict words, but also the word vectors. One important conclusion is that the word vectors not only can be used to get the similarity of words but also capture meaningful syntactic and semantic regularities [5]. For example, if </a:t>
                </a:r>
                <a14:m>
                  <m:oMath xmlns:m="http://schemas.openxmlformats.org/officeDocument/2006/math">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𝑥</m:t>
                        </m:r>
                      </m:e>
                      <m:sub>
                        <m:r>
                          <a:rPr lang="en-US" altLang="zh-CN" sz="1200" i="1" kern="1200">
                            <a:solidFill>
                              <a:schemeClr val="tx1"/>
                            </a:solidFill>
                            <a:effectLst/>
                            <a:latin typeface="Cambria Math" charset="0"/>
                            <a:ea typeface="+mn-ea"/>
                            <a:cs typeface="+mn-cs"/>
                          </a:rPr>
                          <m:t>𝑤</m:t>
                        </m:r>
                      </m:sub>
                    </m:sSub>
                  </m:oMath>
                </a14:m>
                <a:r>
                  <a:rPr lang="en-US" altLang="zh-CN" sz="1200" kern="1200" dirty="0">
                    <a:solidFill>
                      <a:schemeClr val="tx1"/>
                    </a:solidFill>
                    <a:effectLst/>
                    <a:latin typeface="+mn-lt"/>
                    <a:ea typeface="+mn-ea"/>
                    <a:cs typeface="+mn-cs"/>
                  </a:rPr>
                  <a:t> represents the vector of word w,</a:t>
                </a:r>
                <a:br>
                  <a:rPr lang="en-US" altLang="zh-CN" sz="1200" kern="1200" dirty="0">
                    <a:solidFill>
                      <a:schemeClr val="tx1"/>
                    </a:solidFill>
                    <a:effectLst/>
                    <a:latin typeface="+mn-lt"/>
                    <a:ea typeface="+mn-ea"/>
                    <a:cs typeface="+mn-cs"/>
                  </a:rPr>
                </a:br>
                <a14:m>
                  <m:oMath xmlns:m="http://schemas.openxmlformats.org/officeDocument/2006/math">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𝑥</m:t>
                        </m:r>
                      </m:e>
                      <m:sub>
                        <m:r>
                          <a:rPr lang="en-US" altLang="zh-CN" sz="1200" i="1" kern="1200">
                            <a:solidFill>
                              <a:schemeClr val="tx1"/>
                            </a:solidFill>
                            <a:effectLst/>
                            <a:latin typeface="Cambria Math" charset="0"/>
                            <a:ea typeface="+mn-ea"/>
                            <a:cs typeface="+mn-cs"/>
                          </a:rPr>
                          <m:t>𝑎𝑝𝑝𝑙𝑒</m:t>
                        </m:r>
                      </m:sub>
                    </m:sSub>
                    <m:r>
                      <a:rPr lang="en-US" altLang="zh-CN" sz="1200" i="1" kern="1200">
                        <a:solidFill>
                          <a:schemeClr val="tx1"/>
                        </a:solidFill>
                        <a:effectLst/>
                        <a:latin typeface="Cambria Math" charset="0"/>
                        <a:ea typeface="+mn-ea"/>
                        <a:cs typeface="+mn-cs"/>
                      </a:rPr>
                      <m:t>−</m:t>
                    </m:r>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𝑥</m:t>
                        </m:r>
                      </m:e>
                      <m:sub>
                        <m:r>
                          <a:rPr lang="en-US" altLang="zh-CN" sz="1200" i="1" kern="1200">
                            <a:solidFill>
                              <a:schemeClr val="tx1"/>
                            </a:solidFill>
                            <a:effectLst/>
                            <a:latin typeface="Cambria Math" charset="0"/>
                            <a:ea typeface="+mn-ea"/>
                            <a:cs typeface="+mn-cs"/>
                          </a:rPr>
                          <m:t>𝑎𝑝𝑝𝑙𝑒𝑠</m:t>
                        </m:r>
                      </m:sub>
                    </m:sSub>
                    <m:r>
                      <a:rPr lang="en-US" altLang="zh-CN" sz="1200" i="1" kern="1200">
                        <a:solidFill>
                          <a:schemeClr val="tx1"/>
                        </a:solidFill>
                        <a:effectLst/>
                        <a:latin typeface="Cambria Math" charset="0"/>
                        <a:ea typeface="+mn-ea"/>
                        <a:cs typeface="+mn-cs"/>
                      </a:rPr>
                      <m:t>≈</m:t>
                    </m:r>
                    <m:r>
                      <a:rPr lang="en-US" altLang="zh-CN" sz="1200" kern="1200">
                        <a:solidFill>
                          <a:schemeClr val="tx1"/>
                        </a:solidFill>
                        <a:effectLst/>
                        <a:latin typeface="Cambria Math" charset="0"/>
                        <a:ea typeface="+mn-ea"/>
                        <a:cs typeface="+mn-cs"/>
                      </a:rPr>
                      <m:t> </m:t>
                    </m:r>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𝑥</m:t>
                        </m:r>
                      </m:e>
                      <m:sub>
                        <m:r>
                          <a:rPr lang="en-US" altLang="zh-CN" sz="1200" i="1" kern="1200">
                            <a:solidFill>
                              <a:schemeClr val="tx1"/>
                            </a:solidFill>
                            <a:effectLst/>
                            <a:latin typeface="Cambria Math" charset="0"/>
                            <a:ea typeface="+mn-ea"/>
                            <a:cs typeface="+mn-cs"/>
                          </a:rPr>
                          <m:t>𝑓𝑎𝑚𝑖𝑙𝑦</m:t>
                        </m:r>
                      </m:sub>
                    </m:sSub>
                    <m:r>
                      <a:rPr lang="en-US" altLang="zh-CN" sz="1200" i="1" kern="1200">
                        <a:solidFill>
                          <a:schemeClr val="tx1"/>
                        </a:solidFill>
                        <a:effectLst/>
                        <a:latin typeface="Cambria Math" charset="0"/>
                        <a:ea typeface="+mn-ea"/>
                        <a:cs typeface="+mn-cs"/>
                      </a:rPr>
                      <m:t>−</m:t>
                    </m:r>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𝑥</m:t>
                        </m:r>
                      </m:e>
                      <m:sub>
                        <m:r>
                          <a:rPr lang="en-US" altLang="zh-CN" sz="1200" i="1" kern="1200">
                            <a:solidFill>
                              <a:schemeClr val="tx1"/>
                            </a:solidFill>
                            <a:effectLst/>
                            <a:latin typeface="Cambria Math" charset="0"/>
                            <a:ea typeface="+mn-ea"/>
                            <a:cs typeface="+mn-cs"/>
                          </a:rPr>
                          <m:t>𝑓𝑎𝑚𝑖𝑙𝑖𝑒𝑠</m:t>
                        </m:r>
                      </m:sub>
                    </m:sSub>
                  </m:oMath>
                </a14:m>
                <a:r>
                  <a:rPr lang="en-US" altLang="zh-CN" sz="1200" kern="1200" dirty="0">
                    <a:solidFill>
                      <a:schemeClr val="tx1"/>
                    </a:solidFill>
                    <a:effectLst/>
                    <a:latin typeface="+mn-lt"/>
                    <a:ea typeface="+mn-ea"/>
                    <a:cs typeface="+mn-cs"/>
                  </a:rPr>
                  <a:t>and</a:t>
                </a:r>
                <a:br>
                  <a:rPr lang="en-US" altLang="zh-CN" sz="1200" kern="1200" dirty="0">
                    <a:solidFill>
                      <a:schemeClr val="tx1"/>
                    </a:solidFill>
                    <a:effectLst/>
                    <a:latin typeface="+mn-lt"/>
                    <a:ea typeface="+mn-ea"/>
                    <a:cs typeface="+mn-cs"/>
                  </a:rPr>
                </a:b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𝑥</m:t>
                          </m:r>
                        </m:e>
                        <m:sub>
                          <m:r>
                            <a:rPr lang="en-US" altLang="zh-CN" sz="1200" i="1" kern="1200">
                              <a:solidFill>
                                <a:schemeClr val="tx1"/>
                              </a:solidFill>
                              <a:effectLst/>
                              <a:latin typeface="Cambria Math" charset="0"/>
                              <a:ea typeface="+mn-ea"/>
                              <a:cs typeface="+mn-cs"/>
                            </a:rPr>
                            <m:t>𝑘𝑖𝑛𝑔</m:t>
                          </m:r>
                        </m:sub>
                      </m:sSub>
                      <m:r>
                        <a:rPr lang="en-US" altLang="zh-CN" sz="1200" i="1" kern="1200">
                          <a:solidFill>
                            <a:schemeClr val="tx1"/>
                          </a:solidFill>
                          <a:effectLst/>
                          <a:latin typeface="Cambria Math" charset="0"/>
                          <a:ea typeface="+mn-ea"/>
                          <a:cs typeface="+mn-cs"/>
                        </a:rPr>
                        <m:t>−</m:t>
                      </m:r>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𝑥</m:t>
                          </m:r>
                        </m:e>
                        <m:sub>
                          <m:r>
                            <a:rPr lang="en-US" altLang="zh-CN" sz="1200" i="1" kern="1200">
                              <a:solidFill>
                                <a:schemeClr val="tx1"/>
                              </a:solidFill>
                              <a:effectLst/>
                              <a:latin typeface="Cambria Math" charset="0"/>
                              <a:ea typeface="+mn-ea"/>
                              <a:cs typeface="+mn-cs"/>
                            </a:rPr>
                            <m:t>𝑚𝑎𝑛</m:t>
                          </m:r>
                        </m:sub>
                      </m:sSub>
                      <m:r>
                        <a:rPr lang="en-US" altLang="zh-CN" sz="1200" i="1" kern="1200">
                          <a:solidFill>
                            <a:schemeClr val="tx1"/>
                          </a:solidFill>
                          <a:effectLst/>
                          <a:latin typeface="Cambria Math" charset="0"/>
                          <a:ea typeface="+mn-ea"/>
                          <a:cs typeface="+mn-cs"/>
                        </a:rPr>
                        <m:t>+</m:t>
                      </m:r>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𝑥</m:t>
                          </m:r>
                        </m:e>
                        <m:sub>
                          <m:r>
                            <a:rPr lang="en-US" altLang="zh-CN" sz="1200" i="1" kern="1200">
                              <a:solidFill>
                                <a:schemeClr val="tx1"/>
                              </a:solidFill>
                              <a:effectLst/>
                              <a:latin typeface="Cambria Math" charset="0"/>
                              <a:ea typeface="+mn-ea"/>
                              <a:cs typeface="+mn-cs"/>
                            </a:rPr>
                            <m:t>𝑤𝑜𝑚𝑎𝑛</m:t>
                          </m:r>
                        </m:sub>
                      </m:sSub>
                      <m:r>
                        <a:rPr lang="en-US" altLang="zh-CN" sz="1200" i="1" kern="1200">
                          <a:solidFill>
                            <a:schemeClr val="tx1"/>
                          </a:solidFill>
                          <a:effectLst/>
                          <a:latin typeface="Cambria Math" charset="0"/>
                          <a:ea typeface="+mn-ea"/>
                          <a:cs typeface="+mn-cs"/>
                        </a:rPr>
                        <m:t>≈ </m:t>
                      </m:r>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𝑥</m:t>
                          </m:r>
                        </m:e>
                        <m:sub>
                          <m:r>
                            <a:rPr lang="en-US" altLang="zh-CN" sz="1200" i="1" kern="1200">
                              <a:solidFill>
                                <a:schemeClr val="tx1"/>
                              </a:solidFill>
                              <a:effectLst/>
                              <a:latin typeface="Cambria Math" charset="0"/>
                              <a:ea typeface="+mn-ea"/>
                              <a:cs typeface="+mn-cs"/>
                            </a:rPr>
                            <m:t>𝑞𝑢𝑒𝑒𝑛</m:t>
                          </m:r>
                        </m:sub>
                      </m:sSub>
                      <m:r>
                        <a:rPr lang="en-US" altLang="zh-CN" sz="1200" kern="1200">
                          <a:solidFill>
                            <a:schemeClr val="tx1"/>
                          </a:solidFill>
                          <a:effectLst/>
                          <a:latin typeface="Cambria Math" charset="0"/>
                          <a:ea typeface="+mn-ea"/>
                          <a:cs typeface="+mn-cs"/>
                        </a:rPr>
                        <m:t>.</m:t>
                      </m:r>
                    </m:oMath>
                  </m:oMathPara>
                </a14:m>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This feature is later used in neural network model to train word vectors.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To get more reliable model to predict words, neural network language models have appeared and achieved outstanding results. In these models, words are represented by real valued vectors which are used as the inputs. After finishing training the model, the product is not only the model to predict words, but also the word vectors. One important conclusion is that the word vectors not only can be used to get the similarity of words but also capture meaningful syntactic and semantic regularities [5]. For example, if </a:t>
                </a: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𝑤</a:t>
                </a:r>
                <a:r>
                  <a:rPr lang="en-US" altLang="zh-CN" sz="1200" kern="1200" dirty="0">
                    <a:solidFill>
                      <a:schemeClr val="tx1"/>
                    </a:solidFill>
                    <a:effectLst/>
                    <a:latin typeface="+mn-lt"/>
                    <a:ea typeface="+mn-ea"/>
                    <a:cs typeface="+mn-cs"/>
                  </a:rPr>
                  <a:t> represents the vector of word w,</a:t>
                </a:r>
                <a:br>
                  <a:rPr lang="en-US" altLang="zh-CN" sz="1200" kern="1200" dirty="0">
                    <a:solidFill>
                      <a:schemeClr val="tx1"/>
                    </a:solidFill>
                    <a:effectLst/>
                    <a:latin typeface="+mn-lt"/>
                    <a:ea typeface="+mn-ea"/>
                    <a:cs typeface="+mn-cs"/>
                  </a:rPr>
                </a:b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𝑎𝑝𝑝𝑙𝑒−𝑥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𝑎𝑝𝑝𝑙𝑒𝑠≈ 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𝑓𝑎𝑚𝑖𝑙𝑦−𝑥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𝑓𝑎𝑚𝑖𝑙𝑖𝑒𝑠</a:t>
                </a:r>
                <a:r>
                  <a:rPr lang="en-US" altLang="zh-CN" sz="1200" kern="1200" dirty="0">
                    <a:solidFill>
                      <a:schemeClr val="tx1"/>
                    </a:solidFill>
                    <a:effectLst/>
                    <a:latin typeface="+mn-lt"/>
                    <a:ea typeface="+mn-ea"/>
                    <a:cs typeface="+mn-cs"/>
                  </a:rPr>
                  <a:t>and</a:t>
                </a:r>
                <a:br>
                  <a:rPr lang="en-US" altLang="zh-CN" sz="1200" kern="1200" dirty="0">
                    <a:solidFill>
                      <a:schemeClr val="tx1"/>
                    </a:solidFill>
                    <a:effectLst/>
                    <a:latin typeface="+mn-lt"/>
                    <a:ea typeface="+mn-ea"/>
                    <a:cs typeface="+mn-cs"/>
                  </a:rPr>
                </a:b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𝑘𝑖𝑛𝑔−𝑥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𝑚𝑎𝑛+𝑥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𝑤𝑜𝑚𝑎𝑛≈ 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𝑞𝑢𝑒𝑒𝑛.</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This feature is later used in neural network model to train word vectors.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p:txBody>
          </p:sp>
        </mc:Fallback>
      </mc:AlternateContent>
      <p:sp>
        <p:nvSpPr>
          <p:cNvPr id="4" name="幻灯片编号占位符 3"/>
          <p:cNvSpPr>
            <a:spLocks noGrp="1"/>
          </p:cNvSpPr>
          <p:nvPr>
            <p:ph type="sldNum" sz="quarter" idx="10"/>
          </p:nvPr>
        </p:nvSpPr>
        <p:spPr/>
        <p:txBody>
          <a:bodyPr/>
          <a:lstStyle/>
          <a:p>
            <a:fld id="{BDE64EE5-B1E7-4A6B-A8A6-81D8337092EC}" type="slidenum">
              <a:rPr lang="zh-CN" altLang="en-US" smtClean="0"/>
              <a:t>17</a:t>
            </a:fld>
            <a:endParaRPr lang="zh-CN" altLang="en-US"/>
          </a:p>
        </p:txBody>
      </p:sp>
    </p:spTree>
    <p:extLst>
      <p:ext uri="{BB962C8B-B14F-4D97-AF65-F5344CB8AC3E}">
        <p14:creationId xmlns:p14="http://schemas.microsoft.com/office/powerpoint/2010/main" val="1187145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18</a:t>
            </a:fld>
            <a:endParaRPr lang="zh-CN" altLang="en-US"/>
          </a:p>
        </p:txBody>
      </p:sp>
    </p:spTree>
    <p:extLst>
      <p:ext uri="{BB962C8B-B14F-4D97-AF65-F5344CB8AC3E}">
        <p14:creationId xmlns:p14="http://schemas.microsoft.com/office/powerpoint/2010/main" val="2025288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This is a relatively new algorithm</a:t>
            </a:r>
            <a:r>
              <a:rPr kumimoji="1" lang="en-US" altLang="zh-CN" baseline="0" dirty="0" smtClean="0"/>
              <a:t> and there are not many big projects using the algorithm. However, there are some interesting things we can do by this algorithm. I will show some so that we can get an idea about how the algorithm could be used.</a:t>
            </a:r>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19</a:t>
            </a:fld>
            <a:endParaRPr lang="zh-CN" altLang="en-US"/>
          </a:p>
        </p:txBody>
      </p:sp>
    </p:spTree>
    <p:extLst>
      <p:ext uri="{BB962C8B-B14F-4D97-AF65-F5344CB8AC3E}">
        <p14:creationId xmlns:p14="http://schemas.microsoft.com/office/powerpoint/2010/main" val="1245223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Most of the similar words of “Harry” are the first names of his friends.</a:t>
            </a:r>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20</a:t>
            </a:fld>
            <a:endParaRPr lang="zh-CN" altLang="en-US"/>
          </a:p>
        </p:txBody>
      </p:sp>
    </p:spTree>
    <p:extLst>
      <p:ext uri="{BB962C8B-B14F-4D97-AF65-F5344CB8AC3E}">
        <p14:creationId xmlns:p14="http://schemas.microsoft.com/office/powerpoint/2010/main" val="16382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input</a:t>
            </a:r>
            <a:r>
              <a:rPr kumimoji="1" lang="en-US" altLang="zh-CN" baseline="0" dirty="0" smtClean="0"/>
              <a:t> data is small so the word vector won’t be very accurate. But the result could help understand the book.</a:t>
            </a:r>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21</a:t>
            </a:fld>
            <a:endParaRPr lang="zh-CN" altLang="en-US"/>
          </a:p>
        </p:txBody>
      </p:sp>
    </p:spTree>
    <p:extLst>
      <p:ext uri="{BB962C8B-B14F-4D97-AF65-F5344CB8AC3E}">
        <p14:creationId xmlns:p14="http://schemas.microsoft.com/office/powerpoint/2010/main" val="501603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22</a:t>
            </a:fld>
            <a:endParaRPr lang="zh-CN" altLang="en-US"/>
          </a:p>
        </p:txBody>
      </p:sp>
    </p:spTree>
    <p:extLst>
      <p:ext uri="{BB962C8B-B14F-4D97-AF65-F5344CB8AC3E}">
        <p14:creationId xmlns:p14="http://schemas.microsoft.com/office/powerpoint/2010/main" val="474954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Reference (not included in presentation)</a:t>
                </a:r>
              </a:p>
              <a:p>
                <a:r>
                  <a:rPr lang="en-US" altLang="zh-CN" sz="1200" dirty="0" smtClean="0"/>
                  <a:t>N: the number of words in the context</a:t>
                </a:r>
              </a:p>
              <a:p>
                <a:r>
                  <a:rPr lang="en-US" altLang="zh-CN" sz="1200" dirty="0" smtClean="0"/>
                  <a:t>V: the size of the vocabulary</a:t>
                </a:r>
              </a:p>
              <a:p>
                <a:r>
                  <a:rPr lang="en-US" altLang="zh-CN" sz="1200" dirty="0" smtClean="0"/>
                  <a:t>D: the size of word vector</a:t>
                </a:r>
              </a:p>
              <a:p>
                <a:r>
                  <a:rPr lang="en-US" altLang="zh-CN" sz="1200" dirty="0" smtClean="0"/>
                  <a:t>Training Complexity: </a:t>
                </a:r>
                <a14:m>
                  <m:oMath xmlns:m="http://schemas.openxmlformats.org/officeDocument/2006/math">
                    <m:r>
                      <m:rPr>
                        <m:sty m:val="p"/>
                      </m:rPr>
                      <a:rPr lang="en-US" altLang="zh-CN" sz="1200">
                        <a:latin typeface="Cambria Math" panose="02040503050406030204" pitchFamily="18" charset="0"/>
                      </a:rPr>
                      <m:t>Q</m:t>
                    </m:r>
                    <m:r>
                      <a:rPr lang="en-US" altLang="zh-CN" sz="1200">
                        <a:latin typeface="Cambria Math" panose="02040503050406030204" pitchFamily="18" charset="0"/>
                      </a:rPr>
                      <m:t>=</m:t>
                    </m:r>
                    <m:r>
                      <m:rPr>
                        <m:sty m:val="p"/>
                      </m:rPr>
                      <a:rPr lang="en-US" altLang="zh-CN" sz="1200">
                        <a:latin typeface="Cambria Math" panose="02040503050406030204" pitchFamily="18" charset="0"/>
                      </a:rPr>
                      <m:t>N</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b="0" i="0" smtClean="0">
                        <a:latin typeface="Cambria Math" panose="02040503050406030204" pitchFamily="18" charset="0"/>
                      </a:rPr>
                      <m:t>D</m:t>
                    </m:r>
                    <m:r>
                      <a:rPr lang="en-US" altLang="zh-CN" sz="1200">
                        <a:latin typeface="Cambria Math" panose="02040503050406030204" pitchFamily="18" charset="0"/>
                      </a:rPr>
                      <m:t>+</m:t>
                    </m:r>
                    <m:r>
                      <m:rPr>
                        <m:sty m:val="p"/>
                      </m:rPr>
                      <a:rPr lang="en-US" altLang="zh-CN" sz="1200">
                        <a:latin typeface="Cambria Math" panose="02040503050406030204" pitchFamily="18" charset="0"/>
                      </a:rPr>
                      <m:t>D</m:t>
                    </m:r>
                    <m:r>
                      <a:rPr lang="en-US" altLang="zh-CN" sz="1200">
                        <a:latin typeface="Cambria Math" panose="02040503050406030204" pitchFamily="18" charset="0"/>
                      </a:rPr>
                      <m:t> ×</m:t>
                    </m:r>
                    <m:r>
                      <m:rPr>
                        <m:sty m:val="p"/>
                      </m:rPr>
                      <a:rPr lang="en-US" altLang="zh-CN" sz="1200" b="0" i="0" smtClean="0">
                        <a:latin typeface="Cambria Math" panose="02040503050406030204" pitchFamily="18" charset="0"/>
                      </a:rPr>
                      <m:t>V</m:t>
                    </m:r>
                  </m:oMath>
                </a14:m>
                <a:endParaRPr lang="en-US" altLang="zh-CN" dirty="0" smtClean="0"/>
              </a:p>
              <a:p>
                <a:endParaRPr lang="en-US" altLang="zh-CN" dirty="0" smtClean="0"/>
              </a:p>
              <a:p>
                <a:r>
                  <a:rPr lang="en-US" altLang="zh-CN" dirty="0" smtClean="0"/>
                  <a:t> the training complexity is proportional to</a:t>
                </a:r>
                <a:r>
                  <a:rPr lang="en-US" altLang="zh-CN" baseline="0" dirty="0" smtClean="0"/>
                  <a:t> </a:t>
                </a:r>
                <a:r>
                  <a:rPr lang="en-US" altLang="zh-CN" dirty="0" smtClean="0"/>
                  <a:t>O = E × T × Q, </a:t>
                </a:r>
              </a:p>
              <a:p>
                <a:r>
                  <a:rPr lang="en-US" altLang="zh-CN" dirty="0" smtClean="0"/>
                  <a:t>where E is number of the training epochs, T is the number of the words in the training set and Q is</a:t>
                </a:r>
                <a:r>
                  <a:rPr lang="en-US" altLang="zh-CN" baseline="0" dirty="0" smtClean="0"/>
                  <a:t> </a:t>
                </a:r>
                <a:r>
                  <a:rPr lang="en-US" altLang="zh-CN" dirty="0" smtClean="0"/>
                  <a:t>deﬁned further for each model architecture. Common choice is E = 3 − 50 and T up to one billion.</a:t>
                </a:r>
              </a:p>
              <a:p>
                <a:endParaRPr lang="en-US" altLang="zh-CN" dirty="0" smtClean="0"/>
              </a:p>
              <a:p>
                <a:r>
                  <a:rPr lang="en-US" altLang="zh-CN" sz="1200" kern="1200" dirty="0" smtClean="0">
                    <a:solidFill>
                      <a:schemeClr val="tx1"/>
                    </a:solidFill>
                    <a:effectLst/>
                    <a:latin typeface="+mn-lt"/>
                    <a:ea typeface="+mn-ea"/>
                    <a:cs typeface="+mn-cs"/>
                  </a:rPr>
                  <a:t>In the output layer, a binary tree is used to represent the vocabulary, so the number of output units that need to be evaluated can</a:t>
                </a:r>
                <a:r>
                  <a:rPr lang="en-US" altLang="zh-CN" sz="1200" kern="1200" baseline="0" dirty="0" smtClean="0">
                    <a:solidFill>
                      <a:schemeClr val="tx1"/>
                    </a:solidFill>
                    <a:effectLst/>
                    <a:latin typeface="+mn-lt"/>
                    <a:ea typeface="+mn-ea"/>
                    <a:cs typeface="+mn-cs"/>
                  </a:rPr>
                  <a:t> go down to around</a:t>
                </a:r>
                <a:r>
                  <a:rPr lang="en-US" altLang="zh-CN" sz="1200" kern="1200" dirty="0" smtClean="0">
                    <a:solidFill>
                      <a:schemeClr val="tx1"/>
                    </a:solidFill>
                    <a:effectLst/>
                    <a:latin typeface="+mn-lt"/>
                    <a:ea typeface="+mn-ea"/>
                    <a:cs typeface="+mn-cs"/>
                  </a:rPr>
                  <a:t> </a:t>
                </a:r>
                <a14:m>
                  <m:oMath xmlns:m="http://schemas.openxmlformats.org/officeDocument/2006/math">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𝑙𝑜𝑔</m:t>
                        </m:r>
                      </m:e>
                      <m:sub>
                        <m:r>
                          <a:rPr lang="en-US" altLang="zh-CN" sz="1200" i="1" kern="1200">
                            <a:solidFill>
                              <a:schemeClr val="tx1"/>
                            </a:solidFill>
                            <a:effectLst/>
                            <a:latin typeface="Cambria Math" panose="02040503050406030204" pitchFamily="18" charset="0"/>
                            <a:ea typeface="+mn-ea"/>
                            <a:cs typeface="+mn-cs"/>
                          </a:rPr>
                          <m:t>2</m:t>
                        </m:r>
                      </m:sub>
                    </m:sSub>
                    <m:d>
                      <m:dPr>
                        <m:ctrlPr>
                          <a:rPr lang="en-US" altLang="zh-CN" sz="1200" i="1" kern="1200">
                            <a:solidFill>
                              <a:schemeClr val="tx1"/>
                            </a:solidFill>
                            <a:effectLst/>
                            <a:latin typeface="Cambria Math"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𝑉</m:t>
                        </m:r>
                      </m:e>
                    </m:d>
                    <m:r>
                      <a:rPr lang="en-US" altLang="zh-CN" sz="1200" b="0" i="0" kern="1200" smtClean="0">
                        <a:solidFill>
                          <a:schemeClr val="tx1"/>
                        </a:solidFill>
                        <a:effectLst/>
                        <a:latin typeface="Cambria Math" panose="02040503050406030204" pitchFamily="18" charset="0"/>
                        <a:ea typeface="+mn-ea"/>
                        <a:cs typeface="+mn-cs"/>
                      </a:rPr>
                      <m:t>.</m:t>
                    </m:r>
                  </m:oMath>
                </a14:m>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Reference (not included in presentation)</a:t>
                </a:r>
              </a:p>
              <a:p>
                <a:r>
                  <a:rPr lang="en-US" altLang="zh-CN" sz="1200" dirty="0" smtClean="0"/>
                  <a:t>N: the number of words in the context</a:t>
                </a:r>
              </a:p>
              <a:p>
                <a:r>
                  <a:rPr lang="en-US" altLang="zh-CN" sz="1200" dirty="0" smtClean="0"/>
                  <a:t>V: the size of the vocabulary</a:t>
                </a:r>
              </a:p>
              <a:p>
                <a:r>
                  <a:rPr lang="en-US" altLang="zh-CN" sz="1200" dirty="0" smtClean="0"/>
                  <a:t>D: the size of word vector</a:t>
                </a:r>
              </a:p>
              <a:p>
                <a:r>
                  <a:rPr lang="en-US" altLang="zh-CN" sz="1200" dirty="0" smtClean="0"/>
                  <a:t>Training Complexity: </a:t>
                </a:r>
                <a:r>
                  <a:rPr lang="en-US" altLang="zh-CN" sz="1200" i="0">
                    <a:latin typeface="Cambria Math" panose="02040503050406030204" pitchFamily="18" charset="0"/>
                  </a:rPr>
                  <a:t>Q=N</a:t>
                </a:r>
                <a:r>
                  <a:rPr lang="en-US" altLang="zh-CN" sz="1200" b="0" i="0" smtClean="0">
                    <a:latin typeface="Cambria Math" panose="02040503050406030204" pitchFamily="18" charset="0"/>
                    <a:ea typeface="Cambria Math" panose="02040503050406030204" pitchFamily="18" charset="0"/>
                  </a:rPr>
                  <a:t>×</a:t>
                </a:r>
                <a:r>
                  <a:rPr lang="en-US" altLang="zh-CN" sz="1200" b="0" i="0" smtClean="0">
                    <a:latin typeface="Cambria Math" panose="02040503050406030204" pitchFamily="18" charset="0"/>
                  </a:rPr>
                  <a:t>D</a:t>
                </a:r>
                <a:r>
                  <a:rPr lang="en-US" altLang="zh-CN" sz="1200" i="0">
                    <a:latin typeface="Cambria Math" panose="02040503050406030204" pitchFamily="18" charset="0"/>
                  </a:rPr>
                  <a:t>+D ×</a:t>
                </a:r>
                <a:r>
                  <a:rPr lang="en-US" altLang="zh-CN" sz="1200" b="0" i="0" smtClean="0">
                    <a:latin typeface="Cambria Math" panose="02040503050406030204" pitchFamily="18" charset="0"/>
                  </a:rPr>
                  <a:t>V</a:t>
                </a:r>
                <a:endParaRPr lang="en-US" altLang="zh-CN" dirty="0" smtClean="0"/>
              </a:p>
              <a:p>
                <a:endParaRPr lang="en-US" altLang="zh-CN" dirty="0" smtClean="0"/>
              </a:p>
              <a:p>
                <a:r>
                  <a:rPr lang="en-US" altLang="zh-CN" dirty="0" smtClean="0"/>
                  <a:t> the training complexity is proportional to</a:t>
                </a:r>
                <a:r>
                  <a:rPr lang="en-US" altLang="zh-CN" baseline="0" dirty="0" smtClean="0"/>
                  <a:t> </a:t>
                </a:r>
                <a:r>
                  <a:rPr lang="en-US" altLang="zh-CN" dirty="0" smtClean="0"/>
                  <a:t>O = E × T × Q, </a:t>
                </a:r>
              </a:p>
              <a:p>
                <a:r>
                  <a:rPr lang="en-US" altLang="zh-CN" dirty="0" smtClean="0"/>
                  <a:t>where E is number of the training epochs, T is the number of the words in the training set and Q is</a:t>
                </a:r>
                <a:r>
                  <a:rPr lang="en-US" altLang="zh-CN" baseline="0" dirty="0" smtClean="0"/>
                  <a:t> </a:t>
                </a:r>
                <a:r>
                  <a:rPr lang="en-US" altLang="zh-CN" dirty="0" smtClean="0"/>
                  <a:t>deﬁned further for each model architecture. Common choice is E = 3 − 50 and T up to one billion.</a:t>
                </a:r>
              </a:p>
              <a:p>
                <a:endParaRPr lang="en-US" altLang="zh-CN" dirty="0" smtClean="0"/>
              </a:p>
              <a:p>
                <a:r>
                  <a:rPr lang="en-US" altLang="zh-CN" sz="1200" kern="1200" dirty="0" smtClean="0">
                    <a:solidFill>
                      <a:schemeClr val="tx1"/>
                    </a:solidFill>
                    <a:effectLst/>
                    <a:latin typeface="+mn-lt"/>
                    <a:ea typeface="+mn-ea"/>
                    <a:cs typeface="+mn-cs"/>
                  </a:rPr>
                  <a:t>In the output layer, a binary tree is used to represent the vocabulary, so the number of output units that need to be evaluated can</a:t>
                </a:r>
                <a:r>
                  <a:rPr lang="en-US" altLang="zh-CN" sz="1200" kern="1200" baseline="0" dirty="0" smtClean="0">
                    <a:solidFill>
                      <a:schemeClr val="tx1"/>
                    </a:solidFill>
                    <a:effectLst/>
                    <a:latin typeface="+mn-lt"/>
                    <a:ea typeface="+mn-ea"/>
                    <a:cs typeface="+mn-cs"/>
                  </a:rPr>
                  <a:t> go down to around</a:t>
                </a:r>
                <a:r>
                  <a:rPr lang="en-US" altLang="zh-CN" sz="1200" kern="1200" dirty="0" smtClean="0">
                    <a:solidFill>
                      <a:schemeClr val="tx1"/>
                    </a:solidFill>
                    <a:effectLst/>
                    <a:latin typeface="+mn-lt"/>
                    <a:ea typeface="+mn-ea"/>
                    <a:cs typeface="+mn-cs"/>
                  </a:rPr>
                  <a:t> </a:t>
                </a:r>
                <a:r>
                  <a:rPr lang="zh-CN" altLang="zh-CN" sz="1200" i="0" kern="1200">
                    <a:solidFill>
                      <a:schemeClr val="tx1"/>
                    </a:solidFill>
                    <a:effectLst/>
                    <a:latin typeface="Cambria Math" charset="0"/>
                    <a:ea typeface="+mn-ea"/>
                    <a:cs typeface="+mn-cs"/>
                  </a:rPr>
                  <a:t>〖</a:t>
                </a:r>
                <a:r>
                  <a:rPr lang="en-US" altLang="zh-CN" sz="1200" i="0" kern="1200">
                    <a:solidFill>
                      <a:schemeClr val="tx1"/>
                    </a:solidFill>
                    <a:effectLst/>
                    <a:latin typeface="Cambria Math" panose="02040503050406030204" pitchFamily="18" charset="0"/>
                    <a:ea typeface="+mn-ea"/>
                    <a:cs typeface="+mn-cs"/>
                  </a:rPr>
                  <a:t>𝑙𝑜𝑔</a:t>
                </a:r>
                <a:r>
                  <a:rPr lang="zh-CN" altLang="zh-CN" sz="1200" i="0" kern="1200">
                    <a:solidFill>
                      <a:schemeClr val="tx1"/>
                    </a:solidFill>
                    <a:effectLst/>
                    <a:latin typeface="Cambria Math" charset="0"/>
                    <a:ea typeface="+mn-ea"/>
                    <a:cs typeface="+mn-cs"/>
                  </a:rPr>
                  <a:t>〗_</a:t>
                </a:r>
                <a:r>
                  <a:rPr lang="en-US" altLang="zh-CN" sz="1200" i="0" kern="1200">
                    <a:solidFill>
                      <a:schemeClr val="tx1"/>
                    </a:solidFill>
                    <a:effectLst/>
                    <a:latin typeface="Cambria Math" panose="02040503050406030204" pitchFamily="18" charset="0"/>
                    <a:ea typeface="+mn-ea"/>
                    <a:cs typeface="+mn-cs"/>
                  </a:rPr>
                  <a:t>2</a:t>
                </a:r>
                <a:r>
                  <a:rPr lang="en-US" altLang="zh-CN" sz="1200" i="0" kern="1200">
                    <a:solidFill>
                      <a:schemeClr val="tx1"/>
                    </a:solidFill>
                    <a:effectLst/>
                    <a:latin typeface="Cambria Math" charset="0"/>
                    <a:ea typeface="+mn-ea"/>
                    <a:cs typeface="+mn-cs"/>
                  </a:rPr>
                  <a:t> (</a:t>
                </a:r>
                <a:r>
                  <a:rPr lang="en-US" altLang="zh-CN" sz="1200" i="0" kern="1200">
                    <a:solidFill>
                      <a:schemeClr val="tx1"/>
                    </a:solidFill>
                    <a:effectLst/>
                    <a:latin typeface="Cambria Math" panose="02040503050406030204" pitchFamily="18" charset="0"/>
                    <a:ea typeface="+mn-ea"/>
                    <a:cs typeface="+mn-cs"/>
                  </a:rPr>
                  <a:t>𝑉</a:t>
                </a:r>
                <a:r>
                  <a:rPr lang="en-US" altLang="zh-CN" sz="1200" i="0" kern="1200">
                    <a:solidFill>
                      <a:schemeClr val="tx1"/>
                    </a:solidFill>
                    <a:effectLst/>
                    <a:latin typeface="Cambria Math" charset="0"/>
                    <a:ea typeface="+mn-ea"/>
                    <a:cs typeface="+mn-cs"/>
                  </a:rPr>
                  <a:t>)</a:t>
                </a:r>
                <a:r>
                  <a:rPr lang="en-US" altLang="zh-CN" sz="1200" b="0" i="0" kern="1200" smtClean="0">
                    <a:solidFill>
                      <a:schemeClr val="tx1"/>
                    </a:solidFill>
                    <a:effectLst/>
                    <a:latin typeface="Cambria Math" panose="02040503050406030204" pitchFamily="18" charset="0"/>
                    <a:ea typeface="+mn-ea"/>
                    <a:cs typeface="+mn-cs"/>
                  </a:rPr>
                  <a:t>.</a:t>
                </a:r>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BDE64EE5-B1E7-4A6B-A8A6-81D8337092EC}" type="slidenum">
              <a:rPr lang="zh-CN" altLang="en-US" smtClean="0"/>
              <a:t>23</a:t>
            </a:fld>
            <a:endParaRPr lang="zh-CN" altLang="en-US"/>
          </a:p>
        </p:txBody>
      </p:sp>
    </p:spTree>
    <p:extLst>
      <p:ext uri="{BB962C8B-B14F-4D97-AF65-F5344CB8AC3E}">
        <p14:creationId xmlns:p14="http://schemas.microsoft.com/office/powerpoint/2010/main" val="3358298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is the structure of CBOW. As shown in the picture, at the projection layer, all words get projected into the same position so the order of words is ignored. </a:t>
                </a:r>
                <a:r>
                  <a:rPr lang="en-US" altLang="zh-CN" sz="1200" kern="1200" dirty="0">
                    <a:solidFill>
                      <a:schemeClr val="tx1"/>
                    </a:solidFill>
                    <a:effectLst/>
                    <a:latin typeface="+mn-lt"/>
                    <a:ea typeface="+mn-ea"/>
                    <a:cs typeface="+mn-cs"/>
                  </a:rPr>
                  <a:t>In the output layer, a binary tree is used to represent the vocabulary, so the number of output units that need to be evaluated can go down to around </a:t>
                </a:r>
                <a14:m>
                  <m:oMath xmlns:m="http://schemas.openxmlformats.org/officeDocument/2006/math">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𝑙𝑜𝑔</m:t>
                        </m:r>
                      </m:e>
                      <m:sub>
                        <m:r>
                          <a:rPr lang="en-US" altLang="zh-CN" sz="1200" i="1" kern="1200">
                            <a:solidFill>
                              <a:schemeClr val="tx1"/>
                            </a:solidFill>
                            <a:effectLst/>
                            <a:latin typeface="Cambria Math" charset="0"/>
                            <a:ea typeface="+mn-ea"/>
                            <a:cs typeface="+mn-cs"/>
                          </a:rPr>
                          <m:t>2</m:t>
                        </m:r>
                      </m:sub>
                    </m:sSub>
                    <m:d>
                      <m:dPr>
                        <m:ctrlPr>
                          <a:rPr lang="zh-CN" altLang="zh-CN" sz="1200" i="1" kern="1200">
                            <a:solidFill>
                              <a:schemeClr val="tx1"/>
                            </a:solidFill>
                            <a:effectLst/>
                            <a:latin typeface="Cambria Math" charset="0"/>
                            <a:ea typeface="+mn-ea"/>
                            <a:cs typeface="+mn-cs"/>
                          </a:rPr>
                        </m:ctrlPr>
                      </m:dPr>
                      <m:e>
                        <m:r>
                          <a:rPr lang="en-US" altLang="zh-CN" sz="1200" i="1" kern="1200">
                            <a:solidFill>
                              <a:schemeClr val="tx1"/>
                            </a:solidFill>
                            <a:effectLst/>
                            <a:latin typeface="Cambria Math" charset="0"/>
                            <a:ea typeface="+mn-ea"/>
                            <a:cs typeface="+mn-cs"/>
                          </a:rPr>
                          <m:t>𝑉</m:t>
                        </m:r>
                      </m:e>
                    </m:d>
                    <m:r>
                      <a:rPr lang="en-US" altLang="zh-CN" sz="1200" kern="1200">
                        <a:solidFill>
                          <a:schemeClr val="tx1"/>
                        </a:solidFill>
                        <a:effectLst/>
                        <a:latin typeface="Cambria Math" charset="0"/>
                        <a:ea typeface="+mn-ea"/>
                        <a:cs typeface="+mn-cs"/>
                      </a:rPr>
                      <m:t>.</m:t>
                    </m:r>
                  </m:oMath>
                </a14:m>
                <a:endParaRPr lang="zh-CN"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is the structure of CBOW. As shown in the picture, at the projection layer, all words get projected into the same position so the order of words is ignored. </a:t>
                </a:r>
                <a:r>
                  <a:rPr lang="en-US" altLang="zh-CN" sz="1200" kern="1200" dirty="0">
                    <a:solidFill>
                      <a:schemeClr val="tx1"/>
                    </a:solidFill>
                    <a:effectLst/>
                    <a:latin typeface="+mn-lt"/>
                    <a:ea typeface="+mn-ea"/>
                    <a:cs typeface="+mn-cs"/>
                  </a:rPr>
                  <a:t>In the output layer, a binary tree is used to represent the vocabulary, so the number of output units that need to be evaluated can go down to around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𝑙𝑜𝑔</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𝑉).</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BDE64EE5-B1E7-4A6B-A8A6-81D8337092EC}" type="slidenum">
              <a:rPr lang="zh-CN" altLang="en-US" smtClean="0"/>
              <a:t>24</a:t>
            </a:fld>
            <a:endParaRPr lang="zh-CN" altLang="en-US"/>
          </a:p>
        </p:txBody>
      </p:sp>
    </p:spTree>
    <p:extLst>
      <p:ext uri="{BB962C8B-B14F-4D97-AF65-F5344CB8AC3E}">
        <p14:creationId xmlns:p14="http://schemas.microsoft.com/office/powerpoint/2010/main" val="1086301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text mining framework. Text refining converts unstructured text documents into an</a:t>
            </a:r>
            <a:r>
              <a:rPr lang="en-US" altLang="zh-CN" baseline="0" dirty="0" smtClean="0"/>
              <a:t> </a:t>
            </a:r>
            <a:r>
              <a:rPr lang="en-US" altLang="zh-CN" dirty="0" smtClean="0"/>
              <a:t>intermediate form (IF). IF can be document-based or concept-based. Knowledge distillation from</a:t>
            </a:r>
            <a:r>
              <a:rPr lang="en-US" altLang="zh-CN" baseline="0" dirty="0" smtClean="0"/>
              <a:t> </a:t>
            </a:r>
            <a:r>
              <a:rPr lang="en-US" altLang="zh-CN" dirty="0" smtClean="0"/>
              <a:t>a document-based IF deduces patterns or knowledge across documents. A document-based IF can</a:t>
            </a:r>
            <a:r>
              <a:rPr lang="en-US" altLang="zh-CN" baseline="0" dirty="0" smtClean="0"/>
              <a:t> </a:t>
            </a:r>
            <a:r>
              <a:rPr lang="en-US" altLang="zh-CN" dirty="0" smtClean="0"/>
              <a:t>be  projected  onto  a  concept-based  IF  by  extracting  object  information  relevant  to  a  domain.</a:t>
            </a:r>
            <a:r>
              <a:rPr lang="en-US" altLang="zh-CN" baseline="0" dirty="0" smtClean="0"/>
              <a:t> </a:t>
            </a:r>
            <a:r>
              <a:rPr lang="en-US" altLang="zh-CN" dirty="0" smtClean="0"/>
              <a:t>Knowledge distillation from a concept-based IF deduces patterns or knowledge across objects or</a:t>
            </a:r>
            <a:r>
              <a:rPr lang="en-US" altLang="zh-CN" baseline="0" dirty="0" smtClean="0"/>
              <a:t> </a:t>
            </a:r>
            <a:r>
              <a:rPr lang="en-US" altLang="zh-CN" dirty="0" smtClean="0"/>
              <a:t>concepts.</a:t>
            </a:r>
          </a:p>
          <a:p>
            <a:endParaRPr lang="en-US" altLang="zh-CN" dirty="0" smtClean="0"/>
          </a:p>
          <a:p>
            <a:r>
              <a:rPr lang="en-US" altLang="zh-CN" dirty="0" smtClean="0"/>
              <a:t>Clustering: Descriptors are sets of words that describe the contents within the cluster. K-means</a:t>
            </a:r>
            <a:r>
              <a:rPr lang="en-US" altLang="zh-CN" baseline="0" dirty="0" smtClean="0"/>
              <a:t> can be used.</a:t>
            </a:r>
          </a:p>
          <a:p>
            <a:endParaRPr lang="en-US" altLang="zh-CN" baseline="0" dirty="0" smtClean="0"/>
          </a:p>
          <a:p>
            <a:r>
              <a:rPr lang="en-US" altLang="zh-CN" baseline="0" dirty="0" smtClean="0"/>
              <a:t>Concept-based: word vectors</a:t>
            </a:r>
          </a:p>
        </p:txBody>
      </p:sp>
      <p:sp>
        <p:nvSpPr>
          <p:cNvPr id="4" name="灯片编号占位符 3"/>
          <p:cNvSpPr>
            <a:spLocks noGrp="1"/>
          </p:cNvSpPr>
          <p:nvPr>
            <p:ph type="sldNum" sz="quarter" idx="10"/>
          </p:nvPr>
        </p:nvSpPr>
        <p:spPr/>
        <p:txBody>
          <a:bodyPr/>
          <a:lstStyle/>
          <a:p>
            <a:fld id="{BDE64EE5-B1E7-4A6B-A8A6-81D8337092EC}" type="slidenum">
              <a:rPr lang="zh-CN" altLang="en-US" smtClean="0"/>
              <a:t>5</a:t>
            </a:fld>
            <a:endParaRPr lang="zh-CN" altLang="en-US"/>
          </a:p>
        </p:txBody>
      </p:sp>
    </p:spTree>
    <p:extLst>
      <p:ext uri="{BB962C8B-B14F-4D97-AF65-F5344CB8AC3E}">
        <p14:creationId xmlns:p14="http://schemas.microsoft.com/office/powerpoint/2010/main" val="3413657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main difference between CBOW and Skip-gram is that CBOW predicts a word based on its context, while Skip-gram works on word classification with another word near it. The input is the current word, while the output is our prediction to words within a certain range before and after the current word.</a:t>
                </a:r>
                <a:endParaRPr lang="zh-CN" altLang="zh-CN" sz="1200" kern="1200" dirty="0" smtClean="0">
                  <a:solidFill>
                    <a:schemeClr val="tx1"/>
                  </a:solidFill>
                  <a:effectLst/>
                  <a:latin typeface="+mn-lt"/>
                  <a:ea typeface="+mn-ea"/>
                  <a:cs typeface="+mn-cs"/>
                </a:endParaRP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Reference (not included in presentation)</a:t>
                </a:r>
              </a:p>
              <a:p>
                <a:r>
                  <a:rPr lang="en-US" altLang="zh-CN" sz="1200" dirty="0" smtClean="0"/>
                  <a:t>C: the maximum distance of the words</a:t>
                </a:r>
              </a:p>
              <a:p>
                <a:r>
                  <a:rPr lang="en-US" altLang="zh-CN" sz="1200" dirty="0" smtClean="0"/>
                  <a:t>V: the size of the vocabulary</a:t>
                </a:r>
              </a:p>
              <a:p>
                <a:r>
                  <a:rPr lang="en-US" altLang="zh-CN" sz="1200" dirty="0" smtClean="0"/>
                  <a:t>D: the size of word vector</a:t>
                </a:r>
              </a:p>
              <a:p>
                <a:r>
                  <a:rPr lang="en-US" altLang="zh-CN" sz="1200" dirty="0"/>
                  <a:t>Training Complexity </a:t>
                </a:r>
                <a:r>
                  <a:rPr lang="en-US" altLang="zh-CN" sz="1200" dirty="0" smtClean="0"/>
                  <a:t>:</a:t>
                </a:r>
                <a14:m>
                  <m:oMath xmlns:m="http://schemas.openxmlformats.org/officeDocument/2006/math">
                    <m:r>
                      <a:rPr lang="en-US" altLang="zh-CN" sz="1200" b="0" i="0" smtClean="0">
                        <a:latin typeface="Cambria Math" panose="02040503050406030204" pitchFamily="18" charset="0"/>
                      </a:rPr>
                      <m:t> </m:t>
                    </m:r>
                    <m:r>
                      <m:rPr>
                        <m:sty m:val="p"/>
                      </m:rPr>
                      <a:rPr lang="en-US" altLang="zh-CN" sz="1200">
                        <a:latin typeface="Cambria Math" panose="02040503050406030204" pitchFamily="18" charset="0"/>
                      </a:rPr>
                      <m:t>Q</m:t>
                    </m:r>
                    <m:r>
                      <a:rPr lang="en-US" altLang="zh-CN" sz="1200">
                        <a:latin typeface="Cambria Math" panose="02040503050406030204" pitchFamily="18" charset="0"/>
                      </a:rPr>
                      <m:t>=</m:t>
                    </m:r>
                    <m:r>
                      <m:rPr>
                        <m:sty m:val="p"/>
                      </m:rPr>
                      <a:rPr lang="en-US" altLang="zh-CN" sz="1200">
                        <a:latin typeface="Cambria Math" panose="02040503050406030204" pitchFamily="18" charset="0"/>
                      </a:rPr>
                      <m:t>C</m:t>
                    </m:r>
                    <m:r>
                      <a:rPr lang="en-US" altLang="zh-CN" sz="1200">
                        <a:latin typeface="Cambria Math" panose="02040503050406030204" pitchFamily="18" charset="0"/>
                      </a:rPr>
                      <m:t> ×</m:t>
                    </m:r>
                    <m:d>
                      <m:dPr>
                        <m:ctrlPr>
                          <a:rPr lang="zh-CN" altLang="zh-CN" sz="1200" i="1">
                            <a:latin typeface="Cambria Math" charset="0"/>
                          </a:rPr>
                        </m:ctrlPr>
                      </m:dPr>
                      <m:e>
                        <m:r>
                          <m:rPr>
                            <m:sty m:val="p"/>
                          </m:rPr>
                          <a:rPr lang="en-US" altLang="zh-CN" sz="1200">
                            <a:latin typeface="Cambria Math" panose="02040503050406030204" pitchFamily="18" charset="0"/>
                          </a:rPr>
                          <m:t>D</m:t>
                        </m:r>
                        <m:r>
                          <a:rPr lang="en-US" altLang="zh-CN" sz="1200">
                            <a:latin typeface="Cambria Math" panose="02040503050406030204" pitchFamily="18" charset="0"/>
                          </a:rPr>
                          <m:t>+</m:t>
                        </m:r>
                        <m:r>
                          <m:rPr>
                            <m:sty m:val="p"/>
                          </m:rPr>
                          <a:rPr lang="en-US" altLang="zh-CN" sz="1200">
                            <a:latin typeface="Cambria Math" panose="02040503050406030204" pitchFamily="18" charset="0"/>
                          </a:rPr>
                          <m:t>D</m:t>
                        </m:r>
                        <m:r>
                          <a:rPr lang="en-US" altLang="zh-CN" sz="1200">
                            <a:latin typeface="Cambria Math" panose="02040503050406030204" pitchFamily="18" charset="0"/>
                          </a:rPr>
                          <m:t> ×</m:t>
                        </m:r>
                        <m:r>
                          <a:rPr lang="en-US" altLang="zh-CN" sz="1200" b="0" i="1" smtClean="0">
                            <a:latin typeface="Cambria Math" panose="02040503050406030204" pitchFamily="18" charset="0"/>
                          </a:rPr>
                          <m:t>𝑉</m:t>
                        </m:r>
                      </m:e>
                    </m:d>
                  </m:oMath>
                </a14:m>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we choose C = 5, for each training word,</a:t>
                </a:r>
                <a:r>
                  <a:rPr lang="en-US" altLang="zh-CN" baseline="0" dirty="0" smtClean="0"/>
                  <a:t> </a:t>
                </a:r>
                <a:r>
                  <a:rPr lang="en-US" altLang="zh-CN" dirty="0" smtClean="0"/>
                  <a:t>we will select randomly a number R in range &lt; 1; C &gt;, and then use R words from history and R words from the future of the current word as correct labels. This will require us to do R × 2</a:t>
                </a:r>
                <a:r>
                  <a:rPr lang="en-US" altLang="zh-CN" baseline="0" dirty="0" smtClean="0"/>
                  <a:t> </a:t>
                </a:r>
                <a:r>
                  <a:rPr lang="en-US" altLang="zh-CN" dirty="0" smtClean="0"/>
                  <a:t>word classiﬁcations, with the current word as input, and each of the R + R words as output. </a:t>
                </a:r>
              </a:p>
              <a:p>
                <a:endParaRPr lang="en-US" altLang="zh-CN" dirty="0" smtClean="0"/>
              </a:p>
            </p:txBody>
          </p:sp>
        </mc:Choice>
        <mc:Fallback xmlns="">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main difference between CBOW and Skip-gram is that CBOW predicts a word based on its context, while Skip-gram works on word classification with another word near it. The input is the current word, while the output is our prediction to words within a certain range before and after the current word.</a:t>
                </a:r>
                <a:endParaRPr lang="zh-CN" altLang="zh-CN" sz="1200" kern="1200" dirty="0" smtClean="0">
                  <a:solidFill>
                    <a:schemeClr val="tx1"/>
                  </a:solidFill>
                  <a:effectLst/>
                  <a:latin typeface="+mn-lt"/>
                  <a:ea typeface="+mn-ea"/>
                  <a:cs typeface="+mn-cs"/>
                </a:endParaRP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Reference (not included in presentation)</a:t>
                </a:r>
              </a:p>
              <a:p>
                <a:r>
                  <a:rPr lang="en-US" altLang="zh-CN" sz="1200" dirty="0" smtClean="0"/>
                  <a:t>C: the maximum distance of the words</a:t>
                </a:r>
              </a:p>
              <a:p>
                <a:r>
                  <a:rPr lang="en-US" altLang="zh-CN" sz="1200" dirty="0" smtClean="0"/>
                  <a:t>V: the size of the vocabulary</a:t>
                </a:r>
              </a:p>
              <a:p>
                <a:r>
                  <a:rPr lang="en-US" altLang="zh-CN" sz="1200" dirty="0" smtClean="0"/>
                  <a:t>D: the size of word vector</a:t>
                </a:r>
              </a:p>
              <a:p>
                <a:r>
                  <a:rPr lang="en-US" altLang="zh-CN" sz="1200" dirty="0"/>
                  <a:t>Training Complexity </a:t>
                </a:r>
                <a:r>
                  <a:rPr lang="en-US" altLang="zh-CN" sz="1200" dirty="0" smtClean="0"/>
                  <a:t>:</a:t>
                </a:r>
                <a:r>
                  <a:rPr lang="en-US" altLang="zh-CN" sz="1200" b="0" i="0" smtClean="0">
                    <a:latin typeface="Cambria Math" panose="02040503050406030204" pitchFamily="18" charset="0"/>
                  </a:rPr>
                  <a:t> </a:t>
                </a:r>
                <a:r>
                  <a:rPr lang="en-US" altLang="zh-CN" sz="1200" i="0">
                    <a:latin typeface="Cambria Math" panose="02040503050406030204" pitchFamily="18" charset="0"/>
                  </a:rPr>
                  <a:t>Q=C ×</a:t>
                </a:r>
                <a:r>
                  <a:rPr lang="zh-CN" altLang="zh-CN" sz="1200" i="0">
                    <a:latin typeface="Cambria Math" charset="0"/>
                  </a:rPr>
                  <a:t>(</a:t>
                </a:r>
                <a:r>
                  <a:rPr lang="en-US" altLang="zh-CN" sz="1200" i="0">
                    <a:latin typeface="Cambria Math" panose="02040503050406030204" pitchFamily="18" charset="0"/>
                  </a:rPr>
                  <a:t>D+D ×</a:t>
                </a:r>
                <a:r>
                  <a:rPr lang="en-US" altLang="zh-CN" sz="1200" b="0" i="0" smtClean="0">
                    <a:latin typeface="Cambria Math" panose="02040503050406030204" pitchFamily="18" charset="0"/>
                  </a:rPr>
                  <a:t>𝑉</a:t>
                </a:r>
                <a:r>
                  <a:rPr lang="en-US" altLang="zh-CN" sz="1200" b="0" i="0" smtClean="0">
                    <a:latin typeface="Cambria Math" charset="0"/>
                  </a:rPr>
                  <a:t>)</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we choose C = 5, for each training word,</a:t>
                </a:r>
                <a:r>
                  <a:rPr lang="en-US" altLang="zh-CN" baseline="0" dirty="0" smtClean="0"/>
                  <a:t> </a:t>
                </a:r>
                <a:r>
                  <a:rPr lang="en-US" altLang="zh-CN" dirty="0" smtClean="0"/>
                  <a:t>we will select randomly a number R in range &lt; 1; C &gt;, and then use R words from history and R words from the future of the current word as correct labels. This will require us to do R × 2</a:t>
                </a:r>
                <a:r>
                  <a:rPr lang="en-US" altLang="zh-CN" baseline="0" dirty="0" smtClean="0"/>
                  <a:t> </a:t>
                </a:r>
                <a:r>
                  <a:rPr lang="en-US" altLang="zh-CN" dirty="0" smtClean="0"/>
                  <a:t>word classiﬁcations, with the current word as input, and each of the R + R words as output. </a:t>
                </a:r>
              </a:p>
              <a:p>
                <a:endParaRPr lang="en-US" altLang="zh-CN" dirty="0" smtClean="0"/>
              </a:p>
            </p:txBody>
          </p:sp>
        </mc:Fallback>
      </mc:AlternateContent>
      <p:sp>
        <p:nvSpPr>
          <p:cNvPr id="4" name="灯片编号占位符 3"/>
          <p:cNvSpPr>
            <a:spLocks noGrp="1"/>
          </p:cNvSpPr>
          <p:nvPr>
            <p:ph type="sldNum" sz="quarter" idx="10"/>
          </p:nvPr>
        </p:nvSpPr>
        <p:spPr/>
        <p:txBody>
          <a:bodyPr/>
          <a:lstStyle/>
          <a:p>
            <a:fld id="{BDE64EE5-B1E7-4A6B-A8A6-81D8337092EC}" type="slidenum">
              <a:rPr lang="zh-CN" altLang="en-US" smtClean="0"/>
              <a:t>25</a:t>
            </a:fld>
            <a:endParaRPr lang="zh-CN" altLang="en-US"/>
          </a:p>
        </p:txBody>
      </p:sp>
    </p:spTree>
    <p:extLst>
      <p:ext uri="{BB962C8B-B14F-4D97-AF65-F5344CB8AC3E}">
        <p14:creationId xmlns:p14="http://schemas.microsoft.com/office/powerpoint/2010/main" val="2311830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BDE64EE5-B1E7-4A6B-A8A6-81D8337092EC}" type="slidenum">
              <a:rPr lang="zh-CN" altLang="en-US" smtClean="0"/>
              <a:t>26</a:t>
            </a:fld>
            <a:endParaRPr lang="zh-CN" altLang="en-US"/>
          </a:p>
        </p:txBody>
      </p:sp>
    </p:spTree>
    <p:extLst>
      <p:ext uri="{BB962C8B-B14F-4D97-AF65-F5344CB8AC3E}">
        <p14:creationId xmlns:p14="http://schemas.microsoft.com/office/powerpoint/2010/main" val="28260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a:t>
            </a:r>
            <a:r>
              <a:rPr lang="en-US" altLang="zh-CN" baseline="0" dirty="0" smtClean="0"/>
              <a:t> reference,</a:t>
            </a:r>
            <a:endParaRPr lang="en-US" altLang="zh-CN" dirty="0" smtClean="0"/>
          </a:p>
          <a:p>
            <a:r>
              <a:rPr lang="en-US" altLang="zh-CN" dirty="0" err="1" smtClean="0"/>
              <a:t>Feedforward</a:t>
            </a:r>
            <a:r>
              <a:rPr lang="en-US" altLang="zh-CN" dirty="0" smtClean="0"/>
              <a:t> Neural Net Language Model (NNLM) </a:t>
            </a:r>
            <a:r>
              <a:rPr lang="pt-BR" altLang="zh-CN" dirty="0" smtClean="0"/>
              <a:t>Q = N × D + N × D × H + H × V</a:t>
            </a:r>
            <a:r>
              <a:rPr lang="pt-BR" altLang="zh-CN" baseline="0" dirty="0" smtClean="0"/>
              <a:t>       V-&gt;log(V)</a:t>
            </a:r>
          </a:p>
          <a:p>
            <a:r>
              <a:rPr lang="en-US" altLang="zh-CN" dirty="0" smtClean="0"/>
              <a:t>Recurrent Neural Net Language Model (RNNLM) </a:t>
            </a:r>
            <a:r>
              <a:rPr lang="pt-BR" altLang="zh-CN" dirty="0" smtClean="0"/>
              <a:t>Q = H × H + H × V         V-&gt;log(V)</a:t>
            </a:r>
          </a:p>
          <a:p>
            <a:r>
              <a:rPr lang="pt-BR" altLang="zh-CN" dirty="0" smtClean="0"/>
              <a:t>Has hidden</a:t>
            </a:r>
            <a:r>
              <a:rPr lang="pt-BR" altLang="zh-CN" baseline="0" dirty="0" smtClean="0"/>
              <a:t> layer</a:t>
            </a:r>
            <a:endParaRPr lang="en-US" altLang="zh-CN" dirty="0" smtClean="0"/>
          </a:p>
        </p:txBody>
      </p:sp>
      <p:sp>
        <p:nvSpPr>
          <p:cNvPr id="4" name="灯片编号占位符 3"/>
          <p:cNvSpPr>
            <a:spLocks noGrp="1"/>
          </p:cNvSpPr>
          <p:nvPr>
            <p:ph type="sldNum" sz="quarter" idx="10"/>
          </p:nvPr>
        </p:nvSpPr>
        <p:spPr/>
        <p:txBody>
          <a:bodyPr/>
          <a:lstStyle/>
          <a:p>
            <a:fld id="{BDE64EE5-B1E7-4A6B-A8A6-81D8337092EC}" type="slidenum">
              <a:rPr lang="zh-CN" altLang="en-US" smtClean="0"/>
              <a:t>27</a:t>
            </a:fld>
            <a:endParaRPr lang="zh-CN" altLang="en-US"/>
          </a:p>
        </p:txBody>
      </p:sp>
    </p:spTree>
    <p:extLst>
      <p:ext uri="{BB962C8B-B14F-4D97-AF65-F5344CB8AC3E}">
        <p14:creationId xmlns:p14="http://schemas.microsoft.com/office/powerpoint/2010/main" val="2082280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28</a:t>
            </a:fld>
            <a:endParaRPr lang="zh-CN" altLang="en-US"/>
          </a:p>
        </p:txBody>
      </p:sp>
    </p:spTree>
    <p:extLst>
      <p:ext uri="{BB962C8B-B14F-4D97-AF65-F5344CB8AC3E}">
        <p14:creationId xmlns:p14="http://schemas.microsoft.com/office/powerpoint/2010/main" val="1407276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Hierarchical </a:t>
            </a:r>
            <a:r>
              <a:rPr lang="en-US" altLang="zh-CN" sz="1200" kern="1200" dirty="0" err="1" smtClean="0">
                <a:solidFill>
                  <a:schemeClr val="tx1"/>
                </a:solidFill>
                <a:effectLst/>
                <a:latin typeface="+mn-lt"/>
                <a:ea typeface="+mn-ea"/>
                <a:cs typeface="+mn-cs"/>
              </a:rPr>
              <a:t>softmax</a:t>
            </a:r>
            <a:r>
              <a:rPr lang="en-US" altLang="zh-CN" sz="1200" kern="1200" dirty="0" smtClean="0">
                <a:solidFill>
                  <a:schemeClr val="tx1"/>
                </a:solidFill>
                <a:effectLst/>
                <a:latin typeface="+mn-lt"/>
                <a:ea typeface="+mn-ea"/>
                <a:cs typeface="+mn-cs"/>
              </a:rPr>
              <a:t> is</a:t>
            </a:r>
            <a:r>
              <a:rPr lang="en-US" altLang="zh-CN" sz="1200" kern="1200" baseline="0" dirty="0" smtClean="0">
                <a:solidFill>
                  <a:schemeClr val="tx1"/>
                </a:solidFill>
                <a:effectLst/>
                <a:latin typeface="+mn-lt"/>
                <a:ea typeface="+mn-ea"/>
                <a:cs typeface="+mn-cs"/>
              </a:rPr>
              <a:t> one of</a:t>
            </a:r>
            <a:r>
              <a:rPr lang="en-US" altLang="zh-CN" sz="1200" kern="1200" dirty="0" smtClean="0">
                <a:solidFill>
                  <a:schemeClr val="tx1"/>
                </a:solidFill>
                <a:effectLst/>
                <a:latin typeface="+mn-lt"/>
                <a:ea typeface="+mn-ea"/>
                <a:cs typeface="+mn-cs"/>
              </a:rPr>
              <a:t> the training algorithm, the output layer follows the original CBOW and </a:t>
            </a:r>
            <a:r>
              <a:rPr lang="en-US" altLang="zh-CN" sz="1200" kern="1200" dirty="0" err="1" smtClean="0">
                <a:solidFill>
                  <a:schemeClr val="tx1"/>
                </a:solidFill>
                <a:effectLst/>
                <a:latin typeface="+mn-lt"/>
                <a:ea typeface="+mn-ea"/>
                <a:cs typeface="+mn-cs"/>
              </a:rPr>
              <a:t>softmax</a:t>
            </a:r>
            <a:r>
              <a:rPr lang="en-US" altLang="zh-CN" sz="1200" kern="1200" dirty="0" smtClean="0">
                <a:solidFill>
                  <a:schemeClr val="tx1"/>
                </a:solidFill>
                <a:effectLst/>
                <a:latin typeface="+mn-lt"/>
                <a:ea typeface="+mn-ea"/>
                <a:cs typeface="+mn-cs"/>
              </a:rPr>
              <a:t> models, i.e., a binary tree is used to represent the vocabulary. This is main advantage of hierarchical </a:t>
            </a:r>
            <a:r>
              <a:rPr lang="en-US" altLang="zh-CN" sz="1200" kern="1200" dirty="0" err="1" smtClean="0">
                <a:solidFill>
                  <a:schemeClr val="tx1"/>
                </a:solidFill>
                <a:effectLst/>
                <a:latin typeface="+mn-lt"/>
                <a:ea typeface="+mn-ea"/>
                <a:cs typeface="+mn-cs"/>
              </a:rPr>
              <a:t>softmax</a:t>
            </a:r>
            <a:r>
              <a:rPr lang="en-US" altLang="zh-CN" sz="1200" kern="1200" dirty="0" smtClean="0">
                <a:solidFill>
                  <a:schemeClr val="tx1"/>
                </a:solidFill>
                <a:effectLst/>
                <a:latin typeface="+mn-lt"/>
                <a:ea typeface="+mn-ea"/>
                <a:cs typeface="+mn-cs"/>
              </a:rPr>
              <a:t> as it evaluate log(W) nodes instead of W nodes in the neural network. Here, I use Huffman tree to minimize the average number of output units that need to be evaluated for each input. To make the algorithm easier to understand, </a:t>
            </a:r>
            <a:r>
              <a:rPr lang="en-US" altLang="zh-CN" sz="1200" kern="1200" dirty="0"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will omit some mathematical</a:t>
            </a:r>
            <a:r>
              <a:rPr lang="en-US" altLang="zh-CN" sz="1200" kern="1200" baseline="0" dirty="0" smtClean="0">
                <a:solidFill>
                  <a:schemeClr val="tx1"/>
                </a:solidFill>
                <a:effectLst/>
                <a:latin typeface="+mn-lt"/>
                <a:ea typeface="+mn-ea"/>
                <a:cs typeface="+mn-cs"/>
              </a:rPr>
              <a:t> details. But if you would like to know the calculation process, we can still talk about it in the </a:t>
            </a:r>
            <a:r>
              <a:rPr lang="en-US" altLang="zh-CN" sz="1200" kern="1200" baseline="0" dirty="0" err="1" smtClean="0">
                <a:solidFill>
                  <a:schemeClr val="tx1"/>
                </a:solidFill>
                <a:effectLst/>
                <a:latin typeface="+mn-lt"/>
                <a:ea typeface="+mn-ea"/>
                <a:cs typeface="+mn-cs"/>
              </a:rPr>
              <a:t>q&amp;a</a:t>
            </a:r>
            <a:r>
              <a:rPr lang="en-US" altLang="zh-CN" sz="1200" kern="1200" baseline="0" dirty="0" smtClean="0">
                <a:solidFill>
                  <a:schemeClr val="tx1"/>
                </a:solidFill>
                <a:effectLst/>
                <a:latin typeface="+mn-lt"/>
                <a:ea typeface="+mn-ea"/>
                <a:cs typeface="+mn-cs"/>
              </a:rPr>
              <a:t> </a:t>
            </a:r>
            <a:r>
              <a:rPr lang="en-US" altLang="zh-CN" sz="1200" kern="1200" baseline="0" dirty="0" err="1" smtClean="0">
                <a:solidFill>
                  <a:schemeClr val="tx1"/>
                </a:solidFill>
                <a:effectLst/>
                <a:latin typeface="+mn-lt"/>
                <a:ea typeface="+mn-ea"/>
                <a:cs typeface="+mn-cs"/>
              </a:rPr>
              <a:t>ssession</a:t>
            </a:r>
            <a:r>
              <a:rPr lang="en-US" altLang="zh-CN" sz="1200" kern="1200" baseline="0" dirty="0" smtClean="0">
                <a:solidFill>
                  <a:schemeClr val="tx1"/>
                </a:solidFill>
                <a:effectLst/>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29</a:t>
            </a:fld>
            <a:endParaRPr lang="zh-CN" altLang="en-US"/>
          </a:p>
        </p:txBody>
      </p:sp>
    </p:spTree>
    <p:extLst>
      <p:ext uri="{BB962C8B-B14F-4D97-AF65-F5344CB8AC3E}">
        <p14:creationId xmlns:p14="http://schemas.microsoft.com/office/powerpoint/2010/main" val="1759622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probability that a word will get 0 as Huffman code on this branch is just the logistic regression function.</a:t>
            </a:r>
            <a:endParaRPr lang="zh-CN" altLang="zh-CN" sz="1200" kern="120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30</a:t>
            </a:fld>
            <a:endParaRPr lang="zh-CN" altLang="en-US"/>
          </a:p>
        </p:txBody>
      </p:sp>
    </p:spTree>
    <p:extLst>
      <p:ext uri="{BB962C8B-B14F-4D97-AF65-F5344CB8AC3E}">
        <p14:creationId xmlns:p14="http://schemas.microsoft.com/office/powerpoint/2010/main" val="537144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32</a:t>
            </a:fld>
            <a:endParaRPr lang="zh-CN" altLang="en-US"/>
          </a:p>
        </p:txBody>
      </p:sp>
    </p:spTree>
    <p:extLst>
      <p:ext uri="{BB962C8B-B14F-4D97-AF65-F5344CB8AC3E}">
        <p14:creationId xmlns:p14="http://schemas.microsoft.com/office/powerpoint/2010/main" val="2137075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main idea of hierarchical </a:t>
            </a:r>
            <a:r>
              <a:rPr lang="en-US" altLang="zh-CN" sz="1200" kern="1200" dirty="0" err="1" smtClean="0">
                <a:solidFill>
                  <a:schemeClr val="tx1"/>
                </a:solidFill>
                <a:effectLst/>
                <a:latin typeface="+mn-lt"/>
                <a:ea typeface="+mn-ea"/>
                <a:cs typeface="+mn-cs"/>
              </a:rPr>
              <a:t>softmax</a:t>
            </a:r>
            <a:r>
              <a:rPr lang="en-US" altLang="zh-CN" sz="1200" kern="1200" dirty="0" smtClean="0">
                <a:solidFill>
                  <a:schemeClr val="tx1"/>
                </a:solidFill>
                <a:effectLst/>
                <a:latin typeface="+mn-lt"/>
                <a:ea typeface="+mn-ea"/>
                <a:cs typeface="+mn-cs"/>
              </a:rPr>
              <a:t> is that for each word w in the vocabulary of the corpus, it has a unique way from root to the corresponding node. Each branch is treated as a logistic regression. </a:t>
            </a: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probability that a word will get 0 as Huffman code on this branch is just the logistic regression function.</a:t>
            </a:r>
            <a:endParaRPr lang="zh-CN"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34</a:t>
            </a:fld>
            <a:endParaRPr lang="zh-CN" altLang="en-US"/>
          </a:p>
        </p:txBody>
      </p:sp>
    </p:spTree>
    <p:extLst>
      <p:ext uri="{BB962C8B-B14F-4D97-AF65-F5344CB8AC3E}">
        <p14:creationId xmlns:p14="http://schemas.microsoft.com/office/powerpoint/2010/main" val="630286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objective of CBOW model is to maximum the probability of find the current word according to the its context. So we have this objective function.</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35</a:t>
            </a:fld>
            <a:endParaRPr lang="zh-CN" altLang="en-US"/>
          </a:p>
        </p:txBody>
      </p:sp>
    </p:spTree>
    <p:extLst>
      <p:ext uri="{BB962C8B-B14F-4D97-AF65-F5344CB8AC3E}">
        <p14:creationId xmlns:p14="http://schemas.microsoft.com/office/powerpoint/2010/main" val="1851665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36</a:t>
            </a:fld>
            <a:endParaRPr lang="zh-CN" altLang="en-US"/>
          </a:p>
        </p:txBody>
      </p:sp>
    </p:spTree>
    <p:extLst>
      <p:ext uri="{BB962C8B-B14F-4D97-AF65-F5344CB8AC3E}">
        <p14:creationId xmlns:p14="http://schemas.microsoft.com/office/powerpoint/2010/main" val="169151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Security applications</a:t>
            </a:r>
          </a:p>
          <a:p>
            <a:r>
              <a:rPr lang="en-US" altLang="zh-CN" dirty="0" smtClean="0"/>
              <a:t>Biomedical applications</a:t>
            </a:r>
          </a:p>
          <a:p>
            <a:r>
              <a:rPr lang="en-US" altLang="zh-CN" dirty="0" smtClean="0"/>
              <a:t>Software applications</a:t>
            </a:r>
          </a:p>
          <a:p>
            <a:r>
              <a:rPr lang="en-US" altLang="zh-CN" dirty="0" smtClean="0"/>
              <a:t>Online media applications</a:t>
            </a:r>
          </a:p>
          <a:p>
            <a:r>
              <a:rPr lang="en-US" altLang="zh-CN" dirty="0" smtClean="0"/>
              <a:t>Marketing applications</a:t>
            </a:r>
          </a:p>
          <a:p>
            <a:r>
              <a:rPr lang="en-US" altLang="zh-CN" dirty="0" smtClean="0"/>
              <a:t>Sentiment analysis</a:t>
            </a:r>
          </a:p>
          <a:p>
            <a:r>
              <a:rPr lang="en-US" altLang="zh-CN" dirty="0" smtClean="0"/>
              <a:t>Academic applications</a:t>
            </a:r>
            <a:endParaRPr lang="zh-CN" altLang="en-US" dirty="0"/>
          </a:p>
        </p:txBody>
      </p:sp>
      <p:sp>
        <p:nvSpPr>
          <p:cNvPr id="4" name="灯片编号占位符 3"/>
          <p:cNvSpPr>
            <a:spLocks noGrp="1"/>
          </p:cNvSpPr>
          <p:nvPr>
            <p:ph type="sldNum" sz="quarter" idx="10"/>
          </p:nvPr>
        </p:nvSpPr>
        <p:spPr/>
        <p:txBody>
          <a:bodyPr/>
          <a:lstStyle/>
          <a:p>
            <a:fld id="{BDE64EE5-B1E7-4A6B-A8A6-81D8337092EC}" type="slidenum">
              <a:rPr lang="zh-CN" altLang="en-US" smtClean="0"/>
              <a:t>6</a:t>
            </a:fld>
            <a:endParaRPr lang="zh-CN" altLang="en-US"/>
          </a:p>
        </p:txBody>
      </p:sp>
    </p:spTree>
    <p:extLst>
      <p:ext uri="{BB962C8B-B14F-4D97-AF65-F5344CB8AC3E}">
        <p14:creationId xmlns:p14="http://schemas.microsoft.com/office/powerpoint/2010/main" val="1016126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Then use random gradient ascent, we can get the update function for the non-leaf nodes representations and current word vector.</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38</a:t>
            </a:fld>
            <a:endParaRPr lang="zh-CN" altLang="en-US"/>
          </a:p>
        </p:txBody>
      </p:sp>
    </p:spTree>
    <p:extLst>
      <p:ext uri="{BB962C8B-B14F-4D97-AF65-F5344CB8AC3E}">
        <p14:creationId xmlns:p14="http://schemas.microsoft.com/office/powerpoint/2010/main" val="1363052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are k negative samples for each data sample. Our experiments indicate that values</a:t>
            </a:r>
            <a:r>
              <a:rPr lang="en-US" altLang="zh-CN" baseline="0" dirty="0" smtClean="0"/>
              <a:t> </a:t>
            </a:r>
            <a:r>
              <a:rPr lang="en-US" altLang="zh-CN" dirty="0" smtClean="0"/>
              <a:t>of k in the range 5–20 are useful for small training datasets, while for large datasets the k can be as</a:t>
            </a:r>
            <a:r>
              <a:rPr lang="en-US" altLang="zh-CN" baseline="0" dirty="0" smtClean="0"/>
              <a:t> </a:t>
            </a:r>
            <a:r>
              <a:rPr lang="en-US" altLang="zh-CN" dirty="0" smtClean="0"/>
              <a:t>small as 2–5.</a:t>
            </a:r>
          </a:p>
          <a:p>
            <a:endParaRPr lang="en-US" altLang="zh-CN" dirty="0" smtClean="0"/>
          </a:p>
          <a:p>
            <a:r>
              <a:rPr lang="en-US" altLang="zh-CN" sz="1200" kern="1200" dirty="0" smtClean="0">
                <a:solidFill>
                  <a:schemeClr val="tx1"/>
                </a:solidFill>
                <a:effectLst/>
                <a:latin typeface="+mn-lt"/>
                <a:ea typeface="+mn-ea"/>
                <a:cs typeface="+mn-cs"/>
              </a:rPr>
              <a:t>The main difference is that for each word in context, hierarchical </a:t>
            </a:r>
            <a:r>
              <a:rPr lang="en-US" altLang="zh-CN" sz="1200" kern="1200" dirty="0" err="1" smtClean="0">
                <a:solidFill>
                  <a:schemeClr val="tx1"/>
                </a:solidFill>
                <a:effectLst/>
                <a:latin typeface="+mn-lt"/>
                <a:ea typeface="+mn-ea"/>
                <a:cs typeface="+mn-cs"/>
              </a:rPr>
              <a:t>softmax</a:t>
            </a:r>
            <a:r>
              <a:rPr lang="en-US" altLang="zh-CN" sz="1200" kern="1200" dirty="0" smtClean="0">
                <a:solidFill>
                  <a:schemeClr val="tx1"/>
                </a:solidFill>
                <a:effectLst/>
                <a:latin typeface="+mn-lt"/>
                <a:ea typeface="+mn-ea"/>
                <a:cs typeface="+mn-cs"/>
              </a:rPr>
              <a:t> finds a path to get the parameters and the negative sampling defines a sample of words to do this.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How to get a negative sample for a word? Basically, the words appearing more often will be more likely to be selected. We define a noise distribution here. The function is from the open-source project. The word with a bigger length value will be more likely to be selected. Similar to hierarchical </a:t>
            </a:r>
            <a:r>
              <a:rPr lang="en-US" altLang="zh-CN" sz="1200" kern="1200" dirty="0" err="1" smtClean="0">
                <a:solidFill>
                  <a:schemeClr val="tx1"/>
                </a:solidFill>
                <a:effectLst/>
                <a:latin typeface="+mn-lt"/>
                <a:ea typeface="+mn-ea"/>
                <a:cs typeface="+mn-cs"/>
              </a:rPr>
              <a:t>softmax</a:t>
            </a:r>
            <a:r>
              <a:rPr lang="en-US" altLang="zh-CN" sz="1200" kern="1200" dirty="0" smtClean="0">
                <a:solidFill>
                  <a:schemeClr val="tx1"/>
                </a:solidFill>
                <a:effectLst/>
                <a:latin typeface="+mn-lt"/>
                <a:ea typeface="+mn-ea"/>
                <a:cs typeface="+mn-cs"/>
              </a:rPr>
              <a:t>, we still need to have two classes for each word. If it is the word we are looking for, then it is regarded as the positive class.</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DE64EE5-B1E7-4A6B-A8A6-81D8337092EC}" type="slidenum">
              <a:rPr lang="zh-CN" altLang="en-US" smtClean="0"/>
              <a:t>40</a:t>
            </a:fld>
            <a:endParaRPr lang="zh-CN" altLang="en-US"/>
          </a:p>
        </p:txBody>
      </p:sp>
    </p:spTree>
    <p:extLst>
      <p:ext uri="{BB962C8B-B14F-4D97-AF65-F5344CB8AC3E}">
        <p14:creationId xmlns:p14="http://schemas.microsoft.com/office/powerpoint/2010/main" val="3605403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To implement it in a distributed way, the main task is to train the parameters parallel. The samples in form (w, Con-</a:t>
            </a:r>
          </a:p>
          <a:p>
            <a:r>
              <a:rPr lang="en-US" altLang="zh-CN" sz="1200" kern="1200" dirty="0" smtClean="0">
                <a:solidFill>
                  <a:schemeClr val="tx1"/>
                </a:solidFill>
                <a:effectLst/>
                <a:latin typeface="+mn-lt"/>
                <a:ea typeface="+mn-ea"/>
                <a:cs typeface="+mn-cs"/>
              </a:rPr>
              <a:t>text(w)) can be got from the documents and thus they can be thought as being divided</a:t>
            </a:r>
          </a:p>
          <a:p>
            <a:r>
              <a:rPr lang="en-US" altLang="zh-CN" sz="1200" kern="1200" dirty="0" smtClean="0">
                <a:solidFill>
                  <a:schemeClr val="tx1"/>
                </a:solidFill>
                <a:effectLst/>
                <a:latin typeface="+mn-lt"/>
                <a:ea typeface="+mn-ea"/>
                <a:cs typeface="+mn-cs"/>
              </a:rPr>
              <a:t>into partitions. They are used to train the parameters separately on each partition of</a:t>
            </a:r>
          </a:p>
          <a:p>
            <a:r>
              <a:rPr lang="en-US" altLang="zh-CN" sz="1200" kern="1200" dirty="0" smtClean="0">
                <a:solidFill>
                  <a:schemeClr val="tx1"/>
                </a:solidFill>
                <a:effectLst/>
                <a:latin typeface="+mn-lt"/>
                <a:ea typeface="+mn-ea"/>
                <a:cs typeface="+mn-cs"/>
              </a:rPr>
              <a:t>the samples. Now several sets of parameters are calculated. Next step is to average the</a:t>
            </a:r>
          </a:p>
          <a:p>
            <a:r>
              <a:rPr lang="en-US" altLang="zh-CN" sz="1200" kern="1200" dirty="0" smtClean="0">
                <a:solidFill>
                  <a:schemeClr val="tx1"/>
                </a:solidFill>
                <a:effectLst/>
                <a:latin typeface="+mn-lt"/>
                <a:ea typeface="+mn-ea"/>
                <a:cs typeface="+mn-cs"/>
              </a:rPr>
              <a:t>sets of parameters. The method obviously lower the quality of word vectors but the</a:t>
            </a:r>
          </a:p>
          <a:p>
            <a:r>
              <a:rPr lang="en-US" altLang="zh-CN" sz="1200" kern="1200" dirty="0" smtClean="0">
                <a:solidFill>
                  <a:schemeClr val="tx1"/>
                </a:solidFill>
                <a:effectLst/>
                <a:latin typeface="+mn-lt"/>
                <a:ea typeface="+mn-ea"/>
                <a:cs typeface="+mn-cs"/>
              </a:rPr>
              <a:t>problems could be solved by repeat the training process for more than once.</a:t>
            </a:r>
          </a:p>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41</a:t>
            </a:fld>
            <a:endParaRPr lang="zh-CN" altLang="en-US"/>
          </a:p>
        </p:txBody>
      </p:sp>
    </p:spTree>
    <p:extLst>
      <p:ext uri="{BB962C8B-B14F-4D97-AF65-F5344CB8AC3E}">
        <p14:creationId xmlns:p14="http://schemas.microsoft.com/office/powerpoint/2010/main" val="1494039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the </a:t>
            </a:r>
            <a:r>
              <a:rPr lang="en-US" altLang="zh-CN" sz="1200" kern="1200" dirty="0" err="1" smtClean="0">
                <a:solidFill>
                  <a:schemeClr val="tx1"/>
                </a:solidFill>
                <a:effectLst/>
                <a:latin typeface="+mn-lt"/>
                <a:ea typeface="+mn-ea"/>
                <a:cs typeface="+mn-cs"/>
              </a:rPr>
              <a:t>rst</a:t>
            </a:r>
            <a:r>
              <a:rPr lang="en-US" altLang="zh-CN" sz="1200" kern="1200" dirty="0" smtClean="0">
                <a:solidFill>
                  <a:schemeClr val="tx1"/>
                </a:solidFill>
                <a:effectLst/>
                <a:latin typeface="+mn-lt"/>
                <a:ea typeface="+mn-ea"/>
                <a:cs typeface="+mn-cs"/>
              </a:rPr>
              <a:t> round of computing, a simple distributed word count for all</a:t>
            </a:r>
          </a:p>
          <a:p>
            <a:r>
              <a:rPr lang="en-US" altLang="zh-CN" sz="1200" kern="1200" dirty="0" smtClean="0">
                <a:solidFill>
                  <a:schemeClr val="tx1"/>
                </a:solidFill>
                <a:effectLst/>
                <a:latin typeface="+mn-lt"/>
                <a:ea typeface="+mn-ea"/>
                <a:cs typeface="+mn-cs"/>
              </a:rPr>
              <a:t>words in the corpus is executed and the count result is stored in the aggregator which</a:t>
            </a:r>
          </a:p>
          <a:p>
            <a:r>
              <a:rPr lang="en-US" altLang="zh-CN" sz="1200" kern="1200" dirty="0" smtClean="0">
                <a:solidFill>
                  <a:schemeClr val="tx1"/>
                </a:solidFill>
                <a:effectLst/>
                <a:latin typeface="+mn-lt"/>
                <a:ea typeface="+mn-ea"/>
                <a:cs typeface="+mn-cs"/>
              </a:rPr>
              <a:t>can be shared by all workers.</a:t>
            </a:r>
          </a:p>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42</a:t>
            </a:fld>
            <a:endParaRPr lang="zh-CN" altLang="en-US"/>
          </a:p>
        </p:txBody>
      </p:sp>
    </p:spTree>
    <p:extLst>
      <p:ext uri="{BB962C8B-B14F-4D97-AF65-F5344CB8AC3E}">
        <p14:creationId xmlns:p14="http://schemas.microsoft.com/office/powerpoint/2010/main" val="718179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r>
              <a:rPr lang="en-US" altLang="zh-CN" sz="1200" kern="1200" dirty="0" smtClean="0">
                <a:solidFill>
                  <a:schemeClr val="tx1"/>
                </a:solidFill>
                <a:effectLst/>
                <a:latin typeface="+mn-lt"/>
                <a:ea typeface="+mn-ea"/>
                <a:cs typeface="+mn-cs"/>
              </a:rPr>
              <a:t>Then one random worker builds a local Human tree according to the count result and</a:t>
            </a:r>
          </a:p>
          <a:p>
            <a:r>
              <a:rPr lang="en-US" altLang="zh-CN" sz="1200" kern="1200" dirty="0" smtClean="0">
                <a:solidFill>
                  <a:schemeClr val="tx1"/>
                </a:solidFill>
                <a:effectLst/>
                <a:latin typeface="+mn-lt"/>
                <a:ea typeface="+mn-ea"/>
                <a:cs typeface="+mn-cs"/>
              </a:rPr>
              <a:t>each node has a parameter vector. The parameters of non-leaf nodes are initialized as</a:t>
            </a:r>
          </a:p>
          <a:p>
            <a:r>
              <a:rPr lang="en-US" altLang="zh-CN" sz="1200" kern="1200" dirty="0" smtClean="0">
                <a:solidFill>
                  <a:schemeClr val="tx1"/>
                </a:solidFill>
                <a:effectLst/>
                <a:latin typeface="+mn-lt"/>
                <a:ea typeface="+mn-ea"/>
                <a:cs typeface="+mn-cs"/>
              </a:rPr>
              <a:t>zero vectors while the parameters of leaf nodes are initialized as random vectors. The</a:t>
            </a:r>
          </a:p>
          <a:p>
            <a:r>
              <a:rPr lang="en-US" altLang="zh-CN" sz="1200" kern="1200" dirty="0" smtClean="0">
                <a:solidFill>
                  <a:schemeClr val="tx1"/>
                </a:solidFill>
                <a:effectLst/>
                <a:latin typeface="+mn-lt"/>
                <a:ea typeface="+mn-ea"/>
                <a:cs typeface="+mn-cs"/>
              </a:rPr>
              <a:t>vector size is set to be 100 by default while it can be reset by users. Then the Human</a:t>
            </a:r>
          </a:p>
          <a:p>
            <a:r>
              <a:rPr lang="en-US" altLang="zh-CN" sz="1200" kern="1200" dirty="0" smtClean="0">
                <a:solidFill>
                  <a:schemeClr val="tx1"/>
                </a:solidFill>
                <a:effectLst/>
                <a:latin typeface="+mn-lt"/>
                <a:ea typeface="+mn-ea"/>
                <a:cs typeface="+mn-cs"/>
              </a:rPr>
              <a:t>tree will be copied to other workers by storing the vectors in an aggregator.</a:t>
            </a:r>
          </a:p>
          <a:p>
            <a:endParaRPr lang="zh-CN" altLang="en-US" dirty="0"/>
          </a:p>
        </p:txBody>
      </p:sp>
      <p:sp>
        <p:nvSpPr>
          <p:cNvPr id="4" name="灯片编号占位符 3"/>
          <p:cNvSpPr>
            <a:spLocks noGrp="1"/>
          </p:cNvSpPr>
          <p:nvPr>
            <p:ph type="sldNum" sz="quarter" idx="10"/>
          </p:nvPr>
        </p:nvSpPr>
        <p:spPr/>
        <p:txBody>
          <a:bodyPr/>
          <a:lstStyle/>
          <a:p>
            <a:fld id="{BDE64EE5-B1E7-4A6B-A8A6-81D8337092EC}" type="slidenum">
              <a:rPr lang="zh-CN" altLang="en-US" smtClean="0"/>
              <a:t>43</a:t>
            </a:fld>
            <a:endParaRPr lang="zh-CN" altLang="en-US"/>
          </a:p>
        </p:txBody>
      </p:sp>
    </p:spTree>
    <p:extLst>
      <p:ext uri="{BB962C8B-B14F-4D97-AF65-F5344CB8AC3E}">
        <p14:creationId xmlns:p14="http://schemas.microsoft.com/office/powerpoint/2010/main" val="1843567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An</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aggregator for the parameters of all the nodes is needed here to collect different training</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results from each worker. The aggregator stored the parameters in the order of in-order</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traversal and will be updated for each batch. Here, the documents could be trained</a:t>
            </a:r>
          </a:p>
          <a:p>
            <a:r>
              <a:rPr lang="en-US" altLang="zh-CN" sz="1200" kern="1200" dirty="0" smtClean="0">
                <a:solidFill>
                  <a:schemeClr val="tx1"/>
                </a:solidFill>
                <a:effectLst/>
                <a:latin typeface="+mn-lt"/>
                <a:ea typeface="+mn-ea"/>
                <a:cs typeface="+mn-cs"/>
              </a:rPr>
              <a:t>in batches in order to lower the number of iterations and accelerate the total training</a:t>
            </a:r>
          </a:p>
          <a:p>
            <a:r>
              <a:rPr lang="en-US" altLang="zh-CN" sz="1200" kern="1200" dirty="0" smtClean="0">
                <a:solidFill>
                  <a:schemeClr val="tx1"/>
                </a:solidFill>
                <a:effectLst/>
                <a:latin typeface="+mn-lt"/>
                <a:ea typeface="+mn-ea"/>
                <a:cs typeface="+mn-cs"/>
              </a:rPr>
              <a:t>time. The number of batches is set to 1 by default but resetting it to a larger number is</a:t>
            </a:r>
          </a:p>
          <a:p>
            <a:r>
              <a:rPr lang="en-US" altLang="zh-CN" sz="1200" kern="1200" dirty="0" smtClean="0">
                <a:solidFill>
                  <a:schemeClr val="tx1"/>
                </a:solidFill>
                <a:effectLst/>
                <a:latin typeface="+mn-lt"/>
                <a:ea typeface="+mn-ea"/>
                <a:cs typeface="+mn-cs"/>
              </a:rPr>
              <a:t>strongly recommended for large data sets. Also the number of iterations is set to 0 by</a:t>
            </a:r>
          </a:p>
          <a:p>
            <a:r>
              <a:rPr lang="en-US" altLang="zh-CN" sz="1200" kern="1200" dirty="0" smtClean="0">
                <a:solidFill>
                  <a:schemeClr val="tx1"/>
                </a:solidFill>
                <a:effectLst/>
                <a:latin typeface="+mn-lt"/>
                <a:ea typeface="+mn-ea"/>
                <a:cs typeface="+mn-cs"/>
              </a:rPr>
              <a:t>default while if users need more accurate result or the data set is not so big, they can</a:t>
            </a:r>
          </a:p>
          <a:p>
            <a:r>
              <a:rPr lang="en-US" altLang="zh-CN" sz="1200" kern="1200" dirty="0" smtClean="0">
                <a:solidFill>
                  <a:schemeClr val="tx1"/>
                </a:solidFill>
                <a:effectLst/>
                <a:latin typeface="+mn-lt"/>
                <a:ea typeface="+mn-ea"/>
                <a:cs typeface="+mn-cs"/>
              </a:rPr>
              <a:t>reset the variable.</a:t>
            </a:r>
          </a:p>
          <a:p>
            <a:endParaRPr lang="zh-CN" altLang="en-US" dirty="0"/>
          </a:p>
        </p:txBody>
      </p:sp>
      <p:sp>
        <p:nvSpPr>
          <p:cNvPr id="4" name="灯片编号占位符 3"/>
          <p:cNvSpPr>
            <a:spLocks noGrp="1"/>
          </p:cNvSpPr>
          <p:nvPr>
            <p:ph type="sldNum" sz="quarter" idx="10"/>
          </p:nvPr>
        </p:nvSpPr>
        <p:spPr/>
        <p:txBody>
          <a:bodyPr/>
          <a:lstStyle/>
          <a:p>
            <a:fld id="{BDE64EE5-B1E7-4A6B-A8A6-81D8337092EC}" type="slidenum">
              <a:rPr lang="zh-CN" altLang="en-US" smtClean="0"/>
              <a:t>44</a:t>
            </a:fld>
            <a:endParaRPr lang="zh-CN" altLang="en-US"/>
          </a:p>
        </p:txBody>
      </p:sp>
    </p:spTree>
    <p:extLst>
      <p:ext uri="{BB962C8B-B14F-4D97-AF65-F5344CB8AC3E}">
        <p14:creationId xmlns:p14="http://schemas.microsoft.com/office/powerpoint/2010/main" val="962595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Training each batch of data is a round of computation. In each round, each document</a:t>
            </a:r>
          </a:p>
          <a:p>
            <a:r>
              <a:rPr lang="en-US" altLang="zh-CN" sz="1200" kern="1200" dirty="0" smtClean="0">
                <a:solidFill>
                  <a:schemeClr val="tx1"/>
                </a:solidFill>
                <a:effectLst/>
                <a:latin typeface="+mn-lt"/>
                <a:ea typeface="+mn-ea"/>
                <a:cs typeface="+mn-cs"/>
              </a:rPr>
              <a:t>in the batch first finds the locations of all the word nodes. Then for each word in the</a:t>
            </a:r>
          </a:p>
          <a:p>
            <a:r>
              <a:rPr lang="en-US" altLang="zh-CN" sz="1200" kern="1200" dirty="0" smtClean="0">
                <a:solidFill>
                  <a:schemeClr val="tx1"/>
                </a:solidFill>
                <a:effectLst/>
                <a:latin typeface="+mn-lt"/>
                <a:ea typeface="+mn-ea"/>
                <a:cs typeface="+mn-cs"/>
              </a:rPr>
              <a:t>document, the local parameters of the nodes are updated according to the update process as introduced in the algorithm. After each round, the aggregator will merge the</a:t>
            </a:r>
          </a:p>
          <a:p>
            <a:r>
              <a:rPr lang="en-US" altLang="zh-CN" sz="1200" kern="1200" dirty="0" smtClean="0">
                <a:solidFill>
                  <a:schemeClr val="tx1"/>
                </a:solidFill>
                <a:effectLst/>
                <a:latin typeface="+mn-lt"/>
                <a:ea typeface="+mn-ea"/>
                <a:cs typeface="+mn-cs"/>
              </a:rPr>
              <a:t>local parameters by taking average and update the parameters of the nodes on the tree</a:t>
            </a:r>
          </a:p>
          <a:p>
            <a:r>
              <a:rPr lang="en-US" altLang="zh-CN" sz="1200" kern="1200" dirty="0" smtClean="0">
                <a:solidFill>
                  <a:schemeClr val="tx1"/>
                </a:solidFill>
                <a:effectLst/>
                <a:latin typeface="+mn-lt"/>
                <a:ea typeface="+mn-ea"/>
                <a:cs typeface="+mn-cs"/>
              </a:rPr>
              <a:t>by the global parameter vectors in the aggregator. The implementation can provide the</a:t>
            </a:r>
          </a:p>
          <a:p>
            <a:r>
              <a:rPr lang="en-US" altLang="zh-CN" sz="1200" kern="1200" dirty="0" smtClean="0">
                <a:solidFill>
                  <a:schemeClr val="tx1"/>
                </a:solidFill>
                <a:effectLst/>
                <a:latin typeface="+mn-lt"/>
                <a:ea typeface="+mn-ea"/>
                <a:cs typeface="+mn-cs"/>
              </a:rPr>
              <a:t>function for user to check how close two words are, what are the closest words to one</a:t>
            </a:r>
          </a:p>
          <a:p>
            <a:r>
              <a:rPr lang="en-US" altLang="zh-CN" sz="1200" kern="1200" dirty="0" smtClean="0">
                <a:solidFill>
                  <a:schemeClr val="tx1"/>
                </a:solidFill>
                <a:effectLst/>
                <a:latin typeface="+mn-lt"/>
                <a:ea typeface="+mn-ea"/>
                <a:cs typeface="+mn-cs"/>
              </a:rPr>
              <a:t>word and the relationship between words.</a:t>
            </a:r>
          </a:p>
          <a:p>
            <a:endParaRPr lang="zh-CN" altLang="en-US" dirty="0"/>
          </a:p>
        </p:txBody>
      </p:sp>
      <p:sp>
        <p:nvSpPr>
          <p:cNvPr id="4" name="灯片编号占位符 3"/>
          <p:cNvSpPr>
            <a:spLocks noGrp="1"/>
          </p:cNvSpPr>
          <p:nvPr>
            <p:ph type="sldNum" sz="quarter" idx="10"/>
          </p:nvPr>
        </p:nvSpPr>
        <p:spPr/>
        <p:txBody>
          <a:bodyPr/>
          <a:lstStyle/>
          <a:p>
            <a:fld id="{BDE64EE5-B1E7-4A6B-A8A6-81D8337092EC}" type="slidenum">
              <a:rPr lang="zh-CN" altLang="en-US" smtClean="0"/>
              <a:t>45</a:t>
            </a:fld>
            <a:endParaRPr lang="zh-CN" altLang="en-US"/>
          </a:p>
        </p:txBody>
      </p:sp>
    </p:spTree>
    <p:extLst>
      <p:ext uri="{BB962C8B-B14F-4D97-AF65-F5344CB8AC3E}">
        <p14:creationId xmlns:p14="http://schemas.microsoft.com/office/powerpoint/2010/main" val="3267067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2</a:t>
            </a:r>
            <a:endParaRPr lang="zh-CN" altLang="en-US" dirty="0"/>
          </a:p>
        </p:txBody>
      </p:sp>
      <p:sp>
        <p:nvSpPr>
          <p:cNvPr id="4" name="灯片编号占位符 3"/>
          <p:cNvSpPr>
            <a:spLocks noGrp="1"/>
          </p:cNvSpPr>
          <p:nvPr>
            <p:ph type="sldNum" sz="quarter" idx="10"/>
          </p:nvPr>
        </p:nvSpPr>
        <p:spPr/>
        <p:txBody>
          <a:bodyPr/>
          <a:lstStyle/>
          <a:p>
            <a:fld id="{BDE64EE5-B1E7-4A6B-A8A6-81D8337092EC}" type="slidenum">
              <a:rPr lang="zh-CN" altLang="en-US" smtClean="0"/>
              <a:t>46</a:t>
            </a:fld>
            <a:endParaRPr lang="zh-CN" altLang="en-US"/>
          </a:p>
        </p:txBody>
      </p:sp>
    </p:spTree>
    <p:extLst>
      <p:ext uri="{BB962C8B-B14F-4D97-AF65-F5344CB8AC3E}">
        <p14:creationId xmlns:p14="http://schemas.microsoft.com/office/powerpoint/2010/main" val="24876713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47</a:t>
            </a:fld>
            <a:endParaRPr lang="zh-CN" altLang="en-US"/>
          </a:p>
        </p:txBody>
      </p:sp>
    </p:spTree>
    <p:extLst>
      <p:ext uri="{BB962C8B-B14F-4D97-AF65-F5344CB8AC3E}">
        <p14:creationId xmlns:p14="http://schemas.microsoft.com/office/powerpoint/2010/main" val="1950722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48</a:t>
            </a:fld>
            <a:endParaRPr lang="zh-CN" altLang="en-US"/>
          </a:p>
        </p:txBody>
      </p:sp>
    </p:spTree>
    <p:extLst>
      <p:ext uri="{BB962C8B-B14F-4D97-AF65-F5344CB8AC3E}">
        <p14:creationId xmlns:p14="http://schemas.microsoft.com/office/powerpoint/2010/main" val="180973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Structur</a:t>
            </a:r>
            <a:endParaRPr lang="en-US" altLang="zh-CN" dirty="0" smtClean="0"/>
          </a:p>
          <a:p>
            <a:r>
              <a:rPr lang="en-US" altLang="zh-CN" sz="1200" kern="1200" dirty="0" smtClean="0">
                <a:solidFill>
                  <a:schemeClr val="tx1"/>
                </a:solidFill>
                <a:effectLst/>
                <a:latin typeface="+mn-lt"/>
                <a:ea typeface="+mn-ea"/>
                <a:cs typeface="+mn-cs"/>
              </a:rPr>
              <a:t>Husky is an efficient platform for distributed text analysis algorithms. Figure 2.1 shows</a:t>
            </a:r>
          </a:p>
          <a:p>
            <a:r>
              <a:rPr lang="en-US" altLang="zh-CN" sz="1200" kern="1200" dirty="0" smtClean="0">
                <a:solidFill>
                  <a:schemeClr val="tx1"/>
                </a:solidFill>
                <a:effectLst/>
                <a:latin typeface="+mn-lt"/>
                <a:ea typeface="+mn-ea"/>
                <a:cs typeface="+mn-cs"/>
              </a:rPr>
              <a:t>its basic structure. It is built on a cluster of machines and each machine may run multiple</a:t>
            </a:r>
          </a:p>
          <a:p>
            <a:r>
              <a:rPr lang="en-US" altLang="zh-CN" sz="1200" kern="1200" dirty="0" smtClean="0">
                <a:solidFill>
                  <a:schemeClr val="tx1"/>
                </a:solidFill>
                <a:effectLst/>
                <a:latin typeface="+mn-lt"/>
                <a:ea typeface="+mn-ea"/>
                <a:cs typeface="+mn-cs"/>
              </a:rPr>
              <a:t>workers. Each worker manages a partition of data.</a:t>
            </a:r>
          </a:p>
          <a:p>
            <a:endParaRPr lang="zh-CN" altLang="en-US" dirty="0"/>
          </a:p>
        </p:txBody>
      </p:sp>
      <p:sp>
        <p:nvSpPr>
          <p:cNvPr id="4" name="灯片编号占位符 3"/>
          <p:cNvSpPr>
            <a:spLocks noGrp="1"/>
          </p:cNvSpPr>
          <p:nvPr>
            <p:ph type="sldNum" sz="quarter" idx="10"/>
          </p:nvPr>
        </p:nvSpPr>
        <p:spPr/>
        <p:txBody>
          <a:bodyPr/>
          <a:lstStyle/>
          <a:p>
            <a:fld id="{BDE64EE5-B1E7-4A6B-A8A6-81D8337092EC}" type="slidenum">
              <a:rPr lang="zh-CN" altLang="en-US" smtClean="0"/>
              <a:t>7</a:t>
            </a:fld>
            <a:endParaRPr lang="zh-CN" altLang="en-US"/>
          </a:p>
        </p:txBody>
      </p:sp>
    </p:spTree>
    <p:extLst>
      <p:ext uri="{BB962C8B-B14F-4D97-AF65-F5344CB8AC3E}">
        <p14:creationId xmlns:p14="http://schemas.microsoft.com/office/powerpoint/2010/main" val="6801347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49</a:t>
            </a:fld>
            <a:endParaRPr lang="zh-CN" altLang="en-US"/>
          </a:p>
        </p:txBody>
      </p:sp>
    </p:spTree>
    <p:extLst>
      <p:ext uri="{BB962C8B-B14F-4D97-AF65-F5344CB8AC3E}">
        <p14:creationId xmlns:p14="http://schemas.microsoft.com/office/powerpoint/2010/main" val="4530177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50</a:t>
            </a:fld>
            <a:endParaRPr lang="zh-CN" altLang="en-US"/>
          </a:p>
        </p:txBody>
      </p:sp>
    </p:spTree>
    <p:extLst>
      <p:ext uri="{BB962C8B-B14F-4D97-AF65-F5344CB8AC3E}">
        <p14:creationId xmlns:p14="http://schemas.microsoft.com/office/powerpoint/2010/main" val="1762884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51</a:t>
            </a:fld>
            <a:endParaRPr lang="zh-CN" altLang="en-US"/>
          </a:p>
        </p:txBody>
      </p:sp>
    </p:spTree>
    <p:extLst>
      <p:ext uri="{BB962C8B-B14F-4D97-AF65-F5344CB8AC3E}">
        <p14:creationId xmlns:p14="http://schemas.microsoft.com/office/powerpoint/2010/main" val="5545430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we could see a limitation of the algorithm.</a:t>
            </a:r>
            <a:r>
              <a:rPr kumimoji="1" lang="en-US" altLang="zh-CN" baseline="0" dirty="0" smtClean="0"/>
              <a:t> It is hard to represent two meanings of a word.</a:t>
            </a:r>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52</a:t>
            </a:fld>
            <a:endParaRPr lang="zh-CN" altLang="en-US"/>
          </a:p>
        </p:txBody>
      </p:sp>
    </p:spTree>
    <p:extLst>
      <p:ext uri="{BB962C8B-B14F-4D97-AF65-F5344CB8AC3E}">
        <p14:creationId xmlns:p14="http://schemas.microsoft.com/office/powerpoint/2010/main" val="10221362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53</a:t>
            </a:fld>
            <a:endParaRPr lang="zh-CN" altLang="en-US"/>
          </a:p>
        </p:txBody>
      </p:sp>
    </p:spTree>
    <p:extLst>
      <p:ext uri="{BB962C8B-B14F-4D97-AF65-F5344CB8AC3E}">
        <p14:creationId xmlns:p14="http://schemas.microsoft.com/office/powerpoint/2010/main" val="10286816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54</a:t>
            </a:fld>
            <a:endParaRPr lang="zh-CN" altLang="en-US"/>
          </a:p>
        </p:txBody>
      </p:sp>
    </p:spTree>
    <p:extLst>
      <p:ext uri="{BB962C8B-B14F-4D97-AF65-F5344CB8AC3E}">
        <p14:creationId xmlns:p14="http://schemas.microsoft.com/office/powerpoint/2010/main" val="16879043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55</a:t>
            </a:fld>
            <a:endParaRPr lang="zh-CN" altLang="en-US"/>
          </a:p>
        </p:txBody>
      </p:sp>
    </p:spTree>
    <p:extLst>
      <p:ext uri="{BB962C8B-B14F-4D97-AF65-F5344CB8AC3E}">
        <p14:creationId xmlns:p14="http://schemas.microsoft.com/office/powerpoint/2010/main" val="1211237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56</a:t>
            </a:fld>
            <a:endParaRPr lang="zh-CN" altLang="en-US"/>
          </a:p>
        </p:txBody>
      </p:sp>
    </p:spTree>
    <p:extLst>
      <p:ext uri="{BB962C8B-B14F-4D97-AF65-F5344CB8AC3E}">
        <p14:creationId xmlns:p14="http://schemas.microsoft.com/office/powerpoint/2010/main" val="20428368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57</a:t>
            </a:fld>
            <a:endParaRPr lang="zh-CN" altLang="en-US"/>
          </a:p>
        </p:txBody>
      </p:sp>
    </p:spTree>
    <p:extLst>
      <p:ext uri="{BB962C8B-B14F-4D97-AF65-F5344CB8AC3E}">
        <p14:creationId xmlns:p14="http://schemas.microsoft.com/office/powerpoint/2010/main" val="1027884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58</a:t>
            </a:fld>
            <a:endParaRPr lang="zh-CN" altLang="en-US"/>
          </a:p>
        </p:txBody>
      </p:sp>
    </p:spTree>
    <p:extLst>
      <p:ext uri="{BB962C8B-B14F-4D97-AF65-F5344CB8AC3E}">
        <p14:creationId xmlns:p14="http://schemas.microsoft.com/office/powerpoint/2010/main" val="193841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Feature</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Husky supports different types of objects and the objects are organized into object lists.</a:t>
            </a:r>
          </a:p>
          <a:p>
            <a:r>
              <a:rPr lang="en-US" altLang="zh-CN" sz="1200" kern="1200" dirty="0" smtClean="0">
                <a:solidFill>
                  <a:schemeClr val="tx1"/>
                </a:solidFill>
                <a:effectLst/>
                <a:latin typeface="+mn-lt"/>
                <a:ea typeface="+mn-ea"/>
                <a:cs typeface="+mn-cs"/>
              </a:rPr>
              <a:t>Usually, the data is stored in the objects. The object list could be local without any</a:t>
            </a:r>
          </a:p>
          <a:p>
            <a:r>
              <a:rPr lang="en-US" altLang="zh-CN" sz="1200" kern="1200" dirty="0" smtClean="0">
                <a:solidFill>
                  <a:schemeClr val="tx1"/>
                </a:solidFill>
                <a:effectLst/>
                <a:latin typeface="+mn-lt"/>
                <a:ea typeface="+mn-ea"/>
                <a:cs typeface="+mn-cs"/>
              </a:rPr>
              <a:t>global synchronization but could also be globalized which enables the object list to be</a:t>
            </a:r>
          </a:p>
          <a:p>
            <a:r>
              <a:rPr lang="en-US" altLang="zh-CN" sz="1200" kern="1200" dirty="0" smtClean="0">
                <a:solidFill>
                  <a:schemeClr val="tx1"/>
                </a:solidFill>
                <a:effectLst/>
                <a:latin typeface="+mn-lt"/>
                <a:ea typeface="+mn-ea"/>
                <a:cs typeface="+mn-cs"/>
              </a:rPr>
              <a:t>evenly distributed and visible to all workers. Globalization of course has some </a:t>
            </a:r>
            <a:r>
              <a:rPr lang="en-US" altLang="zh-CN" sz="1200" kern="1200" dirty="0" err="1" smtClean="0">
                <a:solidFill>
                  <a:schemeClr val="tx1"/>
                </a:solidFill>
                <a:effectLst/>
                <a:latin typeface="+mn-lt"/>
                <a:ea typeface="+mn-ea"/>
                <a:cs typeface="+mn-cs"/>
              </a:rPr>
              <a:t>commu</a:t>
            </a:r>
            <a:r>
              <a:rPr lang="en-US" altLang="zh-CN" sz="1200" kern="1200" dirty="0" smtClean="0">
                <a:solidFill>
                  <a:schemeClr val="tx1"/>
                </a:solidFill>
                <a:effectLst/>
                <a:latin typeface="+mn-lt"/>
                <a:ea typeface="+mn-ea"/>
                <a:cs typeface="+mn-cs"/>
              </a:rPr>
              <a:t>-</a:t>
            </a:r>
          </a:p>
          <a:p>
            <a:r>
              <a:rPr lang="en-US" altLang="zh-CN" sz="1200" kern="1200" dirty="0" err="1" smtClean="0">
                <a:solidFill>
                  <a:schemeClr val="tx1"/>
                </a:solidFill>
                <a:effectLst/>
                <a:latin typeface="+mn-lt"/>
                <a:ea typeface="+mn-ea"/>
                <a:cs typeface="+mn-cs"/>
              </a:rPr>
              <a:t>nication</a:t>
            </a:r>
            <a:r>
              <a:rPr lang="en-US" altLang="zh-CN" sz="1200" kern="1200" dirty="0" smtClean="0">
                <a:solidFill>
                  <a:schemeClr val="tx1"/>
                </a:solidFill>
                <a:effectLst/>
                <a:latin typeface="+mn-lt"/>
                <a:ea typeface="+mn-ea"/>
                <a:cs typeface="+mn-cs"/>
              </a:rPr>
              <a:t> costs and thus is only used when necessary.</a:t>
            </a:r>
          </a:p>
          <a:p>
            <a:r>
              <a:rPr lang="en-US" altLang="zh-CN" sz="1200" kern="1200" dirty="0" smtClean="0">
                <a:solidFill>
                  <a:schemeClr val="tx1"/>
                </a:solidFill>
                <a:effectLst/>
                <a:latin typeface="+mn-lt"/>
                <a:ea typeface="+mn-ea"/>
                <a:cs typeface="+mn-cs"/>
              </a:rPr>
              <a:t>The Husky is of master-worker architecture. The master's main job is to coordinate</a:t>
            </a:r>
          </a:p>
          <a:p>
            <a:r>
              <a:rPr lang="en-US" altLang="zh-CN" sz="1200" kern="1200" dirty="0" smtClean="0">
                <a:solidFill>
                  <a:schemeClr val="tx1"/>
                </a:solidFill>
                <a:effectLst/>
                <a:latin typeface="+mn-lt"/>
                <a:ea typeface="+mn-ea"/>
                <a:cs typeface="+mn-cs"/>
              </a:rPr>
              <a:t>the workers while the computations are done on workers.</a:t>
            </a: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DE64EE5-B1E7-4A6B-A8A6-81D8337092EC}" type="slidenum">
              <a:rPr lang="zh-CN" altLang="en-US" smtClean="0"/>
              <a:t>8</a:t>
            </a:fld>
            <a:endParaRPr lang="zh-CN" altLang="en-US"/>
          </a:p>
        </p:txBody>
      </p:sp>
    </p:spTree>
    <p:extLst>
      <p:ext uri="{BB962C8B-B14F-4D97-AF65-F5344CB8AC3E}">
        <p14:creationId xmlns:p14="http://schemas.microsoft.com/office/powerpoint/2010/main" val="2923656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Features</a:t>
            </a:r>
          </a:p>
          <a:p>
            <a:endParaRPr lang="en-US" altLang="zh-CN" dirty="0" smtClean="0"/>
          </a:p>
          <a:p>
            <a:r>
              <a:rPr lang="en-US" altLang="zh-CN" sz="1200" kern="1200" dirty="0" smtClean="0">
                <a:solidFill>
                  <a:schemeClr val="tx1"/>
                </a:solidFill>
                <a:effectLst/>
                <a:latin typeface="+mn-lt"/>
                <a:ea typeface="+mn-ea"/>
                <a:cs typeface="+mn-cs"/>
              </a:rPr>
              <a:t>An aggregator stores information that is shared by every</a:t>
            </a:r>
          </a:p>
          <a:p>
            <a:r>
              <a:rPr lang="en-US" altLang="zh-CN" sz="1200" kern="1200" dirty="0" smtClean="0">
                <a:solidFill>
                  <a:schemeClr val="tx1"/>
                </a:solidFill>
                <a:effectLst/>
                <a:latin typeface="+mn-lt"/>
                <a:ea typeface="+mn-ea"/>
                <a:cs typeface="+mn-cs"/>
              </a:rPr>
              <a:t>worker. Each worker has a local copy of all aggregators and can update its local copy.</a:t>
            </a:r>
          </a:p>
          <a:p>
            <a:r>
              <a:rPr lang="en-US" altLang="zh-CN" sz="1200" kern="1200" dirty="0" smtClean="0">
                <a:solidFill>
                  <a:schemeClr val="tx1"/>
                </a:solidFill>
                <a:effectLst/>
                <a:latin typeface="+mn-lt"/>
                <a:ea typeface="+mn-ea"/>
                <a:cs typeface="+mn-cs"/>
              </a:rPr>
              <a:t>The local copies are merged to update the global copy after each round or whenever the</a:t>
            </a:r>
          </a:p>
          <a:p>
            <a:r>
              <a:rPr lang="en-US" altLang="zh-CN" sz="1200" kern="1200" dirty="0" smtClean="0">
                <a:solidFill>
                  <a:schemeClr val="tx1"/>
                </a:solidFill>
                <a:effectLst/>
                <a:latin typeface="+mn-lt"/>
                <a:ea typeface="+mn-ea"/>
                <a:cs typeface="+mn-cs"/>
              </a:rPr>
              <a:t>synchronization function is called. This feature is critical for the parameter updating in</a:t>
            </a:r>
          </a:p>
          <a:p>
            <a:r>
              <a:rPr lang="en-US" altLang="zh-CN" sz="1200" kern="1200" dirty="0" smtClean="0">
                <a:solidFill>
                  <a:schemeClr val="tx1"/>
                </a:solidFill>
                <a:effectLst/>
                <a:latin typeface="+mn-lt"/>
                <a:ea typeface="+mn-ea"/>
                <a:cs typeface="+mn-cs"/>
              </a:rPr>
              <a:t>machine learning.</a:t>
            </a:r>
          </a:p>
          <a:p>
            <a:endParaRPr lang="zh-CN" altLang="en-US" dirty="0"/>
          </a:p>
        </p:txBody>
      </p:sp>
      <p:sp>
        <p:nvSpPr>
          <p:cNvPr id="4" name="灯片编号占位符 3"/>
          <p:cNvSpPr>
            <a:spLocks noGrp="1"/>
          </p:cNvSpPr>
          <p:nvPr>
            <p:ph type="sldNum" sz="quarter" idx="10"/>
          </p:nvPr>
        </p:nvSpPr>
        <p:spPr/>
        <p:txBody>
          <a:bodyPr/>
          <a:lstStyle/>
          <a:p>
            <a:fld id="{BDE64EE5-B1E7-4A6B-A8A6-81D8337092EC}" type="slidenum">
              <a:rPr lang="zh-CN" altLang="en-US" smtClean="0"/>
              <a:t>9</a:t>
            </a:fld>
            <a:endParaRPr lang="zh-CN" altLang="en-US"/>
          </a:p>
        </p:txBody>
      </p:sp>
    </p:spTree>
    <p:extLst>
      <p:ext uri="{BB962C8B-B14F-4D97-AF65-F5344CB8AC3E}">
        <p14:creationId xmlns:p14="http://schemas.microsoft.com/office/powerpoint/2010/main" val="2070026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TF-IDF is one of the most widely used algorithm in text analysis. It is a statistics reflecting how important a word is to a document in a corpus in text analysis. Naturally, it could be used by search engine to determine how relevant a document is to a user query. Also, it could be combined with cosine similarity to determine the similarity between documents</a:t>
            </a:r>
            <a:endParaRPr lang="zh-CN" altLang="zh-CN" sz="1200" kern="1200" dirty="0" smtClean="0">
              <a:solidFill>
                <a:schemeClr val="tx1"/>
              </a:solidFill>
              <a:effectLst/>
              <a:latin typeface="+mn-lt"/>
              <a:ea typeface="+mn-ea"/>
              <a:cs typeface="+mn-cs"/>
            </a:endParaRPr>
          </a:p>
          <a:p>
            <a:endParaRPr lang="en-US" altLang="zh-CN" dirty="0" smtClean="0"/>
          </a:p>
          <a:p>
            <a:r>
              <a:rPr lang="en-US" altLang="zh-CN" dirty="0" smtClean="0"/>
              <a:t>Value of each word in</a:t>
            </a:r>
            <a:r>
              <a:rPr lang="en-US" altLang="zh-CN" baseline="0" dirty="0" smtClean="0"/>
              <a:t> each document</a:t>
            </a:r>
            <a:endParaRPr lang="zh-CN" altLang="en-US" dirty="0"/>
          </a:p>
        </p:txBody>
      </p:sp>
      <p:sp>
        <p:nvSpPr>
          <p:cNvPr id="4" name="灯片编号占位符 3"/>
          <p:cNvSpPr>
            <a:spLocks noGrp="1"/>
          </p:cNvSpPr>
          <p:nvPr>
            <p:ph type="sldNum" sz="quarter" idx="10"/>
          </p:nvPr>
        </p:nvSpPr>
        <p:spPr/>
        <p:txBody>
          <a:bodyPr/>
          <a:lstStyle/>
          <a:p>
            <a:fld id="{BDE64EE5-B1E7-4A6B-A8A6-81D8337092EC}" type="slidenum">
              <a:rPr lang="zh-CN" altLang="en-US" smtClean="0"/>
              <a:t>11</a:t>
            </a:fld>
            <a:endParaRPr lang="zh-CN" altLang="en-US"/>
          </a:p>
        </p:txBody>
      </p:sp>
    </p:spTree>
    <p:extLst>
      <p:ext uri="{BB962C8B-B14F-4D97-AF65-F5344CB8AC3E}">
        <p14:creationId xmlns:p14="http://schemas.microsoft.com/office/powerpoint/2010/main" val="300179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TF-IDF is the product of to term frequency (TF) and inverse document frequency (IDF).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smtClean="0"/>
              <a:t>Idf</a:t>
            </a:r>
            <a:r>
              <a:rPr kumimoji="1" lang="en-US" altLang="zh-CN" dirty="0" smtClean="0"/>
              <a:t>: </a:t>
            </a:r>
            <a:r>
              <a:rPr lang="en-US" altLang="zh-CN" sz="1200" dirty="0" err="1" smtClean="0">
                <a:solidFill>
                  <a:prstClr val="black">
                    <a:lumMod val="75000"/>
                    <a:lumOff val="25000"/>
                  </a:prstClr>
                </a:solidFill>
              </a:rPr>
              <a:t>meatures</a:t>
            </a:r>
            <a:r>
              <a:rPr lang="en-US" altLang="zh-CN" sz="1200" dirty="0" smtClean="0">
                <a:solidFill>
                  <a:prstClr val="black">
                    <a:lumMod val="75000"/>
                    <a:lumOff val="25000"/>
                  </a:prstClr>
                </a:solidFill>
              </a:rPr>
              <a:t> how much information the word provides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prstClr val="black">
                  <a:lumMod val="75000"/>
                  <a:lumOff val="25000"/>
                </a:prst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prstClr val="black">
                    <a:lumMod val="75000"/>
                    <a:lumOff val="25000"/>
                  </a:prstClr>
                </a:solidFill>
              </a:rPr>
              <a:t>The more documents it appears in,</a:t>
            </a:r>
            <a:r>
              <a:rPr lang="en-US" altLang="zh-CN" sz="1200" baseline="0" dirty="0" smtClean="0">
                <a:solidFill>
                  <a:prstClr val="black">
                    <a:lumMod val="75000"/>
                    <a:lumOff val="25000"/>
                  </a:prstClr>
                </a:solidFill>
              </a:rPr>
              <a:t> the less value it will have</a:t>
            </a:r>
            <a:endParaRPr lang="en-US" altLang="zh-CN" sz="1200" dirty="0" smtClean="0">
              <a:solidFill>
                <a:prstClr val="black">
                  <a:lumMod val="75000"/>
                  <a:lumOff val="25000"/>
                </a:prstClr>
              </a:solidFill>
            </a:endParaRPr>
          </a:p>
          <a:p>
            <a:endParaRPr kumimoji="1" lang="zh-CN" altLang="en-US" dirty="0"/>
          </a:p>
        </p:txBody>
      </p:sp>
      <p:sp>
        <p:nvSpPr>
          <p:cNvPr id="4" name="幻灯片编号占位符 3"/>
          <p:cNvSpPr>
            <a:spLocks noGrp="1"/>
          </p:cNvSpPr>
          <p:nvPr>
            <p:ph type="sldNum" sz="quarter" idx="10"/>
          </p:nvPr>
        </p:nvSpPr>
        <p:spPr/>
        <p:txBody>
          <a:bodyPr/>
          <a:lstStyle/>
          <a:p>
            <a:fld id="{BDE64EE5-B1E7-4A6B-A8A6-81D8337092EC}" type="slidenum">
              <a:rPr lang="zh-CN" altLang="en-US" smtClean="0"/>
              <a:t>12</a:t>
            </a:fld>
            <a:endParaRPr lang="zh-CN" altLang="en-US"/>
          </a:p>
        </p:txBody>
      </p:sp>
    </p:spTree>
    <p:extLst>
      <p:ext uri="{BB962C8B-B14F-4D97-AF65-F5344CB8AC3E}">
        <p14:creationId xmlns:p14="http://schemas.microsoft.com/office/powerpoint/2010/main" val="128249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test dataset is the English Wikipedia corpus, denoted by "en-wiki * 1", which contains over 4.8 million documents and 1.7 billion terms. I also tested heavier workloads by duplicating "</a:t>
            </a:r>
            <a:r>
              <a:rPr lang="en-US" altLang="zh-CN" dirty="0" err="1" smtClean="0"/>
              <a:t>enwiki</a:t>
            </a:r>
            <a:r>
              <a:rPr lang="en-US" altLang="zh-CN" dirty="0" smtClean="0"/>
              <a:t> * 1" by 2 and 3 times, denoted by "</a:t>
            </a:r>
            <a:r>
              <a:rPr lang="en-US" altLang="zh-CN" dirty="0" err="1" smtClean="0"/>
              <a:t>enwiki</a:t>
            </a:r>
            <a:r>
              <a:rPr lang="en-US" altLang="zh-CN" dirty="0" smtClean="0"/>
              <a:t> * 2" and "</a:t>
            </a:r>
            <a:r>
              <a:rPr lang="en-US" altLang="zh-CN" dirty="0" err="1" smtClean="0"/>
              <a:t>enwiki</a:t>
            </a:r>
            <a:r>
              <a:rPr lang="en-US" altLang="zh-CN" dirty="0" smtClean="0"/>
              <a:t> * 3".</a:t>
            </a:r>
          </a:p>
          <a:p>
            <a:r>
              <a:rPr lang="en-US" altLang="zh-CN" dirty="0" smtClean="0"/>
              <a:t>Spark is 39% to 58% faster than </a:t>
            </a:r>
            <a:r>
              <a:rPr lang="en-US" altLang="zh-CN" dirty="0" err="1" smtClean="0"/>
              <a:t>Hadoop</a:t>
            </a:r>
            <a:r>
              <a:rPr lang="en-US" altLang="zh-CN" dirty="0" smtClean="0"/>
              <a:t>, but Husky is even around 5 times faster than Spark. The advantage is more signiﬁcant when the datasets get larger.</a:t>
            </a:r>
            <a:endParaRPr lang="zh-CN" altLang="en-US" dirty="0"/>
          </a:p>
        </p:txBody>
      </p:sp>
      <p:sp>
        <p:nvSpPr>
          <p:cNvPr id="4" name="灯片编号占位符 3"/>
          <p:cNvSpPr>
            <a:spLocks noGrp="1"/>
          </p:cNvSpPr>
          <p:nvPr>
            <p:ph type="sldNum" sz="quarter" idx="10"/>
          </p:nvPr>
        </p:nvSpPr>
        <p:spPr/>
        <p:txBody>
          <a:bodyPr/>
          <a:lstStyle/>
          <a:p>
            <a:fld id="{BDE64EE5-B1E7-4A6B-A8A6-81D8337092EC}" type="slidenum">
              <a:rPr lang="zh-CN" altLang="en-US" smtClean="0"/>
              <a:t>13</a:t>
            </a:fld>
            <a:endParaRPr lang="zh-CN" altLang="en-US"/>
          </a:p>
        </p:txBody>
      </p:sp>
    </p:spTree>
    <p:extLst>
      <p:ext uri="{BB962C8B-B14F-4D97-AF65-F5344CB8AC3E}">
        <p14:creationId xmlns:p14="http://schemas.microsoft.com/office/powerpoint/2010/main" val="261392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2186382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4172617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7985F8-28B4-4EFA-A427-8758C9175FE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209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68578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7985F8-28B4-4EFA-A427-8758C9175FE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0773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1800153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3045187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27867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145152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403855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4082180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337903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34039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172919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109688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926CED-ACFE-4238-834F-143039B6F4B9}" type="datetimeFigureOut">
              <a:rPr lang="zh-CN" altLang="en-US" smtClean="0"/>
              <a:t>2017/4/27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34528810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926CED-ACFE-4238-834F-143039B6F4B9}" type="datetimeFigureOut">
              <a:rPr lang="zh-CN" altLang="en-US" smtClean="0"/>
              <a:t>2017/4/27</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67985F8-28B4-4EFA-A427-8758C9175FE7}" type="slidenum">
              <a:rPr lang="zh-CN" altLang="en-US" smtClean="0"/>
              <a:t>‹#›</a:t>
            </a:fld>
            <a:endParaRPr lang="zh-CN" altLang="en-US"/>
          </a:p>
        </p:txBody>
      </p:sp>
    </p:spTree>
    <p:extLst>
      <p:ext uri="{BB962C8B-B14F-4D97-AF65-F5344CB8AC3E}">
        <p14:creationId xmlns:p14="http://schemas.microsoft.com/office/powerpoint/2010/main" val="3836934897"/>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0.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Distributed Text Analysis on Husky </a:t>
            </a:r>
            <a:endParaRPr lang="zh-CN" altLang="en-US" dirty="0"/>
          </a:p>
        </p:txBody>
      </p:sp>
      <p:sp>
        <p:nvSpPr>
          <p:cNvPr id="3" name="副标题 2"/>
          <p:cNvSpPr>
            <a:spLocks noGrp="1"/>
          </p:cNvSpPr>
          <p:nvPr>
            <p:ph type="subTitle" idx="1"/>
          </p:nvPr>
        </p:nvSpPr>
        <p:spPr>
          <a:xfrm>
            <a:off x="9416955" y="4777379"/>
            <a:ext cx="2087657" cy="1126283"/>
          </a:xfrm>
        </p:spPr>
        <p:txBody>
          <a:bodyPr/>
          <a:lstStyle/>
          <a:p>
            <a:r>
              <a:rPr lang="en-US" altLang="zh-CN" dirty="0" err="1" smtClean="0"/>
              <a:t>Jiayi</a:t>
            </a:r>
            <a:r>
              <a:rPr lang="en-US" altLang="zh-CN" dirty="0" smtClean="0"/>
              <a:t> WU</a:t>
            </a:r>
          </a:p>
          <a:p>
            <a:r>
              <a:rPr lang="en-US" altLang="zh-CN" dirty="0" smtClean="0"/>
              <a:t>1155046964</a:t>
            </a:r>
            <a:endParaRPr lang="zh-CN" altLang="en-US" dirty="0"/>
          </a:p>
        </p:txBody>
      </p:sp>
    </p:spTree>
    <p:extLst>
      <p:ext uri="{BB962C8B-B14F-4D97-AF65-F5344CB8AC3E}">
        <p14:creationId xmlns:p14="http://schemas.microsoft.com/office/powerpoint/2010/main" val="3778981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TF-IDF Review</a:t>
            </a:r>
            <a:endParaRPr lang="zh-CN" altLang="en-US" sz="4400" dirty="0"/>
          </a:p>
        </p:txBody>
      </p:sp>
      <p:sp>
        <p:nvSpPr>
          <p:cNvPr id="3" name="内容占位符 2"/>
          <p:cNvSpPr>
            <a:spLocks noGrp="1"/>
          </p:cNvSpPr>
          <p:nvPr>
            <p:ph idx="1"/>
          </p:nvPr>
        </p:nvSpPr>
        <p:spPr/>
        <p:txBody>
          <a:bodyPr/>
          <a:lstStyle/>
          <a:p>
            <a:r>
              <a:rPr lang="en-US" altLang="zh-CN" sz="2400" dirty="0" smtClean="0"/>
              <a:t>Algorithm</a:t>
            </a:r>
          </a:p>
          <a:p>
            <a:r>
              <a:rPr lang="en-US" altLang="zh-CN" sz="2400" dirty="0" smtClean="0"/>
              <a:t>Performance</a:t>
            </a:r>
            <a:endParaRPr lang="en-US" altLang="zh-CN" dirty="0" smtClean="0"/>
          </a:p>
          <a:p>
            <a:endParaRPr lang="zh-CN" altLang="en-US" dirty="0"/>
          </a:p>
        </p:txBody>
      </p:sp>
    </p:spTree>
    <p:extLst>
      <p:ext uri="{BB962C8B-B14F-4D97-AF65-F5344CB8AC3E}">
        <p14:creationId xmlns:p14="http://schemas.microsoft.com/office/powerpoint/2010/main" val="2387206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TF-IDF</a:t>
            </a:r>
            <a:endParaRPr lang="zh-CN" altLang="en-US" sz="4400" dirty="0"/>
          </a:p>
        </p:txBody>
      </p:sp>
      <p:sp>
        <p:nvSpPr>
          <p:cNvPr id="3" name="内容占位符 2"/>
          <p:cNvSpPr>
            <a:spLocks noGrp="1"/>
          </p:cNvSpPr>
          <p:nvPr>
            <p:ph idx="1"/>
          </p:nvPr>
        </p:nvSpPr>
        <p:spPr/>
        <p:txBody>
          <a:bodyPr>
            <a:normAutofit/>
          </a:bodyPr>
          <a:lstStyle/>
          <a:p>
            <a:r>
              <a:rPr lang="en-US" altLang="zh-CN" sz="2400" dirty="0"/>
              <a:t>Term Frequency–Inverse Document </a:t>
            </a:r>
            <a:r>
              <a:rPr lang="en-US" altLang="zh-CN" sz="2400" dirty="0" smtClean="0"/>
              <a:t>Frequency (TF-IDF)</a:t>
            </a:r>
          </a:p>
          <a:p>
            <a:r>
              <a:rPr lang="en-US" altLang="zh-CN" sz="2400" dirty="0" smtClean="0"/>
              <a:t>How </a:t>
            </a:r>
            <a:r>
              <a:rPr lang="en-US" altLang="zh-CN" sz="2400" dirty="0"/>
              <a:t>important a word is to a document in a </a:t>
            </a:r>
            <a:r>
              <a:rPr lang="en-US" altLang="zh-CN" sz="2400" dirty="0" smtClean="0"/>
              <a:t>corpus</a:t>
            </a:r>
          </a:p>
          <a:p>
            <a:r>
              <a:rPr lang="en-US" altLang="zh-CN" sz="2400" dirty="0" smtClean="0"/>
              <a:t>Input: Corpus</a:t>
            </a:r>
          </a:p>
          <a:p>
            <a:r>
              <a:rPr lang="en-US" altLang="zh-CN" sz="2400" dirty="0" smtClean="0"/>
              <a:t>Output: Word Values</a:t>
            </a:r>
          </a:p>
          <a:p>
            <a:r>
              <a:rPr lang="en-US" altLang="zh-CN" sz="2400" dirty="0" smtClean="0"/>
              <a:t>Usage: how </a:t>
            </a:r>
            <a:r>
              <a:rPr lang="en-US" altLang="zh-CN" sz="2400" dirty="0"/>
              <a:t>relevant a document is to a user </a:t>
            </a:r>
            <a:r>
              <a:rPr lang="en-US" altLang="zh-CN" sz="2400" dirty="0" smtClean="0"/>
              <a:t>query</a:t>
            </a:r>
          </a:p>
          <a:p>
            <a:pPr marL="0" indent="0">
              <a:buNone/>
            </a:pPr>
            <a:r>
              <a:rPr lang="en-US" altLang="zh-CN" sz="2400" dirty="0" smtClean="0"/>
              <a:t>			 similarity between documents</a:t>
            </a:r>
          </a:p>
        </p:txBody>
      </p:sp>
    </p:spTree>
    <p:extLst>
      <p:ext uri="{BB962C8B-B14F-4D97-AF65-F5344CB8AC3E}">
        <p14:creationId xmlns:p14="http://schemas.microsoft.com/office/powerpoint/2010/main" val="321533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solidFill>
                  <a:prstClr val="black">
                    <a:lumMod val="85000"/>
                    <a:lumOff val="15000"/>
                  </a:prstClr>
                </a:solidFill>
              </a:rPr>
              <a:t>TF-IDF Calculation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228600" indent="266700" algn="just"/>
                <a14:m>
                  <m:oMath xmlns:m="http://schemas.openxmlformats.org/officeDocument/2006/math">
                    <m:r>
                      <a:rPr lang="en-US" altLang="zh-CN" sz="2400" i="1">
                        <a:latin typeface="Cambria Math" panose="02040503050406030204" pitchFamily="18" charset="0"/>
                      </a:rPr>
                      <m:t>𝑡𝑓</m:t>
                    </m:r>
                    <m:d>
                      <m:dPr>
                        <m:ctrlPr>
                          <a:rPr lang="zh-CN" altLang="zh-CN" sz="2400" i="1">
                            <a:latin typeface="Cambria Math"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𝑑</m:t>
                        </m:r>
                      </m:e>
                    </m:d>
                  </m:oMath>
                </a14:m>
                <a:r>
                  <a:rPr lang="en-US" altLang="zh-CN" sz="2400" kern="100" dirty="0" smtClean="0">
                    <a:latin typeface="Cambria Math" panose="02040503050406030204" pitchFamily="18" charset="0"/>
                    <a:ea typeface="SimSun" panose="02010600030101010101" pitchFamily="2" charset="-122"/>
                    <a:cs typeface="Times New Roman" panose="02020603050405020304" pitchFamily="18" charset="0"/>
                  </a:rPr>
                  <a:t>: frequency of word t in document d</a:t>
                </a:r>
              </a:p>
              <a:p>
                <a:pPr marL="228600" indent="266700" algn="just"/>
                <a:endParaRPr lang="en-US" altLang="zh-CN" sz="2400" i="1" kern="100" dirty="0" smtClean="0">
                  <a:latin typeface="Cambria Math" panose="02040503050406030204" pitchFamily="18" charset="0"/>
                  <a:ea typeface="SimSun" panose="02010600030101010101" pitchFamily="2" charset="-122"/>
                  <a:cs typeface="Times New Roman" panose="02020603050405020304" pitchFamily="18" charset="0"/>
                </a:endParaRPr>
              </a:p>
              <a:p>
                <a:pPr marL="228600" indent="266700" algn="just"/>
                <a14:m>
                  <m:oMath xmlns:m="http://schemas.openxmlformats.org/officeDocument/2006/math">
                    <m:r>
                      <a:rPr lang="en-US" altLang="zh-CN" sz="2400" i="1" kern="100">
                        <a:latin typeface="Cambria Math" panose="02040503050406030204" pitchFamily="18" charset="0"/>
                        <a:ea typeface="SimSun" panose="02010600030101010101" pitchFamily="2" charset="-122"/>
                        <a:cs typeface="Times New Roman" panose="02020603050405020304" pitchFamily="18" charset="0"/>
                      </a:rPr>
                      <m:t>𝑖𝑑𝑓</m:t>
                    </m:r>
                    <m:d>
                      <m:dPr>
                        <m:ctrlPr>
                          <a:rPr lang="zh-CN" altLang="zh-CN" sz="2400" i="1" kern="100">
                            <a:effectLst/>
                            <a:latin typeface="Cambria Math" charset="0"/>
                            <a:ea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ea typeface="SimSun" panose="02010600030101010101" pitchFamily="2" charset="-122"/>
                            <a:cs typeface="Times New Roman" panose="02020603050405020304" pitchFamily="18" charset="0"/>
                          </a:rPr>
                          <m:t>𝑡</m:t>
                        </m:r>
                        <m:r>
                          <a:rPr lang="en-US" altLang="zh-CN" sz="24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SimSun" panose="02010600030101010101" pitchFamily="2" charset="-122"/>
                            <a:cs typeface="Times New Roman" panose="02020603050405020304" pitchFamily="18" charset="0"/>
                          </a:rPr>
                          <m:t>𝐷</m:t>
                        </m:r>
                      </m:e>
                    </m:d>
                    <m:r>
                      <a:rPr lang="en-US" altLang="zh-CN" sz="24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zh-CN" altLang="zh-CN" sz="2400" i="1" kern="100">
                            <a:effectLst/>
                            <a:latin typeface="Cambria Math" charset="0"/>
                            <a:ea typeface="Cambria Math" panose="02040503050406030204" pitchFamily="18" charset="0"/>
                            <a:cs typeface="Times New Roman" panose="02020603050405020304" pitchFamily="18" charset="0"/>
                          </a:rPr>
                        </m:ctrlPr>
                      </m:funcPr>
                      <m:fName>
                        <m:r>
                          <m:rPr>
                            <m:sty m:val="p"/>
                          </m:rPr>
                          <a:rPr lang="en-US" altLang="zh-CN" sz="2400" kern="100">
                            <a:effectLst/>
                            <a:latin typeface="Cambria Math" panose="02040503050406030204" pitchFamily="18" charset="0"/>
                            <a:ea typeface="SimSun" panose="02010600030101010101" pitchFamily="2" charset="-122"/>
                            <a:cs typeface="Times New Roman" panose="02020603050405020304" pitchFamily="18" charset="0"/>
                          </a:rPr>
                          <m:t>log</m:t>
                        </m:r>
                      </m:fName>
                      <m:e>
                        <m:f>
                          <m:fPr>
                            <m:ctrlPr>
                              <a:rPr lang="zh-CN" altLang="zh-CN" sz="2400" i="1" kern="100">
                                <a:effectLst/>
                                <a:latin typeface="Cambria Math" charset="0"/>
                                <a:ea typeface="Cambria Math" panose="02040503050406030204" pitchFamily="18" charset="0"/>
                                <a:cs typeface="Times New Roman" panose="02020603050405020304" pitchFamily="18" charset="0"/>
                              </a:rPr>
                            </m:ctrlPr>
                          </m:fPr>
                          <m:num>
                            <m:r>
                              <a:rPr lang="en-US" altLang="zh-CN" sz="2400" i="1" kern="100">
                                <a:effectLst/>
                                <a:latin typeface="Cambria Math" panose="02040503050406030204" pitchFamily="18" charset="0"/>
                                <a:ea typeface="SimSun" panose="02010600030101010101" pitchFamily="2" charset="-122"/>
                                <a:cs typeface="Times New Roman" panose="02020603050405020304" pitchFamily="18" charset="0"/>
                              </a:rPr>
                              <m:t>𝑁</m:t>
                            </m:r>
                          </m:num>
                          <m:den>
                            <m:d>
                              <m:dPr>
                                <m:begChr m:val="|"/>
                                <m:endChr m:val="|"/>
                                <m:ctrlPr>
                                  <a:rPr lang="zh-CN" altLang="zh-CN" sz="2400" i="1" kern="100">
                                    <a:effectLst/>
                                    <a:latin typeface="Cambria Math" charset="0"/>
                                    <a:ea typeface="Cambria Math" panose="02040503050406030204" pitchFamily="18" charset="0"/>
                                    <a:cs typeface="Times New Roman" panose="02020603050405020304" pitchFamily="18" charset="0"/>
                                  </a:rPr>
                                </m:ctrlPr>
                              </m:dPr>
                              <m:e>
                                <m:d>
                                  <m:dPr>
                                    <m:begChr m:val="{"/>
                                    <m:endChr m:val="}"/>
                                    <m:ctrlPr>
                                      <a:rPr lang="zh-CN" altLang="zh-CN" sz="2400" i="1" kern="100">
                                        <a:effectLst/>
                                        <a:latin typeface="Cambria Math" charset="0"/>
                                        <a:ea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ea typeface="SimSun" panose="02010600030101010101" pitchFamily="2" charset="-122"/>
                                        <a:cs typeface="Times New Roman" panose="02020603050405020304" pitchFamily="18" charset="0"/>
                                      </a:rPr>
                                      <m:t>𝑑</m:t>
                                    </m:r>
                                    <m:r>
                                      <a:rPr lang="en-US" altLang="zh-CN" sz="24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SimSun" panose="02010600030101010101" pitchFamily="2" charset="-122"/>
                                        <a:cs typeface="Times New Roman" panose="02020603050405020304" pitchFamily="18" charset="0"/>
                                      </a:rPr>
                                      <m:t>𝐷</m:t>
                                    </m:r>
                                    <m:r>
                                      <a:rPr lang="en-US" altLang="zh-CN" sz="24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SimSun" panose="02010600030101010101" pitchFamily="2" charset="-122"/>
                                        <a:cs typeface="Times New Roman" panose="02020603050405020304" pitchFamily="18" charset="0"/>
                                      </a:rPr>
                                      <m:t>𝑡</m:t>
                                    </m:r>
                                    <m:r>
                                      <a:rPr lang="en-US" altLang="zh-CN" sz="24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SimSun" panose="02010600030101010101" pitchFamily="2" charset="-122"/>
                                        <a:cs typeface="Times New Roman" panose="02020603050405020304" pitchFamily="18" charset="0"/>
                                      </a:rPr>
                                      <m:t>𝑑</m:t>
                                    </m:r>
                                  </m:e>
                                </m:d>
                              </m:e>
                            </m:d>
                          </m:den>
                        </m:f>
                      </m:e>
                    </m:func>
                  </m:oMath>
                </a14:m>
                <a:r>
                  <a:rPr lang="en-US" altLang="zh-CN" sz="2400" kern="100" dirty="0" smtClean="0">
                    <a:latin typeface="Calibri" panose="020F0502020204030204" pitchFamily="34" charset="0"/>
                    <a:ea typeface="SimSun" panose="02010600030101010101" pitchFamily="2" charset="-122"/>
                    <a:cs typeface="Times New Roman" panose="02020603050405020304" pitchFamily="18" charset="0"/>
                  </a:rPr>
                  <a:t> </a:t>
                </a:r>
              </a:p>
              <a:p>
                <a:pPr marL="228600" indent="0" algn="just">
                  <a:buNone/>
                </a:pPr>
                <a:r>
                  <a:rPr lang="en-US" altLang="zh-CN" sz="2400" kern="100" dirty="0" smtClean="0">
                    <a:latin typeface="Calibri" panose="020F0502020204030204" pitchFamily="34" charset="0"/>
                    <a:ea typeface="SimSun" panose="02010600030101010101" pitchFamily="2" charset="-122"/>
                    <a:cs typeface="Times New Roman" panose="02020603050405020304" pitchFamily="18" charset="0"/>
                  </a:rPr>
                  <a:t>where </a:t>
                </a:r>
                <a:r>
                  <a:rPr lang="en-US" altLang="zh-CN" sz="2400" kern="100" dirty="0">
                    <a:latin typeface="Calibri" panose="020F0502020204030204" pitchFamily="34" charset="0"/>
                    <a:ea typeface="SimSun" panose="02010600030101010101" pitchFamily="2" charset="-122"/>
                    <a:cs typeface="Times New Roman" panose="02020603050405020304" pitchFamily="18" charset="0"/>
                  </a:rPr>
                  <a:t>N is the total number of documents in the corpus and </a:t>
                </a:r>
                <a:r>
                  <a:rPr lang="zh-CN" altLang="zh-CN" sz="2400" dirty="0"/>
                  <a:t> </a:t>
                </a:r>
                <a14:m>
                  <m:oMath xmlns:m="http://schemas.openxmlformats.org/officeDocument/2006/math">
                    <m:d>
                      <m:dPr>
                        <m:begChr m:val="|"/>
                        <m:endChr m:val="|"/>
                        <m:ctrlPr>
                          <a:rPr lang="zh-CN" altLang="zh-CN" sz="2400" i="1">
                            <a:latin typeface="Cambria Math" charset="0"/>
                          </a:rPr>
                        </m:ctrlPr>
                      </m:dPr>
                      <m:e>
                        <m:d>
                          <m:dPr>
                            <m:begChr m:val="{"/>
                            <m:endChr m:val="}"/>
                            <m:ctrlPr>
                              <a:rPr lang="zh-CN" altLang="zh-CN" sz="2400" i="1">
                                <a:latin typeface="Cambria Math" charset="0"/>
                              </a:rPr>
                            </m:ctrlPr>
                          </m:dPr>
                          <m:e>
                            <m:r>
                              <a:rPr lang="en-US" altLang="zh-CN" sz="2400" i="1">
                                <a:latin typeface="Cambria Math" panose="02040503050406030204" pitchFamily="18" charset="0"/>
                              </a:rPr>
                              <m:t>𝑑</m:t>
                            </m:r>
                            <m:r>
                              <a:rPr lang="en-US" altLang="zh-CN" sz="2400" i="1">
                                <a:latin typeface="Cambria Math" panose="02040503050406030204" pitchFamily="18" charset="0"/>
                              </a:rPr>
                              <m:t>∈</m:t>
                            </m:r>
                            <m:r>
                              <a:rPr lang="en-US" altLang="zh-CN" sz="2400" i="1">
                                <a:latin typeface="Cambria Math" panose="02040503050406030204" pitchFamily="18" charset="0"/>
                              </a:rPr>
                              <m:t>𝐷</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𝑑</m:t>
                            </m:r>
                          </m:e>
                        </m:d>
                      </m:e>
                    </m:d>
                  </m:oMath>
                </a14:m>
                <a:r>
                  <a:rPr lang="en-US" altLang="zh-CN" sz="2400" kern="100" dirty="0" smtClean="0">
                    <a:latin typeface="Calibri" panose="020F0502020204030204" pitchFamily="34" charset="0"/>
                    <a:ea typeface="SimSun" panose="02010600030101010101" pitchFamily="2" charset="-122"/>
                    <a:cs typeface="Times New Roman" panose="02020603050405020304" pitchFamily="18" charset="0"/>
                  </a:rPr>
                  <a:t>is </a:t>
                </a:r>
                <a:r>
                  <a:rPr lang="en-US" altLang="zh-CN" sz="2400" kern="100" dirty="0">
                    <a:latin typeface="Calibri" panose="020F0502020204030204" pitchFamily="34" charset="0"/>
                    <a:ea typeface="SimSun" panose="02010600030101010101" pitchFamily="2" charset="-122"/>
                    <a:cs typeface="Times New Roman" panose="02020603050405020304" pitchFamily="18" charset="0"/>
                  </a:rPr>
                  <a:t>the number of documents where term t </a:t>
                </a:r>
                <a:r>
                  <a:rPr lang="en-US" altLang="zh-CN" sz="2400" kern="100" dirty="0" smtClean="0">
                    <a:latin typeface="Calibri" panose="020F0502020204030204" pitchFamily="34" charset="0"/>
                    <a:ea typeface="SimSun" panose="02010600030101010101" pitchFamily="2" charset="-122"/>
                    <a:cs typeface="Times New Roman" panose="02020603050405020304" pitchFamily="18" charset="0"/>
                  </a:rPr>
                  <a:t>appears</a:t>
                </a:r>
              </a:p>
              <a:p>
                <a:pPr marL="228600" indent="0" algn="just">
                  <a:buNone/>
                </a:pPr>
                <a:endParaRPr lang="en-US" altLang="zh-CN" sz="2400" kern="100" dirty="0" smtClean="0">
                  <a:latin typeface="Calibri" panose="020F0502020204030204" pitchFamily="34" charset="0"/>
                  <a:ea typeface="SimSun" panose="02010600030101010101" pitchFamily="2" charset="-122"/>
                  <a:cs typeface="Times New Roman" panose="02020603050405020304" pitchFamily="18" charset="0"/>
                </a:endParaRPr>
              </a:p>
              <a:p>
                <a:pPr marL="571500" algn="just"/>
                <a14:m>
                  <m:oMath xmlns:m="http://schemas.openxmlformats.org/officeDocument/2006/math">
                    <m:r>
                      <a:rPr lang="en-US" altLang="zh-CN" sz="2400" i="1">
                        <a:latin typeface="Cambria Math" panose="02040503050406030204" pitchFamily="18" charset="0"/>
                      </a:rPr>
                      <m:t>𝑡𝑓𝑖𝑑𝑓</m:t>
                    </m:r>
                    <m:d>
                      <m:dPr>
                        <m:ctrlPr>
                          <a:rPr lang="zh-CN" altLang="zh-CN" sz="2400" i="1">
                            <a:latin typeface="Cambria Math"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𝑑</m:t>
                        </m:r>
                        <m:r>
                          <a:rPr lang="en-US" altLang="zh-CN" sz="2400" i="1">
                            <a:latin typeface="Cambria Math" panose="02040503050406030204" pitchFamily="18" charset="0"/>
                          </a:rPr>
                          <m:t>,</m:t>
                        </m:r>
                        <m:r>
                          <a:rPr lang="en-US" altLang="zh-CN" sz="2400" i="1">
                            <a:latin typeface="Cambria Math" panose="02040503050406030204" pitchFamily="18" charset="0"/>
                          </a:rPr>
                          <m:t>𝐷</m:t>
                        </m:r>
                      </m:e>
                    </m:d>
                    <m:r>
                      <a:rPr lang="en-US" altLang="zh-CN" sz="2400" i="1">
                        <a:latin typeface="Cambria Math" panose="02040503050406030204" pitchFamily="18" charset="0"/>
                      </a:rPr>
                      <m:t>= </m:t>
                    </m:r>
                    <m:r>
                      <a:rPr lang="en-US" altLang="zh-CN" sz="2400" i="1">
                        <a:latin typeface="Cambria Math" panose="02040503050406030204" pitchFamily="18" charset="0"/>
                      </a:rPr>
                      <m:t>𝑡𝑓</m:t>
                    </m:r>
                    <m:d>
                      <m:dPr>
                        <m:ctrlPr>
                          <a:rPr lang="zh-CN" altLang="zh-CN" sz="2400" i="1">
                            <a:latin typeface="Cambria Math"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𝑑</m:t>
                        </m:r>
                      </m:e>
                    </m:d>
                    <m:r>
                      <a:rPr lang="en-US" altLang="zh-CN" sz="2400" i="1">
                        <a:latin typeface="Cambria Math" panose="02040503050406030204" pitchFamily="18" charset="0"/>
                      </a:rPr>
                      <m:t>∗</m:t>
                    </m:r>
                    <m:r>
                      <a:rPr lang="en-US" altLang="zh-CN" sz="2400" i="1">
                        <a:latin typeface="Cambria Math" panose="02040503050406030204" pitchFamily="18" charset="0"/>
                      </a:rPr>
                      <m:t>𝑖𝑑𝑓</m:t>
                    </m:r>
                    <m:d>
                      <m:dPr>
                        <m:ctrlPr>
                          <a:rPr lang="zh-CN" altLang="zh-CN" sz="2400" i="1">
                            <a:latin typeface="Cambria Math"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𝐷</m:t>
                        </m:r>
                      </m:e>
                    </m:d>
                  </m:oMath>
                </a14:m>
                <a:endParaRPr lang="en-US" altLang="zh-CN" sz="2400" kern="100" dirty="0" smtClean="0">
                  <a:latin typeface="Calibri" panose="020F0502020204030204" pitchFamily="34" charset="0"/>
                  <a:ea typeface="SimSun" panose="02010600030101010101" pitchFamily="2" charset="-122"/>
                  <a:cs typeface="Times New Roman" panose="02020603050405020304" pitchFamily="18" charset="0"/>
                </a:endParaRPr>
              </a:p>
              <a:p>
                <a:pPr marL="228600" indent="266700" algn="just"/>
                <a:endParaRPr lang="en-US" altLang="zh-CN" sz="2400" kern="100" dirty="0" smtClean="0">
                  <a:latin typeface="Calibri" panose="020F0502020204030204" pitchFamily="34" charset="0"/>
                  <a:ea typeface="SimSun" panose="02010600030101010101" pitchFamily="2" charset="-122"/>
                  <a:cs typeface="Times New Roman" panose="02020603050405020304" pitchFamily="18" charset="0"/>
                </a:endParaRPr>
              </a:p>
              <a:p>
                <a:pPr marL="228600" indent="0" algn="just">
                  <a:buNone/>
                </a:pPr>
                <a:endParaRPr lang="en-US" altLang="zh-CN" sz="2400" kern="100" dirty="0" smtClean="0">
                  <a:latin typeface="Calibri" panose="020F0502020204030204" pitchFamily="34" charset="0"/>
                  <a:ea typeface="SimSun" panose="02010600030101010101" pitchFamily="2" charset="-122"/>
                  <a:cs typeface="Times New Roman" panose="02020603050405020304" pitchFamily="18" charset="0"/>
                </a:endParaRPr>
              </a:p>
              <a:p>
                <a:pPr marL="228600" indent="0" algn="just">
                  <a:buNone/>
                </a:pPr>
                <a:endParaRPr lang="en-US" altLang="zh-CN" sz="1400" kern="100" dirty="0">
                  <a:effectLst/>
                  <a:latin typeface="Calibri" panose="020F0502020204030204" pitchFamily="34" charset="0"/>
                  <a:ea typeface="SimSun" panose="02010600030101010101" pitchFamily="2" charset="-122"/>
                  <a:cs typeface="Times New Roman" panose="02020603050405020304" pitchFamily="18" charset="0"/>
                </a:endParaRPr>
              </a:p>
              <a:p>
                <a:pPr marL="228600" indent="0" algn="just">
                  <a:buNone/>
                </a:pPr>
                <a:endParaRPr lang="zh-CN" altLang="zh-CN" sz="14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t="-1290" r="-10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3189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Performance</a:t>
            </a:r>
            <a:endParaRPr lang="zh-CN" altLang="en-US" sz="4400" dirty="0"/>
          </a:p>
        </p:txBody>
      </p:sp>
      <p:pic>
        <p:nvPicPr>
          <p:cNvPr id="4" name="内容占位符 3"/>
          <p:cNvPicPr>
            <a:picLocks noGrp="1" noChangeAspect="1"/>
          </p:cNvPicPr>
          <p:nvPr>
            <p:ph idx="1"/>
          </p:nvPr>
        </p:nvPicPr>
        <p:blipFill>
          <a:blip r:embed="rId3"/>
          <a:stretch>
            <a:fillRect/>
          </a:stretch>
        </p:blipFill>
        <p:spPr>
          <a:xfrm>
            <a:off x="2592925" y="1905000"/>
            <a:ext cx="8194275" cy="4789098"/>
          </a:xfrm>
          <a:prstGeom prst="rect">
            <a:avLst/>
          </a:prstGeom>
        </p:spPr>
      </p:pic>
      <p:sp>
        <p:nvSpPr>
          <p:cNvPr id="3" name="文本框 2"/>
          <p:cNvSpPr txBox="1"/>
          <p:nvPr/>
        </p:nvSpPr>
        <p:spPr>
          <a:xfrm>
            <a:off x="458223" y="1535668"/>
            <a:ext cx="11846513" cy="369332"/>
          </a:xfrm>
          <a:prstGeom prst="rect">
            <a:avLst/>
          </a:prstGeom>
          <a:noFill/>
        </p:spPr>
        <p:txBody>
          <a:bodyPr wrap="none" rtlCol="0">
            <a:spAutoFit/>
          </a:bodyPr>
          <a:lstStyle/>
          <a:p>
            <a:r>
              <a:rPr lang="en-US" altLang="zh-CN" dirty="0" smtClean="0"/>
              <a:t>Test dataset: English Wikipedia corpus (10.4G), containing over 4.8 million documents and 1.7 billion terms</a:t>
            </a:r>
            <a:endParaRPr lang="zh-CN" altLang="en-US" dirty="0"/>
          </a:p>
        </p:txBody>
      </p:sp>
    </p:spTree>
    <p:extLst>
      <p:ext uri="{BB962C8B-B14F-4D97-AF65-F5344CB8AC3E}">
        <p14:creationId xmlns:p14="http://schemas.microsoft.com/office/powerpoint/2010/main" val="147210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t>Binding to the Python Library</a:t>
            </a:r>
            <a:br>
              <a:rPr lang="en-US" altLang="zh-CN" sz="4400" dirty="0"/>
            </a:br>
            <a:endParaRPr lang="zh-CN" altLang="en-US" sz="4400" dirty="0"/>
          </a:p>
        </p:txBody>
      </p:sp>
      <p:sp>
        <p:nvSpPr>
          <p:cNvPr id="3" name="内容占位符 2"/>
          <p:cNvSpPr>
            <a:spLocks noGrp="1"/>
          </p:cNvSpPr>
          <p:nvPr>
            <p:ph idx="1"/>
          </p:nvPr>
        </p:nvSpPr>
        <p:spPr>
          <a:xfrm>
            <a:off x="2589212" y="1905000"/>
            <a:ext cx="8915400" cy="4252210"/>
          </a:xfrm>
        </p:spPr>
        <p:txBody>
          <a:bodyPr>
            <a:normAutofit lnSpcReduction="10000"/>
          </a:bodyPr>
          <a:lstStyle/>
          <a:p>
            <a:r>
              <a:rPr lang="en-US" altLang="zh-CN" sz="2400" dirty="0" smtClean="0"/>
              <a:t>Enable </a:t>
            </a:r>
            <a:r>
              <a:rPr lang="en-US" altLang="zh-CN" sz="2400" dirty="0"/>
              <a:t>users to easily run the algorithm with python on Husky. </a:t>
            </a:r>
            <a:endParaRPr lang="en-US" altLang="zh-CN" sz="2400" dirty="0" smtClean="0"/>
          </a:p>
          <a:p>
            <a:r>
              <a:rPr lang="en-US" altLang="zh-CN" sz="2400" dirty="0"/>
              <a:t>P</a:t>
            </a:r>
            <a:r>
              <a:rPr lang="en-US" altLang="zh-CN" sz="2400" dirty="0" smtClean="0"/>
              <a:t>rovides </a:t>
            </a:r>
            <a:r>
              <a:rPr lang="en-US" altLang="zh-CN" sz="2400" dirty="0"/>
              <a:t>a function to load data from MongoDB </a:t>
            </a:r>
            <a:r>
              <a:rPr lang="en-US" altLang="zh-CN" sz="2400" dirty="0" smtClean="0"/>
              <a:t>while users could also use other functions to load data </a:t>
            </a:r>
            <a:r>
              <a:rPr lang="en-US" altLang="zh-CN" sz="2400" dirty="0"/>
              <a:t>from any </a:t>
            </a:r>
            <a:r>
              <a:rPr lang="en-US" altLang="zh-CN" sz="2400" dirty="0" smtClean="0"/>
              <a:t>source.</a:t>
            </a:r>
          </a:p>
          <a:p>
            <a:r>
              <a:rPr lang="en-US" altLang="zh-CN" sz="2400" dirty="0"/>
              <a:t>P</a:t>
            </a:r>
            <a:r>
              <a:rPr lang="en-US" altLang="zh-CN" sz="2400" dirty="0" smtClean="0"/>
              <a:t>reprocess </a:t>
            </a:r>
            <a:r>
              <a:rPr lang="en-US" altLang="zh-CN" sz="2400" dirty="0"/>
              <a:t>the </a:t>
            </a:r>
            <a:r>
              <a:rPr lang="en-US" altLang="zh-CN" sz="2400" dirty="0" err="1" smtClean="0"/>
              <a:t>PyHusky</a:t>
            </a:r>
            <a:r>
              <a:rPr lang="en-US" altLang="zh-CN" sz="2400" dirty="0" smtClean="0"/>
              <a:t> list with many different operators, such as map, reduce or </a:t>
            </a:r>
            <a:r>
              <a:rPr lang="en-US" altLang="zh-CN" sz="2400" dirty="0"/>
              <a:t>other Husky </a:t>
            </a:r>
            <a:r>
              <a:rPr lang="en-US" altLang="zh-CN" sz="2400" dirty="0" smtClean="0"/>
              <a:t>operators </a:t>
            </a:r>
          </a:p>
          <a:p>
            <a:r>
              <a:rPr lang="en-US" altLang="zh-CN" sz="2400" dirty="0"/>
              <a:t>C</a:t>
            </a:r>
            <a:r>
              <a:rPr lang="en-US" altLang="zh-CN" sz="2400" dirty="0" smtClean="0"/>
              <a:t>all </a:t>
            </a:r>
            <a:r>
              <a:rPr lang="en-US" altLang="zh-CN" sz="2400" dirty="0"/>
              <a:t>the </a:t>
            </a:r>
            <a:r>
              <a:rPr lang="en-US" altLang="zh-CN" sz="2400" dirty="0" smtClean="0"/>
              <a:t>calculation function </a:t>
            </a:r>
            <a:r>
              <a:rPr lang="en-US" altLang="zh-CN" sz="2400" dirty="0"/>
              <a:t>which will automatically call the C++ library and </a:t>
            </a:r>
            <a:r>
              <a:rPr lang="en-US" altLang="zh-CN" sz="2400" dirty="0" smtClean="0"/>
              <a:t>return the result </a:t>
            </a:r>
          </a:p>
          <a:p>
            <a:r>
              <a:rPr lang="en-US" altLang="zh-CN" sz="2400" dirty="0" smtClean="0"/>
              <a:t>further </a:t>
            </a:r>
            <a:r>
              <a:rPr lang="en-US" altLang="zh-CN" sz="2400" dirty="0"/>
              <a:t>deal with the result with any operator.</a:t>
            </a:r>
          </a:p>
          <a:p>
            <a:endParaRPr lang="en-US" altLang="zh-CN" sz="2400" dirty="0" smtClean="0"/>
          </a:p>
        </p:txBody>
      </p:sp>
    </p:spTree>
    <p:extLst>
      <p:ext uri="{BB962C8B-B14F-4D97-AF65-F5344CB8AC3E}">
        <p14:creationId xmlns:p14="http://schemas.microsoft.com/office/powerpoint/2010/main" val="1429412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Word2vec</a:t>
            </a:r>
            <a:endParaRPr lang="zh-CN" altLang="en-US" sz="4400" dirty="0"/>
          </a:p>
        </p:txBody>
      </p:sp>
      <p:sp>
        <p:nvSpPr>
          <p:cNvPr id="3" name="内容占位符 2"/>
          <p:cNvSpPr>
            <a:spLocks noGrp="1"/>
          </p:cNvSpPr>
          <p:nvPr>
            <p:ph idx="1"/>
          </p:nvPr>
        </p:nvSpPr>
        <p:spPr/>
        <p:txBody>
          <a:bodyPr/>
          <a:lstStyle/>
          <a:p>
            <a:r>
              <a:rPr lang="en-US" altLang="zh-CN" sz="2400" dirty="0" err="1" smtClean="0"/>
              <a:t>Backgound</a:t>
            </a:r>
            <a:endParaRPr lang="en-US" altLang="zh-CN" sz="2400" dirty="0" smtClean="0"/>
          </a:p>
          <a:p>
            <a:r>
              <a:rPr lang="en-US" altLang="zh-CN" sz="2400" dirty="0" smtClean="0"/>
              <a:t>Model</a:t>
            </a:r>
          </a:p>
          <a:p>
            <a:r>
              <a:rPr lang="en-US" altLang="zh-CN" sz="2400" dirty="0" smtClean="0"/>
              <a:t>Training Algorithm</a:t>
            </a:r>
          </a:p>
          <a:p>
            <a:r>
              <a:rPr lang="en-US" altLang="zh-CN" sz="2400" dirty="0" smtClean="0"/>
              <a:t>Distributed Algorithm</a:t>
            </a:r>
          </a:p>
          <a:p>
            <a:r>
              <a:rPr lang="en-US" altLang="zh-CN" sz="2400" dirty="0" smtClean="0"/>
              <a:t>Implementation</a:t>
            </a:r>
          </a:p>
          <a:p>
            <a:r>
              <a:rPr lang="en-US" altLang="zh-CN" sz="2400" dirty="0" smtClean="0"/>
              <a:t>Performance</a:t>
            </a:r>
            <a:endParaRPr lang="en-US" altLang="zh-CN" dirty="0" smtClean="0"/>
          </a:p>
          <a:p>
            <a:endParaRPr lang="zh-CN" altLang="en-US" dirty="0"/>
          </a:p>
        </p:txBody>
      </p:sp>
    </p:spTree>
    <p:extLst>
      <p:ext uri="{BB962C8B-B14F-4D97-AF65-F5344CB8AC3E}">
        <p14:creationId xmlns:p14="http://schemas.microsoft.com/office/powerpoint/2010/main" val="1619805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39609"/>
            <a:ext cx="9996407" cy="1280890"/>
          </a:xfrm>
        </p:spPr>
        <p:txBody>
          <a:bodyPr>
            <a:normAutofit/>
          </a:bodyPr>
          <a:lstStyle/>
          <a:p>
            <a:r>
              <a:rPr lang="en-US" altLang="zh-CN" sz="4400" dirty="0" smtClean="0"/>
              <a:t>Background </a:t>
            </a:r>
            <a:r>
              <a:rPr lang="en-US" altLang="zh-CN" sz="4400" dirty="0"/>
              <a:t>- </a:t>
            </a:r>
            <a:r>
              <a:rPr lang="en-US" altLang="zh-CN" sz="4400" dirty="0" smtClean="0"/>
              <a:t>n-gram Model</a:t>
            </a:r>
            <a:endParaRPr lang="zh-CN" altLang="en-US" sz="44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92925" y="1673526"/>
                <a:ext cx="8915400" cy="5184474"/>
              </a:xfrm>
            </p:spPr>
            <p:txBody>
              <a:bodyPr>
                <a:normAutofit fontScale="92500"/>
              </a:bodyPr>
              <a:lstStyle/>
              <a:p>
                <a:r>
                  <a:rPr lang="en-US" altLang="zh-CN" sz="2400" dirty="0" smtClean="0"/>
                  <a:t>Objective</a:t>
                </a:r>
                <a:r>
                  <a:rPr lang="en-US" altLang="zh-CN" sz="2400" dirty="0"/>
                  <a:t>: </a:t>
                </a:r>
                <a:r>
                  <a:rPr lang="en-US" altLang="zh-CN" sz="2400" dirty="0" smtClean="0"/>
                  <a:t>predict </a:t>
                </a:r>
                <a:r>
                  <a:rPr lang="en-US" altLang="zh-CN" sz="2400" dirty="0"/>
                  <a:t>the next </a:t>
                </a:r>
                <a:r>
                  <a:rPr lang="en-US" altLang="zh-CN" sz="2400" dirty="0" smtClean="0"/>
                  <a:t>item</a:t>
                </a:r>
              </a:p>
              <a:p>
                <a:r>
                  <a:rPr lang="en-US" altLang="zh-CN" sz="2400" dirty="0" smtClean="0"/>
                  <a:t>Assumption: the </a:t>
                </a:r>
                <a:r>
                  <a:rPr lang="en-US" altLang="zh-CN" sz="2400" dirty="0"/>
                  <a:t>probability that a word will appear is only dependent on the n-1 previous </a:t>
                </a:r>
                <a:r>
                  <a:rPr lang="en-US" altLang="zh-CN" sz="2400" dirty="0" smtClean="0"/>
                  <a:t>words</a:t>
                </a:r>
              </a:p>
              <a:p>
                <a14:m>
                  <m:oMath xmlns:m="http://schemas.openxmlformats.org/officeDocument/2006/math">
                    <m:r>
                      <m:rPr>
                        <m:sty m:val="p"/>
                      </m:rPr>
                      <a:rPr lang="en-US" altLang="zh-CN" sz="2400">
                        <a:latin typeface="Cambria Math" panose="02040503050406030204" pitchFamily="18" charset="0"/>
                        <a:ea typeface="SimSun" panose="02010600030101010101" pitchFamily="2" charset="-122"/>
                        <a:cs typeface="Times New Roman" panose="02020603050405020304" pitchFamily="18" charset="0"/>
                      </a:rPr>
                      <m:t>P</m:t>
                    </m:r>
                    <m:d>
                      <m:dPr>
                        <m:ctrlPr>
                          <a:rPr lang="zh-CN" altLang="zh-CN" sz="2400" i="1">
                            <a:effectLst/>
                            <a:latin typeface="Cambria Math" charset="0"/>
                            <a:ea typeface="Cambria Math" panose="02040503050406030204" pitchFamily="18" charset="0"/>
                          </a:rPr>
                        </m:ctrlPr>
                      </m:dPr>
                      <m:e>
                        <m:sSub>
                          <m:sSubPr>
                            <m:ctrlPr>
                              <a:rPr lang="zh-CN" altLang="zh-CN" sz="2400" i="1">
                                <a:effectLst/>
                                <a:latin typeface="Cambria Math" charset="0"/>
                                <a:ea typeface="Cambria Math" panose="02040503050406030204" pitchFamily="18" charset="0"/>
                              </a:rPr>
                            </m:ctrlPr>
                          </m:sSubPr>
                          <m:e>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𝑘</m:t>
                            </m:r>
                          </m:sub>
                        </m:sSub>
                      </m:e>
                      <m:e>
                        <m:sSubSup>
                          <m:sSubSupPr>
                            <m:ctrlPr>
                              <a:rPr lang="zh-CN" altLang="zh-CN" sz="2400" i="1">
                                <a:effectLst/>
                                <a:latin typeface="Cambria Math" charset="0"/>
                                <a:ea typeface="Cambria Math" panose="02040503050406030204" pitchFamily="18" charset="0"/>
                              </a:rPr>
                            </m:ctrlPr>
                          </m:sSubSupPr>
                          <m:e>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−1</m:t>
                            </m:r>
                          </m:sup>
                        </m:sSubSup>
                      </m:e>
                    </m:d>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 </m:t>
                    </m:r>
                    <m:f>
                      <m:fPr>
                        <m:ctrlPr>
                          <a:rPr lang="zh-CN" altLang="zh-CN" sz="2400" i="1">
                            <a:effectLst/>
                            <a:latin typeface="Cambria Math" charset="0"/>
                            <a:ea typeface="Cambria Math" panose="02040503050406030204" pitchFamily="18" charset="0"/>
                          </a:rPr>
                        </m:ctrlPr>
                      </m:fPr>
                      <m:num>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𝑐𝑜𝑢𝑛𝑡</m:t>
                        </m:r>
                        <m:d>
                          <m:dPr>
                            <m:ctrlPr>
                              <a:rPr lang="zh-CN" altLang="zh-CN" sz="2400" i="1">
                                <a:effectLst/>
                                <a:latin typeface="Cambria Math" charset="0"/>
                                <a:ea typeface="Cambria Math" panose="02040503050406030204" pitchFamily="18" charset="0"/>
                              </a:rPr>
                            </m:ctrlPr>
                          </m:dPr>
                          <m:e>
                            <m:sSubSup>
                              <m:sSubSupPr>
                                <m:ctrlPr>
                                  <a:rPr lang="zh-CN" altLang="zh-CN" sz="2400" i="1">
                                    <a:effectLst/>
                                    <a:latin typeface="Cambria Math" charset="0"/>
                                    <a:ea typeface="Cambria Math" panose="02040503050406030204" pitchFamily="18" charset="0"/>
                                  </a:rPr>
                                </m:ctrlPr>
                              </m:sSubSupPr>
                              <m:e>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e>
                        </m:d>
                      </m:num>
                      <m:den>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𝑐𝑜𝑢𝑛𝑡</m:t>
                        </m:r>
                        <m:d>
                          <m:dPr>
                            <m:ctrlPr>
                              <a:rPr lang="zh-CN" altLang="zh-CN" sz="2400" i="1">
                                <a:effectLst/>
                                <a:latin typeface="Cambria Math" charset="0"/>
                                <a:ea typeface="Cambria Math" panose="02040503050406030204" pitchFamily="18" charset="0"/>
                              </a:rPr>
                            </m:ctrlPr>
                          </m:dPr>
                          <m:e>
                            <m:sSubSup>
                              <m:sSubSupPr>
                                <m:ctrlPr>
                                  <a:rPr lang="zh-CN" altLang="zh-CN" sz="2400" i="1">
                                    <a:effectLst/>
                                    <a:latin typeface="Cambria Math" charset="0"/>
                                    <a:ea typeface="Cambria Math" panose="02040503050406030204" pitchFamily="18" charset="0"/>
                                  </a:rPr>
                                </m:ctrlPr>
                              </m:sSubSupPr>
                              <m:e>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altLang="zh-CN" sz="2400" i="1">
                                    <a:effectLst/>
                                    <a:latin typeface="Cambria Math" panose="02040503050406030204" pitchFamily="18" charset="0"/>
                                    <a:ea typeface="SimSun" panose="02010600030101010101" pitchFamily="2" charset="-122"/>
                                    <a:cs typeface="Times New Roman" panose="02020603050405020304" pitchFamily="18" charset="0"/>
                                  </a:rPr>
                                  <m:t>−1</m:t>
                                </m:r>
                              </m:sup>
                            </m:sSubSup>
                          </m:e>
                        </m:d>
                      </m:den>
                    </m:f>
                  </m:oMath>
                </a14:m>
                <a:endParaRPr lang="en-US" altLang="zh-CN" sz="2400" dirty="0" smtClean="0"/>
              </a:p>
              <a:p>
                <a:pPr marL="0" indent="0">
                  <a:buNone/>
                </a:pPr>
                <a:r>
                  <a:rPr lang="en-US" altLang="zh-CN" sz="2400" dirty="0"/>
                  <a:t>where </a:t>
                </a:r>
                <a14:m>
                  <m:oMath xmlns:m="http://schemas.openxmlformats.org/officeDocument/2006/math">
                    <m:sSubSup>
                      <m:sSubSupPr>
                        <m:ctrlPr>
                          <a:rPr lang="zh-CN" altLang="zh-CN" sz="2400" i="1">
                            <a:latin typeface="Cambria Math"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𝑖</m:t>
                        </m:r>
                      </m:sup>
                    </m:sSubSup>
                  </m:oMath>
                </a14:m>
                <a:r>
                  <a:rPr lang="en-US" altLang="zh-CN" sz="2400" dirty="0"/>
                  <a:t> represents the </a:t>
                </a:r>
                <a:r>
                  <a:rPr lang="en-US" altLang="zh-CN" sz="2400" dirty="0" smtClean="0"/>
                  <a:t>phrase consisting of words </a:t>
                </a:r>
                <a:r>
                  <a:rPr lang="en-US" altLang="zh-CN" sz="2400" dirty="0"/>
                  <a:t>between the position </a:t>
                </a:r>
                <a:r>
                  <a:rPr lang="en-US" altLang="zh-CN" sz="2400" dirty="0" err="1"/>
                  <a:t>i</a:t>
                </a:r>
                <a:r>
                  <a:rPr lang="en-US" altLang="zh-CN" sz="2400" dirty="0"/>
                  <a:t> and position </a:t>
                </a:r>
                <a:r>
                  <a:rPr lang="en-US" altLang="zh-CN" sz="2400" dirty="0" smtClean="0"/>
                  <a:t>j</a:t>
                </a:r>
              </a:p>
              <a:p>
                <a:r>
                  <a:rPr lang="en-US" altLang="zh-CN" sz="2400" dirty="0"/>
                  <a:t>Advantages: simple, robust and possible to be trained on almost all available data</a:t>
                </a:r>
                <a:endParaRPr lang="zh-CN" altLang="zh-CN" sz="2400" dirty="0"/>
              </a:p>
              <a:p>
                <a:r>
                  <a:rPr lang="en-US" altLang="zh-CN" sz="2400" dirty="0" smtClean="0"/>
                  <a:t>Limitations:</a:t>
                </a:r>
              </a:p>
              <a:p>
                <a:pPr marL="0" indent="0">
                  <a:buNone/>
                </a:pPr>
                <a:r>
                  <a:rPr lang="en-US" altLang="zh-CN" sz="2400" dirty="0" smtClean="0"/>
                  <a:t>    1. small n: </a:t>
                </a:r>
                <a:r>
                  <a:rPr lang="en-US" altLang="zh-CN" sz="2400" dirty="0" smtClean="0">
                    <a:solidFill>
                      <a:schemeClr val="tx1"/>
                    </a:solidFill>
                  </a:rPr>
                  <a:t> </a:t>
                </a:r>
                <a:r>
                  <a:rPr lang="en-US" altLang="zh-CN" sz="2400" dirty="0">
                    <a:solidFill>
                      <a:schemeClr val="tx1"/>
                    </a:solidFill>
                  </a:rPr>
                  <a:t>number of parameters grow rapidly as n increases</a:t>
                </a:r>
                <a:endParaRPr lang="en-US" altLang="zh-CN" sz="2400" dirty="0" smtClean="0"/>
              </a:p>
              <a:p>
                <a:pPr marL="0" indent="0">
                  <a:buNone/>
                </a:pPr>
                <a:r>
                  <a:rPr lang="en-US" altLang="zh-CN" sz="2400" dirty="0"/>
                  <a:t> </a:t>
                </a:r>
                <a:r>
                  <a:rPr lang="en-US" altLang="zh-CN" sz="2400" dirty="0" smtClean="0"/>
                  <a:t>   2. large corpus</a:t>
                </a:r>
                <a:endParaRPr lang="en-US" altLang="zh-CN" sz="2400" dirty="0"/>
              </a:p>
              <a:p>
                <a:endParaRPr lang="en-US" altLang="zh-CN" sz="2400" dirty="0" smtClean="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92925" y="1673526"/>
                <a:ext cx="8915400" cy="5184474"/>
              </a:xfrm>
              <a:blipFill rotWithShape="0">
                <a:blip r:embed="rId3"/>
                <a:stretch>
                  <a:fillRect l="-889" t="-824" r="-410" b="-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587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9212" y="624109"/>
            <a:ext cx="9602788" cy="1375171"/>
          </a:xfrm>
        </p:spPr>
        <p:txBody>
          <a:bodyPr>
            <a:noAutofit/>
          </a:bodyPr>
          <a:lstStyle/>
          <a:p>
            <a:r>
              <a:rPr lang="en-US" altLang="zh-CN" sz="4000" dirty="0" smtClean="0"/>
              <a:t>Background - Word </a:t>
            </a:r>
            <a:r>
              <a:rPr lang="en-US" altLang="zh-CN" sz="4000" dirty="0"/>
              <a:t>Representation</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sz="2400" dirty="0"/>
                  <a:t>N</a:t>
                </a:r>
                <a:r>
                  <a:rPr lang="en-US" altLang="zh-CN" sz="2400" dirty="0" smtClean="0"/>
                  <a:t>eural </a:t>
                </a:r>
                <a:r>
                  <a:rPr lang="en-US" altLang="zh-CN" sz="2400" dirty="0"/>
                  <a:t>network language models </a:t>
                </a:r>
                <a:endParaRPr lang="en-US" altLang="zh-CN" sz="2400" dirty="0" smtClean="0"/>
              </a:p>
              <a:p>
                <a:r>
                  <a:rPr lang="en-US" altLang="zh-CN" sz="2400" dirty="0"/>
                  <a:t>R</a:t>
                </a:r>
                <a:r>
                  <a:rPr lang="en-US" altLang="zh-CN" sz="2400" dirty="0" smtClean="0"/>
                  <a:t>eal valued word vectors</a:t>
                </a:r>
              </a:p>
              <a:p>
                <a:r>
                  <a:rPr lang="en-US" altLang="zh-CN" sz="2400" dirty="0" smtClean="0"/>
                  <a:t>Capture meaningful </a:t>
                </a:r>
                <a:r>
                  <a:rPr lang="en-US" altLang="zh-CN" sz="2400" dirty="0"/>
                  <a:t>syntactic and semantic </a:t>
                </a:r>
                <a:r>
                  <a:rPr lang="en-US" altLang="zh-CN" sz="2400" dirty="0" smtClean="0"/>
                  <a:t>regularities</a:t>
                </a:r>
              </a:p>
              <a:p>
                <a:pPr marL="0" indent="0">
                  <a:buNone/>
                </a:pPr>
                <a:r>
                  <a:rPr lang="en-US" altLang="zh-CN" sz="2400" dirty="0" smtClean="0"/>
                  <a:t>Example: </a:t>
                </a:r>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𝑎𝑝𝑝𝑙𝑒</m:t>
                          </m:r>
                        </m:sub>
                      </m:sSub>
                      <m:r>
                        <a:rPr lang="en-US" altLang="zh-CN" sz="2400" i="1">
                          <a:latin typeface="Cambria Math" panose="02040503050406030204" pitchFamily="18" charset="0"/>
                        </a:rPr>
                        <m:t>−</m:t>
                      </m:r>
                      <m:sSub>
                        <m:sSubPr>
                          <m:ctrlPr>
                            <a:rPr lang="zh-CN" altLang="zh-CN" sz="2400" i="1">
                              <a:latin typeface="Cambria Math"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𝑎𝑝𝑝𝑙𝑒𝑠</m:t>
                          </m:r>
                        </m:sub>
                      </m:sSub>
                      <m:r>
                        <a:rPr lang="en-US" altLang="zh-CN" sz="2400" i="1">
                          <a:latin typeface="Cambria Math" panose="02040503050406030204" pitchFamily="18" charset="0"/>
                        </a:rPr>
                        <m:t>≈</m:t>
                      </m:r>
                      <m:r>
                        <a:rPr lang="en-US" altLang="zh-CN" sz="2400">
                          <a:latin typeface="Cambria Math" panose="02040503050406030204" pitchFamily="18" charset="0"/>
                        </a:rPr>
                        <m:t> </m:t>
                      </m:r>
                      <m:sSub>
                        <m:sSubPr>
                          <m:ctrlPr>
                            <a:rPr lang="zh-CN" altLang="zh-CN" sz="2400" i="1">
                              <a:latin typeface="Cambria Math"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𝑓𝑎𝑚𝑖𝑙𝑦</m:t>
                          </m:r>
                        </m:sub>
                      </m:sSub>
                      <m:r>
                        <a:rPr lang="en-US" altLang="zh-CN" sz="2400" i="1">
                          <a:latin typeface="Cambria Math" panose="02040503050406030204" pitchFamily="18" charset="0"/>
                        </a:rPr>
                        <m:t>−</m:t>
                      </m:r>
                      <m:sSub>
                        <m:sSubPr>
                          <m:ctrlPr>
                            <a:rPr lang="zh-CN" altLang="zh-CN" sz="2400" i="1">
                              <a:latin typeface="Cambria Math"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𝑓𝑎𝑚𝑖𝑙𝑖𝑒𝑠</m:t>
                          </m:r>
                        </m:sub>
                      </m:sSub>
                    </m:oMath>
                  </m:oMathPara>
                </a14:m>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𝑘𝑖𝑛𝑔</m:t>
                          </m:r>
                        </m:sub>
                      </m:sSub>
                      <m:r>
                        <a:rPr lang="en-US" altLang="zh-CN" sz="2400" i="1">
                          <a:latin typeface="Cambria Math" panose="02040503050406030204" pitchFamily="18" charset="0"/>
                        </a:rPr>
                        <m:t>−</m:t>
                      </m:r>
                      <m:sSub>
                        <m:sSubPr>
                          <m:ctrlPr>
                            <a:rPr lang="zh-CN" altLang="zh-CN" sz="2400" i="1">
                              <a:latin typeface="Cambria Math"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𝑚𝑎𝑛</m:t>
                          </m:r>
                        </m:sub>
                      </m:sSub>
                      <m:r>
                        <a:rPr lang="en-US" altLang="zh-CN" sz="2400" i="1">
                          <a:latin typeface="Cambria Math" panose="02040503050406030204" pitchFamily="18" charset="0"/>
                        </a:rPr>
                        <m:t>+</m:t>
                      </m:r>
                      <m:sSub>
                        <m:sSubPr>
                          <m:ctrlPr>
                            <a:rPr lang="zh-CN" altLang="zh-CN" sz="2400" i="1">
                              <a:latin typeface="Cambria Math"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𝑤𝑜𝑚𝑎𝑛</m:t>
                          </m:r>
                        </m:sub>
                      </m:sSub>
                      <m:r>
                        <a:rPr lang="en-US" altLang="zh-CN" sz="2400" i="1">
                          <a:latin typeface="Cambria Math" panose="02040503050406030204" pitchFamily="18" charset="0"/>
                        </a:rPr>
                        <m:t>≈ </m:t>
                      </m:r>
                      <m:sSub>
                        <m:sSubPr>
                          <m:ctrlPr>
                            <a:rPr lang="zh-CN" altLang="zh-CN" sz="2400" i="1">
                              <a:latin typeface="Cambria Math"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𝑞𝑢𝑒𝑒𝑛</m:t>
                          </m:r>
                        </m:sub>
                      </m:sSub>
                    </m:oMath>
                  </m:oMathPara>
                </a14:m>
                <a:endParaRPr lang="en-US" altLang="zh-CN" sz="2400" dirty="0" smtClean="0"/>
              </a:p>
              <a:p>
                <a:pPr marL="0" indent="0">
                  <a:buNone/>
                </a:pPr>
                <a:r>
                  <a:rPr lang="en-US" altLang="zh-CN" sz="2400" dirty="0"/>
                  <a:t>w</a:t>
                </a:r>
                <a:r>
                  <a:rPr lang="en-US" altLang="zh-CN" sz="2400" dirty="0" smtClean="0"/>
                  <a:t>here </a:t>
                </a:r>
                <a14:m>
                  <m:oMath xmlns:m="http://schemas.openxmlformats.org/officeDocument/2006/math">
                    <m:sSub>
                      <m:sSubPr>
                        <m:ctrlPr>
                          <a:rPr lang="zh-CN" altLang="zh-CN" sz="2400" i="1">
                            <a:latin typeface="Cambria Math"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𝑤</m:t>
                        </m:r>
                      </m:sub>
                    </m:sSub>
                  </m:oMath>
                </a14:m>
                <a:r>
                  <a:rPr lang="en-US" altLang="zh-CN" sz="2400" dirty="0"/>
                  <a:t> represents the vector of word </a:t>
                </a:r>
                <a:r>
                  <a:rPr lang="en-US" altLang="zh-CN" sz="2400" dirty="0" smtClean="0"/>
                  <a:t>w</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094" t="-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3759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Background </a:t>
            </a:r>
            <a:r>
              <a:rPr lang="mr-IN" altLang="zh-CN" sz="4400" dirty="0" smtClean="0"/>
              <a:t>–</a:t>
            </a:r>
            <a:r>
              <a:rPr lang="en-US" altLang="zh-CN" sz="4400" dirty="0" smtClean="0"/>
              <a:t> Word2vec</a:t>
            </a:r>
            <a:endParaRPr kumimoji="1" lang="zh-CN" altLang="en-US" sz="4400" dirty="0"/>
          </a:p>
        </p:txBody>
      </p:sp>
      <p:sp>
        <p:nvSpPr>
          <p:cNvPr id="3" name="内容占位符 2"/>
          <p:cNvSpPr>
            <a:spLocks noGrp="1"/>
          </p:cNvSpPr>
          <p:nvPr>
            <p:ph idx="1"/>
          </p:nvPr>
        </p:nvSpPr>
        <p:spPr/>
        <p:txBody>
          <a:bodyPr>
            <a:normAutofit/>
          </a:bodyPr>
          <a:lstStyle/>
          <a:p>
            <a:r>
              <a:rPr lang="en-US" altLang="zh-CN" sz="2400" dirty="0" smtClean="0"/>
              <a:t>Input: corpus</a:t>
            </a:r>
          </a:p>
          <a:p>
            <a:r>
              <a:rPr lang="en-US" altLang="zh-CN" sz="2400" dirty="0" smtClean="0"/>
              <a:t>Output: word vectors</a:t>
            </a:r>
          </a:p>
          <a:p>
            <a:r>
              <a:rPr lang="en-US" altLang="zh-CN" sz="2400" dirty="0" smtClean="0"/>
              <a:t>Usages: find similarity words</a:t>
            </a:r>
          </a:p>
          <a:p>
            <a:r>
              <a:rPr lang="en-US" altLang="zh-CN" sz="2400" dirty="0"/>
              <a:t> </a:t>
            </a:r>
            <a:r>
              <a:rPr lang="en-US" altLang="zh-CN" sz="2400" dirty="0" smtClean="0"/>
              <a:t>              capture syntactic </a:t>
            </a:r>
            <a:r>
              <a:rPr lang="en-US" altLang="zh-CN" sz="2400" dirty="0"/>
              <a:t>and semantic regularities</a:t>
            </a:r>
          </a:p>
          <a:p>
            <a:endParaRPr lang="en-US" altLang="zh-CN" sz="1800" dirty="0" smtClean="0"/>
          </a:p>
          <a:p>
            <a:endParaRPr kumimoji="1" lang="zh-CN" altLang="en-US" dirty="0"/>
          </a:p>
        </p:txBody>
      </p:sp>
    </p:spTree>
    <p:extLst>
      <p:ext uri="{BB962C8B-B14F-4D97-AF65-F5344CB8AC3E}">
        <p14:creationId xmlns:p14="http://schemas.microsoft.com/office/powerpoint/2010/main" val="9198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Background </a:t>
            </a:r>
            <a:r>
              <a:rPr lang="mr-IN" altLang="zh-CN" sz="4400" dirty="0" smtClean="0"/>
              <a:t>–</a:t>
            </a:r>
            <a:r>
              <a:rPr lang="en-US" altLang="zh-CN" sz="4400" dirty="0" smtClean="0"/>
              <a:t> Word2vec</a:t>
            </a:r>
            <a:endParaRPr kumimoji="1" lang="zh-CN" altLang="en-US" sz="4400" dirty="0"/>
          </a:p>
        </p:txBody>
      </p:sp>
      <p:sp>
        <p:nvSpPr>
          <p:cNvPr id="3" name="内容占位符 2"/>
          <p:cNvSpPr>
            <a:spLocks noGrp="1"/>
          </p:cNvSpPr>
          <p:nvPr>
            <p:ph idx="1"/>
          </p:nvPr>
        </p:nvSpPr>
        <p:spPr/>
        <p:txBody>
          <a:bodyPr>
            <a:normAutofit/>
          </a:bodyPr>
          <a:lstStyle/>
          <a:p>
            <a:r>
              <a:rPr lang="en-US" altLang="zh-CN" sz="2400" dirty="0"/>
              <a:t>Word2vec is known as a group of models that are used to produce word representations.</a:t>
            </a:r>
          </a:p>
          <a:p>
            <a:r>
              <a:rPr lang="en-US" altLang="zh-CN" sz="2400" dirty="0"/>
              <a:t>It uses either continuous bag-of-words (CBOW) or continuous skip-gram (</a:t>
            </a:r>
            <a:r>
              <a:rPr lang="en-US" altLang="zh-CN" sz="2400" dirty="0" smtClean="0"/>
              <a:t>Skip-gram) model architecture.</a:t>
            </a:r>
          </a:p>
          <a:p>
            <a:r>
              <a:rPr lang="en-US" altLang="zh-CN" sz="2400" dirty="0" smtClean="0"/>
              <a:t>The </a:t>
            </a:r>
            <a:r>
              <a:rPr lang="en-US" altLang="zh-CN" sz="2400" dirty="0"/>
              <a:t>usual training algorithms is the hierarchical </a:t>
            </a:r>
            <a:r>
              <a:rPr lang="en-US" altLang="zh-CN" sz="2400" dirty="0" err="1"/>
              <a:t>softmax</a:t>
            </a:r>
            <a:r>
              <a:rPr lang="en-US" altLang="zh-CN" sz="2400" dirty="0"/>
              <a:t> and negative </a:t>
            </a:r>
            <a:r>
              <a:rPr lang="en-US" altLang="zh-CN" sz="2400" dirty="0" smtClean="0"/>
              <a:t>sampling. </a:t>
            </a:r>
          </a:p>
          <a:p>
            <a:r>
              <a:rPr lang="en-US" altLang="zh-CN" sz="2400" dirty="0" smtClean="0"/>
              <a:t>The first implementation is the open-source project </a:t>
            </a:r>
            <a:r>
              <a:rPr lang="en-US" altLang="zh-CN" sz="2400" dirty="0"/>
              <a:t>of </a:t>
            </a:r>
            <a:r>
              <a:rPr lang="en-US" altLang="zh-CN" sz="2400" dirty="0" smtClean="0"/>
              <a:t>Google in 2013 (</a:t>
            </a:r>
            <a:r>
              <a:rPr lang="en-US" altLang="zh-CN" sz="2400" dirty="0"/>
              <a:t>https://</a:t>
            </a:r>
            <a:r>
              <a:rPr lang="en-US" altLang="zh-CN" sz="2400" dirty="0" err="1"/>
              <a:t>code.google.com</a:t>
            </a:r>
            <a:r>
              <a:rPr lang="en-US" altLang="zh-CN" sz="2400" dirty="0"/>
              <a:t>/archive/p/word2vec/).</a:t>
            </a:r>
          </a:p>
          <a:p>
            <a:endParaRPr kumimoji="1" lang="zh-CN" altLang="en-US" dirty="0"/>
          </a:p>
        </p:txBody>
      </p:sp>
    </p:spTree>
    <p:extLst>
      <p:ext uri="{BB962C8B-B14F-4D97-AF65-F5344CB8AC3E}">
        <p14:creationId xmlns:p14="http://schemas.microsoft.com/office/powerpoint/2010/main" val="1891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Outline</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smtClean="0"/>
              <a:t>Introduction</a:t>
            </a:r>
          </a:p>
          <a:p>
            <a:endParaRPr kumimoji="1" lang="en-US" altLang="zh-CN" sz="2400" dirty="0"/>
          </a:p>
          <a:p>
            <a:r>
              <a:rPr kumimoji="1" lang="en-US" altLang="zh-CN" sz="2400" dirty="0" smtClean="0"/>
              <a:t>TF-IDF Review</a:t>
            </a:r>
          </a:p>
          <a:p>
            <a:endParaRPr kumimoji="1" lang="en-US" altLang="zh-CN" sz="2400" dirty="0"/>
          </a:p>
          <a:p>
            <a:r>
              <a:rPr kumimoji="1" lang="en-US" altLang="zh-CN" sz="2400" dirty="0" smtClean="0"/>
              <a:t>Word2vec</a:t>
            </a:r>
            <a:endParaRPr kumimoji="1" lang="zh-CN" altLang="en-US" sz="2400" dirty="0"/>
          </a:p>
        </p:txBody>
      </p:sp>
    </p:spTree>
    <p:extLst>
      <p:ext uri="{BB962C8B-B14F-4D97-AF65-F5344CB8AC3E}">
        <p14:creationId xmlns:p14="http://schemas.microsoft.com/office/powerpoint/2010/main" val="663833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a:noFill/>
          </a:ln>
          <a:effectLst/>
        </p:spPr>
      </p:sp>
      <p:grpSp>
        <p:nvGrpSpPr>
          <p:cNvPr id="12" name="Group 11"/>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 name="Freeform 27"/>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标题 1"/>
          <p:cNvSpPr>
            <a:spLocks noGrp="1"/>
          </p:cNvSpPr>
          <p:nvPr>
            <p:ph type="title"/>
          </p:nvPr>
        </p:nvSpPr>
        <p:spPr>
          <a:xfrm>
            <a:off x="1687668" y="624110"/>
            <a:ext cx="5344491" cy="1280890"/>
          </a:xfrm>
        </p:spPr>
        <p:txBody>
          <a:bodyPr vert="horz" lIns="91440" tIns="45720" rIns="91440" bIns="45720" rtlCol="0" anchor="t">
            <a:noAutofit/>
          </a:bodyPr>
          <a:lstStyle/>
          <a:p>
            <a:r>
              <a:rPr lang="en-US" altLang="zh-CN" sz="4400" dirty="0" smtClean="0"/>
              <a:t>Interesting Projects</a:t>
            </a:r>
            <a:endParaRPr kumimoji="1" lang="en-US" altLang="zh-CN" sz="4400" dirty="0"/>
          </a:p>
        </p:txBody>
      </p:sp>
      <p:sp>
        <p:nvSpPr>
          <p:cNvPr id="4" name="文本占位符 3"/>
          <p:cNvSpPr>
            <a:spLocks noGrp="1"/>
          </p:cNvSpPr>
          <p:nvPr>
            <p:ph type="body" sz="half" idx="2"/>
          </p:nvPr>
        </p:nvSpPr>
        <p:spPr>
          <a:xfrm>
            <a:off x="1683956" y="2133600"/>
            <a:ext cx="4140772" cy="3777622"/>
          </a:xfrm>
        </p:spPr>
        <p:txBody>
          <a:bodyPr vert="horz" lIns="91440" tIns="45720" rIns="91440" bIns="45720" rtlCol="0">
            <a:normAutofit/>
          </a:bodyPr>
          <a:lstStyle/>
          <a:p>
            <a:pPr>
              <a:buFont typeface="Wingdings 3" charset="2"/>
              <a:buChar char=""/>
            </a:pPr>
            <a:r>
              <a:rPr lang="en-US" altLang="zh-CN" sz="2400" dirty="0">
                <a:solidFill>
                  <a:srgbClr val="000000"/>
                </a:solidFill>
              </a:rPr>
              <a:t>7 most similar words from the Harry Potter </a:t>
            </a:r>
            <a:r>
              <a:rPr lang="en-US" altLang="zh-CN" sz="2400" dirty="0" smtClean="0">
                <a:solidFill>
                  <a:srgbClr val="000000"/>
                </a:solidFill>
              </a:rPr>
              <a:t>series</a:t>
            </a:r>
          </a:p>
          <a:p>
            <a:pPr>
              <a:buFont typeface="Wingdings 3" charset="2"/>
              <a:buChar char=""/>
            </a:pPr>
            <a:r>
              <a:rPr lang="en-US" altLang="zh-CN" sz="2400" dirty="0" smtClean="0">
                <a:solidFill>
                  <a:srgbClr val="000000"/>
                </a:solidFill>
              </a:rPr>
              <a:t>Referencing to </a:t>
            </a:r>
            <a:r>
              <a:rPr lang="en-US" altLang="zh-CN" sz="2400" dirty="0">
                <a:solidFill>
                  <a:srgbClr val="000000"/>
                </a:solidFill>
              </a:rPr>
              <a:t>(</a:t>
            </a:r>
            <a:r>
              <a:rPr lang="en-US" altLang="zh-CN" sz="2400" dirty="0" err="1" smtClean="0"/>
              <a:t>www.zareenfarooqui.com</a:t>
            </a:r>
            <a:r>
              <a:rPr lang="en-US" altLang="zh-CN" sz="2400" dirty="0" smtClean="0"/>
              <a:t>/w2v)</a:t>
            </a:r>
            <a:endParaRPr lang="en-US" altLang="zh-CN" sz="2400" dirty="0">
              <a:solidFill>
                <a:srgbClr val="000000"/>
              </a:solidFill>
            </a:endParaRPr>
          </a:p>
          <a:p>
            <a:pPr>
              <a:buFont typeface="Wingdings 3" charset="2"/>
              <a:buChar char=""/>
            </a:pPr>
            <a:endParaRPr kumimoji="1" lang="en-US" altLang="zh-CN" sz="1600" dirty="0">
              <a:solidFill>
                <a:srgbClr val="000000"/>
              </a:solidFill>
            </a:endParaRPr>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64770" y="1440263"/>
            <a:ext cx="6379173" cy="4794123"/>
          </a:xfrm>
        </p:spPr>
      </p:pic>
    </p:spTree>
    <p:extLst>
      <p:ext uri="{BB962C8B-B14F-4D97-AF65-F5344CB8AC3E}">
        <p14:creationId xmlns:p14="http://schemas.microsoft.com/office/powerpoint/2010/main" val="1611192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a:noFill/>
          </a:ln>
          <a:effectLst/>
        </p:spPr>
      </p:sp>
      <p:grpSp>
        <p:nvGrpSpPr>
          <p:cNvPr id="12" name="Group 11"/>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 name="Freeform 27"/>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标题 1"/>
          <p:cNvSpPr>
            <a:spLocks noGrp="1"/>
          </p:cNvSpPr>
          <p:nvPr>
            <p:ph type="title"/>
          </p:nvPr>
        </p:nvSpPr>
        <p:spPr>
          <a:xfrm>
            <a:off x="1687668" y="624110"/>
            <a:ext cx="5304635" cy="1280890"/>
          </a:xfrm>
        </p:spPr>
        <p:txBody>
          <a:bodyPr vert="horz" lIns="91440" tIns="45720" rIns="91440" bIns="45720" rtlCol="0" anchor="t">
            <a:noAutofit/>
          </a:bodyPr>
          <a:lstStyle/>
          <a:p>
            <a:r>
              <a:rPr lang="en-US" altLang="zh-CN" sz="4400" dirty="0" smtClean="0"/>
              <a:t>Interesting Projects</a:t>
            </a:r>
            <a:endParaRPr kumimoji="1" lang="en-US" altLang="zh-CN" sz="4400" dirty="0"/>
          </a:p>
        </p:txBody>
      </p:sp>
      <p:sp>
        <p:nvSpPr>
          <p:cNvPr id="4" name="文本占位符 3"/>
          <p:cNvSpPr>
            <a:spLocks noGrp="1"/>
          </p:cNvSpPr>
          <p:nvPr>
            <p:ph type="body" sz="half" idx="2"/>
          </p:nvPr>
        </p:nvSpPr>
        <p:spPr>
          <a:xfrm>
            <a:off x="1683956" y="2133600"/>
            <a:ext cx="4140772" cy="3777622"/>
          </a:xfrm>
        </p:spPr>
        <p:txBody>
          <a:bodyPr vert="horz" lIns="91440" tIns="45720" rIns="91440" bIns="45720" rtlCol="0">
            <a:normAutofit/>
          </a:bodyPr>
          <a:lstStyle/>
          <a:p>
            <a:pPr>
              <a:buFont typeface="Wingdings 3" charset="2"/>
              <a:buChar char=""/>
            </a:pPr>
            <a:r>
              <a:rPr lang="en-US" altLang="zh-CN" sz="2400" dirty="0">
                <a:solidFill>
                  <a:srgbClr val="000000"/>
                </a:solidFill>
              </a:rPr>
              <a:t>7 most similar words from the Harry Potter </a:t>
            </a:r>
            <a:r>
              <a:rPr lang="en-US" altLang="zh-CN" sz="2400" dirty="0" smtClean="0">
                <a:solidFill>
                  <a:srgbClr val="000000"/>
                </a:solidFill>
              </a:rPr>
              <a:t>series</a:t>
            </a:r>
          </a:p>
          <a:p>
            <a:pPr>
              <a:buFont typeface="Wingdings 3" charset="2"/>
              <a:buChar char=""/>
            </a:pPr>
            <a:r>
              <a:rPr lang="en-US" altLang="zh-CN" sz="2400" dirty="0" smtClean="0">
                <a:solidFill>
                  <a:srgbClr val="000000"/>
                </a:solidFill>
              </a:rPr>
              <a:t>Referencing to </a:t>
            </a:r>
            <a:r>
              <a:rPr lang="en-US" altLang="zh-CN" sz="2400" dirty="0">
                <a:solidFill>
                  <a:srgbClr val="000000"/>
                </a:solidFill>
              </a:rPr>
              <a:t>(</a:t>
            </a:r>
            <a:r>
              <a:rPr lang="en-US" altLang="zh-CN" sz="2400" dirty="0" err="1" smtClean="0"/>
              <a:t>www.zareenfarooqui.com</a:t>
            </a:r>
            <a:r>
              <a:rPr lang="en-US" altLang="zh-CN" sz="2400" dirty="0" smtClean="0"/>
              <a:t>/w2v)</a:t>
            </a:r>
            <a:endParaRPr lang="en-US" altLang="zh-CN" sz="2400" dirty="0">
              <a:solidFill>
                <a:srgbClr val="000000"/>
              </a:solidFill>
            </a:endParaRPr>
          </a:p>
          <a:p>
            <a:pPr>
              <a:buFont typeface="Wingdings 3" charset="2"/>
              <a:buChar char=""/>
            </a:pPr>
            <a:endParaRPr kumimoji="1" lang="en-US" altLang="zh-CN" sz="1600" dirty="0">
              <a:solidFill>
                <a:srgbClr val="000000"/>
              </a:solidFill>
            </a:endParaRPr>
          </a:p>
        </p:txBody>
      </p:sp>
      <p:pic>
        <p:nvPicPr>
          <p:cNvPr id="6" name="内容占位符 5"/>
          <p:cNvPicPr>
            <a:picLocks noGrp="1" noChangeAspect="1"/>
          </p:cNvPicPr>
          <p:nvPr>
            <p:ph idx="1"/>
          </p:nvPr>
        </p:nvPicPr>
        <p:blipFill rotWithShape="1">
          <a:blip r:embed="rId3">
            <a:extLst>
              <a:ext uri="{28A0092B-C50C-407E-A947-70E740481C1C}">
                <a14:useLocalDpi xmlns:a14="http://schemas.microsoft.com/office/drawing/2010/main" val="0"/>
              </a:ext>
            </a:extLst>
          </a:blip>
          <a:srcRect l="4825"/>
          <a:stretch/>
        </p:blipFill>
        <p:spPr>
          <a:xfrm>
            <a:off x="5824728" y="1401856"/>
            <a:ext cx="6367272" cy="4832530"/>
          </a:xfrm>
        </p:spPr>
      </p:pic>
    </p:spTree>
    <p:extLst>
      <p:ext uri="{BB962C8B-B14F-4D97-AF65-F5344CB8AC3E}">
        <p14:creationId xmlns:p14="http://schemas.microsoft.com/office/powerpoint/2010/main" val="1795162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dirty="0" smtClean="0"/>
              <a:t>Other Usages</a:t>
            </a:r>
            <a:endParaRPr kumimoji="1" lang="zh-CN" altLang="en-US" sz="4400" dirty="0"/>
          </a:p>
        </p:txBody>
      </p:sp>
      <p:sp>
        <p:nvSpPr>
          <p:cNvPr id="3" name="内容占位符 2"/>
          <p:cNvSpPr>
            <a:spLocks noGrp="1"/>
          </p:cNvSpPr>
          <p:nvPr>
            <p:ph idx="1"/>
          </p:nvPr>
        </p:nvSpPr>
        <p:spPr/>
        <p:txBody>
          <a:bodyPr>
            <a:normAutofit/>
          </a:bodyPr>
          <a:lstStyle/>
          <a:p>
            <a:r>
              <a:rPr kumimoji="1" lang="en-US" altLang="zh-CN" sz="2400" dirty="0" smtClean="0"/>
              <a:t>Clustering</a:t>
            </a:r>
          </a:p>
          <a:p>
            <a:r>
              <a:rPr kumimoji="1" lang="en-US" altLang="zh-CN" sz="2400" dirty="0" smtClean="0"/>
              <a:t>Mobile applications recommendation</a:t>
            </a:r>
          </a:p>
          <a:p>
            <a:r>
              <a:rPr lang="en-US" altLang="zh-CN" sz="2400" dirty="0" smtClean="0"/>
              <a:t>Input of deep neural network for sentiment analysis on movies</a:t>
            </a:r>
            <a:endParaRPr kumimoji="1" lang="zh-CN" altLang="en-US" sz="2400" dirty="0"/>
          </a:p>
        </p:txBody>
      </p:sp>
    </p:spTree>
    <p:extLst>
      <p:ext uri="{BB962C8B-B14F-4D97-AF65-F5344CB8AC3E}">
        <p14:creationId xmlns:p14="http://schemas.microsoft.com/office/powerpoint/2010/main" val="636594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CBOW Model</a:t>
            </a:r>
            <a:endParaRPr lang="zh-CN" altLang="en-US" sz="4400" dirty="0"/>
          </a:p>
        </p:txBody>
      </p:sp>
      <p:sp>
        <p:nvSpPr>
          <p:cNvPr id="3" name="内容占位符 2"/>
          <p:cNvSpPr>
            <a:spLocks noGrp="1"/>
          </p:cNvSpPr>
          <p:nvPr>
            <p:ph idx="1"/>
          </p:nvPr>
        </p:nvSpPr>
        <p:spPr/>
        <p:txBody>
          <a:bodyPr/>
          <a:lstStyle/>
          <a:p>
            <a:r>
              <a:rPr lang="en-US" altLang="zh-CN" sz="2400" dirty="0" smtClean="0"/>
              <a:t>Continuous </a:t>
            </a:r>
            <a:r>
              <a:rPr lang="en-US" altLang="zh-CN" sz="2400" dirty="0"/>
              <a:t>bag-of-words </a:t>
            </a:r>
            <a:r>
              <a:rPr lang="en-US" altLang="zh-CN" sz="2400" dirty="0" smtClean="0"/>
              <a:t>model</a:t>
            </a:r>
          </a:p>
          <a:p>
            <a:r>
              <a:rPr lang="en-US" altLang="zh-CN" sz="2400" dirty="0" smtClean="0"/>
              <a:t>Objective: learning distributed representations of words</a:t>
            </a:r>
          </a:p>
          <a:p>
            <a:r>
              <a:rPr lang="en-US" altLang="zh-CN" sz="2400" dirty="0" smtClean="0"/>
              <a:t>Maximize the accuracy while minimize the computational complexity</a:t>
            </a:r>
          </a:p>
          <a:p>
            <a:r>
              <a:rPr lang="en-US" altLang="zh-CN" sz="2400" dirty="0" smtClean="0"/>
              <a:t>Input: previous and future words</a:t>
            </a:r>
          </a:p>
          <a:p>
            <a:r>
              <a:rPr lang="en-US" altLang="zh-CN" sz="2400" dirty="0" smtClean="0"/>
              <a:t>Output: prediction to the current word</a:t>
            </a:r>
          </a:p>
          <a:p>
            <a:endParaRPr lang="zh-CN" altLang="en-US" dirty="0"/>
          </a:p>
        </p:txBody>
      </p:sp>
    </p:spTree>
    <p:extLst>
      <p:ext uri="{BB962C8B-B14F-4D97-AF65-F5344CB8AC3E}">
        <p14:creationId xmlns:p14="http://schemas.microsoft.com/office/powerpoint/2010/main" val="2328380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CBOW Model</a:t>
            </a:r>
            <a:endParaRPr lang="zh-CN" altLang="en-US" sz="4400" dirty="0"/>
          </a:p>
        </p:txBody>
      </p:sp>
      <p:sp>
        <p:nvSpPr>
          <p:cNvPr id="4" name="矩形 3"/>
          <p:cNvSpPr/>
          <p:nvPr/>
        </p:nvSpPr>
        <p:spPr>
          <a:xfrm>
            <a:off x="4013747" y="2596550"/>
            <a:ext cx="37956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矩形 4"/>
          <p:cNvSpPr/>
          <p:nvPr/>
        </p:nvSpPr>
        <p:spPr>
          <a:xfrm>
            <a:off x="4013745" y="3419292"/>
            <a:ext cx="37956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文本框 5"/>
          <p:cNvSpPr txBox="1"/>
          <p:nvPr/>
        </p:nvSpPr>
        <p:spPr>
          <a:xfrm>
            <a:off x="2929795" y="2611832"/>
            <a:ext cx="1083951" cy="461665"/>
          </a:xfrm>
          <a:prstGeom prst="rect">
            <a:avLst/>
          </a:prstGeom>
          <a:noFill/>
        </p:spPr>
        <p:txBody>
          <a:bodyPr wrap="square" rtlCol="0">
            <a:spAutoFit/>
          </a:bodyPr>
          <a:lstStyle/>
          <a:p>
            <a:r>
              <a:rPr lang="en-US" altLang="zh-CN" sz="2400" dirty="0" smtClean="0"/>
              <a:t>W(t-2)</a:t>
            </a:r>
            <a:endParaRPr lang="zh-CN" altLang="en-US" sz="2400" dirty="0"/>
          </a:p>
        </p:txBody>
      </p:sp>
      <p:sp>
        <p:nvSpPr>
          <p:cNvPr id="7" name="文本框 6"/>
          <p:cNvSpPr txBox="1"/>
          <p:nvPr/>
        </p:nvSpPr>
        <p:spPr>
          <a:xfrm>
            <a:off x="2929795" y="3501829"/>
            <a:ext cx="1083951" cy="461665"/>
          </a:xfrm>
          <a:prstGeom prst="rect">
            <a:avLst/>
          </a:prstGeom>
          <a:noFill/>
        </p:spPr>
        <p:txBody>
          <a:bodyPr wrap="square" rtlCol="0">
            <a:spAutoFit/>
          </a:bodyPr>
          <a:lstStyle/>
          <a:p>
            <a:r>
              <a:rPr lang="en-US" altLang="zh-CN" sz="2400" dirty="0" smtClean="0"/>
              <a:t>W(t-1)</a:t>
            </a:r>
            <a:endParaRPr lang="zh-CN" altLang="en-US" sz="2400" dirty="0"/>
          </a:p>
        </p:txBody>
      </p:sp>
      <p:sp>
        <p:nvSpPr>
          <p:cNvPr id="8" name="文本框 7"/>
          <p:cNvSpPr txBox="1"/>
          <p:nvPr/>
        </p:nvSpPr>
        <p:spPr>
          <a:xfrm>
            <a:off x="3806624" y="2195671"/>
            <a:ext cx="997389" cy="461665"/>
          </a:xfrm>
          <a:prstGeom prst="rect">
            <a:avLst/>
          </a:prstGeom>
          <a:noFill/>
        </p:spPr>
        <p:txBody>
          <a:bodyPr wrap="none" rtlCol="0">
            <a:spAutoFit/>
          </a:bodyPr>
          <a:lstStyle/>
          <a:p>
            <a:r>
              <a:rPr lang="en-US" altLang="zh-CN" sz="2400" dirty="0" smtClean="0"/>
              <a:t>INPUT</a:t>
            </a:r>
            <a:endParaRPr lang="zh-CN" altLang="en-US" sz="2400" dirty="0"/>
          </a:p>
        </p:txBody>
      </p:sp>
      <p:sp>
        <p:nvSpPr>
          <p:cNvPr id="9" name="矩形 8"/>
          <p:cNvSpPr/>
          <p:nvPr/>
        </p:nvSpPr>
        <p:spPr>
          <a:xfrm>
            <a:off x="4013745" y="4476330"/>
            <a:ext cx="37956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p:nvSpPr>
        <p:spPr>
          <a:xfrm>
            <a:off x="4013744" y="5318318"/>
            <a:ext cx="37956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文本框 10"/>
          <p:cNvSpPr txBox="1"/>
          <p:nvPr/>
        </p:nvSpPr>
        <p:spPr>
          <a:xfrm>
            <a:off x="2929795" y="4554293"/>
            <a:ext cx="1167307" cy="461665"/>
          </a:xfrm>
          <a:prstGeom prst="rect">
            <a:avLst/>
          </a:prstGeom>
          <a:noFill/>
        </p:spPr>
        <p:txBody>
          <a:bodyPr wrap="none" rtlCol="0">
            <a:spAutoFit/>
          </a:bodyPr>
          <a:lstStyle/>
          <a:p>
            <a:r>
              <a:rPr lang="en-US" altLang="zh-CN" sz="2400" dirty="0" smtClean="0"/>
              <a:t>W(t+1)</a:t>
            </a:r>
            <a:endParaRPr lang="zh-CN" altLang="en-US" sz="2400" dirty="0"/>
          </a:p>
        </p:txBody>
      </p:sp>
      <p:sp>
        <p:nvSpPr>
          <p:cNvPr id="12" name="文本框 11"/>
          <p:cNvSpPr txBox="1"/>
          <p:nvPr/>
        </p:nvSpPr>
        <p:spPr>
          <a:xfrm>
            <a:off x="2929795" y="5371134"/>
            <a:ext cx="1167307" cy="461665"/>
          </a:xfrm>
          <a:prstGeom prst="rect">
            <a:avLst/>
          </a:prstGeom>
          <a:noFill/>
        </p:spPr>
        <p:txBody>
          <a:bodyPr wrap="none" rtlCol="0">
            <a:spAutoFit/>
          </a:bodyPr>
          <a:lstStyle/>
          <a:p>
            <a:r>
              <a:rPr lang="en-US" altLang="zh-CN" sz="2400" dirty="0" smtClean="0"/>
              <a:t>W(t+2)</a:t>
            </a:r>
            <a:endParaRPr lang="zh-CN" altLang="en-US" sz="2400" dirty="0"/>
          </a:p>
        </p:txBody>
      </p:sp>
      <p:cxnSp>
        <p:nvCxnSpPr>
          <p:cNvPr id="14" name="直接箭头连接符 13"/>
          <p:cNvCxnSpPr>
            <a:stCxn id="4" idx="3"/>
          </p:cNvCxnSpPr>
          <p:nvPr/>
        </p:nvCxnSpPr>
        <p:spPr>
          <a:xfrm>
            <a:off x="4393310" y="2863969"/>
            <a:ext cx="2093754" cy="11358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3"/>
          </p:cNvCxnSpPr>
          <p:nvPr/>
        </p:nvCxnSpPr>
        <p:spPr>
          <a:xfrm>
            <a:off x="4393308" y="3686711"/>
            <a:ext cx="2093756" cy="407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3"/>
            <a:endCxn id="21" idx="1"/>
          </p:cNvCxnSpPr>
          <p:nvPr/>
        </p:nvCxnSpPr>
        <p:spPr>
          <a:xfrm flipV="1">
            <a:off x="4393308" y="4208911"/>
            <a:ext cx="2093756" cy="5348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3"/>
          </p:cNvCxnSpPr>
          <p:nvPr/>
        </p:nvCxnSpPr>
        <p:spPr>
          <a:xfrm flipV="1">
            <a:off x="4393307" y="4324787"/>
            <a:ext cx="2093757" cy="1260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487064" y="3941492"/>
            <a:ext cx="37956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文本框 25"/>
          <p:cNvSpPr txBox="1"/>
          <p:nvPr/>
        </p:nvSpPr>
        <p:spPr>
          <a:xfrm>
            <a:off x="6093986" y="3512659"/>
            <a:ext cx="1641796" cy="461665"/>
          </a:xfrm>
          <a:prstGeom prst="rect">
            <a:avLst/>
          </a:prstGeom>
          <a:noFill/>
        </p:spPr>
        <p:txBody>
          <a:bodyPr wrap="none" rtlCol="0">
            <a:spAutoFit/>
          </a:bodyPr>
          <a:lstStyle/>
          <a:p>
            <a:r>
              <a:rPr lang="en-US" altLang="zh-CN" sz="2400" dirty="0" smtClean="0"/>
              <a:t>AVERAGE</a:t>
            </a:r>
            <a:endParaRPr lang="zh-CN" altLang="en-US" sz="2400" dirty="0"/>
          </a:p>
        </p:txBody>
      </p:sp>
      <p:sp>
        <p:nvSpPr>
          <p:cNvPr id="27" name="文本框 26"/>
          <p:cNvSpPr txBox="1"/>
          <p:nvPr/>
        </p:nvSpPr>
        <p:spPr>
          <a:xfrm>
            <a:off x="5874381" y="2198467"/>
            <a:ext cx="2082621" cy="461665"/>
          </a:xfrm>
          <a:prstGeom prst="rect">
            <a:avLst/>
          </a:prstGeom>
          <a:noFill/>
        </p:spPr>
        <p:txBody>
          <a:bodyPr wrap="none" rtlCol="0">
            <a:spAutoFit/>
          </a:bodyPr>
          <a:lstStyle/>
          <a:p>
            <a:r>
              <a:rPr lang="en-US" altLang="zh-CN" sz="2400" dirty="0" smtClean="0"/>
              <a:t>PROJECTION</a:t>
            </a:r>
            <a:endParaRPr lang="zh-CN" altLang="en-US" sz="2400" dirty="0"/>
          </a:p>
        </p:txBody>
      </p:sp>
      <p:cxnSp>
        <p:nvCxnSpPr>
          <p:cNvPr id="29" name="直接箭头连接符 28"/>
          <p:cNvCxnSpPr>
            <a:stCxn id="21" idx="3"/>
          </p:cNvCxnSpPr>
          <p:nvPr/>
        </p:nvCxnSpPr>
        <p:spPr>
          <a:xfrm>
            <a:off x="6866627" y="4208911"/>
            <a:ext cx="17770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8643668" y="3941492"/>
            <a:ext cx="37956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文本框 30"/>
          <p:cNvSpPr txBox="1"/>
          <p:nvPr/>
        </p:nvSpPr>
        <p:spPr>
          <a:xfrm>
            <a:off x="9108612" y="4024245"/>
            <a:ext cx="811441" cy="461665"/>
          </a:xfrm>
          <a:prstGeom prst="rect">
            <a:avLst/>
          </a:prstGeom>
          <a:noFill/>
        </p:spPr>
        <p:txBody>
          <a:bodyPr wrap="none" rtlCol="0">
            <a:spAutoFit/>
          </a:bodyPr>
          <a:lstStyle/>
          <a:p>
            <a:r>
              <a:rPr lang="en-US" altLang="zh-CN" sz="2400" dirty="0" smtClean="0"/>
              <a:t>W(t)</a:t>
            </a:r>
            <a:endParaRPr lang="zh-CN" altLang="en-US" sz="2400" dirty="0"/>
          </a:p>
        </p:txBody>
      </p:sp>
      <p:sp>
        <p:nvSpPr>
          <p:cNvPr id="34" name="文本框 33"/>
          <p:cNvSpPr txBox="1"/>
          <p:nvPr/>
        </p:nvSpPr>
        <p:spPr>
          <a:xfrm>
            <a:off x="8324335" y="2195671"/>
            <a:ext cx="1301959" cy="461665"/>
          </a:xfrm>
          <a:prstGeom prst="rect">
            <a:avLst/>
          </a:prstGeom>
          <a:noFill/>
        </p:spPr>
        <p:txBody>
          <a:bodyPr wrap="none" rtlCol="0">
            <a:spAutoFit/>
          </a:bodyPr>
          <a:lstStyle/>
          <a:p>
            <a:r>
              <a:rPr lang="en-US" altLang="zh-CN" sz="2400" dirty="0" smtClean="0"/>
              <a:t>OUTPUT</a:t>
            </a:r>
            <a:endParaRPr lang="zh-CN" altLang="en-US" sz="2400" dirty="0"/>
          </a:p>
        </p:txBody>
      </p:sp>
    </p:spTree>
    <p:extLst>
      <p:ext uri="{BB962C8B-B14F-4D97-AF65-F5344CB8AC3E}">
        <p14:creationId xmlns:p14="http://schemas.microsoft.com/office/powerpoint/2010/main" val="5886890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Skip-gram Model</a:t>
            </a:r>
            <a:endParaRPr lang="zh-CN" altLang="en-US" sz="4400" dirty="0"/>
          </a:p>
        </p:txBody>
      </p:sp>
      <p:sp>
        <p:nvSpPr>
          <p:cNvPr id="3" name="内容占位符 2"/>
          <p:cNvSpPr>
            <a:spLocks noGrp="1"/>
          </p:cNvSpPr>
          <p:nvPr>
            <p:ph idx="1"/>
          </p:nvPr>
        </p:nvSpPr>
        <p:spPr/>
        <p:txBody>
          <a:bodyPr/>
          <a:lstStyle/>
          <a:p>
            <a:r>
              <a:rPr lang="en-US" altLang="zh-CN" sz="2400" dirty="0" smtClean="0"/>
              <a:t>Continuous Skip-gram Model</a:t>
            </a:r>
          </a:p>
          <a:p>
            <a:r>
              <a:rPr lang="en-US" altLang="zh-CN" sz="2400" dirty="0"/>
              <a:t>Objective: learning distributed representations of words</a:t>
            </a:r>
          </a:p>
          <a:p>
            <a:r>
              <a:rPr lang="en-US" altLang="zh-CN" sz="2400" dirty="0"/>
              <a:t>Maximize the accuracy while minimizing the computational complexity</a:t>
            </a:r>
          </a:p>
          <a:p>
            <a:r>
              <a:rPr lang="en-US" altLang="zh-CN" sz="2400" dirty="0"/>
              <a:t>Input: </a:t>
            </a:r>
            <a:r>
              <a:rPr lang="en-US" altLang="zh-CN" sz="2400" dirty="0" smtClean="0"/>
              <a:t>current word</a:t>
            </a:r>
          </a:p>
          <a:p>
            <a:r>
              <a:rPr lang="en-US" altLang="zh-CN" sz="2400" dirty="0" smtClean="0"/>
              <a:t>Output</a:t>
            </a:r>
            <a:r>
              <a:rPr lang="en-US" altLang="zh-CN" sz="2400" dirty="0"/>
              <a:t>: </a:t>
            </a:r>
            <a:r>
              <a:rPr lang="en-US" altLang="zh-CN" sz="2400" dirty="0" smtClean="0"/>
              <a:t>words within a certain range</a:t>
            </a:r>
          </a:p>
          <a:p>
            <a:pPr marL="0" indent="0">
              <a:buNone/>
            </a:pPr>
            <a:endParaRPr lang="zh-CN" altLang="zh-CN" sz="2400" dirty="0"/>
          </a:p>
          <a:p>
            <a:endParaRPr lang="en-US" altLang="zh-CN" dirty="0" smtClean="0"/>
          </a:p>
        </p:txBody>
      </p:sp>
    </p:spTree>
    <p:extLst>
      <p:ext uri="{BB962C8B-B14F-4D97-AF65-F5344CB8AC3E}">
        <p14:creationId xmlns:p14="http://schemas.microsoft.com/office/powerpoint/2010/main" val="2393265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Skip-gram Model</a:t>
            </a:r>
            <a:endParaRPr lang="zh-CN" altLang="en-US" sz="4400" dirty="0"/>
          </a:p>
        </p:txBody>
      </p:sp>
      <p:sp>
        <p:nvSpPr>
          <p:cNvPr id="5" name="矩形 4"/>
          <p:cNvSpPr/>
          <p:nvPr/>
        </p:nvSpPr>
        <p:spPr>
          <a:xfrm>
            <a:off x="8649832" y="2657336"/>
            <a:ext cx="37956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8643667" y="3442732"/>
            <a:ext cx="37956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文本框 6"/>
          <p:cNvSpPr txBox="1"/>
          <p:nvPr/>
        </p:nvSpPr>
        <p:spPr>
          <a:xfrm>
            <a:off x="9325739" y="2693922"/>
            <a:ext cx="1083951" cy="461665"/>
          </a:xfrm>
          <a:prstGeom prst="rect">
            <a:avLst/>
          </a:prstGeom>
          <a:noFill/>
        </p:spPr>
        <p:txBody>
          <a:bodyPr wrap="square" rtlCol="0">
            <a:spAutoFit/>
          </a:bodyPr>
          <a:lstStyle/>
          <a:p>
            <a:r>
              <a:rPr lang="en-US" altLang="zh-CN" sz="2400" dirty="0" smtClean="0"/>
              <a:t>W(t-2)</a:t>
            </a:r>
            <a:endParaRPr lang="zh-CN" altLang="en-US" sz="2400" dirty="0"/>
          </a:p>
        </p:txBody>
      </p:sp>
      <p:sp>
        <p:nvSpPr>
          <p:cNvPr id="8" name="文本框 7"/>
          <p:cNvSpPr txBox="1"/>
          <p:nvPr/>
        </p:nvSpPr>
        <p:spPr>
          <a:xfrm>
            <a:off x="9325738" y="3465719"/>
            <a:ext cx="1083951" cy="461665"/>
          </a:xfrm>
          <a:prstGeom prst="rect">
            <a:avLst/>
          </a:prstGeom>
          <a:noFill/>
        </p:spPr>
        <p:txBody>
          <a:bodyPr wrap="square" rtlCol="0">
            <a:spAutoFit/>
          </a:bodyPr>
          <a:lstStyle/>
          <a:p>
            <a:r>
              <a:rPr lang="en-US" altLang="zh-CN" sz="2400" dirty="0" smtClean="0"/>
              <a:t>W(t-1)</a:t>
            </a:r>
            <a:endParaRPr lang="zh-CN" altLang="en-US" sz="2400" dirty="0"/>
          </a:p>
        </p:txBody>
      </p:sp>
      <p:sp>
        <p:nvSpPr>
          <p:cNvPr id="9" name="文本框 8"/>
          <p:cNvSpPr txBox="1"/>
          <p:nvPr/>
        </p:nvSpPr>
        <p:spPr>
          <a:xfrm>
            <a:off x="3806624" y="2195671"/>
            <a:ext cx="997389" cy="461665"/>
          </a:xfrm>
          <a:prstGeom prst="rect">
            <a:avLst/>
          </a:prstGeom>
          <a:noFill/>
        </p:spPr>
        <p:txBody>
          <a:bodyPr wrap="none" rtlCol="0">
            <a:spAutoFit/>
          </a:bodyPr>
          <a:lstStyle/>
          <a:p>
            <a:r>
              <a:rPr lang="en-US" altLang="zh-CN" sz="2400" dirty="0" smtClean="0"/>
              <a:t>INPUT</a:t>
            </a:r>
            <a:endParaRPr lang="zh-CN" altLang="en-US" sz="2400" dirty="0"/>
          </a:p>
        </p:txBody>
      </p:sp>
      <p:sp>
        <p:nvSpPr>
          <p:cNvPr id="10" name="矩形 9"/>
          <p:cNvSpPr/>
          <p:nvPr/>
        </p:nvSpPr>
        <p:spPr>
          <a:xfrm>
            <a:off x="4013746" y="3935218"/>
            <a:ext cx="37956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8643667" y="5408530"/>
            <a:ext cx="37956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文本框 11"/>
          <p:cNvSpPr txBox="1"/>
          <p:nvPr/>
        </p:nvSpPr>
        <p:spPr>
          <a:xfrm>
            <a:off x="9325738" y="4696307"/>
            <a:ext cx="1167307" cy="461665"/>
          </a:xfrm>
          <a:prstGeom prst="rect">
            <a:avLst/>
          </a:prstGeom>
          <a:noFill/>
        </p:spPr>
        <p:txBody>
          <a:bodyPr wrap="none" rtlCol="0">
            <a:spAutoFit/>
          </a:bodyPr>
          <a:lstStyle/>
          <a:p>
            <a:r>
              <a:rPr lang="en-US" altLang="zh-CN" sz="2400" dirty="0" smtClean="0"/>
              <a:t>W(t+1)</a:t>
            </a:r>
            <a:endParaRPr lang="zh-CN" altLang="en-US" sz="2400" dirty="0"/>
          </a:p>
        </p:txBody>
      </p:sp>
      <p:sp>
        <p:nvSpPr>
          <p:cNvPr id="13" name="文本框 12"/>
          <p:cNvSpPr txBox="1"/>
          <p:nvPr/>
        </p:nvSpPr>
        <p:spPr>
          <a:xfrm>
            <a:off x="9325738" y="5445116"/>
            <a:ext cx="1167307" cy="461665"/>
          </a:xfrm>
          <a:prstGeom prst="rect">
            <a:avLst/>
          </a:prstGeom>
          <a:noFill/>
        </p:spPr>
        <p:txBody>
          <a:bodyPr wrap="none" rtlCol="0">
            <a:spAutoFit/>
          </a:bodyPr>
          <a:lstStyle/>
          <a:p>
            <a:r>
              <a:rPr lang="en-US" altLang="zh-CN" sz="2400" dirty="0" smtClean="0"/>
              <a:t>W(t+2)</a:t>
            </a:r>
            <a:endParaRPr lang="zh-CN" altLang="en-US" sz="2400" dirty="0"/>
          </a:p>
        </p:txBody>
      </p:sp>
      <p:cxnSp>
        <p:nvCxnSpPr>
          <p:cNvPr id="14" name="直接箭头连接符 13"/>
          <p:cNvCxnSpPr/>
          <p:nvPr/>
        </p:nvCxnSpPr>
        <p:spPr>
          <a:xfrm flipV="1">
            <a:off x="6877385" y="2850900"/>
            <a:ext cx="1755524" cy="11609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6" idx="1"/>
          </p:cNvCxnSpPr>
          <p:nvPr/>
        </p:nvCxnSpPr>
        <p:spPr>
          <a:xfrm flipV="1">
            <a:off x="6881558" y="3710151"/>
            <a:ext cx="1762109" cy="4594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3"/>
            <a:endCxn id="18" idx="1"/>
          </p:cNvCxnSpPr>
          <p:nvPr/>
        </p:nvCxnSpPr>
        <p:spPr>
          <a:xfrm>
            <a:off x="4393309" y="4202637"/>
            <a:ext cx="2093755" cy="62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1" idx="1"/>
          </p:cNvCxnSpPr>
          <p:nvPr/>
        </p:nvCxnSpPr>
        <p:spPr>
          <a:xfrm>
            <a:off x="6894725" y="4386511"/>
            <a:ext cx="1748942" cy="12894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487064" y="3941492"/>
            <a:ext cx="37956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文本框 19"/>
          <p:cNvSpPr txBox="1"/>
          <p:nvPr/>
        </p:nvSpPr>
        <p:spPr>
          <a:xfrm>
            <a:off x="5874381" y="2198467"/>
            <a:ext cx="2082621" cy="461665"/>
          </a:xfrm>
          <a:prstGeom prst="rect">
            <a:avLst/>
          </a:prstGeom>
          <a:noFill/>
        </p:spPr>
        <p:txBody>
          <a:bodyPr wrap="none" rtlCol="0">
            <a:spAutoFit/>
          </a:bodyPr>
          <a:lstStyle/>
          <a:p>
            <a:r>
              <a:rPr lang="en-US" altLang="zh-CN" sz="2400" dirty="0" smtClean="0"/>
              <a:t>PROJECTION</a:t>
            </a:r>
            <a:endParaRPr lang="zh-CN" altLang="en-US" sz="2400" dirty="0"/>
          </a:p>
        </p:txBody>
      </p:sp>
      <p:cxnSp>
        <p:nvCxnSpPr>
          <p:cNvPr id="21" name="直接箭头连接符 20"/>
          <p:cNvCxnSpPr>
            <a:endCxn id="22" idx="1"/>
          </p:cNvCxnSpPr>
          <p:nvPr/>
        </p:nvCxnSpPr>
        <p:spPr>
          <a:xfrm>
            <a:off x="6901376" y="4244989"/>
            <a:ext cx="1742291" cy="645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8643667" y="4623134"/>
            <a:ext cx="37956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文本框 22"/>
          <p:cNvSpPr txBox="1"/>
          <p:nvPr/>
        </p:nvSpPr>
        <p:spPr>
          <a:xfrm>
            <a:off x="3043947" y="3950419"/>
            <a:ext cx="811441" cy="461665"/>
          </a:xfrm>
          <a:prstGeom prst="rect">
            <a:avLst/>
          </a:prstGeom>
          <a:noFill/>
        </p:spPr>
        <p:txBody>
          <a:bodyPr wrap="none" rtlCol="0">
            <a:spAutoFit/>
          </a:bodyPr>
          <a:lstStyle/>
          <a:p>
            <a:r>
              <a:rPr lang="en-US" altLang="zh-CN" sz="2400" dirty="0" smtClean="0"/>
              <a:t>W(t)</a:t>
            </a:r>
            <a:endParaRPr lang="zh-CN" altLang="en-US" sz="2400" dirty="0"/>
          </a:p>
        </p:txBody>
      </p:sp>
      <p:sp>
        <p:nvSpPr>
          <p:cNvPr id="24" name="文本框 23"/>
          <p:cNvSpPr txBox="1"/>
          <p:nvPr/>
        </p:nvSpPr>
        <p:spPr>
          <a:xfrm>
            <a:off x="8324335" y="2195671"/>
            <a:ext cx="1301959" cy="461665"/>
          </a:xfrm>
          <a:prstGeom prst="rect">
            <a:avLst/>
          </a:prstGeom>
          <a:noFill/>
        </p:spPr>
        <p:txBody>
          <a:bodyPr wrap="none" rtlCol="0">
            <a:spAutoFit/>
          </a:bodyPr>
          <a:lstStyle/>
          <a:p>
            <a:r>
              <a:rPr lang="en-US" altLang="zh-CN" sz="2400" dirty="0" smtClean="0"/>
              <a:t>OUTPUT</a:t>
            </a:r>
            <a:endParaRPr lang="zh-CN" altLang="en-US" sz="2400" dirty="0"/>
          </a:p>
        </p:txBody>
      </p:sp>
    </p:spTree>
    <p:extLst>
      <p:ext uri="{BB962C8B-B14F-4D97-AF65-F5344CB8AC3E}">
        <p14:creationId xmlns:p14="http://schemas.microsoft.com/office/powerpoint/2010/main" val="15924000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CBOW and Skip-gram</a:t>
            </a:r>
            <a:endParaRPr lang="zh-CN" altLang="en-US" sz="4400" dirty="0"/>
          </a:p>
        </p:txBody>
      </p:sp>
      <p:sp>
        <p:nvSpPr>
          <p:cNvPr id="3" name="内容占位符 2"/>
          <p:cNvSpPr>
            <a:spLocks noGrp="1"/>
          </p:cNvSpPr>
          <p:nvPr>
            <p:ph idx="1"/>
          </p:nvPr>
        </p:nvSpPr>
        <p:spPr>
          <a:xfrm>
            <a:off x="2589212" y="2133599"/>
            <a:ext cx="8915400" cy="4543245"/>
          </a:xfrm>
        </p:spPr>
        <p:txBody>
          <a:bodyPr>
            <a:normAutofit/>
          </a:bodyPr>
          <a:lstStyle/>
          <a:p>
            <a:pPr marL="0" indent="0">
              <a:buNone/>
            </a:pPr>
            <a:r>
              <a:rPr lang="en-US" altLang="zh-CN" sz="2400" dirty="0" smtClean="0"/>
              <a:t>Advantages (compared to usual neural net language model):</a:t>
            </a:r>
            <a:endParaRPr lang="en-US" altLang="zh-CN" sz="2400" dirty="0"/>
          </a:p>
          <a:p>
            <a:pPr marL="457200" indent="-457200">
              <a:buFont typeface="+mj-lt"/>
              <a:buAutoNum type="arabicPeriod"/>
            </a:pPr>
            <a:r>
              <a:rPr lang="en-US" altLang="zh-CN" sz="2400" dirty="0" smtClean="0"/>
              <a:t>Lower computational complexity</a:t>
            </a:r>
          </a:p>
          <a:p>
            <a:pPr marL="457200" indent="-457200">
              <a:buFont typeface="+mj-lt"/>
              <a:buAutoNum type="arabicPeriod"/>
            </a:pPr>
            <a:r>
              <a:rPr lang="en-US" altLang="zh-CN" sz="2400" dirty="0" smtClean="0"/>
              <a:t>High dimensional word vectors</a:t>
            </a:r>
          </a:p>
          <a:p>
            <a:pPr marL="457200" indent="-457200">
              <a:buFont typeface="+mj-lt"/>
              <a:buAutoNum type="arabicPeriod"/>
            </a:pPr>
            <a:r>
              <a:rPr lang="en-US" altLang="zh-CN" sz="2400" dirty="0" smtClean="0"/>
              <a:t>Larger data set</a:t>
            </a:r>
          </a:p>
          <a:p>
            <a:pPr marL="457200" indent="-457200">
              <a:buFont typeface="+mj-lt"/>
              <a:buAutoNum type="arabicPeriod"/>
            </a:pPr>
            <a:r>
              <a:rPr lang="en-US" altLang="zh-CN" sz="2400" dirty="0" smtClean="0"/>
              <a:t>Better results on both syntactic and semantic tasks</a:t>
            </a:r>
            <a:endParaRPr lang="zh-CN" altLang="zh-CN" sz="2400" dirty="0"/>
          </a:p>
          <a:p>
            <a:pPr marL="0" indent="0">
              <a:buNone/>
            </a:pPr>
            <a:endParaRPr lang="en-US" altLang="zh-CN" dirty="0" smtClean="0"/>
          </a:p>
        </p:txBody>
      </p:sp>
    </p:spTree>
    <p:extLst>
      <p:ext uri="{BB962C8B-B14F-4D97-AF65-F5344CB8AC3E}">
        <p14:creationId xmlns:p14="http://schemas.microsoft.com/office/powerpoint/2010/main" val="1072145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CBOW and Skip-gram</a:t>
            </a:r>
            <a:endParaRPr lang="zh-CN" altLang="en-US" sz="4400" dirty="0"/>
          </a:p>
        </p:txBody>
      </p:sp>
      <p:sp>
        <p:nvSpPr>
          <p:cNvPr id="3" name="内容占位符 2"/>
          <p:cNvSpPr>
            <a:spLocks noGrp="1"/>
          </p:cNvSpPr>
          <p:nvPr>
            <p:ph idx="1"/>
          </p:nvPr>
        </p:nvSpPr>
        <p:spPr/>
        <p:txBody>
          <a:bodyPr/>
          <a:lstStyle/>
          <a:p>
            <a:pPr marL="0" indent="0">
              <a:buNone/>
            </a:pPr>
            <a:r>
              <a:rPr lang="en-US" altLang="zh-CN" sz="2800" dirty="0"/>
              <a:t>Comparisons:</a:t>
            </a:r>
          </a:p>
          <a:p>
            <a:pPr marL="514350" indent="-514350">
              <a:buFont typeface="+mj-lt"/>
              <a:buAutoNum type="arabicPeriod"/>
            </a:pPr>
            <a:r>
              <a:rPr lang="en-US" altLang="zh-CN" sz="2800" dirty="0"/>
              <a:t>CBOW works slightly better on syntactic tasks.</a:t>
            </a:r>
          </a:p>
          <a:p>
            <a:pPr marL="514350" indent="-514350">
              <a:buFont typeface="+mj-lt"/>
              <a:buAutoNum type="arabicPeriod"/>
            </a:pPr>
            <a:r>
              <a:rPr lang="en-US" altLang="zh-CN" sz="2800" dirty="0"/>
              <a:t>Skip-gram works much better on semantic tasks.</a:t>
            </a:r>
          </a:p>
          <a:p>
            <a:pPr marL="514350" indent="-514350">
              <a:buFont typeface="+mj-lt"/>
              <a:buAutoNum type="arabicPeriod"/>
            </a:pPr>
            <a:r>
              <a:rPr lang="en-US" altLang="zh-CN" sz="2800" dirty="0"/>
              <a:t>CBOW needs less training time. </a:t>
            </a:r>
          </a:p>
          <a:p>
            <a:endParaRPr lang="zh-CN" altLang="en-US" dirty="0"/>
          </a:p>
        </p:txBody>
      </p:sp>
    </p:spTree>
    <p:extLst>
      <p:ext uri="{BB962C8B-B14F-4D97-AF65-F5344CB8AC3E}">
        <p14:creationId xmlns:p14="http://schemas.microsoft.com/office/powerpoint/2010/main" val="2269318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82798" y="639608"/>
            <a:ext cx="9728228" cy="1280890"/>
          </a:xfrm>
        </p:spPr>
        <p:txBody>
          <a:bodyPr>
            <a:normAutofit/>
          </a:bodyPr>
          <a:lstStyle/>
          <a:p>
            <a:r>
              <a:rPr lang="en-US" altLang="zh-CN" sz="3800" dirty="0" smtClean="0"/>
              <a:t>Training Algorithm - Hierarchical </a:t>
            </a:r>
            <a:r>
              <a:rPr lang="en-US" altLang="zh-CN" sz="3800" dirty="0" err="1" smtClean="0"/>
              <a:t>Softmax</a:t>
            </a:r>
            <a:endParaRPr lang="zh-CN" altLang="en-US" sz="3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2133600"/>
                <a:ext cx="8915400" cy="4724400"/>
              </a:xfrm>
            </p:spPr>
            <p:txBody>
              <a:bodyPr>
                <a:normAutofit/>
              </a:bodyPr>
              <a:lstStyle/>
              <a:p>
                <a:r>
                  <a:rPr lang="en-US" altLang="zh-CN" sz="2400" dirty="0" smtClean="0"/>
                  <a:t>Output layer: </a:t>
                </a:r>
                <a:r>
                  <a:rPr lang="en-US" altLang="zh-CN" sz="2400" dirty="0" err="1" smtClean="0"/>
                  <a:t>huffman</a:t>
                </a:r>
                <a:r>
                  <a:rPr lang="en-US" altLang="zh-CN" sz="2400" dirty="0" smtClean="0"/>
                  <a:t> tree</a:t>
                </a:r>
              </a:p>
              <a:p>
                <a:r>
                  <a:rPr lang="en-US" altLang="zh-CN" sz="2400" dirty="0"/>
                  <a:t>Take w as a leaf node of the Huffman tree.</a:t>
                </a:r>
                <a:endParaRPr lang="zh-CN" altLang="zh-CN" sz="2400" dirty="0"/>
              </a:p>
              <a:p>
                <a:pPr lvl="0"/>
                <a14:m>
                  <m:oMath xmlns:m="http://schemas.openxmlformats.org/officeDocument/2006/math">
                    <m:sSup>
                      <m:sSupPr>
                        <m:ctrlPr>
                          <a:rPr lang="zh-CN" altLang="zh-CN" sz="2400" i="1">
                            <a:latin typeface="Cambria Math" charset="0"/>
                          </a:rPr>
                        </m:ctrlPr>
                      </m:sSupPr>
                      <m:e>
                        <m:r>
                          <a:rPr lang="en-US" altLang="zh-CN" sz="2400" i="1">
                            <a:latin typeface="Cambria Math" panose="02040503050406030204" pitchFamily="18" charset="0"/>
                          </a:rPr>
                          <m:t>𝑝</m:t>
                        </m:r>
                      </m:e>
                      <m:sup>
                        <m:r>
                          <a:rPr lang="en-US" altLang="zh-CN" sz="2400" i="1">
                            <a:latin typeface="Cambria Math" panose="02040503050406030204" pitchFamily="18" charset="0"/>
                          </a:rPr>
                          <m:t>𝑤</m:t>
                        </m:r>
                      </m:sup>
                    </m:sSup>
                  </m:oMath>
                </a14:m>
                <a:r>
                  <a:rPr lang="en-US" altLang="zh-CN" sz="2400" dirty="0"/>
                  <a:t>: the path from root to w</a:t>
                </a:r>
                <a:endParaRPr lang="zh-CN" altLang="zh-CN" sz="2400" dirty="0"/>
              </a:p>
              <a:p>
                <a:pPr lvl="0"/>
                <a14:m>
                  <m:oMath xmlns:m="http://schemas.openxmlformats.org/officeDocument/2006/math">
                    <m:sSup>
                      <m:sSupPr>
                        <m:ctrlPr>
                          <a:rPr lang="zh-CN" altLang="zh-CN" sz="2400" i="1">
                            <a:latin typeface="Cambria Math"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𝑤</m:t>
                        </m:r>
                      </m:sup>
                    </m:sSup>
                  </m:oMath>
                </a14:m>
                <a:r>
                  <a:rPr lang="en-US" altLang="zh-CN" sz="2400" dirty="0"/>
                  <a:t>: the number of nodes in </a:t>
                </a:r>
                <a14:m>
                  <m:oMath xmlns:m="http://schemas.openxmlformats.org/officeDocument/2006/math">
                    <m:sSup>
                      <m:sSupPr>
                        <m:ctrlPr>
                          <a:rPr lang="zh-CN" altLang="zh-CN" sz="2400" i="1">
                            <a:latin typeface="Cambria Math" charset="0"/>
                          </a:rPr>
                        </m:ctrlPr>
                      </m:sSupPr>
                      <m:e>
                        <m:r>
                          <a:rPr lang="en-US" altLang="zh-CN" sz="2400" i="1">
                            <a:latin typeface="Cambria Math" panose="02040503050406030204" pitchFamily="18" charset="0"/>
                          </a:rPr>
                          <m:t>𝑝</m:t>
                        </m:r>
                      </m:e>
                      <m:sup>
                        <m:r>
                          <a:rPr lang="en-US" altLang="zh-CN" sz="2400" i="1">
                            <a:latin typeface="Cambria Math" panose="02040503050406030204" pitchFamily="18" charset="0"/>
                          </a:rPr>
                          <m:t>𝑤</m:t>
                        </m:r>
                      </m:sup>
                    </m:sSup>
                  </m:oMath>
                </a14:m>
                <a:endParaRPr lang="zh-CN" altLang="zh-CN" sz="2400" dirty="0"/>
              </a:p>
              <a:p>
                <a:pPr lvl="0"/>
                <a14:m>
                  <m:oMath xmlns:m="http://schemas.openxmlformats.org/officeDocument/2006/math">
                    <m:sSubSup>
                      <m:sSubSupPr>
                        <m:ctrlPr>
                          <a:rPr lang="zh-CN" altLang="zh-CN" sz="2400" i="1">
                            <a:latin typeface="Cambria Math" charset="0"/>
                          </a:rPr>
                        </m:ctrlPr>
                      </m:sSubSupPr>
                      <m:e>
                        <m:r>
                          <a:rPr lang="en-US" altLang="zh-CN" sz="2400" i="1">
                            <a:latin typeface="Cambria Math" panose="02040503050406030204" pitchFamily="18" charset="0"/>
                          </a:rPr>
                          <m:t>𝑝</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r>
                      <a:rPr lang="en-US" altLang="zh-CN" sz="2400" i="1">
                        <a:latin typeface="Cambria Math" panose="02040503050406030204" pitchFamily="18" charset="0"/>
                      </a:rPr>
                      <m:t>, </m:t>
                    </m:r>
                    <m:sSubSup>
                      <m:sSubSupPr>
                        <m:ctrlPr>
                          <a:rPr lang="zh-CN" altLang="zh-CN" sz="2400" i="1">
                            <a:latin typeface="Cambria Math" charset="0"/>
                          </a:rPr>
                        </m:ctrlPr>
                      </m:sSubSupPr>
                      <m:e>
                        <m:r>
                          <a:rPr lang="en-US" altLang="zh-CN" sz="2400" i="1">
                            <a:latin typeface="Cambria Math" panose="02040503050406030204" pitchFamily="18" charset="0"/>
                          </a:rPr>
                          <m:t>𝑝</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𝑤</m:t>
                        </m:r>
                      </m:sup>
                    </m:sSubSup>
                    <m:r>
                      <a:rPr lang="en-US" altLang="zh-CN" sz="2400" i="1">
                        <a:latin typeface="Cambria Math" panose="02040503050406030204" pitchFamily="18" charset="0"/>
                      </a:rPr>
                      <m:t>, … </m:t>
                    </m:r>
                    <m:sSubSup>
                      <m:sSubSupPr>
                        <m:ctrlPr>
                          <a:rPr lang="zh-CN" altLang="zh-CN" sz="2400" i="1">
                            <a:latin typeface="Cambria Math" charset="0"/>
                          </a:rPr>
                        </m:ctrlPr>
                      </m:sSubSupPr>
                      <m:e>
                        <m:r>
                          <a:rPr lang="en-US" altLang="zh-CN" sz="2400" i="1">
                            <a:latin typeface="Cambria Math" panose="02040503050406030204" pitchFamily="18" charset="0"/>
                          </a:rPr>
                          <m:t>𝑝</m:t>
                        </m:r>
                      </m:e>
                      <m:sub>
                        <m:sSup>
                          <m:sSupPr>
                            <m:ctrlPr>
                              <a:rPr lang="zh-CN" altLang="zh-CN" sz="2400" i="1">
                                <a:latin typeface="Cambria Math"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𝑤</m:t>
                            </m:r>
                          </m:sup>
                        </m:sSup>
                      </m:sub>
                      <m:sup>
                        <m:r>
                          <a:rPr lang="en-US" altLang="zh-CN" sz="2400" i="1">
                            <a:latin typeface="Cambria Math" panose="02040503050406030204" pitchFamily="18" charset="0"/>
                          </a:rPr>
                          <m:t>𝑤</m:t>
                        </m:r>
                      </m:sup>
                    </m:sSubSup>
                  </m:oMath>
                </a14:m>
                <a:r>
                  <a:rPr lang="en-US" altLang="zh-CN" sz="2400" dirty="0"/>
                  <a:t>: the nodes on </a:t>
                </a:r>
                <a14:m>
                  <m:oMath xmlns:m="http://schemas.openxmlformats.org/officeDocument/2006/math">
                    <m:sSup>
                      <m:sSupPr>
                        <m:ctrlPr>
                          <a:rPr lang="zh-CN" altLang="zh-CN" sz="2400" i="1">
                            <a:latin typeface="Cambria Math" charset="0"/>
                          </a:rPr>
                        </m:ctrlPr>
                      </m:sSupPr>
                      <m:e>
                        <m:r>
                          <a:rPr lang="en-US" altLang="zh-CN" sz="2400" i="1">
                            <a:latin typeface="Cambria Math" panose="02040503050406030204" pitchFamily="18" charset="0"/>
                          </a:rPr>
                          <m:t>𝑝</m:t>
                        </m:r>
                      </m:e>
                      <m:sup>
                        <m:r>
                          <a:rPr lang="en-US" altLang="zh-CN" sz="2400" i="1">
                            <a:latin typeface="Cambria Math" panose="02040503050406030204" pitchFamily="18" charset="0"/>
                          </a:rPr>
                          <m:t>𝑤</m:t>
                        </m:r>
                      </m:sup>
                    </m:sSup>
                  </m:oMath>
                </a14:m>
                <a:r>
                  <a:rPr lang="en-US" altLang="zh-CN" sz="2400" dirty="0"/>
                  <a:t>, where the </a:t>
                </a:r>
                <a14:m>
                  <m:oMath xmlns:m="http://schemas.openxmlformats.org/officeDocument/2006/math">
                    <m:sSubSup>
                      <m:sSubSupPr>
                        <m:ctrlPr>
                          <a:rPr lang="zh-CN" altLang="zh-CN" sz="2400" i="1">
                            <a:latin typeface="Cambria Math" charset="0"/>
                          </a:rPr>
                        </m:ctrlPr>
                      </m:sSubSupPr>
                      <m:e>
                        <m:r>
                          <a:rPr lang="en-US" altLang="zh-CN" sz="2400" i="1">
                            <a:latin typeface="Cambria Math" panose="02040503050406030204" pitchFamily="18" charset="0"/>
                          </a:rPr>
                          <m:t>𝑝</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oMath>
                </a14:m>
                <a:r>
                  <a:rPr lang="en-US" altLang="zh-CN" sz="2400" dirty="0"/>
                  <a:t> is the root</a:t>
                </a:r>
                <a:endParaRPr lang="zh-CN" altLang="zh-CN" sz="2400" dirty="0"/>
              </a:p>
              <a:p>
                <a:pPr lvl="0"/>
                <a14:m>
                  <m:oMath xmlns:m="http://schemas.openxmlformats.org/officeDocument/2006/math">
                    <m:sSubSup>
                      <m:sSubSupPr>
                        <m:ctrlPr>
                          <a:rPr lang="zh-CN" altLang="zh-CN" sz="2400" i="1">
                            <a:latin typeface="Cambria Math"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𝑤</m:t>
                        </m:r>
                      </m:sup>
                    </m:sSubSup>
                    <m:r>
                      <a:rPr lang="en-US" altLang="zh-CN" sz="2400" i="1">
                        <a:latin typeface="Cambria Math" panose="02040503050406030204" pitchFamily="18" charset="0"/>
                      </a:rPr>
                      <m:t>, </m:t>
                    </m:r>
                    <m:sSubSup>
                      <m:sSubSupPr>
                        <m:ctrlPr>
                          <a:rPr lang="zh-CN" altLang="zh-CN" sz="2400" i="1">
                            <a:latin typeface="Cambria Math"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3</m:t>
                        </m:r>
                      </m:sub>
                      <m:sup>
                        <m:r>
                          <a:rPr lang="en-US" altLang="zh-CN" sz="2400" i="1">
                            <a:latin typeface="Cambria Math" panose="02040503050406030204" pitchFamily="18" charset="0"/>
                          </a:rPr>
                          <m:t>𝑤</m:t>
                        </m:r>
                      </m:sup>
                    </m:sSubSup>
                    <m:r>
                      <a:rPr lang="en-US" altLang="zh-CN" sz="2400" i="1">
                        <a:latin typeface="Cambria Math" panose="02040503050406030204" pitchFamily="18" charset="0"/>
                      </a:rPr>
                      <m:t>, … </m:t>
                    </m:r>
                    <m:sSubSup>
                      <m:sSubSupPr>
                        <m:ctrlPr>
                          <a:rPr lang="zh-CN" altLang="zh-CN" sz="2400" i="1">
                            <a:latin typeface="Cambria Math" charset="0"/>
                          </a:rPr>
                        </m:ctrlPr>
                      </m:sSubSupPr>
                      <m:e>
                        <m:r>
                          <a:rPr lang="en-US" altLang="zh-CN" sz="2400" i="1">
                            <a:latin typeface="Cambria Math" panose="02040503050406030204" pitchFamily="18" charset="0"/>
                          </a:rPr>
                          <m:t>𝑑</m:t>
                        </m:r>
                      </m:e>
                      <m:sub>
                        <m:sSup>
                          <m:sSupPr>
                            <m:ctrlPr>
                              <a:rPr lang="zh-CN" altLang="zh-CN" sz="2400" i="1">
                                <a:latin typeface="Cambria Math"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𝑤</m:t>
                            </m:r>
                          </m:sup>
                        </m:sSup>
                      </m:sub>
                      <m:sup>
                        <m:r>
                          <a:rPr lang="en-US" altLang="zh-CN" sz="2400" i="1">
                            <a:latin typeface="Cambria Math" panose="02040503050406030204" pitchFamily="18" charset="0"/>
                          </a:rPr>
                          <m:t>𝑤</m:t>
                        </m:r>
                      </m:sup>
                    </m:sSubSup>
                    <m:r>
                      <a:rPr lang="en-US" altLang="zh-CN" sz="2400">
                        <a:latin typeface="Cambria Math" panose="02040503050406030204" pitchFamily="18" charset="0"/>
                      </a:rPr>
                      <m:t>∈{0, 1}</m:t>
                    </m:r>
                  </m:oMath>
                </a14:m>
                <a:r>
                  <a:rPr lang="zh-CN" altLang="zh-CN" sz="2400" dirty="0"/>
                  <a:t>：</a:t>
                </a:r>
                <a:r>
                  <a:rPr lang="en-US" altLang="zh-CN" sz="2400" dirty="0"/>
                  <a:t>the Huffman code of word w</a:t>
                </a:r>
                <a:endParaRPr lang="zh-CN" altLang="zh-CN" sz="2400" dirty="0"/>
              </a:p>
              <a:p>
                <a:pPr lvl="0"/>
                <a14:m>
                  <m:oMath xmlns:m="http://schemas.openxmlformats.org/officeDocument/2006/math">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r>
                      <a:rPr lang="en-US" altLang="zh-CN" sz="2400" i="1">
                        <a:latin typeface="Cambria Math" panose="02040503050406030204" pitchFamily="18" charset="0"/>
                      </a:rPr>
                      <m:t>, </m:t>
                    </m:r>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𝑤</m:t>
                        </m:r>
                      </m:sup>
                    </m:sSubSup>
                    <m:r>
                      <a:rPr lang="en-US" altLang="zh-CN" sz="2400" i="1">
                        <a:latin typeface="Cambria Math" panose="02040503050406030204" pitchFamily="18" charset="0"/>
                      </a:rPr>
                      <m:t>, … </m:t>
                    </m:r>
                    <m:sSubSup>
                      <m:sSubSupPr>
                        <m:ctrlPr>
                          <a:rPr lang="zh-CN" altLang="zh-CN" sz="2400" i="1">
                            <a:latin typeface="Cambria Math" charset="0"/>
                          </a:rPr>
                        </m:ctrlPr>
                      </m:sSubSupPr>
                      <m:e>
                        <m:r>
                          <a:rPr lang="en-US" altLang="zh-CN" sz="2400" i="1">
                            <a:latin typeface="Cambria Math" panose="02040503050406030204" pitchFamily="18" charset="0"/>
                          </a:rPr>
                          <m:t>𝑞</m:t>
                        </m:r>
                      </m:e>
                      <m:sub>
                        <m:sSup>
                          <m:sSupPr>
                            <m:ctrlPr>
                              <a:rPr lang="zh-CN" altLang="zh-CN" sz="2400" i="1">
                                <a:latin typeface="Cambria Math"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𝑤</m:t>
                            </m:r>
                          </m:sup>
                        </m:sSup>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r>
                      <a:rPr lang="en-US" altLang="zh-CN" sz="2400">
                        <a:latin typeface="Cambria Math" panose="02040503050406030204" pitchFamily="18" charset="0"/>
                      </a:rPr>
                      <m:t>∈</m:t>
                    </m:r>
                    <m:sSup>
                      <m:sSupPr>
                        <m:ctrlPr>
                          <a:rPr lang="zh-CN" altLang="zh-CN" sz="2400" i="1">
                            <a:latin typeface="Cambria Math" charset="0"/>
                          </a:rPr>
                        </m:ctrlPr>
                      </m:sSupPr>
                      <m:e>
                        <m:r>
                          <a:rPr lang="en-US" altLang="zh-CN" sz="2400" i="1">
                            <a:latin typeface="Cambria Math" panose="02040503050406030204" pitchFamily="18" charset="0"/>
                          </a:rPr>
                          <m:t>𝑅</m:t>
                        </m:r>
                      </m:e>
                      <m:sup>
                        <m:r>
                          <a:rPr lang="en-US" altLang="zh-CN" sz="2400" i="1">
                            <a:latin typeface="Cambria Math" panose="02040503050406030204" pitchFamily="18" charset="0"/>
                          </a:rPr>
                          <m:t>𝑚</m:t>
                        </m:r>
                      </m:sup>
                    </m:sSup>
                  </m:oMath>
                </a14:m>
                <a:r>
                  <a:rPr lang="en-US" altLang="zh-CN" sz="2400" dirty="0"/>
                  <a:t>: the vectors representing the non-leaf nodes on </a:t>
                </a:r>
                <a14:m>
                  <m:oMath xmlns:m="http://schemas.openxmlformats.org/officeDocument/2006/math">
                    <m:sSup>
                      <m:sSupPr>
                        <m:ctrlPr>
                          <a:rPr lang="zh-CN" altLang="zh-CN" sz="2400" i="1">
                            <a:latin typeface="Cambria Math" charset="0"/>
                          </a:rPr>
                        </m:ctrlPr>
                      </m:sSupPr>
                      <m:e>
                        <m:r>
                          <a:rPr lang="en-US" altLang="zh-CN" sz="2400" i="1">
                            <a:latin typeface="Cambria Math" panose="02040503050406030204" pitchFamily="18" charset="0"/>
                          </a:rPr>
                          <m:t>𝑝</m:t>
                        </m:r>
                      </m:e>
                      <m:sup>
                        <m:r>
                          <a:rPr lang="en-US" altLang="zh-CN" sz="2400" i="1">
                            <a:latin typeface="Cambria Math" panose="02040503050406030204" pitchFamily="18" charset="0"/>
                          </a:rPr>
                          <m:t>𝑤</m:t>
                        </m:r>
                      </m:sup>
                    </m:sSup>
                  </m:oMath>
                </a14:m>
                <a:endParaRPr lang="zh-CN"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2133600"/>
                <a:ext cx="8915400" cy="4724400"/>
              </a:xfrm>
              <a:blipFill rotWithShape="0">
                <a:blip r:embed="rId3"/>
                <a:stretch>
                  <a:fillRect l="-958" t="-10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2187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Introduction</a:t>
            </a:r>
            <a:endParaRPr lang="zh-CN" altLang="en-US" sz="4400" dirty="0"/>
          </a:p>
        </p:txBody>
      </p:sp>
      <p:sp>
        <p:nvSpPr>
          <p:cNvPr id="3" name="内容占位符 2"/>
          <p:cNvSpPr>
            <a:spLocks noGrp="1"/>
          </p:cNvSpPr>
          <p:nvPr>
            <p:ph idx="1"/>
          </p:nvPr>
        </p:nvSpPr>
        <p:spPr/>
        <p:txBody>
          <a:bodyPr/>
          <a:lstStyle/>
          <a:p>
            <a:r>
              <a:rPr lang="en-US" altLang="zh-CN" sz="2400" dirty="0" smtClean="0"/>
              <a:t>Text Analysis</a:t>
            </a:r>
          </a:p>
          <a:p>
            <a:r>
              <a:rPr lang="en-US" altLang="zh-CN" sz="2400" dirty="0" smtClean="0"/>
              <a:t>Husky</a:t>
            </a:r>
          </a:p>
          <a:p>
            <a:endParaRPr lang="en-US" altLang="zh-CN" dirty="0" smtClean="0"/>
          </a:p>
          <a:p>
            <a:endParaRPr lang="zh-CN" altLang="en-US" dirty="0"/>
          </a:p>
        </p:txBody>
      </p:sp>
    </p:spTree>
    <p:extLst>
      <p:ext uri="{BB962C8B-B14F-4D97-AF65-F5344CB8AC3E}">
        <p14:creationId xmlns:p14="http://schemas.microsoft.com/office/powerpoint/2010/main" val="14873799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9328781" cy="1280890"/>
          </a:xfrm>
        </p:spPr>
        <p:txBody>
          <a:bodyPr>
            <a:normAutofit/>
          </a:bodyPr>
          <a:lstStyle/>
          <a:p>
            <a:r>
              <a:rPr lang="en-US" altLang="zh-CN" sz="4400" dirty="0">
                <a:solidFill>
                  <a:prstClr val="black">
                    <a:lumMod val="85000"/>
                    <a:lumOff val="15000"/>
                  </a:prstClr>
                </a:solidFill>
              </a:rPr>
              <a:t>Hierarchical </a:t>
            </a:r>
            <a:r>
              <a:rPr lang="en-US" altLang="zh-CN" sz="4400" dirty="0" err="1" smtClean="0">
                <a:solidFill>
                  <a:prstClr val="black">
                    <a:lumMod val="85000"/>
                    <a:lumOff val="15000"/>
                  </a:prstClr>
                </a:solidFill>
              </a:rPr>
              <a:t>Softmax</a:t>
            </a:r>
            <a:r>
              <a:rPr lang="en-US" altLang="zh-CN" sz="4400" dirty="0" smtClean="0">
                <a:solidFill>
                  <a:prstClr val="black">
                    <a:lumMod val="85000"/>
                    <a:lumOff val="15000"/>
                  </a:prstClr>
                </a:solidFill>
              </a:rPr>
              <a:t> – Skip-gram</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6778414" y="1706419"/>
                <a:ext cx="8104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6778414" y="1706419"/>
                <a:ext cx="810415" cy="400110"/>
              </a:xfrm>
              <a:prstGeom prst="rect">
                <a:avLst/>
              </a:prstGeom>
              <a:blipFill rotWithShape="0">
                <a:blip r:embed="rId3"/>
                <a:stretch>
                  <a:fillRect b="-16667"/>
                </a:stretch>
              </a:blipFill>
            </p:spPr>
            <p:txBody>
              <a:bodyPr/>
              <a:lstStyle/>
              <a:p>
                <a:r>
                  <a:rPr lang="zh-CN" altLang="en-US">
                    <a:noFill/>
                  </a:rPr>
                  <a:t> </a:t>
                </a:r>
              </a:p>
            </p:txBody>
          </p:sp>
        </mc:Fallback>
      </mc:AlternateContent>
      <p:sp>
        <p:nvSpPr>
          <p:cNvPr id="31" name="矩形 30"/>
          <p:cNvSpPr/>
          <p:nvPr/>
        </p:nvSpPr>
        <p:spPr>
          <a:xfrm>
            <a:off x="6760578" y="2190081"/>
            <a:ext cx="845388" cy="22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6760578" y="2609072"/>
            <a:ext cx="811115" cy="419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760578" y="3148021"/>
            <a:ext cx="845388" cy="22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6777714" y="3491837"/>
            <a:ext cx="811115" cy="419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799336" y="4014583"/>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24</a:t>
            </a:r>
            <a:endParaRPr lang="zh-CN" altLang="en-US" dirty="0"/>
          </a:p>
        </p:txBody>
      </p:sp>
      <p:sp>
        <p:nvSpPr>
          <p:cNvPr id="40" name="椭圆 39"/>
          <p:cNvSpPr/>
          <p:nvPr/>
        </p:nvSpPr>
        <p:spPr>
          <a:xfrm>
            <a:off x="7630607" y="4809456"/>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9</a:t>
            </a:r>
            <a:endParaRPr lang="zh-CN" altLang="en-US" dirty="0"/>
          </a:p>
        </p:txBody>
      </p:sp>
      <p:sp>
        <p:nvSpPr>
          <p:cNvPr id="41" name="椭圆 40"/>
          <p:cNvSpPr/>
          <p:nvPr/>
        </p:nvSpPr>
        <p:spPr>
          <a:xfrm>
            <a:off x="5857598" y="4783772"/>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15</a:t>
            </a:r>
            <a:endParaRPr lang="zh-CN" altLang="en-US" dirty="0"/>
          </a:p>
        </p:txBody>
      </p:sp>
      <p:sp>
        <p:nvSpPr>
          <p:cNvPr id="43" name="椭圆 42"/>
          <p:cNvSpPr/>
          <p:nvPr/>
        </p:nvSpPr>
        <p:spPr>
          <a:xfrm>
            <a:off x="6825969" y="5598313"/>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7</a:t>
            </a:r>
            <a:endParaRPr lang="zh-CN" altLang="en-US" dirty="0"/>
          </a:p>
        </p:txBody>
      </p:sp>
      <p:sp>
        <p:nvSpPr>
          <p:cNvPr id="44" name="椭圆 43"/>
          <p:cNvSpPr/>
          <p:nvPr/>
        </p:nvSpPr>
        <p:spPr>
          <a:xfrm>
            <a:off x="8622124" y="5598313"/>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2</a:t>
            </a:r>
            <a:endParaRPr lang="zh-CN" altLang="en-US" dirty="0"/>
          </a:p>
        </p:txBody>
      </p:sp>
      <p:cxnSp>
        <p:nvCxnSpPr>
          <p:cNvPr id="46" name="直接连接符 45"/>
          <p:cNvCxnSpPr>
            <a:stCxn id="39" idx="4"/>
            <a:endCxn id="41" idx="0"/>
          </p:cNvCxnSpPr>
          <p:nvPr/>
        </p:nvCxnSpPr>
        <p:spPr>
          <a:xfrm flipH="1">
            <a:off x="6247597" y="4466884"/>
            <a:ext cx="941738" cy="316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9" idx="4"/>
            <a:endCxn id="40" idx="0"/>
          </p:cNvCxnSpPr>
          <p:nvPr/>
        </p:nvCxnSpPr>
        <p:spPr>
          <a:xfrm>
            <a:off x="7189335" y="4466884"/>
            <a:ext cx="831271" cy="3425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7247456" y="5251369"/>
            <a:ext cx="804638" cy="3365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0" idx="4"/>
            <a:endCxn id="44" idx="0"/>
          </p:cNvCxnSpPr>
          <p:nvPr/>
        </p:nvCxnSpPr>
        <p:spPr>
          <a:xfrm>
            <a:off x="8020606" y="5261757"/>
            <a:ext cx="991517" cy="336556"/>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947643" y="5368295"/>
            <a:ext cx="554960" cy="369332"/>
          </a:xfrm>
          <a:prstGeom prst="rect">
            <a:avLst/>
          </a:prstGeom>
          <a:noFill/>
        </p:spPr>
        <p:txBody>
          <a:bodyPr wrap="none" rtlCol="0">
            <a:spAutoFit/>
          </a:bodyPr>
          <a:lstStyle/>
          <a:p>
            <a:r>
              <a:rPr lang="en-US" altLang="zh-CN" dirty="0" smtClean="0"/>
              <a:t>the</a:t>
            </a:r>
            <a:endParaRPr lang="zh-CN" altLang="en-US" dirty="0"/>
          </a:p>
        </p:txBody>
      </p:sp>
      <p:sp>
        <p:nvSpPr>
          <p:cNvPr id="54" name="文本框 53"/>
          <p:cNvSpPr txBox="1"/>
          <p:nvPr/>
        </p:nvSpPr>
        <p:spPr>
          <a:xfrm>
            <a:off x="6833137" y="6179176"/>
            <a:ext cx="800219" cy="369332"/>
          </a:xfrm>
          <a:prstGeom prst="rect">
            <a:avLst/>
          </a:prstGeom>
          <a:noFill/>
        </p:spPr>
        <p:txBody>
          <a:bodyPr wrap="none" rtlCol="0">
            <a:spAutoFit/>
          </a:bodyPr>
          <a:lstStyle/>
          <a:p>
            <a:r>
              <a:rPr lang="en-US" altLang="zh-CN" dirty="0" smtClean="0"/>
              <a:t>good</a:t>
            </a:r>
            <a:endParaRPr lang="zh-CN" altLang="en-US" dirty="0"/>
          </a:p>
        </p:txBody>
      </p:sp>
      <p:sp>
        <p:nvSpPr>
          <p:cNvPr id="55" name="文本框 54"/>
          <p:cNvSpPr txBox="1"/>
          <p:nvPr/>
        </p:nvSpPr>
        <p:spPr>
          <a:xfrm>
            <a:off x="8440309" y="6179176"/>
            <a:ext cx="1245854" cy="369332"/>
          </a:xfrm>
          <a:prstGeom prst="rect">
            <a:avLst/>
          </a:prstGeom>
          <a:noFill/>
        </p:spPr>
        <p:txBody>
          <a:bodyPr wrap="none" rtlCol="0">
            <a:spAutoFit/>
          </a:bodyPr>
          <a:lstStyle/>
          <a:p>
            <a:r>
              <a:rPr lang="en-US" altLang="zh-CN" dirty="0" smtClean="0"/>
              <a:t>algorithm</a:t>
            </a:r>
            <a:endParaRPr lang="zh-CN" altLang="en-US" dirty="0"/>
          </a:p>
        </p:txBody>
      </p:sp>
      <mc:AlternateContent xmlns:mc="http://schemas.openxmlformats.org/markup-compatibility/2006" xmlns:a14="http://schemas.microsoft.com/office/drawing/2010/main">
        <mc:Choice Requires="a14">
          <p:sp>
            <p:nvSpPr>
              <p:cNvPr id="56" name="文本框 55"/>
              <p:cNvSpPr txBox="1"/>
              <p:nvPr/>
            </p:nvSpPr>
            <p:spPr>
              <a:xfrm>
                <a:off x="6284155" y="4040678"/>
                <a:ext cx="47862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i="1">
                              <a:latin typeface="Cambria Math"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1</m:t>
                          </m:r>
                        </m:sub>
                        <m:sup>
                          <m:r>
                            <a:rPr lang="en-US" altLang="zh-CN" sz="2000" i="1">
                              <a:latin typeface="Cambria Math" panose="02040503050406030204" pitchFamily="18" charset="0"/>
                            </a:rPr>
                            <m:t>𝑤</m:t>
                          </m:r>
                        </m:sup>
                      </m:sSubSup>
                    </m:oMath>
                  </m:oMathPara>
                </a14:m>
                <a:endParaRPr lang="zh-CN" altLang="en-US" sz="2000" dirty="0"/>
              </a:p>
            </p:txBody>
          </p:sp>
        </mc:Choice>
        <mc:Fallback xmlns="">
          <p:sp>
            <p:nvSpPr>
              <p:cNvPr id="56" name="文本框 55"/>
              <p:cNvSpPr txBox="1">
                <a:spLocks noRot="1" noChangeAspect="1" noMove="1" noResize="1" noEditPoints="1" noAdjustHandles="1" noChangeArrowheads="1" noChangeShapeType="1" noTextEdit="1"/>
              </p:cNvSpPr>
              <p:nvPr/>
            </p:nvSpPr>
            <p:spPr>
              <a:xfrm>
                <a:off x="6284155" y="4040678"/>
                <a:ext cx="478624" cy="400110"/>
              </a:xfrm>
              <a:prstGeom prst="rect">
                <a:avLst/>
              </a:prstGeom>
              <a:blipFill rotWithShape="0">
                <a:blip r:embed="rId4"/>
                <a:stretch>
                  <a:fillRect b="-10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7145640" y="4783772"/>
                <a:ext cx="478624" cy="407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i="1" smtClean="0">
                              <a:latin typeface="Cambria Math" charset="0"/>
                            </a:rPr>
                          </m:ctrlPr>
                        </m:sSubSupPr>
                        <m:e>
                          <m:r>
                            <a:rPr lang="en-US" altLang="zh-CN" sz="2000" i="1">
                              <a:latin typeface="Cambria Math" panose="02040503050406030204" pitchFamily="18" charset="0"/>
                            </a:rPr>
                            <m:t>𝑞</m:t>
                          </m:r>
                        </m:e>
                        <m:sub>
                          <m:r>
                            <a:rPr lang="en-US" altLang="zh-CN" sz="2000" b="0" i="1" smtClean="0">
                              <a:latin typeface="Cambria Math" panose="02040503050406030204" pitchFamily="18" charset="0"/>
                            </a:rPr>
                            <m:t>2</m:t>
                          </m:r>
                        </m:sub>
                        <m:sup>
                          <m:r>
                            <a:rPr lang="en-US" altLang="zh-CN" sz="2000" i="1">
                              <a:latin typeface="Cambria Math" panose="02040503050406030204" pitchFamily="18" charset="0"/>
                            </a:rPr>
                            <m:t>𝑤</m:t>
                          </m:r>
                        </m:sup>
                      </m:sSubSup>
                    </m:oMath>
                  </m:oMathPara>
                </a14:m>
                <a:endParaRPr lang="zh-CN" altLang="en-US" sz="2000" dirty="0"/>
              </a:p>
            </p:txBody>
          </p:sp>
        </mc:Choice>
        <mc:Fallback xmlns="">
          <p:sp>
            <p:nvSpPr>
              <p:cNvPr id="57" name="文本框 56"/>
              <p:cNvSpPr txBox="1">
                <a:spLocks noRot="1" noChangeAspect="1" noMove="1" noResize="1" noEditPoints="1" noAdjustHandles="1" noChangeArrowheads="1" noChangeShapeType="1" noTextEdit="1"/>
              </p:cNvSpPr>
              <p:nvPr/>
            </p:nvSpPr>
            <p:spPr>
              <a:xfrm>
                <a:off x="7145640" y="4783772"/>
                <a:ext cx="478624" cy="407547"/>
              </a:xfrm>
              <a:prstGeom prst="rect">
                <a:avLst/>
              </a:prstGeom>
              <a:blipFill rotWithShape="0">
                <a:blip r:embed="rId5"/>
                <a:stretch>
                  <a:fillRect b="-74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8453729" y="4791209"/>
                <a:ext cx="950388" cy="400110"/>
              </a:xfrm>
              <a:prstGeom prst="rect">
                <a:avLst/>
              </a:prstGeom>
              <a:noFill/>
            </p:spPr>
            <p:txBody>
              <a:bodyPr wrap="none" rtlCol="0">
                <a:spAutoFit/>
              </a:bodyPr>
              <a:lstStyle/>
              <a:p>
                <a14:m>
                  <m:oMath xmlns:m="http://schemas.openxmlformats.org/officeDocument/2006/math">
                    <m:sSubSup>
                      <m:sSubSupPr>
                        <m:ctrlPr>
                          <a:rPr lang="zh-CN" altLang="zh-CN" sz="2000" i="1">
                            <a:latin typeface="Cambria Math" charset="0"/>
                          </a:rPr>
                        </m:ctrlPr>
                      </m:sSubSupPr>
                      <m:e>
                        <m:r>
                          <a:rPr lang="en-US" altLang="zh-CN" sz="2000" i="1">
                            <a:latin typeface="Cambria Math" panose="02040503050406030204" pitchFamily="18" charset="0"/>
                          </a:rPr>
                          <m:t>𝑑</m:t>
                        </m:r>
                      </m:e>
                      <m:sub>
                        <m:r>
                          <a:rPr lang="en-US" altLang="zh-CN" sz="2000" i="1">
                            <a:latin typeface="Cambria Math" panose="02040503050406030204" pitchFamily="18" charset="0"/>
                          </a:rPr>
                          <m:t>2</m:t>
                        </m:r>
                      </m:sub>
                      <m:sup>
                        <m:r>
                          <a:rPr lang="en-US" altLang="zh-CN" sz="2000" i="1">
                            <a:latin typeface="Cambria Math" panose="02040503050406030204" pitchFamily="18" charset="0"/>
                          </a:rPr>
                          <m:t>𝑤</m:t>
                        </m:r>
                      </m:sup>
                    </m:sSubSup>
                  </m:oMath>
                </a14:m>
                <a:r>
                  <a:rPr lang="zh-CN" altLang="en-US" sz="2000" dirty="0" smtClean="0"/>
                  <a:t> </a:t>
                </a:r>
                <a:r>
                  <a:rPr lang="en-US" altLang="zh-CN" sz="2000" dirty="0" smtClean="0"/>
                  <a:t>= 0</a:t>
                </a:r>
                <a:endParaRPr lang="zh-CN" altLang="en-US" sz="2000" dirty="0"/>
              </a:p>
            </p:txBody>
          </p:sp>
        </mc:Choice>
        <mc:Fallback xmlns="">
          <p:sp>
            <p:nvSpPr>
              <p:cNvPr id="58" name="文本框 57"/>
              <p:cNvSpPr txBox="1">
                <a:spLocks noRot="1" noChangeAspect="1" noMove="1" noResize="1" noEditPoints="1" noAdjustHandles="1" noChangeArrowheads="1" noChangeShapeType="1" noTextEdit="1"/>
              </p:cNvSpPr>
              <p:nvPr/>
            </p:nvSpPr>
            <p:spPr>
              <a:xfrm>
                <a:off x="8453729" y="4791209"/>
                <a:ext cx="950388" cy="400110"/>
              </a:xfrm>
              <a:prstGeom prst="rect">
                <a:avLst/>
              </a:prstGeom>
              <a:blipFill rotWithShape="0">
                <a:blip r:embed="rId6"/>
                <a:stretch>
                  <a:fillRect t="-9091" r="-5128"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7318839" y="5789454"/>
                <a:ext cx="955133" cy="407547"/>
              </a:xfrm>
              <a:prstGeom prst="rect">
                <a:avLst/>
              </a:prstGeom>
              <a:noFill/>
            </p:spPr>
            <p:txBody>
              <a:bodyPr wrap="none" rtlCol="0">
                <a:spAutoFit/>
              </a:bodyPr>
              <a:lstStyle/>
              <a:p>
                <a14:m>
                  <m:oMath xmlns:m="http://schemas.openxmlformats.org/officeDocument/2006/math">
                    <m:sSubSup>
                      <m:sSubSupPr>
                        <m:ctrlPr>
                          <a:rPr lang="zh-CN" altLang="zh-CN" sz="2000" i="1" smtClean="0">
                            <a:latin typeface="Cambria Math" charset="0"/>
                          </a:rPr>
                        </m:ctrlPr>
                      </m:sSubSupPr>
                      <m:e>
                        <m:r>
                          <a:rPr lang="en-US" altLang="zh-CN" sz="2000" i="1">
                            <a:latin typeface="Cambria Math" panose="02040503050406030204" pitchFamily="18" charset="0"/>
                          </a:rPr>
                          <m:t>𝑑</m:t>
                        </m:r>
                      </m:e>
                      <m:sub>
                        <m:r>
                          <a:rPr lang="en-US" altLang="zh-CN" sz="2000" b="0" i="1" smtClean="0">
                            <a:latin typeface="Cambria Math" panose="02040503050406030204" pitchFamily="18" charset="0"/>
                          </a:rPr>
                          <m:t>3</m:t>
                        </m:r>
                      </m:sub>
                      <m:sup>
                        <m:r>
                          <a:rPr lang="en-US" altLang="zh-CN" sz="2000" i="1">
                            <a:latin typeface="Cambria Math" panose="02040503050406030204" pitchFamily="18" charset="0"/>
                          </a:rPr>
                          <m:t>𝑤</m:t>
                        </m:r>
                      </m:sup>
                    </m:sSubSup>
                  </m:oMath>
                </a14:m>
                <a:r>
                  <a:rPr lang="zh-CN" altLang="en-US" sz="2000" dirty="0" smtClean="0"/>
                  <a:t> </a:t>
                </a:r>
                <a:r>
                  <a:rPr lang="en-US" altLang="zh-CN" sz="2000" dirty="0" smtClean="0"/>
                  <a:t>= 1</a:t>
                </a:r>
                <a:endParaRPr lang="zh-CN" altLang="en-US" sz="2000" dirty="0"/>
              </a:p>
            </p:txBody>
          </p:sp>
        </mc:Choice>
        <mc:Fallback xmlns="">
          <p:sp>
            <p:nvSpPr>
              <p:cNvPr id="59" name="文本框 58"/>
              <p:cNvSpPr txBox="1">
                <a:spLocks noRot="1" noChangeAspect="1" noMove="1" noResize="1" noEditPoints="1" noAdjustHandles="1" noChangeArrowheads="1" noChangeShapeType="1" noTextEdit="1"/>
              </p:cNvSpPr>
              <p:nvPr/>
            </p:nvSpPr>
            <p:spPr>
              <a:xfrm>
                <a:off x="7318839" y="5789454"/>
                <a:ext cx="955133" cy="407547"/>
              </a:xfrm>
              <a:prstGeom prst="rect">
                <a:avLst/>
              </a:prstGeom>
              <a:blipFill rotWithShape="0">
                <a:blip r:embed="rId7"/>
                <a:stretch>
                  <a:fillRect t="-10448" r="-5128" b="-22388"/>
                </a:stretch>
              </a:blipFill>
            </p:spPr>
            <p:txBody>
              <a:bodyPr/>
              <a:lstStyle/>
              <a:p>
                <a:r>
                  <a:rPr lang="zh-CN" altLang="en-US">
                    <a:noFill/>
                  </a:rPr>
                  <a:t> </a:t>
                </a:r>
              </a:p>
            </p:txBody>
          </p:sp>
        </mc:Fallback>
      </mc:AlternateContent>
      <p:sp>
        <p:nvSpPr>
          <p:cNvPr id="60" name="文本框 59"/>
          <p:cNvSpPr txBox="1"/>
          <p:nvPr/>
        </p:nvSpPr>
        <p:spPr>
          <a:xfrm>
            <a:off x="1532588" y="2041592"/>
            <a:ext cx="1838965" cy="461665"/>
          </a:xfrm>
          <a:prstGeom prst="rect">
            <a:avLst/>
          </a:prstGeom>
          <a:noFill/>
        </p:spPr>
        <p:txBody>
          <a:bodyPr wrap="none" rtlCol="0">
            <a:spAutoFit/>
          </a:bodyPr>
          <a:lstStyle/>
          <a:p>
            <a:r>
              <a:rPr lang="en-US" altLang="zh-CN" sz="2400" dirty="0" smtClean="0"/>
              <a:t>Input Layer</a:t>
            </a:r>
            <a:endParaRPr lang="zh-CN" altLang="en-US" sz="2400" dirty="0"/>
          </a:p>
        </p:txBody>
      </p:sp>
      <p:sp>
        <p:nvSpPr>
          <p:cNvPr id="61" name="文本框 60"/>
          <p:cNvSpPr txBox="1"/>
          <p:nvPr/>
        </p:nvSpPr>
        <p:spPr>
          <a:xfrm>
            <a:off x="1532588" y="2955109"/>
            <a:ext cx="2574744" cy="461665"/>
          </a:xfrm>
          <a:prstGeom prst="rect">
            <a:avLst/>
          </a:prstGeom>
          <a:noFill/>
        </p:spPr>
        <p:txBody>
          <a:bodyPr wrap="none" rtlCol="0">
            <a:spAutoFit/>
          </a:bodyPr>
          <a:lstStyle/>
          <a:p>
            <a:r>
              <a:rPr lang="en-US" altLang="zh-CN" sz="2400" dirty="0" smtClean="0"/>
              <a:t>Projection Layer</a:t>
            </a:r>
            <a:endParaRPr lang="zh-CN" altLang="en-US" sz="2400" dirty="0"/>
          </a:p>
        </p:txBody>
      </p:sp>
      <p:sp>
        <p:nvSpPr>
          <p:cNvPr id="62" name="文本框 61"/>
          <p:cNvSpPr txBox="1"/>
          <p:nvPr/>
        </p:nvSpPr>
        <p:spPr>
          <a:xfrm>
            <a:off x="1532588" y="4609343"/>
            <a:ext cx="2141933" cy="461665"/>
          </a:xfrm>
          <a:prstGeom prst="rect">
            <a:avLst/>
          </a:prstGeom>
          <a:noFill/>
        </p:spPr>
        <p:txBody>
          <a:bodyPr wrap="none" rtlCol="0">
            <a:spAutoFit/>
          </a:bodyPr>
          <a:lstStyle/>
          <a:p>
            <a:r>
              <a:rPr lang="en-US" altLang="zh-CN" sz="2400" dirty="0" smtClean="0"/>
              <a:t>Output Layer</a:t>
            </a:r>
            <a:endParaRPr lang="zh-CN" altLang="en-US" sz="2400" dirty="0"/>
          </a:p>
        </p:txBody>
      </p:sp>
      <mc:AlternateContent xmlns:mc="http://schemas.openxmlformats.org/markup-compatibility/2006" xmlns:a14="http://schemas.microsoft.com/office/drawing/2010/main">
        <mc:Choice Requires="a14">
          <p:sp>
            <p:nvSpPr>
              <p:cNvPr id="34" name="文本框 33"/>
              <p:cNvSpPr txBox="1"/>
              <p:nvPr/>
            </p:nvSpPr>
            <p:spPr>
              <a:xfrm>
                <a:off x="7705949" y="3060109"/>
                <a:ext cx="8104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34" name="文本框 33"/>
              <p:cNvSpPr txBox="1">
                <a:spLocks noRot="1" noChangeAspect="1" noMove="1" noResize="1" noEditPoints="1" noAdjustHandles="1" noChangeArrowheads="1" noChangeShapeType="1" noTextEdit="1"/>
              </p:cNvSpPr>
              <p:nvPr/>
            </p:nvSpPr>
            <p:spPr>
              <a:xfrm>
                <a:off x="7705949" y="3060109"/>
                <a:ext cx="810415" cy="400110"/>
              </a:xfrm>
              <a:prstGeom prst="rect">
                <a:avLst/>
              </a:prstGeom>
              <a:blipFill rotWithShape="0">
                <a:blip r:embed="rId8"/>
                <a:stretch>
                  <a:fillRect b="-16667"/>
                </a:stretch>
              </a:blipFill>
            </p:spPr>
            <p:txBody>
              <a:bodyPr/>
              <a:lstStyle/>
              <a:p>
                <a:r>
                  <a:rPr lang="zh-CN" altLang="en-US">
                    <a:noFill/>
                  </a:rPr>
                  <a:t> </a:t>
                </a:r>
              </a:p>
            </p:txBody>
          </p:sp>
        </mc:Fallback>
      </mc:AlternateContent>
      <p:sp>
        <p:nvSpPr>
          <p:cNvPr id="42" name="文本框 41"/>
          <p:cNvSpPr txBox="1"/>
          <p:nvPr/>
        </p:nvSpPr>
        <p:spPr>
          <a:xfrm>
            <a:off x="1532588" y="6050614"/>
            <a:ext cx="3812262" cy="461665"/>
          </a:xfrm>
          <a:prstGeom prst="rect">
            <a:avLst/>
          </a:prstGeom>
          <a:noFill/>
        </p:spPr>
        <p:txBody>
          <a:bodyPr wrap="none" rtlCol="0">
            <a:spAutoFit/>
          </a:bodyPr>
          <a:lstStyle/>
          <a:p>
            <a:r>
              <a:rPr lang="en-US" altLang="zh-CN" sz="2400" dirty="0" smtClean="0"/>
              <a:t>Sample: (w, Context(w))</a:t>
            </a:r>
            <a:endParaRPr lang="zh-CN" altLang="en-US" sz="2400" dirty="0"/>
          </a:p>
        </p:txBody>
      </p:sp>
    </p:spTree>
    <p:extLst>
      <p:ext uri="{BB962C8B-B14F-4D97-AF65-F5344CB8AC3E}">
        <p14:creationId xmlns:p14="http://schemas.microsoft.com/office/powerpoint/2010/main" val="2098202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9863618" cy="1280890"/>
          </a:xfrm>
        </p:spPr>
        <p:txBody>
          <a:bodyPr>
            <a:normAutofit/>
          </a:bodyPr>
          <a:lstStyle/>
          <a:p>
            <a:r>
              <a:rPr lang="en-US" altLang="zh-CN" sz="4400" dirty="0">
                <a:solidFill>
                  <a:prstClr val="black">
                    <a:lumMod val="85000"/>
                    <a:lumOff val="15000"/>
                  </a:prstClr>
                </a:solidFill>
              </a:rPr>
              <a:t>Hierarchical </a:t>
            </a:r>
            <a:r>
              <a:rPr lang="en-US" altLang="zh-CN" sz="4400" dirty="0" err="1">
                <a:solidFill>
                  <a:prstClr val="black">
                    <a:lumMod val="85000"/>
                    <a:lumOff val="15000"/>
                  </a:prstClr>
                </a:solidFill>
              </a:rPr>
              <a:t>Softmax</a:t>
            </a:r>
            <a:r>
              <a:rPr lang="en-US" altLang="zh-CN" sz="4400" dirty="0">
                <a:solidFill>
                  <a:prstClr val="black">
                    <a:lumMod val="85000"/>
                    <a:lumOff val="15000"/>
                  </a:prstClr>
                </a:solidFill>
              </a:rPr>
              <a:t> – Skip-gram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2133600"/>
                <a:ext cx="8915400" cy="4724400"/>
              </a:xfrm>
            </p:spPr>
            <p:txBody>
              <a:bodyPr/>
              <a:lstStyle/>
              <a:p>
                <a:r>
                  <a:rPr lang="en-US" altLang="zh-CN" sz="2400" dirty="0" smtClean="0"/>
                  <a:t>Objective function: </a:t>
                </a:r>
              </a:p>
              <a:p>
                <a:pPr marL="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L</m:t>
                      </m:r>
                      <m:r>
                        <a:rPr lang="en-US" altLang="zh-CN" sz="2400">
                          <a:latin typeface="Cambria Math" panose="02040503050406030204" pitchFamily="18" charset="0"/>
                        </a:rPr>
                        <m:t>= </m:t>
                      </m:r>
                      <m:nary>
                        <m:naryPr>
                          <m:chr m:val="∑"/>
                          <m:limLoc m:val="undOvr"/>
                          <m:ctrlPr>
                            <a:rPr lang="zh-CN" altLang="zh-CN" sz="2400" i="1">
                              <a:latin typeface="Cambria Math" charset="0"/>
                            </a:rPr>
                          </m:ctrlPr>
                        </m:naryPr>
                        <m:sub>
                          <m:r>
                            <a:rPr lang="en-US" altLang="zh-CN" sz="2400" i="1">
                              <a:latin typeface="Cambria Math" panose="02040503050406030204" pitchFamily="18" charset="0"/>
                            </a:rPr>
                            <m:t>𝑡</m:t>
                          </m:r>
                          <m:r>
                            <a:rPr lang="en-US" altLang="zh-CN" sz="2400" i="1">
                              <a:latin typeface="Cambria Math" panose="02040503050406030204" pitchFamily="18" charset="0"/>
                            </a:rPr>
                            <m:t>=1</m:t>
                          </m:r>
                        </m:sub>
                        <m:sup>
                          <m:r>
                            <a:rPr lang="en-US" altLang="zh-CN" sz="2400" i="1">
                              <a:latin typeface="Cambria Math" panose="02040503050406030204" pitchFamily="18" charset="0"/>
                            </a:rPr>
                            <m:t>𝑇</m:t>
                          </m:r>
                        </m:sup>
                        <m:e>
                          <m:r>
                            <a:rPr lang="en-US" altLang="zh-CN" sz="2400" i="1">
                              <a:latin typeface="Cambria Math" panose="02040503050406030204" pitchFamily="18" charset="0"/>
                            </a:rPr>
                            <m:t>𝑙𝑜𝑔</m:t>
                          </m:r>
                        </m:e>
                      </m:nary>
                      <m:r>
                        <a:rPr lang="en-US" altLang="zh-CN" sz="2400" i="1">
                          <a:latin typeface="Cambria Math" panose="02040503050406030204" pitchFamily="18" charset="0"/>
                        </a:rPr>
                        <m:t>𝑝</m:t>
                      </m:r>
                      <m:r>
                        <a:rPr lang="en-US" altLang="zh-CN" sz="2400" i="1">
                          <a:latin typeface="Cambria Math" panose="02040503050406030204" pitchFamily="18" charset="0"/>
                        </a:rPr>
                        <m:t>(</m:t>
                      </m:r>
                      <m:r>
                        <a:rPr lang="en-US" altLang="zh-CN" sz="2400" i="1">
                          <a:latin typeface="Cambria Math" panose="02040503050406030204" pitchFamily="18" charset="0"/>
                        </a:rPr>
                        <m:t>𝐶𝑜𝑛𝑡𝑒𝑥𝑡</m:t>
                      </m:r>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oMath>
                  </m:oMathPara>
                </a14:m>
                <a:endParaRPr lang="zh-CN" altLang="zh-CN" sz="2400" dirty="0"/>
              </a:p>
              <a:p>
                <a:pPr marL="0" indent="0">
                  <a:buNone/>
                </a:pPr>
                <a:r>
                  <a:rPr lang="en-US" altLang="zh-CN" sz="2400" dirty="0" smtClean="0"/>
                  <a:t>where</a:t>
                </a:r>
                <a:r>
                  <a:rPr lang="en-US" altLang="zh-CN" sz="2400" dirty="0"/>
                  <a:t/>
                </a:r>
                <a:br>
                  <a:rPr lang="en-US" altLang="zh-CN" sz="2400" dirty="0"/>
                </a:b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𝑝</m:t>
                      </m:r>
                      <m:d>
                        <m:dPr>
                          <m:ctrlPr>
                            <a:rPr lang="zh-CN" altLang="zh-CN" sz="2400" i="1">
                              <a:latin typeface="Cambria Math" charset="0"/>
                            </a:rPr>
                          </m:ctrlPr>
                        </m:dPr>
                        <m:e>
                          <m:r>
                            <a:rPr lang="en-US" altLang="zh-CN" sz="2400" i="1">
                              <a:latin typeface="Cambria Math" panose="02040503050406030204" pitchFamily="18" charset="0"/>
                            </a:rPr>
                            <m:t>𝐶𝑜𝑛𝑡𝑒𝑥𝑡</m:t>
                          </m:r>
                          <m:d>
                            <m:dPr>
                              <m:ctrlPr>
                                <a:rPr lang="zh-CN" altLang="zh-CN" sz="2400" i="1">
                                  <a:latin typeface="Cambria Math" charset="0"/>
                                </a:rPr>
                              </m:ctrlPr>
                            </m:dPr>
                            <m:e>
                              <m:r>
                                <a:rPr lang="en-US" altLang="zh-CN" sz="2400" i="1">
                                  <a:latin typeface="Cambria Math" panose="02040503050406030204" pitchFamily="18" charset="0"/>
                                </a:rPr>
                                <m:t>𝑤</m:t>
                              </m:r>
                            </m:e>
                          </m:d>
                        </m:e>
                        <m:e>
                          <m:r>
                            <a:rPr lang="en-US" altLang="zh-CN" sz="2400" i="1">
                              <a:latin typeface="Cambria Math" panose="02040503050406030204" pitchFamily="18" charset="0"/>
                            </a:rPr>
                            <m:t>𝑤</m:t>
                          </m:r>
                        </m:e>
                      </m:d>
                      <m:r>
                        <a:rPr lang="en-US" altLang="zh-CN" sz="2400" i="1">
                          <a:latin typeface="Cambria Math" panose="02040503050406030204" pitchFamily="18" charset="0"/>
                        </a:rPr>
                        <m:t>= </m:t>
                      </m:r>
                      <m:nary>
                        <m:naryPr>
                          <m:chr m:val="∏"/>
                          <m:limLoc m:val="undOvr"/>
                          <m:supHide m:val="on"/>
                          <m:ctrlPr>
                            <a:rPr lang="zh-CN" altLang="zh-CN" sz="2400" i="1">
                              <a:latin typeface="Cambria Math" charset="0"/>
                            </a:rPr>
                          </m:ctrlPr>
                        </m:naryPr>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𝐶𝑜𝑛𝑡𝑒𝑥𝑡</m:t>
                          </m:r>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sub>
                        <m:sup/>
                        <m:e>
                          <m:r>
                            <a:rPr lang="en-US" altLang="zh-CN" sz="2400" i="1">
                              <a:latin typeface="Cambria Math" panose="02040503050406030204" pitchFamily="18" charset="0"/>
                            </a:rPr>
                            <m:t>𝑝</m:t>
                          </m:r>
                          <m:r>
                            <a:rPr lang="en-US" altLang="zh-CN" sz="2400" i="1">
                              <a:latin typeface="Cambria Math" panose="02040503050406030204" pitchFamily="18" charset="0"/>
                            </a:rPr>
                            <m:t>(</m:t>
                          </m:r>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e>
                      </m:nary>
                    </m:oMath>
                  </m:oMathPara>
                </a14:m>
                <a:endParaRPr lang="en-US" altLang="zh-CN" sz="2400" dirty="0" smtClean="0"/>
              </a:p>
              <a:p>
                <a:pPr marL="0" indent="0">
                  <a:buNone/>
                </a:pPr>
                <a:r>
                  <a:rPr lang="en-US" altLang="zh-CN" sz="2400" dirty="0" smtClean="0"/>
                  <a:t>and</a:t>
                </a:r>
                <a:r>
                  <a:rPr lang="en-US" altLang="zh-CN" sz="2400" dirty="0"/>
                  <a:t/>
                </a:r>
                <a:br>
                  <a:rPr lang="en-US" altLang="zh-CN" sz="2400" dirty="0"/>
                </a:b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𝑝</m:t>
                      </m:r>
                      <m:d>
                        <m:dPr>
                          <m:ctrlPr>
                            <a:rPr lang="zh-CN" altLang="zh-CN" sz="2400" i="1">
                              <a:latin typeface="Cambria Math" charset="0"/>
                            </a:rPr>
                          </m:ctrlPr>
                        </m:dPr>
                        <m:e>
                          <m:r>
                            <a:rPr lang="en-US" altLang="zh-CN" sz="2400" i="1">
                              <a:latin typeface="Cambria Math" panose="02040503050406030204" pitchFamily="18" charset="0"/>
                            </a:rPr>
                            <m:t>𝑢</m:t>
                          </m:r>
                        </m:e>
                        <m:e>
                          <m:r>
                            <a:rPr lang="en-US" altLang="zh-CN" sz="2400" i="1">
                              <a:latin typeface="Cambria Math" panose="02040503050406030204" pitchFamily="18" charset="0"/>
                            </a:rPr>
                            <m:t>𝑤</m:t>
                          </m:r>
                        </m:e>
                      </m:d>
                      <m:r>
                        <a:rPr lang="en-US" altLang="zh-CN" sz="2400" i="1">
                          <a:latin typeface="Cambria Math" panose="02040503050406030204" pitchFamily="18" charset="0"/>
                        </a:rPr>
                        <m:t>=</m:t>
                      </m:r>
                      <m:nary>
                        <m:naryPr>
                          <m:chr m:val="∏"/>
                          <m:limLoc m:val="undOvr"/>
                          <m:ctrlPr>
                            <a:rPr lang="zh-CN" altLang="zh-CN" sz="2400" i="1">
                              <a:latin typeface="Cambria Math" charset="0"/>
                            </a:rPr>
                          </m:ctrlPr>
                        </m:naryPr>
                        <m:sub>
                          <m:r>
                            <a:rPr lang="en-US" altLang="zh-CN" sz="2400" i="1">
                              <a:latin typeface="Cambria Math" panose="02040503050406030204" pitchFamily="18" charset="0"/>
                            </a:rPr>
                            <m:t>𝑗</m:t>
                          </m:r>
                          <m:r>
                            <a:rPr lang="en-US" altLang="zh-CN" sz="2400" i="1">
                              <a:latin typeface="Cambria Math" panose="02040503050406030204" pitchFamily="18" charset="0"/>
                            </a:rPr>
                            <m:t>=2</m:t>
                          </m:r>
                        </m:sub>
                        <m:sup>
                          <m:sSup>
                            <m:sSupPr>
                              <m:ctrlPr>
                                <a:rPr lang="zh-CN" altLang="zh-CN" sz="2400" i="1">
                                  <a:latin typeface="Cambria Math"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𝑢</m:t>
                              </m:r>
                            </m:sup>
                          </m:sSup>
                        </m:sup>
                        <m:e>
                          <m:r>
                            <a:rPr lang="en-US" altLang="zh-CN" sz="2400" i="1">
                              <a:latin typeface="Cambria Math" panose="02040503050406030204" pitchFamily="18" charset="0"/>
                            </a:rPr>
                            <m:t>𝑝</m:t>
                          </m:r>
                          <m:r>
                            <a:rPr lang="en-US" altLang="zh-CN" sz="2400" i="1">
                              <a:latin typeface="Cambria Math" panose="02040503050406030204" pitchFamily="18" charset="0"/>
                            </a:rPr>
                            <m:t>(</m:t>
                          </m:r>
                          <m:sSubSup>
                            <m:sSubSupPr>
                              <m:ctrlPr>
                                <a:rPr lang="zh-CN" altLang="zh-CN" sz="2400" i="1">
                                  <a:latin typeface="Cambria Math"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𝑢</m:t>
                              </m:r>
                            </m:sup>
                          </m:sSubSup>
                          <m:r>
                            <a:rPr lang="en-US" altLang="zh-CN" sz="2400" i="1">
                              <a:latin typeface="Cambria Math" panose="02040503050406030204" pitchFamily="18" charset="0"/>
                            </a:rPr>
                            <m:t>|</m:t>
                          </m:r>
                          <m:r>
                            <a:rPr lang="en-US" altLang="zh-CN" sz="2400" i="1">
                              <a:latin typeface="Cambria Math" panose="02040503050406030204" pitchFamily="18" charset="0"/>
                            </a:rPr>
                            <m:t>𝑣</m:t>
                          </m:r>
                          <m:d>
                            <m:dPr>
                              <m:ctrlPr>
                                <a:rPr lang="zh-CN" altLang="zh-CN" sz="2400" i="1">
                                  <a:latin typeface="Cambria Math" charset="0"/>
                                </a:rPr>
                              </m:ctrlPr>
                            </m:dPr>
                            <m:e>
                              <m:r>
                                <a:rPr lang="en-US" altLang="zh-CN" sz="2400" i="1">
                                  <a:latin typeface="Cambria Math" panose="02040503050406030204" pitchFamily="18" charset="0"/>
                                </a:rPr>
                                <m:t>𝑤</m:t>
                              </m:r>
                            </m:e>
                          </m:d>
                          <m:r>
                            <a:rPr lang="en-US" altLang="zh-CN" sz="2400" i="1">
                              <a:latin typeface="Cambria Math" panose="02040503050406030204" pitchFamily="18" charset="0"/>
                            </a:rPr>
                            <m:t>,</m:t>
                          </m:r>
                        </m:e>
                      </m:nary>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r>
                        <a:rPr lang="en-US" altLang="zh-CN" sz="2400" i="1">
                          <a:latin typeface="Cambria Math" panose="02040503050406030204" pitchFamily="18" charset="0"/>
                        </a:rPr>
                        <m:t>)</m:t>
                      </m:r>
                    </m:oMath>
                  </m:oMathPara>
                </a14:m>
                <a:endParaRPr lang="zh-CN" altLang="zh-CN" sz="24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2133600"/>
                <a:ext cx="8915400" cy="4724400"/>
              </a:xfrm>
              <a:blipFill rotWithShape="0">
                <a:blip r:embed="rId2"/>
                <a:stretch>
                  <a:fillRect l="-1094" t="-10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4167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9599075" cy="1280890"/>
          </a:xfrm>
        </p:spPr>
        <p:txBody>
          <a:bodyPr>
            <a:normAutofit/>
          </a:bodyPr>
          <a:lstStyle/>
          <a:p>
            <a:r>
              <a:rPr lang="en-US" altLang="zh-CN" sz="4400" dirty="0">
                <a:solidFill>
                  <a:prstClr val="black">
                    <a:lumMod val="85000"/>
                    <a:lumOff val="15000"/>
                  </a:prstClr>
                </a:solidFill>
              </a:rPr>
              <a:t>Hierarchical </a:t>
            </a:r>
            <a:r>
              <a:rPr lang="en-US" altLang="zh-CN" sz="4400" dirty="0" err="1">
                <a:solidFill>
                  <a:prstClr val="black">
                    <a:lumMod val="85000"/>
                    <a:lumOff val="15000"/>
                  </a:prstClr>
                </a:solidFill>
              </a:rPr>
              <a:t>Softmax</a:t>
            </a:r>
            <a:r>
              <a:rPr lang="en-US" altLang="zh-CN" sz="4400" dirty="0">
                <a:solidFill>
                  <a:prstClr val="black">
                    <a:lumMod val="85000"/>
                    <a:lumOff val="15000"/>
                  </a:prstClr>
                </a:solidFill>
              </a:rPr>
              <a:t> - Skip-gram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2133600"/>
                <a:ext cx="8915400" cy="4439728"/>
              </a:xfrm>
            </p:spPr>
            <p:txBody>
              <a:bodyPr>
                <a:normAutofit/>
              </a:bodyPr>
              <a:lstStyle/>
              <a:p>
                <a:r>
                  <a:rPr lang="en-US" altLang="zh-CN" sz="2400" dirty="0" smtClean="0"/>
                  <a:t>Using </a:t>
                </a:r>
                <a:r>
                  <a:rPr lang="en-US" altLang="zh-CN" sz="2400" dirty="0"/>
                  <a:t>random gradient </a:t>
                </a:r>
                <a:r>
                  <a:rPr lang="en-US" altLang="zh-CN" sz="2400" dirty="0" smtClean="0"/>
                  <a:t>ascent</a:t>
                </a:r>
              </a:p>
              <a:p>
                <a:r>
                  <a:rPr lang="en-US" altLang="zh-CN" sz="2400" dirty="0"/>
                  <a:t>the update </a:t>
                </a:r>
                <a:r>
                  <a:rPr lang="en-US" altLang="zh-CN" sz="2400" dirty="0" smtClean="0"/>
                  <a:t>equation for </a:t>
                </a:r>
                <a14:m>
                  <m:oMath xmlns:m="http://schemas.openxmlformats.org/officeDocument/2006/math">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oMath>
                </a14:m>
                <a:r>
                  <a:rPr lang="en-US" altLang="zh-CN" sz="2400" b="0" dirty="0" smtClean="0"/>
                  <a:t>:</a:t>
                </a:r>
              </a:p>
              <a:p>
                <a:pPr marL="0" indent="0">
                  <a:buNone/>
                </a:pPr>
                <a14:m>
                  <m:oMathPara xmlns:m="http://schemas.openxmlformats.org/officeDocument/2006/math">
                    <m:oMathParaPr>
                      <m:jc m:val="centerGroup"/>
                    </m:oMathParaPr>
                    <m:oMath xmlns:m="http://schemas.openxmlformats.org/officeDocument/2006/math">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𝑢</m:t>
                          </m:r>
                        </m:sup>
                      </m:sSubSup>
                      <m:r>
                        <a:rPr lang="en-US" altLang="zh-CN" sz="2400">
                          <a:latin typeface="Cambria Math" panose="02040503050406030204" pitchFamily="18" charset="0"/>
                        </a:rPr>
                        <m:t>≔</m:t>
                      </m:r>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𝑢</m:t>
                          </m:r>
                        </m:sup>
                      </m:sSubSup>
                      <m:r>
                        <a:rPr lang="en-US" altLang="zh-CN" sz="2400" i="1">
                          <a:latin typeface="Cambria Math" panose="02040503050406030204" pitchFamily="18" charset="0"/>
                        </a:rPr>
                        <m:t>+</m:t>
                      </m:r>
                      <m:r>
                        <a:rPr lang="en-US" altLang="zh-CN" sz="2400" i="1">
                          <a:latin typeface="Cambria Math" panose="02040503050406030204" pitchFamily="18" charset="0"/>
                        </a:rPr>
                        <m:t>𝜂</m:t>
                      </m:r>
                      <m:func>
                        <m:funcPr>
                          <m:ctrlPr>
                            <a:rPr lang="zh-CN" altLang="zh-CN" sz="2400" i="1">
                              <a:latin typeface="Cambria Math" charset="0"/>
                            </a:rPr>
                          </m:ctrlPr>
                        </m:funcPr>
                        <m:fName>
                          <m:r>
                            <a:rPr lang="en-US" altLang="zh-CN" sz="2400">
                              <a:latin typeface="Cambria Math" panose="02040503050406030204" pitchFamily="18" charset="0"/>
                            </a:rPr>
                            <m:t>[1</m:t>
                          </m:r>
                          <m:r>
                            <a:rPr lang="en-US" altLang="zh-CN" sz="2400" i="1">
                              <a:latin typeface="Cambria Math" panose="02040503050406030204" pitchFamily="18" charset="0"/>
                            </a:rPr>
                            <m:t>−</m:t>
                          </m:r>
                        </m:fName>
                        <m:e>
                          <m:sSubSup>
                            <m:sSubSupPr>
                              <m:ctrlPr>
                                <a:rPr lang="zh-CN" altLang="zh-CN" sz="2400" i="1">
                                  <a:latin typeface="Cambria Math"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𝑢</m:t>
                              </m:r>
                            </m:sup>
                          </m:sSubSup>
                          <m:r>
                            <a:rPr lang="en-US" altLang="zh-CN" sz="2400" i="1">
                              <a:latin typeface="Cambria Math" panose="02040503050406030204" pitchFamily="18" charset="0"/>
                            </a:rPr>
                            <m:t>−</m:t>
                          </m:r>
                          <m:r>
                            <m:rPr>
                              <m:sty m:val="p"/>
                            </m:rPr>
                            <a:rPr lang="en-US" altLang="zh-CN" sz="2400">
                              <a:latin typeface="Cambria Math" panose="02040503050406030204" pitchFamily="18" charset="0"/>
                            </a:rPr>
                            <m:t>f</m:t>
                          </m:r>
                          <m:d>
                            <m:dPr>
                              <m:ctrlPr>
                                <a:rPr lang="zh-CN" altLang="zh-CN" sz="2400" i="1">
                                  <a:latin typeface="Cambria Math" charset="0"/>
                                </a:rPr>
                              </m:ctrlPr>
                            </m:dPr>
                            <m:e>
                              <m:sSup>
                                <m:sSupPr>
                                  <m:ctrlPr>
                                    <a:rPr lang="zh-CN" altLang="zh-CN" sz="2400" i="1">
                                      <a:latin typeface="Cambria Math" charset="0"/>
                                    </a:rPr>
                                  </m:ctrlPr>
                                </m:sSupPr>
                                <m:e>
                                  <m:r>
                                    <a:rPr lang="en-US" altLang="zh-CN" sz="2400" i="1">
                                      <a:latin typeface="Cambria Math" panose="02040503050406030204" pitchFamily="18" charset="0"/>
                                    </a:rPr>
                                    <m:t>𝑣</m:t>
                                  </m:r>
                                  <m:d>
                                    <m:dPr>
                                      <m:ctrlPr>
                                        <a:rPr lang="zh-CN" altLang="zh-CN" sz="2400" i="1">
                                          <a:latin typeface="Cambria Math" charset="0"/>
                                        </a:rPr>
                                      </m:ctrlPr>
                                    </m:dPr>
                                    <m:e>
                                      <m:r>
                                        <a:rPr lang="en-US" altLang="zh-CN" sz="2400" i="1">
                                          <a:latin typeface="Cambria Math" panose="02040503050406030204" pitchFamily="18" charset="0"/>
                                        </a:rPr>
                                        <m:t>𝑤</m:t>
                                      </m:r>
                                    </m:e>
                                  </m:d>
                                </m:e>
                                <m:sup>
                                  <m:r>
                                    <a:rPr lang="en-US" altLang="zh-CN" sz="2400" i="1">
                                      <a:latin typeface="Cambria Math" panose="02040503050406030204" pitchFamily="18" charset="0"/>
                                    </a:rPr>
                                    <m:t>𝑇</m:t>
                                  </m:r>
                                </m:sup>
                              </m:sSup>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𝑢</m:t>
                                  </m:r>
                                </m:sup>
                              </m:sSubSup>
                            </m:e>
                          </m:d>
                          <m:r>
                            <a:rPr lang="en-US" altLang="zh-CN" sz="2400" i="1">
                              <a:latin typeface="Cambria Math" panose="02040503050406030204" pitchFamily="18" charset="0"/>
                            </a:rPr>
                            <m:t>]</m:t>
                          </m:r>
                          <m:r>
                            <a:rPr lang="en-US" altLang="zh-CN" sz="2400" i="1">
                              <a:latin typeface="Cambria Math" panose="02040503050406030204" pitchFamily="18" charset="0"/>
                            </a:rPr>
                            <m:t>𝑣</m:t>
                          </m:r>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e>
                      </m:func>
                    </m:oMath>
                  </m:oMathPara>
                </a14:m>
                <a:endParaRPr lang="en-US" altLang="zh-CN" sz="2400" b="0" dirty="0" smtClean="0"/>
              </a:p>
              <a:p>
                <a:pPr marL="0" indent="0">
                  <a:buNone/>
                </a:pPr>
                <a:r>
                  <a:rPr lang="en-US" altLang="zh-CN" sz="2400" dirty="0" smtClean="0"/>
                  <a:t>    where </a:t>
                </a:r>
                <a:r>
                  <a:rPr lang="en-US" altLang="zh-CN" sz="2400" dirty="0"/>
                  <a:t>u is in the context of input word w</a:t>
                </a:r>
                <a:r>
                  <a:rPr lang="en-US" altLang="zh-CN" sz="2400" dirty="0" smtClean="0"/>
                  <a:t>.</a:t>
                </a:r>
              </a:p>
              <a:p>
                <a:r>
                  <a:rPr lang="en-US" altLang="zh-CN" sz="2400" dirty="0" smtClean="0"/>
                  <a:t>The update equation for </a:t>
                </a:r>
                <a14:m>
                  <m:oMath xmlns:m="http://schemas.openxmlformats.org/officeDocument/2006/math">
                    <m:r>
                      <a:rPr lang="en-US" altLang="zh-CN" sz="2400" i="1">
                        <a:latin typeface="Cambria Math" panose="02040503050406030204" pitchFamily="18" charset="0"/>
                      </a:rPr>
                      <m:t>𝑣</m:t>
                    </m:r>
                    <m:d>
                      <m:dPr>
                        <m:ctrlPr>
                          <a:rPr lang="zh-CN" altLang="zh-CN" sz="2400" i="1">
                            <a:latin typeface="Cambria Math" charset="0"/>
                          </a:rPr>
                        </m:ctrlPr>
                      </m:dPr>
                      <m:e>
                        <m:r>
                          <a:rPr lang="en-US" altLang="zh-CN" sz="2400" i="1">
                            <a:latin typeface="Cambria Math" panose="02040503050406030204" pitchFamily="18" charset="0"/>
                          </a:rPr>
                          <m:t>𝑤</m:t>
                        </m:r>
                      </m:e>
                    </m:d>
                  </m:oMath>
                </a14:m>
                <a:r>
                  <a:rPr lang="en-US" altLang="zh-CN" sz="2400" dirty="0" smtClean="0"/>
                  <a:t>:</a:t>
                </a:r>
                <a:endParaRPr lang="zh-CN"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𝑣</m:t>
                      </m:r>
                      <m:d>
                        <m:dPr>
                          <m:ctrlPr>
                            <a:rPr lang="zh-CN" altLang="zh-CN" sz="2400" i="1">
                              <a:latin typeface="Cambria Math" charset="0"/>
                            </a:rPr>
                          </m:ctrlPr>
                        </m:dPr>
                        <m:e>
                          <m:r>
                            <a:rPr lang="en-US" altLang="zh-CN" sz="2400" i="1">
                              <a:latin typeface="Cambria Math" panose="02040503050406030204" pitchFamily="18" charset="0"/>
                            </a:rPr>
                            <m:t>𝑤</m:t>
                          </m:r>
                        </m:e>
                      </m:d>
                      <m:r>
                        <a:rPr lang="en-US" altLang="zh-CN" sz="2400">
                          <a:latin typeface="Cambria Math" panose="02040503050406030204" pitchFamily="18" charset="0"/>
                        </a:rPr>
                        <m:t>:=</m:t>
                      </m:r>
                      <m:r>
                        <a:rPr lang="en-US" altLang="zh-CN" sz="2400" i="1">
                          <a:latin typeface="Cambria Math" panose="02040503050406030204" pitchFamily="18" charset="0"/>
                        </a:rPr>
                        <m:t>𝑣</m:t>
                      </m:r>
                      <m:d>
                        <m:dPr>
                          <m:ctrlPr>
                            <a:rPr lang="zh-CN" altLang="zh-CN" sz="2400" i="1">
                              <a:latin typeface="Cambria Math" charset="0"/>
                            </a:rPr>
                          </m:ctrlPr>
                        </m:dPr>
                        <m:e>
                          <m:r>
                            <a:rPr lang="en-US" altLang="zh-CN" sz="2400" i="1">
                              <a:latin typeface="Cambria Math" panose="02040503050406030204" pitchFamily="18" charset="0"/>
                            </a:rPr>
                            <m:t>𝑤</m:t>
                          </m:r>
                        </m:e>
                      </m:d>
                      <m:r>
                        <a:rPr lang="en-US" altLang="zh-CN" sz="2400">
                          <a:latin typeface="Cambria Math" panose="02040503050406030204" pitchFamily="18" charset="0"/>
                        </a:rPr>
                        <m:t>+</m:t>
                      </m:r>
                      <m:r>
                        <a:rPr lang="en-US" altLang="zh-CN" sz="2400" i="1">
                          <a:latin typeface="Cambria Math" panose="02040503050406030204" pitchFamily="18" charset="0"/>
                        </a:rPr>
                        <m:t>𝜂</m:t>
                      </m:r>
                      <m:nary>
                        <m:naryPr>
                          <m:chr m:val="∏"/>
                          <m:limLoc m:val="undOvr"/>
                          <m:supHide m:val="on"/>
                          <m:ctrlPr>
                            <a:rPr lang="zh-CN" altLang="zh-CN" sz="2400" i="1">
                              <a:latin typeface="Cambria Math" charset="0"/>
                            </a:rPr>
                          </m:ctrlPr>
                        </m:naryPr>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𝐶𝑜𝑛𝑡𝑒𝑥𝑡</m:t>
                          </m:r>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sub>
                        <m:sup/>
                        <m:e>
                          <m:nary>
                            <m:naryPr>
                              <m:chr m:val="∏"/>
                              <m:limLoc m:val="undOvr"/>
                              <m:ctrlPr>
                                <a:rPr lang="zh-CN" altLang="zh-CN" sz="2400" i="1">
                                  <a:latin typeface="Cambria Math" charset="0"/>
                                </a:rPr>
                              </m:ctrlPr>
                            </m:naryPr>
                            <m:sub>
                              <m:r>
                                <a:rPr lang="en-US" altLang="zh-CN" sz="2400" i="1">
                                  <a:latin typeface="Cambria Math" panose="02040503050406030204" pitchFamily="18" charset="0"/>
                                </a:rPr>
                                <m:t>𝑗</m:t>
                              </m:r>
                              <m:r>
                                <a:rPr lang="en-US" altLang="zh-CN" sz="2400" i="1">
                                  <a:latin typeface="Cambria Math" panose="02040503050406030204" pitchFamily="18" charset="0"/>
                                </a:rPr>
                                <m:t>=2</m:t>
                              </m:r>
                            </m:sub>
                            <m:sup>
                              <m:sSup>
                                <m:sSupPr>
                                  <m:ctrlPr>
                                    <a:rPr lang="zh-CN" altLang="zh-CN" sz="2400" i="1">
                                      <a:latin typeface="Cambria Math"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𝑢</m:t>
                                  </m:r>
                                </m:sup>
                              </m:sSup>
                            </m:sup>
                            <m:e>
                              <m:d>
                                <m:dPr>
                                  <m:begChr m:val="["/>
                                  <m:endChr m:val="]"/>
                                  <m:ctrlPr>
                                    <a:rPr lang="zh-CN" altLang="zh-CN" sz="2400" i="1">
                                      <a:latin typeface="Cambria Math" charset="0"/>
                                    </a:rPr>
                                  </m:ctrlPr>
                                </m:dPr>
                                <m:e>
                                  <m:r>
                                    <a:rPr lang="en-US" altLang="zh-CN" sz="2400">
                                      <a:latin typeface="Cambria Math" panose="02040503050406030204" pitchFamily="18" charset="0"/>
                                    </a:rPr>
                                    <m:t>1</m:t>
                                  </m:r>
                                  <m:r>
                                    <a:rPr lang="en-US" altLang="zh-CN" sz="2400" i="1">
                                      <a:latin typeface="Cambria Math" panose="02040503050406030204" pitchFamily="18" charset="0"/>
                                    </a:rPr>
                                    <m:t>−</m:t>
                                  </m:r>
                                  <m:sSubSup>
                                    <m:sSubSupPr>
                                      <m:ctrlPr>
                                        <a:rPr lang="zh-CN" altLang="zh-CN" sz="2400" i="1">
                                          <a:latin typeface="Cambria Math"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𝑢</m:t>
                                      </m:r>
                                    </m:sup>
                                  </m:sSubSup>
                                  <m:r>
                                    <a:rPr lang="en-US" altLang="zh-CN" sz="2400" i="1">
                                      <a:latin typeface="Cambria Math" panose="02040503050406030204" pitchFamily="18" charset="0"/>
                                    </a:rPr>
                                    <m:t>−</m:t>
                                  </m:r>
                                  <m:r>
                                    <m:rPr>
                                      <m:sty m:val="p"/>
                                    </m:rPr>
                                    <a:rPr lang="en-US" altLang="zh-CN" sz="2400">
                                      <a:latin typeface="Cambria Math" panose="02040503050406030204" pitchFamily="18" charset="0"/>
                                    </a:rPr>
                                    <m:t>f</m:t>
                                  </m:r>
                                  <m:d>
                                    <m:dPr>
                                      <m:ctrlPr>
                                        <a:rPr lang="zh-CN" altLang="zh-CN" sz="2400" i="1">
                                          <a:latin typeface="Cambria Math" charset="0"/>
                                        </a:rPr>
                                      </m:ctrlPr>
                                    </m:dPr>
                                    <m:e>
                                      <m:sSup>
                                        <m:sSupPr>
                                          <m:ctrlPr>
                                            <a:rPr lang="zh-CN" altLang="zh-CN" sz="2400" i="1">
                                              <a:latin typeface="Cambria Math" charset="0"/>
                                            </a:rPr>
                                          </m:ctrlPr>
                                        </m:sSupPr>
                                        <m:e>
                                          <m:r>
                                            <a:rPr lang="en-US" altLang="zh-CN" sz="2400" i="1">
                                              <a:latin typeface="Cambria Math" panose="02040503050406030204" pitchFamily="18" charset="0"/>
                                            </a:rPr>
                                            <m:t>𝑣</m:t>
                                          </m:r>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e>
                                        <m:sup>
                                          <m:r>
                                            <a:rPr lang="en-US" altLang="zh-CN" sz="2400" i="1">
                                              <a:latin typeface="Cambria Math" panose="02040503050406030204" pitchFamily="18" charset="0"/>
                                            </a:rPr>
                                            <m:t>𝑇</m:t>
                                          </m:r>
                                        </m:sup>
                                      </m:sSup>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𝑢</m:t>
                                          </m:r>
                                        </m:sup>
                                      </m:sSubSup>
                                    </m:e>
                                  </m:d>
                                </m:e>
                              </m:d>
                            </m:e>
                          </m:nary>
                        </m:e>
                      </m:nary>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𝑢</m:t>
                          </m:r>
                        </m:sup>
                      </m:sSubSup>
                    </m:oMath>
                  </m:oMathPara>
                </a14:m>
                <a:endParaRPr lang="zh-CN" altLang="zh-CN" sz="2400" dirty="0"/>
              </a:p>
              <a:p>
                <a:endParaRPr lang="en-US" altLang="zh-CN" sz="2400" dirty="0" smtClean="0"/>
              </a:p>
              <a:p>
                <a:endParaRPr lang="zh-CN" altLang="zh-CN" sz="2400" dirty="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2133600"/>
                <a:ext cx="8915400" cy="4439728"/>
              </a:xfrm>
              <a:blipFill rotWithShape="0">
                <a:blip r:embed="rId3"/>
                <a:stretch>
                  <a:fillRect l="-958"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2022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9380539" cy="1280890"/>
          </a:xfrm>
        </p:spPr>
        <p:txBody>
          <a:bodyPr>
            <a:normAutofit/>
          </a:bodyPr>
          <a:lstStyle/>
          <a:p>
            <a:r>
              <a:rPr lang="en-US" altLang="zh-CN" sz="4400" dirty="0">
                <a:solidFill>
                  <a:prstClr val="black">
                    <a:lumMod val="85000"/>
                    <a:lumOff val="15000"/>
                  </a:prstClr>
                </a:solidFill>
              </a:rPr>
              <a:t>Hierarchical </a:t>
            </a:r>
            <a:r>
              <a:rPr lang="en-US" altLang="zh-CN" sz="4400" dirty="0" err="1">
                <a:solidFill>
                  <a:prstClr val="black">
                    <a:lumMod val="85000"/>
                    <a:lumOff val="15000"/>
                  </a:prstClr>
                </a:solidFill>
              </a:rPr>
              <a:t>Softmax</a:t>
            </a:r>
            <a:r>
              <a:rPr lang="en-US" altLang="zh-CN" sz="4400" dirty="0">
                <a:solidFill>
                  <a:prstClr val="black">
                    <a:lumMod val="85000"/>
                    <a:lumOff val="15000"/>
                  </a:prstClr>
                </a:solidFill>
              </a:rPr>
              <a:t> </a:t>
            </a:r>
            <a:r>
              <a:rPr lang="en-US" altLang="zh-CN" sz="4400" dirty="0" smtClean="0">
                <a:solidFill>
                  <a:prstClr val="black">
                    <a:lumMod val="85000"/>
                    <a:lumOff val="15000"/>
                  </a:prstClr>
                </a:solidFill>
              </a:rPr>
              <a:t>-</a:t>
            </a:r>
            <a:r>
              <a:rPr lang="en-US" altLang="zh-CN" sz="4400" dirty="0">
                <a:solidFill>
                  <a:prstClr val="black">
                    <a:lumMod val="85000"/>
                    <a:lumOff val="15000"/>
                  </a:prstClr>
                </a:solidFill>
              </a:rPr>
              <a:t> Skip-gram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92925" y="1616014"/>
                <a:ext cx="8915400" cy="4991819"/>
              </a:xfrm>
            </p:spPr>
            <p:txBody>
              <a:bodyPr>
                <a:normAutofit/>
              </a:bodyPr>
              <a:lstStyle/>
              <a:p>
                <a:r>
                  <a:rPr lang="en-US" altLang="zh-CN" sz="2000" dirty="0" smtClean="0"/>
                  <a:t>pseudo code for </a:t>
                </a:r>
                <a:r>
                  <a:rPr lang="en-US" altLang="zh-CN" sz="2000" dirty="0"/>
                  <a:t>update </a:t>
                </a:r>
                <a:r>
                  <a:rPr lang="en-US" altLang="zh-CN" sz="2000" dirty="0" smtClean="0"/>
                  <a:t>process:</a:t>
                </a:r>
              </a:p>
              <a:p>
                <a14:m>
                  <m:oMath xmlns:m="http://schemas.openxmlformats.org/officeDocument/2006/math">
                    <m:r>
                      <m:rPr>
                        <m:sty m:val="p"/>
                      </m:rPr>
                      <a:rPr lang="en-US" altLang="zh-CN" sz="2000">
                        <a:latin typeface="Cambria Math" panose="02040503050406030204" pitchFamily="18" charset="0"/>
                      </a:rPr>
                      <m:t>For</m:t>
                    </m:r>
                    <m:r>
                      <a:rPr lang="en-US" altLang="zh-CN" sz="2000">
                        <a:latin typeface="Cambria Math" panose="02040503050406030204" pitchFamily="18" charset="0"/>
                      </a:rPr>
                      <m:t> </m:t>
                    </m:r>
                    <m:r>
                      <m:rPr>
                        <m:sty m:val="p"/>
                      </m:rPr>
                      <a:rPr lang="en-US" altLang="zh-CN" sz="2000">
                        <a:latin typeface="Cambria Math" panose="02040503050406030204" pitchFamily="18" charset="0"/>
                      </a:rPr>
                      <m:t>u</m:t>
                    </m:r>
                    <m:r>
                      <a:rPr lang="en-US" altLang="zh-CN" sz="2000">
                        <a:latin typeface="Cambria Math" panose="02040503050406030204" pitchFamily="18" charset="0"/>
                      </a:rPr>
                      <m:t>∈</m:t>
                    </m:r>
                    <m:r>
                      <m:rPr>
                        <m:sty m:val="p"/>
                      </m:rPr>
                      <a:rPr lang="en-US" altLang="zh-CN" sz="2000">
                        <a:latin typeface="Cambria Math" panose="02040503050406030204" pitchFamily="18" charset="0"/>
                      </a:rPr>
                      <m:t>Context</m:t>
                    </m:r>
                    <m:d>
                      <m:dPr>
                        <m:ctrlPr>
                          <a:rPr lang="zh-CN" altLang="zh-CN" sz="2000" i="1">
                            <a:latin typeface="Cambria Math" charset="0"/>
                          </a:rPr>
                        </m:ctrlPr>
                      </m:dPr>
                      <m:e>
                        <m:r>
                          <m:rPr>
                            <m:sty m:val="p"/>
                          </m:rPr>
                          <a:rPr lang="en-US" altLang="zh-CN" sz="2000">
                            <a:latin typeface="Cambria Math" panose="02040503050406030204" pitchFamily="18" charset="0"/>
                          </a:rPr>
                          <m:t>w</m:t>
                        </m:r>
                      </m:e>
                    </m:d>
                    <m:r>
                      <a:rPr lang="en-US" altLang="zh-CN" sz="2000" b="0" i="0" smtClean="0">
                        <a:latin typeface="Cambria Math" panose="02040503050406030204" pitchFamily="18" charset="0"/>
                      </a:rPr>
                      <m:t>:</m:t>
                    </m:r>
                  </m:oMath>
                </a14:m>
                <a:endParaRPr lang="en-US" altLang="zh-CN" sz="2000" b="0" dirty="0" smtClean="0"/>
              </a:p>
              <a:p>
                <a:r>
                  <a:rPr lang="en-US" altLang="zh-CN" sz="2000" dirty="0" smtClean="0"/>
                  <a:t>    e </a:t>
                </a:r>
                <a:r>
                  <a:rPr lang="en-US" altLang="zh-CN" sz="2000" dirty="0"/>
                  <a:t>= </a:t>
                </a:r>
                <a:r>
                  <a:rPr lang="en-US" altLang="zh-CN" sz="2000" dirty="0" smtClean="0"/>
                  <a:t>0</a:t>
                </a:r>
                <a:endParaRPr lang="zh-CN" altLang="zh-CN" sz="2000" dirty="0"/>
              </a:p>
              <a:p>
                <a14:m>
                  <m:oMath xmlns:m="http://schemas.openxmlformats.org/officeDocument/2006/math">
                    <m:r>
                      <a:rPr lang="en-US" altLang="zh-CN" sz="2000" b="0" i="1" smtClean="0">
                        <a:latin typeface="Cambria Math" panose="02040503050406030204" pitchFamily="18" charset="0"/>
                      </a:rPr>
                      <m:t>     </m:t>
                    </m:r>
                    <m:r>
                      <a:rPr lang="en-US" altLang="zh-CN" sz="2000" i="1">
                        <a:latin typeface="Cambria Math" panose="02040503050406030204" pitchFamily="18" charset="0"/>
                      </a:rPr>
                      <m:t>𝐹𝑜𝑟</m:t>
                    </m:r>
                    <m:r>
                      <a:rPr lang="en-US" altLang="zh-CN" sz="2000" i="1">
                        <a:latin typeface="Cambria Math" panose="02040503050406030204" pitchFamily="18" charset="0"/>
                      </a:rPr>
                      <m:t> </m:t>
                    </m:r>
                    <m:r>
                      <a:rPr lang="en-US" altLang="zh-CN" sz="2000" i="1">
                        <a:latin typeface="Cambria Math" panose="02040503050406030204" pitchFamily="18" charset="0"/>
                      </a:rPr>
                      <m:t>𝑗</m:t>
                    </m:r>
                    <m:r>
                      <a:rPr lang="en-US" altLang="zh-CN" sz="2000" i="1">
                        <a:latin typeface="Cambria Math" panose="02040503050406030204" pitchFamily="18" charset="0"/>
                      </a:rPr>
                      <m:t>=2:</m:t>
                    </m:r>
                    <m:sSup>
                      <m:sSupPr>
                        <m:ctrlPr>
                          <a:rPr lang="zh-CN" altLang="zh-CN" sz="2000" i="1">
                            <a:latin typeface="Cambria Math" charset="0"/>
                          </a:rPr>
                        </m:ctrlPr>
                      </m:sSupPr>
                      <m:e>
                        <m:r>
                          <a:rPr lang="en-US" altLang="zh-CN" sz="2000" i="1">
                            <a:latin typeface="Cambria Math" panose="02040503050406030204" pitchFamily="18" charset="0"/>
                          </a:rPr>
                          <m:t>𝑙</m:t>
                        </m:r>
                      </m:e>
                      <m:sup>
                        <m:r>
                          <a:rPr lang="en-US" altLang="zh-CN" sz="2000" i="1">
                            <a:latin typeface="Cambria Math" panose="02040503050406030204" pitchFamily="18" charset="0"/>
                          </a:rPr>
                          <m:t>𝑤</m:t>
                        </m:r>
                      </m:sup>
                    </m:sSup>
                    <m:r>
                      <a:rPr lang="en-US" altLang="zh-CN" sz="2000" b="0" i="1" smtClean="0">
                        <a:latin typeface="Cambria Math" panose="02040503050406030204" pitchFamily="18" charset="0"/>
                      </a:rPr>
                      <m:t>:</m:t>
                    </m:r>
                  </m:oMath>
                </a14:m>
                <a:endParaRPr lang="zh-CN" altLang="zh-CN" sz="2000" dirty="0"/>
              </a:p>
              <a:p>
                <a14:m>
                  <m:oMath xmlns:m="http://schemas.openxmlformats.org/officeDocument/2006/math">
                    <m:r>
                      <a:rPr lang="en-US" altLang="zh-CN" sz="2000">
                        <a:latin typeface="Cambria Math" panose="02040503050406030204" pitchFamily="18" charset="0"/>
                      </a:rPr>
                      <m:t> </m:t>
                    </m:r>
                    <m:r>
                      <a:rPr lang="en-US" altLang="zh-CN" sz="2000" b="0" i="0" smtClean="0">
                        <a:latin typeface="Cambria Math" panose="02040503050406030204" pitchFamily="18" charset="0"/>
                      </a:rPr>
                      <m:t>         </m:t>
                    </m:r>
                    <m:r>
                      <a:rPr lang="en-US" altLang="zh-CN" sz="2000">
                        <a:latin typeface="Cambria Math" panose="02040503050406030204" pitchFamily="18" charset="0"/>
                      </a:rPr>
                      <m:t> </m:t>
                    </m:r>
                    <m:r>
                      <m:rPr>
                        <m:sty m:val="p"/>
                      </m:rPr>
                      <a:rPr lang="en-US" altLang="zh-CN" sz="2000">
                        <a:latin typeface="Cambria Math" panose="02040503050406030204" pitchFamily="18" charset="0"/>
                      </a:rPr>
                      <m:t>q</m:t>
                    </m:r>
                    <m:r>
                      <a:rPr lang="en-US" altLang="zh-CN" sz="2000">
                        <a:latin typeface="Cambria Math" panose="02040503050406030204" pitchFamily="18" charset="0"/>
                      </a:rPr>
                      <m:t>=</m:t>
                    </m:r>
                    <m:r>
                      <m:rPr>
                        <m:sty m:val="p"/>
                      </m:rPr>
                      <a:rPr lang="en-US" altLang="zh-CN" sz="2000">
                        <a:latin typeface="Cambria Math" panose="02040503050406030204" pitchFamily="18" charset="0"/>
                      </a:rPr>
                      <m:t>f</m:t>
                    </m:r>
                    <m:d>
                      <m:dPr>
                        <m:ctrlPr>
                          <a:rPr lang="zh-CN" altLang="zh-CN" sz="2000" i="1">
                            <a:latin typeface="Cambria Math" charset="0"/>
                          </a:rPr>
                        </m:ctrlPr>
                      </m:dPr>
                      <m:e>
                        <m:sSup>
                          <m:sSupPr>
                            <m:ctrlPr>
                              <a:rPr lang="zh-CN" altLang="zh-CN" sz="2000" i="1">
                                <a:latin typeface="Cambria Math" charset="0"/>
                              </a:rPr>
                            </m:ctrlPr>
                          </m:sSupPr>
                          <m:e>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𝑤</m:t>
                            </m:r>
                            <m:r>
                              <a:rPr lang="en-US" altLang="zh-CN" sz="2000" i="1">
                                <a:latin typeface="Cambria Math" panose="02040503050406030204" pitchFamily="18" charset="0"/>
                              </a:rPr>
                              <m:t>)</m:t>
                            </m:r>
                          </m:e>
                          <m:sup>
                            <m:r>
                              <a:rPr lang="en-US" altLang="zh-CN" sz="2000" i="1">
                                <a:latin typeface="Cambria Math" panose="02040503050406030204" pitchFamily="18" charset="0"/>
                              </a:rPr>
                              <m:t>𝑇</m:t>
                            </m:r>
                          </m:sup>
                        </m:sSup>
                        <m:sSubSup>
                          <m:sSubSupPr>
                            <m:ctrlPr>
                              <a:rPr lang="zh-CN" altLang="zh-CN" sz="2000" i="1">
                                <a:latin typeface="Cambria Math"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𝑢</m:t>
                            </m:r>
                          </m:sup>
                        </m:sSubSup>
                      </m:e>
                    </m:d>
                  </m:oMath>
                </a14:m>
                <a:endParaRPr lang="zh-CN" altLang="zh-CN" sz="2000" dirty="0"/>
              </a:p>
              <a:p>
                <a14:m>
                  <m:oMath xmlns:m="http://schemas.openxmlformats.org/officeDocument/2006/math">
                    <m:r>
                      <a:rPr lang="en-US" altLang="zh-CN" sz="2000">
                        <a:latin typeface="Cambria Math" panose="02040503050406030204" pitchFamily="18" charset="0"/>
                      </a:rPr>
                      <m:t>       </m:t>
                    </m:r>
                    <m:r>
                      <a:rPr lang="en-US" altLang="zh-CN" sz="2000" b="0" i="0" smtClean="0">
                        <a:latin typeface="Cambria Math" panose="02040503050406030204" pitchFamily="18" charset="0"/>
                      </a:rPr>
                      <m:t>  </m:t>
                    </m:r>
                    <m:r>
                      <a:rPr lang="en-US" altLang="zh-CN" sz="2000">
                        <a:latin typeface="Cambria Math" panose="02040503050406030204" pitchFamily="18" charset="0"/>
                      </a:rPr>
                      <m:t>  </m:t>
                    </m:r>
                    <m:r>
                      <m:rPr>
                        <m:sty m:val="p"/>
                      </m:rPr>
                      <a:rPr lang="en-US" altLang="zh-CN" sz="2000">
                        <a:latin typeface="Cambria Math" panose="02040503050406030204" pitchFamily="18" charset="0"/>
                      </a:rPr>
                      <m:t>g</m:t>
                    </m:r>
                    <m:r>
                      <a:rPr lang="en-US" altLang="zh-CN" sz="2000">
                        <a:latin typeface="Cambria Math" panose="02040503050406030204" pitchFamily="18" charset="0"/>
                      </a:rPr>
                      <m:t>=</m:t>
                    </m:r>
                    <m:r>
                      <a:rPr lang="en-US" altLang="zh-CN" sz="2000" i="1">
                        <a:latin typeface="Cambria Math" panose="02040503050406030204" pitchFamily="18" charset="0"/>
                      </a:rPr>
                      <m:t> </m:t>
                    </m:r>
                    <m:r>
                      <a:rPr lang="en-US" altLang="zh-CN" sz="2000" i="1">
                        <a:latin typeface="Cambria Math" panose="02040503050406030204" pitchFamily="18" charset="0"/>
                      </a:rPr>
                      <m:t>𝜂</m:t>
                    </m:r>
                    <m:d>
                      <m:dPr>
                        <m:ctrlPr>
                          <a:rPr lang="zh-CN" altLang="zh-CN" sz="2000" i="1">
                            <a:latin typeface="Cambria Math" charset="0"/>
                          </a:rPr>
                        </m:ctrlPr>
                      </m:dPr>
                      <m:e>
                        <m:r>
                          <a:rPr lang="en-US" altLang="zh-CN" sz="2000" i="1">
                            <a:latin typeface="Cambria Math" panose="02040503050406030204" pitchFamily="18" charset="0"/>
                          </a:rPr>
                          <m:t>1−</m:t>
                        </m:r>
                        <m:sSubSup>
                          <m:sSubSupPr>
                            <m:ctrlPr>
                              <a:rPr lang="zh-CN" altLang="zh-CN" sz="2000" i="1">
                                <a:latin typeface="Cambria Math" charset="0"/>
                              </a:rPr>
                            </m:ctrlPr>
                          </m:sSubSupPr>
                          <m:e>
                            <m:r>
                              <a:rPr lang="en-US" altLang="zh-CN" sz="2000" i="1">
                                <a:latin typeface="Cambria Math" panose="02040503050406030204" pitchFamily="18" charset="0"/>
                              </a:rPr>
                              <m:t>𝑑</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𝑢</m:t>
                            </m:r>
                          </m:sup>
                        </m:sSubSup>
                        <m:r>
                          <a:rPr lang="en-US" altLang="zh-CN" sz="2000" i="1">
                            <a:latin typeface="Cambria Math" panose="02040503050406030204" pitchFamily="18" charset="0"/>
                          </a:rPr>
                          <m:t>−</m:t>
                        </m:r>
                        <m:r>
                          <a:rPr lang="en-US" altLang="zh-CN" sz="2000" i="1">
                            <a:latin typeface="Cambria Math" panose="02040503050406030204" pitchFamily="18" charset="0"/>
                          </a:rPr>
                          <m:t>𝑞</m:t>
                        </m:r>
                      </m:e>
                    </m:d>
                  </m:oMath>
                </a14:m>
                <a:endParaRPr lang="zh-CN" altLang="zh-CN" sz="2000" dirty="0"/>
              </a:p>
              <a:p>
                <a14:m>
                  <m:oMath xmlns:m="http://schemas.openxmlformats.org/officeDocument/2006/math">
                    <m:r>
                      <a:rPr lang="en-US" altLang="zh-CN" sz="2000">
                        <a:latin typeface="Cambria Math" panose="02040503050406030204" pitchFamily="18" charset="0"/>
                      </a:rPr>
                      <m:t>      </m:t>
                    </m:r>
                    <m:r>
                      <a:rPr lang="en-US" altLang="zh-CN" sz="2000" b="0" i="0" smtClean="0">
                        <a:latin typeface="Cambria Math" panose="02040503050406030204" pitchFamily="18" charset="0"/>
                      </a:rPr>
                      <m:t>  </m:t>
                    </m:r>
                    <m:r>
                      <a:rPr lang="en-US" altLang="zh-CN" sz="2000">
                        <a:latin typeface="Cambria Math" panose="02040503050406030204" pitchFamily="18" charset="0"/>
                      </a:rPr>
                      <m:t>   </m:t>
                    </m:r>
                    <m:r>
                      <m:rPr>
                        <m:sty m:val="p"/>
                      </m:rPr>
                      <a:rPr lang="en-US" altLang="zh-CN" sz="2000">
                        <a:latin typeface="Cambria Math" panose="02040503050406030204" pitchFamily="18" charset="0"/>
                      </a:rPr>
                      <m:t>e</m:t>
                    </m:r>
                    <m:r>
                      <a:rPr lang="en-US" altLang="zh-CN" sz="2000" b="0" i="0" smtClean="0">
                        <a:latin typeface="Cambria Math" panose="02040503050406030204" pitchFamily="18" charset="0"/>
                      </a:rPr>
                      <m:t> :</m:t>
                    </m:r>
                    <m:r>
                      <a:rPr lang="en-US" altLang="zh-CN" sz="2000">
                        <a:latin typeface="Cambria Math" panose="02040503050406030204" pitchFamily="18" charset="0"/>
                      </a:rPr>
                      <m:t>=</m:t>
                    </m:r>
                    <m:r>
                      <m:rPr>
                        <m:sty m:val="p"/>
                      </m:rPr>
                      <a:rPr lang="en-US" altLang="zh-CN" sz="2000">
                        <a:latin typeface="Cambria Math" panose="02040503050406030204" pitchFamily="18" charset="0"/>
                      </a:rPr>
                      <m:t>e</m:t>
                    </m:r>
                    <m:r>
                      <a:rPr lang="en-US" altLang="zh-CN" sz="2000">
                        <a:latin typeface="Cambria Math" panose="02040503050406030204" pitchFamily="18" charset="0"/>
                      </a:rPr>
                      <m:t>+</m:t>
                    </m:r>
                    <m:r>
                      <m:rPr>
                        <m:sty m:val="p"/>
                      </m:rPr>
                      <a:rPr lang="en-US" altLang="zh-CN" sz="2000">
                        <a:latin typeface="Cambria Math" panose="02040503050406030204" pitchFamily="18" charset="0"/>
                      </a:rPr>
                      <m:t>g</m:t>
                    </m:r>
                    <m:sSubSup>
                      <m:sSubSupPr>
                        <m:ctrlPr>
                          <a:rPr lang="zh-CN" altLang="zh-CN" sz="2000" i="1">
                            <a:latin typeface="Cambria Math"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𝑢</m:t>
                        </m:r>
                      </m:sup>
                    </m:sSubSup>
                  </m:oMath>
                </a14:m>
                <a:endParaRPr lang="zh-CN" altLang="zh-CN" sz="2000" dirty="0"/>
              </a:p>
              <a:p>
                <a14:m>
                  <m:oMath xmlns:m="http://schemas.openxmlformats.org/officeDocument/2006/math">
                    <m:sSubSup>
                      <m:sSubSupPr>
                        <m:ctrlPr>
                          <a:rPr lang="zh-CN" altLang="zh-CN" sz="2000" i="1">
                            <a:latin typeface="Cambria Math" charset="0"/>
                          </a:rPr>
                        </m:ctrlPr>
                      </m:sSubSupPr>
                      <m:e>
                        <m:r>
                          <a:rPr lang="en-US" altLang="zh-CN" sz="2000" i="1">
                            <a:latin typeface="Cambria Math" panose="02040503050406030204" pitchFamily="18" charset="0"/>
                          </a:rPr>
                          <m:t>        </m:t>
                        </m:r>
                        <m:r>
                          <a:rPr lang="en-US" altLang="zh-CN" sz="2000" b="0" i="1" smtClean="0">
                            <a:latin typeface="Cambria Math" panose="02040503050406030204" pitchFamily="18" charset="0"/>
                          </a:rPr>
                          <m:t>  </m:t>
                        </m:r>
                        <m:r>
                          <a:rPr lang="en-US" altLang="zh-CN" sz="2000" i="1">
                            <a:latin typeface="Cambria Math" panose="02040503050406030204" pitchFamily="18" charset="0"/>
                          </a:rPr>
                          <m:t> </m:t>
                        </m:r>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𝑢</m:t>
                        </m:r>
                      </m:sup>
                    </m:sSubSup>
                    <m:r>
                      <a:rPr lang="en-US" altLang="zh-CN" sz="2000" b="0" i="0" smtClean="0">
                        <a:latin typeface="Cambria Math" panose="02040503050406030204" pitchFamily="18" charset="0"/>
                      </a:rPr>
                      <m:t> </m:t>
                    </m:r>
                    <m:r>
                      <a:rPr lang="en-US" altLang="zh-CN" sz="2000">
                        <a:latin typeface="Cambria Math" panose="02040503050406030204" pitchFamily="18" charset="0"/>
                      </a:rPr>
                      <m:t>≔</m:t>
                    </m:r>
                    <m:sSubSup>
                      <m:sSubSupPr>
                        <m:ctrlPr>
                          <a:rPr lang="zh-CN" altLang="zh-CN" sz="2000" i="1">
                            <a:latin typeface="Cambria Math"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𝑢</m:t>
                        </m:r>
                      </m:sup>
                    </m:sSubSup>
                    <m:r>
                      <a:rPr lang="en-US" altLang="zh-CN" sz="2000" i="1">
                        <a:latin typeface="Cambria Math" panose="02040503050406030204" pitchFamily="18" charset="0"/>
                      </a:rPr>
                      <m:t>+</m:t>
                    </m:r>
                    <m:r>
                      <a:rPr lang="en-US" altLang="zh-CN" sz="2000" i="1">
                        <a:latin typeface="Cambria Math" panose="02040503050406030204" pitchFamily="18" charset="0"/>
                      </a:rPr>
                      <m:t>𝑔𝑣</m:t>
                    </m:r>
                    <m:r>
                      <a:rPr lang="en-US" altLang="zh-CN" sz="2000" i="1">
                        <a:latin typeface="Cambria Math" panose="02040503050406030204" pitchFamily="18" charset="0"/>
                      </a:rPr>
                      <m:t>(</m:t>
                    </m:r>
                    <m:r>
                      <a:rPr lang="en-US" altLang="zh-CN" sz="2000" i="1">
                        <a:latin typeface="Cambria Math" panose="02040503050406030204" pitchFamily="18" charset="0"/>
                      </a:rPr>
                      <m:t>𝑤</m:t>
                    </m:r>
                    <m:r>
                      <a:rPr lang="en-US" altLang="zh-CN" sz="2000" i="1">
                        <a:latin typeface="Cambria Math" panose="02040503050406030204" pitchFamily="18" charset="0"/>
                      </a:rPr>
                      <m:t>)</m:t>
                    </m:r>
                  </m:oMath>
                </a14:m>
                <a:endParaRPr lang="zh-CN" altLang="zh-CN" sz="2000" dirty="0"/>
              </a:p>
              <a:p>
                <a:r>
                  <a:rPr lang="en-US" altLang="zh-CN" sz="2000" dirty="0" smtClean="0"/>
                  <a:t>     </a:t>
                </a:r>
                <a14:m>
                  <m:oMath xmlns:m="http://schemas.openxmlformats.org/officeDocument/2006/math">
                    <m:r>
                      <a:rPr lang="en-US" altLang="zh-CN" sz="2000" i="1">
                        <a:latin typeface="Cambria Math" panose="02040503050406030204" pitchFamily="18" charset="0"/>
                      </a:rPr>
                      <m:t>𝑣</m:t>
                    </m:r>
                    <m:d>
                      <m:dPr>
                        <m:ctrlPr>
                          <a:rPr lang="zh-CN" altLang="zh-CN" sz="2000" i="1">
                            <a:latin typeface="Cambria Math" charset="0"/>
                          </a:rPr>
                        </m:ctrlPr>
                      </m:dPr>
                      <m:e>
                        <m:r>
                          <a:rPr lang="en-US" altLang="zh-CN" sz="2000" i="1">
                            <a:latin typeface="Cambria Math" panose="02040503050406030204" pitchFamily="18" charset="0"/>
                          </a:rPr>
                          <m:t>𝑤</m:t>
                        </m:r>
                      </m:e>
                    </m:d>
                    <m:r>
                      <a:rPr lang="en-US" altLang="zh-CN" sz="2000" i="1">
                        <a:latin typeface="Cambria Math" panose="02040503050406030204" pitchFamily="18" charset="0"/>
                      </a:rPr>
                      <m:t>≔</m:t>
                    </m:r>
                    <m:r>
                      <a:rPr lang="en-US" altLang="zh-CN" sz="2000" i="1">
                        <a:latin typeface="Cambria Math" panose="02040503050406030204" pitchFamily="18" charset="0"/>
                      </a:rPr>
                      <m:t>𝑣</m:t>
                    </m:r>
                    <m:d>
                      <m:dPr>
                        <m:ctrlPr>
                          <a:rPr lang="zh-CN" altLang="zh-CN" sz="2000" i="1">
                            <a:latin typeface="Cambria Math" charset="0"/>
                          </a:rPr>
                        </m:ctrlPr>
                      </m:dPr>
                      <m:e>
                        <m:r>
                          <a:rPr lang="en-US" altLang="zh-CN" sz="2000" i="1">
                            <a:latin typeface="Cambria Math" panose="02040503050406030204" pitchFamily="18" charset="0"/>
                          </a:rPr>
                          <m:t>𝑤</m:t>
                        </m:r>
                      </m:e>
                    </m:d>
                    <m:r>
                      <a:rPr lang="en-US" altLang="zh-CN" sz="2000" i="1">
                        <a:latin typeface="Cambria Math" panose="02040503050406030204" pitchFamily="18" charset="0"/>
                      </a:rPr>
                      <m:t>+</m:t>
                    </m:r>
                    <m:r>
                      <a:rPr lang="en-US" altLang="zh-CN" sz="2000" i="1">
                        <a:latin typeface="Cambria Math" panose="02040503050406030204" pitchFamily="18" charset="0"/>
                      </a:rPr>
                      <m:t>𝑒</m:t>
                    </m:r>
                  </m:oMath>
                </a14:m>
                <a:endParaRPr lang="zh-CN" altLang="zh-CN" sz="2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92925" y="1616014"/>
                <a:ext cx="8915400" cy="4991819"/>
              </a:xfrm>
              <a:blipFill rotWithShape="0">
                <a:blip r:embed="rId2"/>
                <a:stretch>
                  <a:fillRect l="-615" t="-6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23483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solidFill>
                  <a:prstClr val="black">
                    <a:lumMod val="85000"/>
                    <a:lumOff val="15000"/>
                  </a:prstClr>
                </a:solidFill>
              </a:rPr>
              <a:t>Hierarchical </a:t>
            </a:r>
            <a:r>
              <a:rPr lang="en-US" altLang="zh-CN" sz="4400" dirty="0" err="1" smtClean="0">
                <a:solidFill>
                  <a:prstClr val="black">
                    <a:lumMod val="85000"/>
                    <a:lumOff val="15000"/>
                  </a:prstClr>
                </a:solidFill>
              </a:rPr>
              <a:t>Softmax</a:t>
            </a:r>
            <a:r>
              <a:rPr lang="en-US" altLang="zh-CN" sz="4400" dirty="0" smtClean="0">
                <a:solidFill>
                  <a:prstClr val="black">
                    <a:lumMod val="85000"/>
                    <a:lumOff val="15000"/>
                  </a:prstClr>
                </a:solidFill>
              </a:rPr>
              <a:t> - CBOW</a:t>
            </a:r>
            <a:endParaRPr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3485071" y="1535668"/>
                <a:ext cx="204414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sSub>
                        <m:sSubPr>
                          <m:ctrlPr>
                            <a:rPr lang="en-US" altLang="zh-CN" sz="2000" b="0" i="1" smtClean="0">
                              <a:latin typeface="Cambria Math" charset="0"/>
                            </a:rPr>
                          </m:ctrlPr>
                        </m:sSubPr>
                        <m:e>
                          <m:r>
                            <a:rPr lang="en-US" altLang="zh-CN" sz="2000" b="0" i="1" smtClean="0">
                              <a:latin typeface="Cambria Math" panose="02040503050406030204" pitchFamily="18" charset="0"/>
                            </a:rPr>
                            <m:t>𝐶𝑜𝑛𝑡𝑒𝑥𝑡</m:t>
                          </m:r>
                          <m:d>
                            <m:dPr>
                              <m:ctrlPr>
                                <a:rPr lang="en-US" altLang="zh-CN" sz="2000" b="0" i="1" smtClean="0">
                                  <a:latin typeface="Cambria Math" charset="0"/>
                                </a:rPr>
                              </m:ctrlPr>
                            </m:dPr>
                            <m:e>
                              <m:r>
                                <a:rPr lang="en-US" altLang="zh-CN" sz="2000" b="0" i="1" smtClean="0">
                                  <a:latin typeface="Cambria Math" panose="02040503050406030204" pitchFamily="18" charset="0"/>
                                </a:rPr>
                                <m:t>𝑤</m:t>
                              </m:r>
                            </m:e>
                          </m:d>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3485071" y="1535668"/>
                <a:ext cx="2044149" cy="400110"/>
              </a:xfrm>
              <a:prstGeom prst="rect">
                <a:avLst/>
              </a:prstGeom>
              <a:blipFill rotWithShape="0">
                <a:blip r:embed="rId3"/>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529220" y="1535668"/>
                <a:ext cx="205011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sSub>
                        <m:sSubPr>
                          <m:ctrlPr>
                            <a:rPr lang="en-US" altLang="zh-CN" sz="2000" b="0" i="1" smtClean="0">
                              <a:latin typeface="Cambria Math" charset="0"/>
                            </a:rPr>
                          </m:ctrlPr>
                        </m:sSubPr>
                        <m:e>
                          <m:r>
                            <a:rPr lang="en-US" altLang="zh-CN" sz="2000" b="0" i="1" smtClean="0">
                              <a:latin typeface="Cambria Math" panose="02040503050406030204" pitchFamily="18" charset="0"/>
                            </a:rPr>
                            <m:t>𝐶𝑜𝑛𝑡𝑒𝑥𝑡</m:t>
                          </m:r>
                          <m:d>
                            <m:dPr>
                              <m:ctrlPr>
                                <a:rPr lang="en-US" altLang="zh-CN" sz="2000" b="0" i="1" smtClean="0">
                                  <a:latin typeface="Cambria Math" charset="0"/>
                                </a:rPr>
                              </m:ctrlPr>
                            </m:dPr>
                            <m:e>
                              <m:r>
                                <a:rPr lang="en-US" altLang="zh-CN" sz="2000" b="0" i="1" smtClean="0">
                                  <a:latin typeface="Cambria Math" panose="02040503050406030204" pitchFamily="18" charset="0"/>
                                </a:rPr>
                                <m:t>𝑤</m:t>
                              </m:r>
                            </m:e>
                          </m:d>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529220" y="1535668"/>
                <a:ext cx="2050113" cy="400110"/>
              </a:xfrm>
              <a:prstGeom prst="rect">
                <a:avLst/>
              </a:prstGeom>
              <a:blipFill rotWithShape="0">
                <a:blip r:embed="rId4"/>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8410604" y="1535834"/>
                <a:ext cx="215065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sSub>
                        <m:sSubPr>
                          <m:ctrlPr>
                            <a:rPr lang="en-US" altLang="zh-CN" sz="2000" b="0" i="1" smtClean="0">
                              <a:latin typeface="Cambria Math" charset="0"/>
                            </a:rPr>
                          </m:ctrlPr>
                        </m:sSubPr>
                        <m:e>
                          <m:r>
                            <a:rPr lang="en-US" altLang="zh-CN" sz="2000" b="0" i="1" smtClean="0">
                              <a:latin typeface="Cambria Math" panose="02040503050406030204" pitchFamily="18" charset="0"/>
                            </a:rPr>
                            <m:t>𝐶𝑜𝑛𝑡𝑒𝑥𝑡</m:t>
                          </m:r>
                          <m:d>
                            <m:dPr>
                              <m:ctrlPr>
                                <a:rPr lang="en-US" altLang="zh-CN" sz="2000" b="0" i="1" smtClean="0">
                                  <a:latin typeface="Cambria Math" charset="0"/>
                                </a:rPr>
                              </m:ctrlPr>
                            </m:dPr>
                            <m:e>
                              <m:r>
                                <a:rPr lang="en-US" altLang="zh-CN" sz="2000" b="0" i="1" smtClean="0">
                                  <a:latin typeface="Cambria Math" panose="02040503050406030204" pitchFamily="18" charset="0"/>
                                </a:rPr>
                                <m:t>𝑤</m:t>
                              </m:r>
                            </m:e>
                          </m:d>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𝑐</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8410604" y="1535834"/>
                <a:ext cx="2150653" cy="400110"/>
              </a:xfrm>
              <a:prstGeom prst="rect">
                <a:avLst/>
              </a:prstGeom>
              <a:blipFill rotWithShape="0">
                <a:blip r:embed="rId5"/>
                <a:stretch>
                  <a:fillRect b="-16667"/>
                </a:stretch>
              </a:blipFill>
            </p:spPr>
            <p:txBody>
              <a:bodyPr/>
              <a:lstStyle/>
              <a:p>
                <a:r>
                  <a:rPr lang="zh-CN" altLang="en-US">
                    <a:noFill/>
                  </a:rPr>
                  <a:t> </a:t>
                </a:r>
              </a:p>
            </p:txBody>
          </p:sp>
        </mc:Fallback>
      </mc:AlternateContent>
      <p:sp>
        <p:nvSpPr>
          <p:cNvPr id="29" name="矩形 28"/>
          <p:cNvSpPr/>
          <p:nvPr/>
        </p:nvSpPr>
        <p:spPr>
          <a:xfrm>
            <a:off x="4002657" y="2173857"/>
            <a:ext cx="845388" cy="22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110252" y="2160282"/>
            <a:ext cx="845388" cy="22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9063236" y="2173857"/>
            <a:ext cx="845388" cy="22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6760578" y="2609072"/>
            <a:ext cx="811115" cy="419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802349" y="1863640"/>
            <a:ext cx="415498" cy="369332"/>
          </a:xfrm>
          <a:prstGeom prst="rect">
            <a:avLst/>
          </a:prstGeom>
          <a:noFill/>
        </p:spPr>
        <p:txBody>
          <a:bodyPr wrap="none" rtlCol="0">
            <a:spAutoFit/>
          </a:bodyPr>
          <a:lstStyle/>
          <a:p>
            <a:r>
              <a:rPr lang="en-US" altLang="zh-CN" dirty="0" smtClean="0"/>
              <a:t>…</a:t>
            </a:r>
            <a:endParaRPr lang="zh-CN" altLang="en-US" dirty="0"/>
          </a:p>
        </p:txBody>
      </p:sp>
      <p:sp>
        <p:nvSpPr>
          <p:cNvPr id="35" name="文本框 34"/>
          <p:cNvSpPr txBox="1"/>
          <p:nvPr/>
        </p:nvSpPr>
        <p:spPr>
          <a:xfrm>
            <a:off x="5265055" y="2612750"/>
            <a:ext cx="1167307" cy="369332"/>
          </a:xfrm>
          <a:prstGeom prst="rect">
            <a:avLst/>
          </a:prstGeom>
          <a:noFill/>
        </p:spPr>
        <p:txBody>
          <a:bodyPr wrap="none" rtlCol="0">
            <a:spAutoFit/>
          </a:bodyPr>
          <a:lstStyle/>
          <a:p>
            <a:r>
              <a:rPr lang="en-US" altLang="zh-CN" dirty="0" smtClean="0"/>
              <a:t>Average</a:t>
            </a:r>
            <a:endParaRPr lang="zh-CN" altLang="en-US" dirty="0"/>
          </a:p>
        </p:txBody>
      </p:sp>
      <p:sp>
        <p:nvSpPr>
          <p:cNvPr id="36" name="矩形 35"/>
          <p:cNvSpPr/>
          <p:nvPr/>
        </p:nvSpPr>
        <p:spPr>
          <a:xfrm>
            <a:off x="6760578" y="3148021"/>
            <a:ext cx="845388" cy="22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7" name="文本框 36"/>
              <p:cNvSpPr txBox="1"/>
              <p:nvPr/>
            </p:nvSpPr>
            <p:spPr>
              <a:xfrm>
                <a:off x="8010098" y="3106275"/>
                <a:ext cx="6227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37" name="文本框 36"/>
              <p:cNvSpPr txBox="1">
                <a:spLocks noRot="1" noChangeAspect="1" noMove="1" noResize="1" noEditPoints="1" noAdjustHandles="1" noChangeArrowheads="1" noChangeShapeType="1" noTextEdit="1"/>
              </p:cNvSpPr>
              <p:nvPr/>
            </p:nvSpPr>
            <p:spPr>
              <a:xfrm>
                <a:off x="8010098" y="3106275"/>
                <a:ext cx="622798" cy="307777"/>
              </a:xfrm>
              <a:prstGeom prst="rect">
                <a:avLst/>
              </a:prstGeom>
              <a:blipFill rotWithShape="0">
                <a:blip r:embed="rId6"/>
                <a:stretch>
                  <a:fillRect l="-4902" r="-13725" b="-40000"/>
                </a:stretch>
              </a:blipFill>
            </p:spPr>
            <p:txBody>
              <a:bodyPr/>
              <a:lstStyle/>
              <a:p>
                <a:r>
                  <a:rPr lang="zh-CN" altLang="en-US">
                    <a:noFill/>
                  </a:rPr>
                  <a:t> </a:t>
                </a:r>
              </a:p>
            </p:txBody>
          </p:sp>
        </mc:Fallback>
      </mc:AlternateContent>
      <p:sp>
        <p:nvSpPr>
          <p:cNvPr id="38" name="下箭头 37"/>
          <p:cNvSpPr/>
          <p:nvPr/>
        </p:nvSpPr>
        <p:spPr>
          <a:xfrm>
            <a:off x="6777714" y="3491837"/>
            <a:ext cx="811115" cy="419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799336" y="4014583"/>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24</a:t>
            </a:r>
            <a:endParaRPr lang="zh-CN" altLang="en-US" dirty="0"/>
          </a:p>
        </p:txBody>
      </p:sp>
      <p:sp>
        <p:nvSpPr>
          <p:cNvPr id="40" name="椭圆 39"/>
          <p:cNvSpPr/>
          <p:nvPr/>
        </p:nvSpPr>
        <p:spPr>
          <a:xfrm>
            <a:off x="7630607" y="4809456"/>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9</a:t>
            </a:r>
            <a:endParaRPr lang="zh-CN" altLang="en-US" dirty="0"/>
          </a:p>
        </p:txBody>
      </p:sp>
      <p:sp>
        <p:nvSpPr>
          <p:cNvPr id="41" name="椭圆 40"/>
          <p:cNvSpPr/>
          <p:nvPr/>
        </p:nvSpPr>
        <p:spPr>
          <a:xfrm>
            <a:off x="5857598" y="4783772"/>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15</a:t>
            </a:r>
            <a:endParaRPr lang="zh-CN" altLang="en-US" dirty="0"/>
          </a:p>
        </p:txBody>
      </p:sp>
      <p:sp>
        <p:nvSpPr>
          <p:cNvPr id="43" name="椭圆 42"/>
          <p:cNvSpPr/>
          <p:nvPr/>
        </p:nvSpPr>
        <p:spPr>
          <a:xfrm>
            <a:off x="6825969" y="5598313"/>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7</a:t>
            </a:r>
            <a:endParaRPr lang="zh-CN" altLang="en-US" dirty="0"/>
          </a:p>
        </p:txBody>
      </p:sp>
      <p:sp>
        <p:nvSpPr>
          <p:cNvPr id="44" name="椭圆 43"/>
          <p:cNvSpPr/>
          <p:nvPr/>
        </p:nvSpPr>
        <p:spPr>
          <a:xfrm>
            <a:off x="8622124" y="5598313"/>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2</a:t>
            </a:r>
            <a:endParaRPr lang="zh-CN" altLang="en-US" dirty="0"/>
          </a:p>
        </p:txBody>
      </p:sp>
      <p:cxnSp>
        <p:nvCxnSpPr>
          <p:cNvPr id="46" name="直接连接符 45"/>
          <p:cNvCxnSpPr>
            <a:stCxn id="39" idx="4"/>
            <a:endCxn id="41" idx="0"/>
          </p:cNvCxnSpPr>
          <p:nvPr/>
        </p:nvCxnSpPr>
        <p:spPr>
          <a:xfrm flipH="1">
            <a:off x="6247597" y="4466884"/>
            <a:ext cx="941738" cy="316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9" idx="4"/>
            <a:endCxn id="40" idx="0"/>
          </p:cNvCxnSpPr>
          <p:nvPr/>
        </p:nvCxnSpPr>
        <p:spPr>
          <a:xfrm>
            <a:off x="7189335" y="4466884"/>
            <a:ext cx="831271" cy="3425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7247456" y="5251369"/>
            <a:ext cx="804638" cy="3365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0" idx="4"/>
            <a:endCxn id="44" idx="0"/>
          </p:cNvCxnSpPr>
          <p:nvPr/>
        </p:nvCxnSpPr>
        <p:spPr>
          <a:xfrm>
            <a:off x="8020606" y="5261757"/>
            <a:ext cx="991517" cy="336556"/>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947643" y="5368295"/>
            <a:ext cx="554960" cy="369332"/>
          </a:xfrm>
          <a:prstGeom prst="rect">
            <a:avLst/>
          </a:prstGeom>
          <a:noFill/>
        </p:spPr>
        <p:txBody>
          <a:bodyPr wrap="none" rtlCol="0">
            <a:spAutoFit/>
          </a:bodyPr>
          <a:lstStyle/>
          <a:p>
            <a:r>
              <a:rPr lang="en-US" altLang="zh-CN" dirty="0" smtClean="0"/>
              <a:t>the</a:t>
            </a:r>
            <a:endParaRPr lang="zh-CN" altLang="en-US" dirty="0"/>
          </a:p>
        </p:txBody>
      </p:sp>
      <p:sp>
        <p:nvSpPr>
          <p:cNvPr id="54" name="文本框 53"/>
          <p:cNvSpPr txBox="1"/>
          <p:nvPr/>
        </p:nvSpPr>
        <p:spPr>
          <a:xfrm>
            <a:off x="6833137" y="6179176"/>
            <a:ext cx="800219" cy="369332"/>
          </a:xfrm>
          <a:prstGeom prst="rect">
            <a:avLst/>
          </a:prstGeom>
          <a:noFill/>
        </p:spPr>
        <p:txBody>
          <a:bodyPr wrap="none" rtlCol="0">
            <a:spAutoFit/>
          </a:bodyPr>
          <a:lstStyle/>
          <a:p>
            <a:r>
              <a:rPr lang="en-US" altLang="zh-CN" dirty="0" smtClean="0"/>
              <a:t>good</a:t>
            </a:r>
            <a:endParaRPr lang="zh-CN" altLang="en-US" dirty="0"/>
          </a:p>
        </p:txBody>
      </p:sp>
      <p:sp>
        <p:nvSpPr>
          <p:cNvPr id="55" name="文本框 54"/>
          <p:cNvSpPr txBox="1"/>
          <p:nvPr/>
        </p:nvSpPr>
        <p:spPr>
          <a:xfrm>
            <a:off x="8440309" y="6179176"/>
            <a:ext cx="1245854" cy="369332"/>
          </a:xfrm>
          <a:prstGeom prst="rect">
            <a:avLst/>
          </a:prstGeom>
          <a:noFill/>
        </p:spPr>
        <p:txBody>
          <a:bodyPr wrap="none" rtlCol="0">
            <a:spAutoFit/>
          </a:bodyPr>
          <a:lstStyle/>
          <a:p>
            <a:r>
              <a:rPr lang="en-US" altLang="zh-CN" dirty="0" smtClean="0"/>
              <a:t>algorithm</a:t>
            </a:r>
            <a:endParaRPr lang="zh-CN" altLang="en-US" dirty="0"/>
          </a:p>
        </p:txBody>
      </p:sp>
      <mc:AlternateContent xmlns:mc="http://schemas.openxmlformats.org/markup-compatibility/2006" xmlns:a14="http://schemas.microsoft.com/office/drawing/2010/main">
        <mc:Choice Requires="a14">
          <p:sp>
            <p:nvSpPr>
              <p:cNvPr id="56" name="文本框 55"/>
              <p:cNvSpPr txBox="1"/>
              <p:nvPr/>
            </p:nvSpPr>
            <p:spPr>
              <a:xfrm>
                <a:off x="6284155" y="4040678"/>
                <a:ext cx="47862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i="1">
                              <a:latin typeface="Cambria Math"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1</m:t>
                          </m:r>
                        </m:sub>
                        <m:sup>
                          <m:r>
                            <a:rPr lang="en-US" altLang="zh-CN" sz="2000" i="1">
                              <a:latin typeface="Cambria Math" panose="02040503050406030204" pitchFamily="18" charset="0"/>
                            </a:rPr>
                            <m:t>𝑤</m:t>
                          </m:r>
                        </m:sup>
                      </m:sSubSup>
                    </m:oMath>
                  </m:oMathPara>
                </a14:m>
                <a:endParaRPr lang="zh-CN" altLang="en-US" sz="2000" dirty="0"/>
              </a:p>
            </p:txBody>
          </p:sp>
        </mc:Choice>
        <mc:Fallback xmlns="">
          <p:sp>
            <p:nvSpPr>
              <p:cNvPr id="56" name="文本框 55"/>
              <p:cNvSpPr txBox="1">
                <a:spLocks noRot="1" noChangeAspect="1" noMove="1" noResize="1" noEditPoints="1" noAdjustHandles="1" noChangeArrowheads="1" noChangeShapeType="1" noTextEdit="1"/>
              </p:cNvSpPr>
              <p:nvPr/>
            </p:nvSpPr>
            <p:spPr>
              <a:xfrm>
                <a:off x="6284155" y="4040678"/>
                <a:ext cx="478624" cy="400110"/>
              </a:xfrm>
              <a:prstGeom prst="rect">
                <a:avLst/>
              </a:prstGeom>
              <a:blipFill rotWithShape="0">
                <a:blip r:embed="rId7"/>
                <a:stretch>
                  <a:fillRect b="-10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7145640" y="4783772"/>
                <a:ext cx="478624" cy="407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i="1" smtClean="0">
                              <a:latin typeface="Cambria Math" charset="0"/>
                            </a:rPr>
                          </m:ctrlPr>
                        </m:sSubSupPr>
                        <m:e>
                          <m:r>
                            <a:rPr lang="en-US" altLang="zh-CN" sz="2000" i="1">
                              <a:latin typeface="Cambria Math" panose="02040503050406030204" pitchFamily="18" charset="0"/>
                            </a:rPr>
                            <m:t>𝑞</m:t>
                          </m:r>
                        </m:e>
                        <m:sub>
                          <m:r>
                            <a:rPr lang="en-US" altLang="zh-CN" sz="2000" b="0" i="1" smtClean="0">
                              <a:latin typeface="Cambria Math" panose="02040503050406030204" pitchFamily="18" charset="0"/>
                            </a:rPr>
                            <m:t>2</m:t>
                          </m:r>
                        </m:sub>
                        <m:sup>
                          <m:r>
                            <a:rPr lang="en-US" altLang="zh-CN" sz="2000" i="1">
                              <a:latin typeface="Cambria Math" panose="02040503050406030204" pitchFamily="18" charset="0"/>
                            </a:rPr>
                            <m:t>𝑤</m:t>
                          </m:r>
                        </m:sup>
                      </m:sSubSup>
                    </m:oMath>
                  </m:oMathPara>
                </a14:m>
                <a:endParaRPr lang="zh-CN" altLang="en-US" sz="2000" dirty="0"/>
              </a:p>
            </p:txBody>
          </p:sp>
        </mc:Choice>
        <mc:Fallback xmlns="">
          <p:sp>
            <p:nvSpPr>
              <p:cNvPr id="57" name="文本框 56"/>
              <p:cNvSpPr txBox="1">
                <a:spLocks noRot="1" noChangeAspect="1" noMove="1" noResize="1" noEditPoints="1" noAdjustHandles="1" noChangeArrowheads="1" noChangeShapeType="1" noTextEdit="1"/>
              </p:cNvSpPr>
              <p:nvPr/>
            </p:nvSpPr>
            <p:spPr>
              <a:xfrm>
                <a:off x="7145640" y="4783772"/>
                <a:ext cx="478624" cy="407547"/>
              </a:xfrm>
              <a:prstGeom prst="rect">
                <a:avLst/>
              </a:prstGeom>
              <a:blipFill rotWithShape="0">
                <a:blip r:embed="rId8"/>
                <a:stretch>
                  <a:fillRect b="-74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8453729" y="4791209"/>
                <a:ext cx="950388" cy="400110"/>
              </a:xfrm>
              <a:prstGeom prst="rect">
                <a:avLst/>
              </a:prstGeom>
              <a:noFill/>
            </p:spPr>
            <p:txBody>
              <a:bodyPr wrap="none" rtlCol="0">
                <a:spAutoFit/>
              </a:bodyPr>
              <a:lstStyle/>
              <a:p>
                <a14:m>
                  <m:oMath xmlns:m="http://schemas.openxmlformats.org/officeDocument/2006/math">
                    <m:sSubSup>
                      <m:sSubSupPr>
                        <m:ctrlPr>
                          <a:rPr lang="zh-CN" altLang="zh-CN" sz="2000" i="1">
                            <a:latin typeface="Cambria Math" charset="0"/>
                          </a:rPr>
                        </m:ctrlPr>
                      </m:sSubSupPr>
                      <m:e>
                        <m:r>
                          <a:rPr lang="en-US" altLang="zh-CN" sz="2000" i="1">
                            <a:latin typeface="Cambria Math" panose="02040503050406030204" pitchFamily="18" charset="0"/>
                          </a:rPr>
                          <m:t>𝑑</m:t>
                        </m:r>
                      </m:e>
                      <m:sub>
                        <m:r>
                          <a:rPr lang="en-US" altLang="zh-CN" sz="2000" i="1">
                            <a:latin typeface="Cambria Math" panose="02040503050406030204" pitchFamily="18" charset="0"/>
                          </a:rPr>
                          <m:t>2</m:t>
                        </m:r>
                      </m:sub>
                      <m:sup>
                        <m:r>
                          <a:rPr lang="en-US" altLang="zh-CN" sz="2000" i="1">
                            <a:latin typeface="Cambria Math" panose="02040503050406030204" pitchFamily="18" charset="0"/>
                          </a:rPr>
                          <m:t>𝑤</m:t>
                        </m:r>
                      </m:sup>
                    </m:sSubSup>
                  </m:oMath>
                </a14:m>
                <a:r>
                  <a:rPr lang="zh-CN" altLang="en-US" sz="2000" dirty="0" smtClean="0"/>
                  <a:t> </a:t>
                </a:r>
                <a:r>
                  <a:rPr lang="en-US" altLang="zh-CN" sz="2000" dirty="0" smtClean="0"/>
                  <a:t>= 0</a:t>
                </a:r>
                <a:endParaRPr lang="zh-CN" altLang="en-US" sz="2000" dirty="0"/>
              </a:p>
            </p:txBody>
          </p:sp>
        </mc:Choice>
        <mc:Fallback xmlns="">
          <p:sp>
            <p:nvSpPr>
              <p:cNvPr id="58" name="文本框 57"/>
              <p:cNvSpPr txBox="1">
                <a:spLocks noRot="1" noChangeAspect="1" noMove="1" noResize="1" noEditPoints="1" noAdjustHandles="1" noChangeArrowheads="1" noChangeShapeType="1" noTextEdit="1"/>
              </p:cNvSpPr>
              <p:nvPr/>
            </p:nvSpPr>
            <p:spPr>
              <a:xfrm>
                <a:off x="8453729" y="4791209"/>
                <a:ext cx="950388" cy="400110"/>
              </a:xfrm>
              <a:prstGeom prst="rect">
                <a:avLst/>
              </a:prstGeom>
              <a:blipFill rotWithShape="0">
                <a:blip r:embed="rId9"/>
                <a:stretch>
                  <a:fillRect t="-9091" r="-5128"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7318839" y="5789454"/>
                <a:ext cx="955133" cy="407547"/>
              </a:xfrm>
              <a:prstGeom prst="rect">
                <a:avLst/>
              </a:prstGeom>
              <a:noFill/>
            </p:spPr>
            <p:txBody>
              <a:bodyPr wrap="none" rtlCol="0">
                <a:spAutoFit/>
              </a:bodyPr>
              <a:lstStyle/>
              <a:p>
                <a14:m>
                  <m:oMath xmlns:m="http://schemas.openxmlformats.org/officeDocument/2006/math">
                    <m:sSubSup>
                      <m:sSubSupPr>
                        <m:ctrlPr>
                          <a:rPr lang="zh-CN" altLang="zh-CN" sz="2000" i="1" smtClean="0">
                            <a:latin typeface="Cambria Math" charset="0"/>
                          </a:rPr>
                        </m:ctrlPr>
                      </m:sSubSupPr>
                      <m:e>
                        <m:r>
                          <a:rPr lang="en-US" altLang="zh-CN" sz="2000" i="1">
                            <a:latin typeface="Cambria Math" panose="02040503050406030204" pitchFamily="18" charset="0"/>
                          </a:rPr>
                          <m:t>𝑑</m:t>
                        </m:r>
                      </m:e>
                      <m:sub>
                        <m:r>
                          <a:rPr lang="en-US" altLang="zh-CN" sz="2000" b="0" i="1" smtClean="0">
                            <a:latin typeface="Cambria Math" panose="02040503050406030204" pitchFamily="18" charset="0"/>
                          </a:rPr>
                          <m:t>3</m:t>
                        </m:r>
                      </m:sub>
                      <m:sup>
                        <m:r>
                          <a:rPr lang="en-US" altLang="zh-CN" sz="2000" i="1">
                            <a:latin typeface="Cambria Math" panose="02040503050406030204" pitchFamily="18" charset="0"/>
                          </a:rPr>
                          <m:t>𝑤</m:t>
                        </m:r>
                      </m:sup>
                    </m:sSubSup>
                  </m:oMath>
                </a14:m>
                <a:r>
                  <a:rPr lang="zh-CN" altLang="en-US" sz="2000" dirty="0" smtClean="0"/>
                  <a:t> </a:t>
                </a:r>
                <a:r>
                  <a:rPr lang="en-US" altLang="zh-CN" sz="2000" dirty="0" smtClean="0"/>
                  <a:t>= 1</a:t>
                </a:r>
                <a:endParaRPr lang="zh-CN" altLang="en-US" sz="2000" dirty="0"/>
              </a:p>
            </p:txBody>
          </p:sp>
        </mc:Choice>
        <mc:Fallback xmlns="">
          <p:sp>
            <p:nvSpPr>
              <p:cNvPr id="59" name="文本框 58"/>
              <p:cNvSpPr txBox="1">
                <a:spLocks noRot="1" noChangeAspect="1" noMove="1" noResize="1" noEditPoints="1" noAdjustHandles="1" noChangeArrowheads="1" noChangeShapeType="1" noTextEdit="1"/>
              </p:cNvSpPr>
              <p:nvPr/>
            </p:nvSpPr>
            <p:spPr>
              <a:xfrm>
                <a:off x="7318839" y="5789454"/>
                <a:ext cx="955133" cy="407547"/>
              </a:xfrm>
              <a:prstGeom prst="rect">
                <a:avLst/>
              </a:prstGeom>
              <a:blipFill rotWithShape="0">
                <a:blip r:embed="rId10"/>
                <a:stretch>
                  <a:fillRect t="-10448" r="-5128" b="-22388"/>
                </a:stretch>
              </a:blipFill>
            </p:spPr>
            <p:txBody>
              <a:bodyPr/>
              <a:lstStyle/>
              <a:p>
                <a:r>
                  <a:rPr lang="zh-CN" altLang="en-US">
                    <a:noFill/>
                  </a:rPr>
                  <a:t> </a:t>
                </a:r>
              </a:p>
            </p:txBody>
          </p:sp>
        </mc:Fallback>
      </mc:AlternateContent>
      <p:sp>
        <p:nvSpPr>
          <p:cNvPr id="60" name="文本框 59"/>
          <p:cNvSpPr txBox="1"/>
          <p:nvPr/>
        </p:nvSpPr>
        <p:spPr>
          <a:xfrm>
            <a:off x="1532588" y="2041592"/>
            <a:ext cx="1838965" cy="461665"/>
          </a:xfrm>
          <a:prstGeom prst="rect">
            <a:avLst/>
          </a:prstGeom>
          <a:noFill/>
        </p:spPr>
        <p:txBody>
          <a:bodyPr wrap="none" rtlCol="0">
            <a:spAutoFit/>
          </a:bodyPr>
          <a:lstStyle/>
          <a:p>
            <a:r>
              <a:rPr lang="en-US" altLang="zh-CN" sz="2400" dirty="0" smtClean="0"/>
              <a:t>Input Layer</a:t>
            </a:r>
            <a:endParaRPr lang="zh-CN" altLang="en-US" sz="2400" dirty="0"/>
          </a:p>
        </p:txBody>
      </p:sp>
      <p:sp>
        <p:nvSpPr>
          <p:cNvPr id="61" name="文本框 60"/>
          <p:cNvSpPr txBox="1"/>
          <p:nvPr/>
        </p:nvSpPr>
        <p:spPr>
          <a:xfrm>
            <a:off x="1532588" y="2955109"/>
            <a:ext cx="2574744" cy="461665"/>
          </a:xfrm>
          <a:prstGeom prst="rect">
            <a:avLst/>
          </a:prstGeom>
          <a:noFill/>
        </p:spPr>
        <p:txBody>
          <a:bodyPr wrap="none" rtlCol="0">
            <a:spAutoFit/>
          </a:bodyPr>
          <a:lstStyle/>
          <a:p>
            <a:r>
              <a:rPr lang="en-US" altLang="zh-CN" sz="2400" dirty="0" smtClean="0"/>
              <a:t>Projection Layer</a:t>
            </a:r>
            <a:endParaRPr lang="zh-CN" altLang="en-US" sz="2400" dirty="0"/>
          </a:p>
        </p:txBody>
      </p:sp>
      <p:sp>
        <p:nvSpPr>
          <p:cNvPr id="62" name="文本框 61"/>
          <p:cNvSpPr txBox="1"/>
          <p:nvPr/>
        </p:nvSpPr>
        <p:spPr>
          <a:xfrm>
            <a:off x="1532588" y="4609343"/>
            <a:ext cx="2141933" cy="461665"/>
          </a:xfrm>
          <a:prstGeom prst="rect">
            <a:avLst/>
          </a:prstGeom>
          <a:noFill/>
        </p:spPr>
        <p:txBody>
          <a:bodyPr wrap="none" rtlCol="0">
            <a:spAutoFit/>
          </a:bodyPr>
          <a:lstStyle/>
          <a:p>
            <a:r>
              <a:rPr lang="en-US" altLang="zh-CN" sz="2400" dirty="0" smtClean="0"/>
              <a:t>Output Layer</a:t>
            </a:r>
            <a:endParaRPr lang="zh-CN" altLang="en-US" sz="2400" dirty="0"/>
          </a:p>
        </p:txBody>
      </p:sp>
      <p:sp>
        <p:nvSpPr>
          <p:cNvPr id="3" name="文本框 2"/>
          <p:cNvSpPr txBox="1"/>
          <p:nvPr/>
        </p:nvSpPr>
        <p:spPr>
          <a:xfrm>
            <a:off x="1532588" y="6050614"/>
            <a:ext cx="3812262" cy="461665"/>
          </a:xfrm>
          <a:prstGeom prst="rect">
            <a:avLst/>
          </a:prstGeom>
          <a:noFill/>
        </p:spPr>
        <p:txBody>
          <a:bodyPr wrap="none" rtlCol="0">
            <a:spAutoFit/>
          </a:bodyPr>
          <a:lstStyle/>
          <a:p>
            <a:r>
              <a:rPr lang="en-US" altLang="zh-CN" sz="2400" dirty="0" smtClean="0"/>
              <a:t>Sample: (Context(w), w)</a:t>
            </a:r>
            <a:endParaRPr lang="zh-CN" altLang="en-US" sz="2400" dirty="0"/>
          </a:p>
        </p:txBody>
      </p:sp>
    </p:spTree>
    <p:extLst>
      <p:ext uri="{BB962C8B-B14F-4D97-AF65-F5344CB8AC3E}">
        <p14:creationId xmlns:p14="http://schemas.microsoft.com/office/powerpoint/2010/main" val="3645813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solidFill>
                  <a:prstClr val="black">
                    <a:lumMod val="85000"/>
                    <a:lumOff val="15000"/>
                  </a:prstClr>
                </a:solidFill>
              </a:rPr>
              <a:t>Hierarchical </a:t>
            </a:r>
            <a:r>
              <a:rPr lang="en-US" altLang="zh-CN" sz="4400" dirty="0" err="1">
                <a:solidFill>
                  <a:prstClr val="black">
                    <a:lumMod val="85000"/>
                    <a:lumOff val="15000"/>
                  </a:prstClr>
                </a:solidFill>
              </a:rPr>
              <a:t>Softmax</a:t>
            </a:r>
            <a:r>
              <a:rPr lang="en-US" altLang="zh-CN" sz="4400" dirty="0">
                <a:solidFill>
                  <a:prstClr val="black">
                    <a:lumMod val="85000"/>
                    <a:lumOff val="15000"/>
                  </a:prstClr>
                </a:solidFill>
              </a:rPr>
              <a:t> - CBOW</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400" dirty="0" smtClean="0"/>
                  <a:t>Given a sequence of training words, </a:t>
                </a:r>
                <a14:m>
                  <m:oMath xmlns:m="http://schemas.openxmlformats.org/officeDocument/2006/math">
                    <m:sSub>
                      <m:sSubPr>
                        <m:ctrlPr>
                          <a:rPr lang="zh-CN" altLang="zh-CN" sz="2400" i="1">
                            <a:latin typeface="Cambria Math"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 </m:t>
                    </m:r>
                    <m:sSub>
                      <m:sSubPr>
                        <m:ctrlPr>
                          <a:rPr lang="zh-CN" altLang="zh-CN" sz="2400" i="1">
                            <a:latin typeface="Cambria Math"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 …</m:t>
                    </m:r>
                    <m:sSub>
                      <m:sSubPr>
                        <m:ctrlPr>
                          <a:rPr lang="zh-CN" altLang="zh-CN" sz="2400" i="1">
                            <a:latin typeface="Cambria Math"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𝑇</m:t>
                        </m:r>
                      </m:sub>
                    </m:sSub>
                  </m:oMath>
                </a14:m>
                <a:endParaRPr lang="en-US" altLang="zh-CN" sz="2400" dirty="0" smtClean="0"/>
              </a:p>
              <a:p>
                <a:r>
                  <a:rPr lang="en-US" altLang="zh-CN" sz="2400" dirty="0" smtClean="0"/>
                  <a:t>Objective: maximize </a:t>
                </a:r>
                <a:endParaRPr lang="en-US" altLang="zh-CN" sz="240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L</m:t>
                      </m:r>
                      <m:r>
                        <a:rPr lang="en-US" altLang="zh-CN" sz="2400">
                          <a:latin typeface="Cambria Math" panose="02040503050406030204" pitchFamily="18" charset="0"/>
                        </a:rPr>
                        <m:t>= </m:t>
                      </m:r>
                      <m:nary>
                        <m:naryPr>
                          <m:chr m:val="∑"/>
                          <m:limLoc m:val="undOvr"/>
                          <m:ctrlPr>
                            <a:rPr lang="zh-CN" altLang="zh-CN" sz="2400" i="1">
                              <a:latin typeface="Cambria Math" charset="0"/>
                            </a:rPr>
                          </m:ctrlPr>
                        </m:naryPr>
                        <m:sub>
                          <m:r>
                            <a:rPr lang="en-US" altLang="zh-CN" sz="2400" i="1">
                              <a:latin typeface="Cambria Math" panose="02040503050406030204" pitchFamily="18" charset="0"/>
                            </a:rPr>
                            <m:t>𝑡</m:t>
                          </m:r>
                          <m:r>
                            <a:rPr lang="en-US" altLang="zh-CN" sz="2400" i="1">
                              <a:latin typeface="Cambria Math" panose="02040503050406030204" pitchFamily="18" charset="0"/>
                            </a:rPr>
                            <m:t>=1</m:t>
                          </m:r>
                        </m:sub>
                        <m:sup>
                          <m:r>
                            <a:rPr lang="en-US" altLang="zh-CN" sz="2400" i="1">
                              <a:latin typeface="Cambria Math" panose="02040503050406030204" pitchFamily="18" charset="0"/>
                            </a:rPr>
                            <m:t>𝑇</m:t>
                          </m:r>
                        </m:sup>
                        <m:e>
                          <m:r>
                            <a:rPr lang="en-US" altLang="zh-CN" sz="2400" i="1">
                              <a:latin typeface="Cambria Math" panose="02040503050406030204" pitchFamily="18" charset="0"/>
                            </a:rPr>
                            <m:t>𝑙𝑜𝑔</m:t>
                          </m:r>
                        </m:e>
                      </m:nary>
                      <m:r>
                        <a:rPr lang="en-US" altLang="zh-CN" sz="2400" i="1">
                          <a:latin typeface="Cambria Math" panose="02040503050406030204" pitchFamily="18" charset="0"/>
                        </a:rPr>
                        <m:t>𝑝</m:t>
                      </m:r>
                      <m:d>
                        <m:dPr>
                          <m:ctrlPr>
                            <a:rPr lang="zh-CN" altLang="zh-CN" sz="2400" i="1">
                              <a:latin typeface="Cambria Math" charset="0"/>
                            </a:rPr>
                          </m:ctrlPr>
                        </m:dPr>
                        <m:e>
                          <m:r>
                            <a:rPr lang="en-US" altLang="zh-CN" sz="2400" i="1">
                              <a:latin typeface="Cambria Math" panose="02040503050406030204" pitchFamily="18" charset="0"/>
                            </a:rPr>
                            <m:t>𝑤</m:t>
                          </m:r>
                        </m:e>
                        <m:e>
                          <m:r>
                            <a:rPr lang="en-US" altLang="zh-CN" sz="2400" i="1">
                              <a:latin typeface="Cambria Math" panose="02040503050406030204" pitchFamily="18" charset="0"/>
                            </a:rPr>
                            <m:t>𝐶𝑜𝑛𝑡𝑒𝑥𝑡</m:t>
                          </m:r>
                          <m:d>
                            <m:dPr>
                              <m:ctrlPr>
                                <a:rPr lang="zh-CN" altLang="zh-CN" sz="2400" i="1">
                                  <a:latin typeface="Cambria Math" charset="0"/>
                                </a:rPr>
                              </m:ctrlPr>
                            </m:dPr>
                            <m:e>
                              <m:r>
                                <a:rPr lang="en-US" altLang="zh-CN" sz="2400" i="1">
                                  <a:latin typeface="Cambria Math" panose="02040503050406030204" pitchFamily="18" charset="0"/>
                                </a:rPr>
                                <m:t>𝑤</m:t>
                              </m:r>
                            </m:e>
                          </m:d>
                        </m:e>
                      </m:d>
                    </m:oMath>
                  </m:oMathPara>
                </a14:m>
                <a:endParaRPr lang="en-US" altLang="zh-CN" sz="2400" dirty="0" smtClean="0"/>
              </a:p>
              <a:p>
                <a:r>
                  <a:rPr lang="en-US" altLang="zh-CN" sz="2400" dirty="0"/>
                  <a:t> </a:t>
                </a:r>
                <a:r>
                  <a:rPr lang="en-US" altLang="zh-CN" sz="2400" dirty="0" smtClean="0"/>
                  <a:t>Logistic </a:t>
                </a:r>
                <a:r>
                  <a:rPr lang="en-US" altLang="zh-CN" sz="2400" dirty="0"/>
                  <a:t>regression</a:t>
                </a:r>
                <a14:m>
                  <m:oMath xmlns:m="http://schemas.openxmlformats.org/officeDocument/2006/math">
                    <m:r>
                      <a:rPr lang="en-US" altLang="zh-CN" sz="2400" b="0" i="0" smtClean="0">
                        <a:latin typeface="Cambria Math" panose="02040503050406030204" pitchFamily="18" charset="0"/>
                      </a:rPr>
                      <m:t> </m:t>
                    </m:r>
                  </m:oMath>
                </a14:m>
                <a:endParaRPr lang="en-US" altLang="zh-CN" sz="2400" b="0" i="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f</m:t>
                      </m:r>
                      <m:d>
                        <m:dPr>
                          <m:ctrlPr>
                            <a:rPr lang="zh-CN" altLang="zh-CN" sz="2400" i="1">
                              <a:latin typeface="Cambria Math" charset="0"/>
                            </a:rPr>
                          </m:ctrlPr>
                        </m:dPr>
                        <m:e>
                          <m:sSubSup>
                            <m:sSubSupPr>
                              <m:ctrlPr>
                                <a:rPr lang="zh-CN" altLang="zh-CN" sz="2400" i="1">
                                  <a:latin typeface="Cambria Math"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𝑤</m:t>
                              </m:r>
                            </m:sub>
                            <m:sup>
                              <m:r>
                                <a:rPr lang="en-US" altLang="zh-CN" sz="2400" i="1">
                                  <a:latin typeface="Cambria Math" panose="02040503050406030204" pitchFamily="18" charset="0"/>
                                </a:rPr>
                                <m:t>𝑇</m:t>
                              </m:r>
                            </m:sup>
                          </m:sSubSup>
                          <m:r>
                            <a:rPr lang="en-US" altLang="zh-CN" sz="2400" i="1">
                              <a:latin typeface="Cambria Math" panose="02040503050406030204" pitchFamily="18" charset="0"/>
                            </a:rPr>
                            <m:t>𝑞</m:t>
                          </m:r>
                        </m:e>
                      </m:d>
                      <m:r>
                        <a:rPr lang="en-US" altLang="zh-CN" sz="2400" i="1">
                          <a:latin typeface="Cambria Math" panose="02040503050406030204" pitchFamily="18" charset="0"/>
                        </a:rPr>
                        <m:t>= </m:t>
                      </m:r>
                      <m:f>
                        <m:fPr>
                          <m:ctrlPr>
                            <a:rPr lang="zh-CN" altLang="zh-CN" sz="2400" i="1">
                              <a:latin typeface="Cambria Math"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1+</m:t>
                          </m:r>
                          <m:sSup>
                            <m:sSupPr>
                              <m:ctrlPr>
                                <a:rPr lang="zh-CN" altLang="zh-CN" sz="2400" i="1">
                                  <a:latin typeface="Cambria Math"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sSubSup>
                                <m:sSubSupPr>
                                  <m:ctrlPr>
                                    <a:rPr lang="zh-CN" altLang="zh-CN" sz="2400" i="1">
                                      <a:latin typeface="Cambria Math"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𝑤</m:t>
                                  </m:r>
                                </m:sub>
                                <m:sup>
                                  <m:r>
                                    <a:rPr lang="en-US" altLang="zh-CN" sz="2400" i="1">
                                      <a:latin typeface="Cambria Math" panose="02040503050406030204" pitchFamily="18" charset="0"/>
                                    </a:rPr>
                                    <m:t>𝑇</m:t>
                                  </m:r>
                                </m:sup>
                              </m:sSubSup>
                              <m:r>
                                <a:rPr lang="en-US" altLang="zh-CN" sz="2400" i="1">
                                  <a:latin typeface="Cambria Math" panose="02040503050406030204" pitchFamily="18" charset="0"/>
                                </a:rPr>
                                <m:t>𝑞</m:t>
                              </m:r>
                            </m:sup>
                          </m:sSup>
                        </m:den>
                      </m:f>
                    </m:oMath>
                  </m:oMathPara>
                </a14:m>
                <a:endParaRPr lang="en-US" altLang="zh-CN" sz="2400" dirty="0" smtClean="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958" t="-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6376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solidFill>
                  <a:prstClr val="black">
                    <a:lumMod val="85000"/>
                    <a:lumOff val="15000"/>
                  </a:prstClr>
                </a:solidFill>
              </a:rPr>
              <a:t>Hierarchical </a:t>
            </a:r>
            <a:r>
              <a:rPr lang="en-US" altLang="zh-CN" sz="4400" dirty="0" err="1">
                <a:solidFill>
                  <a:prstClr val="black">
                    <a:lumMod val="85000"/>
                    <a:lumOff val="15000"/>
                  </a:prstClr>
                </a:solidFill>
              </a:rPr>
              <a:t>Softmax</a:t>
            </a:r>
            <a:r>
              <a:rPr lang="en-US" altLang="zh-CN" sz="4400" dirty="0">
                <a:solidFill>
                  <a:prstClr val="black">
                    <a:lumMod val="85000"/>
                    <a:lumOff val="15000"/>
                  </a:prstClr>
                </a:solidFill>
              </a:rPr>
              <a:t> - CBOW</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400" dirty="0"/>
                  <a:t>the probability function of the current </a:t>
                </a:r>
                <a:r>
                  <a:rPr lang="en-US" altLang="zh-CN" sz="2400" dirty="0" smtClean="0"/>
                  <a:t>word: </a:t>
                </a: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𝑝</m:t>
                      </m:r>
                      <m:d>
                        <m:dPr>
                          <m:ctrlPr>
                            <a:rPr lang="zh-CN" altLang="zh-CN" sz="2400" i="1">
                              <a:latin typeface="Cambria Math" charset="0"/>
                            </a:rPr>
                          </m:ctrlPr>
                        </m:dPr>
                        <m:e>
                          <m:r>
                            <a:rPr lang="en-US" altLang="zh-CN" sz="2400" i="1">
                              <a:latin typeface="Cambria Math" panose="02040503050406030204" pitchFamily="18" charset="0"/>
                            </a:rPr>
                            <m:t>𝑤</m:t>
                          </m:r>
                        </m:e>
                        <m:e>
                          <m:r>
                            <a:rPr lang="en-US" altLang="zh-CN" sz="2400" i="1">
                              <a:latin typeface="Cambria Math" panose="02040503050406030204" pitchFamily="18" charset="0"/>
                            </a:rPr>
                            <m:t>𝐶𝑜𝑛𝑡𝑒𝑥𝑡</m:t>
                          </m:r>
                          <m:d>
                            <m:dPr>
                              <m:ctrlPr>
                                <a:rPr lang="zh-CN" altLang="zh-CN" sz="2400" i="1">
                                  <a:latin typeface="Cambria Math" charset="0"/>
                                </a:rPr>
                              </m:ctrlPr>
                            </m:dPr>
                            <m:e>
                              <m:r>
                                <a:rPr lang="en-US" altLang="zh-CN" sz="2400" i="1">
                                  <a:latin typeface="Cambria Math" panose="02040503050406030204" pitchFamily="18" charset="0"/>
                                </a:rPr>
                                <m:t>𝑤</m:t>
                              </m:r>
                            </m:e>
                          </m:d>
                        </m:e>
                      </m:d>
                      <m:r>
                        <a:rPr lang="en-US" altLang="zh-CN" sz="2400">
                          <a:latin typeface="Cambria Math" panose="02040503050406030204" pitchFamily="18" charset="0"/>
                        </a:rPr>
                        <m:t>= </m:t>
                      </m:r>
                      <m:nary>
                        <m:naryPr>
                          <m:chr m:val="∏"/>
                          <m:limLoc m:val="undOvr"/>
                          <m:ctrlPr>
                            <a:rPr lang="zh-CN" altLang="zh-CN" sz="2400" i="1">
                              <a:latin typeface="Cambria Math" charset="0"/>
                            </a:rPr>
                          </m:ctrlPr>
                        </m:naryPr>
                        <m:sub>
                          <m:r>
                            <a:rPr lang="en-US" altLang="zh-CN" sz="2400" i="1">
                              <a:latin typeface="Cambria Math" panose="02040503050406030204" pitchFamily="18" charset="0"/>
                            </a:rPr>
                            <m:t>𝑗</m:t>
                          </m:r>
                          <m:r>
                            <a:rPr lang="en-US" altLang="zh-CN" sz="2400" i="1">
                              <a:latin typeface="Cambria Math" panose="02040503050406030204" pitchFamily="18" charset="0"/>
                            </a:rPr>
                            <m:t>=2</m:t>
                          </m:r>
                        </m:sub>
                        <m:sup>
                          <m:sSup>
                            <m:sSupPr>
                              <m:ctrlPr>
                                <a:rPr lang="zh-CN" altLang="zh-CN" sz="2400" i="1">
                                  <a:latin typeface="Cambria Math"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𝑤</m:t>
                              </m:r>
                            </m:sup>
                          </m:sSup>
                        </m:sup>
                        <m:e>
                          <m:r>
                            <a:rPr lang="en-US" altLang="zh-CN" sz="2400" i="1">
                              <a:latin typeface="Cambria Math" panose="02040503050406030204" pitchFamily="18" charset="0"/>
                            </a:rPr>
                            <m:t>𝑝</m:t>
                          </m:r>
                          <m:d>
                            <m:dPr>
                              <m:ctrlPr>
                                <a:rPr lang="zh-CN" altLang="zh-CN" sz="2400" i="1">
                                  <a:latin typeface="Cambria Math" charset="0"/>
                                </a:rPr>
                              </m:ctrlPr>
                            </m:dPr>
                            <m:e>
                              <m:sSubSup>
                                <m:sSubSupPr>
                                  <m:ctrlPr>
                                    <a:rPr lang="zh-CN" altLang="zh-CN" sz="2400" i="1">
                                      <a:latin typeface="Cambria Math"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𝑤</m:t>
                                  </m:r>
                                </m:sup>
                              </m:sSubSup>
                            </m:e>
                            <m:e>
                              <m:sSub>
                                <m:sSubPr>
                                  <m:ctrlPr>
                                    <a:rPr lang="zh-CN" altLang="zh-CN" sz="2400" i="1">
                                      <a:latin typeface="Cambria Math"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𝑤</m:t>
                                  </m:r>
                                </m:sub>
                              </m:sSub>
                              <m:r>
                                <a:rPr lang="en-US" altLang="zh-CN" sz="2400" i="1">
                                  <a:latin typeface="Cambria Math" panose="02040503050406030204" pitchFamily="18" charset="0"/>
                                </a:rPr>
                                <m:t>, </m:t>
                              </m:r>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e>
                          </m:d>
                        </m:e>
                      </m:nary>
                      <m:r>
                        <a:rPr lang="en-US" altLang="zh-CN" sz="2400" i="1">
                          <a:latin typeface="Cambria Math" panose="02040503050406030204" pitchFamily="18" charset="0"/>
                        </a:rPr>
                        <m:t>,</m:t>
                      </m:r>
                    </m:oMath>
                  </m:oMathPara>
                </a14:m>
                <a:endParaRPr lang="zh-CN" altLang="zh-CN" sz="2400" dirty="0"/>
              </a:p>
              <a:p>
                <a:r>
                  <a:rPr lang="en-US" altLang="zh-CN" sz="2400" dirty="0"/>
                  <a:t>where</a:t>
                </a:r>
                <a:br>
                  <a:rPr lang="en-US" altLang="zh-CN" sz="2400" dirty="0"/>
                </a:br>
                <a14:m>
                  <m:oMath xmlns:m="http://schemas.openxmlformats.org/officeDocument/2006/math">
                    <m:r>
                      <a:rPr lang="en-US" altLang="zh-CN" sz="2400" i="1">
                        <a:latin typeface="Cambria Math" panose="02040503050406030204" pitchFamily="18" charset="0"/>
                      </a:rPr>
                      <m:t>𝑝</m:t>
                    </m:r>
                    <m:d>
                      <m:dPr>
                        <m:ctrlPr>
                          <a:rPr lang="zh-CN" altLang="zh-CN" sz="2400" i="1">
                            <a:latin typeface="Cambria Math" charset="0"/>
                          </a:rPr>
                        </m:ctrlPr>
                      </m:dPr>
                      <m:e>
                        <m:sSubSup>
                          <m:sSubSupPr>
                            <m:ctrlPr>
                              <a:rPr lang="zh-CN" altLang="zh-CN" sz="2400" i="1">
                                <a:latin typeface="Cambria Math"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𝑤</m:t>
                            </m:r>
                          </m:sup>
                        </m:sSubSup>
                      </m:e>
                      <m:e>
                        <m:sSub>
                          <m:sSubPr>
                            <m:ctrlPr>
                              <a:rPr lang="zh-CN" altLang="zh-CN" sz="2400" i="1">
                                <a:latin typeface="Cambria Math"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𝑤</m:t>
                            </m:r>
                          </m:sub>
                        </m:sSub>
                        <m:r>
                          <a:rPr lang="en-US" altLang="zh-CN" sz="2400" i="1">
                            <a:latin typeface="Cambria Math" panose="02040503050406030204" pitchFamily="18" charset="0"/>
                          </a:rPr>
                          <m:t>, </m:t>
                        </m:r>
                        <m:sSubSup>
                          <m:sSubSupPr>
                            <m:ctrlPr>
                              <a:rPr lang="zh-CN" altLang="zh-CN" sz="2400" i="1">
                                <a:latin typeface="Cambria Math" charset="0"/>
                              </a:rPr>
                            </m:ctrlPr>
                          </m:sSubSupPr>
                          <m:e>
                            <m:r>
                              <a:rPr lang="en-US" altLang="zh-CN" sz="2400" i="1">
                                <a:latin typeface="Cambria Math" panose="02040503050406030204" pitchFamily="18" charset="0"/>
                              </a:rPr>
                              <m:t>𝑝</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e>
                    </m:d>
                    <m:r>
                      <a:rPr lang="en-US" altLang="zh-CN" sz="2400" i="1">
                        <a:latin typeface="Cambria Math" panose="02040503050406030204" pitchFamily="18" charset="0"/>
                      </a:rPr>
                      <m:t>= </m:t>
                    </m:r>
                    <m:d>
                      <m:dPr>
                        <m:begChr m:val="{"/>
                        <m:endChr m:val=""/>
                        <m:ctrlPr>
                          <a:rPr lang="zh-CN" altLang="zh-CN" sz="2400" i="1">
                            <a:latin typeface="Cambria Math" charset="0"/>
                          </a:rPr>
                        </m:ctrlPr>
                      </m:dPr>
                      <m:e>
                        <m:eqArr>
                          <m:eqArrPr>
                            <m:ctrlPr>
                              <a:rPr lang="zh-CN" altLang="zh-CN" sz="2400" i="1">
                                <a:latin typeface="Cambria Math" charset="0"/>
                              </a:rPr>
                            </m:ctrlPr>
                          </m:eqArrPr>
                          <m:e>
                            <m:r>
                              <m:rPr>
                                <m:sty m:val="p"/>
                              </m:rPr>
                              <a:rPr lang="en-US" altLang="zh-CN" sz="2400">
                                <a:latin typeface="Cambria Math" panose="02040503050406030204" pitchFamily="18" charset="0"/>
                                <a:hlinkClick r:id="" action="ppaction://noaction"/>
                              </a:rPr>
                              <m:t>f</m:t>
                            </m:r>
                            <m:d>
                              <m:dPr>
                                <m:ctrlPr>
                                  <a:rPr lang="zh-CN" altLang="zh-CN" sz="2400" i="1">
                                    <a:latin typeface="Cambria Math" charset="0"/>
                                  </a:rPr>
                                </m:ctrlPr>
                              </m:dPr>
                              <m:e>
                                <m:sSubSup>
                                  <m:sSubSupPr>
                                    <m:ctrlPr>
                                      <a:rPr lang="zh-CN" altLang="zh-CN" sz="2400" i="1">
                                        <a:latin typeface="Cambria Math"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𝑤</m:t>
                                    </m:r>
                                  </m:sub>
                                  <m:sup>
                                    <m:r>
                                      <a:rPr lang="en-US" altLang="zh-CN" sz="2400" i="1">
                                        <a:latin typeface="Cambria Math" panose="02040503050406030204" pitchFamily="18" charset="0"/>
                                      </a:rPr>
                                      <m:t>𝑇</m:t>
                                    </m:r>
                                  </m:sup>
                                </m:sSubSup>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e>
                            </m:d>
                            <m:r>
                              <a:rPr lang="en-US" altLang="zh-CN" sz="2400" i="1">
                                <a:latin typeface="Cambria Math" panose="02040503050406030204" pitchFamily="18" charset="0"/>
                              </a:rPr>
                              <m:t>,</m:t>
                            </m:r>
                            <m:sSubSup>
                              <m:sSubSupPr>
                                <m:ctrlPr>
                                  <a:rPr lang="zh-CN" altLang="zh-CN" sz="2400" i="1">
                                    <a:latin typeface="Cambria Math"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𝑤</m:t>
                                </m:r>
                              </m:sup>
                            </m:sSubSup>
                            <m:r>
                              <a:rPr lang="en-US" altLang="zh-CN" sz="2400" i="1">
                                <a:latin typeface="Cambria Math" panose="02040503050406030204" pitchFamily="18" charset="0"/>
                              </a:rPr>
                              <m:t>=0 </m:t>
                            </m:r>
                          </m:e>
                          <m:e>
                            <m:r>
                              <a:rPr lang="en-US" altLang="zh-CN" sz="2400" i="1">
                                <a:latin typeface="Cambria Math" panose="02040503050406030204" pitchFamily="18" charset="0"/>
                              </a:rPr>
                              <m:t>1</m:t>
                            </m:r>
                            <m:r>
                              <a:rPr lang="en-US" altLang="zh-CN" sz="2400" i="1" smtClean="0">
                                <a:latin typeface="Cambria Math" panose="02040503050406030204" pitchFamily="18" charset="0"/>
                              </a:rPr>
                              <m:t>−</m:t>
                            </m:r>
                            <m:r>
                              <a:rPr lang="en-US" altLang="zh-CN" sz="2400" i="1">
                                <a:latin typeface="Cambria Math" panose="02040503050406030204" pitchFamily="18" charset="0"/>
                              </a:rPr>
                              <m:t>𝑓</m:t>
                            </m:r>
                            <m:d>
                              <m:dPr>
                                <m:ctrlPr>
                                  <a:rPr lang="zh-CN" altLang="zh-CN" sz="2400" i="1">
                                    <a:latin typeface="Cambria Math" charset="0"/>
                                  </a:rPr>
                                </m:ctrlPr>
                              </m:dPr>
                              <m:e>
                                <m:sSubSup>
                                  <m:sSubSupPr>
                                    <m:ctrlPr>
                                      <a:rPr lang="zh-CN" altLang="zh-CN" sz="2400" i="1">
                                        <a:latin typeface="Cambria Math"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𝑤</m:t>
                                    </m:r>
                                  </m:sub>
                                  <m:sup>
                                    <m:r>
                                      <a:rPr lang="en-US" altLang="zh-CN" sz="2400" i="1">
                                        <a:latin typeface="Cambria Math" panose="02040503050406030204" pitchFamily="18" charset="0"/>
                                      </a:rPr>
                                      <m:t>𝑇</m:t>
                                    </m:r>
                                  </m:sup>
                                </m:sSubSup>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e>
                            </m:d>
                            <m:r>
                              <a:rPr lang="en-US" altLang="zh-CN" sz="2400" i="1">
                                <a:latin typeface="Cambria Math" panose="02040503050406030204" pitchFamily="18" charset="0"/>
                              </a:rPr>
                              <m:t>,</m:t>
                            </m:r>
                            <m:sSubSup>
                              <m:sSubSupPr>
                                <m:ctrlPr>
                                  <a:rPr lang="zh-CN" altLang="zh-CN" sz="2400" i="1">
                                    <a:latin typeface="Cambria Math"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𝑤</m:t>
                                </m:r>
                              </m:sup>
                            </m:sSubSup>
                            <m:r>
                              <a:rPr lang="en-US" altLang="zh-CN" sz="2400" i="1">
                                <a:latin typeface="Cambria Math" panose="02040503050406030204" pitchFamily="18" charset="0"/>
                              </a:rPr>
                              <m:t>=1</m:t>
                            </m:r>
                          </m:e>
                        </m:eqArr>
                      </m:e>
                    </m:d>
                  </m:oMath>
                </a14:m>
                <a:endParaRPr lang="zh-CN" altLang="zh-CN" sz="2400" dirty="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958" t="-1290"/>
                </a:stretch>
              </a:blipFill>
            </p:spPr>
            <p:txBody>
              <a:bodyPr/>
              <a:lstStyle/>
              <a:p>
                <a:r>
                  <a:rPr lang="zh-CN" altLang="en-US">
                    <a:noFill/>
                  </a:rPr>
                  <a:t> </a:t>
                </a:r>
              </a:p>
            </p:txBody>
          </p:sp>
        </mc:Fallback>
      </mc:AlternateContent>
      <p:sp>
        <p:nvSpPr>
          <p:cNvPr id="4" name="椭圆 3"/>
          <p:cNvSpPr/>
          <p:nvPr/>
        </p:nvSpPr>
        <p:spPr>
          <a:xfrm>
            <a:off x="2020302" y="4169858"/>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24</a:t>
            </a:r>
            <a:endParaRPr lang="zh-CN" altLang="en-US" dirty="0"/>
          </a:p>
        </p:txBody>
      </p:sp>
      <p:sp>
        <p:nvSpPr>
          <p:cNvPr id="5" name="椭圆 4"/>
          <p:cNvSpPr/>
          <p:nvPr/>
        </p:nvSpPr>
        <p:spPr>
          <a:xfrm>
            <a:off x="2851573" y="4964731"/>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9</a:t>
            </a:r>
            <a:endParaRPr lang="zh-CN" altLang="en-US" dirty="0"/>
          </a:p>
        </p:txBody>
      </p:sp>
      <p:sp>
        <p:nvSpPr>
          <p:cNvPr id="6" name="椭圆 5"/>
          <p:cNvSpPr/>
          <p:nvPr/>
        </p:nvSpPr>
        <p:spPr>
          <a:xfrm>
            <a:off x="1078564" y="4939047"/>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15</a:t>
            </a:r>
            <a:endParaRPr lang="zh-CN" altLang="en-US" dirty="0"/>
          </a:p>
        </p:txBody>
      </p:sp>
      <p:sp>
        <p:nvSpPr>
          <p:cNvPr id="7" name="椭圆 6"/>
          <p:cNvSpPr/>
          <p:nvPr/>
        </p:nvSpPr>
        <p:spPr>
          <a:xfrm>
            <a:off x="2046935" y="5753588"/>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7</a:t>
            </a:r>
            <a:endParaRPr lang="zh-CN" altLang="en-US" dirty="0"/>
          </a:p>
        </p:txBody>
      </p:sp>
      <p:sp>
        <p:nvSpPr>
          <p:cNvPr id="8" name="椭圆 7"/>
          <p:cNvSpPr/>
          <p:nvPr/>
        </p:nvSpPr>
        <p:spPr>
          <a:xfrm>
            <a:off x="3843090" y="5753588"/>
            <a:ext cx="779997" cy="4523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2</a:t>
            </a:r>
            <a:endParaRPr lang="zh-CN" altLang="en-US" dirty="0"/>
          </a:p>
        </p:txBody>
      </p:sp>
      <p:cxnSp>
        <p:nvCxnSpPr>
          <p:cNvPr id="9" name="直接连接符 8"/>
          <p:cNvCxnSpPr>
            <a:stCxn id="4" idx="4"/>
            <a:endCxn id="6" idx="0"/>
          </p:cNvCxnSpPr>
          <p:nvPr/>
        </p:nvCxnSpPr>
        <p:spPr>
          <a:xfrm flipH="1">
            <a:off x="1468563" y="4622159"/>
            <a:ext cx="941738" cy="316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4"/>
            <a:endCxn id="5" idx="0"/>
          </p:cNvCxnSpPr>
          <p:nvPr/>
        </p:nvCxnSpPr>
        <p:spPr>
          <a:xfrm>
            <a:off x="2410301" y="4622159"/>
            <a:ext cx="831271" cy="3425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2468422" y="5406644"/>
            <a:ext cx="804638" cy="3365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4"/>
            <a:endCxn id="8" idx="0"/>
          </p:cNvCxnSpPr>
          <p:nvPr/>
        </p:nvCxnSpPr>
        <p:spPr>
          <a:xfrm>
            <a:off x="3241572" y="5417032"/>
            <a:ext cx="991517" cy="336556"/>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168609" y="5523570"/>
            <a:ext cx="554960" cy="369332"/>
          </a:xfrm>
          <a:prstGeom prst="rect">
            <a:avLst/>
          </a:prstGeom>
          <a:noFill/>
        </p:spPr>
        <p:txBody>
          <a:bodyPr wrap="none" rtlCol="0">
            <a:spAutoFit/>
          </a:bodyPr>
          <a:lstStyle/>
          <a:p>
            <a:r>
              <a:rPr lang="en-US" altLang="zh-CN" dirty="0" smtClean="0"/>
              <a:t>the</a:t>
            </a:r>
            <a:endParaRPr lang="zh-CN" altLang="en-US" dirty="0"/>
          </a:p>
        </p:txBody>
      </p:sp>
      <p:sp>
        <p:nvSpPr>
          <p:cNvPr id="14" name="文本框 13"/>
          <p:cNvSpPr txBox="1"/>
          <p:nvPr/>
        </p:nvSpPr>
        <p:spPr>
          <a:xfrm>
            <a:off x="2054103" y="6334451"/>
            <a:ext cx="800219" cy="369332"/>
          </a:xfrm>
          <a:prstGeom prst="rect">
            <a:avLst/>
          </a:prstGeom>
          <a:noFill/>
        </p:spPr>
        <p:txBody>
          <a:bodyPr wrap="none" rtlCol="0">
            <a:spAutoFit/>
          </a:bodyPr>
          <a:lstStyle/>
          <a:p>
            <a:r>
              <a:rPr lang="en-US" altLang="zh-CN" dirty="0" smtClean="0"/>
              <a:t>good</a:t>
            </a:r>
            <a:endParaRPr lang="zh-CN" altLang="en-US" dirty="0"/>
          </a:p>
        </p:txBody>
      </p:sp>
      <p:sp>
        <p:nvSpPr>
          <p:cNvPr id="15" name="文本框 14"/>
          <p:cNvSpPr txBox="1"/>
          <p:nvPr/>
        </p:nvSpPr>
        <p:spPr>
          <a:xfrm>
            <a:off x="3661275" y="6334451"/>
            <a:ext cx="1245854" cy="369332"/>
          </a:xfrm>
          <a:prstGeom prst="rect">
            <a:avLst/>
          </a:prstGeom>
          <a:noFill/>
        </p:spPr>
        <p:txBody>
          <a:bodyPr wrap="none" rtlCol="0">
            <a:spAutoFit/>
          </a:bodyPr>
          <a:lstStyle/>
          <a:p>
            <a:r>
              <a:rPr lang="en-US" altLang="zh-CN" dirty="0" smtClean="0"/>
              <a:t>algorithm</a:t>
            </a:r>
            <a:endParaRPr lang="zh-CN" altLang="en-US" dirty="0"/>
          </a:p>
        </p:txBody>
      </p:sp>
      <mc:AlternateContent xmlns:mc="http://schemas.openxmlformats.org/markup-compatibility/2006" xmlns:a14="http://schemas.microsoft.com/office/drawing/2010/main">
        <mc:Choice Requires="a14">
          <p:sp>
            <p:nvSpPr>
              <p:cNvPr id="16" name="文本框 15"/>
              <p:cNvSpPr txBox="1"/>
              <p:nvPr/>
            </p:nvSpPr>
            <p:spPr>
              <a:xfrm>
                <a:off x="1505121" y="4195953"/>
                <a:ext cx="47862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i="1">
                              <a:latin typeface="Cambria Math"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1</m:t>
                          </m:r>
                        </m:sub>
                        <m:sup>
                          <m:r>
                            <a:rPr lang="en-US" altLang="zh-CN" sz="2000" i="1">
                              <a:latin typeface="Cambria Math" panose="02040503050406030204" pitchFamily="18" charset="0"/>
                            </a:rPr>
                            <m:t>𝑤</m:t>
                          </m:r>
                        </m:sup>
                      </m:sSubSup>
                    </m:oMath>
                  </m:oMathPara>
                </a14:m>
                <a:endParaRPr lang="zh-CN" altLang="en-US" sz="20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505121" y="4195953"/>
                <a:ext cx="478624" cy="400110"/>
              </a:xfrm>
              <a:prstGeom prst="rect">
                <a:avLst/>
              </a:prstGeom>
              <a:blipFill rotWithShape="0">
                <a:blip r:embed="rId4"/>
                <a:stretch>
                  <a:fillRect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2366606" y="4939047"/>
                <a:ext cx="478624" cy="407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i="1" smtClean="0">
                              <a:latin typeface="Cambria Math" charset="0"/>
                            </a:rPr>
                          </m:ctrlPr>
                        </m:sSubSupPr>
                        <m:e>
                          <m:r>
                            <a:rPr lang="en-US" altLang="zh-CN" sz="2000" i="1">
                              <a:latin typeface="Cambria Math" panose="02040503050406030204" pitchFamily="18" charset="0"/>
                            </a:rPr>
                            <m:t>𝑞</m:t>
                          </m:r>
                        </m:e>
                        <m:sub>
                          <m:r>
                            <a:rPr lang="en-US" altLang="zh-CN" sz="2000" b="0" i="1" smtClean="0">
                              <a:latin typeface="Cambria Math" panose="02040503050406030204" pitchFamily="18" charset="0"/>
                            </a:rPr>
                            <m:t>2</m:t>
                          </m:r>
                        </m:sub>
                        <m:sup>
                          <m:r>
                            <a:rPr lang="en-US" altLang="zh-CN" sz="2000" i="1">
                              <a:latin typeface="Cambria Math" panose="02040503050406030204" pitchFamily="18" charset="0"/>
                            </a:rPr>
                            <m:t>𝑤</m:t>
                          </m:r>
                        </m:sup>
                      </m:sSubSup>
                    </m:oMath>
                  </m:oMathPara>
                </a14:m>
                <a:endParaRPr lang="zh-CN" altLang="en-US" sz="20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2366606" y="4939047"/>
                <a:ext cx="478624" cy="407547"/>
              </a:xfrm>
              <a:prstGeom prst="rect">
                <a:avLst/>
              </a:prstGeom>
              <a:blipFill rotWithShape="0">
                <a:blip r:embed="rId5"/>
                <a:stretch>
                  <a:fillRect b="-89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3674695" y="4946484"/>
                <a:ext cx="950388" cy="400110"/>
              </a:xfrm>
              <a:prstGeom prst="rect">
                <a:avLst/>
              </a:prstGeom>
              <a:noFill/>
            </p:spPr>
            <p:txBody>
              <a:bodyPr wrap="none" rtlCol="0">
                <a:spAutoFit/>
              </a:bodyPr>
              <a:lstStyle/>
              <a:p>
                <a14:m>
                  <m:oMath xmlns:m="http://schemas.openxmlformats.org/officeDocument/2006/math">
                    <m:sSubSup>
                      <m:sSubSupPr>
                        <m:ctrlPr>
                          <a:rPr lang="zh-CN" altLang="zh-CN" sz="2000" i="1">
                            <a:latin typeface="Cambria Math" charset="0"/>
                          </a:rPr>
                        </m:ctrlPr>
                      </m:sSubSupPr>
                      <m:e>
                        <m:r>
                          <a:rPr lang="en-US" altLang="zh-CN" sz="2000" i="1">
                            <a:latin typeface="Cambria Math" panose="02040503050406030204" pitchFamily="18" charset="0"/>
                          </a:rPr>
                          <m:t>𝑑</m:t>
                        </m:r>
                      </m:e>
                      <m:sub>
                        <m:r>
                          <a:rPr lang="en-US" altLang="zh-CN" sz="2000" i="1">
                            <a:latin typeface="Cambria Math" panose="02040503050406030204" pitchFamily="18" charset="0"/>
                          </a:rPr>
                          <m:t>2</m:t>
                        </m:r>
                      </m:sub>
                      <m:sup>
                        <m:r>
                          <a:rPr lang="en-US" altLang="zh-CN" sz="2000" i="1">
                            <a:latin typeface="Cambria Math" panose="02040503050406030204" pitchFamily="18" charset="0"/>
                          </a:rPr>
                          <m:t>𝑤</m:t>
                        </m:r>
                      </m:sup>
                    </m:sSubSup>
                  </m:oMath>
                </a14:m>
                <a:r>
                  <a:rPr lang="zh-CN" altLang="en-US" sz="2000" dirty="0" smtClean="0"/>
                  <a:t> </a:t>
                </a:r>
                <a:r>
                  <a:rPr lang="en-US" altLang="zh-CN" sz="2000" dirty="0" smtClean="0"/>
                  <a:t>= 0</a:t>
                </a:r>
                <a:endParaRPr lang="zh-CN" altLang="en-US" sz="20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3674695" y="4946484"/>
                <a:ext cx="950388" cy="400110"/>
              </a:xfrm>
              <a:prstGeom prst="rect">
                <a:avLst/>
              </a:prstGeom>
              <a:blipFill rotWithShape="0">
                <a:blip r:embed="rId6"/>
                <a:stretch>
                  <a:fillRect t="-7576" r="-5128"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2539805" y="5944729"/>
                <a:ext cx="955133" cy="407547"/>
              </a:xfrm>
              <a:prstGeom prst="rect">
                <a:avLst/>
              </a:prstGeom>
              <a:noFill/>
            </p:spPr>
            <p:txBody>
              <a:bodyPr wrap="none" rtlCol="0">
                <a:spAutoFit/>
              </a:bodyPr>
              <a:lstStyle/>
              <a:p>
                <a14:m>
                  <m:oMath xmlns:m="http://schemas.openxmlformats.org/officeDocument/2006/math">
                    <m:sSubSup>
                      <m:sSubSupPr>
                        <m:ctrlPr>
                          <a:rPr lang="zh-CN" altLang="zh-CN" sz="2000" i="1" smtClean="0">
                            <a:latin typeface="Cambria Math" charset="0"/>
                          </a:rPr>
                        </m:ctrlPr>
                      </m:sSubSupPr>
                      <m:e>
                        <m:r>
                          <a:rPr lang="en-US" altLang="zh-CN" sz="2000" i="1">
                            <a:latin typeface="Cambria Math" panose="02040503050406030204" pitchFamily="18" charset="0"/>
                          </a:rPr>
                          <m:t>𝑑</m:t>
                        </m:r>
                      </m:e>
                      <m:sub>
                        <m:r>
                          <a:rPr lang="en-US" altLang="zh-CN" sz="2000" b="0" i="1" smtClean="0">
                            <a:latin typeface="Cambria Math" panose="02040503050406030204" pitchFamily="18" charset="0"/>
                          </a:rPr>
                          <m:t>3</m:t>
                        </m:r>
                      </m:sub>
                      <m:sup>
                        <m:r>
                          <a:rPr lang="en-US" altLang="zh-CN" sz="2000" i="1">
                            <a:latin typeface="Cambria Math" panose="02040503050406030204" pitchFamily="18" charset="0"/>
                          </a:rPr>
                          <m:t>𝑤</m:t>
                        </m:r>
                      </m:sup>
                    </m:sSubSup>
                  </m:oMath>
                </a14:m>
                <a:r>
                  <a:rPr lang="zh-CN" altLang="en-US" sz="2000" dirty="0" smtClean="0"/>
                  <a:t> </a:t>
                </a:r>
                <a:r>
                  <a:rPr lang="en-US" altLang="zh-CN" sz="2000" dirty="0" smtClean="0"/>
                  <a:t>= 1</a:t>
                </a:r>
                <a:endParaRPr lang="zh-CN" altLang="en-US" sz="20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2539805" y="5944729"/>
                <a:ext cx="955133" cy="407547"/>
              </a:xfrm>
              <a:prstGeom prst="rect">
                <a:avLst/>
              </a:prstGeom>
              <a:blipFill rotWithShape="0">
                <a:blip r:embed="rId7"/>
                <a:stretch>
                  <a:fillRect t="-8955" r="-5128" b="-223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46454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solidFill>
                  <a:prstClr val="black">
                    <a:lumMod val="85000"/>
                    <a:lumOff val="15000"/>
                  </a:prstClr>
                </a:solidFill>
              </a:rPr>
              <a:t>Hierarchical </a:t>
            </a:r>
            <a:r>
              <a:rPr lang="en-US" altLang="zh-CN" sz="4400" dirty="0" err="1">
                <a:solidFill>
                  <a:prstClr val="black">
                    <a:lumMod val="85000"/>
                    <a:lumOff val="15000"/>
                  </a:prstClr>
                </a:solidFill>
              </a:rPr>
              <a:t>Softmax</a:t>
            </a:r>
            <a:r>
              <a:rPr lang="en-US" altLang="zh-CN" sz="4400" dirty="0">
                <a:solidFill>
                  <a:prstClr val="black">
                    <a:lumMod val="85000"/>
                    <a:lumOff val="15000"/>
                  </a:prstClr>
                </a:solidFill>
              </a:rPr>
              <a:t> - CBOW</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400" dirty="0" smtClean="0"/>
                  <a:t>Objective function:</a:t>
                </a:r>
              </a:p>
              <a:p>
                <a:pPr marL="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L</m:t>
                      </m:r>
                      <m:r>
                        <a:rPr lang="en-US" altLang="zh-CN" sz="2400">
                          <a:latin typeface="Cambria Math" panose="02040503050406030204" pitchFamily="18" charset="0"/>
                        </a:rPr>
                        <m:t>= </m:t>
                      </m:r>
                      <m:nary>
                        <m:naryPr>
                          <m:chr m:val="∑"/>
                          <m:limLoc m:val="undOvr"/>
                          <m:ctrlPr>
                            <a:rPr lang="zh-CN" altLang="zh-CN" sz="2400" i="1">
                              <a:latin typeface="Cambria Math" charset="0"/>
                            </a:rPr>
                          </m:ctrlPr>
                        </m:naryPr>
                        <m:sub>
                          <m:r>
                            <a:rPr lang="en-US" altLang="zh-CN" sz="2400" i="1">
                              <a:latin typeface="Cambria Math" panose="02040503050406030204" pitchFamily="18" charset="0"/>
                            </a:rPr>
                            <m:t>𝑡</m:t>
                          </m:r>
                          <m:r>
                            <a:rPr lang="en-US" altLang="zh-CN" sz="2400" i="1">
                              <a:latin typeface="Cambria Math" panose="02040503050406030204" pitchFamily="18" charset="0"/>
                            </a:rPr>
                            <m:t>=1</m:t>
                          </m:r>
                        </m:sub>
                        <m:sup>
                          <m:r>
                            <a:rPr lang="en-US" altLang="zh-CN" sz="2400" i="1">
                              <a:latin typeface="Cambria Math" panose="02040503050406030204" pitchFamily="18" charset="0"/>
                            </a:rPr>
                            <m:t>𝑇</m:t>
                          </m:r>
                        </m:sup>
                        <m:e>
                          <m:r>
                            <a:rPr lang="en-US" altLang="zh-CN" sz="2400" i="1">
                              <a:latin typeface="Cambria Math" panose="02040503050406030204" pitchFamily="18" charset="0"/>
                            </a:rPr>
                            <m:t>𝑙𝑜𝑔</m:t>
                          </m:r>
                        </m:e>
                      </m:nary>
                      <m:r>
                        <a:rPr lang="en-US" altLang="zh-CN" sz="2400" i="1">
                          <a:latin typeface="Cambria Math" panose="02040503050406030204" pitchFamily="18" charset="0"/>
                        </a:rPr>
                        <m:t>𝑝</m:t>
                      </m:r>
                      <m:d>
                        <m:dPr>
                          <m:ctrlPr>
                            <a:rPr lang="zh-CN" altLang="zh-CN" sz="2400" i="1">
                              <a:latin typeface="Cambria Math" charset="0"/>
                            </a:rPr>
                          </m:ctrlPr>
                        </m:dPr>
                        <m:e>
                          <m:r>
                            <a:rPr lang="en-US" altLang="zh-CN" sz="2400" i="1">
                              <a:latin typeface="Cambria Math" panose="02040503050406030204" pitchFamily="18" charset="0"/>
                            </a:rPr>
                            <m:t>𝑤</m:t>
                          </m:r>
                        </m:e>
                        <m:e>
                          <m:r>
                            <a:rPr lang="en-US" altLang="zh-CN" sz="2400" i="1">
                              <a:latin typeface="Cambria Math" panose="02040503050406030204" pitchFamily="18" charset="0"/>
                            </a:rPr>
                            <m:t>𝐶𝑜𝑛𝑡𝑒𝑥𝑡</m:t>
                          </m:r>
                          <m:d>
                            <m:dPr>
                              <m:ctrlPr>
                                <a:rPr lang="zh-CN" altLang="zh-CN" sz="2400" i="1">
                                  <a:latin typeface="Cambria Math" charset="0"/>
                                </a:rPr>
                              </m:ctrlPr>
                            </m:dPr>
                            <m:e>
                              <m:r>
                                <a:rPr lang="en-US" altLang="zh-CN" sz="2400" i="1">
                                  <a:latin typeface="Cambria Math" panose="02040503050406030204" pitchFamily="18" charset="0"/>
                                </a:rPr>
                                <m:t>𝑤</m:t>
                              </m:r>
                            </m:e>
                          </m:d>
                        </m:e>
                      </m:d>
                    </m:oMath>
                  </m:oMathPara>
                </a14:m>
                <a:endParaRPr lang="zh-CN"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400">
                          <a:latin typeface="Cambria Math" panose="02040503050406030204" pitchFamily="18" charset="0"/>
                        </a:rPr>
                        <m:t>=</m:t>
                      </m:r>
                      <m:nary>
                        <m:naryPr>
                          <m:chr m:val="∑"/>
                          <m:limLoc m:val="undOvr"/>
                          <m:ctrlPr>
                            <a:rPr lang="zh-CN" altLang="zh-CN" sz="2400" i="1">
                              <a:latin typeface="Cambria Math" charset="0"/>
                            </a:rPr>
                          </m:ctrlPr>
                        </m:naryPr>
                        <m:sub>
                          <m:r>
                            <a:rPr lang="en-US" altLang="zh-CN" sz="2400" i="1">
                              <a:latin typeface="Cambria Math" panose="02040503050406030204" pitchFamily="18" charset="0"/>
                            </a:rPr>
                            <m:t>𝑡</m:t>
                          </m:r>
                          <m:r>
                            <a:rPr lang="en-US" altLang="zh-CN" sz="2400" i="1">
                              <a:latin typeface="Cambria Math" panose="02040503050406030204" pitchFamily="18" charset="0"/>
                            </a:rPr>
                            <m:t>=1</m:t>
                          </m:r>
                        </m:sub>
                        <m:sup>
                          <m:r>
                            <a:rPr lang="en-US" altLang="zh-CN" sz="2400" i="1">
                              <a:latin typeface="Cambria Math" panose="02040503050406030204" pitchFamily="18" charset="0"/>
                            </a:rPr>
                            <m:t>𝑇</m:t>
                          </m:r>
                        </m:sup>
                        <m:e>
                          <m:nary>
                            <m:naryPr>
                              <m:chr m:val="∏"/>
                              <m:limLoc m:val="undOvr"/>
                              <m:ctrlPr>
                                <a:rPr lang="zh-CN" altLang="zh-CN" sz="2400" i="1">
                                  <a:latin typeface="Cambria Math" charset="0"/>
                                </a:rPr>
                              </m:ctrlPr>
                            </m:naryPr>
                            <m:sub>
                              <m:r>
                                <a:rPr lang="en-US" altLang="zh-CN" sz="2400" i="1">
                                  <a:latin typeface="Cambria Math" panose="02040503050406030204" pitchFamily="18" charset="0"/>
                                </a:rPr>
                                <m:t>𝑗</m:t>
                              </m:r>
                              <m:r>
                                <a:rPr lang="en-US" altLang="zh-CN" sz="2400" i="1">
                                  <a:latin typeface="Cambria Math" panose="02040503050406030204" pitchFamily="18" charset="0"/>
                                </a:rPr>
                                <m:t>=2</m:t>
                              </m:r>
                            </m:sub>
                            <m:sup>
                              <m:sSup>
                                <m:sSupPr>
                                  <m:ctrlPr>
                                    <a:rPr lang="zh-CN" altLang="zh-CN" sz="2400" i="1">
                                      <a:latin typeface="Cambria Math"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𝑤</m:t>
                                  </m:r>
                                </m:sup>
                              </m:sSup>
                            </m:sup>
                            <m:e>
                              <m:d>
                                <m:dPr>
                                  <m:begChr m:val="{"/>
                                  <m:endChr m:val="}"/>
                                  <m:ctrlPr>
                                    <a:rPr lang="zh-CN" altLang="zh-CN" sz="2400" i="1">
                                      <a:latin typeface="Cambria Math" charset="0"/>
                                    </a:rPr>
                                  </m:ctrlPr>
                                </m:dPr>
                                <m:e>
                                  <m:d>
                                    <m:dPr>
                                      <m:ctrlPr>
                                        <a:rPr lang="zh-CN" altLang="zh-CN" sz="2400" i="1">
                                          <a:latin typeface="Cambria Math" charset="0"/>
                                        </a:rPr>
                                      </m:ctrlPr>
                                    </m:dPr>
                                    <m:e>
                                      <m:r>
                                        <a:rPr lang="en-US" altLang="zh-CN" sz="2400">
                                          <a:latin typeface="Cambria Math" panose="02040503050406030204" pitchFamily="18" charset="0"/>
                                        </a:rPr>
                                        <m:t>1</m:t>
                                      </m:r>
                                      <m:r>
                                        <a:rPr lang="en-US" altLang="zh-CN" sz="2400" i="1">
                                          <a:latin typeface="Cambria Math" panose="02040503050406030204" pitchFamily="18" charset="0"/>
                                        </a:rPr>
                                        <m:t>−</m:t>
                                      </m:r>
                                      <m:sSubSup>
                                        <m:sSubSupPr>
                                          <m:ctrlPr>
                                            <a:rPr lang="zh-CN" altLang="zh-CN" sz="2400" i="1">
                                              <a:latin typeface="Cambria Math"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𝑤</m:t>
                                          </m:r>
                                        </m:sup>
                                      </m:sSubSup>
                                    </m:e>
                                  </m:d>
                                  <m:func>
                                    <m:funcPr>
                                      <m:ctrlPr>
                                        <a:rPr lang="zh-CN" altLang="zh-CN" sz="2400" i="1">
                                          <a:latin typeface="Cambria Math" charset="0"/>
                                        </a:rPr>
                                      </m:ctrlPr>
                                    </m:funcPr>
                                    <m:fName>
                                      <m:r>
                                        <m:rPr>
                                          <m:sty m:val="p"/>
                                        </m:rPr>
                                        <a:rPr lang="en-US" altLang="zh-CN" sz="2400">
                                          <a:latin typeface="Cambria Math" panose="02040503050406030204" pitchFamily="18" charset="0"/>
                                        </a:rPr>
                                        <m:t>log</m:t>
                                      </m:r>
                                    </m:fName>
                                    <m:e>
                                      <m:r>
                                        <m:rPr>
                                          <m:sty m:val="p"/>
                                        </m:rPr>
                                        <a:rPr lang="en-US" altLang="zh-CN" sz="2400">
                                          <a:latin typeface="Cambria Math" panose="02040503050406030204" pitchFamily="18" charset="0"/>
                                        </a:rPr>
                                        <m:t>f</m:t>
                                      </m:r>
                                      <m:d>
                                        <m:dPr>
                                          <m:ctrlPr>
                                            <a:rPr lang="zh-CN" altLang="zh-CN" sz="2400" i="1">
                                              <a:latin typeface="Cambria Math" charset="0"/>
                                            </a:rPr>
                                          </m:ctrlPr>
                                        </m:dPr>
                                        <m:e>
                                          <m:sSubSup>
                                            <m:sSubSupPr>
                                              <m:ctrlPr>
                                                <a:rPr lang="zh-CN" altLang="zh-CN" sz="2400" i="1">
                                                  <a:latin typeface="Cambria Math"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𝑤</m:t>
                                              </m:r>
                                            </m:sub>
                                            <m:sup>
                                              <m:r>
                                                <a:rPr lang="en-US" altLang="zh-CN" sz="2400" i="1">
                                                  <a:latin typeface="Cambria Math" panose="02040503050406030204" pitchFamily="18" charset="0"/>
                                                </a:rPr>
                                                <m:t>𝑇</m:t>
                                              </m:r>
                                            </m:sup>
                                          </m:sSubSup>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e>
                                      </m:d>
                                    </m:e>
                                  </m:func>
                                  <m:r>
                                    <a:rPr lang="en-US" altLang="zh-CN" sz="2400" i="1">
                                      <a:latin typeface="Cambria Math" panose="02040503050406030204" pitchFamily="18" charset="0"/>
                                    </a:rPr>
                                    <m:t>+</m:t>
                                  </m:r>
                                  <m:sSubSup>
                                    <m:sSubSupPr>
                                      <m:ctrlPr>
                                        <a:rPr lang="zh-CN" altLang="zh-CN" sz="2400" i="1">
                                          <a:latin typeface="Cambria Math"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𝑤</m:t>
                                      </m:r>
                                    </m:sup>
                                  </m:sSubSup>
                                  <m:func>
                                    <m:funcPr>
                                      <m:ctrlPr>
                                        <a:rPr lang="zh-CN" altLang="zh-CN" sz="2400" i="1">
                                          <a:latin typeface="Cambria Math" charset="0"/>
                                        </a:rPr>
                                      </m:ctrlPr>
                                    </m:funcPr>
                                    <m:fName>
                                      <m:r>
                                        <m:rPr>
                                          <m:sty m:val="p"/>
                                        </m:rPr>
                                        <a:rPr lang="en-US" altLang="zh-CN" sz="2400">
                                          <a:latin typeface="Cambria Math" panose="02040503050406030204" pitchFamily="18" charset="0"/>
                                        </a:rPr>
                                        <m:t>log</m:t>
                                      </m:r>
                                      <m:r>
                                        <a:rPr lang="en-US" altLang="zh-CN" sz="2400">
                                          <a:latin typeface="Cambria Math" panose="02040503050406030204" pitchFamily="18" charset="0"/>
                                        </a:rPr>
                                        <m:t>[1</m:t>
                                      </m:r>
                                      <m:r>
                                        <a:rPr lang="en-US" altLang="zh-CN" sz="2400" i="1">
                                          <a:latin typeface="Cambria Math" panose="02040503050406030204" pitchFamily="18" charset="0"/>
                                        </a:rPr>
                                        <m:t>−</m:t>
                                      </m:r>
                                    </m:fName>
                                    <m:e>
                                      <m:r>
                                        <m:rPr>
                                          <m:sty m:val="p"/>
                                        </m:rPr>
                                        <a:rPr lang="en-US" altLang="zh-CN" sz="2400">
                                          <a:latin typeface="Cambria Math" panose="02040503050406030204" pitchFamily="18" charset="0"/>
                                        </a:rPr>
                                        <m:t>f</m:t>
                                      </m:r>
                                      <m:d>
                                        <m:dPr>
                                          <m:ctrlPr>
                                            <a:rPr lang="zh-CN" altLang="zh-CN" sz="2400" i="1">
                                              <a:latin typeface="Cambria Math" charset="0"/>
                                            </a:rPr>
                                          </m:ctrlPr>
                                        </m:dPr>
                                        <m:e>
                                          <m:sSubSup>
                                            <m:sSubSupPr>
                                              <m:ctrlPr>
                                                <a:rPr lang="zh-CN" altLang="zh-CN" sz="2400" i="1">
                                                  <a:latin typeface="Cambria Math"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𝑤</m:t>
                                              </m:r>
                                            </m:sub>
                                            <m:sup>
                                              <m:r>
                                                <a:rPr lang="en-US" altLang="zh-CN" sz="2400" i="1">
                                                  <a:latin typeface="Cambria Math" panose="02040503050406030204" pitchFamily="18" charset="0"/>
                                                </a:rPr>
                                                <m:t>𝑇</m:t>
                                              </m:r>
                                            </m:sup>
                                          </m:sSubSup>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e>
                                      </m:d>
                                    </m:e>
                                  </m:func>
                                  <m:r>
                                    <a:rPr lang="en-US" altLang="zh-CN" sz="2400" i="1">
                                      <a:latin typeface="Cambria Math" panose="02040503050406030204" pitchFamily="18" charset="0"/>
                                    </a:rPr>
                                    <m:t>]</m:t>
                                  </m:r>
                                </m:e>
                              </m:d>
                            </m:e>
                          </m:nary>
                        </m:e>
                      </m:nary>
                    </m:oMath>
                  </m:oMathPara>
                </a14:m>
                <a:endParaRPr lang="en-US" altLang="zh-CN" sz="2400" dirty="0" smtClean="0"/>
              </a:p>
              <a:p>
                <a:endParaRPr lang="zh-CN" altLang="zh-CN" sz="24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58" t="-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83315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solidFill>
                  <a:prstClr val="black">
                    <a:lumMod val="85000"/>
                    <a:lumOff val="15000"/>
                  </a:prstClr>
                </a:solidFill>
              </a:rPr>
              <a:t>Hierarchical </a:t>
            </a:r>
            <a:r>
              <a:rPr lang="en-US" altLang="zh-CN" sz="4400" dirty="0" err="1">
                <a:solidFill>
                  <a:prstClr val="black">
                    <a:lumMod val="85000"/>
                    <a:lumOff val="15000"/>
                  </a:prstClr>
                </a:solidFill>
              </a:rPr>
              <a:t>Softmax</a:t>
            </a:r>
            <a:r>
              <a:rPr lang="en-US" altLang="zh-CN" sz="4400" dirty="0">
                <a:solidFill>
                  <a:prstClr val="black">
                    <a:lumMod val="85000"/>
                    <a:lumOff val="15000"/>
                  </a:prstClr>
                </a:solidFill>
              </a:rPr>
              <a:t> - CBOW</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2133600"/>
                <a:ext cx="8915400" cy="4439728"/>
              </a:xfrm>
            </p:spPr>
            <p:txBody>
              <a:bodyPr>
                <a:normAutofit/>
              </a:bodyPr>
              <a:lstStyle/>
              <a:p>
                <a:r>
                  <a:rPr lang="en-US" altLang="zh-CN" sz="2400" dirty="0" smtClean="0"/>
                  <a:t>Using </a:t>
                </a:r>
                <a:r>
                  <a:rPr lang="en-US" altLang="zh-CN" sz="2400" dirty="0"/>
                  <a:t>random gradient </a:t>
                </a:r>
                <a:r>
                  <a:rPr lang="en-US" altLang="zh-CN" sz="2400" dirty="0" smtClean="0"/>
                  <a:t>ascent</a:t>
                </a:r>
              </a:p>
              <a:p>
                <a:r>
                  <a:rPr lang="en-US" altLang="zh-CN" sz="2400" dirty="0"/>
                  <a:t>the update equation for </a:t>
                </a:r>
                <a14:m>
                  <m:oMath xmlns:m="http://schemas.openxmlformats.org/officeDocument/2006/math">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r>
                      <a:rPr lang="en-US" altLang="zh-CN" sz="2400" b="0" i="1" smtClean="0">
                        <a:latin typeface="Cambria Math" panose="02040503050406030204" pitchFamily="18" charset="0"/>
                      </a:rPr>
                      <m:t>: </m:t>
                    </m:r>
                  </m:oMath>
                </a14:m>
                <a:endParaRPr lang="en-US" altLang="zh-CN" sz="24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r>
                        <a:rPr lang="en-US" altLang="zh-CN" sz="2400">
                          <a:latin typeface="Cambria Math" panose="02040503050406030204" pitchFamily="18" charset="0"/>
                        </a:rPr>
                        <m:t>≔</m:t>
                      </m:r>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r>
                        <a:rPr lang="en-US" altLang="zh-CN" sz="2400" i="1">
                          <a:latin typeface="Cambria Math" panose="02040503050406030204" pitchFamily="18" charset="0"/>
                        </a:rPr>
                        <m:t>+</m:t>
                      </m:r>
                      <m:r>
                        <a:rPr lang="en-US" altLang="zh-CN" sz="2400" i="1">
                          <a:latin typeface="Cambria Math" panose="02040503050406030204" pitchFamily="18" charset="0"/>
                        </a:rPr>
                        <m:t>𝜂</m:t>
                      </m:r>
                      <m:func>
                        <m:funcPr>
                          <m:ctrlPr>
                            <a:rPr lang="zh-CN" altLang="zh-CN" sz="2400" i="1">
                              <a:latin typeface="Cambria Math" charset="0"/>
                            </a:rPr>
                          </m:ctrlPr>
                        </m:funcPr>
                        <m:fName>
                          <m:r>
                            <a:rPr lang="en-US" altLang="zh-CN" sz="2400">
                              <a:latin typeface="Cambria Math" panose="02040503050406030204" pitchFamily="18" charset="0"/>
                            </a:rPr>
                            <m:t>[1</m:t>
                          </m:r>
                          <m:r>
                            <a:rPr lang="en-US" altLang="zh-CN" sz="2400" i="1">
                              <a:latin typeface="Cambria Math" panose="02040503050406030204" pitchFamily="18" charset="0"/>
                            </a:rPr>
                            <m:t>−</m:t>
                          </m:r>
                        </m:fName>
                        <m:e>
                          <m:sSubSup>
                            <m:sSubSupPr>
                              <m:ctrlPr>
                                <a:rPr lang="zh-CN" altLang="zh-CN" sz="2400" i="1">
                                  <a:latin typeface="Cambria Math"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𝑤</m:t>
                              </m:r>
                            </m:sup>
                          </m:sSubSup>
                          <m:r>
                            <a:rPr lang="en-US" altLang="zh-CN" sz="2400" i="1">
                              <a:latin typeface="Cambria Math" panose="02040503050406030204" pitchFamily="18" charset="0"/>
                            </a:rPr>
                            <m:t>−</m:t>
                          </m:r>
                          <m:r>
                            <m:rPr>
                              <m:sty m:val="p"/>
                            </m:rPr>
                            <a:rPr lang="en-US" altLang="zh-CN" sz="2400">
                              <a:latin typeface="Cambria Math" panose="02040503050406030204" pitchFamily="18" charset="0"/>
                            </a:rPr>
                            <m:t>f</m:t>
                          </m:r>
                          <m:d>
                            <m:dPr>
                              <m:ctrlPr>
                                <a:rPr lang="zh-CN" altLang="zh-CN" sz="2400" i="1">
                                  <a:latin typeface="Cambria Math" charset="0"/>
                                </a:rPr>
                              </m:ctrlPr>
                            </m:dPr>
                            <m:e>
                              <m:sSubSup>
                                <m:sSubSupPr>
                                  <m:ctrlPr>
                                    <a:rPr lang="zh-CN" altLang="zh-CN" sz="2400" i="1">
                                      <a:latin typeface="Cambria Math"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𝑤</m:t>
                                  </m:r>
                                </m:sub>
                                <m:sup>
                                  <m:r>
                                    <a:rPr lang="en-US" altLang="zh-CN" sz="2400" i="1">
                                      <a:latin typeface="Cambria Math" panose="02040503050406030204" pitchFamily="18" charset="0"/>
                                    </a:rPr>
                                    <m:t>𝑇</m:t>
                                  </m:r>
                                </m:sup>
                              </m:sSubSup>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e>
                          </m:d>
                        </m:e>
                      </m:func>
                      <m:r>
                        <a:rPr lang="en-US" altLang="zh-CN" sz="2400" i="1">
                          <a:latin typeface="Cambria Math" panose="02040503050406030204" pitchFamily="18" charset="0"/>
                        </a:rPr>
                        <m:t>]</m:t>
                      </m:r>
                      <m:sSub>
                        <m:sSubPr>
                          <m:ctrlPr>
                            <a:rPr lang="zh-CN" altLang="zh-CN" sz="2400" i="1">
                              <a:latin typeface="Cambria Math"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𝑤</m:t>
                          </m:r>
                        </m:sub>
                      </m:sSub>
                      <m:r>
                        <a:rPr lang="en-US" altLang="zh-CN" sz="2400" i="1">
                          <a:latin typeface="Cambria Math" panose="02040503050406030204" pitchFamily="18" charset="0"/>
                        </a:rPr>
                        <m:t>,</m:t>
                      </m:r>
                      <m:r>
                        <a:rPr lang="en-US" altLang="zh-CN" sz="2400" b="0" i="0" smtClean="0">
                          <a:latin typeface="Cambria Math" panose="02040503050406030204" pitchFamily="18" charset="0"/>
                        </a:rPr>
                        <m:t>     </m:t>
                      </m:r>
                    </m:oMath>
                  </m:oMathPara>
                </a14:m>
                <a:endParaRPr lang="en-US" altLang="zh-CN" sz="2400" b="0" dirty="0" smtClean="0"/>
              </a:p>
              <a:p>
                <a:pPr marL="0" indent="0">
                  <a:buNone/>
                </a:pPr>
                <a:r>
                  <a:rPr lang="en-US" altLang="zh-CN" sz="2400" dirty="0" smtClean="0"/>
                  <a:t>    where </a:t>
                </a:r>
                <a14:m>
                  <m:oMath xmlns:m="http://schemas.openxmlformats.org/officeDocument/2006/math">
                    <m:r>
                      <a:rPr lang="en-US" altLang="zh-CN" sz="2400" i="1">
                        <a:latin typeface="Cambria Math" panose="02040503050406030204" pitchFamily="18" charset="0"/>
                      </a:rPr>
                      <m:t>𝜂</m:t>
                    </m:r>
                  </m:oMath>
                </a14:m>
                <a:r>
                  <a:rPr lang="en-US" altLang="zh-CN" sz="2400" dirty="0"/>
                  <a:t> is the learning </a:t>
                </a:r>
                <a:r>
                  <a:rPr lang="en-US" altLang="zh-CN" sz="2400" dirty="0" smtClean="0"/>
                  <a:t>rate</a:t>
                </a:r>
              </a:p>
              <a:p>
                <a:r>
                  <a:rPr lang="en-US" altLang="zh-CN" sz="2400" dirty="0" smtClean="0"/>
                  <a:t>the update equation for each word vector </a:t>
                </a:r>
                <a14:m>
                  <m:oMath xmlns:m="http://schemas.openxmlformats.org/officeDocument/2006/math">
                    <m:r>
                      <m:rPr>
                        <m:sty m:val="p"/>
                      </m:rPr>
                      <a:rPr lang="en-US" altLang="zh-CN" sz="2400">
                        <a:latin typeface="Cambria Math" panose="02040503050406030204" pitchFamily="18" charset="0"/>
                      </a:rPr>
                      <m:t>v</m:t>
                    </m:r>
                    <m:d>
                      <m:dPr>
                        <m:ctrlPr>
                          <a:rPr lang="zh-CN" altLang="zh-CN" sz="2400" i="1">
                            <a:latin typeface="Cambria Math" charset="0"/>
                          </a:rPr>
                        </m:ctrlPr>
                      </m:dPr>
                      <m:e>
                        <m:r>
                          <m:rPr>
                            <m:sty m:val="p"/>
                          </m:rPr>
                          <a:rPr lang="en-US" altLang="zh-CN" sz="2400">
                            <a:latin typeface="Cambria Math" panose="02040503050406030204" pitchFamily="18" charset="0"/>
                          </a:rPr>
                          <m:t>a</m:t>
                        </m:r>
                      </m:e>
                    </m:d>
                    <m:r>
                      <a:rPr lang="en-US" altLang="zh-CN" sz="2400">
                        <a:latin typeface="Cambria Math" panose="02040503050406030204" pitchFamily="18" charset="0"/>
                      </a:rPr>
                      <m:t>, </m:t>
                    </m:r>
                    <m:r>
                      <m:rPr>
                        <m:sty m:val="p"/>
                      </m:rPr>
                      <a:rPr lang="en-US" altLang="zh-CN" sz="2400">
                        <a:latin typeface="Cambria Math" panose="02040503050406030204" pitchFamily="18" charset="0"/>
                      </a:rPr>
                      <m:t>a</m:t>
                    </m:r>
                    <m:r>
                      <a:rPr lang="en-US" altLang="zh-CN" sz="2400">
                        <a:latin typeface="Cambria Math" panose="02040503050406030204" pitchFamily="18" charset="0"/>
                      </a:rPr>
                      <m:t>∈</m:t>
                    </m:r>
                    <m:r>
                      <m:rPr>
                        <m:sty m:val="p"/>
                      </m:rPr>
                      <a:rPr lang="en-US" altLang="zh-CN" sz="2400">
                        <a:latin typeface="Cambria Math" panose="02040503050406030204" pitchFamily="18" charset="0"/>
                      </a:rPr>
                      <m:t>Context</m:t>
                    </m:r>
                    <m:r>
                      <a:rPr lang="en-US" altLang="zh-CN" sz="2400">
                        <a:latin typeface="Cambria Math" panose="02040503050406030204" pitchFamily="18" charset="0"/>
                      </a:rPr>
                      <m:t>(</m:t>
                    </m:r>
                    <m:r>
                      <m:rPr>
                        <m:sty m:val="p"/>
                      </m:rPr>
                      <a:rPr lang="en-US" altLang="zh-CN" sz="2400">
                        <a:latin typeface="Cambria Math" panose="02040503050406030204" pitchFamily="18" charset="0"/>
                      </a:rPr>
                      <m:t>w</m:t>
                    </m:r>
                    <m:r>
                      <a:rPr lang="en-US" altLang="zh-CN" sz="2400">
                        <a:latin typeface="Cambria Math" panose="02040503050406030204" pitchFamily="18" charset="0"/>
                      </a:rPr>
                      <m:t>)</m:t>
                    </m:r>
                  </m:oMath>
                </a14:m>
                <a:r>
                  <a:rPr lang="en-US" altLang="zh-CN" sz="2400" dirty="0" smtClean="0"/>
                  <a:t>:</a:t>
                </a: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𝑣</m:t>
                      </m:r>
                      <m:d>
                        <m:dPr>
                          <m:ctrlPr>
                            <a:rPr lang="zh-CN" altLang="zh-CN" sz="2400" i="1">
                              <a:latin typeface="Cambria Math" charset="0"/>
                            </a:rPr>
                          </m:ctrlPr>
                        </m:dPr>
                        <m:e>
                          <m:r>
                            <a:rPr lang="en-US" altLang="zh-CN" sz="2400" i="1">
                              <a:latin typeface="Cambria Math" panose="02040503050406030204" pitchFamily="18" charset="0"/>
                            </a:rPr>
                            <m:t>𝑎</m:t>
                          </m:r>
                        </m:e>
                      </m:d>
                      <m:r>
                        <a:rPr lang="en-US" altLang="zh-CN" sz="2400" i="1">
                          <a:latin typeface="Cambria Math" panose="02040503050406030204" pitchFamily="18" charset="0"/>
                        </a:rPr>
                        <m:t>=</m:t>
                      </m:r>
                      <m:r>
                        <a:rPr lang="en-US" altLang="zh-CN" sz="2400" i="1">
                          <a:latin typeface="Cambria Math" panose="02040503050406030204" pitchFamily="18" charset="0"/>
                        </a:rPr>
                        <m:t>𝑣</m:t>
                      </m:r>
                      <m:d>
                        <m:dPr>
                          <m:ctrlPr>
                            <a:rPr lang="zh-CN" altLang="zh-CN" sz="2400" i="1">
                              <a:latin typeface="Cambria Math" charset="0"/>
                            </a:rPr>
                          </m:ctrlPr>
                        </m:dPr>
                        <m:e>
                          <m:r>
                            <a:rPr lang="en-US" altLang="zh-CN" sz="2400" i="1">
                              <a:latin typeface="Cambria Math" panose="02040503050406030204" pitchFamily="18" charset="0"/>
                            </a:rPr>
                            <m:t>𝑎</m:t>
                          </m:r>
                        </m:e>
                      </m:d>
                      <m:r>
                        <a:rPr lang="en-US" altLang="zh-CN" sz="2400" i="1">
                          <a:latin typeface="Cambria Math" panose="02040503050406030204" pitchFamily="18" charset="0"/>
                        </a:rPr>
                        <m:t>+ </m:t>
                      </m:r>
                      <m:r>
                        <a:rPr lang="en-US" altLang="zh-CN" sz="2400" i="1">
                          <a:latin typeface="Cambria Math" panose="02040503050406030204" pitchFamily="18" charset="0"/>
                        </a:rPr>
                        <m:t>𝜂</m:t>
                      </m:r>
                      <m:nary>
                        <m:naryPr>
                          <m:chr m:val="∑"/>
                          <m:limLoc m:val="undOvr"/>
                          <m:ctrlPr>
                            <a:rPr lang="zh-CN" altLang="zh-CN" sz="2400" i="1">
                              <a:latin typeface="Cambria Math" charset="0"/>
                            </a:rPr>
                          </m:ctrlPr>
                        </m:naryPr>
                        <m:sub>
                          <m:r>
                            <a:rPr lang="en-US" altLang="zh-CN" sz="2400" i="1">
                              <a:latin typeface="Cambria Math" panose="02040503050406030204" pitchFamily="18" charset="0"/>
                            </a:rPr>
                            <m:t>𝑗</m:t>
                          </m:r>
                          <m:r>
                            <a:rPr lang="en-US" altLang="zh-CN" sz="2400" i="1">
                              <a:latin typeface="Cambria Math" panose="02040503050406030204" pitchFamily="18" charset="0"/>
                            </a:rPr>
                            <m:t>=2</m:t>
                          </m:r>
                        </m:sub>
                        <m:sup>
                          <m:sSup>
                            <m:sSupPr>
                              <m:ctrlPr>
                                <a:rPr lang="zh-CN" altLang="zh-CN" sz="2400" i="1">
                                  <a:latin typeface="Cambria Math"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𝑤</m:t>
                              </m:r>
                            </m:sup>
                          </m:sSup>
                        </m:sup>
                        <m:e>
                          <m:func>
                            <m:funcPr>
                              <m:ctrlPr>
                                <a:rPr lang="zh-CN" altLang="zh-CN" sz="2400" i="1">
                                  <a:latin typeface="Cambria Math" charset="0"/>
                                </a:rPr>
                              </m:ctrlPr>
                            </m:funcPr>
                            <m:fName>
                              <m:r>
                                <a:rPr lang="en-US" altLang="zh-CN" sz="2400">
                                  <a:latin typeface="Cambria Math" panose="02040503050406030204" pitchFamily="18" charset="0"/>
                                </a:rPr>
                                <m:t>[1</m:t>
                              </m:r>
                              <m:r>
                                <a:rPr lang="en-US" altLang="zh-CN" sz="2400" i="1">
                                  <a:latin typeface="Cambria Math" panose="02040503050406030204" pitchFamily="18" charset="0"/>
                                </a:rPr>
                                <m:t>−</m:t>
                              </m:r>
                            </m:fName>
                            <m:e>
                              <m:sSubSup>
                                <m:sSubSupPr>
                                  <m:ctrlPr>
                                    <a:rPr lang="zh-CN" altLang="zh-CN" sz="2400" i="1">
                                      <a:latin typeface="Cambria Math"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𝑤</m:t>
                                  </m:r>
                                </m:sup>
                              </m:sSubSup>
                              <m:r>
                                <a:rPr lang="en-US" altLang="zh-CN" sz="2400" i="1">
                                  <a:latin typeface="Cambria Math" panose="02040503050406030204" pitchFamily="18" charset="0"/>
                                </a:rPr>
                                <m:t>−</m:t>
                              </m:r>
                              <m:r>
                                <m:rPr>
                                  <m:sty m:val="p"/>
                                </m:rPr>
                                <a:rPr lang="en-US" altLang="zh-CN" sz="2400">
                                  <a:latin typeface="Cambria Math" panose="02040503050406030204" pitchFamily="18" charset="0"/>
                                </a:rPr>
                                <m:t>f</m:t>
                              </m:r>
                              <m:d>
                                <m:dPr>
                                  <m:ctrlPr>
                                    <a:rPr lang="zh-CN" altLang="zh-CN" sz="2400" i="1">
                                      <a:latin typeface="Cambria Math" charset="0"/>
                                    </a:rPr>
                                  </m:ctrlPr>
                                </m:dPr>
                                <m:e>
                                  <m:sSubSup>
                                    <m:sSubSupPr>
                                      <m:ctrlPr>
                                        <a:rPr lang="zh-CN" altLang="zh-CN" sz="2400" i="1">
                                          <a:latin typeface="Cambria Math"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𝑤</m:t>
                                      </m:r>
                                    </m:sub>
                                    <m:sup>
                                      <m:r>
                                        <a:rPr lang="en-US" altLang="zh-CN" sz="2400" i="1">
                                          <a:latin typeface="Cambria Math" panose="02040503050406030204" pitchFamily="18" charset="0"/>
                                        </a:rPr>
                                        <m:t>𝑇</m:t>
                                      </m:r>
                                    </m:sup>
                                  </m:sSubSup>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e>
                              </m:d>
                            </m:e>
                          </m:func>
                          <m:r>
                            <a:rPr lang="en-US" altLang="zh-CN" sz="2400" i="1">
                              <a:latin typeface="Cambria Math" panose="02040503050406030204" pitchFamily="18" charset="0"/>
                            </a:rPr>
                            <m:t>]</m:t>
                          </m:r>
                          <m:r>
                            <a:rPr lang="en-US" altLang="zh-CN" sz="2400">
                              <a:latin typeface="Cambria Math" panose="02040503050406030204" pitchFamily="18" charset="0"/>
                            </a:rPr>
                            <m:t>𝜕</m:t>
                          </m:r>
                          <m:sSubSup>
                            <m:sSubSupPr>
                              <m:ctrlPr>
                                <a:rPr lang="zh-CN" altLang="zh-CN" sz="2400" i="1">
                                  <a:latin typeface="Cambria Math" charset="0"/>
                                </a:rPr>
                              </m:ctrlPr>
                            </m:sSubSup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𝑤</m:t>
                              </m:r>
                            </m:sup>
                          </m:sSubSup>
                        </m:e>
                      </m:nary>
                    </m:oMath>
                  </m:oMathPara>
                </a14:m>
                <a:endParaRPr lang="en-US" altLang="zh-CN" sz="2400" dirty="0" smtClean="0"/>
              </a:p>
              <a:p>
                <a:endParaRPr lang="zh-CN" altLang="zh-CN" sz="2400" dirty="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2133600"/>
                <a:ext cx="8915400" cy="4439728"/>
              </a:xfrm>
              <a:blipFill rotWithShape="0">
                <a:blip r:embed="rId3"/>
                <a:stretch>
                  <a:fillRect l="-958"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51775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solidFill>
                  <a:prstClr val="black">
                    <a:lumMod val="85000"/>
                    <a:lumOff val="15000"/>
                  </a:prstClr>
                </a:solidFill>
              </a:rPr>
              <a:t>Hierarchical </a:t>
            </a:r>
            <a:r>
              <a:rPr lang="en-US" altLang="zh-CN" sz="4400" dirty="0" err="1">
                <a:solidFill>
                  <a:prstClr val="black">
                    <a:lumMod val="85000"/>
                    <a:lumOff val="15000"/>
                  </a:prstClr>
                </a:solidFill>
              </a:rPr>
              <a:t>Softmax</a:t>
            </a:r>
            <a:r>
              <a:rPr lang="en-US" altLang="zh-CN" sz="4400" dirty="0">
                <a:solidFill>
                  <a:prstClr val="black">
                    <a:lumMod val="85000"/>
                    <a:lumOff val="15000"/>
                  </a:prstClr>
                </a:solidFill>
              </a:rPr>
              <a:t> - CBOW</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92925" y="1616014"/>
                <a:ext cx="8915400" cy="4991819"/>
              </a:xfrm>
            </p:spPr>
            <p:txBody>
              <a:bodyPr>
                <a:normAutofit/>
              </a:bodyPr>
              <a:lstStyle/>
              <a:p>
                <a:r>
                  <a:rPr lang="en-US" altLang="zh-CN" sz="2000" dirty="0" smtClean="0"/>
                  <a:t>pseudo code for </a:t>
                </a:r>
                <a:r>
                  <a:rPr lang="en-US" altLang="zh-CN" sz="2000" dirty="0"/>
                  <a:t>update </a:t>
                </a:r>
                <a:r>
                  <a:rPr lang="en-US" altLang="zh-CN" sz="2000" dirty="0" smtClean="0"/>
                  <a:t>process:</a:t>
                </a:r>
              </a:p>
              <a:p>
                <a:r>
                  <a:rPr lang="en-US" altLang="zh-CN" sz="2000" dirty="0"/>
                  <a:t>e = 0</a:t>
                </a:r>
                <a:endParaRPr lang="zh-CN" altLang="zh-CN" sz="2000" dirty="0"/>
              </a:p>
              <a:p>
                <a14:m>
                  <m:oMath xmlns:m="http://schemas.openxmlformats.org/officeDocument/2006/math">
                    <m:sSub>
                      <m:sSubPr>
                        <m:ctrlPr>
                          <a:rPr lang="zh-CN" altLang="zh-CN" sz="2000" i="1">
                            <a:latin typeface="Cambria Math"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𝑤</m:t>
                        </m:r>
                      </m:sub>
                    </m:sSub>
                    <m:r>
                      <a:rPr lang="en-US" altLang="zh-CN" sz="2000" i="1">
                        <a:latin typeface="Cambria Math" panose="02040503050406030204" pitchFamily="18" charset="0"/>
                      </a:rPr>
                      <m:t>= </m:t>
                    </m:r>
                    <m:nary>
                      <m:naryPr>
                        <m:chr m:val="∑"/>
                        <m:limLoc m:val="undOvr"/>
                        <m:supHide m:val="on"/>
                        <m:ctrlPr>
                          <a:rPr lang="zh-CN" altLang="zh-CN" sz="2000" i="1">
                            <a:latin typeface="Cambria Math" charset="0"/>
                          </a:rPr>
                        </m:ctrlPr>
                      </m:naryPr>
                      <m:sub>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𝐶𝑜𝑛𝑡𝑒𝑥𝑡</m:t>
                        </m:r>
                        <m:r>
                          <a:rPr lang="en-US" altLang="zh-CN" sz="2000" i="1">
                            <a:latin typeface="Cambria Math" panose="02040503050406030204" pitchFamily="18" charset="0"/>
                          </a:rPr>
                          <m:t>(</m:t>
                        </m:r>
                        <m:r>
                          <a:rPr lang="en-US" altLang="zh-CN" sz="2000" i="1">
                            <a:latin typeface="Cambria Math" panose="02040503050406030204" pitchFamily="18" charset="0"/>
                          </a:rPr>
                          <m:t>𝑤</m:t>
                        </m:r>
                        <m:r>
                          <a:rPr lang="en-US" altLang="zh-CN" sz="2000" i="1">
                            <a:latin typeface="Cambria Math" panose="02040503050406030204" pitchFamily="18" charset="0"/>
                          </a:rPr>
                          <m:t>)</m:t>
                        </m:r>
                      </m:sub>
                      <m:sup/>
                      <m:e>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e>
                    </m:nary>
                  </m:oMath>
                </a14:m>
                <a:endParaRPr lang="zh-CN" altLang="zh-CN" sz="2000" dirty="0"/>
              </a:p>
              <a:p>
                <a14:m>
                  <m:oMath xmlns:m="http://schemas.openxmlformats.org/officeDocument/2006/math">
                    <m:r>
                      <a:rPr lang="en-US" altLang="zh-CN" sz="2000" i="1">
                        <a:latin typeface="Cambria Math" panose="02040503050406030204" pitchFamily="18" charset="0"/>
                      </a:rPr>
                      <m:t>𝐹𝑜𝑟</m:t>
                    </m:r>
                    <m:r>
                      <a:rPr lang="en-US" altLang="zh-CN" sz="2000" i="1">
                        <a:latin typeface="Cambria Math" panose="02040503050406030204" pitchFamily="18" charset="0"/>
                      </a:rPr>
                      <m:t> </m:t>
                    </m:r>
                    <m:r>
                      <a:rPr lang="en-US" altLang="zh-CN" sz="2000" i="1">
                        <a:latin typeface="Cambria Math" panose="02040503050406030204" pitchFamily="18" charset="0"/>
                      </a:rPr>
                      <m:t>𝑗</m:t>
                    </m:r>
                    <m:r>
                      <a:rPr lang="en-US" altLang="zh-CN" sz="2000" i="1">
                        <a:latin typeface="Cambria Math" panose="02040503050406030204" pitchFamily="18" charset="0"/>
                      </a:rPr>
                      <m:t>=2:</m:t>
                    </m:r>
                    <m:sSup>
                      <m:sSupPr>
                        <m:ctrlPr>
                          <a:rPr lang="zh-CN" altLang="zh-CN" sz="2000" i="1">
                            <a:latin typeface="Cambria Math" charset="0"/>
                          </a:rPr>
                        </m:ctrlPr>
                      </m:sSupPr>
                      <m:e>
                        <m:r>
                          <a:rPr lang="en-US" altLang="zh-CN" sz="2000" i="1">
                            <a:latin typeface="Cambria Math" panose="02040503050406030204" pitchFamily="18" charset="0"/>
                          </a:rPr>
                          <m:t>𝑙</m:t>
                        </m:r>
                      </m:e>
                      <m:sup>
                        <m:r>
                          <a:rPr lang="en-US" altLang="zh-CN" sz="2000" i="1">
                            <a:latin typeface="Cambria Math" panose="02040503050406030204" pitchFamily="18" charset="0"/>
                          </a:rPr>
                          <m:t>𝑤</m:t>
                        </m:r>
                      </m:sup>
                    </m:sSup>
                  </m:oMath>
                </a14:m>
                <a:r>
                  <a:rPr lang="en-US" altLang="zh-CN" sz="2000" i="1" dirty="0" smtClean="0"/>
                  <a:t>:</a:t>
                </a:r>
              </a:p>
              <a:p>
                <a:r>
                  <a:rPr lang="en-US" altLang="zh-CN" sz="2000" dirty="0" smtClean="0"/>
                  <a:t>     </a:t>
                </a:r>
                <a14:m>
                  <m:oMath xmlns:m="http://schemas.openxmlformats.org/officeDocument/2006/math">
                    <m:r>
                      <a:rPr lang="en-US" altLang="zh-CN" sz="2000">
                        <a:latin typeface="Cambria Math" panose="02040503050406030204" pitchFamily="18" charset="0"/>
                      </a:rPr>
                      <m:t> </m:t>
                    </m:r>
                    <m:r>
                      <m:rPr>
                        <m:sty m:val="p"/>
                      </m:rPr>
                      <a:rPr lang="en-US" altLang="zh-CN" sz="2000">
                        <a:latin typeface="Cambria Math" panose="02040503050406030204" pitchFamily="18" charset="0"/>
                      </a:rPr>
                      <m:t>q</m:t>
                    </m:r>
                    <m:r>
                      <a:rPr lang="en-US" altLang="zh-CN" sz="2000">
                        <a:latin typeface="Cambria Math" panose="02040503050406030204" pitchFamily="18" charset="0"/>
                      </a:rPr>
                      <m:t>=</m:t>
                    </m:r>
                    <m:r>
                      <m:rPr>
                        <m:sty m:val="p"/>
                      </m:rPr>
                      <a:rPr lang="en-US" altLang="zh-CN" sz="2000">
                        <a:latin typeface="Cambria Math" panose="02040503050406030204" pitchFamily="18" charset="0"/>
                      </a:rPr>
                      <m:t>f</m:t>
                    </m:r>
                    <m:d>
                      <m:dPr>
                        <m:ctrlPr>
                          <a:rPr lang="zh-CN" altLang="zh-CN" sz="2000" i="1">
                            <a:latin typeface="Cambria Math" charset="0"/>
                          </a:rPr>
                        </m:ctrlPr>
                      </m:dPr>
                      <m:e>
                        <m:sSubSup>
                          <m:sSubSupPr>
                            <m:ctrlPr>
                              <a:rPr lang="zh-CN" altLang="zh-CN" sz="2000" i="1">
                                <a:latin typeface="Cambria Math"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𝑤</m:t>
                            </m:r>
                          </m:sub>
                          <m:sup>
                            <m:r>
                              <a:rPr lang="en-US" altLang="zh-CN" sz="2000" i="1">
                                <a:latin typeface="Cambria Math" panose="02040503050406030204" pitchFamily="18" charset="0"/>
                              </a:rPr>
                              <m:t>𝑇</m:t>
                            </m:r>
                          </m:sup>
                        </m:sSubSup>
                        <m:sSubSup>
                          <m:sSubSupPr>
                            <m:ctrlPr>
                              <a:rPr lang="zh-CN" altLang="zh-CN" sz="2000" i="1">
                                <a:latin typeface="Cambria Math"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𝑤</m:t>
                            </m:r>
                          </m:sup>
                        </m:sSubSup>
                      </m:e>
                    </m:d>
                  </m:oMath>
                </a14:m>
                <a:endParaRPr lang="zh-CN" altLang="zh-CN" sz="2000" dirty="0"/>
              </a:p>
              <a:p>
                <a14:m>
                  <m:oMath xmlns:m="http://schemas.openxmlformats.org/officeDocument/2006/math">
                    <m:r>
                      <a:rPr lang="en-US" altLang="zh-CN" sz="2000">
                        <a:latin typeface="Cambria Math" panose="02040503050406030204" pitchFamily="18" charset="0"/>
                      </a:rPr>
                      <m:t>       </m:t>
                    </m:r>
                    <m:r>
                      <m:rPr>
                        <m:sty m:val="p"/>
                      </m:rPr>
                      <a:rPr lang="en-US" altLang="zh-CN" sz="2000">
                        <a:latin typeface="Cambria Math" panose="02040503050406030204" pitchFamily="18" charset="0"/>
                      </a:rPr>
                      <m:t>g</m:t>
                    </m:r>
                    <m:r>
                      <a:rPr lang="en-US" altLang="zh-CN" sz="2000">
                        <a:latin typeface="Cambria Math" panose="02040503050406030204" pitchFamily="18" charset="0"/>
                      </a:rPr>
                      <m:t>=</m:t>
                    </m:r>
                    <m:r>
                      <a:rPr lang="en-US" altLang="zh-CN" sz="2000" i="1">
                        <a:latin typeface="Cambria Math" panose="02040503050406030204" pitchFamily="18" charset="0"/>
                      </a:rPr>
                      <m:t> </m:t>
                    </m:r>
                    <m:r>
                      <a:rPr lang="en-US" altLang="zh-CN" sz="2000" i="1">
                        <a:latin typeface="Cambria Math" panose="02040503050406030204" pitchFamily="18" charset="0"/>
                      </a:rPr>
                      <m:t>𝜂</m:t>
                    </m:r>
                    <m:d>
                      <m:dPr>
                        <m:ctrlPr>
                          <a:rPr lang="zh-CN" altLang="zh-CN" sz="2000" i="1">
                            <a:latin typeface="Cambria Math" charset="0"/>
                          </a:rPr>
                        </m:ctrlPr>
                      </m:dPr>
                      <m:e>
                        <m:r>
                          <a:rPr lang="en-US" altLang="zh-CN" sz="2000" i="1">
                            <a:latin typeface="Cambria Math" panose="02040503050406030204" pitchFamily="18" charset="0"/>
                          </a:rPr>
                          <m:t>1−</m:t>
                        </m:r>
                        <m:sSubSup>
                          <m:sSubSupPr>
                            <m:ctrlPr>
                              <a:rPr lang="zh-CN" altLang="zh-CN" sz="2000" i="1">
                                <a:latin typeface="Cambria Math" charset="0"/>
                              </a:rPr>
                            </m:ctrlPr>
                          </m:sSubSupPr>
                          <m:e>
                            <m:r>
                              <a:rPr lang="en-US" altLang="zh-CN" sz="2000" i="1">
                                <a:latin typeface="Cambria Math" panose="02040503050406030204" pitchFamily="18" charset="0"/>
                              </a:rPr>
                              <m:t>𝑑</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𝑤</m:t>
                            </m:r>
                          </m:sup>
                        </m:sSubSup>
                        <m:r>
                          <a:rPr lang="en-US" altLang="zh-CN" sz="2000" i="1">
                            <a:latin typeface="Cambria Math" panose="02040503050406030204" pitchFamily="18" charset="0"/>
                          </a:rPr>
                          <m:t>−</m:t>
                        </m:r>
                        <m:r>
                          <a:rPr lang="en-US" altLang="zh-CN" sz="2000" i="1">
                            <a:latin typeface="Cambria Math" panose="02040503050406030204" pitchFamily="18" charset="0"/>
                          </a:rPr>
                          <m:t>𝑞</m:t>
                        </m:r>
                      </m:e>
                    </m:d>
                  </m:oMath>
                </a14:m>
                <a:endParaRPr lang="zh-CN" altLang="zh-CN" sz="2000" dirty="0"/>
              </a:p>
              <a:p>
                <a14:m>
                  <m:oMath xmlns:m="http://schemas.openxmlformats.org/officeDocument/2006/math">
                    <m:r>
                      <a:rPr lang="en-US" altLang="zh-CN" sz="2000">
                        <a:latin typeface="Cambria Math" panose="02040503050406030204" pitchFamily="18" charset="0"/>
                      </a:rPr>
                      <m:t>       </m:t>
                    </m:r>
                    <m:r>
                      <m:rPr>
                        <m:sty m:val="p"/>
                      </m:rPr>
                      <a:rPr lang="en-US" altLang="zh-CN" sz="2000">
                        <a:latin typeface="Cambria Math" panose="02040503050406030204" pitchFamily="18" charset="0"/>
                      </a:rPr>
                      <m:t>e</m:t>
                    </m:r>
                    <m:r>
                      <a:rPr lang="en-US" altLang="zh-CN" sz="2000">
                        <a:latin typeface="Cambria Math" panose="02040503050406030204" pitchFamily="18" charset="0"/>
                      </a:rPr>
                      <m:t>=</m:t>
                    </m:r>
                    <m:r>
                      <m:rPr>
                        <m:sty m:val="p"/>
                      </m:rPr>
                      <a:rPr lang="en-US" altLang="zh-CN" sz="2000">
                        <a:latin typeface="Cambria Math" panose="02040503050406030204" pitchFamily="18" charset="0"/>
                      </a:rPr>
                      <m:t>e</m:t>
                    </m:r>
                    <m:r>
                      <a:rPr lang="en-US" altLang="zh-CN" sz="2000">
                        <a:latin typeface="Cambria Math" panose="02040503050406030204" pitchFamily="18" charset="0"/>
                      </a:rPr>
                      <m:t>+</m:t>
                    </m:r>
                    <m:r>
                      <m:rPr>
                        <m:sty m:val="p"/>
                      </m:rPr>
                      <a:rPr lang="en-US" altLang="zh-CN" sz="2000">
                        <a:latin typeface="Cambria Math" panose="02040503050406030204" pitchFamily="18" charset="0"/>
                      </a:rPr>
                      <m:t>g</m:t>
                    </m:r>
                    <m:sSubSup>
                      <m:sSubSupPr>
                        <m:ctrlPr>
                          <a:rPr lang="zh-CN" altLang="zh-CN" sz="2000" i="1">
                            <a:latin typeface="Cambria Math"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𝑤</m:t>
                        </m:r>
                      </m:sup>
                    </m:sSubSup>
                  </m:oMath>
                </a14:m>
                <a:endParaRPr lang="zh-CN" altLang="zh-CN" sz="2000" dirty="0"/>
              </a:p>
              <a:p>
                <a14:m>
                  <m:oMath xmlns:m="http://schemas.openxmlformats.org/officeDocument/2006/math">
                    <m:sSubSup>
                      <m:sSubSupPr>
                        <m:ctrlPr>
                          <a:rPr lang="zh-CN" altLang="zh-CN" sz="2000" i="1">
                            <a:latin typeface="Cambria Math" charset="0"/>
                          </a:rPr>
                        </m:ctrlPr>
                      </m:sSubSupPr>
                      <m:e>
                        <m:r>
                          <a:rPr lang="en-US" altLang="zh-CN" sz="2000" i="1">
                            <a:latin typeface="Cambria Math" panose="02040503050406030204" pitchFamily="18" charset="0"/>
                          </a:rPr>
                          <m:t>        </m:t>
                        </m:r>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𝑤</m:t>
                        </m:r>
                      </m:sup>
                    </m:sSubSup>
                    <m:r>
                      <a:rPr lang="en-US" altLang="zh-CN" sz="2000">
                        <a:latin typeface="Cambria Math" panose="02040503050406030204" pitchFamily="18" charset="0"/>
                      </a:rPr>
                      <m:t>≔</m:t>
                    </m:r>
                    <m:sSubSup>
                      <m:sSubSupPr>
                        <m:ctrlPr>
                          <a:rPr lang="zh-CN" altLang="zh-CN" sz="2000" i="1">
                            <a:latin typeface="Cambria Math"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𝑤</m:t>
                        </m:r>
                      </m:sup>
                    </m:sSubSup>
                    <m:r>
                      <a:rPr lang="en-US" altLang="zh-CN" sz="2000" i="1">
                        <a:latin typeface="Cambria Math" panose="02040503050406030204" pitchFamily="18" charset="0"/>
                      </a:rPr>
                      <m:t>+</m:t>
                    </m:r>
                    <m:r>
                      <a:rPr lang="en-US" altLang="zh-CN" sz="2000" i="1">
                        <a:latin typeface="Cambria Math" panose="02040503050406030204" pitchFamily="18" charset="0"/>
                      </a:rPr>
                      <m:t>𝑔</m:t>
                    </m:r>
                    <m:sSub>
                      <m:sSubPr>
                        <m:ctrlPr>
                          <a:rPr lang="zh-CN" altLang="zh-CN" sz="2000" i="1">
                            <a:latin typeface="Cambria Math"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𝑤</m:t>
                        </m:r>
                      </m:sub>
                    </m:sSub>
                  </m:oMath>
                </a14:m>
                <a:endParaRPr lang="zh-CN" altLang="zh-CN" sz="2000" dirty="0"/>
              </a:p>
              <a:p>
                <a14:m>
                  <m:oMath xmlns:m="http://schemas.openxmlformats.org/officeDocument/2006/math">
                    <m:r>
                      <m:rPr>
                        <m:sty m:val="p"/>
                      </m:rPr>
                      <a:rPr lang="en-US" altLang="zh-CN" sz="2000">
                        <a:latin typeface="Cambria Math" panose="02040503050406030204" pitchFamily="18" charset="0"/>
                      </a:rPr>
                      <m:t>For</m:t>
                    </m:r>
                    <m:r>
                      <a:rPr lang="en-US" altLang="zh-CN" sz="2000">
                        <a:latin typeface="Cambria Math" panose="02040503050406030204" pitchFamily="18" charset="0"/>
                      </a:rPr>
                      <m:t> </m:t>
                    </m:r>
                    <m:r>
                      <m:rPr>
                        <m:sty m:val="p"/>
                      </m:rPr>
                      <a:rPr lang="en-US" altLang="zh-CN" sz="2000">
                        <a:latin typeface="Cambria Math" panose="02040503050406030204" pitchFamily="18" charset="0"/>
                      </a:rPr>
                      <m:t>u</m:t>
                    </m:r>
                    <m:r>
                      <a:rPr lang="en-US" altLang="zh-CN" sz="2000">
                        <a:latin typeface="Cambria Math" panose="02040503050406030204" pitchFamily="18" charset="0"/>
                      </a:rPr>
                      <m:t>∈</m:t>
                    </m:r>
                    <m:r>
                      <m:rPr>
                        <m:sty m:val="p"/>
                      </m:rPr>
                      <a:rPr lang="en-US" altLang="zh-CN" sz="2000">
                        <a:latin typeface="Cambria Math" panose="02040503050406030204" pitchFamily="18" charset="0"/>
                      </a:rPr>
                      <m:t>Context</m:t>
                    </m:r>
                    <m:d>
                      <m:dPr>
                        <m:ctrlPr>
                          <a:rPr lang="zh-CN" altLang="zh-CN" sz="2000" i="1">
                            <a:latin typeface="Cambria Math" charset="0"/>
                          </a:rPr>
                        </m:ctrlPr>
                      </m:dPr>
                      <m:e>
                        <m:r>
                          <m:rPr>
                            <m:sty m:val="p"/>
                          </m:rPr>
                          <a:rPr lang="en-US" altLang="zh-CN" sz="2000">
                            <a:latin typeface="Cambria Math" panose="02040503050406030204" pitchFamily="18" charset="0"/>
                          </a:rPr>
                          <m:t>w</m:t>
                        </m:r>
                      </m:e>
                    </m:d>
                  </m:oMath>
                </a14:m>
                <a:r>
                  <a:rPr lang="en-US" altLang="zh-CN" sz="2000" dirty="0" smtClean="0"/>
                  <a:t>:</a:t>
                </a:r>
                <a:endParaRPr lang="zh-CN" altLang="zh-CN" sz="2000" dirty="0"/>
              </a:p>
              <a:p>
                <a14:m>
                  <m:oMath xmlns:m="http://schemas.openxmlformats.org/officeDocument/2006/math">
                    <m:r>
                      <a:rPr lang="en-US" altLang="zh-CN" sz="2000">
                        <a:latin typeface="Cambria Math" panose="02040503050406030204" pitchFamily="18" charset="0"/>
                      </a:rPr>
                      <m:t>         </m:t>
                    </m:r>
                    <m:r>
                      <a:rPr lang="en-US" altLang="zh-CN" sz="2000" i="1">
                        <a:latin typeface="Cambria Math" panose="02040503050406030204" pitchFamily="18" charset="0"/>
                      </a:rPr>
                      <m:t>𝑣</m:t>
                    </m:r>
                    <m:d>
                      <m:dPr>
                        <m:ctrlPr>
                          <a:rPr lang="zh-CN" altLang="zh-CN" sz="2000" i="1">
                            <a:latin typeface="Cambria Math" charset="0"/>
                          </a:rPr>
                        </m:ctrlPr>
                      </m:dPr>
                      <m:e>
                        <m:r>
                          <a:rPr lang="en-US" altLang="zh-CN" sz="2000" i="1">
                            <a:latin typeface="Cambria Math" panose="02040503050406030204" pitchFamily="18" charset="0"/>
                          </a:rPr>
                          <m:t>𝑢</m:t>
                        </m:r>
                      </m:e>
                    </m:d>
                    <m:r>
                      <a:rPr lang="en-US" altLang="zh-CN" sz="2000" i="1">
                        <a:latin typeface="Cambria Math" panose="02040503050406030204" pitchFamily="18" charset="0"/>
                      </a:rPr>
                      <m:t>≔</m:t>
                    </m:r>
                    <m:r>
                      <a:rPr lang="en-US" altLang="zh-CN" sz="2000" i="1">
                        <a:latin typeface="Cambria Math" panose="02040503050406030204" pitchFamily="18" charset="0"/>
                      </a:rPr>
                      <m:t>𝑣</m:t>
                    </m:r>
                    <m:d>
                      <m:dPr>
                        <m:ctrlPr>
                          <a:rPr lang="zh-CN" altLang="zh-CN" sz="2000" i="1">
                            <a:latin typeface="Cambria Math" charset="0"/>
                          </a:rPr>
                        </m:ctrlPr>
                      </m:dPr>
                      <m:e>
                        <m:r>
                          <a:rPr lang="en-US" altLang="zh-CN" sz="2000" i="1">
                            <a:latin typeface="Cambria Math" panose="02040503050406030204" pitchFamily="18" charset="0"/>
                          </a:rPr>
                          <m:t>𝑢</m:t>
                        </m:r>
                      </m:e>
                    </m:d>
                    <m:r>
                      <a:rPr lang="en-US" altLang="zh-CN" sz="2000" i="1">
                        <a:latin typeface="Cambria Math" panose="02040503050406030204" pitchFamily="18" charset="0"/>
                      </a:rPr>
                      <m:t>+</m:t>
                    </m:r>
                    <m:r>
                      <a:rPr lang="en-US" altLang="zh-CN" sz="2000" i="1">
                        <a:latin typeface="Cambria Math" panose="02040503050406030204" pitchFamily="18" charset="0"/>
                      </a:rPr>
                      <m:t>𝑒</m:t>
                    </m:r>
                  </m:oMath>
                </a14:m>
                <a:endParaRPr lang="zh-CN" altLang="zh-CN" sz="2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92925" y="1616014"/>
                <a:ext cx="8915400" cy="4991819"/>
              </a:xfrm>
              <a:blipFill rotWithShape="0">
                <a:blip r:embed="rId2"/>
                <a:stretch>
                  <a:fillRect l="-615" t="-6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9741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Introduction – Text Analysis</a:t>
            </a:r>
            <a:endParaRPr lang="zh-CN" altLang="en-US" sz="4400" dirty="0"/>
          </a:p>
        </p:txBody>
      </p:sp>
      <p:sp>
        <p:nvSpPr>
          <p:cNvPr id="3" name="内容占位符 2"/>
          <p:cNvSpPr>
            <a:spLocks noGrp="1"/>
          </p:cNvSpPr>
          <p:nvPr>
            <p:ph idx="1"/>
          </p:nvPr>
        </p:nvSpPr>
        <p:spPr>
          <a:xfrm>
            <a:off x="2589212" y="2148589"/>
            <a:ext cx="8915400" cy="4077419"/>
          </a:xfrm>
        </p:spPr>
        <p:txBody>
          <a:bodyPr>
            <a:normAutofit lnSpcReduction="10000"/>
          </a:bodyPr>
          <a:lstStyle/>
          <a:p>
            <a:r>
              <a:rPr lang="en-US" altLang="zh-CN" sz="2400" dirty="0" smtClean="0"/>
              <a:t>A process of extracting </a:t>
            </a:r>
            <a:r>
              <a:rPr lang="en-US" altLang="zh-CN" sz="2400" dirty="0"/>
              <a:t>i</a:t>
            </a:r>
            <a:r>
              <a:rPr lang="en-US" altLang="zh-CN" sz="2400" dirty="0" smtClean="0"/>
              <a:t>nteresting </a:t>
            </a:r>
            <a:r>
              <a:rPr lang="en-US" altLang="zh-CN" sz="2400" dirty="0"/>
              <a:t>and non-trivial information from </a:t>
            </a:r>
            <a:r>
              <a:rPr lang="en-US" altLang="zh-CN" sz="2400" dirty="0" smtClean="0"/>
              <a:t>unstructured text documents</a:t>
            </a:r>
          </a:p>
          <a:p>
            <a:pPr marL="0" indent="0">
              <a:buNone/>
            </a:pPr>
            <a:endParaRPr lang="en-US" altLang="zh-CN" sz="2400" dirty="0" smtClean="0"/>
          </a:p>
          <a:p>
            <a:r>
              <a:rPr lang="en-US" altLang="zh-CN" sz="2400" dirty="0" smtClean="0"/>
              <a:t>Importance and complexity</a:t>
            </a:r>
          </a:p>
          <a:p>
            <a:endParaRPr lang="en-US" altLang="zh-CN" sz="2400" dirty="0" smtClean="0"/>
          </a:p>
          <a:p>
            <a:r>
              <a:rPr lang="en-US" altLang="zh-CN" sz="2400" dirty="0"/>
              <a:t>80% of a company’s information is contained in text </a:t>
            </a:r>
            <a:r>
              <a:rPr lang="en-US" altLang="zh-CN" sz="2400" dirty="0" smtClean="0"/>
              <a:t>documents</a:t>
            </a:r>
          </a:p>
          <a:p>
            <a:endParaRPr lang="en-US" altLang="zh-CN" sz="2400" dirty="0" smtClean="0"/>
          </a:p>
          <a:p>
            <a:r>
              <a:rPr lang="en-US" altLang="zh-CN" sz="2400" dirty="0" smtClean="0"/>
              <a:t>Text data </a:t>
            </a:r>
            <a:r>
              <a:rPr lang="en-US" altLang="zh-CN" sz="2400" dirty="0"/>
              <a:t>are </a:t>
            </a:r>
            <a:r>
              <a:rPr lang="en-US" altLang="zh-CN" sz="2400" dirty="0" smtClean="0"/>
              <a:t>inherently </a:t>
            </a:r>
            <a:r>
              <a:rPr lang="en-US" altLang="zh-CN" sz="2400" dirty="0"/>
              <a:t>unstructured and fuzzy</a:t>
            </a:r>
          </a:p>
        </p:txBody>
      </p:sp>
    </p:spTree>
    <p:extLst>
      <p:ext uri="{BB962C8B-B14F-4D97-AF65-F5344CB8AC3E}">
        <p14:creationId xmlns:p14="http://schemas.microsoft.com/office/powerpoint/2010/main" val="18984677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Negative Sampling</a:t>
            </a:r>
            <a:endParaRPr lang="zh-CN" altLang="en-US" sz="4400" dirty="0"/>
          </a:p>
        </p:txBody>
      </p:sp>
      <p:sp>
        <p:nvSpPr>
          <p:cNvPr id="3" name="内容占位符 2"/>
          <p:cNvSpPr>
            <a:spLocks noGrp="1"/>
          </p:cNvSpPr>
          <p:nvPr>
            <p:ph idx="1"/>
          </p:nvPr>
        </p:nvSpPr>
        <p:spPr>
          <a:xfrm>
            <a:off x="2468442" y="2185358"/>
            <a:ext cx="8915400" cy="4672642"/>
          </a:xfrm>
        </p:spPr>
        <p:txBody>
          <a:bodyPr>
            <a:normAutofit lnSpcReduction="10000"/>
          </a:bodyPr>
          <a:lstStyle/>
          <a:p>
            <a:r>
              <a:rPr lang="en-US" altLang="zh-CN" sz="2800" dirty="0" smtClean="0"/>
              <a:t>The </a:t>
            </a:r>
            <a:r>
              <a:rPr lang="en-US" altLang="zh-CN" sz="2800" dirty="0"/>
              <a:t>main </a:t>
            </a:r>
            <a:r>
              <a:rPr lang="en-US" altLang="zh-CN" sz="2800" dirty="0" smtClean="0"/>
              <a:t>difference </a:t>
            </a:r>
            <a:r>
              <a:rPr lang="en-US" altLang="zh-CN" sz="2800" dirty="0"/>
              <a:t>is that for each word in </a:t>
            </a:r>
            <a:r>
              <a:rPr lang="en-US" altLang="zh-CN" sz="2800" dirty="0" smtClean="0"/>
              <a:t>context</a:t>
            </a:r>
            <a:r>
              <a:rPr lang="en-US" altLang="zh-CN" sz="2800" dirty="0"/>
              <a:t>, hierarchical </a:t>
            </a:r>
            <a:r>
              <a:rPr lang="en-US" altLang="zh-CN" sz="2800" dirty="0" err="1"/>
              <a:t>softmax</a:t>
            </a:r>
            <a:r>
              <a:rPr lang="en-US" altLang="zh-CN" sz="2800" dirty="0"/>
              <a:t> </a:t>
            </a:r>
            <a:r>
              <a:rPr lang="en-US" altLang="zh-CN" sz="2800" dirty="0" smtClean="0"/>
              <a:t>finds </a:t>
            </a:r>
            <a:r>
              <a:rPr lang="en-US" altLang="zh-CN" sz="2800" dirty="0"/>
              <a:t>a path to get the parameters and the negative </a:t>
            </a:r>
            <a:r>
              <a:rPr lang="en-US" altLang="zh-CN" sz="2800" dirty="0" smtClean="0"/>
              <a:t>sampling defines </a:t>
            </a:r>
            <a:r>
              <a:rPr lang="en-US" altLang="zh-CN" sz="2800" dirty="0"/>
              <a:t>a sample of words to </a:t>
            </a:r>
            <a:r>
              <a:rPr lang="en-US" altLang="zh-CN" sz="2800" dirty="0" smtClean="0"/>
              <a:t>find </a:t>
            </a:r>
            <a:r>
              <a:rPr lang="en-US" altLang="zh-CN" sz="2800" dirty="0"/>
              <a:t>parameters. </a:t>
            </a:r>
            <a:endParaRPr lang="en-US" altLang="zh-CN" sz="2800" dirty="0" smtClean="0"/>
          </a:p>
          <a:p>
            <a:r>
              <a:rPr lang="en-US" altLang="zh-CN" sz="2800" dirty="0"/>
              <a:t>Negative sample set of word w: NEG(w)</a:t>
            </a:r>
            <a:endParaRPr lang="en-US" altLang="zh-CN" sz="2800" dirty="0" smtClean="0"/>
          </a:p>
          <a:p>
            <a:r>
              <a:rPr lang="en-US" altLang="zh-CN" sz="2800" dirty="0" smtClean="0"/>
              <a:t>Each </a:t>
            </a:r>
            <a:r>
              <a:rPr lang="en-US" altLang="zh-CN" sz="2800" dirty="0"/>
              <a:t>word has two vectors. One is </a:t>
            </a:r>
            <a:r>
              <a:rPr lang="en-US" altLang="zh-CN" sz="2800" dirty="0" smtClean="0"/>
              <a:t>the word vector </a:t>
            </a:r>
            <a:r>
              <a:rPr lang="en-US" altLang="zh-CN" sz="2800" dirty="0"/>
              <a:t>and the other is the parameter vector.</a:t>
            </a:r>
          </a:p>
          <a:p>
            <a:endParaRPr lang="en-US" altLang="zh-CN" sz="2600" dirty="0"/>
          </a:p>
          <a:p>
            <a:endParaRPr lang="en-US" altLang="zh-CN" sz="2400" dirty="0" smtClean="0"/>
          </a:p>
          <a:p>
            <a:pPr marL="0" indent="0">
              <a:buNone/>
            </a:pPr>
            <a:r>
              <a:rPr lang="en-US" altLang="zh-CN" dirty="0"/>
              <a:t>	</a:t>
            </a:r>
            <a:endParaRPr lang="zh-CN" altLang="en-US" dirty="0"/>
          </a:p>
        </p:txBody>
      </p:sp>
    </p:spTree>
    <p:extLst>
      <p:ext uri="{BB962C8B-B14F-4D97-AF65-F5344CB8AC3E}">
        <p14:creationId xmlns:p14="http://schemas.microsoft.com/office/powerpoint/2010/main" val="2074797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9915377" cy="1280890"/>
          </a:xfrm>
        </p:spPr>
        <p:txBody>
          <a:bodyPr>
            <a:normAutofit/>
          </a:bodyPr>
          <a:lstStyle/>
          <a:p>
            <a:r>
              <a:rPr lang="en-US" altLang="zh-CN" sz="4400" dirty="0">
                <a:solidFill>
                  <a:prstClr val="black">
                    <a:lumMod val="85000"/>
                    <a:lumOff val="15000"/>
                  </a:prstClr>
                </a:solidFill>
              </a:rPr>
              <a:t>Distributed </a:t>
            </a:r>
            <a:r>
              <a:rPr lang="en-US" altLang="zh-CN" sz="4400" dirty="0" smtClean="0">
                <a:solidFill>
                  <a:prstClr val="black">
                    <a:lumMod val="85000"/>
                    <a:lumOff val="15000"/>
                  </a:prstClr>
                </a:solidFill>
              </a:rPr>
              <a:t>Algorithm </a:t>
            </a:r>
            <a:r>
              <a:rPr lang="en-US" altLang="zh-CN" sz="4400" dirty="0">
                <a:solidFill>
                  <a:prstClr val="black">
                    <a:lumMod val="85000"/>
                    <a:lumOff val="15000"/>
                  </a:prstClr>
                </a:solidFill>
              </a:rPr>
              <a:t>– </a:t>
            </a:r>
            <a:r>
              <a:rPr lang="en-US" altLang="zh-CN" sz="4400" dirty="0" smtClean="0">
                <a:solidFill>
                  <a:prstClr val="black">
                    <a:lumMod val="85000"/>
                    <a:lumOff val="15000"/>
                  </a:prstClr>
                </a:solidFill>
              </a:rPr>
              <a:t>Basic Idea</a:t>
            </a:r>
            <a:endParaRPr lang="zh-CN" altLang="en-US" dirty="0"/>
          </a:p>
        </p:txBody>
      </p:sp>
      <p:sp>
        <p:nvSpPr>
          <p:cNvPr id="3" name="内容占位符 2"/>
          <p:cNvSpPr>
            <a:spLocks noGrp="1"/>
          </p:cNvSpPr>
          <p:nvPr>
            <p:ph idx="1"/>
          </p:nvPr>
        </p:nvSpPr>
        <p:spPr>
          <a:xfrm>
            <a:off x="2589212" y="2133599"/>
            <a:ext cx="8915400" cy="4336211"/>
          </a:xfrm>
        </p:spPr>
        <p:txBody>
          <a:bodyPr>
            <a:normAutofit/>
          </a:bodyPr>
          <a:lstStyle/>
          <a:p>
            <a:r>
              <a:rPr lang="en-US" altLang="zh-CN" sz="2400" dirty="0" smtClean="0"/>
              <a:t>Model: skip-gram</a:t>
            </a:r>
          </a:p>
          <a:p>
            <a:r>
              <a:rPr lang="en-US" altLang="zh-CN" sz="2400" dirty="0" smtClean="0"/>
              <a:t>Sample form: (w, context(w))</a:t>
            </a:r>
          </a:p>
          <a:p>
            <a:r>
              <a:rPr lang="en-US" altLang="zh-CN" sz="2400" dirty="0" smtClean="0"/>
              <a:t>Training algorithm: hierarchical </a:t>
            </a:r>
            <a:r>
              <a:rPr lang="en-US" altLang="zh-CN" sz="2400" dirty="0" err="1" smtClean="0"/>
              <a:t>softmax</a:t>
            </a:r>
            <a:endParaRPr lang="en-US" altLang="zh-CN" sz="2400" dirty="0" smtClean="0"/>
          </a:p>
          <a:p>
            <a:endParaRPr lang="en-US" altLang="zh-CN" sz="2400" dirty="0"/>
          </a:p>
          <a:p>
            <a:r>
              <a:rPr lang="en-US" altLang="zh-CN" sz="2400" dirty="0"/>
              <a:t>Train the parameters separately on each partition of samples</a:t>
            </a:r>
          </a:p>
          <a:p>
            <a:r>
              <a:rPr lang="en-US" altLang="zh-CN" sz="2400" dirty="0"/>
              <a:t>Average the sets of parameters</a:t>
            </a:r>
          </a:p>
          <a:p>
            <a:r>
              <a:rPr lang="en-US" altLang="zh-CN" sz="2400" dirty="0"/>
              <a:t>Repeat the training process for more than once</a:t>
            </a:r>
            <a:endParaRPr lang="zh-CN" altLang="en-US" sz="2400" dirty="0"/>
          </a:p>
          <a:p>
            <a:endParaRPr lang="en-US" altLang="zh-CN" sz="2400" dirty="0" smtClean="0"/>
          </a:p>
          <a:p>
            <a:endParaRPr lang="en-US" altLang="zh-CN" dirty="0" smtClean="0"/>
          </a:p>
        </p:txBody>
      </p:sp>
    </p:spTree>
    <p:extLst>
      <p:ext uri="{BB962C8B-B14F-4D97-AF65-F5344CB8AC3E}">
        <p14:creationId xmlns:p14="http://schemas.microsoft.com/office/powerpoint/2010/main" val="1067122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9212" y="654090"/>
            <a:ext cx="9477870" cy="1280890"/>
          </a:xfrm>
        </p:spPr>
        <p:txBody>
          <a:bodyPr>
            <a:noAutofit/>
          </a:bodyPr>
          <a:lstStyle/>
          <a:p>
            <a:r>
              <a:rPr lang="en-US" altLang="zh-CN" sz="4400" dirty="0">
                <a:solidFill>
                  <a:prstClr val="black">
                    <a:lumMod val="85000"/>
                    <a:lumOff val="15000"/>
                  </a:prstClr>
                </a:solidFill>
              </a:rPr>
              <a:t>Distributed </a:t>
            </a:r>
            <a:r>
              <a:rPr lang="en-US" altLang="zh-CN" sz="4400" dirty="0" smtClean="0">
                <a:solidFill>
                  <a:prstClr val="black">
                    <a:lumMod val="85000"/>
                    <a:lumOff val="15000"/>
                  </a:prstClr>
                </a:solidFill>
              </a:rPr>
              <a:t>Algorithm</a:t>
            </a:r>
            <a:endParaRPr lang="zh-CN" altLang="en-US" sz="4400" dirty="0"/>
          </a:p>
        </p:txBody>
      </p:sp>
      <p:sp>
        <p:nvSpPr>
          <p:cNvPr id="3" name="内容占位符 2"/>
          <p:cNvSpPr>
            <a:spLocks noGrp="1"/>
          </p:cNvSpPr>
          <p:nvPr>
            <p:ph idx="1"/>
          </p:nvPr>
        </p:nvSpPr>
        <p:spPr>
          <a:xfrm>
            <a:off x="2589212" y="2133599"/>
            <a:ext cx="8915400" cy="4336211"/>
          </a:xfrm>
        </p:spPr>
        <p:txBody>
          <a:bodyPr>
            <a:normAutofit/>
          </a:bodyPr>
          <a:lstStyle/>
          <a:p>
            <a:r>
              <a:rPr lang="en-US" altLang="zh-CN" sz="2400" dirty="0" smtClean="0"/>
              <a:t>Preprocessing:</a:t>
            </a:r>
          </a:p>
          <a:p>
            <a:r>
              <a:rPr lang="en-US" altLang="zh-CN" sz="2400" dirty="0" smtClean="0"/>
              <a:t>Source data -&gt; document list</a:t>
            </a:r>
          </a:p>
          <a:p>
            <a:endParaRPr lang="en-US" altLang="zh-CN" sz="2400" dirty="0" smtClean="0"/>
          </a:p>
          <a:p>
            <a:r>
              <a:rPr lang="en-US" altLang="zh-CN" sz="2400" dirty="0" smtClean="0"/>
              <a:t>Step 1:</a:t>
            </a:r>
          </a:p>
          <a:p>
            <a:r>
              <a:rPr lang="en-US" altLang="zh-CN" sz="2400" dirty="0" smtClean="0"/>
              <a:t>Execute distributed </a:t>
            </a:r>
            <a:r>
              <a:rPr lang="en-US" altLang="zh-CN" sz="2400" dirty="0"/>
              <a:t>w</a:t>
            </a:r>
            <a:r>
              <a:rPr lang="en-US" altLang="zh-CN" sz="2400" dirty="0" smtClean="0"/>
              <a:t>ord count</a:t>
            </a:r>
            <a:r>
              <a:rPr lang="en-US" altLang="zh-CN" sz="2400" dirty="0"/>
              <a:t> </a:t>
            </a:r>
            <a:endParaRPr lang="en-US" altLang="zh-CN" sz="2400" dirty="0" smtClean="0"/>
          </a:p>
          <a:p>
            <a:r>
              <a:rPr lang="en-US" altLang="zh-CN" sz="2400" dirty="0" smtClean="0"/>
              <a:t>Store the count result </a:t>
            </a:r>
            <a:r>
              <a:rPr lang="en-US" altLang="zh-CN" sz="2400" dirty="0"/>
              <a:t>in the </a:t>
            </a:r>
            <a:r>
              <a:rPr lang="en-US" altLang="zh-CN" sz="2400" dirty="0" smtClean="0"/>
              <a:t>aggregator</a:t>
            </a:r>
          </a:p>
        </p:txBody>
      </p:sp>
    </p:spTree>
    <p:extLst>
      <p:ext uri="{BB962C8B-B14F-4D97-AF65-F5344CB8AC3E}">
        <p14:creationId xmlns:p14="http://schemas.microsoft.com/office/powerpoint/2010/main" val="27928653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9915377" cy="1280890"/>
          </a:xfrm>
        </p:spPr>
        <p:txBody>
          <a:bodyPr>
            <a:normAutofit/>
          </a:bodyPr>
          <a:lstStyle/>
          <a:p>
            <a:r>
              <a:rPr lang="en-US" altLang="zh-CN" sz="4400" dirty="0">
                <a:solidFill>
                  <a:prstClr val="black">
                    <a:lumMod val="85000"/>
                    <a:lumOff val="15000"/>
                  </a:prstClr>
                </a:solidFill>
              </a:rPr>
              <a:t>Distributed Algorithm</a:t>
            </a:r>
            <a:endParaRPr lang="zh-CN" altLang="en-US" sz="4400" dirty="0"/>
          </a:p>
        </p:txBody>
      </p:sp>
      <p:sp>
        <p:nvSpPr>
          <p:cNvPr id="3" name="内容占位符 2"/>
          <p:cNvSpPr>
            <a:spLocks noGrp="1"/>
          </p:cNvSpPr>
          <p:nvPr>
            <p:ph idx="1"/>
          </p:nvPr>
        </p:nvSpPr>
        <p:spPr>
          <a:xfrm>
            <a:off x="2589212" y="2133599"/>
            <a:ext cx="8915400" cy="4336211"/>
          </a:xfrm>
        </p:spPr>
        <p:txBody>
          <a:bodyPr>
            <a:normAutofit/>
          </a:bodyPr>
          <a:lstStyle/>
          <a:p>
            <a:r>
              <a:rPr lang="en-US" altLang="zh-CN" sz="2400" dirty="0" smtClean="0"/>
              <a:t>Step 2:</a:t>
            </a:r>
          </a:p>
          <a:p>
            <a:r>
              <a:rPr lang="en-US" altLang="zh-CN" sz="2400" dirty="0"/>
              <a:t>B</a:t>
            </a:r>
            <a:r>
              <a:rPr lang="en-US" altLang="zh-CN" sz="2400" dirty="0" smtClean="0"/>
              <a:t>uild </a:t>
            </a:r>
            <a:r>
              <a:rPr lang="en-US" altLang="zh-CN" sz="2400" dirty="0"/>
              <a:t>a local </a:t>
            </a:r>
            <a:r>
              <a:rPr lang="en-US" altLang="zh-CN" sz="2400" dirty="0" smtClean="0"/>
              <a:t>Huffman </a:t>
            </a:r>
            <a:r>
              <a:rPr lang="en-US" altLang="zh-CN" sz="2400" dirty="0"/>
              <a:t>tree according to the count </a:t>
            </a:r>
            <a:r>
              <a:rPr lang="en-US" altLang="zh-CN" sz="2400" dirty="0" smtClean="0"/>
              <a:t>result</a:t>
            </a:r>
          </a:p>
          <a:p>
            <a:r>
              <a:rPr lang="en-US" altLang="zh-CN" sz="2400" dirty="0" smtClean="0"/>
              <a:t>Leaf nodes parameters: randomly initialized</a:t>
            </a:r>
          </a:p>
          <a:p>
            <a:r>
              <a:rPr lang="en-US" altLang="zh-CN" sz="2400" dirty="0" smtClean="0"/>
              <a:t>Non-leaf nodes parameters: zero vector</a:t>
            </a:r>
          </a:p>
          <a:p>
            <a:endParaRPr lang="en-US" altLang="zh-CN" sz="2400" dirty="0" smtClean="0"/>
          </a:p>
          <a:p>
            <a:r>
              <a:rPr lang="en-US" altLang="zh-CN" sz="2400" dirty="0" smtClean="0"/>
              <a:t>Note, the node parameters need to keep same on all machines, so the parameters of the leaf nodes are initialized on worker 0 and then are copied to </a:t>
            </a:r>
            <a:r>
              <a:rPr lang="en-US" altLang="zh-CN" sz="2400" dirty="0" err="1" smtClean="0"/>
              <a:t>huffman</a:t>
            </a:r>
            <a:r>
              <a:rPr lang="en-US" altLang="zh-CN" sz="2400" dirty="0" smtClean="0"/>
              <a:t> trees of other machines by an aggregator. </a:t>
            </a:r>
          </a:p>
        </p:txBody>
      </p:sp>
    </p:spTree>
    <p:extLst>
      <p:ext uri="{BB962C8B-B14F-4D97-AF65-F5344CB8AC3E}">
        <p14:creationId xmlns:p14="http://schemas.microsoft.com/office/powerpoint/2010/main" val="41176032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9915377" cy="1280890"/>
          </a:xfrm>
        </p:spPr>
        <p:txBody>
          <a:bodyPr>
            <a:normAutofit/>
          </a:bodyPr>
          <a:lstStyle/>
          <a:p>
            <a:r>
              <a:rPr lang="en-US" altLang="zh-CN" sz="4400" dirty="0">
                <a:solidFill>
                  <a:prstClr val="black">
                    <a:lumMod val="85000"/>
                    <a:lumOff val="15000"/>
                  </a:prstClr>
                </a:solidFill>
              </a:rPr>
              <a:t>Distributed Algorithm</a:t>
            </a:r>
            <a:endParaRPr lang="zh-CN" altLang="en-US" sz="4400" dirty="0"/>
          </a:p>
        </p:txBody>
      </p:sp>
      <p:sp>
        <p:nvSpPr>
          <p:cNvPr id="3" name="内容占位符 2"/>
          <p:cNvSpPr>
            <a:spLocks noGrp="1"/>
          </p:cNvSpPr>
          <p:nvPr>
            <p:ph idx="1"/>
          </p:nvPr>
        </p:nvSpPr>
        <p:spPr>
          <a:xfrm>
            <a:off x="2589212" y="2133599"/>
            <a:ext cx="8915400" cy="4336211"/>
          </a:xfrm>
        </p:spPr>
        <p:txBody>
          <a:bodyPr>
            <a:normAutofit/>
          </a:bodyPr>
          <a:lstStyle/>
          <a:p>
            <a:r>
              <a:rPr lang="en-US" altLang="zh-CN" sz="2400" dirty="0" smtClean="0"/>
              <a:t>Step 3 (training):</a:t>
            </a:r>
          </a:p>
          <a:p>
            <a:r>
              <a:rPr lang="en-US" altLang="zh-CN" sz="2400" dirty="0" smtClean="0"/>
              <a:t>Define aggregator </a:t>
            </a:r>
            <a:r>
              <a:rPr lang="en-US" altLang="zh-CN" sz="2400" dirty="0"/>
              <a:t>for the parameters of the </a:t>
            </a:r>
            <a:r>
              <a:rPr lang="en-US" altLang="zh-CN" sz="2400" dirty="0" smtClean="0"/>
              <a:t>nodes </a:t>
            </a:r>
            <a:r>
              <a:rPr lang="en-US" altLang="zh-CN" sz="2400" dirty="0">
                <a:solidFill>
                  <a:schemeClr val="tx1"/>
                </a:solidFill>
              </a:rPr>
              <a:t>to collect different training results from each </a:t>
            </a:r>
            <a:r>
              <a:rPr lang="en-US" altLang="zh-CN" sz="2400" dirty="0" smtClean="0">
                <a:solidFill>
                  <a:schemeClr val="tx1"/>
                </a:solidFill>
              </a:rPr>
              <a:t>worker</a:t>
            </a:r>
            <a:endParaRPr lang="en-US" altLang="zh-CN" sz="2400" dirty="0" smtClean="0"/>
          </a:p>
          <a:p>
            <a:r>
              <a:rPr lang="en-US" altLang="zh-CN" sz="2400" dirty="0" smtClean="0"/>
              <a:t>Train the parameters locally in batches</a:t>
            </a:r>
          </a:p>
          <a:p>
            <a:endParaRPr lang="en-US" altLang="zh-CN" sz="2400" dirty="0" smtClean="0"/>
          </a:p>
          <a:p>
            <a:r>
              <a:rPr lang="en-US" altLang="zh-CN" sz="2400" dirty="0" smtClean="0"/>
              <a:t>Train in batches:</a:t>
            </a:r>
          </a:p>
          <a:p>
            <a:pPr marL="0" indent="0">
              <a:buNone/>
            </a:pPr>
            <a:r>
              <a:rPr lang="en-US" altLang="zh-CN" sz="2400" dirty="0" smtClean="0">
                <a:solidFill>
                  <a:schemeClr val="tx1"/>
                </a:solidFill>
              </a:rPr>
              <a:t>    need time to aggregate</a:t>
            </a:r>
          </a:p>
          <a:p>
            <a:pPr marL="0" indent="0">
              <a:buNone/>
            </a:pPr>
            <a:r>
              <a:rPr lang="en-US" altLang="zh-CN" sz="2400" dirty="0" smtClean="0">
                <a:solidFill>
                  <a:schemeClr val="tx1"/>
                </a:solidFill>
              </a:rPr>
              <a:t>    lower </a:t>
            </a:r>
            <a:r>
              <a:rPr lang="en-US" altLang="zh-CN" sz="2400" dirty="0">
                <a:solidFill>
                  <a:schemeClr val="tx1"/>
                </a:solidFill>
              </a:rPr>
              <a:t>the number of </a:t>
            </a:r>
            <a:r>
              <a:rPr lang="en-US" altLang="zh-CN" sz="2400" dirty="0" smtClean="0">
                <a:solidFill>
                  <a:schemeClr val="tx1"/>
                </a:solidFill>
              </a:rPr>
              <a:t>iterations</a:t>
            </a:r>
          </a:p>
          <a:p>
            <a:pPr marL="0" indent="0">
              <a:buNone/>
            </a:pPr>
            <a:r>
              <a:rPr lang="en-US" altLang="zh-CN" sz="2400" dirty="0">
                <a:solidFill>
                  <a:schemeClr val="tx1"/>
                </a:solidFill>
              </a:rPr>
              <a:t> </a:t>
            </a:r>
            <a:r>
              <a:rPr lang="en-US" altLang="zh-CN" sz="2400" dirty="0" smtClean="0">
                <a:solidFill>
                  <a:schemeClr val="tx1"/>
                </a:solidFill>
              </a:rPr>
              <a:t>   accelerate </a:t>
            </a:r>
            <a:r>
              <a:rPr lang="en-US" altLang="zh-CN" sz="2400" dirty="0">
                <a:solidFill>
                  <a:schemeClr val="tx1"/>
                </a:solidFill>
              </a:rPr>
              <a:t>the total </a:t>
            </a:r>
            <a:r>
              <a:rPr lang="en-US" altLang="zh-CN" sz="2400" dirty="0" smtClean="0">
                <a:solidFill>
                  <a:schemeClr val="tx1"/>
                </a:solidFill>
              </a:rPr>
              <a:t>training time</a:t>
            </a:r>
            <a:r>
              <a:rPr lang="en-US" altLang="zh-CN" sz="2400" dirty="0" smtClean="0"/>
              <a:t> for large data set</a:t>
            </a:r>
            <a:endParaRPr lang="en-US" altLang="zh-CN" sz="2400" dirty="0"/>
          </a:p>
        </p:txBody>
      </p:sp>
    </p:spTree>
    <p:extLst>
      <p:ext uri="{BB962C8B-B14F-4D97-AF65-F5344CB8AC3E}">
        <p14:creationId xmlns:p14="http://schemas.microsoft.com/office/powerpoint/2010/main" val="617717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9915377" cy="1280890"/>
          </a:xfrm>
        </p:spPr>
        <p:txBody>
          <a:bodyPr>
            <a:normAutofit/>
          </a:bodyPr>
          <a:lstStyle/>
          <a:p>
            <a:r>
              <a:rPr lang="en-US" altLang="zh-CN" sz="4400" dirty="0">
                <a:solidFill>
                  <a:prstClr val="black">
                    <a:lumMod val="85000"/>
                    <a:lumOff val="15000"/>
                  </a:prstClr>
                </a:solidFill>
              </a:rPr>
              <a:t>Distributed Algorithm</a:t>
            </a:r>
            <a:endParaRPr lang="zh-CN" altLang="en-US" sz="4400" dirty="0"/>
          </a:p>
        </p:txBody>
      </p:sp>
      <p:sp>
        <p:nvSpPr>
          <p:cNvPr id="3" name="内容占位符 2"/>
          <p:cNvSpPr>
            <a:spLocks noGrp="1"/>
          </p:cNvSpPr>
          <p:nvPr>
            <p:ph idx="1"/>
          </p:nvPr>
        </p:nvSpPr>
        <p:spPr>
          <a:xfrm>
            <a:off x="2589212" y="2133599"/>
            <a:ext cx="8915400" cy="4336211"/>
          </a:xfrm>
        </p:spPr>
        <p:txBody>
          <a:bodyPr>
            <a:normAutofit lnSpcReduction="10000"/>
          </a:bodyPr>
          <a:lstStyle/>
          <a:p>
            <a:r>
              <a:rPr lang="en-US" altLang="zh-CN" sz="2400" dirty="0" smtClean="0"/>
              <a:t>Step 3 (training):</a:t>
            </a:r>
          </a:p>
          <a:p>
            <a:r>
              <a:rPr lang="en-US" altLang="zh-CN" sz="2400" dirty="0" smtClean="0"/>
              <a:t>Local training process:</a:t>
            </a:r>
          </a:p>
          <a:p>
            <a:r>
              <a:rPr lang="en-US" altLang="zh-CN" sz="2400" dirty="0" smtClean="0">
                <a:solidFill>
                  <a:schemeClr val="tx1"/>
                </a:solidFill>
              </a:rPr>
              <a:t>    Find </a:t>
            </a:r>
            <a:r>
              <a:rPr lang="en-US" altLang="zh-CN" sz="2400" dirty="0">
                <a:solidFill>
                  <a:schemeClr val="tx1"/>
                </a:solidFill>
              </a:rPr>
              <a:t>the locations of all the word </a:t>
            </a:r>
            <a:r>
              <a:rPr lang="en-US" altLang="zh-CN" sz="2400" dirty="0" smtClean="0">
                <a:solidFill>
                  <a:schemeClr val="tx1"/>
                </a:solidFill>
              </a:rPr>
              <a:t>nodes</a:t>
            </a:r>
          </a:p>
          <a:p>
            <a:r>
              <a:rPr lang="en-US" altLang="zh-CN" sz="2400" dirty="0" smtClean="0">
                <a:solidFill>
                  <a:schemeClr val="tx1"/>
                </a:solidFill>
              </a:rPr>
              <a:t>    Update </a:t>
            </a:r>
            <a:r>
              <a:rPr lang="en-US" altLang="zh-CN" sz="2400" dirty="0">
                <a:solidFill>
                  <a:schemeClr val="tx1"/>
                </a:solidFill>
              </a:rPr>
              <a:t>local parameters of the </a:t>
            </a:r>
            <a:r>
              <a:rPr lang="en-US" altLang="zh-CN" sz="2400" dirty="0" smtClean="0">
                <a:solidFill>
                  <a:schemeClr val="tx1"/>
                </a:solidFill>
              </a:rPr>
              <a:t>nodes</a:t>
            </a:r>
          </a:p>
          <a:p>
            <a:endParaRPr lang="en-US" altLang="zh-CN" sz="2400" dirty="0" smtClean="0">
              <a:solidFill>
                <a:schemeClr val="tx1"/>
              </a:solidFill>
            </a:endParaRPr>
          </a:p>
          <a:p>
            <a:r>
              <a:rPr lang="en-US" altLang="zh-CN" sz="2400" dirty="0" smtClean="0">
                <a:solidFill>
                  <a:schemeClr val="tx1"/>
                </a:solidFill>
              </a:rPr>
              <a:t>Note: According to the original algorithm design, the location of a word node is </a:t>
            </a:r>
            <a:r>
              <a:rPr lang="en-US" altLang="zh-CN" sz="2400" dirty="0" err="1" smtClean="0">
                <a:solidFill>
                  <a:schemeClr val="tx1"/>
                </a:solidFill>
              </a:rPr>
              <a:t>foundd</a:t>
            </a:r>
            <a:r>
              <a:rPr lang="en-US" altLang="zh-CN" sz="2400" dirty="0" smtClean="0">
                <a:solidFill>
                  <a:schemeClr val="tx1"/>
                </a:solidFill>
              </a:rPr>
              <a:t> by searching the </a:t>
            </a:r>
            <a:r>
              <a:rPr lang="en-US" altLang="zh-CN" sz="2400" dirty="0" err="1" smtClean="0">
                <a:solidFill>
                  <a:schemeClr val="tx1"/>
                </a:solidFill>
              </a:rPr>
              <a:t>huffman</a:t>
            </a:r>
            <a:r>
              <a:rPr lang="en-US" altLang="zh-CN" sz="2400" dirty="0" smtClean="0">
                <a:solidFill>
                  <a:schemeClr val="tx1"/>
                </a:solidFill>
              </a:rPr>
              <a:t> tree. An important optimization here is to use an unordered map to store the address of leaf nodes and search the words in the map.</a:t>
            </a:r>
            <a:endParaRPr lang="en-US" altLang="zh-CN" sz="2400" dirty="0">
              <a:solidFill>
                <a:schemeClr val="tx1"/>
              </a:solidFill>
            </a:endParaRPr>
          </a:p>
          <a:p>
            <a:endParaRPr lang="en-US" altLang="zh-CN" sz="2400" dirty="0">
              <a:solidFill>
                <a:schemeClr val="tx1"/>
              </a:solidFill>
            </a:endParaRPr>
          </a:p>
          <a:p>
            <a:endParaRPr lang="en-US" altLang="zh-CN" sz="2400" dirty="0" smtClean="0"/>
          </a:p>
        </p:txBody>
      </p:sp>
    </p:spTree>
    <p:extLst>
      <p:ext uri="{BB962C8B-B14F-4D97-AF65-F5344CB8AC3E}">
        <p14:creationId xmlns:p14="http://schemas.microsoft.com/office/powerpoint/2010/main" val="7460869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9915377" cy="1280890"/>
          </a:xfrm>
        </p:spPr>
        <p:txBody>
          <a:bodyPr>
            <a:normAutofit/>
          </a:bodyPr>
          <a:lstStyle/>
          <a:p>
            <a:r>
              <a:rPr lang="en-US" altLang="zh-CN" sz="4400" dirty="0">
                <a:solidFill>
                  <a:prstClr val="black">
                    <a:lumMod val="85000"/>
                    <a:lumOff val="15000"/>
                  </a:prstClr>
                </a:solidFill>
              </a:rPr>
              <a:t>Distributed Algorithms – Word2vec</a:t>
            </a:r>
            <a:endParaRPr lang="zh-CN" altLang="en-US" dirty="0"/>
          </a:p>
        </p:txBody>
      </p:sp>
      <p:sp>
        <p:nvSpPr>
          <p:cNvPr id="3" name="内容占位符 2"/>
          <p:cNvSpPr>
            <a:spLocks noGrp="1"/>
          </p:cNvSpPr>
          <p:nvPr>
            <p:ph idx="1"/>
          </p:nvPr>
        </p:nvSpPr>
        <p:spPr>
          <a:xfrm>
            <a:off x="2589212" y="2133599"/>
            <a:ext cx="8915400" cy="4336211"/>
          </a:xfrm>
        </p:spPr>
        <p:txBody>
          <a:bodyPr>
            <a:normAutofit/>
          </a:bodyPr>
          <a:lstStyle/>
          <a:p>
            <a:r>
              <a:rPr lang="en-US" altLang="zh-CN" sz="2400" dirty="0" smtClean="0"/>
              <a:t>Step 4:</a:t>
            </a:r>
          </a:p>
          <a:p>
            <a:r>
              <a:rPr lang="en-US" altLang="zh-CN" sz="2400" dirty="0"/>
              <a:t>M</a:t>
            </a:r>
            <a:r>
              <a:rPr lang="en-US" altLang="zh-CN" sz="2400" dirty="0" smtClean="0"/>
              <a:t>erge </a:t>
            </a:r>
            <a:r>
              <a:rPr lang="en-US" altLang="zh-CN" sz="2400" dirty="0"/>
              <a:t>the local parameters by taking </a:t>
            </a:r>
            <a:r>
              <a:rPr lang="en-US" altLang="zh-CN" sz="2400" dirty="0" smtClean="0"/>
              <a:t>average</a:t>
            </a:r>
          </a:p>
          <a:p>
            <a:r>
              <a:rPr lang="en-US" altLang="zh-CN" sz="2400" dirty="0">
                <a:solidFill>
                  <a:schemeClr val="tx1"/>
                </a:solidFill>
              </a:rPr>
              <a:t>Update the node parameters </a:t>
            </a:r>
            <a:r>
              <a:rPr lang="en-US" altLang="zh-CN" sz="2400" dirty="0" smtClean="0">
                <a:solidFill>
                  <a:schemeClr val="tx1"/>
                </a:solidFill>
              </a:rPr>
              <a:t>of </a:t>
            </a:r>
            <a:r>
              <a:rPr lang="en-US" altLang="zh-CN" sz="2400" dirty="0">
                <a:solidFill>
                  <a:schemeClr val="tx1"/>
                </a:solidFill>
              </a:rPr>
              <a:t>each </a:t>
            </a:r>
            <a:r>
              <a:rPr lang="en-US" altLang="zh-CN" sz="2400" dirty="0" smtClean="0">
                <a:solidFill>
                  <a:schemeClr val="tx1"/>
                </a:solidFill>
              </a:rPr>
              <a:t>worker</a:t>
            </a:r>
            <a:endParaRPr lang="en-US" altLang="zh-CN" sz="2400" dirty="0" smtClean="0"/>
          </a:p>
          <a:p>
            <a:r>
              <a:rPr lang="en-US" altLang="zh-CN" sz="2400" dirty="0" smtClean="0"/>
              <a:t>Repeat the process</a:t>
            </a:r>
          </a:p>
          <a:p>
            <a:endParaRPr lang="en-US" altLang="zh-CN" sz="2400" dirty="0"/>
          </a:p>
          <a:p>
            <a:r>
              <a:rPr lang="en-US" altLang="zh-CN" sz="2400" dirty="0" smtClean="0"/>
              <a:t>Users could check </a:t>
            </a:r>
            <a:r>
              <a:rPr lang="en-US" altLang="zh-CN" sz="2400" dirty="0"/>
              <a:t>how close two words are, what are the closest words to one </a:t>
            </a:r>
            <a:r>
              <a:rPr lang="en-US" altLang="zh-CN" sz="2400" dirty="0" smtClean="0"/>
              <a:t>word or do whatever they want to the word vectors</a:t>
            </a:r>
          </a:p>
        </p:txBody>
      </p:sp>
    </p:spTree>
    <p:extLst>
      <p:ext uri="{BB962C8B-B14F-4D97-AF65-F5344CB8AC3E}">
        <p14:creationId xmlns:p14="http://schemas.microsoft.com/office/powerpoint/2010/main" val="19828255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dirty="0" smtClean="0"/>
              <a:t>Performance</a:t>
            </a:r>
            <a:endParaRPr kumimoji="1" lang="zh-CN" altLang="en-US" sz="44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2133600"/>
                <a:ext cx="8915400" cy="1059051"/>
              </a:xfrm>
            </p:spPr>
            <p:txBody>
              <a:bodyPr>
                <a:normAutofit/>
              </a:bodyPr>
              <a:lstStyle/>
              <a:p>
                <a:r>
                  <a:rPr kumimoji="1" lang="en-US" altLang="zh-CN" sz="2400" dirty="0" smtClean="0"/>
                  <a:t>Compared with Google Open-source Project</a:t>
                </a:r>
              </a:p>
              <a:p>
                <a:r>
                  <a:rPr kumimoji="1" lang="en-US" altLang="zh-CN" sz="2400" dirty="0" smtClean="0"/>
                  <a:t>Data: </a:t>
                </a:r>
                <a:r>
                  <a:rPr lang="en-US" altLang="zh-CN" sz="2400" dirty="0"/>
                  <a:t>first </a:t>
                </a:r>
                <a14:m>
                  <m:oMath xmlns:m="http://schemas.openxmlformats.org/officeDocument/2006/math">
                    <m:sSup>
                      <m:sSupPr>
                        <m:ctrlPr>
                          <a:rPr lang="en-US" altLang="zh-CN" sz="2400" i="1" smtClean="0">
                            <a:latin typeface="Cambria Math" charset="0"/>
                          </a:rPr>
                        </m:ctrlPr>
                      </m:sSupPr>
                      <m:e>
                        <m:r>
                          <a:rPr lang="en-US" altLang="zh-CN" sz="2400" b="0" i="1" smtClean="0">
                            <a:latin typeface="Cambria Math" charset="0"/>
                          </a:rPr>
                          <m:t>10</m:t>
                        </m:r>
                      </m:e>
                      <m:sup>
                        <m:r>
                          <a:rPr lang="en-US" altLang="zh-CN" sz="2400" b="0" i="1" smtClean="0">
                            <a:latin typeface="Cambria Math" charset="0"/>
                          </a:rPr>
                          <m:t>8</m:t>
                        </m:r>
                      </m:sup>
                    </m:sSup>
                  </m:oMath>
                </a14:m>
                <a:r>
                  <a:rPr lang="en-US" altLang="zh-CN" sz="2400" dirty="0"/>
                  <a:t> </a:t>
                </a:r>
                <a:r>
                  <a:rPr lang="en-US" altLang="zh-CN" sz="2400" dirty="0" smtClean="0"/>
                  <a:t>bytes of the English Wikipedia, 96M</a:t>
                </a:r>
                <a:endParaRPr kumimoji="1"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2133600"/>
                <a:ext cx="8915400" cy="1059051"/>
              </a:xfrm>
              <a:blipFill rotWithShape="0">
                <a:blip r:embed="rId3"/>
                <a:stretch>
                  <a:fillRect l="-958" t="-4598" b="-2874"/>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1451169317"/>
              </p:ext>
            </p:extLst>
          </p:nvPr>
        </p:nvGraphicFramePr>
        <p:xfrm>
          <a:off x="1921788" y="3421251"/>
          <a:ext cx="9965412" cy="2397664"/>
        </p:xfrm>
        <a:graphic>
          <a:graphicData uri="http://schemas.openxmlformats.org/drawingml/2006/table">
            <a:tbl>
              <a:tblPr firstRow="1" bandRow="1">
                <a:tableStyleId>{5C22544A-7EE6-4342-B048-85BDC9FD1C3A}</a:tableStyleId>
              </a:tblPr>
              <a:tblGrid>
                <a:gridCol w="3321804"/>
                <a:gridCol w="3931404"/>
                <a:gridCol w="2712204"/>
              </a:tblGrid>
              <a:tr h="559720">
                <a:tc>
                  <a:txBody>
                    <a:bodyPr/>
                    <a:lstStyle/>
                    <a:p>
                      <a:endParaRPr lang="zh-CN" altLang="en-US" dirty="0"/>
                    </a:p>
                  </a:txBody>
                  <a:tcPr/>
                </a:tc>
                <a:tc>
                  <a:txBody>
                    <a:bodyPr/>
                    <a:lstStyle/>
                    <a:p>
                      <a:r>
                        <a:rPr lang="en-US" altLang="zh-CN" dirty="0" smtClean="0"/>
                        <a:t>Google</a:t>
                      </a:r>
                      <a:r>
                        <a:rPr lang="en-US" altLang="zh-CN" baseline="0" dirty="0" smtClean="0"/>
                        <a:t> Open Source Project</a:t>
                      </a:r>
                      <a:endParaRPr lang="zh-CN" altLang="en-US" dirty="0"/>
                    </a:p>
                  </a:txBody>
                  <a:tcPr/>
                </a:tc>
                <a:tc>
                  <a:txBody>
                    <a:bodyPr/>
                    <a:lstStyle/>
                    <a:p>
                      <a:r>
                        <a:rPr lang="en-US" altLang="zh-CN" dirty="0" smtClean="0"/>
                        <a:t>Husky</a:t>
                      </a:r>
                      <a:endParaRPr lang="zh-CN" altLang="en-US" dirty="0"/>
                    </a:p>
                  </a:txBody>
                  <a:tcPr/>
                </a:tc>
              </a:tr>
              <a:tr h="459486">
                <a:tc>
                  <a:txBody>
                    <a:bodyPr/>
                    <a:lstStyle/>
                    <a:p>
                      <a:r>
                        <a:rPr lang="en-US" altLang="zh-CN" dirty="0" smtClean="0"/>
                        <a:t>Number</a:t>
                      </a:r>
                      <a:r>
                        <a:rPr lang="en-US" altLang="zh-CN" baseline="0" dirty="0" smtClean="0"/>
                        <a:t> of Total Threads</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r>
              <a:tr h="459486">
                <a:tc>
                  <a:txBody>
                    <a:bodyPr/>
                    <a:lstStyle/>
                    <a:p>
                      <a:r>
                        <a:rPr lang="en-US" altLang="zh-CN" dirty="0" smtClean="0"/>
                        <a:t>Number</a:t>
                      </a:r>
                      <a:r>
                        <a:rPr lang="en-US" altLang="zh-CN" baseline="0" dirty="0" smtClean="0"/>
                        <a:t> of Machines</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3</a:t>
                      </a:r>
                      <a:endParaRPr lang="zh-CN" altLang="en-US" dirty="0"/>
                    </a:p>
                  </a:txBody>
                  <a:tcPr/>
                </a:tc>
              </a:tr>
              <a:tr h="459486">
                <a:tc>
                  <a:txBody>
                    <a:bodyPr/>
                    <a:lstStyle/>
                    <a:p>
                      <a:r>
                        <a:rPr lang="en-US" altLang="zh-CN" dirty="0" smtClean="0"/>
                        <a:t>Number of Iterations</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3</a:t>
                      </a:r>
                      <a:endParaRPr lang="zh-CN" altLang="en-US" dirty="0"/>
                    </a:p>
                  </a:txBody>
                  <a:tcPr/>
                </a:tc>
              </a:tr>
              <a:tr h="459486">
                <a:tc>
                  <a:txBody>
                    <a:bodyPr/>
                    <a:lstStyle/>
                    <a:p>
                      <a:r>
                        <a:rPr lang="en-US" altLang="zh-CN" dirty="0" smtClean="0"/>
                        <a:t>Running Time</a:t>
                      </a:r>
                      <a:endParaRPr lang="zh-CN" altLang="en-US" dirty="0"/>
                    </a:p>
                  </a:txBody>
                  <a:tcPr/>
                </a:tc>
                <a:tc>
                  <a:txBody>
                    <a:bodyPr/>
                    <a:lstStyle/>
                    <a:p>
                      <a:r>
                        <a:rPr lang="en-US" altLang="zh-CN" dirty="0" smtClean="0"/>
                        <a:t>7m0s</a:t>
                      </a:r>
                      <a:endParaRPr lang="zh-CN" altLang="en-US" dirty="0"/>
                    </a:p>
                  </a:txBody>
                  <a:tcPr/>
                </a:tc>
                <a:tc>
                  <a:txBody>
                    <a:bodyPr/>
                    <a:lstStyle/>
                    <a:p>
                      <a:r>
                        <a:rPr lang="en-US" altLang="zh-CN" dirty="0" smtClean="0"/>
                        <a:t>4m10s</a:t>
                      </a:r>
                      <a:endParaRPr lang="zh-CN" altLang="en-US" dirty="0"/>
                    </a:p>
                  </a:txBody>
                  <a:tcPr/>
                </a:tc>
              </a:tr>
            </a:tbl>
          </a:graphicData>
        </a:graphic>
      </p:graphicFrame>
    </p:spTree>
    <p:extLst>
      <p:ext uri="{BB962C8B-B14F-4D97-AF65-F5344CB8AC3E}">
        <p14:creationId xmlns:p14="http://schemas.microsoft.com/office/powerpoint/2010/main" val="20603515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dirty="0" smtClean="0"/>
              <a:t>Performance</a:t>
            </a:r>
            <a:endParaRPr kumimoji="1" lang="zh-CN" altLang="en-US" sz="4400" dirty="0"/>
          </a:p>
        </p:txBody>
      </p:sp>
      <p:sp>
        <p:nvSpPr>
          <p:cNvPr id="3" name="内容占位符 2"/>
          <p:cNvSpPr>
            <a:spLocks noGrp="1"/>
          </p:cNvSpPr>
          <p:nvPr>
            <p:ph idx="1"/>
          </p:nvPr>
        </p:nvSpPr>
        <p:spPr>
          <a:xfrm>
            <a:off x="2589212" y="2133600"/>
            <a:ext cx="8915400" cy="997058"/>
          </a:xfrm>
        </p:spPr>
        <p:txBody>
          <a:bodyPr>
            <a:normAutofit/>
          </a:bodyPr>
          <a:lstStyle/>
          <a:p>
            <a:r>
              <a:rPr kumimoji="1" lang="en-US" altLang="zh-CN" sz="2400" dirty="0" smtClean="0"/>
              <a:t>Compared with Google Open-source Project</a:t>
            </a:r>
          </a:p>
          <a:p>
            <a:r>
              <a:rPr kumimoji="1" lang="en-US" altLang="zh-CN" sz="2400" dirty="0" smtClean="0"/>
              <a:t>Closest words of “</a:t>
            </a:r>
            <a:r>
              <a:rPr kumimoji="1" lang="en-US" altLang="zh-CN" sz="2400" b="1" dirty="0" smtClean="0"/>
              <a:t>windows</a:t>
            </a:r>
            <a:r>
              <a:rPr kumimoji="1" lang="en-US" altLang="zh-CN" sz="2400" dirty="0" smtClean="0"/>
              <a:t>”</a:t>
            </a:r>
          </a:p>
        </p:txBody>
      </p:sp>
      <p:graphicFrame>
        <p:nvGraphicFramePr>
          <p:cNvPr id="6" name="表格 5"/>
          <p:cNvGraphicFramePr>
            <a:graphicFrameLocks noGrp="1"/>
          </p:cNvGraphicFramePr>
          <p:nvPr>
            <p:extLst>
              <p:ext uri="{D42A27DB-BD31-4B8C-83A1-F6EECF244321}">
                <p14:modId xmlns:p14="http://schemas.microsoft.com/office/powerpoint/2010/main" val="1803591106"/>
              </p:ext>
            </p:extLst>
          </p:nvPr>
        </p:nvGraphicFramePr>
        <p:xfrm>
          <a:off x="2589212" y="3633347"/>
          <a:ext cx="9050016" cy="2225040"/>
        </p:xfrm>
        <a:graphic>
          <a:graphicData uri="http://schemas.openxmlformats.org/drawingml/2006/table">
            <a:tbl>
              <a:tblPr firstRow="1" bandRow="1">
                <a:tableStyleId>{5C22544A-7EE6-4342-B048-85BDC9FD1C3A}</a:tableStyleId>
              </a:tblPr>
              <a:tblGrid>
                <a:gridCol w="1812307"/>
                <a:gridCol w="3843579"/>
                <a:gridCol w="3394130"/>
              </a:tblGrid>
              <a:tr h="370840">
                <a:tc>
                  <a:txBody>
                    <a:bodyPr/>
                    <a:lstStyle/>
                    <a:p>
                      <a:endParaRPr lang="zh-CN" altLang="en-US" dirty="0"/>
                    </a:p>
                  </a:txBody>
                  <a:tcPr/>
                </a:tc>
                <a:tc>
                  <a:txBody>
                    <a:bodyPr/>
                    <a:lstStyle/>
                    <a:p>
                      <a:r>
                        <a:rPr lang="en-US" altLang="zh-CN" dirty="0" smtClean="0"/>
                        <a:t>Google Open Source Project</a:t>
                      </a:r>
                      <a:endParaRPr lang="zh-CN" altLang="en-US" dirty="0"/>
                    </a:p>
                  </a:txBody>
                  <a:tcPr/>
                </a:tc>
                <a:tc>
                  <a:txBody>
                    <a:bodyPr/>
                    <a:lstStyle/>
                    <a:p>
                      <a:r>
                        <a:rPr lang="en-US" altLang="zh-CN" dirty="0" smtClean="0"/>
                        <a:t>Husky</a:t>
                      </a:r>
                      <a:endParaRPr lang="zh-CN" altLang="en-US" dirty="0"/>
                    </a:p>
                  </a:txBody>
                  <a:tcPr/>
                </a:tc>
              </a:tr>
              <a:tr h="370840">
                <a:tc>
                  <a:txBody>
                    <a:bodyPr/>
                    <a:lstStyle/>
                    <a:p>
                      <a:r>
                        <a:rPr lang="en-US" altLang="zh-CN" dirty="0" smtClean="0"/>
                        <a:t>1st</a:t>
                      </a:r>
                      <a:endParaRPr lang="zh-CN" altLang="en-US" dirty="0"/>
                    </a:p>
                  </a:txBody>
                  <a:tcPr/>
                </a:tc>
                <a:tc>
                  <a:txBody>
                    <a:bodyPr/>
                    <a:lstStyle/>
                    <a:p>
                      <a:r>
                        <a:rPr lang="en-US" altLang="zh-CN" dirty="0" err="1" smtClean="0"/>
                        <a:t>microsoft</a:t>
                      </a:r>
                      <a:endParaRPr lang="zh-CN" altLang="en-US" dirty="0"/>
                    </a:p>
                  </a:txBody>
                  <a:tcPr/>
                </a:tc>
                <a:tc>
                  <a:txBody>
                    <a:bodyPr/>
                    <a:lstStyle/>
                    <a:p>
                      <a:r>
                        <a:rPr lang="en-US" altLang="zh-CN" dirty="0" err="1" smtClean="0"/>
                        <a:t>microsoft</a:t>
                      </a:r>
                      <a:endParaRPr lang="zh-CN" altLang="en-US" dirty="0"/>
                    </a:p>
                  </a:txBody>
                  <a:tcPr/>
                </a:tc>
              </a:tr>
              <a:tr h="370840">
                <a:tc>
                  <a:txBody>
                    <a:bodyPr/>
                    <a:lstStyle/>
                    <a:p>
                      <a:r>
                        <a:rPr lang="en-US" altLang="zh-CN" dirty="0" smtClean="0"/>
                        <a:t>2st</a:t>
                      </a:r>
                      <a:endParaRPr lang="zh-CN" altLang="en-US" dirty="0"/>
                    </a:p>
                  </a:txBody>
                  <a:tcPr/>
                </a:tc>
                <a:tc>
                  <a:txBody>
                    <a:bodyPr/>
                    <a:lstStyle/>
                    <a:p>
                      <a:r>
                        <a:rPr lang="en-US" altLang="zh-CN" dirty="0" err="1" smtClean="0"/>
                        <a:t>xp</a:t>
                      </a:r>
                      <a:endParaRPr lang="zh-CN" altLang="en-US" dirty="0"/>
                    </a:p>
                  </a:txBody>
                  <a:tcPr/>
                </a:tc>
                <a:tc>
                  <a:txBody>
                    <a:bodyPr/>
                    <a:lstStyle/>
                    <a:p>
                      <a:r>
                        <a:rPr lang="en-US" altLang="zh-CN" dirty="0" smtClean="0"/>
                        <a:t>operating</a:t>
                      </a:r>
                      <a:endParaRPr lang="zh-CN" altLang="en-US" dirty="0"/>
                    </a:p>
                  </a:txBody>
                  <a:tcPr/>
                </a:tc>
              </a:tr>
              <a:tr h="370840">
                <a:tc>
                  <a:txBody>
                    <a:bodyPr/>
                    <a:lstStyle/>
                    <a:p>
                      <a:r>
                        <a:rPr lang="en-US" altLang="zh-CN" dirty="0" smtClean="0"/>
                        <a:t>3st</a:t>
                      </a:r>
                      <a:endParaRPr lang="zh-CN" altLang="en-US" dirty="0"/>
                    </a:p>
                  </a:txBody>
                  <a:tcPr/>
                </a:tc>
                <a:tc>
                  <a:txBody>
                    <a:bodyPr/>
                    <a:lstStyle/>
                    <a:p>
                      <a:r>
                        <a:rPr lang="en-US" altLang="zh-CN" dirty="0" smtClean="0"/>
                        <a:t>desktop</a:t>
                      </a:r>
                      <a:endParaRPr lang="zh-CN" altLang="en-US" dirty="0"/>
                    </a:p>
                  </a:txBody>
                  <a:tcPr/>
                </a:tc>
                <a:tc>
                  <a:txBody>
                    <a:bodyPr/>
                    <a:lstStyle/>
                    <a:p>
                      <a:r>
                        <a:rPr lang="en-US" altLang="zh-CN" dirty="0" smtClean="0"/>
                        <a:t>versions</a:t>
                      </a:r>
                      <a:endParaRPr lang="zh-CN" altLang="en-US" dirty="0"/>
                    </a:p>
                  </a:txBody>
                  <a:tcPr/>
                </a:tc>
              </a:tr>
              <a:tr h="370840">
                <a:tc>
                  <a:txBody>
                    <a:bodyPr/>
                    <a:lstStyle/>
                    <a:p>
                      <a:r>
                        <a:rPr lang="en-US" altLang="zh-CN" dirty="0" smtClean="0"/>
                        <a:t>4st</a:t>
                      </a:r>
                      <a:endParaRPr lang="zh-CN" altLang="en-US" dirty="0"/>
                    </a:p>
                  </a:txBody>
                  <a:tcPr/>
                </a:tc>
                <a:tc>
                  <a:txBody>
                    <a:bodyPr/>
                    <a:lstStyle/>
                    <a:p>
                      <a:r>
                        <a:rPr lang="en-US" altLang="zh-CN" dirty="0" err="1" smtClean="0"/>
                        <a:t>bsod</a:t>
                      </a:r>
                      <a:endParaRPr lang="zh-CN" altLang="en-US" dirty="0"/>
                    </a:p>
                  </a:txBody>
                  <a:tcPr/>
                </a:tc>
                <a:tc>
                  <a:txBody>
                    <a:bodyPr/>
                    <a:lstStyle/>
                    <a:p>
                      <a:r>
                        <a:rPr lang="en-US" altLang="zh-CN" dirty="0" smtClean="0"/>
                        <a:t>software</a:t>
                      </a:r>
                      <a:endParaRPr lang="zh-CN" altLang="en-US" dirty="0"/>
                    </a:p>
                  </a:txBody>
                  <a:tcPr/>
                </a:tc>
              </a:tr>
              <a:tr h="370840">
                <a:tc>
                  <a:txBody>
                    <a:bodyPr/>
                    <a:lstStyle/>
                    <a:p>
                      <a:r>
                        <a:rPr lang="en-US" altLang="zh-CN" dirty="0" smtClean="0"/>
                        <a:t>5st</a:t>
                      </a:r>
                      <a:endParaRPr lang="zh-CN" altLang="en-US" dirty="0"/>
                    </a:p>
                  </a:txBody>
                  <a:tcPr/>
                </a:tc>
                <a:tc>
                  <a:txBody>
                    <a:bodyPr/>
                    <a:lstStyle/>
                    <a:p>
                      <a:r>
                        <a:rPr lang="en-US" altLang="zh-CN" dirty="0" err="1" smtClean="0"/>
                        <a:t>os</a:t>
                      </a:r>
                      <a:endParaRPr lang="zh-CN" altLang="en-US" dirty="0"/>
                    </a:p>
                  </a:txBody>
                  <a:tcPr/>
                </a:tc>
                <a:tc>
                  <a:txBody>
                    <a:bodyPr/>
                    <a:lstStyle/>
                    <a:p>
                      <a:r>
                        <a:rPr lang="en-US" altLang="zh-CN" dirty="0" err="1" smtClean="0"/>
                        <a:t>xp</a:t>
                      </a:r>
                      <a:endParaRPr lang="zh-CN" altLang="en-US" dirty="0"/>
                    </a:p>
                  </a:txBody>
                  <a:tcPr/>
                </a:tc>
              </a:tr>
            </a:tbl>
          </a:graphicData>
        </a:graphic>
      </p:graphicFrame>
    </p:spTree>
    <p:extLst>
      <p:ext uri="{BB962C8B-B14F-4D97-AF65-F5344CB8AC3E}">
        <p14:creationId xmlns:p14="http://schemas.microsoft.com/office/powerpoint/2010/main" val="1781648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dirty="0" smtClean="0"/>
              <a:t>Performance</a:t>
            </a:r>
            <a:endParaRPr kumimoji="1" lang="zh-CN" altLang="en-US" sz="4400" dirty="0"/>
          </a:p>
        </p:txBody>
      </p:sp>
      <p:sp>
        <p:nvSpPr>
          <p:cNvPr id="3" name="内容占位符 2"/>
          <p:cNvSpPr>
            <a:spLocks noGrp="1"/>
          </p:cNvSpPr>
          <p:nvPr>
            <p:ph idx="1"/>
          </p:nvPr>
        </p:nvSpPr>
        <p:spPr>
          <a:xfrm>
            <a:off x="2589212" y="2133600"/>
            <a:ext cx="8915400" cy="997058"/>
          </a:xfrm>
        </p:spPr>
        <p:txBody>
          <a:bodyPr>
            <a:normAutofit/>
          </a:bodyPr>
          <a:lstStyle/>
          <a:p>
            <a:r>
              <a:rPr kumimoji="1" lang="en-US" altLang="zh-CN" sz="2400" dirty="0" smtClean="0"/>
              <a:t>Compared with Google Open-source Project</a:t>
            </a:r>
          </a:p>
          <a:p>
            <a:r>
              <a:rPr kumimoji="1" lang="en-US" altLang="zh-CN" sz="2400" dirty="0" smtClean="0"/>
              <a:t>Closest words of “</a:t>
            </a:r>
            <a:r>
              <a:rPr kumimoji="1" lang="en-US" altLang="zh-CN" sz="2400" b="1" dirty="0" smtClean="0"/>
              <a:t>graduate</a:t>
            </a:r>
            <a:r>
              <a:rPr kumimoji="1" lang="en-US" altLang="zh-CN" sz="2400" dirty="0" smtClean="0"/>
              <a:t>”</a:t>
            </a:r>
          </a:p>
        </p:txBody>
      </p:sp>
      <p:graphicFrame>
        <p:nvGraphicFramePr>
          <p:cNvPr id="6" name="表格 5"/>
          <p:cNvGraphicFramePr>
            <a:graphicFrameLocks noGrp="1"/>
          </p:cNvGraphicFramePr>
          <p:nvPr>
            <p:extLst>
              <p:ext uri="{D42A27DB-BD31-4B8C-83A1-F6EECF244321}">
                <p14:modId xmlns:p14="http://schemas.microsoft.com/office/powerpoint/2010/main" val="585230419"/>
              </p:ext>
            </p:extLst>
          </p:nvPr>
        </p:nvGraphicFramePr>
        <p:xfrm>
          <a:off x="2589212" y="3633347"/>
          <a:ext cx="9050016" cy="2225040"/>
        </p:xfrm>
        <a:graphic>
          <a:graphicData uri="http://schemas.openxmlformats.org/drawingml/2006/table">
            <a:tbl>
              <a:tblPr firstRow="1" bandRow="1">
                <a:tableStyleId>{5C22544A-7EE6-4342-B048-85BDC9FD1C3A}</a:tableStyleId>
              </a:tblPr>
              <a:tblGrid>
                <a:gridCol w="1812307"/>
                <a:gridCol w="3843579"/>
                <a:gridCol w="3394130"/>
              </a:tblGrid>
              <a:tr h="370840">
                <a:tc>
                  <a:txBody>
                    <a:bodyPr/>
                    <a:lstStyle/>
                    <a:p>
                      <a:endParaRPr lang="zh-CN" altLang="en-US" dirty="0"/>
                    </a:p>
                  </a:txBody>
                  <a:tcPr/>
                </a:tc>
                <a:tc>
                  <a:txBody>
                    <a:bodyPr/>
                    <a:lstStyle/>
                    <a:p>
                      <a:r>
                        <a:rPr lang="en-US" altLang="zh-CN" dirty="0" smtClean="0"/>
                        <a:t>Google Open Source Project</a:t>
                      </a:r>
                      <a:endParaRPr lang="zh-CN" altLang="en-US" dirty="0"/>
                    </a:p>
                  </a:txBody>
                  <a:tcPr/>
                </a:tc>
                <a:tc>
                  <a:txBody>
                    <a:bodyPr/>
                    <a:lstStyle/>
                    <a:p>
                      <a:r>
                        <a:rPr lang="en-US" altLang="zh-CN" dirty="0" smtClean="0"/>
                        <a:t>Husky</a:t>
                      </a:r>
                      <a:endParaRPr lang="zh-CN" altLang="en-US" dirty="0"/>
                    </a:p>
                  </a:txBody>
                  <a:tcPr/>
                </a:tc>
              </a:tr>
              <a:tr h="370840">
                <a:tc>
                  <a:txBody>
                    <a:bodyPr/>
                    <a:lstStyle/>
                    <a:p>
                      <a:r>
                        <a:rPr lang="en-US" altLang="zh-CN" dirty="0" smtClean="0"/>
                        <a:t>1st</a:t>
                      </a:r>
                      <a:endParaRPr lang="zh-CN" altLang="en-US" dirty="0"/>
                    </a:p>
                  </a:txBody>
                  <a:tcPr/>
                </a:tc>
                <a:tc>
                  <a:txBody>
                    <a:bodyPr/>
                    <a:lstStyle/>
                    <a:p>
                      <a:r>
                        <a:rPr lang="en-US" altLang="zh-CN" dirty="0" smtClean="0"/>
                        <a:t>undergraduate</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undergraduate</a:t>
                      </a:r>
                      <a:endParaRPr lang="zh-CN" altLang="en-US" dirty="0" smtClean="0"/>
                    </a:p>
                  </a:txBody>
                  <a:tcPr/>
                </a:tc>
              </a:tr>
              <a:tr h="370840">
                <a:tc>
                  <a:txBody>
                    <a:bodyPr/>
                    <a:lstStyle/>
                    <a:p>
                      <a:r>
                        <a:rPr lang="en-US" altLang="zh-CN" dirty="0" smtClean="0"/>
                        <a:t>2st</a:t>
                      </a:r>
                      <a:endParaRPr lang="zh-CN" altLang="en-US" dirty="0"/>
                    </a:p>
                  </a:txBody>
                  <a:tcPr/>
                </a:tc>
                <a:tc>
                  <a:txBody>
                    <a:bodyPr/>
                    <a:lstStyle/>
                    <a:p>
                      <a:r>
                        <a:rPr lang="en-US" altLang="zh-CN" dirty="0" smtClean="0"/>
                        <a:t>postgraduate</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university</a:t>
                      </a:r>
                      <a:endParaRPr lang="zh-CN" altLang="en-US" dirty="0" smtClean="0"/>
                    </a:p>
                  </a:txBody>
                  <a:tcPr/>
                </a:tc>
              </a:tr>
              <a:tr h="370840">
                <a:tc>
                  <a:txBody>
                    <a:bodyPr/>
                    <a:lstStyle/>
                    <a:p>
                      <a:r>
                        <a:rPr lang="en-US" altLang="zh-CN" dirty="0" smtClean="0"/>
                        <a:t>3st</a:t>
                      </a:r>
                      <a:endParaRPr lang="zh-CN" altLang="en-US" dirty="0"/>
                    </a:p>
                  </a:txBody>
                  <a:tcPr/>
                </a:tc>
                <a:tc>
                  <a:txBody>
                    <a:bodyPr/>
                    <a:lstStyle/>
                    <a:p>
                      <a:r>
                        <a:rPr lang="en-US" altLang="zh-CN" dirty="0" smtClean="0"/>
                        <a:t>undergraduates</a:t>
                      </a:r>
                      <a:endParaRPr lang="zh-CN" altLang="en-US" dirty="0"/>
                    </a:p>
                  </a:txBody>
                  <a:tcPr/>
                </a:tc>
                <a:tc>
                  <a:txBody>
                    <a:bodyPr/>
                    <a:lstStyle/>
                    <a:p>
                      <a:r>
                        <a:rPr lang="en-US" altLang="zh-CN" dirty="0" smtClean="0"/>
                        <a:t>enrolled</a:t>
                      </a:r>
                      <a:endParaRPr lang="zh-CN" altLang="en-US" dirty="0"/>
                    </a:p>
                  </a:txBody>
                  <a:tcPr/>
                </a:tc>
              </a:tr>
              <a:tr h="370840">
                <a:tc>
                  <a:txBody>
                    <a:bodyPr/>
                    <a:lstStyle/>
                    <a:p>
                      <a:r>
                        <a:rPr lang="en-US" altLang="zh-CN" dirty="0" smtClean="0"/>
                        <a:t>4st</a:t>
                      </a:r>
                      <a:endParaRPr lang="zh-CN" altLang="en-US" dirty="0"/>
                    </a:p>
                  </a:txBody>
                  <a:tcPr/>
                </a:tc>
                <a:tc>
                  <a:txBody>
                    <a:bodyPr/>
                    <a:lstStyle/>
                    <a:p>
                      <a:r>
                        <a:rPr lang="en-US" altLang="zh-CN" dirty="0" smtClean="0"/>
                        <a:t>diplomas</a:t>
                      </a:r>
                      <a:endParaRPr lang="zh-CN" altLang="en-US" dirty="0"/>
                    </a:p>
                  </a:txBody>
                  <a:tcPr/>
                </a:tc>
                <a:tc>
                  <a:txBody>
                    <a:bodyPr/>
                    <a:lstStyle/>
                    <a:p>
                      <a:r>
                        <a:rPr lang="en-US" altLang="zh-CN" dirty="0" smtClean="0"/>
                        <a:t>postgraduate</a:t>
                      </a:r>
                      <a:endParaRPr lang="zh-CN" altLang="en-US" dirty="0"/>
                    </a:p>
                  </a:txBody>
                  <a:tcPr/>
                </a:tc>
              </a:tr>
              <a:tr h="370840">
                <a:tc>
                  <a:txBody>
                    <a:bodyPr/>
                    <a:lstStyle/>
                    <a:p>
                      <a:r>
                        <a:rPr lang="en-US" altLang="zh-CN" dirty="0" smtClean="0"/>
                        <a:t>5st</a:t>
                      </a:r>
                      <a:endParaRPr lang="zh-CN" altLang="en-US" dirty="0"/>
                    </a:p>
                  </a:txBody>
                  <a:tcPr/>
                </a:tc>
                <a:tc>
                  <a:txBody>
                    <a:bodyPr/>
                    <a:lstStyle/>
                    <a:p>
                      <a:r>
                        <a:rPr lang="en-US" altLang="zh-CN" dirty="0" smtClean="0"/>
                        <a:t>faculty</a:t>
                      </a:r>
                      <a:endParaRPr lang="zh-CN" altLang="en-US" dirty="0"/>
                    </a:p>
                  </a:txBody>
                  <a:tcPr/>
                </a:tc>
                <a:tc>
                  <a:txBody>
                    <a:bodyPr/>
                    <a:lstStyle/>
                    <a:p>
                      <a:r>
                        <a:rPr lang="en-US" altLang="zh-CN" dirty="0" smtClean="0"/>
                        <a:t>doctoral</a:t>
                      </a:r>
                      <a:endParaRPr lang="zh-CN" altLang="en-US" dirty="0"/>
                    </a:p>
                  </a:txBody>
                  <a:tcPr/>
                </a:tc>
              </a:tr>
            </a:tbl>
          </a:graphicData>
        </a:graphic>
      </p:graphicFrame>
    </p:spTree>
    <p:extLst>
      <p:ext uri="{BB962C8B-B14F-4D97-AF65-F5344CB8AC3E}">
        <p14:creationId xmlns:p14="http://schemas.microsoft.com/office/powerpoint/2010/main" val="13699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Introduction – Text Analysis</a:t>
            </a:r>
            <a:endParaRPr lang="zh-CN" altLang="en-US" sz="4400" dirty="0"/>
          </a:p>
        </p:txBody>
      </p:sp>
      <p:sp>
        <p:nvSpPr>
          <p:cNvPr id="3" name="内容占位符 2"/>
          <p:cNvSpPr>
            <a:spLocks noGrp="1"/>
          </p:cNvSpPr>
          <p:nvPr>
            <p:ph idx="1"/>
          </p:nvPr>
        </p:nvSpPr>
        <p:spPr/>
        <p:txBody>
          <a:bodyPr>
            <a:normAutofit/>
          </a:bodyPr>
          <a:lstStyle/>
          <a:p>
            <a:endParaRPr lang="en-US" altLang="zh-CN" sz="2400" dirty="0" smtClean="0"/>
          </a:p>
          <a:p>
            <a:pPr marL="0" indent="0">
              <a:buNone/>
            </a:pPr>
            <a:endParaRPr lang="en-US" altLang="zh-CN" sz="2400" dirty="0" smtClean="0"/>
          </a:p>
        </p:txBody>
      </p:sp>
      <p:sp>
        <p:nvSpPr>
          <p:cNvPr id="6" name="矩形 5"/>
          <p:cNvSpPr/>
          <p:nvPr/>
        </p:nvSpPr>
        <p:spPr>
          <a:xfrm>
            <a:off x="1406710" y="3309312"/>
            <a:ext cx="776377" cy="828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529069" y="3458076"/>
            <a:ext cx="776377" cy="828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83752" y="3639865"/>
            <a:ext cx="776377" cy="828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606115" y="4582301"/>
            <a:ext cx="622286" cy="369332"/>
          </a:xfrm>
          <a:prstGeom prst="rect">
            <a:avLst/>
          </a:prstGeom>
          <a:noFill/>
        </p:spPr>
        <p:txBody>
          <a:bodyPr wrap="none" rtlCol="0">
            <a:spAutoFit/>
          </a:bodyPr>
          <a:lstStyle/>
          <a:p>
            <a:r>
              <a:rPr lang="en-US" altLang="zh-CN" dirty="0" smtClean="0"/>
              <a:t>Text</a:t>
            </a:r>
            <a:endParaRPr lang="zh-CN" altLang="en-US" dirty="0"/>
          </a:p>
        </p:txBody>
      </p:sp>
      <p:cxnSp>
        <p:nvCxnSpPr>
          <p:cNvPr id="15" name="直接箭头连接符 14"/>
          <p:cNvCxnSpPr/>
          <p:nvPr/>
        </p:nvCxnSpPr>
        <p:spPr>
          <a:xfrm flipV="1">
            <a:off x="2614811" y="2859487"/>
            <a:ext cx="900000" cy="89964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6" name="矩形 15"/>
          <p:cNvSpPr/>
          <p:nvPr/>
        </p:nvSpPr>
        <p:spPr>
          <a:xfrm>
            <a:off x="3637170" y="2132401"/>
            <a:ext cx="3678031" cy="1176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t>Document-based intermediate form</a:t>
            </a:r>
          </a:p>
          <a:p>
            <a:pPr algn="ctr"/>
            <a:r>
              <a:rPr lang="en-US" altLang="zh-CN" dirty="0" smtClean="0"/>
              <a:t>(each entity represents a document)</a:t>
            </a:r>
            <a:endParaRPr lang="zh-CN" altLang="en-US" dirty="0"/>
          </a:p>
        </p:txBody>
      </p:sp>
      <p:cxnSp>
        <p:nvCxnSpPr>
          <p:cNvPr id="17" name="直接箭头连接符 16"/>
          <p:cNvCxnSpPr/>
          <p:nvPr/>
        </p:nvCxnSpPr>
        <p:spPr>
          <a:xfrm>
            <a:off x="2614811" y="4021212"/>
            <a:ext cx="900000" cy="93042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22" name="矩形 21"/>
          <p:cNvSpPr/>
          <p:nvPr/>
        </p:nvSpPr>
        <p:spPr>
          <a:xfrm>
            <a:off x="3637171" y="4639809"/>
            <a:ext cx="3678030" cy="1270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t>Concept-based intermediate form</a:t>
            </a:r>
          </a:p>
          <a:p>
            <a:pPr algn="ctr"/>
            <a:r>
              <a:rPr lang="en-US" altLang="zh-CN" dirty="0" smtClean="0"/>
              <a:t>(each entity represents an object or concept of interests)</a:t>
            </a:r>
            <a:endParaRPr lang="zh-CN" altLang="en-US" dirty="0"/>
          </a:p>
        </p:txBody>
      </p:sp>
      <p:cxnSp>
        <p:nvCxnSpPr>
          <p:cNvPr id="24" name="直接箭头连接符 23"/>
          <p:cNvCxnSpPr/>
          <p:nvPr/>
        </p:nvCxnSpPr>
        <p:spPr>
          <a:xfrm>
            <a:off x="7643003" y="2778974"/>
            <a:ext cx="1000665"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25" name="矩形 24"/>
          <p:cNvSpPr/>
          <p:nvPr/>
        </p:nvSpPr>
        <p:spPr>
          <a:xfrm>
            <a:off x="8971470" y="2132401"/>
            <a:ext cx="2619404" cy="11769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Clustering</a:t>
            </a:r>
          </a:p>
          <a:p>
            <a:pPr algn="ctr"/>
            <a:r>
              <a:rPr lang="en-US" altLang="zh-CN" dirty="0" smtClean="0"/>
              <a:t>Categorization</a:t>
            </a:r>
          </a:p>
          <a:p>
            <a:pPr algn="ctr"/>
            <a:r>
              <a:rPr lang="en-US" altLang="zh-CN" dirty="0" smtClean="0"/>
              <a:t>Visualization</a:t>
            </a:r>
          </a:p>
          <a:p>
            <a:pPr algn="ctr"/>
            <a:r>
              <a:rPr lang="en-US" altLang="zh-CN" dirty="0" smtClean="0"/>
              <a:t>…</a:t>
            </a:r>
            <a:endParaRPr lang="zh-CN" altLang="en-US" dirty="0"/>
          </a:p>
        </p:txBody>
      </p:sp>
      <p:cxnSp>
        <p:nvCxnSpPr>
          <p:cNvPr id="26" name="直接箭头连接符 25"/>
          <p:cNvCxnSpPr/>
          <p:nvPr/>
        </p:nvCxnSpPr>
        <p:spPr>
          <a:xfrm>
            <a:off x="7643003" y="5259235"/>
            <a:ext cx="1000665"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27" name="矩形 26"/>
          <p:cNvSpPr/>
          <p:nvPr/>
        </p:nvSpPr>
        <p:spPr>
          <a:xfrm>
            <a:off x="8971470" y="4639809"/>
            <a:ext cx="2619404" cy="12702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Predictive Modeling</a:t>
            </a:r>
          </a:p>
          <a:p>
            <a:pPr algn="ctr"/>
            <a:r>
              <a:rPr lang="en-US" altLang="zh-CN" dirty="0" smtClean="0"/>
              <a:t>Associative Discovery</a:t>
            </a:r>
          </a:p>
          <a:p>
            <a:pPr algn="ctr"/>
            <a:r>
              <a:rPr lang="en-US" altLang="zh-CN" dirty="0" smtClean="0"/>
              <a:t>Visualization</a:t>
            </a:r>
          </a:p>
          <a:p>
            <a:pPr algn="ctr"/>
            <a:r>
              <a:rPr lang="en-US" altLang="zh-CN" dirty="0" smtClean="0"/>
              <a:t>…</a:t>
            </a:r>
            <a:endParaRPr lang="zh-CN" altLang="en-US" dirty="0"/>
          </a:p>
        </p:txBody>
      </p:sp>
      <p:sp>
        <p:nvSpPr>
          <p:cNvPr id="28" name="文本框 27"/>
          <p:cNvSpPr txBox="1"/>
          <p:nvPr/>
        </p:nvSpPr>
        <p:spPr>
          <a:xfrm>
            <a:off x="2386944" y="6157998"/>
            <a:ext cx="2622430" cy="461665"/>
          </a:xfrm>
          <a:prstGeom prst="rect">
            <a:avLst/>
          </a:prstGeom>
          <a:noFill/>
        </p:spPr>
        <p:txBody>
          <a:bodyPr wrap="square" rtlCol="0">
            <a:spAutoFit/>
          </a:bodyPr>
          <a:lstStyle/>
          <a:p>
            <a:r>
              <a:rPr lang="en-US" altLang="zh-CN" sz="2400" dirty="0" smtClean="0"/>
              <a:t>Text Refining</a:t>
            </a:r>
            <a:endParaRPr lang="zh-CN" altLang="en-US" sz="2400" dirty="0"/>
          </a:p>
        </p:txBody>
      </p:sp>
      <p:sp>
        <p:nvSpPr>
          <p:cNvPr id="30" name="文本框 29"/>
          <p:cNvSpPr txBox="1"/>
          <p:nvPr/>
        </p:nvSpPr>
        <p:spPr>
          <a:xfrm>
            <a:off x="6943394" y="6157997"/>
            <a:ext cx="3801977" cy="461665"/>
          </a:xfrm>
          <a:prstGeom prst="rect">
            <a:avLst/>
          </a:prstGeom>
          <a:noFill/>
        </p:spPr>
        <p:txBody>
          <a:bodyPr wrap="square" rtlCol="0">
            <a:spAutoFit/>
          </a:bodyPr>
          <a:lstStyle/>
          <a:p>
            <a:r>
              <a:rPr lang="en-US" altLang="zh-CN" sz="2400" dirty="0" smtClean="0"/>
              <a:t>Knowledge Distillation</a:t>
            </a:r>
            <a:endParaRPr lang="zh-CN" altLang="en-US" sz="2400" dirty="0"/>
          </a:p>
        </p:txBody>
      </p:sp>
      <p:cxnSp>
        <p:nvCxnSpPr>
          <p:cNvPr id="32" name="直接箭头连接符 31"/>
          <p:cNvCxnSpPr/>
          <p:nvPr/>
        </p:nvCxnSpPr>
        <p:spPr>
          <a:xfrm>
            <a:off x="5150877" y="3458076"/>
            <a:ext cx="17253" cy="100992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89156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dirty="0" smtClean="0"/>
              <a:t>Performance</a:t>
            </a:r>
            <a:endParaRPr kumimoji="1" lang="zh-CN" altLang="en-US" sz="4400" dirty="0"/>
          </a:p>
        </p:txBody>
      </p:sp>
      <p:sp>
        <p:nvSpPr>
          <p:cNvPr id="3" name="内容占位符 2"/>
          <p:cNvSpPr>
            <a:spLocks noGrp="1"/>
          </p:cNvSpPr>
          <p:nvPr>
            <p:ph idx="1"/>
          </p:nvPr>
        </p:nvSpPr>
        <p:spPr>
          <a:xfrm>
            <a:off x="2589212" y="2133600"/>
            <a:ext cx="8915400" cy="997058"/>
          </a:xfrm>
        </p:spPr>
        <p:txBody>
          <a:bodyPr>
            <a:normAutofit/>
          </a:bodyPr>
          <a:lstStyle/>
          <a:p>
            <a:r>
              <a:rPr kumimoji="1" lang="en-US" altLang="zh-CN" sz="2400" dirty="0" smtClean="0"/>
              <a:t>Compared with Google Open-source Project</a:t>
            </a:r>
          </a:p>
          <a:p>
            <a:r>
              <a:rPr kumimoji="1" lang="en-US" altLang="zh-CN" sz="2400" dirty="0" smtClean="0"/>
              <a:t>Closest words of “</a:t>
            </a:r>
            <a:r>
              <a:rPr kumimoji="1" lang="en-US" altLang="zh-CN" sz="2400" b="1" dirty="0" err="1" smtClean="0"/>
              <a:t>english</a:t>
            </a:r>
            <a:r>
              <a:rPr kumimoji="1" lang="en-US" altLang="zh-CN" sz="2400" dirty="0" smtClean="0"/>
              <a:t>”</a:t>
            </a:r>
          </a:p>
        </p:txBody>
      </p:sp>
      <p:graphicFrame>
        <p:nvGraphicFramePr>
          <p:cNvPr id="6" name="表格 5"/>
          <p:cNvGraphicFramePr>
            <a:graphicFrameLocks noGrp="1"/>
          </p:cNvGraphicFramePr>
          <p:nvPr>
            <p:extLst>
              <p:ext uri="{D42A27DB-BD31-4B8C-83A1-F6EECF244321}">
                <p14:modId xmlns:p14="http://schemas.microsoft.com/office/powerpoint/2010/main" val="1814861076"/>
              </p:ext>
            </p:extLst>
          </p:nvPr>
        </p:nvGraphicFramePr>
        <p:xfrm>
          <a:off x="2589212" y="3633347"/>
          <a:ext cx="9050016" cy="2225040"/>
        </p:xfrm>
        <a:graphic>
          <a:graphicData uri="http://schemas.openxmlformats.org/drawingml/2006/table">
            <a:tbl>
              <a:tblPr firstRow="1" bandRow="1">
                <a:tableStyleId>{5C22544A-7EE6-4342-B048-85BDC9FD1C3A}</a:tableStyleId>
              </a:tblPr>
              <a:tblGrid>
                <a:gridCol w="1812307"/>
                <a:gridCol w="3843579"/>
                <a:gridCol w="3394130"/>
              </a:tblGrid>
              <a:tr h="370840">
                <a:tc>
                  <a:txBody>
                    <a:bodyPr/>
                    <a:lstStyle/>
                    <a:p>
                      <a:endParaRPr lang="zh-CN" altLang="en-US" dirty="0"/>
                    </a:p>
                  </a:txBody>
                  <a:tcPr/>
                </a:tc>
                <a:tc>
                  <a:txBody>
                    <a:bodyPr/>
                    <a:lstStyle/>
                    <a:p>
                      <a:r>
                        <a:rPr lang="en-US" altLang="zh-CN" dirty="0" smtClean="0"/>
                        <a:t>Google Open Source Project</a:t>
                      </a:r>
                      <a:endParaRPr lang="zh-CN" altLang="en-US" dirty="0"/>
                    </a:p>
                  </a:txBody>
                  <a:tcPr/>
                </a:tc>
                <a:tc>
                  <a:txBody>
                    <a:bodyPr/>
                    <a:lstStyle/>
                    <a:p>
                      <a:r>
                        <a:rPr lang="en-US" altLang="zh-CN" dirty="0" smtClean="0"/>
                        <a:t>Husky</a:t>
                      </a:r>
                      <a:endParaRPr lang="zh-CN" altLang="en-US" dirty="0"/>
                    </a:p>
                  </a:txBody>
                  <a:tcPr/>
                </a:tc>
              </a:tr>
              <a:tr h="370840">
                <a:tc>
                  <a:txBody>
                    <a:bodyPr/>
                    <a:lstStyle/>
                    <a:p>
                      <a:r>
                        <a:rPr lang="en-US" altLang="zh-CN" dirty="0" smtClean="0"/>
                        <a:t>1st</a:t>
                      </a:r>
                      <a:endParaRPr lang="zh-CN" altLang="en-US" dirty="0"/>
                    </a:p>
                  </a:txBody>
                  <a:tcPr/>
                </a:tc>
                <a:tc>
                  <a:txBody>
                    <a:bodyPr/>
                    <a:lstStyle/>
                    <a:p>
                      <a:r>
                        <a:rPr lang="en-US" altLang="zh-CN" dirty="0" err="1" smtClean="0"/>
                        <a:t>hiberno</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language</a:t>
                      </a:r>
                      <a:endParaRPr lang="zh-CN" altLang="en-US" dirty="0" smtClean="0"/>
                    </a:p>
                  </a:txBody>
                  <a:tcPr/>
                </a:tc>
              </a:tr>
              <a:tr h="370840">
                <a:tc>
                  <a:txBody>
                    <a:bodyPr/>
                    <a:lstStyle/>
                    <a:p>
                      <a:r>
                        <a:rPr lang="en-US" altLang="zh-CN" dirty="0" smtClean="0"/>
                        <a:t>2st</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welsh</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err="1" smtClean="0"/>
                        <a:t>libarary</a:t>
                      </a:r>
                      <a:endParaRPr lang="zh-CN" altLang="en-US" dirty="0" smtClean="0"/>
                    </a:p>
                  </a:txBody>
                  <a:tcPr/>
                </a:tc>
              </a:tr>
              <a:tr h="370840">
                <a:tc>
                  <a:txBody>
                    <a:bodyPr/>
                    <a:lstStyle/>
                    <a:p>
                      <a:r>
                        <a:rPr lang="en-US" altLang="zh-CN" dirty="0" smtClean="0"/>
                        <a:t>3st</a:t>
                      </a:r>
                      <a:endParaRPr lang="zh-CN" altLang="en-US" dirty="0"/>
                    </a:p>
                  </a:txBody>
                  <a:tcPr/>
                </a:tc>
                <a:tc>
                  <a:txBody>
                    <a:bodyPr/>
                    <a:lstStyle/>
                    <a:p>
                      <a:r>
                        <a:rPr lang="en-US" altLang="zh-CN" dirty="0" err="1" smtClean="0"/>
                        <a:t>ize</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reading</a:t>
                      </a:r>
                    </a:p>
                  </a:txBody>
                  <a:tcPr/>
                </a:tc>
              </a:tr>
              <a:tr h="370840">
                <a:tc>
                  <a:txBody>
                    <a:bodyPr/>
                    <a:lstStyle/>
                    <a:p>
                      <a:r>
                        <a:rPr lang="en-US" altLang="zh-CN" dirty="0" smtClean="0"/>
                        <a:t>4st</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french</a:t>
                      </a:r>
                      <a:endParaRPr lang="en-US" altLang="zh-CN" sz="1800" kern="1200" dirty="0" smtClean="0">
                        <a:solidFill>
                          <a:schemeClr val="dk1"/>
                        </a:solidFill>
                        <a:effectLst/>
                        <a:latin typeface="+mn-lt"/>
                        <a:ea typeface="+mn-ea"/>
                        <a:cs typeface="+mn-cs"/>
                      </a:endParaRPr>
                    </a:p>
                  </a:txBody>
                  <a:tcPr/>
                </a:tc>
                <a:tc>
                  <a:txBody>
                    <a:bodyPr/>
                    <a:lstStyle/>
                    <a:p>
                      <a:r>
                        <a:rPr lang="en-US" altLang="zh-CN" dirty="0" err="1" smtClean="0"/>
                        <a:t>scottish</a:t>
                      </a:r>
                      <a:endParaRPr lang="zh-CN" altLang="en-US" dirty="0"/>
                    </a:p>
                  </a:txBody>
                  <a:tcPr/>
                </a:tc>
              </a:tr>
              <a:tr h="370840">
                <a:tc>
                  <a:txBody>
                    <a:bodyPr/>
                    <a:lstStyle/>
                    <a:p>
                      <a:r>
                        <a:rPr lang="en-US" altLang="zh-CN" dirty="0" smtClean="0"/>
                        <a:t>5st</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antidisestablishmentarianism</a:t>
                      </a:r>
                    </a:p>
                  </a:txBody>
                  <a:tcPr/>
                </a:tc>
                <a:tc>
                  <a:txBody>
                    <a:bodyPr/>
                    <a:lstStyle/>
                    <a:p>
                      <a:r>
                        <a:rPr lang="en-US" altLang="zh-CN" dirty="0" smtClean="0"/>
                        <a:t>historical</a:t>
                      </a:r>
                      <a:endParaRPr lang="zh-CN" altLang="en-US" dirty="0"/>
                    </a:p>
                  </a:txBody>
                  <a:tcPr/>
                </a:tc>
              </a:tr>
            </a:tbl>
          </a:graphicData>
        </a:graphic>
      </p:graphicFrame>
    </p:spTree>
    <p:extLst>
      <p:ext uri="{BB962C8B-B14F-4D97-AF65-F5344CB8AC3E}">
        <p14:creationId xmlns:p14="http://schemas.microsoft.com/office/powerpoint/2010/main" val="486586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dirty="0" smtClean="0"/>
              <a:t>Performance</a:t>
            </a:r>
            <a:endParaRPr kumimoji="1" lang="zh-CN" altLang="en-US" sz="44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2133600"/>
                <a:ext cx="8915400" cy="1059051"/>
              </a:xfrm>
            </p:spPr>
            <p:txBody>
              <a:bodyPr>
                <a:normAutofit/>
              </a:bodyPr>
              <a:lstStyle/>
              <a:p>
                <a:r>
                  <a:rPr kumimoji="1" lang="en-US" altLang="zh-CN" sz="2400" dirty="0" smtClean="0"/>
                  <a:t>Compared with the one implemented by Spark</a:t>
                </a:r>
              </a:p>
              <a:p>
                <a:r>
                  <a:rPr kumimoji="1" lang="en-US" altLang="zh-CN" sz="2400" dirty="0" smtClean="0"/>
                  <a:t>Data: </a:t>
                </a:r>
                <a:r>
                  <a:rPr lang="en-US" altLang="zh-CN" sz="2400" dirty="0"/>
                  <a:t>first </a:t>
                </a:r>
                <a14:m>
                  <m:oMath xmlns:m="http://schemas.openxmlformats.org/officeDocument/2006/math">
                    <m:sSup>
                      <m:sSupPr>
                        <m:ctrlPr>
                          <a:rPr lang="en-US" altLang="zh-CN" sz="2400" i="1" smtClean="0">
                            <a:latin typeface="Cambria Math" charset="0"/>
                          </a:rPr>
                        </m:ctrlPr>
                      </m:sSupPr>
                      <m:e>
                        <m:r>
                          <a:rPr lang="en-US" altLang="zh-CN" sz="2400" b="0" i="1" smtClean="0">
                            <a:latin typeface="Cambria Math" charset="0"/>
                          </a:rPr>
                          <m:t>10</m:t>
                        </m:r>
                      </m:e>
                      <m:sup>
                        <m:r>
                          <a:rPr lang="en-US" altLang="zh-CN" sz="2400" b="0" i="1" smtClean="0">
                            <a:latin typeface="Cambria Math" charset="0"/>
                          </a:rPr>
                          <m:t>9</m:t>
                        </m:r>
                      </m:sup>
                    </m:sSup>
                  </m:oMath>
                </a14:m>
                <a:r>
                  <a:rPr lang="en-US" altLang="zh-CN" sz="2400" dirty="0"/>
                  <a:t> </a:t>
                </a:r>
                <a:r>
                  <a:rPr lang="en-US" altLang="zh-CN" sz="2400" dirty="0" smtClean="0"/>
                  <a:t>bytes of the English Wikipedia, 954M</a:t>
                </a:r>
                <a:endParaRPr kumimoji="1"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2133600"/>
                <a:ext cx="8915400" cy="1059051"/>
              </a:xfrm>
              <a:blipFill rotWithShape="0">
                <a:blip r:embed="rId3"/>
                <a:stretch>
                  <a:fillRect l="-958" t="-4598" b="-2874"/>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959622193"/>
              </p:ext>
            </p:extLst>
          </p:nvPr>
        </p:nvGraphicFramePr>
        <p:xfrm>
          <a:off x="1921788" y="3421251"/>
          <a:ext cx="9965412" cy="2397664"/>
        </p:xfrm>
        <a:graphic>
          <a:graphicData uri="http://schemas.openxmlformats.org/drawingml/2006/table">
            <a:tbl>
              <a:tblPr firstRow="1" bandRow="1">
                <a:tableStyleId>{5C22544A-7EE6-4342-B048-85BDC9FD1C3A}</a:tableStyleId>
              </a:tblPr>
              <a:tblGrid>
                <a:gridCol w="3321804"/>
                <a:gridCol w="3345772"/>
                <a:gridCol w="3297836"/>
              </a:tblGrid>
              <a:tr h="559720">
                <a:tc>
                  <a:txBody>
                    <a:bodyPr/>
                    <a:lstStyle/>
                    <a:p>
                      <a:endParaRPr lang="zh-CN" altLang="en-US" dirty="0"/>
                    </a:p>
                  </a:txBody>
                  <a:tcPr/>
                </a:tc>
                <a:tc>
                  <a:txBody>
                    <a:bodyPr/>
                    <a:lstStyle/>
                    <a:p>
                      <a:r>
                        <a:rPr lang="en-US" altLang="zh-CN" dirty="0" smtClean="0"/>
                        <a:t>Spark</a:t>
                      </a:r>
                      <a:endParaRPr lang="zh-CN" altLang="en-US" dirty="0"/>
                    </a:p>
                  </a:txBody>
                  <a:tcPr/>
                </a:tc>
                <a:tc>
                  <a:txBody>
                    <a:bodyPr/>
                    <a:lstStyle/>
                    <a:p>
                      <a:r>
                        <a:rPr lang="en-US" altLang="zh-CN" dirty="0" smtClean="0"/>
                        <a:t>Husky</a:t>
                      </a:r>
                      <a:endParaRPr lang="zh-CN" altLang="en-US" dirty="0"/>
                    </a:p>
                  </a:txBody>
                  <a:tcPr/>
                </a:tc>
              </a:tr>
              <a:tr h="459486">
                <a:tc>
                  <a:txBody>
                    <a:bodyPr/>
                    <a:lstStyle/>
                    <a:p>
                      <a:r>
                        <a:rPr lang="en-US" altLang="zh-CN" dirty="0" smtClean="0"/>
                        <a:t>Number</a:t>
                      </a:r>
                      <a:r>
                        <a:rPr lang="en-US" altLang="zh-CN" baseline="0" dirty="0" smtClean="0"/>
                        <a:t> of Total Threads</a:t>
                      </a:r>
                      <a:endParaRPr lang="zh-CN" altLang="en-US" dirty="0"/>
                    </a:p>
                  </a:txBody>
                  <a:tcPr/>
                </a:tc>
                <a:tc>
                  <a:txBody>
                    <a:bodyPr/>
                    <a:lstStyle/>
                    <a:p>
                      <a:r>
                        <a:rPr lang="en-US" altLang="zh-CN" dirty="0" smtClean="0"/>
                        <a:t>320</a:t>
                      </a:r>
                      <a:endParaRPr lang="zh-CN" altLang="en-US" dirty="0"/>
                    </a:p>
                  </a:txBody>
                  <a:tcPr/>
                </a:tc>
                <a:tc>
                  <a:txBody>
                    <a:bodyPr/>
                    <a:lstStyle/>
                    <a:p>
                      <a:r>
                        <a:rPr lang="en-US" altLang="zh-CN" dirty="0" smtClean="0"/>
                        <a:t>320</a:t>
                      </a:r>
                      <a:endParaRPr lang="zh-CN" altLang="en-US" dirty="0"/>
                    </a:p>
                  </a:txBody>
                  <a:tcPr/>
                </a:tc>
              </a:tr>
              <a:tr h="459486">
                <a:tc>
                  <a:txBody>
                    <a:bodyPr/>
                    <a:lstStyle/>
                    <a:p>
                      <a:r>
                        <a:rPr lang="en-US" altLang="zh-CN" dirty="0" smtClean="0"/>
                        <a:t>Number</a:t>
                      </a:r>
                      <a:r>
                        <a:rPr lang="en-US" altLang="zh-CN" baseline="0" dirty="0" smtClean="0"/>
                        <a:t> of Machines</a:t>
                      </a:r>
                      <a:endParaRPr lang="zh-CN" altLang="en-US" dirty="0"/>
                    </a:p>
                  </a:txBody>
                  <a:tcPr/>
                </a:tc>
                <a:tc>
                  <a:txBody>
                    <a:bodyPr/>
                    <a:lstStyle/>
                    <a:p>
                      <a:r>
                        <a:rPr lang="en-US" altLang="zh-CN" dirty="0" smtClean="0"/>
                        <a:t>20</a:t>
                      </a:r>
                      <a:endParaRPr lang="zh-CN" altLang="en-US" dirty="0"/>
                    </a:p>
                  </a:txBody>
                  <a:tcPr/>
                </a:tc>
                <a:tc>
                  <a:txBody>
                    <a:bodyPr/>
                    <a:lstStyle/>
                    <a:p>
                      <a:r>
                        <a:rPr lang="en-US" altLang="zh-CN" dirty="0" smtClean="0"/>
                        <a:t>20</a:t>
                      </a:r>
                      <a:endParaRPr lang="zh-CN" altLang="en-US" dirty="0"/>
                    </a:p>
                  </a:txBody>
                  <a:tcPr/>
                </a:tc>
              </a:tr>
              <a:tr h="459486">
                <a:tc>
                  <a:txBody>
                    <a:bodyPr/>
                    <a:lstStyle/>
                    <a:p>
                      <a:r>
                        <a:rPr lang="en-US" altLang="zh-CN" dirty="0" smtClean="0"/>
                        <a:t>Number of Iterations</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r h="459486">
                <a:tc>
                  <a:txBody>
                    <a:bodyPr/>
                    <a:lstStyle/>
                    <a:p>
                      <a:r>
                        <a:rPr lang="en-US" altLang="zh-CN" dirty="0" smtClean="0"/>
                        <a:t>Running Time</a:t>
                      </a:r>
                      <a:endParaRPr lang="zh-CN" altLang="en-US" dirty="0"/>
                    </a:p>
                  </a:txBody>
                  <a:tcPr/>
                </a:tc>
                <a:tc>
                  <a:txBody>
                    <a:bodyPr/>
                    <a:lstStyle/>
                    <a:p>
                      <a:r>
                        <a:rPr lang="en-US" altLang="zh-CN" dirty="0" smtClean="0"/>
                        <a:t>58m2s</a:t>
                      </a:r>
                      <a:endParaRPr lang="zh-CN" altLang="en-US" dirty="0"/>
                    </a:p>
                  </a:txBody>
                  <a:tcPr/>
                </a:tc>
                <a:tc>
                  <a:txBody>
                    <a:bodyPr/>
                    <a:lstStyle/>
                    <a:p>
                      <a:r>
                        <a:rPr lang="en-US" altLang="zh-CN" dirty="0" smtClean="0"/>
                        <a:t>5m15s</a:t>
                      </a:r>
                      <a:endParaRPr lang="zh-CN" altLang="en-US" dirty="0"/>
                    </a:p>
                  </a:txBody>
                  <a:tcPr/>
                </a:tc>
              </a:tr>
            </a:tbl>
          </a:graphicData>
        </a:graphic>
      </p:graphicFrame>
    </p:spTree>
    <p:extLst>
      <p:ext uri="{BB962C8B-B14F-4D97-AF65-F5344CB8AC3E}">
        <p14:creationId xmlns:p14="http://schemas.microsoft.com/office/powerpoint/2010/main" val="2131033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dirty="0" smtClean="0"/>
              <a:t>Performance</a:t>
            </a:r>
            <a:endParaRPr kumimoji="1" lang="zh-CN" altLang="en-US" sz="4400" dirty="0"/>
          </a:p>
        </p:txBody>
      </p:sp>
      <p:sp>
        <p:nvSpPr>
          <p:cNvPr id="3" name="内容占位符 2"/>
          <p:cNvSpPr>
            <a:spLocks noGrp="1"/>
          </p:cNvSpPr>
          <p:nvPr>
            <p:ph idx="1"/>
          </p:nvPr>
        </p:nvSpPr>
        <p:spPr>
          <a:xfrm>
            <a:off x="2589212" y="2133600"/>
            <a:ext cx="8915400" cy="997058"/>
          </a:xfrm>
        </p:spPr>
        <p:txBody>
          <a:bodyPr>
            <a:normAutofit/>
          </a:bodyPr>
          <a:lstStyle/>
          <a:p>
            <a:r>
              <a:rPr kumimoji="1" lang="en-US" altLang="zh-CN" sz="2400" dirty="0" smtClean="0"/>
              <a:t>Compared with Google Open-source Project</a:t>
            </a:r>
          </a:p>
          <a:p>
            <a:r>
              <a:rPr kumimoji="1" lang="en-US" altLang="zh-CN" sz="2400" dirty="0" smtClean="0"/>
              <a:t>Closest words of “</a:t>
            </a:r>
            <a:r>
              <a:rPr kumimoji="1" lang="en-US" altLang="zh-CN" sz="2400" b="1" dirty="0" smtClean="0"/>
              <a:t>windows</a:t>
            </a:r>
            <a:r>
              <a:rPr kumimoji="1" lang="en-US" altLang="zh-CN" sz="2400" dirty="0" smtClean="0"/>
              <a:t>”</a:t>
            </a:r>
          </a:p>
        </p:txBody>
      </p:sp>
      <p:graphicFrame>
        <p:nvGraphicFramePr>
          <p:cNvPr id="6" name="表格 5"/>
          <p:cNvGraphicFramePr>
            <a:graphicFrameLocks noGrp="1"/>
          </p:cNvGraphicFramePr>
          <p:nvPr>
            <p:extLst>
              <p:ext uri="{D42A27DB-BD31-4B8C-83A1-F6EECF244321}">
                <p14:modId xmlns:p14="http://schemas.microsoft.com/office/powerpoint/2010/main" val="733843586"/>
              </p:ext>
            </p:extLst>
          </p:nvPr>
        </p:nvGraphicFramePr>
        <p:xfrm>
          <a:off x="2589212" y="3648337"/>
          <a:ext cx="9050016" cy="2225040"/>
        </p:xfrm>
        <a:graphic>
          <a:graphicData uri="http://schemas.openxmlformats.org/drawingml/2006/table">
            <a:tbl>
              <a:tblPr firstRow="1" bandRow="1">
                <a:tableStyleId>{5C22544A-7EE6-4342-B048-85BDC9FD1C3A}</a:tableStyleId>
              </a:tblPr>
              <a:tblGrid>
                <a:gridCol w="1812307"/>
                <a:gridCol w="3078573"/>
                <a:gridCol w="4159136"/>
              </a:tblGrid>
              <a:tr h="370840">
                <a:tc>
                  <a:txBody>
                    <a:bodyPr/>
                    <a:lstStyle/>
                    <a:p>
                      <a:endParaRPr lang="zh-CN" altLang="en-US" dirty="0"/>
                    </a:p>
                  </a:txBody>
                  <a:tcPr/>
                </a:tc>
                <a:tc>
                  <a:txBody>
                    <a:bodyPr/>
                    <a:lstStyle/>
                    <a:p>
                      <a:r>
                        <a:rPr lang="en-US" altLang="zh-CN" dirty="0" smtClean="0"/>
                        <a:t>Spark</a:t>
                      </a:r>
                      <a:endParaRPr lang="zh-CN" altLang="en-US" dirty="0"/>
                    </a:p>
                  </a:txBody>
                  <a:tcPr/>
                </a:tc>
                <a:tc>
                  <a:txBody>
                    <a:bodyPr/>
                    <a:lstStyle/>
                    <a:p>
                      <a:r>
                        <a:rPr lang="en-US" altLang="zh-CN" dirty="0" smtClean="0"/>
                        <a:t>Husky</a:t>
                      </a:r>
                      <a:endParaRPr lang="zh-CN" altLang="en-US" dirty="0"/>
                    </a:p>
                  </a:txBody>
                  <a:tcPr/>
                </a:tc>
              </a:tr>
              <a:tr h="370840">
                <a:tc>
                  <a:txBody>
                    <a:bodyPr/>
                    <a:lstStyle/>
                    <a:p>
                      <a:r>
                        <a:rPr lang="en-US" altLang="zh-CN" dirty="0" smtClean="0"/>
                        <a:t>1st</a:t>
                      </a:r>
                      <a:endParaRPr lang="zh-CN" altLang="en-US" dirty="0"/>
                    </a:p>
                  </a:txBody>
                  <a:tcPr/>
                </a:tc>
                <a:tc>
                  <a:txBody>
                    <a:bodyPr/>
                    <a:lstStyle/>
                    <a:p>
                      <a:r>
                        <a:rPr lang="en-US" altLang="zh-CN" dirty="0" smtClean="0"/>
                        <a:t>doors</a:t>
                      </a:r>
                      <a:endParaRPr lang="zh-CN" altLang="en-US" dirty="0"/>
                    </a:p>
                  </a:txBody>
                  <a:tcPr/>
                </a:tc>
                <a:tc>
                  <a:txBody>
                    <a:bodyPr/>
                    <a:lstStyle/>
                    <a:p>
                      <a:r>
                        <a:rPr lang="en-US" altLang="zh-CN" dirty="0" smtClean="0"/>
                        <a:t>server</a:t>
                      </a:r>
                      <a:endParaRPr lang="zh-CN" altLang="en-US" dirty="0"/>
                    </a:p>
                  </a:txBody>
                  <a:tcPr/>
                </a:tc>
              </a:tr>
              <a:tr h="370840">
                <a:tc>
                  <a:txBody>
                    <a:bodyPr/>
                    <a:lstStyle/>
                    <a:p>
                      <a:r>
                        <a:rPr lang="en-US" altLang="zh-CN" dirty="0" smtClean="0"/>
                        <a:t>2st</a:t>
                      </a:r>
                      <a:endParaRPr lang="zh-CN" altLang="en-US" dirty="0"/>
                    </a:p>
                  </a:txBody>
                  <a:tcPr/>
                </a:tc>
                <a:tc>
                  <a:txBody>
                    <a:bodyPr/>
                    <a:lstStyle/>
                    <a:p>
                      <a:r>
                        <a:rPr lang="en-US" altLang="zh-CN" dirty="0" smtClean="0"/>
                        <a:t>roof</a:t>
                      </a:r>
                      <a:endParaRPr lang="zh-CN" altLang="en-US" dirty="0"/>
                    </a:p>
                  </a:txBody>
                  <a:tcPr/>
                </a:tc>
                <a:tc>
                  <a:txBody>
                    <a:bodyPr/>
                    <a:lstStyle/>
                    <a:p>
                      <a:r>
                        <a:rPr lang="en-US" altLang="zh-CN" dirty="0" err="1" smtClean="0"/>
                        <a:t>microsoft</a:t>
                      </a:r>
                      <a:endParaRPr lang="zh-CN" altLang="en-US" dirty="0"/>
                    </a:p>
                  </a:txBody>
                  <a:tcPr/>
                </a:tc>
              </a:tr>
              <a:tr h="370840">
                <a:tc>
                  <a:txBody>
                    <a:bodyPr/>
                    <a:lstStyle/>
                    <a:p>
                      <a:r>
                        <a:rPr lang="en-US" altLang="zh-CN" dirty="0" smtClean="0"/>
                        <a:t>3st</a:t>
                      </a:r>
                      <a:endParaRPr lang="zh-CN" altLang="en-US" dirty="0"/>
                    </a:p>
                  </a:txBody>
                  <a:tcPr/>
                </a:tc>
                <a:tc>
                  <a:txBody>
                    <a:bodyPr/>
                    <a:lstStyle/>
                    <a:p>
                      <a:r>
                        <a:rPr lang="en-US" altLang="zh-CN" dirty="0" smtClean="0"/>
                        <a:t>pavement</a:t>
                      </a:r>
                      <a:endParaRPr lang="zh-CN" altLang="en-US" dirty="0"/>
                    </a:p>
                  </a:txBody>
                  <a:tcPr/>
                </a:tc>
                <a:tc>
                  <a:txBody>
                    <a:bodyPr/>
                    <a:lstStyle/>
                    <a:p>
                      <a:r>
                        <a:rPr lang="en-US" altLang="zh-CN" dirty="0" smtClean="0"/>
                        <a:t>audio</a:t>
                      </a:r>
                      <a:endParaRPr lang="zh-CN" altLang="en-US" dirty="0"/>
                    </a:p>
                  </a:txBody>
                  <a:tcPr/>
                </a:tc>
              </a:tr>
              <a:tr h="370840">
                <a:tc>
                  <a:txBody>
                    <a:bodyPr/>
                    <a:lstStyle/>
                    <a:p>
                      <a:r>
                        <a:rPr lang="en-US" altLang="zh-CN" dirty="0" smtClean="0"/>
                        <a:t>4st</a:t>
                      </a:r>
                      <a:endParaRPr lang="zh-CN" altLang="en-US" dirty="0"/>
                    </a:p>
                  </a:txBody>
                  <a:tcPr/>
                </a:tc>
                <a:tc>
                  <a:txBody>
                    <a:bodyPr/>
                    <a:lstStyle/>
                    <a:p>
                      <a:r>
                        <a:rPr lang="en-US" altLang="zh-CN" dirty="0" smtClean="0"/>
                        <a:t>ceiling</a:t>
                      </a:r>
                      <a:endParaRPr lang="zh-CN" altLang="en-US" dirty="0"/>
                    </a:p>
                  </a:txBody>
                  <a:tcPr/>
                </a:tc>
                <a:tc>
                  <a:txBody>
                    <a:bodyPr/>
                    <a:lstStyle/>
                    <a:p>
                      <a:r>
                        <a:rPr lang="en-US" altLang="zh-CN" dirty="0" smtClean="0"/>
                        <a:t>collection</a:t>
                      </a:r>
                      <a:endParaRPr lang="zh-CN" altLang="en-US" dirty="0"/>
                    </a:p>
                  </a:txBody>
                  <a:tcPr/>
                </a:tc>
              </a:tr>
              <a:tr h="370840">
                <a:tc>
                  <a:txBody>
                    <a:bodyPr/>
                    <a:lstStyle/>
                    <a:p>
                      <a:r>
                        <a:rPr lang="en-US" altLang="zh-CN" dirty="0" smtClean="0"/>
                        <a:t>5st</a:t>
                      </a:r>
                      <a:endParaRPr lang="zh-CN" altLang="en-US" dirty="0"/>
                    </a:p>
                  </a:txBody>
                  <a:tcPr/>
                </a:tc>
                <a:tc>
                  <a:txBody>
                    <a:bodyPr/>
                    <a:lstStyle/>
                    <a:p>
                      <a:r>
                        <a:rPr lang="en-US" altLang="zh-CN" dirty="0" err="1" smtClean="0"/>
                        <a:t>wolls</a:t>
                      </a:r>
                      <a:endParaRPr lang="zh-CN" altLang="en-US" dirty="0"/>
                    </a:p>
                  </a:txBody>
                  <a:tcPr/>
                </a:tc>
                <a:tc>
                  <a:txBody>
                    <a:bodyPr/>
                    <a:lstStyle/>
                    <a:p>
                      <a:r>
                        <a:rPr lang="en-US" altLang="zh-CN" dirty="0" smtClean="0"/>
                        <a:t>browser</a:t>
                      </a:r>
                      <a:endParaRPr lang="zh-CN" altLang="en-US" dirty="0"/>
                    </a:p>
                  </a:txBody>
                  <a:tcPr/>
                </a:tc>
              </a:tr>
            </a:tbl>
          </a:graphicData>
        </a:graphic>
      </p:graphicFrame>
    </p:spTree>
    <p:extLst>
      <p:ext uri="{BB962C8B-B14F-4D97-AF65-F5344CB8AC3E}">
        <p14:creationId xmlns:p14="http://schemas.microsoft.com/office/powerpoint/2010/main" val="1991314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dirty="0" smtClean="0"/>
              <a:t>Performance</a:t>
            </a:r>
            <a:endParaRPr kumimoji="1" lang="zh-CN" altLang="en-US" sz="4400" dirty="0"/>
          </a:p>
        </p:txBody>
      </p:sp>
      <p:sp>
        <p:nvSpPr>
          <p:cNvPr id="3" name="内容占位符 2"/>
          <p:cNvSpPr>
            <a:spLocks noGrp="1"/>
          </p:cNvSpPr>
          <p:nvPr>
            <p:ph idx="1"/>
          </p:nvPr>
        </p:nvSpPr>
        <p:spPr>
          <a:xfrm>
            <a:off x="2589212" y="2133600"/>
            <a:ext cx="8915400" cy="997058"/>
          </a:xfrm>
        </p:spPr>
        <p:txBody>
          <a:bodyPr>
            <a:normAutofit/>
          </a:bodyPr>
          <a:lstStyle/>
          <a:p>
            <a:r>
              <a:rPr kumimoji="1" lang="en-US" altLang="zh-CN" sz="2400" dirty="0" smtClean="0"/>
              <a:t>Compared with Google Open-source Project</a:t>
            </a:r>
          </a:p>
          <a:p>
            <a:r>
              <a:rPr kumimoji="1" lang="en-US" altLang="zh-CN" sz="2400" dirty="0" smtClean="0"/>
              <a:t>Closest words of “</a:t>
            </a:r>
            <a:r>
              <a:rPr kumimoji="1" lang="en-US" altLang="zh-CN" sz="2400" b="1" dirty="0" smtClean="0"/>
              <a:t>graduate</a:t>
            </a:r>
            <a:r>
              <a:rPr kumimoji="1" lang="en-US" altLang="zh-CN" sz="2400" dirty="0" smtClean="0"/>
              <a:t>”</a:t>
            </a:r>
          </a:p>
        </p:txBody>
      </p:sp>
      <p:graphicFrame>
        <p:nvGraphicFramePr>
          <p:cNvPr id="6" name="表格 5"/>
          <p:cNvGraphicFramePr>
            <a:graphicFrameLocks noGrp="1"/>
          </p:cNvGraphicFramePr>
          <p:nvPr>
            <p:extLst>
              <p:ext uri="{D42A27DB-BD31-4B8C-83A1-F6EECF244321}">
                <p14:modId xmlns:p14="http://schemas.microsoft.com/office/powerpoint/2010/main" val="2094660103"/>
              </p:ext>
            </p:extLst>
          </p:nvPr>
        </p:nvGraphicFramePr>
        <p:xfrm>
          <a:off x="2589212" y="3633347"/>
          <a:ext cx="9050016" cy="2225040"/>
        </p:xfrm>
        <a:graphic>
          <a:graphicData uri="http://schemas.openxmlformats.org/drawingml/2006/table">
            <a:tbl>
              <a:tblPr firstRow="1" bandRow="1">
                <a:tableStyleId>{5C22544A-7EE6-4342-B048-85BDC9FD1C3A}</a:tableStyleId>
              </a:tblPr>
              <a:tblGrid>
                <a:gridCol w="1812307"/>
                <a:gridCol w="3528278"/>
                <a:gridCol w="3709431"/>
              </a:tblGrid>
              <a:tr h="370840">
                <a:tc>
                  <a:txBody>
                    <a:bodyPr/>
                    <a:lstStyle/>
                    <a:p>
                      <a:endParaRPr lang="zh-CN" altLang="en-US" dirty="0"/>
                    </a:p>
                  </a:txBody>
                  <a:tcPr/>
                </a:tc>
                <a:tc>
                  <a:txBody>
                    <a:bodyPr/>
                    <a:lstStyle/>
                    <a:p>
                      <a:r>
                        <a:rPr lang="en-US" altLang="zh-CN" dirty="0" smtClean="0"/>
                        <a:t>Spark</a:t>
                      </a:r>
                      <a:endParaRPr lang="zh-CN" altLang="en-US" dirty="0"/>
                    </a:p>
                  </a:txBody>
                  <a:tcPr/>
                </a:tc>
                <a:tc>
                  <a:txBody>
                    <a:bodyPr/>
                    <a:lstStyle/>
                    <a:p>
                      <a:r>
                        <a:rPr lang="en-US" altLang="zh-CN" dirty="0" smtClean="0"/>
                        <a:t>Husky</a:t>
                      </a:r>
                      <a:endParaRPr lang="zh-CN" altLang="en-US" dirty="0"/>
                    </a:p>
                  </a:txBody>
                  <a:tcPr/>
                </a:tc>
              </a:tr>
              <a:tr h="370840">
                <a:tc>
                  <a:txBody>
                    <a:bodyPr/>
                    <a:lstStyle/>
                    <a:p>
                      <a:r>
                        <a:rPr lang="en-US" altLang="zh-CN" dirty="0" smtClean="0"/>
                        <a:t>1st</a:t>
                      </a:r>
                      <a:endParaRPr lang="zh-CN" altLang="en-US" dirty="0"/>
                    </a:p>
                  </a:txBody>
                  <a:tcPr/>
                </a:tc>
                <a:tc>
                  <a:txBody>
                    <a:bodyPr/>
                    <a:lstStyle/>
                    <a:p>
                      <a:r>
                        <a:rPr lang="en-US" altLang="zh-CN" dirty="0" smtClean="0"/>
                        <a:t>undergraduate</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student</a:t>
                      </a:r>
                      <a:endParaRPr lang="zh-CN" altLang="en-US" dirty="0" smtClean="0"/>
                    </a:p>
                  </a:txBody>
                  <a:tcPr/>
                </a:tc>
              </a:tr>
              <a:tr h="370840">
                <a:tc>
                  <a:txBody>
                    <a:bodyPr/>
                    <a:lstStyle/>
                    <a:p>
                      <a:r>
                        <a:rPr lang="en-US" altLang="zh-CN" dirty="0" smtClean="0"/>
                        <a:t>2st</a:t>
                      </a:r>
                      <a:endParaRPr lang="zh-CN" altLang="en-US" dirty="0"/>
                    </a:p>
                  </a:txBody>
                  <a:tcPr/>
                </a:tc>
                <a:tc>
                  <a:txBody>
                    <a:bodyPr/>
                    <a:lstStyle/>
                    <a:p>
                      <a:r>
                        <a:rPr lang="en-US" altLang="zh-CN" dirty="0" smtClean="0"/>
                        <a:t>postgraduate</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weekly</a:t>
                      </a:r>
                      <a:endParaRPr lang="zh-CN" altLang="en-US" dirty="0" smtClean="0"/>
                    </a:p>
                  </a:txBody>
                  <a:tcPr/>
                </a:tc>
              </a:tr>
              <a:tr h="370840">
                <a:tc>
                  <a:txBody>
                    <a:bodyPr/>
                    <a:lstStyle/>
                    <a:p>
                      <a:r>
                        <a:rPr lang="en-US" altLang="zh-CN" dirty="0" smtClean="0"/>
                        <a:t>3st</a:t>
                      </a:r>
                      <a:endParaRPr lang="zh-CN" altLang="en-US" dirty="0"/>
                    </a:p>
                  </a:txBody>
                  <a:tcPr/>
                </a:tc>
                <a:tc>
                  <a:txBody>
                    <a:bodyPr/>
                    <a:lstStyle/>
                    <a:p>
                      <a:r>
                        <a:rPr lang="en-US" altLang="zh-CN" dirty="0" smtClean="0"/>
                        <a:t>faculty</a:t>
                      </a:r>
                      <a:endParaRPr lang="zh-CN" altLang="en-US" dirty="0"/>
                    </a:p>
                  </a:txBody>
                  <a:tcPr/>
                </a:tc>
                <a:tc>
                  <a:txBody>
                    <a:bodyPr/>
                    <a:lstStyle/>
                    <a:p>
                      <a:r>
                        <a:rPr lang="en-US" altLang="zh-CN" dirty="0" smtClean="0"/>
                        <a:t>hospital</a:t>
                      </a:r>
                      <a:endParaRPr lang="zh-CN" altLang="en-US" dirty="0"/>
                    </a:p>
                  </a:txBody>
                  <a:tcPr/>
                </a:tc>
              </a:tr>
              <a:tr h="370840">
                <a:tc>
                  <a:txBody>
                    <a:bodyPr/>
                    <a:lstStyle/>
                    <a:p>
                      <a:r>
                        <a:rPr lang="en-US" altLang="zh-CN" dirty="0" smtClean="0"/>
                        <a:t>4st</a:t>
                      </a:r>
                      <a:endParaRPr lang="zh-CN" altLang="en-US" dirty="0"/>
                    </a:p>
                  </a:txBody>
                  <a:tcPr/>
                </a:tc>
                <a:tc>
                  <a:txBody>
                    <a:bodyPr/>
                    <a:lstStyle/>
                    <a:p>
                      <a:r>
                        <a:rPr lang="en-US" altLang="zh-CN" dirty="0" smtClean="0"/>
                        <a:t>bachelor</a:t>
                      </a:r>
                      <a:endParaRPr lang="zh-CN" altLang="en-US" dirty="0"/>
                    </a:p>
                  </a:txBody>
                  <a:tcPr/>
                </a:tc>
                <a:tc>
                  <a:txBody>
                    <a:bodyPr/>
                    <a:lstStyle/>
                    <a:p>
                      <a:r>
                        <a:rPr lang="en-US" altLang="zh-CN" dirty="0" smtClean="0"/>
                        <a:t>newspapers</a:t>
                      </a:r>
                      <a:endParaRPr lang="zh-CN" altLang="en-US" dirty="0"/>
                    </a:p>
                  </a:txBody>
                  <a:tcPr/>
                </a:tc>
              </a:tr>
              <a:tr h="370840">
                <a:tc>
                  <a:txBody>
                    <a:bodyPr/>
                    <a:lstStyle/>
                    <a:p>
                      <a:r>
                        <a:rPr lang="en-US" altLang="zh-CN" dirty="0" smtClean="0"/>
                        <a:t>5st</a:t>
                      </a:r>
                      <a:endParaRPr lang="zh-CN" altLang="en-US" dirty="0"/>
                    </a:p>
                  </a:txBody>
                  <a:tcPr/>
                </a:tc>
                <a:tc>
                  <a:txBody>
                    <a:bodyPr/>
                    <a:lstStyle/>
                    <a:p>
                      <a:r>
                        <a:rPr lang="en-US" altLang="zh-CN" dirty="0" smtClean="0"/>
                        <a:t>enrolled</a:t>
                      </a:r>
                      <a:endParaRPr lang="zh-CN" altLang="en-US" dirty="0"/>
                    </a:p>
                  </a:txBody>
                  <a:tcPr/>
                </a:tc>
                <a:tc>
                  <a:txBody>
                    <a:bodyPr/>
                    <a:lstStyle/>
                    <a:p>
                      <a:r>
                        <a:rPr lang="en-US" altLang="zh-CN" dirty="0" smtClean="0"/>
                        <a:t>faculty</a:t>
                      </a:r>
                      <a:endParaRPr lang="zh-CN" altLang="en-US" dirty="0"/>
                    </a:p>
                  </a:txBody>
                  <a:tcPr/>
                </a:tc>
              </a:tr>
            </a:tbl>
          </a:graphicData>
        </a:graphic>
      </p:graphicFrame>
    </p:spTree>
    <p:extLst>
      <p:ext uri="{BB962C8B-B14F-4D97-AF65-F5344CB8AC3E}">
        <p14:creationId xmlns:p14="http://schemas.microsoft.com/office/powerpoint/2010/main" val="1322513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dirty="0" smtClean="0"/>
              <a:t>Performance</a:t>
            </a:r>
            <a:endParaRPr kumimoji="1" lang="zh-CN" altLang="en-US" sz="4400" dirty="0"/>
          </a:p>
        </p:txBody>
      </p:sp>
      <p:sp>
        <p:nvSpPr>
          <p:cNvPr id="3" name="内容占位符 2"/>
          <p:cNvSpPr>
            <a:spLocks noGrp="1"/>
          </p:cNvSpPr>
          <p:nvPr>
            <p:ph idx="1"/>
          </p:nvPr>
        </p:nvSpPr>
        <p:spPr>
          <a:xfrm>
            <a:off x="2589212" y="2133600"/>
            <a:ext cx="8915400" cy="997058"/>
          </a:xfrm>
        </p:spPr>
        <p:txBody>
          <a:bodyPr>
            <a:normAutofit/>
          </a:bodyPr>
          <a:lstStyle/>
          <a:p>
            <a:r>
              <a:rPr kumimoji="1" lang="en-US" altLang="zh-CN" sz="2400" dirty="0" smtClean="0"/>
              <a:t>Compared with Google Open-source Project</a:t>
            </a:r>
          </a:p>
          <a:p>
            <a:r>
              <a:rPr kumimoji="1" lang="en-US" altLang="zh-CN" sz="2400" dirty="0" smtClean="0"/>
              <a:t>Closest words of “</a:t>
            </a:r>
            <a:r>
              <a:rPr kumimoji="1" lang="en-US" altLang="zh-CN" sz="2400" b="1" dirty="0" err="1" smtClean="0"/>
              <a:t>english</a:t>
            </a:r>
            <a:r>
              <a:rPr kumimoji="1" lang="en-US" altLang="zh-CN" sz="2400" dirty="0" smtClean="0"/>
              <a:t>”</a:t>
            </a:r>
          </a:p>
        </p:txBody>
      </p:sp>
      <p:graphicFrame>
        <p:nvGraphicFramePr>
          <p:cNvPr id="6" name="表格 5"/>
          <p:cNvGraphicFramePr>
            <a:graphicFrameLocks noGrp="1"/>
          </p:cNvGraphicFramePr>
          <p:nvPr>
            <p:extLst>
              <p:ext uri="{D42A27DB-BD31-4B8C-83A1-F6EECF244321}">
                <p14:modId xmlns:p14="http://schemas.microsoft.com/office/powerpoint/2010/main" val="874031441"/>
              </p:ext>
            </p:extLst>
          </p:nvPr>
        </p:nvGraphicFramePr>
        <p:xfrm>
          <a:off x="2589212" y="3633347"/>
          <a:ext cx="9050016" cy="2225040"/>
        </p:xfrm>
        <a:graphic>
          <a:graphicData uri="http://schemas.openxmlformats.org/drawingml/2006/table">
            <a:tbl>
              <a:tblPr firstRow="1" bandRow="1">
                <a:tableStyleId>{5C22544A-7EE6-4342-B048-85BDC9FD1C3A}</a:tableStyleId>
              </a:tblPr>
              <a:tblGrid>
                <a:gridCol w="1812307"/>
                <a:gridCol w="3843579"/>
                <a:gridCol w="3394130"/>
              </a:tblGrid>
              <a:tr h="370840">
                <a:tc>
                  <a:txBody>
                    <a:bodyPr/>
                    <a:lstStyle/>
                    <a:p>
                      <a:endParaRPr lang="zh-CN" altLang="en-US" dirty="0"/>
                    </a:p>
                  </a:txBody>
                  <a:tcPr/>
                </a:tc>
                <a:tc>
                  <a:txBody>
                    <a:bodyPr/>
                    <a:lstStyle/>
                    <a:p>
                      <a:r>
                        <a:rPr lang="en-US" altLang="zh-CN" dirty="0" smtClean="0"/>
                        <a:t>Spark</a:t>
                      </a:r>
                      <a:endParaRPr lang="zh-CN" altLang="en-US" dirty="0"/>
                    </a:p>
                  </a:txBody>
                  <a:tcPr/>
                </a:tc>
                <a:tc>
                  <a:txBody>
                    <a:bodyPr/>
                    <a:lstStyle/>
                    <a:p>
                      <a:r>
                        <a:rPr lang="en-US" altLang="zh-CN" dirty="0" smtClean="0"/>
                        <a:t>Husky</a:t>
                      </a:r>
                      <a:endParaRPr lang="zh-CN" altLang="en-US" dirty="0"/>
                    </a:p>
                  </a:txBody>
                  <a:tcPr/>
                </a:tc>
              </a:tr>
              <a:tr h="370840">
                <a:tc>
                  <a:txBody>
                    <a:bodyPr/>
                    <a:lstStyle/>
                    <a:p>
                      <a:r>
                        <a:rPr lang="en-US" altLang="zh-CN" dirty="0" smtClean="0"/>
                        <a:t>1st</a:t>
                      </a:r>
                      <a:endParaRPr lang="zh-CN" altLang="en-US" dirty="0"/>
                    </a:p>
                  </a:txBody>
                  <a:tcPr/>
                </a:tc>
                <a:tc>
                  <a:txBody>
                    <a:bodyPr/>
                    <a:lstStyle/>
                    <a:p>
                      <a:r>
                        <a:rPr lang="en-US" altLang="zh-CN" dirty="0" smtClean="0"/>
                        <a:t>spelling</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err="1" smtClean="0"/>
                        <a:t>french</a:t>
                      </a:r>
                      <a:endParaRPr lang="zh-CN" altLang="en-US" dirty="0" smtClean="0"/>
                    </a:p>
                  </a:txBody>
                  <a:tcPr/>
                </a:tc>
              </a:tr>
              <a:tr h="370840">
                <a:tc>
                  <a:txBody>
                    <a:bodyPr/>
                    <a:lstStyle/>
                    <a:p>
                      <a:r>
                        <a:rPr lang="en-US" altLang="zh-CN" dirty="0" smtClean="0"/>
                        <a:t>2st</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bolded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err="1" smtClean="0"/>
                        <a:t>german</a:t>
                      </a:r>
                      <a:endParaRPr lang="zh-CN" altLang="en-US" dirty="0" smtClean="0"/>
                    </a:p>
                  </a:txBody>
                  <a:tcPr/>
                </a:tc>
              </a:tr>
              <a:tr h="370840">
                <a:tc>
                  <a:txBody>
                    <a:bodyPr/>
                    <a:lstStyle/>
                    <a:p>
                      <a:r>
                        <a:rPr lang="en-US" altLang="zh-CN" dirty="0" smtClean="0"/>
                        <a:t>3st</a:t>
                      </a:r>
                      <a:endParaRPr lang="zh-CN" altLang="en-US" dirty="0"/>
                    </a:p>
                  </a:txBody>
                  <a:tcPr/>
                </a:tc>
                <a:tc>
                  <a:txBody>
                    <a:bodyPr/>
                    <a:lstStyle/>
                    <a:p>
                      <a:r>
                        <a:rPr lang="en-US" altLang="zh-CN" sz="1800" kern="1200" dirty="0" smtClean="0">
                          <a:solidFill>
                            <a:schemeClr val="dk1"/>
                          </a:solidFill>
                          <a:effectLst/>
                          <a:latin typeface="+mn-lt"/>
                          <a:ea typeface="+mn-ea"/>
                          <a:cs typeface="+mn-cs"/>
                        </a:rPr>
                        <a:t>pronunciation</a:t>
                      </a:r>
                      <a:endParaRPr lang="en-US" altLang="zh-CN" sz="1800" kern="1200" dirty="0">
                        <a:solidFill>
                          <a:schemeClr val="dk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italian</a:t>
                      </a:r>
                      <a:endParaRPr lang="en-US" altLang="zh-CN" sz="1800" kern="1200" dirty="0" smtClean="0">
                        <a:solidFill>
                          <a:schemeClr val="dk1"/>
                        </a:solidFill>
                        <a:effectLst/>
                        <a:latin typeface="+mn-lt"/>
                        <a:ea typeface="+mn-ea"/>
                        <a:cs typeface="+mn-cs"/>
                      </a:endParaRPr>
                    </a:p>
                  </a:txBody>
                  <a:tcPr/>
                </a:tc>
              </a:tr>
              <a:tr h="370840">
                <a:tc>
                  <a:txBody>
                    <a:bodyPr/>
                    <a:lstStyle/>
                    <a:p>
                      <a:r>
                        <a:rPr lang="en-US" altLang="zh-CN" dirty="0" smtClean="0"/>
                        <a:t>4st</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italicised</a:t>
                      </a:r>
                      <a:endParaRPr lang="en-US" altLang="zh-CN" sz="1800" kern="1200" dirty="0" smtClean="0">
                        <a:solidFill>
                          <a:schemeClr val="dk1"/>
                        </a:solidFill>
                        <a:effectLst/>
                        <a:latin typeface="+mn-lt"/>
                        <a:ea typeface="+mn-ea"/>
                        <a:cs typeface="+mn-cs"/>
                      </a:endParaRPr>
                    </a:p>
                  </a:txBody>
                  <a:tcPr/>
                </a:tc>
                <a:tc>
                  <a:txBody>
                    <a:bodyPr/>
                    <a:lstStyle/>
                    <a:p>
                      <a:r>
                        <a:rPr lang="en-US" altLang="zh-CN" dirty="0" err="1" smtClean="0"/>
                        <a:t>spanish</a:t>
                      </a:r>
                      <a:endParaRPr lang="zh-CN" altLang="en-US" dirty="0"/>
                    </a:p>
                  </a:txBody>
                  <a:tcPr/>
                </a:tc>
              </a:tr>
              <a:tr h="370840">
                <a:tc>
                  <a:txBody>
                    <a:bodyPr/>
                    <a:lstStyle/>
                    <a:p>
                      <a:r>
                        <a:rPr lang="en-US" altLang="zh-CN" dirty="0" smtClean="0"/>
                        <a:t>5st</a:t>
                      </a:r>
                      <a:endParaRPr lang="zh-CN" altLang="en-US" dirty="0"/>
                    </a:p>
                  </a:txBody>
                  <a:tcPr/>
                </a:tc>
                <a:tc>
                  <a:txBody>
                    <a:bodyPr/>
                    <a:lstStyle/>
                    <a:p>
                      <a:r>
                        <a:rPr lang="en-US" altLang="zh-CN" dirty="0" smtClean="0"/>
                        <a:t>IPA</a:t>
                      </a:r>
                      <a:endParaRPr lang="zh-CN" altLang="en-US" dirty="0"/>
                    </a:p>
                  </a:txBody>
                  <a:tcPr/>
                </a:tc>
                <a:tc>
                  <a:txBody>
                    <a:bodyPr/>
                    <a:lstStyle/>
                    <a:p>
                      <a:r>
                        <a:rPr lang="en-US" altLang="zh-CN" dirty="0" smtClean="0"/>
                        <a:t>language</a:t>
                      </a:r>
                      <a:endParaRPr lang="zh-CN" altLang="en-US" dirty="0"/>
                    </a:p>
                  </a:txBody>
                  <a:tcPr/>
                </a:tc>
              </a:tr>
            </a:tbl>
          </a:graphicData>
        </a:graphic>
      </p:graphicFrame>
    </p:spTree>
    <p:extLst>
      <p:ext uri="{BB962C8B-B14F-4D97-AF65-F5344CB8AC3E}">
        <p14:creationId xmlns:p14="http://schemas.microsoft.com/office/powerpoint/2010/main" val="18093684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dirty="0" smtClean="0"/>
              <a:t>Performance</a:t>
            </a:r>
            <a:endParaRPr kumimoji="1" lang="zh-CN" altLang="en-US" sz="4400" dirty="0"/>
          </a:p>
        </p:txBody>
      </p:sp>
      <mc:AlternateContent xmlns:mc="http://schemas.openxmlformats.org/markup-compatibility/2006" xmlns:a14="http://schemas.microsoft.com/office/drawing/2010/main">
        <mc:Choice Requires="a14">
          <p:sp>
            <p:nvSpPr>
              <p:cNvPr id="5" name="内容占位符 2"/>
              <p:cNvSpPr>
                <a:spLocks noGrp="1"/>
              </p:cNvSpPr>
              <p:nvPr>
                <p:ph idx="1"/>
              </p:nvPr>
            </p:nvSpPr>
            <p:spPr>
              <a:xfrm>
                <a:off x="2589213" y="2133600"/>
                <a:ext cx="8915400" cy="996950"/>
              </a:xfrm>
            </p:spPr>
            <p:txBody>
              <a:bodyPr>
                <a:normAutofit/>
              </a:bodyPr>
              <a:lstStyle/>
              <a:p>
                <a:r>
                  <a:rPr kumimoji="1" lang="en-US" altLang="zh-CN" sz="2400" dirty="0"/>
                  <a:t>Data: </a:t>
                </a:r>
                <a:r>
                  <a:rPr lang="en-US" altLang="zh-CN" sz="2400" dirty="0"/>
                  <a:t>first </a:t>
                </a:r>
                <a14:m>
                  <m:oMath xmlns:m="http://schemas.openxmlformats.org/officeDocument/2006/math">
                    <m:sSup>
                      <m:sSupPr>
                        <m:ctrlPr>
                          <a:rPr lang="en-US" altLang="zh-CN" sz="2400" i="1">
                            <a:latin typeface="Cambria Math" charset="0"/>
                          </a:rPr>
                        </m:ctrlPr>
                      </m:sSupPr>
                      <m:e>
                        <m:r>
                          <a:rPr lang="en-US" altLang="zh-CN" sz="2400" i="1">
                            <a:latin typeface="Cambria Math" charset="0"/>
                          </a:rPr>
                          <m:t>10</m:t>
                        </m:r>
                      </m:e>
                      <m:sup>
                        <m:r>
                          <a:rPr lang="en-US" altLang="zh-CN" sz="2400" i="1">
                            <a:latin typeface="Cambria Math" charset="0"/>
                          </a:rPr>
                          <m:t>9</m:t>
                        </m:r>
                      </m:sup>
                    </m:sSup>
                  </m:oMath>
                </a14:m>
                <a:r>
                  <a:rPr lang="en-US" altLang="zh-CN" sz="2400" dirty="0"/>
                  <a:t> bytes of the English Wikipedia, </a:t>
                </a:r>
                <a:r>
                  <a:rPr lang="en-US" altLang="zh-CN" sz="2400" dirty="0" smtClean="0"/>
                  <a:t>954M</a:t>
                </a:r>
                <a:endParaRPr kumimoji="1" lang="en-US" altLang="zh-CN" sz="2400" dirty="0"/>
              </a:p>
            </p:txBody>
          </p:sp>
        </mc:Choice>
        <mc:Fallback xmlns="">
          <p:sp>
            <p:nvSpPr>
              <p:cNvPr id="5" name="内容占位符 2"/>
              <p:cNvSpPr>
                <a:spLocks noGrp="1" noRot="1" noChangeAspect="1" noMove="1" noResize="1" noEditPoints="1" noAdjustHandles="1" noChangeArrowheads="1" noChangeShapeType="1" noTextEdit="1"/>
              </p:cNvSpPr>
              <p:nvPr>
                <p:ph idx="1"/>
              </p:nvPr>
            </p:nvSpPr>
            <p:spPr>
              <a:xfrm>
                <a:off x="2589213" y="2133600"/>
                <a:ext cx="8915400" cy="996950"/>
              </a:xfrm>
              <a:blipFill rotWithShape="0">
                <a:blip r:embed="rId3"/>
                <a:stretch>
                  <a:fillRect l="-958" t="-4878"/>
                </a:stretch>
              </a:blipFill>
            </p:spPr>
            <p:txBody>
              <a:bodyPr/>
              <a:lstStyle/>
              <a:p>
                <a:r>
                  <a:rPr lang="zh-CN"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1247536249"/>
              </p:ext>
            </p:extLst>
          </p:nvPr>
        </p:nvGraphicFramePr>
        <p:xfrm>
          <a:off x="2589213" y="3359150"/>
          <a:ext cx="7956730" cy="2397664"/>
        </p:xfrm>
        <a:graphic>
          <a:graphicData uri="http://schemas.openxmlformats.org/drawingml/2006/table">
            <a:tbl>
              <a:tblPr firstRow="1" bandRow="1">
                <a:tableStyleId>{5C22544A-7EE6-4342-B048-85BDC9FD1C3A}</a:tableStyleId>
              </a:tblPr>
              <a:tblGrid>
                <a:gridCol w="3992770"/>
                <a:gridCol w="3963960"/>
              </a:tblGrid>
              <a:tr h="559720">
                <a:tc>
                  <a:txBody>
                    <a:bodyPr/>
                    <a:lstStyle/>
                    <a:p>
                      <a:endParaRPr lang="zh-CN" altLang="en-US" dirty="0"/>
                    </a:p>
                  </a:txBody>
                  <a:tcPr/>
                </a:tc>
                <a:tc>
                  <a:txBody>
                    <a:bodyPr/>
                    <a:lstStyle/>
                    <a:p>
                      <a:r>
                        <a:rPr lang="en-US" altLang="zh-CN" dirty="0" smtClean="0"/>
                        <a:t>Husky</a:t>
                      </a:r>
                      <a:endParaRPr lang="zh-CN" altLang="en-US" dirty="0"/>
                    </a:p>
                  </a:txBody>
                  <a:tcPr/>
                </a:tc>
              </a:tr>
              <a:tr h="459486">
                <a:tc>
                  <a:txBody>
                    <a:bodyPr/>
                    <a:lstStyle/>
                    <a:p>
                      <a:r>
                        <a:rPr lang="en-US" altLang="zh-CN" dirty="0" smtClean="0"/>
                        <a:t>Number</a:t>
                      </a:r>
                      <a:r>
                        <a:rPr lang="en-US" altLang="zh-CN" baseline="0" dirty="0" smtClean="0"/>
                        <a:t> of Total Threads</a:t>
                      </a:r>
                      <a:endParaRPr lang="zh-CN" altLang="en-US" dirty="0"/>
                    </a:p>
                  </a:txBody>
                  <a:tcPr/>
                </a:tc>
                <a:tc>
                  <a:txBody>
                    <a:bodyPr/>
                    <a:lstStyle/>
                    <a:p>
                      <a:r>
                        <a:rPr lang="en-US" altLang="zh-CN" dirty="0" smtClean="0"/>
                        <a:t>320</a:t>
                      </a:r>
                      <a:endParaRPr lang="zh-CN" altLang="en-US" dirty="0"/>
                    </a:p>
                  </a:txBody>
                  <a:tcPr/>
                </a:tc>
              </a:tr>
              <a:tr h="459486">
                <a:tc>
                  <a:txBody>
                    <a:bodyPr/>
                    <a:lstStyle/>
                    <a:p>
                      <a:r>
                        <a:rPr lang="en-US" altLang="zh-CN" dirty="0" smtClean="0"/>
                        <a:t>Number</a:t>
                      </a:r>
                      <a:r>
                        <a:rPr lang="en-US" altLang="zh-CN" baseline="0" dirty="0" smtClean="0"/>
                        <a:t> of Machines</a:t>
                      </a:r>
                      <a:endParaRPr lang="zh-CN" altLang="en-US" dirty="0"/>
                    </a:p>
                  </a:txBody>
                  <a:tcPr/>
                </a:tc>
                <a:tc>
                  <a:txBody>
                    <a:bodyPr/>
                    <a:lstStyle/>
                    <a:p>
                      <a:r>
                        <a:rPr lang="en-US" altLang="zh-CN" dirty="0" smtClean="0"/>
                        <a:t>20</a:t>
                      </a:r>
                      <a:endParaRPr lang="zh-CN" altLang="en-US" dirty="0"/>
                    </a:p>
                  </a:txBody>
                  <a:tcPr/>
                </a:tc>
              </a:tr>
              <a:tr h="459486">
                <a:tc>
                  <a:txBody>
                    <a:bodyPr/>
                    <a:lstStyle/>
                    <a:p>
                      <a:r>
                        <a:rPr lang="en-US" altLang="zh-CN" dirty="0" smtClean="0"/>
                        <a:t>Number of Iterations</a:t>
                      </a:r>
                      <a:endParaRPr lang="zh-CN" altLang="en-US" dirty="0"/>
                    </a:p>
                  </a:txBody>
                  <a:tcPr/>
                </a:tc>
                <a:tc>
                  <a:txBody>
                    <a:bodyPr/>
                    <a:lstStyle/>
                    <a:p>
                      <a:r>
                        <a:rPr lang="en-US" altLang="zh-CN" dirty="0" smtClean="0"/>
                        <a:t>30</a:t>
                      </a:r>
                      <a:endParaRPr lang="zh-CN" altLang="en-US" dirty="0"/>
                    </a:p>
                  </a:txBody>
                  <a:tcPr/>
                </a:tc>
              </a:tr>
              <a:tr h="459486">
                <a:tc>
                  <a:txBody>
                    <a:bodyPr/>
                    <a:lstStyle/>
                    <a:p>
                      <a:r>
                        <a:rPr lang="en-US" altLang="zh-CN" dirty="0" smtClean="0"/>
                        <a:t>Running Time</a:t>
                      </a:r>
                      <a:endParaRPr lang="zh-CN" altLang="en-US" dirty="0"/>
                    </a:p>
                  </a:txBody>
                  <a:tcPr/>
                </a:tc>
                <a:tc>
                  <a:txBody>
                    <a:bodyPr/>
                    <a:lstStyle/>
                    <a:p>
                      <a:r>
                        <a:rPr lang="en-US" altLang="zh-CN" dirty="0" smtClean="0"/>
                        <a:t>2h</a:t>
                      </a:r>
                      <a:endParaRPr lang="zh-CN" altLang="en-US" dirty="0"/>
                    </a:p>
                  </a:txBody>
                  <a:tcPr/>
                </a:tc>
              </a:tr>
            </a:tbl>
          </a:graphicData>
        </a:graphic>
      </p:graphicFrame>
    </p:spTree>
    <p:extLst>
      <p:ext uri="{BB962C8B-B14F-4D97-AF65-F5344CB8AC3E}">
        <p14:creationId xmlns:p14="http://schemas.microsoft.com/office/powerpoint/2010/main" val="693815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dirty="0" smtClean="0"/>
              <a:t>Performance</a:t>
            </a:r>
            <a:endParaRPr kumimoji="1" lang="zh-CN" altLang="en-US" sz="4400" dirty="0"/>
          </a:p>
        </p:txBody>
      </p:sp>
      <p:sp>
        <p:nvSpPr>
          <p:cNvPr id="3" name="内容占位符 2"/>
          <p:cNvSpPr>
            <a:spLocks noGrp="1"/>
          </p:cNvSpPr>
          <p:nvPr>
            <p:ph idx="1"/>
          </p:nvPr>
        </p:nvSpPr>
        <p:spPr>
          <a:xfrm>
            <a:off x="2589212" y="2133600"/>
            <a:ext cx="8915400" cy="997058"/>
          </a:xfrm>
        </p:spPr>
        <p:txBody>
          <a:bodyPr>
            <a:normAutofit/>
          </a:bodyPr>
          <a:lstStyle/>
          <a:p>
            <a:r>
              <a:rPr kumimoji="1" lang="en-US" altLang="zh-CN" sz="2400" dirty="0" smtClean="0"/>
              <a:t>Closest words of “</a:t>
            </a:r>
            <a:r>
              <a:rPr kumimoji="1" lang="en-US" altLang="zh-CN" sz="2400" b="1" dirty="0" smtClean="0"/>
              <a:t>windows</a:t>
            </a:r>
            <a:r>
              <a:rPr kumimoji="1" lang="en-US" altLang="zh-CN" sz="2400" dirty="0" smtClean="0"/>
              <a:t>”</a:t>
            </a:r>
          </a:p>
        </p:txBody>
      </p:sp>
      <p:graphicFrame>
        <p:nvGraphicFramePr>
          <p:cNvPr id="6" name="表格 5"/>
          <p:cNvGraphicFramePr>
            <a:graphicFrameLocks noGrp="1"/>
          </p:cNvGraphicFramePr>
          <p:nvPr>
            <p:extLst>
              <p:ext uri="{D42A27DB-BD31-4B8C-83A1-F6EECF244321}">
                <p14:modId xmlns:p14="http://schemas.microsoft.com/office/powerpoint/2010/main" val="475272458"/>
              </p:ext>
            </p:extLst>
          </p:nvPr>
        </p:nvGraphicFramePr>
        <p:xfrm>
          <a:off x="2334380" y="3130658"/>
          <a:ext cx="8818303" cy="2225040"/>
        </p:xfrm>
        <a:graphic>
          <a:graphicData uri="http://schemas.openxmlformats.org/drawingml/2006/table">
            <a:tbl>
              <a:tblPr firstRow="1" bandRow="1">
                <a:tableStyleId>{5C22544A-7EE6-4342-B048-85BDC9FD1C3A}</a:tableStyleId>
              </a:tblPr>
              <a:tblGrid>
                <a:gridCol w="735205"/>
                <a:gridCol w="2027573"/>
                <a:gridCol w="1886525"/>
                <a:gridCol w="2221514"/>
                <a:gridCol w="1947486"/>
              </a:tblGrid>
              <a:tr h="370840">
                <a:tc>
                  <a:txBody>
                    <a:bodyPr/>
                    <a:lstStyle/>
                    <a:p>
                      <a:endParaRPr lang="zh-CN" altLang="en-US" dirty="0"/>
                    </a:p>
                  </a:txBody>
                  <a:tcPr/>
                </a:tc>
                <a:tc>
                  <a:txBody>
                    <a:bodyPr/>
                    <a:lstStyle/>
                    <a:p>
                      <a:r>
                        <a:rPr lang="en-US" altLang="zh-CN" baseline="0" dirty="0" smtClean="0"/>
                        <a:t>5</a:t>
                      </a:r>
                      <a:r>
                        <a:rPr lang="en-US" altLang="zh-CN" baseline="30000" dirty="0" smtClean="0"/>
                        <a:t>th</a:t>
                      </a:r>
                      <a:r>
                        <a:rPr lang="en-US" altLang="zh-CN" baseline="0" dirty="0" smtClean="0"/>
                        <a:t> Iteration</a:t>
                      </a:r>
                      <a:endParaRPr lang="zh-CN" altLang="en-US" dirty="0"/>
                    </a:p>
                  </a:txBody>
                  <a:tcPr/>
                </a:tc>
                <a:tc>
                  <a:txBody>
                    <a:bodyPr/>
                    <a:lstStyle/>
                    <a:p>
                      <a:r>
                        <a:rPr lang="en-US" altLang="zh-CN" dirty="0" smtClean="0"/>
                        <a:t>10</a:t>
                      </a:r>
                      <a:r>
                        <a:rPr lang="en-US" altLang="zh-CN" baseline="30000" dirty="0" smtClean="0"/>
                        <a:t>th</a:t>
                      </a:r>
                      <a:r>
                        <a:rPr lang="en-US" altLang="zh-CN" dirty="0" smtClean="0"/>
                        <a:t> Iteration</a:t>
                      </a:r>
                      <a:r>
                        <a:rPr lang="en-US" altLang="zh-CN" baseline="0" dirty="0" smtClean="0"/>
                        <a:t> </a:t>
                      </a:r>
                      <a:endParaRPr lang="zh-CN" altLang="en-US" dirty="0"/>
                    </a:p>
                  </a:txBody>
                  <a:tcPr/>
                </a:tc>
                <a:tc>
                  <a:txBody>
                    <a:bodyPr/>
                    <a:lstStyle/>
                    <a:p>
                      <a:r>
                        <a:rPr lang="en-US" altLang="zh-CN" baseline="0" dirty="0" smtClean="0"/>
                        <a:t>20</a:t>
                      </a:r>
                      <a:r>
                        <a:rPr lang="en-US" altLang="zh-CN" baseline="30000" dirty="0" smtClean="0"/>
                        <a:t>th</a:t>
                      </a:r>
                      <a:r>
                        <a:rPr lang="en-US" altLang="zh-CN" dirty="0" smtClean="0"/>
                        <a:t> iteration</a:t>
                      </a:r>
                      <a:endParaRPr lang="zh-CN" altLang="en-US" dirty="0"/>
                    </a:p>
                  </a:txBody>
                  <a:tcPr/>
                </a:tc>
                <a:tc>
                  <a:txBody>
                    <a:bodyPr/>
                    <a:lstStyle/>
                    <a:p>
                      <a:r>
                        <a:rPr lang="en-US" altLang="zh-CN" dirty="0" smtClean="0"/>
                        <a:t>30</a:t>
                      </a:r>
                      <a:r>
                        <a:rPr lang="en-US" altLang="zh-CN" baseline="30000" dirty="0" smtClean="0"/>
                        <a:t>th</a:t>
                      </a:r>
                      <a:r>
                        <a:rPr lang="en-US" altLang="zh-CN" dirty="0" smtClean="0"/>
                        <a:t> Iteration</a:t>
                      </a:r>
                      <a:endParaRPr lang="zh-CN" altLang="en-US" dirty="0"/>
                    </a:p>
                  </a:txBody>
                  <a:tcPr/>
                </a:tc>
              </a:tr>
              <a:tr h="370840">
                <a:tc>
                  <a:txBody>
                    <a:bodyPr/>
                    <a:lstStyle/>
                    <a:p>
                      <a:r>
                        <a:rPr lang="en-US" altLang="zh-CN" dirty="0" smtClean="0"/>
                        <a:t>1st</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err="1" smtClean="0"/>
                        <a:t>microsoft</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err="1" smtClean="0"/>
                        <a:t>microsoft</a:t>
                      </a:r>
                      <a:endParaRPr lang="zh-CN" altLang="en-US" dirty="0" smtClean="0"/>
                    </a:p>
                  </a:txBody>
                  <a:tcPr/>
                </a:tc>
                <a:tc>
                  <a:txBody>
                    <a:bodyPr/>
                    <a:lstStyle/>
                    <a:p>
                      <a:r>
                        <a:rPr lang="en-US" altLang="zh-CN" dirty="0" err="1" smtClean="0"/>
                        <a:t>microsoft</a:t>
                      </a:r>
                      <a:endParaRPr lang="zh-CN" altLang="en-US" dirty="0"/>
                    </a:p>
                  </a:txBody>
                  <a:tcPr/>
                </a:tc>
                <a:tc>
                  <a:txBody>
                    <a:bodyPr/>
                    <a:lstStyle/>
                    <a:p>
                      <a:r>
                        <a:rPr lang="en-US" altLang="zh-CN" dirty="0" err="1" smtClean="0"/>
                        <a:t>microsoft</a:t>
                      </a:r>
                      <a:endParaRPr lang="zh-CN" altLang="en-US" dirty="0"/>
                    </a:p>
                  </a:txBody>
                  <a:tcPr/>
                </a:tc>
              </a:tr>
              <a:tr h="370840">
                <a:tc>
                  <a:txBody>
                    <a:bodyPr/>
                    <a:lstStyle/>
                    <a:p>
                      <a:r>
                        <a:rPr lang="en-US" altLang="zh-CN" dirty="0" smtClean="0"/>
                        <a:t>2st</a:t>
                      </a:r>
                      <a:endParaRPr lang="zh-CN" altLang="en-US" dirty="0"/>
                    </a:p>
                  </a:txBody>
                  <a:tcPr/>
                </a:tc>
                <a:tc>
                  <a:txBody>
                    <a:bodyPr/>
                    <a:lstStyle/>
                    <a:p>
                      <a:r>
                        <a:rPr lang="en-US" altLang="zh-CN" dirty="0" err="1" smtClean="0"/>
                        <a:t>xp</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err="1" smtClean="0"/>
                        <a:t>xp</a:t>
                      </a:r>
                      <a:endParaRPr lang="zh-CN" altLang="en-US" dirty="0" smtClean="0"/>
                    </a:p>
                  </a:txBody>
                  <a:tcPr/>
                </a:tc>
                <a:tc>
                  <a:txBody>
                    <a:bodyPr/>
                    <a:lstStyle/>
                    <a:p>
                      <a:r>
                        <a:rPr lang="en-US" altLang="zh-CN" dirty="0" err="1" smtClean="0"/>
                        <a:t>xp</a:t>
                      </a:r>
                      <a:endParaRPr lang="zh-CN" altLang="en-US" dirty="0"/>
                    </a:p>
                  </a:txBody>
                  <a:tcPr/>
                </a:tc>
                <a:tc>
                  <a:txBody>
                    <a:bodyPr/>
                    <a:lstStyle/>
                    <a:p>
                      <a:r>
                        <a:rPr lang="en-US" altLang="zh-CN" dirty="0" err="1" smtClean="0"/>
                        <a:t>xp</a:t>
                      </a:r>
                      <a:endParaRPr lang="zh-CN" altLang="en-US" dirty="0"/>
                    </a:p>
                  </a:txBody>
                  <a:tcPr/>
                </a:tc>
              </a:tr>
              <a:tr h="370840">
                <a:tc>
                  <a:txBody>
                    <a:bodyPr/>
                    <a:lstStyle/>
                    <a:p>
                      <a:r>
                        <a:rPr lang="en-US" altLang="zh-CN" dirty="0" smtClean="0"/>
                        <a:t>3st</a:t>
                      </a:r>
                      <a:endParaRPr lang="zh-CN" altLang="en-US" dirty="0"/>
                    </a:p>
                  </a:txBody>
                  <a:tcPr/>
                </a:tc>
                <a:tc>
                  <a:txBody>
                    <a:bodyPr/>
                    <a:lstStyle/>
                    <a:p>
                      <a:r>
                        <a:rPr lang="en-US" altLang="zh-CN" dirty="0" smtClean="0"/>
                        <a:t>server</a:t>
                      </a:r>
                      <a:endParaRPr lang="zh-CN" altLang="en-US" dirty="0"/>
                    </a:p>
                  </a:txBody>
                  <a:tcPr/>
                </a:tc>
                <a:tc>
                  <a:txBody>
                    <a:bodyPr/>
                    <a:lstStyle/>
                    <a:p>
                      <a:r>
                        <a:rPr lang="en-US" altLang="zh-CN" dirty="0" err="1" smtClean="0"/>
                        <a:t>linux</a:t>
                      </a:r>
                      <a:endParaRPr lang="zh-CN" altLang="en-US" dirty="0"/>
                    </a:p>
                  </a:txBody>
                  <a:tcPr/>
                </a:tc>
                <a:tc>
                  <a:txBody>
                    <a:bodyPr/>
                    <a:lstStyle/>
                    <a:p>
                      <a:r>
                        <a:rPr lang="en-US" altLang="zh-CN" dirty="0" err="1" smtClean="0"/>
                        <a:t>linux</a:t>
                      </a:r>
                      <a:endParaRPr lang="zh-CN" altLang="en-US" dirty="0"/>
                    </a:p>
                  </a:txBody>
                  <a:tcPr/>
                </a:tc>
                <a:tc>
                  <a:txBody>
                    <a:bodyPr/>
                    <a:lstStyle/>
                    <a:p>
                      <a:r>
                        <a:rPr lang="en-US" altLang="zh-CN" dirty="0" err="1" smtClean="0"/>
                        <a:t>os</a:t>
                      </a:r>
                      <a:endParaRPr lang="zh-CN" altLang="en-US" dirty="0"/>
                    </a:p>
                  </a:txBody>
                  <a:tcPr/>
                </a:tc>
              </a:tr>
              <a:tr h="370840">
                <a:tc>
                  <a:txBody>
                    <a:bodyPr/>
                    <a:lstStyle/>
                    <a:p>
                      <a:r>
                        <a:rPr lang="en-US" altLang="zh-CN" dirty="0" smtClean="0"/>
                        <a:t>4st</a:t>
                      </a:r>
                      <a:endParaRPr lang="zh-CN" altLang="en-US" dirty="0"/>
                    </a:p>
                  </a:txBody>
                  <a:tcPr/>
                </a:tc>
                <a:tc>
                  <a:txBody>
                    <a:bodyPr/>
                    <a:lstStyle/>
                    <a:p>
                      <a:r>
                        <a:rPr lang="en-US" altLang="zh-CN" dirty="0" err="1" smtClean="0"/>
                        <a:t>os</a:t>
                      </a:r>
                      <a:endParaRPr lang="zh-CN" altLang="en-US" dirty="0"/>
                    </a:p>
                  </a:txBody>
                  <a:tcPr/>
                </a:tc>
                <a:tc>
                  <a:txBody>
                    <a:bodyPr/>
                    <a:lstStyle/>
                    <a:p>
                      <a:r>
                        <a:rPr lang="en-US" altLang="zh-CN" dirty="0" smtClean="0"/>
                        <a:t>mac</a:t>
                      </a:r>
                      <a:endParaRPr lang="zh-CN" altLang="en-US" dirty="0"/>
                    </a:p>
                  </a:txBody>
                  <a:tcPr/>
                </a:tc>
                <a:tc>
                  <a:txBody>
                    <a:bodyPr/>
                    <a:lstStyle/>
                    <a:p>
                      <a:r>
                        <a:rPr lang="en-US" altLang="zh-CN" dirty="0" err="1" smtClean="0"/>
                        <a:t>os</a:t>
                      </a:r>
                      <a:endParaRPr lang="zh-CN" altLang="en-US" dirty="0"/>
                    </a:p>
                  </a:txBody>
                  <a:tcPr/>
                </a:tc>
                <a:tc>
                  <a:txBody>
                    <a:bodyPr/>
                    <a:lstStyle/>
                    <a:p>
                      <a:r>
                        <a:rPr lang="en-US" altLang="zh-CN" dirty="0" err="1" smtClean="0"/>
                        <a:t>linux</a:t>
                      </a:r>
                      <a:endParaRPr lang="zh-CN" altLang="en-US" dirty="0"/>
                    </a:p>
                  </a:txBody>
                  <a:tcPr/>
                </a:tc>
              </a:tr>
              <a:tr h="370840">
                <a:tc>
                  <a:txBody>
                    <a:bodyPr/>
                    <a:lstStyle/>
                    <a:p>
                      <a:r>
                        <a:rPr lang="en-US" altLang="zh-CN" dirty="0" smtClean="0"/>
                        <a:t>5st</a:t>
                      </a:r>
                      <a:endParaRPr lang="zh-CN" altLang="en-US" dirty="0"/>
                    </a:p>
                  </a:txBody>
                  <a:tcPr/>
                </a:tc>
                <a:tc>
                  <a:txBody>
                    <a:bodyPr/>
                    <a:lstStyle/>
                    <a:p>
                      <a:r>
                        <a:rPr lang="en-US" altLang="zh-CN" dirty="0" err="1" smtClean="0"/>
                        <a:t>unix</a:t>
                      </a:r>
                      <a:endParaRPr lang="zh-CN" altLang="en-US" dirty="0"/>
                    </a:p>
                  </a:txBody>
                  <a:tcPr/>
                </a:tc>
                <a:tc>
                  <a:txBody>
                    <a:bodyPr/>
                    <a:lstStyle/>
                    <a:p>
                      <a:r>
                        <a:rPr lang="en-US" altLang="zh-CN" dirty="0" err="1" smtClean="0"/>
                        <a:t>os</a:t>
                      </a:r>
                      <a:endParaRPr lang="zh-CN" altLang="en-US" dirty="0"/>
                    </a:p>
                  </a:txBody>
                  <a:tcPr/>
                </a:tc>
                <a:tc>
                  <a:txBody>
                    <a:bodyPr/>
                    <a:lstStyle/>
                    <a:p>
                      <a:r>
                        <a:rPr lang="en-US" altLang="zh-CN" dirty="0" err="1" smtClean="0"/>
                        <a:t>unix</a:t>
                      </a:r>
                      <a:endParaRPr lang="zh-CN" altLang="en-US" dirty="0"/>
                    </a:p>
                  </a:txBody>
                  <a:tcPr/>
                </a:tc>
                <a:tc>
                  <a:txBody>
                    <a:bodyPr/>
                    <a:lstStyle/>
                    <a:p>
                      <a:r>
                        <a:rPr lang="en-US" altLang="zh-CN" dirty="0" err="1" smtClean="0"/>
                        <a:t>beos</a:t>
                      </a:r>
                      <a:endParaRPr lang="zh-CN" altLang="en-US" dirty="0"/>
                    </a:p>
                  </a:txBody>
                  <a:tcPr/>
                </a:tc>
              </a:tr>
            </a:tbl>
          </a:graphicData>
        </a:graphic>
      </p:graphicFrame>
    </p:spTree>
    <p:extLst>
      <p:ext uri="{BB962C8B-B14F-4D97-AF65-F5344CB8AC3E}">
        <p14:creationId xmlns:p14="http://schemas.microsoft.com/office/powerpoint/2010/main" val="393279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dirty="0" smtClean="0"/>
              <a:t>Performance</a:t>
            </a:r>
            <a:endParaRPr kumimoji="1" lang="zh-CN" altLang="en-US" sz="4400" dirty="0"/>
          </a:p>
        </p:txBody>
      </p:sp>
      <p:sp>
        <p:nvSpPr>
          <p:cNvPr id="3" name="内容占位符 2"/>
          <p:cNvSpPr>
            <a:spLocks noGrp="1"/>
          </p:cNvSpPr>
          <p:nvPr>
            <p:ph idx="1"/>
          </p:nvPr>
        </p:nvSpPr>
        <p:spPr>
          <a:xfrm>
            <a:off x="2589212" y="2133600"/>
            <a:ext cx="8915400" cy="997058"/>
          </a:xfrm>
        </p:spPr>
        <p:txBody>
          <a:bodyPr>
            <a:normAutofit/>
          </a:bodyPr>
          <a:lstStyle/>
          <a:p>
            <a:r>
              <a:rPr kumimoji="1" lang="en-US" altLang="zh-CN" sz="2400" dirty="0" smtClean="0"/>
              <a:t>Closest words of “</a:t>
            </a:r>
            <a:r>
              <a:rPr kumimoji="1" lang="en-US" altLang="zh-CN" sz="2400" b="1" dirty="0" smtClean="0"/>
              <a:t>graduate</a:t>
            </a:r>
            <a:r>
              <a:rPr kumimoji="1" lang="en-US" altLang="zh-CN" sz="2400" dirty="0" smtClean="0"/>
              <a:t>”</a:t>
            </a:r>
          </a:p>
        </p:txBody>
      </p:sp>
      <p:graphicFrame>
        <p:nvGraphicFramePr>
          <p:cNvPr id="5" name="表格 4"/>
          <p:cNvGraphicFramePr>
            <a:graphicFrameLocks noGrp="1"/>
          </p:cNvGraphicFramePr>
          <p:nvPr>
            <p:extLst>
              <p:ext uri="{D42A27DB-BD31-4B8C-83A1-F6EECF244321}">
                <p14:modId xmlns:p14="http://schemas.microsoft.com/office/powerpoint/2010/main" val="1380454385"/>
              </p:ext>
            </p:extLst>
          </p:nvPr>
        </p:nvGraphicFramePr>
        <p:xfrm>
          <a:off x="2379350" y="3130658"/>
          <a:ext cx="8818303" cy="2225040"/>
        </p:xfrm>
        <a:graphic>
          <a:graphicData uri="http://schemas.openxmlformats.org/drawingml/2006/table">
            <a:tbl>
              <a:tblPr firstRow="1" bandRow="1">
                <a:tableStyleId>{5C22544A-7EE6-4342-B048-85BDC9FD1C3A}</a:tableStyleId>
              </a:tblPr>
              <a:tblGrid>
                <a:gridCol w="735205"/>
                <a:gridCol w="2027573"/>
                <a:gridCol w="2038161"/>
                <a:gridCol w="2069878"/>
                <a:gridCol w="1947486"/>
              </a:tblGrid>
              <a:tr h="370840">
                <a:tc>
                  <a:txBody>
                    <a:bodyPr/>
                    <a:lstStyle/>
                    <a:p>
                      <a:endParaRPr lang="zh-CN" altLang="en-US" dirty="0"/>
                    </a:p>
                  </a:txBody>
                  <a:tcPr/>
                </a:tc>
                <a:tc>
                  <a:txBody>
                    <a:bodyPr/>
                    <a:lstStyle/>
                    <a:p>
                      <a:r>
                        <a:rPr lang="en-US" altLang="zh-CN" baseline="0" dirty="0" smtClean="0"/>
                        <a:t>5</a:t>
                      </a:r>
                      <a:r>
                        <a:rPr lang="en-US" altLang="zh-CN" baseline="30000" dirty="0" smtClean="0"/>
                        <a:t>th</a:t>
                      </a:r>
                      <a:r>
                        <a:rPr lang="en-US" altLang="zh-CN" baseline="0" dirty="0" smtClean="0"/>
                        <a:t> Iteration</a:t>
                      </a:r>
                      <a:endParaRPr lang="zh-CN" altLang="en-US" dirty="0"/>
                    </a:p>
                  </a:txBody>
                  <a:tcPr/>
                </a:tc>
                <a:tc>
                  <a:txBody>
                    <a:bodyPr/>
                    <a:lstStyle/>
                    <a:p>
                      <a:r>
                        <a:rPr lang="en-US" altLang="zh-CN" dirty="0" smtClean="0"/>
                        <a:t>10</a:t>
                      </a:r>
                      <a:r>
                        <a:rPr lang="en-US" altLang="zh-CN" baseline="30000" dirty="0" smtClean="0"/>
                        <a:t>th</a:t>
                      </a:r>
                      <a:r>
                        <a:rPr lang="en-US" altLang="zh-CN" dirty="0" smtClean="0"/>
                        <a:t> Iteration</a:t>
                      </a:r>
                      <a:r>
                        <a:rPr lang="en-US" altLang="zh-CN" baseline="0" dirty="0" smtClean="0"/>
                        <a:t> </a:t>
                      </a:r>
                      <a:endParaRPr lang="zh-CN" altLang="en-US" dirty="0"/>
                    </a:p>
                  </a:txBody>
                  <a:tcPr/>
                </a:tc>
                <a:tc>
                  <a:txBody>
                    <a:bodyPr/>
                    <a:lstStyle/>
                    <a:p>
                      <a:r>
                        <a:rPr lang="en-US" altLang="zh-CN" baseline="0" dirty="0" smtClean="0"/>
                        <a:t>20</a:t>
                      </a:r>
                      <a:r>
                        <a:rPr lang="en-US" altLang="zh-CN" baseline="30000" dirty="0" smtClean="0"/>
                        <a:t>th</a:t>
                      </a:r>
                      <a:r>
                        <a:rPr lang="en-US" altLang="zh-CN" dirty="0" smtClean="0"/>
                        <a:t> iteration</a:t>
                      </a:r>
                      <a:endParaRPr lang="zh-CN" altLang="en-US" dirty="0"/>
                    </a:p>
                  </a:txBody>
                  <a:tcPr/>
                </a:tc>
                <a:tc>
                  <a:txBody>
                    <a:bodyPr/>
                    <a:lstStyle/>
                    <a:p>
                      <a:r>
                        <a:rPr lang="en-US" altLang="zh-CN" dirty="0" smtClean="0"/>
                        <a:t>30</a:t>
                      </a:r>
                      <a:r>
                        <a:rPr lang="en-US" altLang="zh-CN" baseline="30000" dirty="0" smtClean="0"/>
                        <a:t>th</a:t>
                      </a:r>
                      <a:r>
                        <a:rPr lang="en-US" altLang="zh-CN" dirty="0" smtClean="0"/>
                        <a:t> Iteration</a:t>
                      </a:r>
                      <a:endParaRPr lang="zh-CN" altLang="en-US" dirty="0"/>
                    </a:p>
                  </a:txBody>
                  <a:tcPr/>
                </a:tc>
              </a:tr>
              <a:tr h="370840">
                <a:tc>
                  <a:txBody>
                    <a:bodyPr/>
                    <a:lstStyle/>
                    <a:p>
                      <a:r>
                        <a:rPr lang="en-US" altLang="zh-CN" dirty="0" smtClean="0"/>
                        <a:t>1st</a:t>
                      </a:r>
                      <a:endParaRPr lang="zh-CN" altLang="en-US" dirty="0"/>
                    </a:p>
                  </a:txBody>
                  <a:tcPr/>
                </a:tc>
                <a:tc>
                  <a:txBody>
                    <a:bodyPr/>
                    <a:lstStyle/>
                    <a:p>
                      <a:r>
                        <a:rPr lang="en-US" altLang="zh-CN" dirty="0" smtClean="0"/>
                        <a:t>undergraduate</a:t>
                      </a:r>
                      <a:endParaRPr lang="zh-CN" altLang="en-US" dirty="0"/>
                    </a:p>
                  </a:txBody>
                  <a:tcPr/>
                </a:tc>
                <a:tc>
                  <a:txBody>
                    <a:bodyPr/>
                    <a:lstStyle/>
                    <a:p>
                      <a:r>
                        <a:rPr lang="en-US" altLang="zh-CN" dirty="0" smtClean="0"/>
                        <a:t>undergraduate</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undergraduate</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undergraduate</a:t>
                      </a:r>
                      <a:endParaRPr lang="zh-CN" altLang="en-US" dirty="0" smtClean="0"/>
                    </a:p>
                  </a:txBody>
                  <a:tcPr/>
                </a:tc>
              </a:tr>
              <a:tr h="370840">
                <a:tc>
                  <a:txBody>
                    <a:bodyPr/>
                    <a:lstStyle/>
                    <a:p>
                      <a:r>
                        <a:rPr lang="en-US" altLang="zh-CN" dirty="0" smtClean="0"/>
                        <a:t>2st</a:t>
                      </a:r>
                      <a:endParaRPr lang="zh-CN" altLang="en-US" dirty="0"/>
                    </a:p>
                  </a:txBody>
                  <a:tcPr/>
                </a:tc>
                <a:tc>
                  <a:txBody>
                    <a:bodyPr/>
                    <a:lstStyle/>
                    <a:p>
                      <a:r>
                        <a:rPr lang="en-US" altLang="zh-CN" dirty="0" smtClean="0"/>
                        <a:t>faculty</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faculty</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postgraduate</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postgraduate</a:t>
                      </a:r>
                      <a:endParaRPr lang="zh-CN" altLang="en-US" dirty="0" smtClean="0"/>
                    </a:p>
                  </a:txBody>
                  <a:tcPr/>
                </a:tc>
              </a:tr>
              <a:tr h="370840">
                <a:tc>
                  <a:txBody>
                    <a:bodyPr/>
                    <a:lstStyle/>
                    <a:p>
                      <a:r>
                        <a:rPr lang="en-US" altLang="zh-CN" dirty="0" smtClean="0"/>
                        <a:t>3st</a:t>
                      </a:r>
                      <a:endParaRPr lang="zh-CN" altLang="en-US" dirty="0"/>
                    </a:p>
                  </a:txBody>
                  <a:tcPr/>
                </a:tc>
                <a:tc>
                  <a:txBody>
                    <a:bodyPr/>
                    <a:lstStyle/>
                    <a:p>
                      <a:r>
                        <a:rPr lang="en-US" altLang="zh-CN" dirty="0" smtClean="0"/>
                        <a:t>student</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postgraduate</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faculty</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faculty</a:t>
                      </a:r>
                      <a:endParaRPr lang="zh-CN" altLang="en-US" dirty="0" smtClean="0"/>
                    </a:p>
                  </a:txBody>
                  <a:tcPr/>
                </a:tc>
              </a:tr>
              <a:tr h="370840">
                <a:tc>
                  <a:txBody>
                    <a:bodyPr/>
                    <a:lstStyle/>
                    <a:p>
                      <a:r>
                        <a:rPr lang="en-US" altLang="zh-CN" dirty="0" smtClean="0"/>
                        <a:t>4st</a:t>
                      </a:r>
                      <a:endParaRPr lang="zh-CN" altLang="en-US" dirty="0"/>
                    </a:p>
                  </a:txBody>
                  <a:tcPr/>
                </a:tc>
                <a:tc>
                  <a:txBody>
                    <a:bodyPr/>
                    <a:lstStyle/>
                    <a:p>
                      <a:r>
                        <a:rPr lang="en-US" altLang="zh-CN" dirty="0" smtClean="0"/>
                        <a:t>postgraduate</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student</a:t>
                      </a:r>
                      <a:endParaRPr lang="zh-CN" altLang="en-US" dirty="0" smtClean="0"/>
                    </a:p>
                  </a:txBody>
                  <a:tcPr/>
                </a:tc>
                <a:tc>
                  <a:txBody>
                    <a:bodyPr/>
                    <a:lstStyle/>
                    <a:p>
                      <a:r>
                        <a:rPr lang="en-US" altLang="zh-CN" dirty="0" smtClean="0"/>
                        <a:t>enrolled</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enrolled</a:t>
                      </a:r>
                      <a:endParaRPr lang="zh-CN" altLang="en-US" dirty="0" smtClean="0"/>
                    </a:p>
                  </a:txBody>
                  <a:tcPr/>
                </a:tc>
              </a:tr>
              <a:tr h="370840">
                <a:tc>
                  <a:txBody>
                    <a:bodyPr/>
                    <a:lstStyle/>
                    <a:p>
                      <a:r>
                        <a:rPr lang="en-US" altLang="zh-CN" dirty="0" smtClean="0"/>
                        <a:t>5st</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preparatory</a:t>
                      </a:r>
                    </a:p>
                  </a:txBody>
                  <a:tcPr/>
                </a:tc>
                <a:tc>
                  <a:txBody>
                    <a:bodyPr/>
                    <a:lstStyle/>
                    <a:p>
                      <a:r>
                        <a:rPr lang="en-US" altLang="zh-CN" dirty="0" smtClean="0"/>
                        <a:t>enrolled</a:t>
                      </a:r>
                      <a:endParaRPr lang="zh-CN" altLang="en-US" dirty="0"/>
                    </a:p>
                  </a:txBody>
                  <a:tcPr/>
                </a:tc>
                <a:tc>
                  <a:txBody>
                    <a:bodyPr/>
                    <a:lstStyle/>
                    <a:p>
                      <a:r>
                        <a:rPr lang="en-US" altLang="zh-CN" dirty="0" smtClean="0"/>
                        <a:t>students</a:t>
                      </a:r>
                      <a:endParaRPr lang="zh-CN" altLang="en-US" dirty="0"/>
                    </a:p>
                  </a:txBody>
                  <a:tcPr/>
                </a:tc>
                <a:tc>
                  <a:txBody>
                    <a:bodyPr/>
                    <a:lstStyle/>
                    <a:p>
                      <a:r>
                        <a:rPr lang="en-US" altLang="zh-CN" dirty="0" smtClean="0"/>
                        <a:t>diploma</a:t>
                      </a:r>
                      <a:endParaRPr lang="zh-CN" altLang="en-US" dirty="0"/>
                    </a:p>
                  </a:txBody>
                  <a:tcPr/>
                </a:tc>
              </a:tr>
            </a:tbl>
          </a:graphicData>
        </a:graphic>
      </p:graphicFrame>
    </p:spTree>
    <p:extLst>
      <p:ext uri="{BB962C8B-B14F-4D97-AF65-F5344CB8AC3E}">
        <p14:creationId xmlns:p14="http://schemas.microsoft.com/office/powerpoint/2010/main" val="21385456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dirty="0" smtClean="0"/>
              <a:t>Performance</a:t>
            </a:r>
            <a:endParaRPr kumimoji="1" lang="zh-CN" altLang="en-US" sz="4400" dirty="0"/>
          </a:p>
        </p:txBody>
      </p:sp>
      <p:sp>
        <p:nvSpPr>
          <p:cNvPr id="3" name="内容占位符 2"/>
          <p:cNvSpPr>
            <a:spLocks noGrp="1"/>
          </p:cNvSpPr>
          <p:nvPr>
            <p:ph idx="1"/>
          </p:nvPr>
        </p:nvSpPr>
        <p:spPr>
          <a:xfrm>
            <a:off x="2589212" y="2133600"/>
            <a:ext cx="8915400" cy="997058"/>
          </a:xfrm>
        </p:spPr>
        <p:txBody>
          <a:bodyPr>
            <a:normAutofit/>
          </a:bodyPr>
          <a:lstStyle/>
          <a:p>
            <a:r>
              <a:rPr kumimoji="1" lang="en-US" altLang="zh-CN" sz="2400" dirty="0" smtClean="0"/>
              <a:t>Closest words of “</a:t>
            </a:r>
            <a:r>
              <a:rPr kumimoji="1" lang="en-US" altLang="zh-CN" sz="2400" b="1" dirty="0" err="1" smtClean="0"/>
              <a:t>english</a:t>
            </a:r>
            <a:r>
              <a:rPr kumimoji="1" lang="en-US" altLang="zh-CN" sz="2400" dirty="0" smtClean="0"/>
              <a:t>”</a:t>
            </a:r>
          </a:p>
        </p:txBody>
      </p:sp>
      <p:graphicFrame>
        <p:nvGraphicFramePr>
          <p:cNvPr id="6" name="表格 5"/>
          <p:cNvGraphicFramePr>
            <a:graphicFrameLocks noGrp="1"/>
          </p:cNvGraphicFramePr>
          <p:nvPr>
            <p:extLst>
              <p:ext uri="{D42A27DB-BD31-4B8C-83A1-F6EECF244321}">
                <p14:modId xmlns:p14="http://schemas.microsoft.com/office/powerpoint/2010/main" val="1817279465"/>
              </p:ext>
            </p:extLst>
          </p:nvPr>
        </p:nvGraphicFramePr>
        <p:xfrm>
          <a:off x="2334380" y="3130658"/>
          <a:ext cx="8818303" cy="2225040"/>
        </p:xfrm>
        <a:graphic>
          <a:graphicData uri="http://schemas.openxmlformats.org/drawingml/2006/table">
            <a:tbl>
              <a:tblPr firstRow="1" bandRow="1">
                <a:tableStyleId>{5C22544A-7EE6-4342-B048-85BDC9FD1C3A}</a:tableStyleId>
              </a:tblPr>
              <a:tblGrid>
                <a:gridCol w="735205"/>
                <a:gridCol w="2027573"/>
                <a:gridCol w="1886525"/>
                <a:gridCol w="2221514"/>
                <a:gridCol w="1947486"/>
              </a:tblGrid>
              <a:tr h="370840">
                <a:tc>
                  <a:txBody>
                    <a:bodyPr/>
                    <a:lstStyle/>
                    <a:p>
                      <a:endParaRPr lang="zh-CN" altLang="en-US" dirty="0"/>
                    </a:p>
                  </a:txBody>
                  <a:tcPr/>
                </a:tc>
                <a:tc>
                  <a:txBody>
                    <a:bodyPr/>
                    <a:lstStyle/>
                    <a:p>
                      <a:r>
                        <a:rPr lang="en-US" altLang="zh-CN" baseline="0" dirty="0" smtClean="0"/>
                        <a:t>5</a:t>
                      </a:r>
                      <a:r>
                        <a:rPr lang="en-US" altLang="zh-CN" baseline="30000" dirty="0" smtClean="0"/>
                        <a:t>th</a:t>
                      </a:r>
                      <a:r>
                        <a:rPr lang="en-US" altLang="zh-CN" baseline="0" dirty="0" smtClean="0"/>
                        <a:t> Iteration</a:t>
                      </a:r>
                      <a:endParaRPr lang="zh-CN" altLang="en-US" dirty="0"/>
                    </a:p>
                  </a:txBody>
                  <a:tcPr/>
                </a:tc>
                <a:tc>
                  <a:txBody>
                    <a:bodyPr/>
                    <a:lstStyle/>
                    <a:p>
                      <a:r>
                        <a:rPr lang="en-US" altLang="zh-CN" dirty="0" smtClean="0"/>
                        <a:t>10</a:t>
                      </a:r>
                      <a:r>
                        <a:rPr lang="en-US" altLang="zh-CN" baseline="30000" dirty="0" smtClean="0"/>
                        <a:t>th</a:t>
                      </a:r>
                      <a:r>
                        <a:rPr lang="en-US" altLang="zh-CN" dirty="0" smtClean="0"/>
                        <a:t> Iteration</a:t>
                      </a:r>
                      <a:r>
                        <a:rPr lang="en-US" altLang="zh-CN" baseline="0" dirty="0" smtClean="0"/>
                        <a:t> </a:t>
                      </a:r>
                      <a:endParaRPr lang="zh-CN" altLang="en-US" dirty="0"/>
                    </a:p>
                  </a:txBody>
                  <a:tcPr/>
                </a:tc>
                <a:tc>
                  <a:txBody>
                    <a:bodyPr/>
                    <a:lstStyle/>
                    <a:p>
                      <a:r>
                        <a:rPr lang="en-US" altLang="zh-CN" baseline="0" dirty="0" smtClean="0"/>
                        <a:t>20</a:t>
                      </a:r>
                      <a:r>
                        <a:rPr lang="en-US" altLang="zh-CN" baseline="30000" dirty="0" smtClean="0"/>
                        <a:t>th</a:t>
                      </a:r>
                      <a:r>
                        <a:rPr lang="en-US" altLang="zh-CN" dirty="0" smtClean="0"/>
                        <a:t> iteration</a:t>
                      </a:r>
                      <a:endParaRPr lang="zh-CN" altLang="en-US" dirty="0"/>
                    </a:p>
                  </a:txBody>
                  <a:tcPr/>
                </a:tc>
                <a:tc>
                  <a:txBody>
                    <a:bodyPr/>
                    <a:lstStyle/>
                    <a:p>
                      <a:r>
                        <a:rPr lang="en-US" altLang="zh-CN" dirty="0" smtClean="0"/>
                        <a:t>30</a:t>
                      </a:r>
                      <a:r>
                        <a:rPr lang="en-US" altLang="zh-CN" baseline="30000" dirty="0" smtClean="0"/>
                        <a:t>th</a:t>
                      </a:r>
                      <a:r>
                        <a:rPr lang="en-US" altLang="zh-CN" dirty="0" smtClean="0"/>
                        <a:t> Iteration</a:t>
                      </a:r>
                      <a:endParaRPr lang="zh-CN" altLang="en-US" dirty="0"/>
                    </a:p>
                  </a:txBody>
                  <a:tcPr/>
                </a:tc>
              </a:tr>
              <a:tr h="370840">
                <a:tc>
                  <a:txBody>
                    <a:bodyPr/>
                    <a:lstStyle/>
                    <a:p>
                      <a:r>
                        <a:rPr lang="en-US" altLang="zh-CN" dirty="0" smtClean="0"/>
                        <a:t>1st</a:t>
                      </a:r>
                      <a:endParaRPr lang="zh-CN" altLang="en-US" dirty="0"/>
                    </a:p>
                  </a:txBody>
                  <a:tcPr/>
                </a:tc>
                <a:tc>
                  <a:txBody>
                    <a:bodyPr/>
                    <a:lstStyle/>
                    <a:p>
                      <a:r>
                        <a:rPr lang="en-US" altLang="zh-CN" dirty="0" smtClean="0"/>
                        <a:t>translation</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translation</a:t>
                      </a:r>
                      <a:endParaRPr lang="zh-CN" altLang="en-US" dirty="0" smtClean="0"/>
                    </a:p>
                  </a:txBody>
                  <a:tcPr/>
                </a:tc>
                <a:tc>
                  <a:txBody>
                    <a:bodyPr/>
                    <a:lstStyle/>
                    <a:p>
                      <a:r>
                        <a:rPr lang="en-US" altLang="zh-CN" dirty="0" err="1" smtClean="0"/>
                        <a:t>hiberno</a:t>
                      </a:r>
                      <a:endParaRPr lang="zh-CN" altLang="en-US" dirty="0"/>
                    </a:p>
                  </a:txBody>
                  <a:tcPr/>
                </a:tc>
                <a:tc>
                  <a:txBody>
                    <a:bodyPr/>
                    <a:lstStyle/>
                    <a:p>
                      <a:r>
                        <a:rPr lang="en-US" altLang="zh-CN" dirty="0" err="1" smtClean="0"/>
                        <a:t>hiberno</a:t>
                      </a:r>
                      <a:endParaRPr lang="zh-CN" altLang="en-US" dirty="0"/>
                    </a:p>
                  </a:txBody>
                  <a:tcPr/>
                </a:tc>
              </a:tr>
              <a:tr h="370840">
                <a:tc>
                  <a:txBody>
                    <a:bodyPr/>
                    <a:lstStyle/>
                    <a:p>
                      <a:r>
                        <a:rPr lang="en-US" altLang="zh-CN" dirty="0" smtClean="0"/>
                        <a:t>2st</a:t>
                      </a:r>
                      <a:endParaRPr lang="zh-CN" altLang="en-US" dirty="0"/>
                    </a:p>
                  </a:txBody>
                  <a:tcPr/>
                </a:tc>
                <a:tc>
                  <a:txBody>
                    <a:bodyPr/>
                    <a:lstStyle/>
                    <a:p>
                      <a:r>
                        <a:rPr lang="en-US" altLang="zh-CN" dirty="0" smtClean="0"/>
                        <a:t>language</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welsh</a:t>
                      </a:r>
                      <a:endParaRPr lang="zh-CN" altLang="en-US" dirty="0" smtClean="0"/>
                    </a:p>
                  </a:txBody>
                  <a:tcPr/>
                </a:tc>
                <a:tc>
                  <a:txBody>
                    <a:bodyPr/>
                    <a:lstStyle/>
                    <a:p>
                      <a:r>
                        <a:rPr lang="en-US" altLang="zh-CN" dirty="0" smtClean="0"/>
                        <a:t>language</a:t>
                      </a:r>
                      <a:endParaRPr lang="zh-CN" altLang="en-US" dirty="0"/>
                    </a:p>
                  </a:txBody>
                  <a:tcPr/>
                </a:tc>
                <a:tc>
                  <a:txBody>
                    <a:bodyPr/>
                    <a:lstStyle/>
                    <a:p>
                      <a:r>
                        <a:rPr lang="en-US" altLang="zh-CN" dirty="0" smtClean="0"/>
                        <a:t>language</a:t>
                      </a:r>
                      <a:endParaRPr lang="zh-CN" altLang="en-US" dirty="0"/>
                    </a:p>
                  </a:txBody>
                  <a:tcPr/>
                </a:tc>
              </a:tr>
              <a:tr h="370840">
                <a:tc>
                  <a:txBody>
                    <a:bodyPr/>
                    <a:lstStyle/>
                    <a:p>
                      <a:r>
                        <a:rPr lang="en-US" altLang="zh-CN" dirty="0" smtClean="0"/>
                        <a:t>3st</a:t>
                      </a:r>
                      <a:endParaRPr lang="zh-CN" altLang="en-US" dirty="0"/>
                    </a:p>
                  </a:txBody>
                  <a:tcPr/>
                </a:tc>
                <a:tc>
                  <a:txBody>
                    <a:bodyPr/>
                    <a:lstStyle/>
                    <a:p>
                      <a:r>
                        <a:rPr lang="en-US" altLang="zh-CN" dirty="0" smtClean="0"/>
                        <a:t>welsh</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yiddish</a:t>
                      </a:r>
                      <a:endParaRPr lang="en-US" altLang="zh-CN" sz="1800" kern="1200" dirty="0" smtClean="0">
                        <a:solidFill>
                          <a:schemeClr val="dk1"/>
                        </a:solidFill>
                        <a:effectLst/>
                        <a:latin typeface="+mn-lt"/>
                        <a:ea typeface="+mn-ea"/>
                        <a:cs typeface="+mn-cs"/>
                      </a:endParaRPr>
                    </a:p>
                  </a:txBody>
                  <a:tcPr/>
                </a:tc>
                <a:tc>
                  <a:txBody>
                    <a:bodyPr/>
                    <a:lstStyle/>
                    <a:p>
                      <a:r>
                        <a:rPr lang="en-US" altLang="zh-CN" dirty="0" err="1" smtClean="0"/>
                        <a:t>yiddish</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err="1" smtClean="0"/>
                        <a:t>yiddish</a:t>
                      </a:r>
                      <a:endParaRPr lang="zh-CN" altLang="en-US" dirty="0" smtClean="0"/>
                    </a:p>
                  </a:txBody>
                  <a:tcPr/>
                </a:tc>
              </a:tr>
              <a:tr h="370840">
                <a:tc>
                  <a:txBody>
                    <a:bodyPr/>
                    <a:lstStyle/>
                    <a:p>
                      <a:r>
                        <a:rPr lang="en-US" altLang="zh-CN" dirty="0" smtClean="0"/>
                        <a:t>4st</a:t>
                      </a:r>
                      <a:endParaRPr lang="zh-CN" altLang="en-US" dirty="0"/>
                    </a:p>
                  </a:txBody>
                  <a:tcPr/>
                </a:tc>
                <a:tc>
                  <a:txBody>
                    <a:bodyPr/>
                    <a:lstStyle/>
                    <a:p>
                      <a:r>
                        <a:rPr lang="en-US" altLang="zh-CN" dirty="0" err="1" smtClean="0"/>
                        <a:t>italian</a:t>
                      </a:r>
                      <a:endParaRPr lang="zh-CN" altLang="en-US" dirty="0"/>
                    </a:p>
                  </a:txBody>
                  <a:tcPr/>
                </a:tc>
                <a:tc>
                  <a:txBody>
                    <a:bodyPr/>
                    <a:lstStyle/>
                    <a:p>
                      <a:r>
                        <a:rPr lang="en-US" altLang="zh-CN" dirty="0" smtClean="0"/>
                        <a:t>language</a:t>
                      </a:r>
                      <a:endParaRPr lang="zh-CN" altLang="en-US" dirty="0"/>
                    </a:p>
                  </a:txBody>
                  <a:tcPr/>
                </a:tc>
                <a:tc>
                  <a:txBody>
                    <a:bodyPr/>
                    <a:lstStyle/>
                    <a:p>
                      <a:r>
                        <a:rPr lang="en-US" altLang="zh-CN" dirty="0" smtClean="0"/>
                        <a:t>welsh</a:t>
                      </a:r>
                      <a:endParaRPr lang="zh-CN" altLang="en-US" dirty="0"/>
                    </a:p>
                  </a:txBody>
                  <a:tcPr/>
                </a:tc>
                <a:tc>
                  <a:txBody>
                    <a:bodyPr/>
                    <a:lstStyle/>
                    <a:p>
                      <a:r>
                        <a:rPr lang="en-US" altLang="zh-CN" dirty="0" smtClean="0"/>
                        <a:t>welsh</a:t>
                      </a:r>
                      <a:endParaRPr lang="zh-CN" altLang="en-US" dirty="0"/>
                    </a:p>
                  </a:txBody>
                  <a:tcPr/>
                </a:tc>
              </a:tr>
              <a:tr h="370840">
                <a:tc>
                  <a:txBody>
                    <a:bodyPr/>
                    <a:lstStyle/>
                    <a:p>
                      <a:r>
                        <a:rPr lang="en-US" altLang="zh-CN" dirty="0" smtClean="0"/>
                        <a:t>5st</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yiddish</a:t>
                      </a:r>
                      <a:endParaRPr lang="en-US" altLang="zh-CN" sz="1800" kern="1200" dirty="0" smtClean="0">
                        <a:solidFill>
                          <a:schemeClr val="dk1"/>
                        </a:solidFill>
                        <a:effectLst/>
                        <a:latin typeface="+mn-lt"/>
                        <a:ea typeface="+mn-ea"/>
                        <a:cs typeface="+mn-cs"/>
                      </a:endParaRPr>
                    </a:p>
                  </a:txBody>
                  <a:tcPr/>
                </a:tc>
                <a:tc>
                  <a:txBody>
                    <a:bodyPr/>
                    <a:lstStyle/>
                    <a:p>
                      <a:r>
                        <a:rPr lang="en-US" altLang="zh-CN" dirty="0" smtClean="0"/>
                        <a:t>speaking</a:t>
                      </a:r>
                      <a:endParaRPr lang="zh-CN" altLang="en-US" dirty="0"/>
                    </a:p>
                  </a:txBody>
                  <a:tcPr/>
                </a:tc>
                <a:tc>
                  <a:txBody>
                    <a:bodyPr/>
                    <a:lstStyle/>
                    <a:p>
                      <a:r>
                        <a:rPr lang="en-US" altLang="zh-CN" dirty="0" smtClean="0"/>
                        <a:t>speaking</a:t>
                      </a:r>
                      <a:endParaRPr lang="zh-CN" altLang="en-US" dirty="0"/>
                    </a:p>
                  </a:txBody>
                  <a:tcPr/>
                </a:tc>
                <a:tc>
                  <a:txBody>
                    <a:bodyPr/>
                    <a:lstStyle/>
                    <a:p>
                      <a:r>
                        <a:rPr lang="en-US" altLang="zh-CN" dirty="0" smtClean="0"/>
                        <a:t>speaking</a:t>
                      </a:r>
                      <a:endParaRPr lang="zh-CN" altLang="en-US" dirty="0"/>
                    </a:p>
                  </a:txBody>
                  <a:tcPr/>
                </a:tc>
              </a:tr>
            </a:tbl>
          </a:graphicData>
        </a:graphic>
      </p:graphicFrame>
    </p:spTree>
    <p:extLst>
      <p:ext uri="{BB962C8B-B14F-4D97-AF65-F5344CB8AC3E}">
        <p14:creationId xmlns:p14="http://schemas.microsoft.com/office/powerpoint/2010/main" val="150248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Conclusion</a:t>
            </a:r>
            <a:endParaRPr lang="zh-CN" altLang="en-US" sz="4400" dirty="0"/>
          </a:p>
        </p:txBody>
      </p:sp>
      <p:sp>
        <p:nvSpPr>
          <p:cNvPr id="3" name="内容占位符 2"/>
          <p:cNvSpPr>
            <a:spLocks noGrp="1"/>
          </p:cNvSpPr>
          <p:nvPr>
            <p:ph idx="1"/>
          </p:nvPr>
        </p:nvSpPr>
        <p:spPr>
          <a:xfrm>
            <a:off x="2468442" y="1437083"/>
            <a:ext cx="8915400" cy="4422475"/>
          </a:xfrm>
        </p:spPr>
        <p:txBody>
          <a:bodyPr>
            <a:noAutofit/>
          </a:bodyPr>
          <a:lstStyle/>
          <a:p>
            <a:r>
              <a:rPr lang="en-US" altLang="zh-CN" sz="2400" dirty="0"/>
              <a:t>During this project, I have learned core concepts and algorithms on text analysis. </a:t>
            </a:r>
            <a:r>
              <a:rPr lang="en-US" altLang="zh-CN" sz="2400" dirty="0" smtClean="0"/>
              <a:t>The design and implementation </a:t>
            </a:r>
            <a:r>
              <a:rPr lang="en-US" altLang="zh-CN" sz="2400" dirty="0"/>
              <a:t>of distributed TF-IDF and Word2vec has been </a:t>
            </a:r>
            <a:r>
              <a:rPr lang="en-US" altLang="zh-CN" sz="2400" dirty="0" smtClean="0"/>
              <a:t>finished and the </a:t>
            </a:r>
            <a:r>
              <a:rPr lang="en-US" altLang="zh-CN" sz="2400" dirty="0"/>
              <a:t>python library operator is also provided. The test results is satisfying on both </a:t>
            </a:r>
            <a:r>
              <a:rPr lang="en-US" altLang="zh-CN" sz="2400" dirty="0" smtClean="0"/>
              <a:t>the training </a:t>
            </a:r>
            <a:r>
              <a:rPr lang="en-US" altLang="zh-CN" sz="2400" dirty="0"/>
              <a:t>time and accuracy.</a:t>
            </a:r>
          </a:p>
        </p:txBody>
      </p:sp>
    </p:spTree>
    <p:extLst>
      <p:ext uri="{BB962C8B-B14F-4D97-AF65-F5344CB8AC3E}">
        <p14:creationId xmlns:p14="http://schemas.microsoft.com/office/powerpoint/2010/main" val="1433230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Introduction – Text Analysis</a:t>
            </a:r>
            <a:endParaRPr lang="zh-CN" altLang="en-US" sz="4400" dirty="0"/>
          </a:p>
        </p:txBody>
      </p:sp>
      <p:sp>
        <p:nvSpPr>
          <p:cNvPr id="3" name="内容占位符 2"/>
          <p:cNvSpPr>
            <a:spLocks noGrp="1"/>
          </p:cNvSpPr>
          <p:nvPr>
            <p:ph idx="1"/>
          </p:nvPr>
        </p:nvSpPr>
        <p:spPr>
          <a:xfrm>
            <a:off x="2589212" y="2133600"/>
            <a:ext cx="8915400" cy="4025660"/>
          </a:xfrm>
        </p:spPr>
        <p:txBody>
          <a:bodyPr>
            <a:normAutofit/>
          </a:bodyPr>
          <a:lstStyle/>
          <a:p>
            <a:r>
              <a:rPr lang="en-US" altLang="zh-CN" sz="2400" dirty="0" smtClean="0"/>
              <a:t>Application</a:t>
            </a:r>
            <a:r>
              <a:rPr lang="en-US" altLang="zh-CN" sz="2400" dirty="0"/>
              <a:t>:</a:t>
            </a:r>
          </a:p>
          <a:p>
            <a:r>
              <a:rPr lang="en-US" altLang="zh-CN" sz="2400" dirty="0" smtClean="0"/>
              <a:t>monitoring </a:t>
            </a:r>
            <a:r>
              <a:rPr lang="en-US" altLang="zh-CN" sz="2400" dirty="0"/>
              <a:t>and analysis of online plain text sources such as Internet news, blogs, etc. for national security </a:t>
            </a:r>
            <a:r>
              <a:rPr lang="en-US" altLang="zh-CN" sz="2400" dirty="0" smtClean="0"/>
              <a:t>purposes</a:t>
            </a:r>
            <a:endParaRPr lang="en-US" altLang="zh-CN" sz="2400" dirty="0"/>
          </a:p>
          <a:p>
            <a:r>
              <a:rPr lang="en-US" altLang="zh-CN" sz="2400" dirty="0"/>
              <a:t>Bioinformatics company </a:t>
            </a:r>
            <a:r>
              <a:rPr lang="en-US" altLang="zh-CN" sz="2400" dirty="0" err="1"/>
              <a:t>PubGene</a:t>
            </a:r>
            <a:r>
              <a:rPr lang="en-US" altLang="zh-CN" sz="2400" dirty="0"/>
              <a:t> AS, a </a:t>
            </a:r>
            <a:r>
              <a:rPr lang="en-US" altLang="zh-CN" sz="2400" dirty="0" smtClean="0"/>
              <a:t>search </a:t>
            </a:r>
            <a:r>
              <a:rPr lang="en-US" altLang="zh-CN" sz="2400" dirty="0"/>
              <a:t>engine for biomedical texts</a:t>
            </a:r>
            <a:endParaRPr lang="en-US" altLang="zh-CN" sz="2400" dirty="0" smtClean="0"/>
          </a:p>
          <a:p>
            <a:endParaRPr lang="en-US" altLang="zh-CN" sz="2400" dirty="0" smtClean="0"/>
          </a:p>
          <a:p>
            <a:r>
              <a:rPr lang="en-US" altLang="zh-CN" sz="2400" dirty="0" smtClean="0"/>
              <a:t>Big corpus                       Distributed Text Analysis</a:t>
            </a:r>
            <a:endParaRPr lang="zh-CN" altLang="en-US" sz="2400" dirty="0"/>
          </a:p>
        </p:txBody>
      </p:sp>
      <p:sp>
        <p:nvSpPr>
          <p:cNvPr id="4" name="右箭头 3"/>
          <p:cNvSpPr/>
          <p:nvPr/>
        </p:nvSpPr>
        <p:spPr>
          <a:xfrm>
            <a:off x="5127953" y="5354816"/>
            <a:ext cx="736979" cy="204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0721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a:xfrm>
            <a:off x="2589211" y="1293962"/>
            <a:ext cx="9108207" cy="5564038"/>
          </a:xfrm>
        </p:spPr>
        <p:txBody>
          <a:bodyPr>
            <a:normAutofit fontScale="92500" lnSpcReduction="20000"/>
          </a:bodyPr>
          <a:lstStyle/>
          <a:p>
            <a:r>
              <a:rPr lang="en-US" altLang="zh-CN" dirty="0"/>
              <a:t>[1] Y. </a:t>
            </a:r>
            <a:r>
              <a:rPr lang="en-US" altLang="zh-CN" dirty="0" err="1"/>
              <a:t>Bengio</a:t>
            </a:r>
            <a:r>
              <a:rPr lang="en-US" altLang="zh-CN" dirty="0"/>
              <a:t>, R. </a:t>
            </a:r>
            <a:r>
              <a:rPr lang="en-US" altLang="zh-CN" dirty="0" err="1"/>
              <a:t>Ducharme</a:t>
            </a:r>
            <a:r>
              <a:rPr lang="en-US" altLang="zh-CN" dirty="0"/>
              <a:t>, P. Vincent. A neural probabilistic language model. Journal of </a:t>
            </a:r>
            <a:r>
              <a:rPr lang="en-US" altLang="zh-CN" dirty="0" smtClean="0"/>
              <a:t>Machine </a:t>
            </a:r>
            <a:r>
              <a:rPr lang="en-US" altLang="zh-CN" dirty="0"/>
              <a:t>Learning Research, 3:1137-1155, 2003</a:t>
            </a:r>
            <a:r>
              <a:rPr lang="en-US" altLang="zh-CN" dirty="0" smtClean="0"/>
              <a:t>.</a:t>
            </a:r>
            <a:endParaRPr lang="en-US" altLang="zh-CN" dirty="0"/>
          </a:p>
          <a:p>
            <a:r>
              <a:rPr lang="en-US" altLang="zh-CN" dirty="0"/>
              <a:t>[2] Tomas </a:t>
            </a:r>
            <a:r>
              <a:rPr lang="en-US" altLang="zh-CN" dirty="0" err="1"/>
              <a:t>Mikolov</a:t>
            </a:r>
            <a:r>
              <a:rPr lang="en-US" altLang="zh-CN" dirty="0"/>
              <a:t>, Kai Chen, Greg </a:t>
            </a:r>
            <a:r>
              <a:rPr lang="en-US" altLang="zh-CN" dirty="0" err="1"/>
              <a:t>Corrado</a:t>
            </a:r>
            <a:r>
              <a:rPr lang="en-US" altLang="zh-CN" dirty="0"/>
              <a:t>, and Jeffrey Dean. Efﬁcient estimation of word representations in vector space. ICLR Workshop, 2013</a:t>
            </a:r>
            <a:r>
              <a:rPr lang="en-US" altLang="zh-CN" dirty="0" smtClean="0"/>
              <a:t>.</a:t>
            </a:r>
            <a:endParaRPr lang="en-US" altLang="zh-CN" dirty="0"/>
          </a:p>
          <a:p>
            <a:r>
              <a:rPr lang="en-US" altLang="zh-CN" dirty="0"/>
              <a:t>[3] T. </a:t>
            </a:r>
            <a:r>
              <a:rPr lang="en-US" altLang="zh-CN" dirty="0" err="1"/>
              <a:t>Mikolov</a:t>
            </a:r>
            <a:r>
              <a:rPr lang="en-US" altLang="zh-CN" dirty="0"/>
              <a:t>, M. </a:t>
            </a:r>
            <a:r>
              <a:rPr lang="en-US" altLang="zh-CN" dirty="0" err="1"/>
              <a:t>Karaﬁ´at</a:t>
            </a:r>
            <a:r>
              <a:rPr lang="en-US" altLang="zh-CN" dirty="0"/>
              <a:t>, L. </a:t>
            </a:r>
            <a:r>
              <a:rPr lang="en-US" altLang="zh-CN" dirty="0" err="1"/>
              <a:t>Burget</a:t>
            </a:r>
            <a:r>
              <a:rPr lang="en-US" altLang="zh-CN" dirty="0"/>
              <a:t>, J. </a:t>
            </a:r>
            <a:r>
              <a:rPr lang="en-US" altLang="zh-CN" dirty="0" err="1"/>
              <a:t>Cernock´y</a:t>
            </a:r>
            <a:r>
              <a:rPr lang="en-US" altLang="zh-CN" dirty="0"/>
              <a:t>, S. </a:t>
            </a:r>
            <a:r>
              <a:rPr lang="en-US" altLang="zh-CN" dirty="0" err="1"/>
              <a:t>Khudanpur</a:t>
            </a:r>
            <a:r>
              <a:rPr lang="en-US" altLang="zh-CN" dirty="0"/>
              <a:t>. Recurrent neural network based language model, In: Proceedings of </a:t>
            </a:r>
            <a:r>
              <a:rPr lang="en-US" altLang="zh-CN" dirty="0" err="1"/>
              <a:t>Interspeech</a:t>
            </a:r>
            <a:r>
              <a:rPr lang="en-US" altLang="zh-CN" dirty="0"/>
              <a:t>, 2010</a:t>
            </a:r>
            <a:r>
              <a:rPr lang="en-US" altLang="zh-CN" dirty="0" smtClean="0"/>
              <a:t>.</a:t>
            </a:r>
            <a:endParaRPr lang="en-US" altLang="zh-CN" dirty="0"/>
          </a:p>
          <a:p>
            <a:r>
              <a:rPr lang="en-US" altLang="zh-CN" dirty="0"/>
              <a:t>[4] Tomas </a:t>
            </a:r>
            <a:r>
              <a:rPr lang="en-US" altLang="zh-CN" dirty="0" err="1"/>
              <a:t>Mikolov</a:t>
            </a:r>
            <a:r>
              <a:rPr lang="en-US" altLang="zh-CN" dirty="0"/>
              <a:t>, </a:t>
            </a:r>
            <a:r>
              <a:rPr lang="en-US" altLang="zh-CN" dirty="0" err="1"/>
              <a:t>Ilya</a:t>
            </a:r>
            <a:r>
              <a:rPr lang="en-US" altLang="zh-CN" dirty="0"/>
              <a:t> </a:t>
            </a:r>
            <a:r>
              <a:rPr lang="en-US" altLang="zh-CN" dirty="0" err="1"/>
              <a:t>Sutskever</a:t>
            </a:r>
            <a:r>
              <a:rPr lang="en-US" altLang="zh-CN" dirty="0"/>
              <a:t>, Kai Chen, Greg S </a:t>
            </a:r>
            <a:r>
              <a:rPr lang="en-US" altLang="zh-CN" dirty="0" err="1"/>
              <a:t>Corrado</a:t>
            </a:r>
            <a:r>
              <a:rPr lang="en-US" altLang="zh-CN" dirty="0"/>
              <a:t>, and Jeff Dean. 2013b. Distributed representations of words and phrases and their compositionality. In Proceedings of NIPS. </a:t>
            </a:r>
          </a:p>
          <a:p>
            <a:r>
              <a:rPr lang="en-US" altLang="zh-CN" dirty="0"/>
              <a:t>[5] Tomas </a:t>
            </a:r>
            <a:r>
              <a:rPr lang="en-US" altLang="zh-CN" dirty="0" err="1"/>
              <a:t>Mikolov</a:t>
            </a:r>
            <a:r>
              <a:rPr lang="en-US" altLang="zh-CN" dirty="0"/>
              <a:t>, Wen-tau </a:t>
            </a:r>
            <a:r>
              <a:rPr lang="en-US" altLang="zh-CN" dirty="0" err="1"/>
              <a:t>Yih</a:t>
            </a:r>
            <a:r>
              <a:rPr lang="en-US" altLang="zh-CN" dirty="0"/>
              <a:t> and Geoffrey Zweig. Linguistic Regularities in Continuous Space Word Representations. In Proceedings of the 2013 Conference of the North American Chapter of the Association for Computational Linguistics (NAACL 2013), pages 746–751, Atlanta, US</a:t>
            </a:r>
            <a:r>
              <a:rPr lang="en-US" altLang="zh-CN" dirty="0" smtClean="0"/>
              <a:t>.</a:t>
            </a:r>
            <a:endParaRPr lang="en-US" altLang="zh-CN" dirty="0"/>
          </a:p>
          <a:p>
            <a:r>
              <a:rPr lang="en-US" altLang="zh-CN" dirty="0"/>
              <a:t>[6] A.H. Tan. Text-mining: the state of the art and the challenges. In proceedings of the PAKDD 1999 Workshop on Knowledge Discovery from Advanced </a:t>
            </a:r>
            <a:r>
              <a:rPr lang="en-US" altLang="zh-CN" dirty="0" err="1"/>
              <a:t>Databasesvol</a:t>
            </a:r>
            <a:r>
              <a:rPr lang="en-US" altLang="zh-CN" dirty="0"/>
              <a:t>. 8 (1999, April), pp. 65–70</a:t>
            </a:r>
            <a:r>
              <a:rPr lang="en-US" altLang="zh-CN" dirty="0" smtClean="0"/>
              <a:t>.</a:t>
            </a:r>
            <a:endParaRPr lang="en-US" altLang="zh-CN" dirty="0"/>
          </a:p>
          <a:p>
            <a:r>
              <a:rPr lang="en-US" altLang="zh-CN" dirty="0"/>
              <a:t>[7]H. C. Wu, R. W. P. </a:t>
            </a:r>
            <a:r>
              <a:rPr lang="en-US" altLang="zh-CN" dirty="0" err="1"/>
              <a:t>Luk</a:t>
            </a:r>
            <a:r>
              <a:rPr lang="en-US" altLang="zh-CN" dirty="0"/>
              <a:t>, K. F. Wong &amp; K. L. Kwok. Interpreting TF-IDF term weights as making relevance decisions. ACM T. Inform. Syst. 26, </a:t>
            </a:r>
            <a:r>
              <a:rPr lang="en-US" altLang="zh-CN" dirty="0" err="1"/>
              <a:t>doi</a:t>
            </a:r>
            <a:r>
              <a:rPr lang="en-US" altLang="zh-CN" dirty="0"/>
              <a:t>: </a:t>
            </a:r>
            <a:r>
              <a:rPr lang="en-US" altLang="zh-CN" dirty="0" err="1"/>
              <a:t>Artn</a:t>
            </a:r>
            <a:r>
              <a:rPr lang="en-US" altLang="zh-CN" dirty="0"/>
              <a:t> (2008).10.1145/1361684.1361686</a:t>
            </a:r>
            <a:r>
              <a:rPr lang="en-US" altLang="zh-CN" dirty="0" smtClean="0"/>
              <a:t>.</a:t>
            </a:r>
            <a:endParaRPr lang="en-US" altLang="zh-CN" dirty="0"/>
          </a:p>
          <a:p>
            <a:r>
              <a:rPr lang="en-US" altLang="zh-CN" dirty="0"/>
              <a:t>[8]F. Yang and J. Li and J. Cheng, Husky: Towards a More Efficient and Expressive Distributed Computing Framework. PVLDB, Volume 9, Number 5, Pages 420-431, 2015. (VLDB 2016)</a:t>
            </a:r>
          </a:p>
          <a:p>
            <a:endParaRPr lang="en-US" altLang="zh-CN" dirty="0"/>
          </a:p>
          <a:p>
            <a:endParaRPr lang="zh-CN" altLang="en-US" dirty="0"/>
          </a:p>
        </p:txBody>
      </p:sp>
    </p:spTree>
    <p:extLst>
      <p:ext uri="{BB962C8B-B14F-4D97-AF65-F5344CB8AC3E}">
        <p14:creationId xmlns:p14="http://schemas.microsoft.com/office/powerpoint/2010/main" val="716579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Platform - Husky</a:t>
            </a:r>
            <a:endParaRPr lang="zh-CN" altLang="en-US" sz="4400" dirty="0"/>
          </a:p>
        </p:txBody>
      </p:sp>
      <p:pic>
        <p:nvPicPr>
          <p:cNvPr id="4" name="内容占位符 3"/>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225866" y="1495244"/>
            <a:ext cx="6504730" cy="5362755"/>
          </a:xfrm>
          <a:prstGeom prst="rect">
            <a:avLst/>
          </a:prstGeom>
          <a:noFill/>
        </p:spPr>
      </p:pic>
    </p:spTree>
    <p:extLst>
      <p:ext uri="{BB962C8B-B14F-4D97-AF65-F5344CB8AC3E}">
        <p14:creationId xmlns:p14="http://schemas.microsoft.com/office/powerpoint/2010/main" val="587474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Platform - Husky</a:t>
            </a:r>
            <a:endParaRPr lang="zh-CN" altLang="en-US" sz="4400" dirty="0"/>
          </a:p>
        </p:txBody>
      </p:sp>
      <p:sp>
        <p:nvSpPr>
          <p:cNvPr id="3" name="内容占位符 2"/>
          <p:cNvSpPr>
            <a:spLocks noGrp="1"/>
          </p:cNvSpPr>
          <p:nvPr>
            <p:ph idx="1"/>
          </p:nvPr>
        </p:nvSpPr>
        <p:spPr>
          <a:xfrm>
            <a:off x="2589212" y="2133600"/>
            <a:ext cx="9602788" cy="4724400"/>
          </a:xfrm>
        </p:spPr>
        <p:txBody>
          <a:bodyPr>
            <a:normAutofit/>
          </a:bodyPr>
          <a:lstStyle/>
          <a:p>
            <a:r>
              <a:rPr lang="en-US" altLang="zh-CN" sz="2400" dirty="0" smtClean="0"/>
              <a:t>Object lists:</a:t>
            </a:r>
          </a:p>
          <a:p>
            <a:pPr marL="0" indent="0">
              <a:buNone/>
            </a:pPr>
            <a:r>
              <a:rPr lang="en-US" altLang="zh-CN" sz="2400" dirty="0"/>
              <a:t> </a:t>
            </a:r>
            <a:r>
              <a:rPr lang="en-US" altLang="zh-CN" sz="2400" dirty="0" smtClean="0"/>
              <a:t>    store data</a:t>
            </a:r>
          </a:p>
          <a:p>
            <a:pPr marL="0" indent="0">
              <a:buNone/>
            </a:pPr>
            <a:r>
              <a:rPr lang="en-US" altLang="zh-CN" sz="2400" dirty="0"/>
              <a:t>	</a:t>
            </a:r>
            <a:r>
              <a:rPr lang="en-US" altLang="zh-CN" sz="2400" dirty="0" smtClean="0"/>
              <a:t>globalize: </a:t>
            </a:r>
            <a:r>
              <a:rPr lang="en-US" altLang="zh-CN" sz="2400" dirty="0">
                <a:solidFill>
                  <a:schemeClr val="tx1"/>
                </a:solidFill>
              </a:rPr>
              <a:t>evenly distributed and visible to all workers</a:t>
            </a:r>
            <a:endParaRPr lang="en-US" altLang="zh-CN" sz="2400" dirty="0" smtClean="0"/>
          </a:p>
          <a:p>
            <a:pPr marL="0" indent="0">
              <a:buNone/>
            </a:pPr>
            <a:endParaRPr lang="en-US" altLang="zh-CN" sz="2400" dirty="0" smtClean="0"/>
          </a:p>
          <a:p>
            <a:r>
              <a:rPr lang="en-US" altLang="zh-CN" sz="2400" dirty="0" smtClean="0"/>
              <a:t>Master-worker architecture</a:t>
            </a:r>
          </a:p>
          <a:p>
            <a:pPr marL="0" indent="0">
              <a:buNone/>
            </a:pPr>
            <a:r>
              <a:rPr lang="en-US" altLang="zh-CN" sz="2400" dirty="0"/>
              <a:t>	</a:t>
            </a:r>
            <a:r>
              <a:rPr lang="en-US" altLang="zh-CN" sz="2400" dirty="0" smtClean="0"/>
              <a:t>master: coordinate the workers</a:t>
            </a:r>
          </a:p>
          <a:p>
            <a:pPr marL="0" indent="0">
              <a:buNone/>
            </a:pPr>
            <a:r>
              <a:rPr lang="en-US" altLang="zh-CN" sz="2400" dirty="0"/>
              <a:t>	</a:t>
            </a:r>
            <a:r>
              <a:rPr lang="en-US" altLang="zh-CN" sz="2400" dirty="0" smtClean="0"/>
              <a:t>workers: do computations</a:t>
            </a:r>
          </a:p>
          <a:p>
            <a:pPr marL="0" indent="0">
              <a:buNone/>
            </a:pPr>
            <a:endParaRPr lang="en-US" altLang="zh-CN" sz="2400" dirty="0" smtClean="0"/>
          </a:p>
          <a:p>
            <a:pPr marL="0" indent="0">
              <a:buNone/>
            </a:pPr>
            <a:endParaRPr lang="en-US" altLang="zh-CN" sz="2400" dirty="0" smtClean="0"/>
          </a:p>
        </p:txBody>
      </p:sp>
    </p:spTree>
    <p:extLst>
      <p:ext uri="{BB962C8B-B14F-4D97-AF65-F5344CB8AC3E}">
        <p14:creationId xmlns:p14="http://schemas.microsoft.com/office/powerpoint/2010/main" val="3232482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Platform - Husky</a:t>
            </a:r>
            <a:endParaRPr lang="zh-CN" altLang="en-US" sz="4400" dirty="0"/>
          </a:p>
        </p:txBody>
      </p:sp>
      <p:sp>
        <p:nvSpPr>
          <p:cNvPr id="3" name="内容占位符 2"/>
          <p:cNvSpPr>
            <a:spLocks noGrp="1"/>
          </p:cNvSpPr>
          <p:nvPr>
            <p:ph idx="1"/>
          </p:nvPr>
        </p:nvSpPr>
        <p:spPr>
          <a:xfrm>
            <a:off x="2589212" y="2133599"/>
            <a:ext cx="8915400" cy="4336211"/>
          </a:xfrm>
        </p:spPr>
        <p:txBody>
          <a:bodyPr>
            <a:normAutofit/>
          </a:bodyPr>
          <a:lstStyle/>
          <a:p>
            <a:r>
              <a:rPr lang="en-US" altLang="zh-CN" sz="2400" dirty="0" smtClean="0"/>
              <a:t>Aggregator</a:t>
            </a:r>
          </a:p>
          <a:p>
            <a:pPr marL="0" indent="0">
              <a:buNone/>
            </a:pPr>
            <a:r>
              <a:rPr lang="en-US" altLang="zh-CN" sz="2400" dirty="0"/>
              <a:t>	</a:t>
            </a:r>
            <a:r>
              <a:rPr lang="en-US" altLang="zh-CN" sz="2400" dirty="0" smtClean="0"/>
              <a:t>store </a:t>
            </a:r>
            <a:r>
              <a:rPr lang="en-US" altLang="zh-CN" sz="2400" dirty="0"/>
              <a:t>information that is shared by every </a:t>
            </a:r>
            <a:r>
              <a:rPr lang="en-US" altLang="zh-CN" sz="2400" dirty="0" smtClean="0"/>
              <a:t>worker</a:t>
            </a:r>
          </a:p>
          <a:p>
            <a:pPr marL="0" indent="0">
              <a:buNone/>
            </a:pPr>
            <a:r>
              <a:rPr lang="en-US" altLang="zh-CN" sz="2400" dirty="0"/>
              <a:t>	</a:t>
            </a:r>
            <a:r>
              <a:rPr lang="en-US" altLang="zh-CN" sz="2400" dirty="0" smtClean="0"/>
              <a:t>update local copy</a:t>
            </a:r>
          </a:p>
          <a:p>
            <a:pPr marL="0" indent="0">
              <a:buNone/>
            </a:pPr>
            <a:r>
              <a:rPr lang="en-US" altLang="zh-CN" sz="2400" dirty="0"/>
              <a:t>	</a:t>
            </a:r>
            <a:r>
              <a:rPr lang="en-US" altLang="zh-CN" sz="2400" dirty="0" smtClean="0"/>
              <a:t>merge to the global copy</a:t>
            </a:r>
            <a:endParaRPr lang="zh-CN" altLang="en-US" sz="2400" dirty="0"/>
          </a:p>
        </p:txBody>
      </p:sp>
    </p:spTree>
    <p:extLst>
      <p:ext uri="{BB962C8B-B14F-4D97-AF65-F5344CB8AC3E}">
        <p14:creationId xmlns:p14="http://schemas.microsoft.com/office/powerpoint/2010/main" val="229751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9336</TotalTime>
  <Words>5687</Words>
  <Application>Microsoft Macintosh PowerPoint</Application>
  <PresentationFormat>宽屏</PresentationFormat>
  <Paragraphs>773</Paragraphs>
  <Slides>60</Slides>
  <Notes>49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60</vt:i4>
      </vt:variant>
    </vt:vector>
  </HeadingPairs>
  <TitlesOfParts>
    <vt:vector size="71" baseType="lpstr">
      <vt:lpstr>Calibri</vt:lpstr>
      <vt:lpstr>Cambria Math</vt:lpstr>
      <vt:lpstr>Century Gothic</vt:lpstr>
      <vt:lpstr>Mangal</vt:lpstr>
      <vt:lpstr>SimSun</vt:lpstr>
      <vt:lpstr>Times New Roman</vt:lpstr>
      <vt:lpstr>Wingdings 3</vt:lpstr>
      <vt:lpstr>宋体</vt:lpstr>
      <vt:lpstr>幼圆</vt:lpstr>
      <vt:lpstr>Arial</vt:lpstr>
      <vt:lpstr>丝状</vt:lpstr>
      <vt:lpstr>Distributed Text Analysis on Husky </vt:lpstr>
      <vt:lpstr>Outline</vt:lpstr>
      <vt:lpstr>Introduction</vt:lpstr>
      <vt:lpstr>Introduction – Text Analysis</vt:lpstr>
      <vt:lpstr>Introduction – Text Analysis</vt:lpstr>
      <vt:lpstr>Introduction – Text Analysis</vt:lpstr>
      <vt:lpstr>Platform - Husky</vt:lpstr>
      <vt:lpstr>Platform - Husky</vt:lpstr>
      <vt:lpstr>Platform - Husky</vt:lpstr>
      <vt:lpstr>TF-IDF Review</vt:lpstr>
      <vt:lpstr>TF-IDF</vt:lpstr>
      <vt:lpstr>TF-IDF Calculation</vt:lpstr>
      <vt:lpstr>Performance</vt:lpstr>
      <vt:lpstr>Binding to the Python Library </vt:lpstr>
      <vt:lpstr>Word2vec</vt:lpstr>
      <vt:lpstr>Background - n-gram Model</vt:lpstr>
      <vt:lpstr>Background - Word Representation</vt:lpstr>
      <vt:lpstr>Background – Word2vec</vt:lpstr>
      <vt:lpstr>Background – Word2vec</vt:lpstr>
      <vt:lpstr>Interesting Projects</vt:lpstr>
      <vt:lpstr>Interesting Projects</vt:lpstr>
      <vt:lpstr>Other Usages</vt:lpstr>
      <vt:lpstr>CBOW Model</vt:lpstr>
      <vt:lpstr>CBOW Model</vt:lpstr>
      <vt:lpstr>Skip-gram Model</vt:lpstr>
      <vt:lpstr>Skip-gram Model</vt:lpstr>
      <vt:lpstr>CBOW and Skip-gram</vt:lpstr>
      <vt:lpstr>CBOW and Skip-gram</vt:lpstr>
      <vt:lpstr>Training Algorithm - Hierarchical Softmax</vt:lpstr>
      <vt:lpstr>Hierarchical Softmax – Skip-gram</vt:lpstr>
      <vt:lpstr>Hierarchical Softmax – Skip-gram</vt:lpstr>
      <vt:lpstr>Hierarchical Softmax - Skip-gram</vt:lpstr>
      <vt:lpstr>Hierarchical Softmax - Skip-gram</vt:lpstr>
      <vt:lpstr>Hierarchical Softmax - CBOW</vt:lpstr>
      <vt:lpstr>Hierarchical Softmax - CBOW</vt:lpstr>
      <vt:lpstr>Hierarchical Softmax - CBOW</vt:lpstr>
      <vt:lpstr>Hierarchical Softmax - CBOW</vt:lpstr>
      <vt:lpstr>Hierarchical Softmax - CBOW</vt:lpstr>
      <vt:lpstr>Hierarchical Softmax - CBOW</vt:lpstr>
      <vt:lpstr>Negative Sampling</vt:lpstr>
      <vt:lpstr>Distributed Algorithm – Basic Idea</vt:lpstr>
      <vt:lpstr>Distributed Algorithm</vt:lpstr>
      <vt:lpstr>Distributed Algorithm</vt:lpstr>
      <vt:lpstr>Distributed Algorithm</vt:lpstr>
      <vt:lpstr>Distributed Algorithm</vt:lpstr>
      <vt:lpstr>Distributed Algorithms – Word2vec</vt:lpstr>
      <vt:lpstr>Performance</vt:lpstr>
      <vt:lpstr>Performance</vt:lpstr>
      <vt:lpstr>Performance</vt:lpstr>
      <vt:lpstr>Performance</vt:lpstr>
      <vt:lpstr>Performance</vt:lpstr>
      <vt:lpstr>Performance</vt:lpstr>
      <vt:lpstr>Performance</vt:lpstr>
      <vt:lpstr>Performance</vt:lpstr>
      <vt:lpstr>Performance</vt:lpstr>
      <vt:lpstr>Performance</vt:lpstr>
      <vt:lpstr>Performance</vt:lpstr>
      <vt:lpstr>Performance</vt:lpstr>
      <vt:lpstr>Conclusion</vt:lpstr>
      <vt:lpstr>Reference</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SAS</dc:creator>
  <cp:lastModifiedBy>WU, Jiayi</cp:lastModifiedBy>
  <cp:revision>264</cp:revision>
  <dcterms:created xsi:type="dcterms:W3CDTF">2016-12-02T11:46:57Z</dcterms:created>
  <dcterms:modified xsi:type="dcterms:W3CDTF">2017-04-27T01:28:43Z</dcterms:modified>
</cp:coreProperties>
</file>