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55" r:id="rId2"/>
    <p:sldId id="369" r:id="rId3"/>
    <p:sldId id="359" r:id="rId4"/>
    <p:sldId id="372" r:id="rId5"/>
    <p:sldId id="373" r:id="rId6"/>
    <p:sldId id="374" r:id="rId7"/>
    <p:sldId id="375" r:id="rId8"/>
    <p:sldId id="379" r:id="rId9"/>
    <p:sldId id="378" r:id="rId10"/>
    <p:sldId id="377" r:id="rId11"/>
    <p:sldId id="358" r:id="rId12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ple 2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89"/>
    <a:srgbClr val="003683"/>
    <a:srgbClr val="EF3E40"/>
    <a:srgbClr val="003F88"/>
    <a:srgbClr val="F03534"/>
    <a:srgbClr val="4478AB"/>
    <a:srgbClr val="ED3D3D"/>
    <a:srgbClr val="EE3F3E"/>
    <a:srgbClr val="FDCA02"/>
    <a:srgbClr val="003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 snapToGrid="0" snapToObjects="1">
      <p:cViewPr varScale="1">
        <p:scale>
          <a:sx n="54" d="100"/>
          <a:sy n="54" d="100"/>
        </p:scale>
        <p:origin x="1128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9" d="100"/>
          <a:sy n="59" d="100"/>
        </p:scale>
        <p:origin x="174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8833F3-6894-4446-9DD7-7BF5273401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6AF53-87C6-44D6-8DF0-82D50DF3A3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3275-9D44-403D-A9EB-A3A69884D368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EFB75-7C7E-4071-8E1E-D75D344B1E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295B7-2BD5-4BB8-9CAC-58DBCA39BE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3D9E9-DEB7-4D51-A02F-CCFF7D723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C79F9-0E80-4B59-BFBF-922194FB6FE7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5012C-24FD-4033-9E4F-17EFABF705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5080AC-C60D-4695-B305-1501005D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D6079-B8BA-462C-B4F8-F879949C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D9AAD-96F2-4C0C-A3CC-8F868506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0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E2440C-D902-48AF-BF36-C59A9592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2C376-8056-427F-AD3A-8606A97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1B15A-F8B0-4ACE-A799-48756E74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342DD3-94F2-431A-BF2E-A4BEC5CD7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75826"/>
            <a:ext cx="12192000" cy="56491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8785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E9BCB5A-9765-46B3-8024-522FDFBD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27039"/>
            <a:ext cx="109728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BC7395B-BA29-4C79-BEEB-EE53CCFC268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2000" y="1752601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950C3E-4668-4901-9878-0DF46FD8E602}"/>
              </a:ext>
            </a:extLst>
          </p:cNvPr>
          <p:cNvSpPr txBox="1">
            <a:spLocks/>
          </p:cNvSpPr>
          <p:nvPr userDrawn="1"/>
        </p:nvSpPr>
        <p:spPr>
          <a:xfrm>
            <a:off x="8890000" y="65087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1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8D82-6440-427D-B2A3-40E4C2EDF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75826"/>
            <a:ext cx="12192000" cy="56491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SEPARATOR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E2440C-D902-48AF-BF36-C59A9592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2C376-8056-427F-AD3A-8606A97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1B15A-F8B0-4ACE-A799-48756E74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2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D2152-08A9-004F-BE32-52A9C6BDFCAD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1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5" r:id="rId3"/>
    <p:sldLayoutId id="2147483663" r:id="rId4"/>
    <p:sldLayoutId id="2147483650" r:id="rId5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6953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533520" y="42696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4000" dirty="0"/>
              <a:t>References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49000" y="13266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85750" indent="-285750" algn="just">
              <a:spcBef>
                <a:spcPts val="638"/>
              </a:spcBef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Dijkstra, E. W. (1959). A note on two problems in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connexion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with graphs.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Numerische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Mathematik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, 1(1), 269-271.</a:t>
            </a:r>
          </a:p>
          <a:p>
            <a:pPr marL="285750" indent="-285750" algn="just">
              <a:spcBef>
                <a:spcPts val="638"/>
              </a:spcBef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https://docs.mapbox.com/help/glossary/mapbox-js/</a:t>
            </a:r>
          </a:p>
          <a:p>
            <a:pPr marL="285750" indent="-285750" algn="just">
              <a:spcBef>
                <a:spcPts val="638"/>
              </a:spcBef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Google Maps Platform. (n.d.). Google Maps API Documentation.</a:t>
            </a:r>
          </a:p>
          <a:p>
            <a:pPr marL="285750" indent="-285750" algn="just">
              <a:spcBef>
                <a:spcPts val="638"/>
              </a:spcBef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Leaflet. (n.d.). Leaflet: An Open-Source JavaScript Library for Interactive Maps.</a:t>
            </a:r>
          </a:p>
          <a:p>
            <a:pPr marL="285750" indent="-285750" algn="just">
              <a:spcBef>
                <a:spcPts val="638"/>
              </a:spcBef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Project Management Institute. (2017). A Guide to the Project Management Body of Knowledge (PMBOK Guide) (6th ed.).</a:t>
            </a:r>
          </a:p>
        </p:txBody>
      </p:sp>
    </p:spTree>
    <p:extLst>
      <p:ext uri="{BB962C8B-B14F-4D97-AF65-F5344CB8AC3E}">
        <p14:creationId xmlns:p14="http://schemas.microsoft.com/office/powerpoint/2010/main" val="2247483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312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37718"/>
            <a:ext cx="12192000" cy="1377377"/>
          </a:xfrm>
        </p:spPr>
        <p:txBody>
          <a:bodyPr>
            <a:normAutofit/>
          </a:bodyPr>
          <a:lstStyle/>
          <a:p>
            <a:r>
              <a:rPr lang="en-GB" spc="-1" dirty="0">
                <a:solidFill>
                  <a:srgbClr val="000000"/>
                </a:solidFill>
              </a:rPr>
              <a:t>Pathfinder AI</a:t>
            </a:r>
            <a:br>
              <a:rPr lang="en-GB" spc="-1" dirty="0">
                <a:solidFill>
                  <a:srgbClr val="000000"/>
                </a:solidFill>
              </a:rPr>
            </a:br>
            <a:r>
              <a:rPr lang="en-GB" spc="-1" dirty="0">
                <a:solidFill>
                  <a:srgbClr val="000000"/>
                </a:solidFill>
              </a:rPr>
              <a:t>(Implementing path finding algorithms for route planning)</a:t>
            </a:r>
          </a:p>
        </p:txBody>
      </p:sp>
      <p:sp>
        <p:nvSpPr>
          <p:cNvPr id="4" name="CustomShape 2"/>
          <p:cNvSpPr/>
          <p:nvPr/>
        </p:nvSpPr>
        <p:spPr>
          <a:xfrm>
            <a:off x="389160" y="4606920"/>
            <a:ext cx="382392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z="1400" b="1" strike="noStrike" spc="-1" dirty="0">
                <a:solidFill>
                  <a:srgbClr val="000000"/>
                </a:solidFill>
                <a:latin typeface="Times New Roman"/>
              </a:rPr>
              <a:t>SUBMITTED BY:-</a:t>
            </a:r>
          </a:p>
          <a:p>
            <a:r>
              <a:rPr lang="en-US" sz="1400" b="1" spc="-1" dirty="0">
                <a:solidFill>
                  <a:srgbClr val="000000"/>
                </a:solidFill>
                <a:latin typeface="Times New Roman"/>
              </a:rPr>
              <a:t>Keertivallabh Sharma R2142220539  FSAI B-1</a:t>
            </a:r>
          </a:p>
          <a:p>
            <a:r>
              <a:rPr lang="en-US" sz="1400" b="1" spc="-1" dirty="0" err="1">
                <a:solidFill>
                  <a:srgbClr val="000000"/>
                </a:solidFill>
                <a:latin typeface="Times New Roman"/>
              </a:rPr>
              <a:t>Jyotiraditya</a:t>
            </a:r>
            <a:r>
              <a:rPr lang="en-US" sz="1400" b="1" spc="-1" dirty="0">
                <a:solidFill>
                  <a:srgbClr val="000000"/>
                </a:solidFill>
                <a:latin typeface="Times New Roman"/>
              </a:rPr>
              <a:t> Singh        R2142220530  FSAI B-1</a:t>
            </a:r>
          </a:p>
          <a:p>
            <a:r>
              <a:rPr lang="en-US" sz="1400" b="1" spc="-1" dirty="0" err="1">
                <a:solidFill>
                  <a:srgbClr val="000000"/>
                </a:solidFill>
                <a:latin typeface="Times New Roman"/>
              </a:rPr>
              <a:t>Shrey</a:t>
            </a:r>
            <a:r>
              <a:rPr lang="en-US" sz="1400" b="1" spc="-1" dirty="0">
                <a:solidFill>
                  <a:srgbClr val="000000"/>
                </a:solidFill>
                <a:latin typeface="Times New Roman"/>
              </a:rPr>
              <a:t> Sharma 	         R2142220169  FSAI B-1</a:t>
            </a:r>
          </a:p>
          <a:p>
            <a:r>
              <a:rPr lang="en-US" sz="1400" b="1" spc="-1" dirty="0" err="1">
                <a:solidFill>
                  <a:srgbClr val="000000"/>
                </a:solidFill>
                <a:latin typeface="Times New Roman"/>
              </a:rPr>
              <a:t>Rishav</a:t>
            </a:r>
            <a:r>
              <a:rPr lang="en-US" sz="1400" b="1" spc="-1" dirty="0">
                <a:solidFill>
                  <a:srgbClr val="000000"/>
                </a:solidFill>
                <a:latin typeface="Times New Roman"/>
              </a:rPr>
              <a:t> Singh                 R2142220149  FSAI B-1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7816680" y="4899240"/>
            <a:ext cx="3832560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1400" b="1" strike="noStrike" spc="-1" dirty="0">
                <a:solidFill>
                  <a:srgbClr val="000000"/>
                </a:solidFill>
                <a:latin typeface="Times New Roman"/>
              </a:rPr>
              <a:t>MENTORED BY:-</a:t>
            </a:r>
          </a:p>
          <a:p>
            <a:pPr algn="r"/>
            <a:r>
              <a:rPr lang="en-US" sz="1400" b="1" spc="-1" dirty="0">
                <a:solidFill>
                  <a:srgbClr val="000000"/>
                </a:solidFill>
                <a:latin typeface="Times New Roman"/>
              </a:rPr>
              <a:t>Dr. </a:t>
            </a:r>
            <a:r>
              <a:rPr lang="en-US" sz="1400" b="1" spc="-1" dirty="0" err="1">
                <a:solidFill>
                  <a:srgbClr val="000000"/>
                </a:solidFill>
                <a:latin typeface="Times New Roman"/>
              </a:rPr>
              <a:t>Panduranga</a:t>
            </a:r>
            <a:r>
              <a:rPr lang="en-US" sz="1400" b="1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b="1" spc="-1" dirty="0" err="1">
                <a:solidFill>
                  <a:srgbClr val="000000"/>
                </a:solidFill>
                <a:latin typeface="Times New Roman"/>
              </a:rPr>
              <a:t>Raviteja</a:t>
            </a:r>
            <a:endParaRPr lang="en-US" sz="1400" b="1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98917"/>
            <a:ext cx="12192000" cy="564910"/>
          </a:xfrm>
          <a:prstGeom prst="rect">
            <a:avLst/>
          </a:prstGeom>
        </p:spPr>
        <p:txBody>
          <a:bodyPr vert="horz" lIns="91438" tIns="45719" rIns="91438" bIns="45719" rtlCol="0" anchor="ctr">
            <a:normAutofit fontScale="90000" lnSpcReduction="10000"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spc="-1" dirty="0">
                <a:solidFill>
                  <a:srgbClr val="000000"/>
                </a:solidFill>
                <a:ea typeface="+mj-ea"/>
                <a:cs typeface="+mj-cs"/>
              </a:rPr>
              <a:t>Minor Project Synopsis Presentation</a:t>
            </a:r>
            <a:endParaRPr kumimoji="0" lang="en-GB" sz="3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6766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533520" y="42696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4000" dirty="0"/>
              <a:t>Abstract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49000" y="1326600"/>
            <a:ext cx="1110948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just">
              <a:spcBef>
                <a:spcPts val="638"/>
              </a:spcBef>
              <a:spcAft>
                <a:spcPts val="1417"/>
              </a:spcAf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The rapid growth of urban areas and the increasing need for efficient transportation infrastructure demand innovative solutions for 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road network planning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and construction. Our project aims to develop a prototype application that uses a 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mix of pathfinding algorithms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to determine the optimal route for constructing national highways or roads between selected cities. The proposed solution will enable users to interactively upload city-wide maps, choose specific cities to connect, and 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mark important locations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such as hospitals, offices, government buildings, airports, and stations. </a:t>
            </a:r>
          </a:p>
        </p:txBody>
      </p:sp>
    </p:spTree>
    <p:extLst>
      <p:ext uri="{BB962C8B-B14F-4D97-AF65-F5344CB8AC3E}">
        <p14:creationId xmlns:p14="http://schemas.microsoft.com/office/powerpoint/2010/main" val="224748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533520" y="42696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4000" dirty="0"/>
              <a:t>Introduction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609780" y="13266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85750" indent="-285750" algn="just">
              <a:spcBef>
                <a:spcPts val="638"/>
              </a:spcBef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Project Focus: Develop a prototype application for optimal route planning for national highways and roads.</a:t>
            </a:r>
          </a:p>
          <a:p>
            <a:pPr marL="285750" indent="-285750" algn="just">
              <a:spcBef>
                <a:spcPts val="638"/>
              </a:spcBef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Objective: Utilize a modified Dijkstra's algorithm to determine the most efficient routes between selected cities.</a:t>
            </a:r>
          </a:p>
          <a:p>
            <a:pPr marL="285750" indent="-285750" algn="just">
              <a:spcBef>
                <a:spcPts val="638"/>
              </a:spcBef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User Interaction: </a:t>
            </a:r>
          </a:p>
          <a:p>
            <a:pPr marL="1657316" lvl="3" indent="-285750" algn="just">
              <a:spcBef>
                <a:spcPts val="638"/>
              </a:spcBef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Upload city-wide maps.</a:t>
            </a:r>
          </a:p>
          <a:p>
            <a:pPr marL="1657316" lvl="3" indent="-285750" algn="just">
              <a:spcBef>
                <a:spcPts val="638"/>
              </a:spcBef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Select cities to connect</a:t>
            </a:r>
          </a:p>
          <a:p>
            <a:pPr marL="1657316" lvl="3" indent="-285750" algn="just">
              <a:spcBef>
                <a:spcPts val="638"/>
              </a:spcBef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Mark critical locations like hospitals, offices, airports, and government buildings.</a:t>
            </a:r>
          </a:p>
          <a:p>
            <a:pPr marL="285750" indent="-285750" algn="just">
              <a:spcBef>
                <a:spcPts val="638"/>
              </a:spcBef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Outcome: Assist urban planners and policymakers in making data-driven, cost-effective decisions for infrastructure development.</a:t>
            </a:r>
          </a:p>
        </p:txBody>
      </p:sp>
    </p:spTree>
    <p:extLst>
      <p:ext uri="{BB962C8B-B14F-4D97-AF65-F5344CB8AC3E}">
        <p14:creationId xmlns:p14="http://schemas.microsoft.com/office/powerpoint/2010/main" val="224748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533520" y="42696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4000" dirty="0"/>
              <a:t>Objectives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49000" y="13266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just">
              <a:spcBef>
                <a:spcPts val="638"/>
              </a:spcBef>
              <a:spcAft>
                <a:spcPts val="1417"/>
              </a:spcAft>
            </a:pPr>
            <a:r>
              <a:rPr lang="en-US" sz="2400" dirty="0"/>
              <a:t>• To develop a prototype application that enables users to upload and interact with city-wide maps. </a:t>
            </a:r>
          </a:p>
          <a:p>
            <a:pPr algn="just">
              <a:spcBef>
                <a:spcPts val="638"/>
              </a:spcBef>
              <a:spcAft>
                <a:spcPts val="1417"/>
              </a:spcAft>
            </a:pPr>
            <a:r>
              <a:rPr lang="en-US" sz="2400" dirty="0"/>
              <a:t>• To allow users to select specific cities and mark important locations (e.g., hospitals, government buildings, airports, stations) on the map. </a:t>
            </a:r>
          </a:p>
          <a:p>
            <a:pPr algn="just">
              <a:spcBef>
                <a:spcPts val="638"/>
              </a:spcBef>
              <a:spcAft>
                <a:spcPts val="1417"/>
              </a:spcAft>
            </a:pPr>
            <a:r>
              <a:rPr lang="en-US" sz="2400" dirty="0"/>
              <a:t>• To implement modified versions of path determining algorithms like (A*, </a:t>
            </a:r>
            <a:r>
              <a:rPr lang="en-US" sz="2400" dirty="0" err="1"/>
              <a:t>djikstra</a:t>
            </a:r>
            <a:r>
              <a:rPr lang="en-US" sz="2400" dirty="0"/>
              <a:t> etc.) for determining optimal routes for highway or road construction. </a:t>
            </a:r>
          </a:p>
          <a:p>
            <a:pPr algn="just">
              <a:spcBef>
                <a:spcPts val="638"/>
              </a:spcBef>
              <a:spcAft>
                <a:spcPts val="1417"/>
              </a:spcAft>
            </a:pPr>
            <a:r>
              <a:rPr lang="en-US" sz="2400" dirty="0"/>
              <a:t>• To optimize route planning based on factors like distance, traffic density, construction cost, and priority of marked locations. </a:t>
            </a:r>
          </a:p>
          <a:p>
            <a:pPr algn="just">
              <a:spcBef>
                <a:spcPts val="638"/>
              </a:spcBef>
              <a:spcAft>
                <a:spcPts val="1417"/>
              </a:spcAft>
            </a:pPr>
            <a:r>
              <a:rPr lang="en-US" sz="2400" dirty="0"/>
              <a:t>• To provide a tool for urban planners and policymakers to make informed decisions for efficient infrastructure development.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7483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533520" y="42696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4000" dirty="0"/>
              <a:t>Methodology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686040" y="1409090"/>
            <a:ext cx="10972440" cy="129203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just">
              <a:spcBef>
                <a:spcPts val="638"/>
              </a:spcBef>
              <a:spcAft>
                <a:spcPts val="1417"/>
              </a:spcAf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The methodology includes collecting and preprocessing city maps, developing a user interface, implementing modified algorithms for route optimization, integrating mapping libraries for visualization, and refining the application based on feedback before deployment.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518266-2EFD-D30A-049C-81F988697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016" y="2862630"/>
            <a:ext cx="9120249" cy="226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8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533520" y="42696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4000" dirty="0"/>
              <a:t>Tools and Technologies 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49000" y="13266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just">
              <a:spcBef>
                <a:spcPts val="638"/>
              </a:spcBef>
              <a:spcAft>
                <a:spcPts val="1417"/>
              </a:spcAf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• Programming Languages: JavaScript, Python</a:t>
            </a:r>
          </a:p>
          <a:p>
            <a:pPr algn="just">
              <a:spcBef>
                <a:spcPts val="638"/>
              </a:spcBef>
              <a:spcAft>
                <a:spcPts val="1417"/>
              </a:spcAf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• Front-End Development: React.js or Angular for creating an interactive user interface.</a:t>
            </a:r>
          </a:p>
          <a:p>
            <a:pPr algn="just">
              <a:spcBef>
                <a:spcPts val="638"/>
              </a:spcBef>
              <a:spcAft>
                <a:spcPts val="1417"/>
              </a:spcAf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• Back-End Development: Node.js or Django for handling server-side computations and data</a:t>
            </a:r>
          </a:p>
          <a:p>
            <a:pPr algn="just">
              <a:spcBef>
                <a:spcPts val="638"/>
              </a:spcBef>
              <a:spcAft>
                <a:spcPts val="1417"/>
              </a:spcAf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management.</a:t>
            </a:r>
          </a:p>
          <a:p>
            <a:pPr algn="just">
              <a:spcBef>
                <a:spcPts val="638"/>
              </a:spcBef>
              <a:spcAft>
                <a:spcPts val="1417"/>
              </a:spcAf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• Mapping and Visualization: GIS, Google Maps API, Leaflet, or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Mapbox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for map display and user</a:t>
            </a:r>
          </a:p>
          <a:p>
            <a:pPr algn="just">
              <a:spcBef>
                <a:spcPts val="638"/>
              </a:spcBef>
              <a:spcAft>
                <a:spcPts val="1417"/>
              </a:spcAf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interaction.</a:t>
            </a:r>
          </a:p>
          <a:p>
            <a:pPr algn="just">
              <a:spcBef>
                <a:spcPts val="638"/>
              </a:spcBef>
              <a:spcAft>
                <a:spcPts val="1417"/>
              </a:spcAf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• Algorithm Implementation: Use of path finding algorithms like A* and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Djikstra’s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in a modified manner.</a:t>
            </a:r>
          </a:p>
          <a:p>
            <a:pPr algn="just">
              <a:spcBef>
                <a:spcPts val="638"/>
              </a:spcBef>
              <a:spcAft>
                <a:spcPts val="1417"/>
              </a:spcAf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• Version Control: Git and GitHub for version control and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224748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C81848-065C-ED28-C492-7FC4C111A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360" y="775506"/>
            <a:ext cx="5562480" cy="5562480"/>
          </a:xfrm>
          <a:prstGeom prst="rect">
            <a:avLst/>
          </a:prstGeom>
        </p:spPr>
      </p:pic>
      <p:sp>
        <p:nvSpPr>
          <p:cNvPr id="3" name="TextShape 1"/>
          <p:cNvSpPr txBox="1"/>
          <p:nvPr/>
        </p:nvSpPr>
        <p:spPr>
          <a:xfrm>
            <a:off x="533520" y="42696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4000" dirty="0"/>
              <a:t>SWOT Analysis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49000" y="1235033"/>
            <a:ext cx="5748880" cy="378585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just">
              <a:spcBef>
                <a:spcPts val="638"/>
              </a:spcBef>
              <a:spcAft>
                <a:spcPts val="1417"/>
              </a:spcAft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SWOT Summary: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The project leverages innovative route optimization for efficient infrastructure planning in India’s developing urban areas, offering a user-friendly, data-driven solution. However, challenges include dependence on high-quality data and competition from established tools, which may impact its adoption and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314228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533520" y="42696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4000" dirty="0"/>
              <a:t>Pert Chart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49000" y="13266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just">
              <a:spcBef>
                <a:spcPts val="638"/>
              </a:spcBef>
              <a:spcAft>
                <a:spcPts val="1417"/>
              </a:spcAft>
            </a:pP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06583D-58EC-48EF-4011-A9FCB30829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07"/>
          <a:stretch/>
        </p:blipFill>
        <p:spPr bwMode="auto">
          <a:xfrm>
            <a:off x="10237936" y="5998107"/>
            <a:ext cx="1778485" cy="43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3C1384-BA10-5246-E713-C25E30A9E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305" y="1160182"/>
            <a:ext cx="9626869" cy="52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83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9352</TotalTime>
  <Words>615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PowerPoint Presentation</vt:lpstr>
      <vt:lpstr>Pathfinder AI (Implementing path finding algorithms for route planning)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Strengthen the embankments</dc:title>
  <dc:creator>Apple 2</dc:creator>
  <cp:lastModifiedBy>keerti sharma</cp:lastModifiedBy>
  <cp:revision>663</cp:revision>
  <cp:lastPrinted>2017-08-16T11:40:20Z</cp:lastPrinted>
  <dcterms:created xsi:type="dcterms:W3CDTF">2017-08-14T08:34:40Z</dcterms:created>
  <dcterms:modified xsi:type="dcterms:W3CDTF">2024-09-06T02:37:08Z</dcterms:modified>
</cp:coreProperties>
</file>