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Sunday, March 3,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67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Sunday, March 3,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6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Sunday, March 3,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8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Sunday, March 3,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36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Sunday, March 3,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19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Sunday, March 3,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17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Sunday, March 3,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14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Sunday, March 3,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62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Sunday, March 3,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Sunday, March 3,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18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Sunday, March 3,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4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Sunday, March 3,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561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F3A7E8-6DA9-4C2B-ACC8-475F34DAE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21CDF0-4D24-4190-9285-9016C19C1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326016-F40A-869C-FD9D-261764D4A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0" y="1449388"/>
            <a:ext cx="5015638" cy="2075012"/>
          </a:xfrm>
        </p:spPr>
        <p:txBody>
          <a:bodyPr>
            <a:normAutofit/>
          </a:bodyPr>
          <a:lstStyle/>
          <a:p>
            <a:r>
              <a:rPr lang="es-ES" dirty="0"/>
              <a:t>Hallazgos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338116-6CE5-6FF0-E824-5AF343462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3830398"/>
            <a:ext cx="5015638" cy="1219439"/>
          </a:xfrm>
        </p:spPr>
        <p:txBody>
          <a:bodyPr>
            <a:normAutofit fontScale="92500"/>
          </a:bodyPr>
          <a:lstStyle/>
          <a:p>
            <a:r>
              <a:rPr lang="es-ES" dirty="0"/>
              <a:t>DATA: DESERCIÓN LABORAL</a:t>
            </a:r>
          </a:p>
          <a:p>
            <a:r>
              <a:rPr lang="es-ES" dirty="0"/>
              <a:t>SLY SOFIA CHAMBILLA BENITO</a:t>
            </a:r>
            <a:endParaRPr lang="es-PE" dirty="0"/>
          </a:p>
        </p:txBody>
      </p:sp>
      <p:pic>
        <p:nvPicPr>
          <p:cNvPr id="4" name="Picture 3" descr="Parte de una red con un fondo blanco">
            <a:extLst>
              <a:ext uri="{FF2B5EF4-FFF2-40B4-BE49-F238E27FC236}">
                <a16:creationId xmlns:a16="http://schemas.microsoft.com/office/drawing/2014/main" id="{422179CF-AF1B-BB9F-686A-1B9E6CE4CA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537" b="-1"/>
          <a:stretch/>
        </p:blipFill>
        <p:spPr>
          <a:xfrm>
            <a:off x="20" y="10"/>
            <a:ext cx="5903704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3" y="317452"/>
            <a:ext cx="2117174" cy="588806"/>
            <a:chOff x="4549904" y="5078157"/>
            <a:chExt cx="3023338" cy="840818"/>
          </a:xfrm>
        </p:grpSpPr>
        <p:sp>
          <p:nvSpPr>
            <p:cNvPr id="14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5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6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19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7162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4725A2-9FA7-64D1-C986-388A46059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9" y="4830745"/>
            <a:ext cx="11044525" cy="849619"/>
          </a:xfrm>
        </p:spPr>
        <p:txBody>
          <a:bodyPr>
            <a:normAutofit fontScale="90000"/>
          </a:bodyPr>
          <a:lstStyle/>
          <a:p>
            <a:pPr algn="just"/>
            <a:b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r>
              <a:rPr lang="es-ES" sz="2700" b="0" i="0" dirty="0">
                <a:effectLst/>
                <a:latin typeface="Roboto" panose="02000000000000000000" pitchFamily="2" charset="0"/>
              </a:rPr>
              <a:t>Conclusión: </a:t>
            </a:r>
            <a:r>
              <a:rPr lang="es-ES" sz="2700" b="0" i="1" dirty="0">
                <a:effectLst/>
                <a:latin typeface="Roboto" panose="02000000000000000000" pitchFamily="2" charset="0"/>
              </a:rPr>
              <a:t>Se concluye que la característica “</a:t>
            </a:r>
            <a:r>
              <a:rPr lang="es-ES" sz="2700" b="0" i="1" dirty="0" err="1">
                <a:effectLst/>
                <a:latin typeface="Roboto" panose="02000000000000000000" pitchFamily="2" charset="0"/>
              </a:rPr>
              <a:t>NumCompaniesWorked</a:t>
            </a:r>
            <a:r>
              <a:rPr lang="es-ES" sz="2700" b="0" i="1" dirty="0">
                <a:effectLst/>
                <a:latin typeface="Roboto" panose="02000000000000000000" pitchFamily="2" charset="0"/>
              </a:rPr>
              <a:t>” está relacionado directamente con la edad. Es decir, por ejemplo, a mayor edad mayor número de empresas donde trabajó.</a:t>
            </a:r>
            <a:endParaRPr lang="es-PE" sz="2700" dirty="0"/>
          </a:p>
        </p:txBody>
      </p:sp>
      <p:pic>
        <p:nvPicPr>
          <p:cNvPr id="4" name="Imagen 3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D4305A56-72F6-131E-CC2D-B4786261D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020" y="549927"/>
            <a:ext cx="5875181" cy="439190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2E35B19-6FC0-FC34-8F79-CAD79F321841}"/>
              </a:ext>
            </a:extLst>
          </p:cNvPr>
          <p:cNvSpPr txBox="1"/>
          <p:nvPr/>
        </p:nvSpPr>
        <p:spPr>
          <a:xfrm>
            <a:off x="415636" y="346364"/>
            <a:ext cx="1191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1</a:t>
            </a:r>
            <a:endParaRPr lang="es-PE" sz="3600" dirty="0"/>
          </a:p>
        </p:txBody>
      </p:sp>
    </p:spTree>
    <p:extLst>
      <p:ext uri="{BB962C8B-B14F-4D97-AF65-F5344CB8AC3E}">
        <p14:creationId xmlns:p14="http://schemas.microsoft.com/office/powerpoint/2010/main" val="1248937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4725A2-9FA7-64D1-C986-388A46059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711" y="4110309"/>
            <a:ext cx="10019289" cy="1791728"/>
          </a:xfrm>
        </p:spPr>
        <p:txBody>
          <a:bodyPr>
            <a:normAutofit/>
          </a:bodyPr>
          <a:lstStyle/>
          <a:p>
            <a:pPr algn="just"/>
            <a:b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r>
              <a:rPr lang="es-ES" sz="2700" b="0" i="0" dirty="0">
                <a:effectLst/>
                <a:latin typeface="Roboto" panose="02000000000000000000" pitchFamily="2" charset="0"/>
              </a:rPr>
              <a:t>Conclusión: </a:t>
            </a:r>
            <a:r>
              <a:rPr lang="es-ES" sz="2700" i="1" dirty="0">
                <a:latin typeface="Roboto" panose="02000000000000000000" pitchFamily="2" charset="0"/>
              </a:rPr>
              <a:t>se puede identificar que trabajadores con más de 20 años y que la distancia de su casa a su trabajo es mayor al promedio (9), tienen mayor tendencia a la dejar su trabajo (80%).</a:t>
            </a:r>
            <a:endParaRPr lang="es-PE" sz="2700" i="1" dirty="0">
              <a:latin typeface="Roboto" panose="02000000000000000000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2E35B19-6FC0-FC34-8F79-CAD79F321841}"/>
              </a:ext>
            </a:extLst>
          </p:cNvPr>
          <p:cNvSpPr txBox="1"/>
          <p:nvPr/>
        </p:nvSpPr>
        <p:spPr>
          <a:xfrm>
            <a:off x="415636" y="346364"/>
            <a:ext cx="1191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2</a:t>
            </a:r>
            <a:endParaRPr lang="es-PE" sz="3600" dirty="0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B2DCE489-27BA-4AC0-D832-22C64A921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431889"/>
              </p:ext>
            </p:extLst>
          </p:nvPr>
        </p:nvGraphicFramePr>
        <p:xfrm>
          <a:off x="3048000" y="2239186"/>
          <a:ext cx="6096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66940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716562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30531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Empleado de la empresa si/no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N°</a:t>
                      </a:r>
                      <a:r>
                        <a:rPr lang="es-PE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respuestas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27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Si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489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80%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17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No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119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20%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237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3497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4725A2-9FA7-64D1-C986-388A46059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711" y="4110309"/>
            <a:ext cx="10019289" cy="1791728"/>
          </a:xfrm>
        </p:spPr>
        <p:txBody>
          <a:bodyPr>
            <a:normAutofit fontScale="90000"/>
          </a:bodyPr>
          <a:lstStyle/>
          <a:p>
            <a:pPr algn="just"/>
            <a:b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r>
              <a:rPr lang="es-ES" sz="2700" b="0" i="0" dirty="0">
                <a:effectLst/>
                <a:latin typeface="Roboto" panose="02000000000000000000" pitchFamily="2" charset="0"/>
              </a:rPr>
              <a:t>Conclusión: S</a:t>
            </a:r>
            <a:r>
              <a:rPr lang="es-ES" sz="2700" b="0" i="1" dirty="0">
                <a:effectLst/>
                <a:latin typeface="Roboto" panose="02000000000000000000" pitchFamily="2" charset="0"/>
              </a:rPr>
              <a:t>e concluye que en una población mayor a 20 años, el factor de Clima laboral nivel 1 = Muy bajo influye en mayor medida en la decisión de dejar una empresa pese a un tarifa diaria mayor al promedio (802).</a:t>
            </a:r>
            <a:endParaRPr lang="es-PE" sz="2700" i="1" dirty="0">
              <a:latin typeface="Roboto" panose="02000000000000000000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2E35B19-6FC0-FC34-8F79-CAD79F321841}"/>
              </a:ext>
            </a:extLst>
          </p:cNvPr>
          <p:cNvSpPr txBox="1"/>
          <p:nvPr/>
        </p:nvSpPr>
        <p:spPr>
          <a:xfrm>
            <a:off x="415636" y="346364"/>
            <a:ext cx="1191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3</a:t>
            </a:r>
            <a:endParaRPr lang="es-PE" sz="3600" dirty="0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B2DCE489-27BA-4AC0-D832-22C64A921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750309"/>
              </p:ext>
            </p:extLst>
          </p:nvPr>
        </p:nvGraphicFramePr>
        <p:xfrm>
          <a:off x="3048000" y="2239186"/>
          <a:ext cx="6096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66940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716562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30531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Empleado de la empresa si/no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N°</a:t>
                      </a:r>
                      <a:r>
                        <a:rPr lang="es-PE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respuestas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27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Si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625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86%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17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No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100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14%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237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835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AD589D-47B8-9C38-8A78-020C83FEA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4122" y="484909"/>
            <a:ext cx="6911974" cy="876043"/>
          </a:xfrm>
        </p:spPr>
        <p:txBody>
          <a:bodyPr>
            <a:normAutofit/>
          </a:bodyPr>
          <a:lstStyle/>
          <a:p>
            <a:pPr algn="l"/>
            <a:r>
              <a:rPr lang="es-ES" sz="3600" dirty="0"/>
              <a:t>Recomendaciones</a:t>
            </a:r>
            <a:endParaRPr lang="es-PE" sz="3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43DD56-709F-D0CB-30EE-7AE603E77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7466" y="1956478"/>
            <a:ext cx="10244715" cy="4416613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s-ES" sz="2000" dirty="0"/>
              <a:t>Según el gráfico N°1, la variable edad influye de forma lógica a la variable número de empresas donde trabajo, sin embargo, no es un factor relevante para determinar que deje de trabajar en la empresa.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s-ES" sz="2000" dirty="0"/>
              <a:t>Según el cuadro N°2, se recomendaría optar por modalidad de trabajo hibrida o remoto para el trabajador previa evaluación de impacto de sus funciones. Dado que la distancia del trabajo a su casa tiene relación con la deserción laboral.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s-ES" sz="2000" dirty="0"/>
              <a:t>Según el cuadro N°3, se aconseja considerar el Clima laboral como factor importante en conjunto con la variable tarifa diaria para aumentar la retención laboral.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2660265964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Blob">
      <a:majorFont>
        <a:latin typeface="Rockwell Nova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286</Words>
  <Application>Microsoft Office PowerPoint</Application>
  <PresentationFormat>Panorámica</PresentationFormat>
  <Paragraphs>29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Arial</vt:lpstr>
      <vt:lpstr>Avenir Next LT Pro</vt:lpstr>
      <vt:lpstr>Roboto</vt:lpstr>
      <vt:lpstr>Rockwell Nova Light</vt:lpstr>
      <vt:lpstr>The Hand Extrablack</vt:lpstr>
      <vt:lpstr>Wingdings</vt:lpstr>
      <vt:lpstr>BlobVTI</vt:lpstr>
      <vt:lpstr>Hallazgos</vt:lpstr>
      <vt:lpstr> Conclusión: Se concluye que la característica “NumCompaniesWorked” está relacionado directamente con la edad. Es decir, por ejemplo, a mayor edad mayor número de empresas donde trabajó.</vt:lpstr>
      <vt:lpstr> Conclusión: se puede identificar que trabajadores con más de 20 años y que la distancia de su casa a su trabajo es mayor al promedio (9), tienen mayor tendencia a la dejar su trabajo (80%).</vt:lpstr>
      <vt:lpstr> Conclusión: Se concluye que en una población mayor a 20 años, el factor de Clima laboral nivel 1 = Muy bajo influye en mayor medida en la decisión de dejar una empresa pese a un tarifa diaria mayor al promedio (802).</vt:lpstr>
      <vt:lpstr>Recomendaciones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Hallazgos</dc:title>
  <dc:creator>u201514767 (Chambilla Benito, Sly Sofia)</dc:creator>
  <cp:lastModifiedBy>u201514767 (Chambilla Benito, Sly Sofia)</cp:lastModifiedBy>
  <cp:revision>1</cp:revision>
  <dcterms:created xsi:type="dcterms:W3CDTF">2024-03-03T17:02:58Z</dcterms:created>
  <dcterms:modified xsi:type="dcterms:W3CDTF">2024-03-03T19:57:01Z</dcterms:modified>
</cp:coreProperties>
</file>