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300" r:id="rId5"/>
    <p:sldId id="297" r:id="rId6"/>
    <p:sldId id="304" r:id="rId7"/>
    <p:sldId id="303" r:id="rId8"/>
    <p:sldId id="305" r:id="rId9"/>
    <p:sldId id="309" r:id="rId10"/>
    <p:sldId id="306" r:id="rId11"/>
    <p:sldId id="310" r:id="rId12"/>
    <p:sldId id="31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FF"/>
    <a:srgbClr val="7500C0"/>
    <a:srgbClr val="FFFFFF"/>
    <a:srgbClr val="ECDAFF"/>
    <a:srgbClr val="F2F2F2"/>
    <a:srgbClr val="BEAFCF"/>
    <a:srgbClr val="000000"/>
    <a:srgbClr val="CAD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9209" autoAdjust="0"/>
  </p:normalViewPr>
  <p:slideViewPr>
    <p:cSldViewPr>
      <p:cViewPr varScale="1">
        <p:scale>
          <a:sx n="95" d="100"/>
          <a:sy n="95" d="100"/>
        </p:scale>
        <p:origin x="420" y="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4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11642-634C-41E9-A618-73A2BB5B9F3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43E7A-B0C9-4734-93DA-0C6B3EC0D556}">
      <dgm:prSet/>
      <dgm:spPr/>
      <dgm:t>
        <a:bodyPr/>
        <a:lstStyle/>
        <a:p>
          <a:r>
            <a:rPr lang="en-ZA" b="1" u="sng" dirty="0"/>
            <a:t>Further Enhancements / Experiments </a:t>
          </a:r>
          <a:endParaRPr lang="en-US" u="sng" dirty="0"/>
        </a:p>
      </dgm:t>
    </dgm:pt>
    <dgm:pt modelId="{F2AADD52-A80B-4B20-875E-C76347D45B6F}" type="parTrans" cxnId="{A291693E-CAE4-4FBD-A41A-334DA3FF2670}">
      <dgm:prSet/>
      <dgm:spPr/>
      <dgm:t>
        <a:bodyPr/>
        <a:lstStyle/>
        <a:p>
          <a:endParaRPr lang="en-US"/>
        </a:p>
      </dgm:t>
    </dgm:pt>
    <dgm:pt modelId="{99FFD89A-6D46-45AC-BEBD-16E29F9DDFF0}" type="sibTrans" cxnId="{A291693E-CAE4-4FBD-A41A-334DA3FF2670}">
      <dgm:prSet/>
      <dgm:spPr/>
      <dgm:t>
        <a:bodyPr/>
        <a:lstStyle/>
        <a:p>
          <a:endParaRPr lang="en-US"/>
        </a:p>
      </dgm:t>
    </dgm:pt>
    <dgm:pt modelId="{5DB35B64-7894-4E5B-A45B-F687FAE4D10F}">
      <dgm:prSet/>
      <dgm:spPr/>
      <dgm:t>
        <a:bodyPr/>
        <a:lstStyle/>
        <a:p>
          <a:r>
            <a:rPr lang="en-ZA" dirty="0"/>
            <a:t>Additional features – weather, consumer spending, temperature, seasons, location</a:t>
          </a:r>
          <a:endParaRPr lang="en-US" dirty="0"/>
        </a:p>
      </dgm:t>
    </dgm:pt>
    <dgm:pt modelId="{EB295FF2-9031-48F2-BA01-2A7CA7979FDA}" type="parTrans" cxnId="{E30FC839-60F7-44C8-AA4B-DC79784FB58F}">
      <dgm:prSet/>
      <dgm:spPr/>
      <dgm:t>
        <a:bodyPr/>
        <a:lstStyle/>
        <a:p>
          <a:endParaRPr lang="en-US"/>
        </a:p>
      </dgm:t>
    </dgm:pt>
    <dgm:pt modelId="{CF6928EF-B95E-431E-97D0-7D82D68FFE41}" type="sibTrans" cxnId="{E30FC839-60F7-44C8-AA4B-DC79784FB58F}">
      <dgm:prSet/>
      <dgm:spPr/>
      <dgm:t>
        <a:bodyPr/>
        <a:lstStyle/>
        <a:p>
          <a:endParaRPr lang="en-US"/>
        </a:p>
      </dgm:t>
    </dgm:pt>
    <dgm:pt modelId="{D59554D3-B260-4A22-9C7A-1B91A5832B89}">
      <dgm:prSet/>
      <dgm:spPr/>
      <dgm:t>
        <a:bodyPr/>
        <a:lstStyle/>
        <a:p>
          <a:r>
            <a:rPr lang="en-ZA" dirty="0"/>
            <a:t>Additional models </a:t>
          </a:r>
          <a:endParaRPr lang="en-US" dirty="0"/>
        </a:p>
      </dgm:t>
    </dgm:pt>
    <dgm:pt modelId="{86409544-FB02-490F-A7EA-E297576455DA}" type="parTrans" cxnId="{AC8BA42A-590D-4D2F-AEEF-BBC7B5064300}">
      <dgm:prSet/>
      <dgm:spPr/>
      <dgm:t>
        <a:bodyPr/>
        <a:lstStyle/>
        <a:p>
          <a:endParaRPr lang="en-US"/>
        </a:p>
      </dgm:t>
    </dgm:pt>
    <dgm:pt modelId="{BE4D9659-36B2-4C65-A01B-B54B65DFDD98}" type="sibTrans" cxnId="{AC8BA42A-590D-4D2F-AEEF-BBC7B5064300}">
      <dgm:prSet/>
      <dgm:spPr/>
      <dgm:t>
        <a:bodyPr/>
        <a:lstStyle/>
        <a:p>
          <a:endParaRPr lang="en-US"/>
        </a:p>
      </dgm:t>
    </dgm:pt>
    <dgm:pt modelId="{BEA2C8C0-3945-489F-AE00-F4419F9C0A8F}">
      <dgm:prSet/>
      <dgm:spPr/>
      <dgm:t>
        <a:bodyPr/>
        <a:lstStyle/>
        <a:p>
          <a:r>
            <a:rPr lang="en-ZA"/>
            <a:t>Ensembling</a:t>
          </a:r>
          <a:endParaRPr lang="en-US"/>
        </a:p>
      </dgm:t>
    </dgm:pt>
    <dgm:pt modelId="{75E4DD15-21DB-4250-94B6-09EDFCED922A}" type="parTrans" cxnId="{A108C9E2-374C-44D8-8013-84E89D993560}">
      <dgm:prSet/>
      <dgm:spPr/>
      <dgm:t>
        <a:bodyPr/>
        <a:lstStyle/>
        <a:p>
          <a:endParaRPr lang="en-US"/>
        </a:p>
      </dgm:t>
    </dgm:pt>
    <dgm:pt modelId="{4331947E-277F-4FEA-98CB-CDCF828DA154}" type="sibTrans" cxnId="{A108C9E2-374C-44D8-8013-84E89D993560}">
      <dgm:prSet/>
      <dgm:spPr/>
      <dgm:t>
        <a:bodyPr/>
        <a:lstStyle/>
        <a:p>
          <a:endParaRPr lang="en-US"/>
        </a:p>
      </dgm:t>
    </dgm:pt>
    <dgm:pt modelId="{965173B9-920D-4E55-BCCA-2787F7629989}">
      <dgm:prSet/>
      <dgm:spPr/>
      <dgm:t>
        <a:bodyPr/>
        <a:lstStyle/>
        <a:p>
          <a:r>
            <a:rPr lang="en-ZA" dirty="0"/>
            <a:t>More submissions </a:t>
          </a:r>
          <a:endParaRPr lang="en-US" dirty="0"/>
        </a:p>
      </dgm:t>
    </dgm:pt>
    <dgm:pt modelId="{63EC25F8-4554-45CB-9D0B-0E1BC1220996}" type="parTrans" cxnId="{DA99252F-C6F3-4B1F-B626-16078F4EBDF5}">
      <dgm:prSet/>
      <dgm:spPr/>
      <dgm:t>
        <a:bodyPr/>
        <a:lstStyle/>
        <a:p>
          <a:endParaRPr lang="en-US"/>
        </a:p>
      </dgm:t>
    </dgm:pt>
    <dgm:pt modelId="{9C5EA338-7840-4C7B-99A4-460C4C95A649}" type="sibTrans" cxnId="{DA99252F-C6F3-4B1F-B626-16078F4EBDF5}">
      <dgm:prSet/>
      <dgm:spPr/>
      <dgm:t>
        <a:bodyPr/>
        <a:lstStyle/>
        <a:p>
          <a:endParaRPr lang="en-US"/>
        </a:p>
      </dgm:t>
    </dgm:pt>
    <dgm:pt modelId="{890E6F24-38B4-44A8-AC39-5B96D07A1515}">
      <dgm:prSet/>
      <dgm:spPr/>
      <dgm:t>
        <a:bodyPr/>
        <a:lstStyle/>
        <a:p>
          <a:r>
            <a:rPr lang="en-ZA"/>
            <a:t>Weighted ensemble </a:t>
          </a:r>
          <a:endParaRPr lang="en-US"/>
        </a:p>
      </dgm:t>
    </dgm:pt>
    <dgm:pt modelId="{C033B09D-4D19-49A6-993C-DF12C7F2357B}" type="parTrans" cxnId="{A2657D25-1748-4774-A1D6-FB7096660BE2}">
      <dgm:prSet/>
      <dgm:spPr/>
      <dgm:t>
        <a:bodyPr/>
        <a:lstStyle/>
        <a:p>
          <a:endParaRPr lang="en-US"/>
        </a:p>
      </dgm:t>
    </dgm:pt>
    <dgm:pt modelId="{79AB48CE-FE24-4E7B-BBB1-5F9D67F0F66D}" type="sibTrans" cxnId="{A2657D25-1748-4774-A1D6-FB7096660BE2}">
      <dgm:prSet/>
      <dgm:spPr/>
      <dgm:t>
        <a:bodyPr/>
        <a:lstStyle/>
        <a:p>
          <a:endParaRPr lang="en-US"/>
        </a:p>
      </dgm:t>
    </dgm:pt>
    <dgm:pt modelId="{8027F092-8780-4031-8874-9FECED375BB7}">
      <dgm:prSet/>
      <dgm:spPr/>
      <dgm:t>
        <a:bodyPr/>
        <a:lstStyle/>
        <a:p>
          <a:r>
            <a:rPr lang="en-ZA" dirty="0"/>
            <a:t>Different metric  (Poisson, Adjusted R-Squared….) </a:t>
          </a:r>
          <a:endParaRPr lang="en-US" dirty="0"/>
        </a:p>
      </dgm:t>
    </dgm:pt>
    <dgm:pt modelId="{433A22D7-E8BE-47A6-8E70-9D242F08E0D2}" type="parTrans" cxnId="{CF533C66-CB89-43D9-917C-0A6E87D30F84}">
      <dgm:prSet/>
      <dgm:spPr/>
      <dgm:t>
        <a:bodyPr/>
        <a:lstStyle/>
        <a:p>
          <a:endParaRPr lang="en-US"/>
        </a:p>
      </dgm:t>
    </dgm:pt>
    <dgm:pt modelId="{C4E25A6A-E4A6-45A5-A59B-88478C9C09D9}" type="sibTrans" cxnId="{CF533C66-CB89-43D9-917C-0A6E87D30F84}">
      <dgm:prSet/>
      <dgm:spPr/>
      <dgm:t>
        <a:bodyPr/>
        <a:lstStyle/>
        <a:p>
          <a:endParaRPr lang="en-US"/>
        </a:p>
      </dgm:t>
    </dgm:pt>
    <dgm:pt modelId="{3B1D73AD-EED8-4BE3-98EA-244C879D0313}">
      <dgm:prSet/>
      <dgm:spPr/>
      <dgm:t>
        <a:bodyPr/>
        <a:lstStyle/>
        <a:p>
          <a:r>
            <a:rPr lang="en-ZA"/>
            <a:t>Multi-step recursive (shifted values and rolling window)</a:t>
          </a:r>
          <a:endParaRPr lang="en-US"/>
        </a:p>
      </dgm:t>
    </dgm:pt>
    <dgm:pt modelId="{0D13E6F0-33F5-405C-A6F0-BA72B4187DC1}" type="parTrans" cxnId="{57C5EF5D-F533-46FC-902F-3B6B09DDDB7E}">
      <dgm:prSet/>
      <dgm:spPr/>
      <dgm:t>
        <a:bodyPr/>
        <a:lstStyle/>
        <a:p>
          <a:endParaRPr lang="en-US"/>
        </a:p>
      </dgm:t>
    </dgm:pt>
    <dgm:pt modelId="{CA1A46F3-8B2D-413A-B1FF-5EBD8233E566}" type="sibTrans" cxnId="{57C5EF5D-F533-46FC-902F-3B6B09DDDB7E}">
      <dgm:prSet/>
      <dgm:spPr/>
      <dgm:t>
        <a:bodyPr/>
        <a:lstStyle/>
        <a:p>
          <a:endParaRPr lang="en-US"/>
        </a:p>
      </dgm:t>
    </dgm:pt>
    <dgm:pt modelId="{E3F438B3-F67E-4B45-B1D3-57B7C926062B}">
      <dgm:prSet/>
      <dgm:spPr/>
      <dgm:t>
        <a:bodyPr/>
        <a:lstStyle/>
        <a:p>
          <a:r>
            <a:rPr lang="en-ZA" dirty="0"/>
            <a:t>Train on full data – Ridge only </a:t>
          </a:r>
          <a:endParaRPr lang="en-US" dirty="0"/>
        </a:p>
      </dgm:t>
    </dgm:pt>
    <dgm:pt modelId="{0C2A751F-4F8B-4588-BFC1-7AA33AC6FFB2}" type="parTrans" cxnId="{05E3A184-4F9C-4585-BF14-724F6A2653FF}">
      <dgm:prSet/>
      <dgm:spPr/>
      <dgm:t>
        <a:bodyPr/>
        <a:lstStyle/>
        <a:p>
          <a:endParaRPr lang="en-US"/>
        </a:p>
      </dgm:t>
    </dgm:pt>
    <dgm:pt modelId="{6A03397D-0DF1-456D-9D23-64251F3CFF0A}" type="sibTrans" cxnId="{05E3A184-4F9C-4585-BF14-724F6A2653FF}">
      <dgm:prSet/>
      <dgm:spPr/>
      <dgm:t>
        <a:bodyPr/>
        <a:lstStyle/>
        <a:p>
          <a:endParaRPr lang="en-US"/>
        </a:p>
      </dgm:t>
    </dgm:pt>
    <dgm:pt modelId="{F186EAE4-91AB-49FE-98ED-4A3E57BC1D93}" type="pres">
      <dgm:prSet presAssocID="{0B411642-634C-41E9-A618-73A2BB5B9F38}" presName="Name0" presStyleCnt="0">
        <dgm:presLayoutVars>
          <dgm:dir/>
          <dgm:resizeHandles val="exact"/>
        </dgm:presLayoutVars>
      </dgm:prSet>
      <dgm:spPr/>
    </dgm:pt>
    <dgm:pt modelId="{8C9E881A-21CA-4F7F-8E5D-86A0C3BE41F5}" type="pres">
      <dgm:prSet presAssocID="{BBE43E7A-B0C9-4734-93DA-0C6B3EC0D556}" presName="node" presStyleLbl="node1" presStyleIdx="0" presStyleCnt="1" custScaleX="157331">
        <dgm:presLayoutVars>
          <dgm:bulletEnabled val="1"/>
        </dgm:presLayoutVars>
      </dgm:prSet>
      <dgm:spPr/>
    </dgm:pt>
  </dgm:ptLst>
  <dgm:cxnLst>
    <dgm:cxn modelId="{A2657D25-1748-4774-A1D6-FB7096660BE2}" srcId="{BEA2C8C0-3945-489F-AE00-F4419F9C0A8F}" destId="{890E6F24-38B4-44A8-AC39-5B96D07A1515}" srcOrd="1" destOrd="0" parTransId="{C033B09D-4D19-49A6-993C-DF12C7F2357B}" sibTransId="{79AB48CE-FE24-4E7B-BBB1-5F9D67F0F66D}"/>
    <dgm:cxn modelId="{AC8BA42A-590D-4D2F-AEEF-BBC7B5064300}" srcId="{BBE43E7A-B0C9-4734-93DA-0C6B3EC0D556}" destId="{D59554D3-B260-4A22-9C7A-1B91A5832B89}" srcOrd="1" destOrd="0" parTransId="{86409544-FB02-490F-A7EA-E297576455DA}" sibTransId="{BE4D9659-36B2-4C65-A01B-B54B65DFDD98}"/>
    <dgm:cxn modelId="{DA99252F-C6F3-4B1F-B626-16078F4EBDF5}" srcId="{BEA2C8C0-3945-489F-AE00-F4419F9C0A8F}" destId="{965173B9-920D-4E55-BCCA-2787F7629989}" srcOrd="0" destOrd="0" parTransId="{63EC25F8-4554-45CB-9D0B-0E1BC1220996}" sibTransId="{9C5EA338-7840-4C7B-99A4-460C4C95A649}"/>
    <dgm:cxn modelId="{E30FC839-60F7-44C8-AA4B-DC79784FB58F}" srcId="{BBE43E7A-B0C9-4734-93DA-0C6B3EC0D556}" destId="{5DB35B64-7894-4E5B-A45B-F687FAE4D10F}" srcOrd="0" destOrd="0" parTransId="{EB295FF2-9031-48F2-BA01-2A7CA7979FDA}" sibTransId="{CF6928EF-B95E-431E-97D0-7D82D68FFE41}"/>
    <dgm:cxn modelId="{A291693E-CAE4-4FBD-A41A-334DA3FF2670}" srcId="{0B411642-634C-41E9-A618-73A2BB5B9F38}" destId="{BBE43E7A-B0C9-4734-93DA-0C6B3EC0D556}" srcOrd="0" destOrd="0" parTransId="{F2AADD52-A80B-4B20-875E-C76347D45B6F}" sibTransId="{99FFD89A-6D46-45AC-BEBD-16E29F9DDFF0}"/>
    <dgm:cxn modelId="{349D8F5D-8D06-4BE9-A40F-FFBEB4618BDF}" type="presOf" srcId="{965173B9-920D-4E55-BCCA-2787F7629989}" destId="{8C9E881A-21CA-4F7F-8E5D-86A0C3BE41F5}" srcOrd="0" destOrd="4" presId="urn:microsoft.com/office/officeart/2016/7/layout/RepeatingBendingProcessNew"/>
    <dgm:cxn modelId="{57C5EF5D-F533-46FC-902F-3B6B09DDDB7E}" srcId="{BBE43E7A-B0C9-4734-93DA-0C6B3EC0D556}" destId="{3B1D73AD-EED8-4BE3-98EA-244C879D0313}" srcOrd="4" destOrd="0" parTransId="{0D13E6F0-33F5-405C-A6F0-BA72B4187DC1}" sibTransId="{CA1A46F3-8B2D-413A-B1FF-5EBD8233E566}"/>
    <dgm:cxn modelId="{1218F445-D6CA-47BC-A84F-59FACD85C845}" type="presOf" srcId="{5DB35B64-7894-4E5B-A45B-F687FAE4D10F}" destId="{8C9E881A-21CA-4F7F-8E5D-86A0C3BE41F5}" srcOrd="0" destOrd="1" presId="urn:microsoft.com/office/officeart/2016/7/layout/RepeatingBendingProcessNew"/>
    <dgm:cxn modelId="{CF533C66-CB89-43D9-917C-0A6E87D30F84}" srcId="{BBE43E7A-B0C9-4734-93DA-0C6B3EC0D556}" destId="{8027F092-8780-4031-8874-9FECED375BB7}" srcOrd="3" destOrd="0" parTransId="{433A22D7-E8BE-47A6-8E70-9D242F08E0D2}" sibTransId="{C4E25A6A-E4A6-45A5-A59B-88478C9C09D9}"/>
    <dgm:cxn modelId="{DFB6B270-A4D3-4191-A1AA-3D8872001895}" type="presOf" srcId="{BEA2C8C0-3945-489F-AE00-F4419F9C0A8F}" destId="{8C9E881A-21CA-4F7F-8E5D-86A0C3BE41F5}" srcOrd="0" destOrd="3" presId="urn:microsoft.com/office/officeart/2016/7/layout/RepeatingBendingProcessNew"/>
    <dgm:cxn modelId="{1AF9BC52-C604-4E01-8A07-A15345B52735}" type="presOf" srcId="{8027F092-8780-4031-8874-9FECED375BB7}" destId="{8C9E881A-21CA-4F7F-8E5D-86A0C3BE41F5}" srcOrd="0" destOrd="6" presId="urn:microsoft.com/office/officeart/2016/7/layout/RepeatingBendingProcessNew"/>
    <dgm:cxn modelId="{CCFB2373-2E0B-46D6-9D19-227CB12A5E04}" type="presOf" srcId="{3B1D73AD-EED8-4BE3-98EA-244C879D0313}" destId="{8C9E881A-21CA-4F7F-8E5D-86A0C3BE41F5}" srcOrd="0" destOrd="7" presId="urn:microsoft.com/office/officeart/2016/7/layout/RepeatingBendingProcessNew"/>
    <dgm:cxn modelId="{1EB9F674-4EB8-4E25-9E8E-D3CB8F5F168A}" type="presOf" srcId="{0B411642-634C-41E9-A618-73A2BB5B9F38}" destId="{F186EAE4-91AB-49FE-98ED-4A3E57BC1D93}" srcOrd="0" destOrd="0" presId="urn:microsoft.com/office/officeart/2016/7/layout/RepeatingBendingProcessNew"/>
    <dgm:cxn modelId="{388EDC57-149A-4AB7-998D-2CF14E2B4C87}" type="presOf" srcId="{E3F438B3-F67E-4B45-B1D3-57B7C926062B}" destId="{8C9E881A-21CA-4F7F-8E5D-86A0C3BE41F5}" srcOrd="0" destOrd="8" presId="urn:microsoft.com/office/officeart/2016/7/layout/RepeatingBendingProcessNew"/>
    <dgm:cxn modelId="{EBEA755A-9B51-4EDB-84CB-F502D861EA1D}" type="presOf" srcId="{D59554D3-B260-4A22-9C7A-1B91A5832B89}" destId="{8C9E881A-21CA-4F7F-8E5D-86A0C3BE41F5}" srcOrd="0" destOrd="2" presId="urn:microsoft.com/office/officeart/2016/7/layout/RepeatingBendingProcessNew"/>
    <dgm:cxn modelId="{C2A4967B-E9F6-4B88-93B9-63D9EFA71F6D}" type="presOf" srcId="{BBE43E7A-B0C9-4734-93DA-0C6B3EC0D556}" destId="{8C9E881A-21CA-4F7F-8E5D-86A0C3BE41F5}" srcOrd="0" destOrd="0" presId="urn:microsoft.com/office/officeart/2016/7/layout/RepeatingBendingProcessNew"/>
    <dgm:cxn modelId="{05E3A184-4F9C-4585-BF14-724F6A2653FF}" srcId="{BBE43E7A-B0C9-4734-93DA-0C6B3EC0D556}" destId="{E3F438B3-F67E-4B45-B1D3-57B7C926062B}" srcOrd="5" destOrd="0" parTransId="{0C2A751F-4F8B-4588-BFC1-7AA33AC6FFB2}" sibTransId="{6A03397D-0DF1-456D-9D23-64251F3CFF0A}"/>
    <dgm:cxn modelId="{F35D50CD-CC54-498B-8402-D5CC64A920EE}" type="presOf" srcId="{890E6F24-38B4-44A8-AC39-5B96D07A1515}" destId="{8C9E881A-21CA-4F7F-8E5D-86A0C3BE41F5}" srcOrd="0" destOrd="5" presId="urn:microsoft.com/office/officeart/2016/7/layout/RepeatingBendingProcessNew"/>
    <dgm:cxn modelId="{A108C9E2-374C-44D8-8013-84E89D993560}" srcId="{BBE43E7A-B0C9-4734-93DA-0C6B3EC0D556}" destId="{BEA2C8C0-3945-489F-AE00-F4419F9C0A8F}" srcOrd="2" destOrd="0" parTransId="{75E4DD15-21DB-4250-94B6-09EDFCED922A}" sibTransId="{4331947E-277F-4FEA-98CB-CDCF828DA154}"/>
    <dgm:cxn modelId="{832305AA-8160-4771-9750-A199B1F7988B}" type="presParOf" srcId="{F186EAE4-91AB-49FE-98ED-4A3E57BC1D93}" destId="{8C9E881A-21CA-4F7F-8E5D-86A0C3BE41F5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E881A-21CA-4F7F-8E5D-86A0C3BE41F5}">
      <dsp:nvSpPr>
        <dsp:cNvPr id="0" name=""/>
        <dsp:cNvSpPr/>
      </dsp:nvSpPr>
      <dsp:spPr>
        <a:xfrm>
          <a:off x="927846" y="129"/>
          <a:ext cx="8659906" cy="3302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713" tIns="283112" rIns="269713" bIns="283112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b="1" u="sng" kern="1200" dirty="0"/>
            <a:t>Further Enhancements / Experiments </a:t>
          </a:r>
          <a:endParaRPr lang="en-US" sz="2200" u="sng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 dirty="0"/>
            <a:t>Additional features – weather, consumer spending, temperature, seasons, location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 dirty="0"/>
            <a:t>Additional models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/>
            <a:t>Ensembling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 dirty="0"/>
            <a:t>More submissions 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/>
            <a:t>Weighted ensemble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 dirty="0"/>
            <a:t>Different metric  (Poisson, Adjusted R-Squared….)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/>
            <a:t>Multi-step recursive (shifted values and rolling window)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700" kern="1200" dirty="0"/>
            <a:t>Train on full data – Ridge only </a:t>
          </a:r>
          <a:endParaRPr lang="en-US" sz="1700" kern="1200" dirty="0"/>
        </a:p>
      </dsp:txBody>
      <dsp:txXfrm>
        <a:off x="927846" y="129"/>
        <a:ext cx="8659906" cy="3302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62B2E1-9E9D-4DD5-99A8-DF5C84266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F580F-A5C5-49BD-896F-F43D5E182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5872D-3C18-4938-9C0A-F7C7487ECEDC}" type="datetimeFigureOut">
              <a:rPr lang="en-ZA" smtClean="0"/>
              <a:t>2022/01/27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E257B-6321-4BF1-A362-B59808EFA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44805-3B75-4307-9EAF-AF86D377B5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4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A1145-E6B1-483A-8EF5-D0F7BD0EE0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2164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EA4E3-9F58-45C4-B8E3-F1F0D7949F50}" type="datetimeFigureOut">
              <a:rPr lang="en-ZA" smtClean="0"/>
              <a:t>2022/01/27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4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4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4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A53C-5D1D-43E8-9F71-8DD07F2840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58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244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>
                <a:solidFill>
                  <a:schemeClr val="bg1"/>
                </a:solidFill>
                <a:latin typeface="Arial"/>
                <a:cs typeface="Arial"/>
              </a:rPr>
              <a:t>KNN  -  static trend over each year – no upward trend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>
                <a:solidFill>
                  <a:schemeClr val="bg1"/>
                </a:solidFill>
                <a:latin typeface="Arial"/>
                <a:cs typeface="Arial"/>
              </a:rPr>
              <a:t>   --  massive seasonality = KNN could be accurate </a:t>
            </a:r>
          </a:p>
          <a:p>
            <a:endParaRPr lang="en-ZA" dirty="0"/>
          </a:p>
          <a:p>
            <a:endParaRPr lang="en-ZA" dirty="0"/>
          </a:p>
          <a:p>
            <a:r>
              <a:rPr lang="es-ES" b="0" i="0" dirty="0">
                <a:solidFill>
                  <a:srgbClr val="37474F"/>
                </a:solidFill>
                <a:effectLst/>
                <a:latin typeface="Roboto Mono"/>
              </a:rPr>
              <a:t>Poisson </a:t>
            </a:r>
            <a:r>
              <a:rPr lang="es-ES" b="0" i="0" dirty="0" err="1">
                <a:solidFill>
                  <a:srgbClr val="37474F"/>
                </a:solidFill>
                <a:effectLst/>
                <a:latin typeface="Roboto Mono"/>
              </a:rPr>
              <a:t>metric</a:t>
            </a:r>
            <a:r>
              <a:rPr lang="es-ES" b="0" i="0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es-ES" b="0" i="0" dirty="0" err="1">
                <a:solidFill>
                  <a:srgbClr val="37474F"/>
                </a:solidFill>
                <a:effectLst/>
                <a:latin typeface="Roboto Mono"/>
              </a:rPr>
              <a:t>y_pred</a:t>
            </a:r>
            <a:r>
              <a:rPr lang="es-ES" b="0" i="0" dirty="0">
                <a:solidFill>
                  <a:srgbClr val="37474F"/>
                </a:solidFill>
                <a:effectLst/>
                <a:latin typeface="Roboto Mono"/>
              </a:rPr>
              <a:t> - </a:t>
            </a:r>
            <a:r>
              <a:rPr lang="es-ES" b="0" i="0" dirty="0" err="1">
                <a:solidFill>
                  <a:srgbClr val="37474F"/>
                </a:solidFill>
                <a:effectLst/>
                <a:latin typeface="Roboto Mono"/>
              </a:rPr>
              <a:t>y_true</a:t>
            </a:r>
            <a:r>
              <a:rPr lang="es-ES" b="0" i="0" dirty="0">
                <a:solidFill>
                  <a:srgbClr val="37474F"/>
                </a:solidFill>
                <a:effectLst/>
                <a:latin typeface="Roboto Mono"/>
              </a:rPr>
              <a:t> * log(</a:t>
            </a:r>
            <a:r>
              <a:rPr lang="es-ES" b="0" i="0" dirty="0" err="1">
                <a:solidFill>
                  <a:srgbClr val="37474F"/>
                </a:solidFill>
                <a:effectLst/>
                <a:latin typeface="Roboto Mono"/>
              </a:rPr>
              <a:t>y_pred</a:t>
            </a:r>
            <a:r>
              <a:rPr lang="es-ES" b="0" i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573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914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800" i="1" dirty="0">
                <a:effectLst/>
                <a:latin typeface="Arial" panose="020B0604020202020204" pitchFamily="34" charset="0"/>
                <a:ea typeface="Georgia" panose="02040502050405020303" pitchFamily="18" charset="0"/>
              </a:rPr>
              <a:t>Cubic spline uses all the features in its prediction and creates </a:t>
            </a:r>
            <a:r>
              <a:rPr lang="en-ZA" sz="1800" b="1" i="1" dirty="0">
                <a:effectLst/>
                <a:latin typeface="Arial" panose="020B0604020202020204" pitchFamily="34" charset="0"/>
                <a:ea typeface="Georgia" panose="02040502050405020303" pitchFamily="18" charset="0"/>
              </a:rPr>
              <a:t>n</a:t>
            </a:r>
            <a:r>
              <a:rPr lang="en-ZA" sz="1800" i="1" dirty="0">
                <a:effectLst/>
                <a:latin typeface="Arial" panose="020B0604020202020204" pitchFamily="34" charset="0"/>
                <a:ea typeface="Georgia" panose="02040502050405020303" pitchFamily="18" charset="0"/>
              </a:rPr>
              <a:t> polynomial lines (spline) through data of polynomial degree 3 (cubic)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89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859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13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Lasso – not needed as we iterate through our features </a:t>
            </a:r>
          </a:p>
          <a:p>
            <a:r>
              <a:rPr lang="en-ZA" dirty="0"/>
              <a:t>Tweedie and Huber were tested however did not beat Ridge – most likely due to the </a:t>
            </a:r>
            <a:r>
              <a:rPr lang="en-ZA" b="1" dirty="0"/>
              <a:t>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343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Lasso – not needed as we iterate through our features </a:t>
            </a:r>
          </a:p>
          <a:p>
            <a:r>
              <a:rPr lang="en-ZA" dirty="0"/>
              <a:t>Tweedie and Huber were tested however did not beat Ridge – most likely due to the </a:t>
            </a:r>
            <a:r>
              <a:rPr lang="en-ZA" b="1" dirty="0"/>
              <a:t>regularization</a:t>
            </a:r>
          </a:p>
          <a:p>
            <a:endParaRPr lang="en-ZA" b="1" dirty="0"/>
          </a:p>
          <a:p>
            <a:r>
              <a:rPr lang="en-ZA" b="1" dirty="0"/>
              <a:t>R-squared = 1 – RSS/ TSS    </a:t>
            </a:r>
          </a:p>
          <a:p>
            <a:r>
              <a:rPr lang="en-ZA" b="1" dirty="0"/>
              <a:t>RSS – sum of square residuals  sum(y – </a:t>
            </a:r>
            <a:r>
              <a:rPr lang="en-ZA" b="1" dirty="0" err="1"/>
              <a:t>ypred</a:t>
            </a:r>
            <a:r>
              <a:rPr lang="en-ZA" b="1" dirty="0"/>
              <a:t>)**2          -----variation in model </a:t>
            </a:r>
          </a:p>
          <a:p>
            <a:r>
              <a:rPr lang="en-ZA" b="1" dirty="0"/>
              <a:t>Total sum of squared (features) = sum(x values – mean)**2     --- variation in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224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/>
              <a:t>Optimization: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err="1"/>
              <a:t>Lightgbm</a:t>
            </a:r>
            <a:r>
              <a:rPr lang="en-ZA" dirty="0"/>
              <a:t> – </a:t>
            </a:r>
            <a:r>
              <a:rPr lang="en-ZA" dirty="0" err="1"/>
              <a:t>Optuna</a:t>
            </a:r>
            <a:r>
              <a:rPr lang="en-Z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Ridge – iterative process of </a:t>
            </a:r>
            <a:r>
              <a:rPr lang="en-ZA" b="1" dirty="0"/>
              <a:t>regularization</a:t>
            </a:r>
            <a:r>
              <a:rPr lang="en-ZA" dirty="0"/>
              <a:t> param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ZA" b="1" dirty="0"/>
              <a:t>Experiments: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LightGBM preferred Temporal features    |  Ridge preferred linear features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Log transformation – fix any skewed distribution of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A53C-5D1D-43E8-9F71-8DD07F2840C5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103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/>
              <a:t>Results: </a:t>
            </a:r>
          </a:p>
          <a:p>
            <a:r>
              <a:rPr lang="en-ZA" dirty="0"/>
              <a:t>LightGBM outperformed Ridge --- due features extracted and additional data??? </a:t>
            </a:r>
          </a:p>
          <a:p>
            <a:endParaRPr lang="en-ZA" dirty="0"/>
          </a:p>
          <a:p>
            <a:r>
              <a:rPr lang="en-ZA" dirty="0"/>
              <a:t>Geometric mean – is the n root of the multiplicative values    ----when values are difference | different scale </a:t>
            </a:r>
          </a:p>
          <a:p>
            <a:r>
              <a:rPr lang="en-ZA" dirty="0"/>
              <a:t>Arithmetic mean -   arithmetic predicted higher values – so was used as the final submission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9A53C-5D1D-43E8-9F71-8DD07F2840C5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59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40" dirty="0"/>
              <a:t> </a:t>
            </a:r>
            <a:r>
              <a:rPr spc="105" dirty="0"/>
              <a:t>©</a:t>
            </a:r>
            <a:r>
              <a:rPr dirty="0"/>
              <a:t> </a:t>
            </a:r>
            <a:r>
              <a:rPr spc="10" dirty="0"/>
              <a:t>2019</a:t>
            </a:r>
            <a:r>
              <a:rPr dirty="0"/>
              <a:t> </a:t>
            </a:r>
            <a:r>
              <a:rPr spc="40" dirty="0"/>
              <a:t>Accenture.</a:t>
            </a:r>
            <a:r>
              <a:rPr spc="5" dirty="0"/>
              <a:t> </a:t>
            </a:r>
            <a:r>
              <a:rPr spc="25" dirty="0"/>
              <a:t>All</a:t>
            </a:r>
            <a:r>
              <a:rPr spc="-25" dirty="0"/>
              <a:t> </a:t>
            </a:r>
            <a:r>
              <a:rPr spc="45" dirty="0"/>
              <a:t>rights</a:t>
            </a:r>
            <a:r>
              <a:rPr spc="-30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40" dirty="0"/>
              <a:t> </a:t>
            </a:r>
            <a:r>
              <a:rPr spc="105" dirty="0"/>
              <a:t>©</a:t>
            </a:r>
            <a:r>
              <a:rPr dirty="0"/>
              <a:t> </a:t>
            </a:r>
            <a:r>
              <a:rPr spc="10" dirty="0"/>
              <a:t>2019</a:t>
            </a:r>
            <a:r>
              <a:rPr dirty="0"/>
              <a:t> </a:t>
            </a:r>
            <a:r>
              <a:rPr spc="40" dirty="0"/>
              <a:t>Accenture.</a:t>
            </a:r>
            <a:r>
              <a:rPr spc="5" dirty="0"/>
              <a:t> </a:t>
            </a:r>
            <a:r>
              <a:rPr spc="25" dirty="0"/>
              <a:t>All</a:t>
            </a:r>
            <a:r>
              <a:rPr spc="-25" dirty="0"/>
              <a:t> </a:t>
            </a:r>
            <a:r>
              <a:rPr spc="45" dirty="0"/>
              <a:t>rights</a:t>
            </a:r>
            <a:r>
              <a:rPr spc="-30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40" dirty="0"/>
              <a:t> </a:t>
            </a:r>
            <a:r>
              <a:rPr spc="105" dirty="0"/>
              <a:t>©</a:t>
            </a:r>
            <a:r>
              <a:rPr dirty="0"/>
              <a:t> </a:t>
            </a:r>
            <a:r>
              <a:rPr spc="10" dirty="0"/>
              <a:t>2019</a:t>
            </a:r>
            <a:r>
              <a:rPr dirty="0"/>
              <a:t> </a:t>
            </a:r>
            <a:r>
              <a:rPr spc="40" dirty="0"/>
              <a:t>Accenture.</a:t>
            </a:r>
            <a:r>
              <a:rPr spc="5" dirty="0"/>
              <a:t> </a:t>
            </a:r>
            <a:r>
              <a:rPr spc="25" dirty="0"/>
              <a:t>All</a:t>
            </a:r>
            <a:r>
              <a:rPr spc="-25" dirty="0"/>
              <a:t> </a:t>
            </a:r>
            <a:r>
              <a:rPr spc="45" dirty="0"/>
              <a:t>rights</a:t>
            </a:r>
            <a:r>
              <a:rPr spc="-30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43300"/>
            <a:ext cx="12192000" cy="3314700"/>
          </a:xfrm>
          <a:custGeom>
            <a:avLst/>
            <a:gdLst/>
            <a:ahLst/>
            <a:cxnLst/>
            <a:rect l="l" t="t" r="r" b="b"/>
            <a:pathLst>
              <a:path w="12192000" h="3314700">
                <a:moveTo>
                  <a:pt x="0" y="3314699"/>
                </a:moveTo>
                <a:lnTo>
                  <a:pt x="12192000" y="3314699"/>
                </a:lnTo>
                <a:lnTo>
                  <a:pt x="12192000" y="0"/>
                </a:lnTo>
                <a:lnTo>
                  <a:pt x="0" y="0"/>
                </a:lnTo>
                <a:lnTo>
                  <a:pt x="0" y="3314699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3543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40" dirty="0"/>
              <a:t> </a:t>
            </a:r>
            <a:r>
              <a:rPr spc="105" dirty="0"/>
              <a:t>©</a:t>
            </a:r>
            <a:r>
              <a:rPr dirty="0"/>
              <a:t> </a:t>
            </a:r>
            <a:r>
              <a:rPr spc="10" dirty="0"/>
              <a:t>2019</a:t>
            </a:r>
            <a:r>
              <a:rPr dirty="0"/>
              <a:t> </a:t>
            </a:r>
            <a:r>
              <a:rPr spc="40" dirty="0"/>
              <a:t>Accenture.</a:t>
            </a:r>
            <a:r>
              <a:rPr spc="5" dirty="0"/>
              <a:t> </a:t>
            </a:r>
            <a:r>
              <a:rPr spc="25" dirty="0"/>
              <a:t>All</a:t>
            </a:r>
            <a:r>
              <a:rPr spc="-25" dirty="0"/>
              <a:t> </a:t>
            </a:r>
            <a:r>
              <a:rPr spc="45" dirty="0"/>
              <a:t>rights</a:t>
            </a:r>
            <a:r>
              <a:rPr spc="-30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350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40" dirty="0"/>
              <a:t> </a:t>
            </a:r>
            <a:r>
              <a:rPr spc="105" dirty="0"/>
              <a:t>©</a:t>
            </a:r>
            <a:r>
              <a:rPr dirty="0"/>
              <a:t> </a:t>
            </a:r>
            <a:r>
              <a:rPr spc="10" dirty="0"/>
              <a:t>2019</a:t>
            </a:r>
            <a:r>
              <a:rPr dirty="0"/>
              <a:t> </a:t>
            </a:r>
            <a:r>
              <a:rPr spc="40" dirty="0"/>
              <a:t>Accenture.</a:t>
            </a:r>
            <a:r>
              <a:rPr spc="5" dirty="0"/>
              <a:t> </a:t>
            </a:r>
            <a:r>
              <a:rPr spc="25" dirty="0"/>
              <a:t>All</a:t>
            </a:r>
            <a:r>
              <a:rPr spc="-25" dirty="0"/>
              <a:t> </a:t>
            </a:r>
            <a:r>
              <a:rPr spc="45" dirty="0"/>
              <a:t>rights</a:t>
            </a:r>
            <a:r>
              <a:rPr spc="-30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6233" y="1480515"/>
            <a:ext cx="10079532" cy="87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157" y="2206117"/>
            <a:ext cx="11407140" cy="388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300" y="6594830"/>
            <a:ext cx="268224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5"/>
              </a:lnSpc>
            </a:pPr>
            <a:r>
              <a:rPr spc="50" dirty="0"/>
              <a:t>Copyright</a:t>
            </a:r>
            <a:r>
              <a:rPr spc="-40" dirty="0"/>
              <a:t> </a:t>
            </a:r>
            <a:r>
              <a:rPr spc="105" dirty="0"/>
              <a:t>©</a:t>
            </a:r>
            <a:r>
              <a:rPr dirty="0"/>
              <a:t> </a:t>
            </a:r>
            <a:r>
              <a:rPr spc="10" dirty="0"/>
              <a:t>2019</a:t>
            </a:r>
            <a:r>
              <a:rPr dirty="0"/>
              <a:t> </a:t>
            </a:r>
            <a:r>
              <a:rPr spc="40" dirty="0"/>
              <a:t>Accenture.</a:t>
            </a:r>
            <a:r>
              <a:rPr spc="5" dirty="0"/>
              <a:t> </a:t>
            </a:r>
            <a:r>
              <a:rPr spc="25" dirty="0"/>
              <a:t>All</a:t>
            </a:r>
            <a:r>
              <a:rPr spc="-25" dirty="0"/>
              <a:t> </a:t>
            </a:r>
            <a:r>
              <a:rPr spc="45" dirty="0"/>
              <a:t>rights</a:t>
            </a:r>
            <a:r>
              <a:rPr spc="-30" dirty="0"/>
              <a:t> </a:t>
            </a:r>
            <a:r>
              <a:rPr spc="2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3547" y="6581809"/>
            <a:ext cx="2381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2">
            <a:extLst>
              <a:ext uri="{FF2B5EF4-FFF2-40B4-BE49-F238E27FC236}">
                <a16:creationId xmlns:a16="http://schemas.microsoft.com/office/drawing/2014/main" id="{94C7B13A-F8C4-4068-B758-9C2F553F46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559" y="1226642"/>
            <a:ext cx="5711241" cy="317548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2010"/>
              </a:spcBef>
            </a:pPr>
            <a:r>
              <a:rPr lang="en-ZA" sz="7900" spc="20" dirty="0"/>
              <a:t>Sales and </a:t>
            </a:r>
            <a:r>
              <a:rPr lang="en-ZA" sz="7900" spc="-145" dirty="0">
                <a:solidFill>
                  <a:srgbClr val="00B9FF"/>
                </a:solidFill>
              </a:rPr>
              <a:t>Traffic</a:t>
            </a:r>
            <a:r>
              <a:rPr lang="en-ZA" sz="7900" spc="20" dirty="0"/>
              <a:t> Prediction</a:t>
            </a:r>
            <a:endParaRPr sz="7900" dirty="0"/>
          </a:p>
        </p:txBody>
      </p:sp>
      <p:sp>
        <p:nvSpPr>
          <p:cNvPr id="8" name="object 8"/>
          <p:cNvSpPr txBox="1"/>
          <p:nvPr/>
        </p:nvSpPr>
        <p:spPr>
          <a:xfrm>
            <a:off x="347252" y="4495800"/>
            <a:ext cx="6129748" cy="1465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05"/>
              </a:spcBef>
            </a:pPr>
            <a:r>
              <a:rPr lang="en-ZA" sz="1900" spc="-10" dirty="0">
                <a:solidFill>
                  <a:srgbClr val="FFFFFF"/>
                </a:solidFill>
                <a:latin typeface="Arial Black"/>
                <a:cs typeface="Arial Black"/>
              </a:rPr>
              <a:t>Andrew Schleiss</a:t>
            </a:r>
            <a:endParaRPr sz="1900" dirty="0">
              <a:latin typeface="Arial Black"/>
              <a:cs typeface="Arial Black"/>
            </a:endParaRPr>
          </a:p>
          <a:p>
            <a:pPr marL="41910">
              <a:lnSpc>
                <a:spcPct val="100000"/>
              </a:lnSpc>
              <a:spcBef>
                <a:spcPts val="2405"/>
              </a:spcBef>
            </a:pPr>
            <a:r>
              <a:rPr lang="en-ZA" sz="2800" b="1" spc="130" dirty="0">
                <a:solidFill>
                  <a:srgbClr val="00B9FF"/>
                </a:solidFill>
                <a:latin typeface="Arial"/>
                <a:cs typeface="Arial"/>
              </a:rPr>
              <a:t>Forecasting of an anonymous US company’s data  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A5CBD0E-45AF-40B2-BA36-557642114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075" y="121412"/>
            <a:ext cx="608345" cy="608345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F85028CF-800E-4B46-BEAD-3059A6B2A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2" y="1246858"/>
            <a:ext cx="3920378" cy="3920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339E77C-00D6-4870-B0E2-E0D2D595FF94}"/>
              </a:ext>
            </a:extLst>
          </p:cNvPr>
          <p:cNvSpPr/>
          <p:nvPr/>
        </p:nvSpPr>
        <p:spPr>
          <a:xfrm>
            <a:off x="4822352" y="1855611"/>
            <a:ext cx="3903122" cy="1964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3" name="object 2">
            <a:extLst>
              <a:ext uri="{FF2B5EF4-FFF2-40B4-BE49-F238E27FC236}">
                <a16:creationId xmlns:a16="http://schemas.microsoft.com/office/drawing/2014/main" id="{996FCF2F-D628-41CD-91F1-5215095B95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551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A99659-4204-42F5-A5C7-C5EE677CF1A6}"/>
              </a:ext>
            </a:extLst>
          </p:cNvPr>
          <p:cNvGrpSpPr/>
          <p:nvPr/>
        </p:nvGrpSpPr>
        <p:grpSpPr>
          <a:xfrm>
            <a:off x="0" y="4840418"/>
            <a:ext cx="1000721" cy="2017582"/>
            <a:chOff x="720448" y="2420210"/>
            <a:chExt cx="1000721" cy="20175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FF0AAE-492D-46F6-8A2A-32DEEF615D72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solidFill>
              <a:srgbClr val="CAD9EB"/>
            </a:solidFill>
            <a:ln>
              <a:solidFill>
                <a:srgbClr val="CA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CF79D29-0479-4906-BD65-A11E9BDE2024}"/>
                </a:ext>
              </a:extLst>
            </p:cNvPr>
            <p:cNvSpPr/>
            <p:nvPr/>
          </p:nvSpPr>
          <p:spPr>
            <a:xfrm rot="5400000">
              <a:off x="212018" y="2928640"/>
              <a:ext cx="2017582" cy="100072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1DB4D-29FD-4E1F-A662-958A987A4B46}"/>
              </a:ext>
            </a:extLst>
          </p:cNvPr>
          <p:cNvGrpSpPr/>
          <p:nvPr/>
        </p:nvGrpSpPr>
        <p:grpSpPr>
          <a:xfrm rot="10800000" flipV="1">
            <a:off x="11191278" y="0"/>
            <a:ext cx="1000722" cy="2017583"/>
            <a:chOff x="720448" y="2420211"/>
            <a:chExt cx="1000721" cy="2017582"/>
          </a:xfrm>
          <a:solidFill>
            <a:srgbClr val="BEAFCF">
              <a:alpha val="6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A9366-1B7C-4717-BADE-51DEEC291E9B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D1CF14F-168D-4CA6-BF0C-2D77308C84E4}"/>
                </a:ext>
              </a:extLst>
            </p:cNvPr>
            <p:cNvSpPr/>
            <p:nvPr/>
          </p:nvSpPr>
          <p:spPr>
            <a:xfrm rot="5400000">
              <a:off x="212018" y="2928641"/>
              <a:ext cx="2017582" cy="10007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5" name="object 9">
            <a:extLst>
              <a:ext uri="{FF2B5EF4-FFF2-40B4-BE49-F238E27FC236}">
                <a16:creationId xmlns:a16="http://schemas.microsoft.com/office/drawing/2014/main" id="{3C27A4C2-E00F-4DAA-9FAA-928AAEB450FE}"/>
              </a:ext>
            </a:extLst>
          </p:cNvPr>
          <p:cNvSpPr txBox="1">
            <a:spLocks/>
          </p:cNvSpPr>
          <p:nvPr/>
        </p:nvSpPr>
        <p:spPr>
          <a:xfrm>
            <a:off x="500361" y="747423"/>
            <a:ext cx="9296400" cy="623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lang="en-ZA" sz="3700" kern="0" spc="-245" dirty="0"/>
              <a:t>TRAINING</a:t>
            </a:r>
            <a:r>
              <a:rPr lang="en-ZA" sz="3700" kern="0" spc="-245" dirty="0">
                <a:solidFill>
                  <a:srgbClr val="00B9FF"/>
                </a:solidFill>
              </a:rPr>
              <a:t> APPROACH &amp; OPTIMIZATION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5E30EF-BAF8-42ED-A102-E62502886C3C}"/>
              </a:ext>
            </a:extLst>
          </p:cNvPr>
          <p:cNvSpPr txBox="1"/>
          <p:nvPr/>
        </p:nvSpPr>
        <p:spPr>
          <a:xfrm>
            <a:off x="1071438" y="1759286"/>
            <a:ext cx="3124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985">
              <a:spcBef>
                <a:spcPts val="835"/>
              </a:spcBef>
              <a:spcAft>
                <a:spcPts val="0"/>
              </a:spcAft>
            </a:pPr>
            <a:r>
              <a:rPr lang="en-ZA" sz="1800" u="sng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Traffic Modelling Process </a:t>
            </a:r>
            <a:endParaRPr lang="en-ZA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13DBC-8972-463C-83A9-8821D783F5D4}"/>
              </a:ext>
            </a:extLst>
          </p:cNvPr>
          <p:cNvSpPr txBox="1"/>
          <p:nvPr/>
        </p:nvSpPr>
        <p:spPr>
          <a:xfrm>
            <a:off x="8596676" y="1722486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985" algn="ctr">
              <a:spcBef>
                <a:spcPts val="835"/>
              </a:spcBef>
              <a:spcAft>
                <a:spcPts val="0"/>
              </a:spcAft>
            </a:pPr>
            <a:r>
              <a:rPr lang="en-ZA" sz="1800" u="sng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Sales Modelling Process</a:t>
            </a:r>
            <a:endParaRPr lang="en-ZA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F760-20BE-40AB-93CC-BB913F29AA8C}"/>
              </a:ext>
            </a:extLst>
          </p:cNvPr>
          <p:cNvSpPr txBox="1"/>
          <p:nvPr/>
        </p:nvSpPr>
        <p:spPr>
          <a:xfrm>
            <a:off x="3585030" y="3124200"/>
            <a:ext cx="74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Optuna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797F2-40F3-48EE-BC35-0E6C4E31C112}"/>
              </a:ext>
            </a:extLst>
          </p:cNvPr>
          <p:cNvSpPr txBox="1"/>
          <p:nvPr/>
        </p:nvSpPr>
        <p:spPr>
          <a:xfrm>
            <a:off x="5016514" y="1953185"/>
            <a:ext cx="3708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985">
              <a:spcBef>
                <a:spcPts val="835"/>
              </a:spcBef>
              <a:spcAft>
                <a:spcPts val="0"/>
              </a:spcAft>
            </a:pPr>
            <a:r>
              <a:rPr lang="en-ZA" sz="1200" b="1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Experiments</a:t>
            </a:r>
            <a:endParaRPr lang="en-ZA" sz="1200" b="1" dirty="0">
              <a:effectLst/>
              <a:latin typeface="Arial" panose="020B0604020202020204" pitchFamily="34" charset="0"/>
              <a:ea typeface="Georgia" panose="02040502050405020303" pitchFamily="18" charset="0"/>
              <a:cs typeface="Arial" panose="020B0604020202020204" pitchFamily="34" charset="0"/>
            </a:endParaRPr>
          </a:p>
          <a:p>
            <a:pPr marL="342900" marR="133985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Missing values</a:t>
            </a:r>
          </a:p>
          <a:p>
            <a:pPr marL="342900" marR="133985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Parameter Tuning (optimization)</a:t>
            </a:r>
          </a:p>
          <a:p>
            <a:pPr marL="342900" marR="133985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Temporal and Linear Features </a:t>
            </a:r>
          </a:p>
          <a:p>
            <a:pPr marL="342900" marR="133985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spc="-5" dirty="0"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Log transformation (Ridge)</a:t>
            </a:r>
            <a:endParaRPr lang="en-ZA" sz="1200" dirty="0">
              <a:effectLst/>
              <a:latin typeface="Arial" panose="020B0604020202020204" pitchFamily="34" charset="0"/>
              <a:ea typeface="Georgia" panose="02040502050405020303" pitchFamily="18" charset="0"/>
              <a:cs typeface="Arial" panose="020B0604020202020204" pitchFamily="34" charset="0"/>
            </a:endParaRPr>
          </a:p>
          <a:p>
            <a:pPr marL="342900" marR="133985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Adding public holidays </a:t>
            </a:r>
            <a:r>
              <a:rPr lang="en-ZA" sz="1200" spc="-5" dirty="0"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&amp; </a:t>
            </a:r>
            <a:r>
              <a:rPr lang="en-ZA" sz="1200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GDP </a:t>
            </a:r>
            <a:endParaRPr lang="en-ZA" sz="1200" dirty="0">
              <a:effectLst/>
              <a:latin typeface="Arial" panose="020B0604020202020204" pitchFamily="34" charset="0"/>
              <a:ea typeface="Georgia" panose="02040502050405020303" pitchFamily="18" charset="0"/>
              <a:cs typeface="Arial" panose="020B0604020202020204" pitchFamily="34" charset="0"/>
            </a:endParaRPr>
          </a:p>
          <a:p>
            <a:pPr marL="342900" marR="133985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200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Scaling methods – Standard, </a:t>
            </a:r>
            <a:r>
              <a:rPr lang="en-ZA" sz="1200" u="sng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MinMax</a:t>
            </a:r>
            <a:r>
              <a:rPr lang="en-ZA" sz="1200" spc="-5" dirty="0">
                <a:effectLst/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 or Robust Scaling </a:t>
            </a:r>
          </a:p>
          <a:p>
            <a:pPr marL="342900" marR="133985" indent="-342900">
              <a:buFont typeface="Symbol" panose="05050102010706020507" pitchFamily="18" charset="2"/>
              <a:buChar char=""/>
            </a:pPr>
            <a:r>
              <a:rPr lang="en-ZA" sz="1200" spc="-5" dirty="0">
                <a:latin typeface="Arial" panose="020B0604020202020204" pitchFamily="34" charset="0"/>
                <a:ea typeface="Georgia" panose="02040502050405020303" pitchFamily="18" charset="0"/>
                <a:cs typeface="Arial" panose="020B0604020202020204" pitchFamily="34" charset="0"/>
              </a:rPr>
              <a:t>Adding Traffic data (Sales prediction only)</a:t>
            </a:r>
            <a:endParaRPr lang="en-ZA" sz="1200" dirty="0">
              <a:latin typeface="Arial" panose="020B0604020202020204" pitchFamily="34" charset="0"/>
              <a:ea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98C18-A370-4504-AE93-615E661BB4E8}"/>
              </a:ext>
            </a:extLst>
          </p:cNvPr>
          <p:cNvSpPr txBox="1"/>
          <p:nvPr/>
        </p:nvSpPr>
        <p:spPr>
          <a:xfrm>
            <a:off x="1180091" y="3124200"/>
            <a:ext cx="95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664D3C8-4151-4007-95B5-0D49FA0E671C}"/>
              </a:ext>
            </a:extLst>
          </p:cNvPr>
          <p:cNvCxnSpPr>
            <a:cxnSpLocks/>
            <a:stCxn id="87" idx="2"/>
            <a:endCxn id="44" idx="1"/>
          </p:cNvCxnSpPr>
          <p:nvPr/>
        </p:nvCxnSpPr>
        <p:spPr>
          <a:xfrm rot="5400000" flipH="1" flipV="1">
            <a:off x="4441587" y="699778"/>
            <a:ext cx="3102497" cy="7177364"/>
          </a:xfrm>
          <a:prstGeom prst="bentConnector4">
            <a:avLst>
              <a:gd name="adj1" fmla="val -7368"/>
              <a:gd name="adj2" fmla="val 937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Traffic Small">
            <a:extLst>
              <a:ext uri="{FF2B5EF4-FFF2-40B4-BE49-F238E27FC236}">
                <a16:creationId xmlns:a16="http://schemas.microsoft.com/office/drawing/2014/main" id="{1915B9B5-9CD9-4FF8-94CD-ACFBE30DA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227" y="4737195"/>
            <a:ext cx="3458496" cy="147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9365C74-15CE-461E-99E7-76A86A7B46C4}"/>
              </a:ext>
            </a:extLst>
          </p:cNvPr>
          <p:cNvSpPr/>
          <p:nvPr/>
        </p:nvSpPr>
        <p:spPr>
          <a:xfrm>
            <a:off x="9581518" y="3273453"/>
            <a:ext cx="1655758" cy="410198"/>
          </a:xfrm>
          <a:prstGeom prst="rect">
            <a:avLst/>
          </a:prstGeom>
          <a:solidFill>
            <a:srgbClr val="750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Feature processing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(Actual data)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061ABB-9A2B-4AC5-9353-DA24779F989A}"/>
              </a:ext>
            </a:extLst>
          </p:cNvPr>
          <p:cNvSpPr/>
          <p:nvPr/>
        </p:nvSpPr>
        <p:spPr>
          <a:xfrm>
            <a:off x="9581518" y="4113078"/>
            <a:ext cx="1655758" cy="410198"/>
          </a:xfrm>
          <a:prstGeom prst="rect">
            <a:avLst/>
          </a:prstGeom>
          <a:solidFill>
            <a:srgbClr val="750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LightGBM prediction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779DA9-860C-416F-87FC-633FE08BB8E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0409397" y="3683651"/>
            <a:ext cx="8546" cy="41162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4AB0EBD-5628-4A7F-9CCF-B661F6984D6A}"/>
              </a:ext>
            </a:extLst>
          </p:cNvPr>
          <p:cNvSpPr/>
          <p:nvPr/>
        </p:nvSpPr>
        <p:spPr>
          <a:xfrm>
            <a:off x="9581518" y="2453056"/>
            <a:ext cx="1655758" cy="568309"/>
          </a:xfrm>
          <a:prstGeom prst="rect">
            <a:avLst/>
          </a:prstGeom>
          <a:solidFill>
            <a:srgbClr val="00B9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Merge Traffic 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(future, actual &amp; historical)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D2BDAE-9C80-4B41-8AC1-06433A02B228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>
          <a:xfrm>
            <a:off x="10409397" y="3021365"/>
            <a:ext cx="0" cy="2520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" name="Traffic_LGB small">
            <a:extLst>
              <a:ext uri="{FF2B5EF4-FFF2-40B4-BE49-F238E27FC236}">
                <a16:creationId xmlns:a16="http://schemas.microsoft.com/office/drawing/2014/main" id="{982CA872-C2F9-4168-BD5A-0C48C11E0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961" y="5443183"/>
            <a:ext cx="3169549" cy="1297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5669EAB-CCB1-450B-99D5-1A614830F790}"/>
              </a:ext>
            </a:extLst>
          </p:cNvPr>
          <p:cNvSpPr/>
          <p:nvPr/>
        </p:nvSpPr>
        <p:spPr>
          <a:xfrm>
            <a:off x="1602477" y="2508902"/>
            <a:ext cx="1632246" cy="410198"/>
          </a:xfrm>
          <a:prstGeom prst="rect">
            <a:avLst/>
          </a:prstGeom>
          <a:solidFill>
            <a:srgbClr val="750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82188C-A435-49D3-A20A-490601C6E876}"/>
              </a:ext>
            </a:extLst>
          </p:cNvPr>
          <p:cNvSpPr/>
          <p:nvPr/>
        </p:nvSpPr>
        <p:spPr>
          <a:xfrm>
            <a:off x="275385" y="3401650"/>
            <a:ext cx="1632246" cy="410198"/>
          </a:xfrm>
          <a:prstGeom prst="rect">
            <a:avLst/>
          </a:prstGeom>
          <a:solidFill>
            <a:srgbClr val="750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Ridge prediction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738847-7B33-41B0-A2EF-66843C981F4D}"/>
              </a:ext>
            </a:extLst>
          </p:cNvPr>
          <p:cNvCxnSpPr>
            <a:stCxn id="75" idx="1"/>
            <a:endCxn id="76" idx="0"/>
          </p:cNvCxnSpPr>
          <p:nvPr/>
        </p:nvCxnSpPr>
        <p:spPr>
          <a:xfrm flipH="1">
            <a:off x="1091508" y="2714001"/>
            <a:ext cx="510969" cy="68764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A6FA774-26DA-457E-8B13-A17E4207230E}"/>
              </a:ext>
            </a:extLst>
          </p:cNvPr>
          <p:cNvSpPr/>
          <p:nvPr/>
        </p:nvSpPr>
        <p:spPr>
          <a:xfrm>
            <a:off x="2848403" y="3401650"/>
            <a:ext cx="1632246" cy="410198"/>
          </a:xfrm>
          <a:prstGeom prst="rect">
            <a:avLst/>
          </a:prstGeom>
          <a:solidFill>
            <a:srgbClr val="750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LightGBM prediction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CB9E555-906E-47AB-9376-E07EB788189C}"/>
              </a:ext>
            </a:extLst>
          </p:cNvPr>
          <p:cNvCxnSpPr>
            <a:cxnSpLocks/>
            <a:stCxn id="75" idx="3"/>
            <a:endCxn id="78" idx="0"/>
          </p:cNvCxnSpPr>
          <p:nvPr/>
        </p:nvCxnSpPr>
        <p:spPr>
          <a:xfrm>
            <a:off x="3234723" y="2714001"/>
            <a:ext cx="429803" cy="68764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CE86265-B84F-4B15-BE56-514552477A42}"/>
              </a:ext>
            </a:extLst>
          </p:cNvPr>
          <p:cNvSpPr txBox="1"/>
          <p:nvPr/>
        </p:nvSpPr>
        <p:spPr>
          <a:xfrm>
            <a:off x="3338847" y="2759756"/>
            <a:ext cx="957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Future Data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0141DE-7E22-41CC-8537-557725EC2FAB}"/>
              </a:ext>
            </a:extLst>
          </p:cNvPr>
          <p:cNvSpPr txBox="1"/>
          <p:nvPr/>
        </p:nvSpPr>
        <p:spPr>
          <a:xfrm>
            <a:off x="482286" y="2795253"/>
            <a:ext cx="1040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Historical Data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8A3AD2D-47F8-44FB-B8FC-D6C0D6D75852}"/>
              </a:ext>
            </a:extLst>
          </p:cNvPr>
          <p:cNvSpPr/>
          <p:nvPr/>
        </p:nvSpPr>
        <p:spPr>
          <a:xfrm>
            <a:off x="278362" y="4412766"/>
            <a:ext cx="1632246" cy="410198"/>
          </a:xfrm>
          <a:prstGeom prst="rect">
            <a:avLst/>
          </a:prstGeom>
          <a:solidFill>
            <a:srgbClr val="750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Predict Past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DDE0DA-9D40-446E-B7AC-BD63EE5DA848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1091508" y="3811848"/>
            <a:ext cx="2977" cy="60091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8D2DB00-4B6D-446B-85A4-244DE468BBAC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>
            <a:off x="3664526" y="3811848"/>
            <a:ext cx="18358" cy="61837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C48E72C-0680-4CAA-AD8A-C61668AF7AB4}"/>
              </a:ext>
            </a:extLst>
          </p:cNvPr>
          <p:cNvSpPr/>
          <p:nvPr/>
        </p:nvSpPr>
        <p:spPr>
          <a:xfrm>
            <a:off x="2866761" y="4430219"/>
            <a:ext cx="1632246" cy="410198"/>
          </a:xfrm>
          <a:prstGeom prst="rect">
            <a:avLst/>
          </a:prstGeom>
          <a:solidFill>
            <a:srgbClr val="750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Predict Future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146109-1661-488B-841A-7CB531AF400A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>
            <a:off x="1094485" y="4822964"/>
            <a:ext cx="1309669" cy="60654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BFD939D-E300-40F0-8CA1-B7709FBA09E4}"/>
              </a:ext>
            </a:extLst>
          </p:cNvPr>
          <p:cNvSpPr/>
          <p:nvPr/>
        </p:nvSpPr>
        <p:spPr>
          <a:xfrm>
            <a:off x="1576275" y="5429510"/>
            <a:ext cx="1655758" cy="410198"/>
          </a:xfrm>
          <a:prstGeom prst="rect">
            <a:avLst/>
          </a:prstGeom>
          <a:solidFill>
            <a:srgbClr val="00B9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Sales Prediction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761D284-D2E0-42A6-8C76-72D5D74EEFE8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 flipH="1">
            <a:off x="2404154" y="4840417"/>
            <a:ext cx="1278730" cy="58909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134A708-84C5-4A88-B3FA-A71F54E98B01}"/>
              </a:ext>
            </a:extLst>
          </p:cNvPr>
          <p:cNvSpPr txBox="1"/>
          <p:nvPr/>
        </p:nvSpPr>
        <p:spPr>
          <a:xfrm>
            <a:off x="10835937" y="3846961"/>
            <a:ext cx="74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Optuna</a:t>
            </a:r>
          </a:p>
        </p:txBody>
      </p:sp>
      <p:pic>
        <p:nvPicPr>
          <p:cNvPr id="13" name="Traffic Large">
            <a:extLst>
              <a:ext uri="{FF2B5EF4-FFF2-40B4-BE49-F238E27FC236}">
                <a16:creationId xmlns:a16="http://schemas.microsoft.com/office/drawing/2014/main" id="{A2D0BC4F-22B8-4C89-9A88-9DC9FCCDE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3" y="1551685"/>
            <a:ext cx="12121177" cy="5306315"/>
          </a:xfrm>
          <a:prstGeom prst="rect">
            <a:avLst/>
          </a:prstGeom>
        </p:spPr>
      </p:pic>
      <p:pic>
        <p:nvPicPr>
          <p:cNvPr id="31" name="Traffic_LGB large">
            <a:extLst>
              <a:ext uri="{FF2B5EF4-FFF2-40B4-BE49-F238E27FC236}">
                <a16:creationId xmlns:a16="http://schemas.microsoft.com/office/drawing/2014/main" id="{15AF2990-AD38-4889-AF03-F057F37AA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0" y="1538224"/>
            <a:ext cx="12177259" cy="531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4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object 2">
            <a:extLst>
              <a:ext uri="{FF2B5EF4-FFF2-40B4-BE49-F238E27FC236}">
                <a16:creationId xmlns:a16="http://schemas.microsoft.com/office/drawing/2014/main" id="{D1C19150-9CEB-418B-808F-09A80B5A61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41229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27" y="723578"/>
            <a:ext cx="3883951" cy="164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kern="12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 &amp; </a:t>
            </a:r>
            <a:r>
              <a:rPr lang="en-US" spc="-245" dirty="0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22EBDF3D-872D-4F6C-956E-BD2834582365}"/>
              </a:ext>
            </a:extLst>
          </p:cNvPr>
          <p:cNvSpPr txBox="1"/>
          <p:nvPr/>
        </p:nvSpPr>
        <p:spPr>
          <a:xfrm>
            <a:off x="200386" y="2548467"/>
            <a:ext cx="4336500" cy="36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 </a:t>
            </a:r>
          </a:p>
          <a:p>
            <a:pPr marL="29845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pc="55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Post Processing</a:t>
            </a:r>
          </a:p>
          <a:p>
            <a:pPr marL="527050" marR="5080" lvl="1" indent="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5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9845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Ensemble techniques </a:t>
            </a:r>
          </a:p>
          <a:p>
            <a:pPr marL="69850" marR="5080" lvl="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prstClr val="white"/>
              </a:buClr>
              <a:buSzTx/>
              <a:tabLst/>
              <a:defRPr/>
            </a:pPr>
            <a:endParaRPr kumimoji="0" lang="en-US" sz="1800" b="0" i="0" u="none" strike="noStrike" kern="1200" cap="none" spc="5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B7684D-C431-4450-9C3E-0AC1544638FC}"/>
              </a:ext>
            </a:extLst>
          </p:cNvPr>
          <p:cNvSpPr txBox="1"/>
          <p:nvPr/>
        </p:nvSpPr>
        <p:spPr>
          <a:xfrm>
            <a:off x="4583268" y="355662"/>
            <a:ext cx="3124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985">
              <a:spcBef>
                <a:spcPts val="835"/>
              </a:spcBef>
              <a:spcAft>
                <a:spcPts val="0"/>
              </a:spcAft>
            </a:pPr>
            <a:r>
              <a:rPr lang="en-ZA" sz="1800" u="sng" spc="-5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Validation Results</a:t>
            </a:r>
            <a:endParaRPr lang="en-ZA" sz="1800" dirty="0">
              <a:solidFill>
                <a:schemeClr val="bg1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5CFEDE-4AB9-4C93-A382-693D18970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42486"/>
              </p:ext>
            </p:extLst>
          </p:nvPr>
        </p:nvGraphicFramePr>
        <p:xfrm>
          <a:off x="4737271" y="867726"/>
          <a:ext cx="6403861" cy="1737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7462">
                  <a:extLst>
                    <a:ext uri="{9D8B030D-6E8A-4147-A177-3AD203B41FA5}">
                      <a16:colId xmlns:a16="http://schemas.microsoft.com/office/drawing/2014/main" val="218473410"/>
                    </a:ext>
                  </a:extLst>
                </a:gridCol>
                <a:gridCol w="2199775">
                  <a:extLst>
                    <a:ext uri="{9D8B030D-6E8A-4147-A177-3AD203B41FA5}">
                      <a16:colId xmlns:a16="http://schemas.microsoft.com/office/drawing/2014/main" val="2709005286"/>
                    </a:ext>
                  </a:extLst>
                </a:gridCol>
                <a:gridCol w="1643312">
                  <a:extLst>
                    <a:ext uri="{9D8B030D-6E8A-4147-A177-3AD203B41FA5}">
                      <a16:colId xmlns:a16="http://schemas.microsoft.com/office/drawing/2014/main" val="2837726795"/>
                    </a:ext>
                  </a:extLst>
                </a:gridCol>
                <a:gridCol w="1643312">
                  <a:extLst>
                    <a:ext uri="{9D8B030D-6E8A-4147-A177-3AD203B41FA5}">
                      <a16:colId xmlns:a16="http://schemas.microsoft.com/office/drawing/2014/main" val="3117967281"/>
                    </a:ext>
                  </a:extLst>
                </a:gridCol>
              </a:tblGrid>
              <a:tr h="285228">
                <a:tc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</a:t>
                      </a:r>
                    </a:p>
                  </a:txBody>
                  <a:tcPr marL="68580" marR="68580" marT="0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68580" marR="68580" marT="0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RMSE</a:t>
                      </a:r>
                      <a:endParaRPr lang="en-ZA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R-Squared</a:t>
                      </a:r>
                    </a:p>
                  </a:txBody>
                  <a:tcPr marL="68580" marR="68580" marT="0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92114"/>
                  </a:ext>
                </a:extLst>
              </a:tr>
              <a:tr h="362040">
                <a:tc rowSpan="2"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Traffic</a:t>
                      </a:r>
                    </a:p>
                  </a:txBody>
                  <a:tcPr marL="68580" marR="68580" marT="0" marB="0" anchor="ctr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LightGBM </a:t>
                      </a:r>
                    </a:p>
                  </a:txBody>
                  <a:tcPr marL="68580" marR="68580" marT="0" marB="0" anchor="ctr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3.56</a:t>
                      </a:r>
                    </a:p>
                  </a:txBody>
                  <a:tcPr marL="68580" marR="68580" marT="0" marB="0" anchor="ctr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45250"/>
                  </a:ext>
                </a:extLst>
              </a:tr>
              <a:tr h="350528">
                <a:tc vMerge="1"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endParaRPr lang="en-ZA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Ridge </a:t>
                      </a: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5.95</a:t>
                      </a: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67898"/>
                  </a:ext>
                </a:extLst>
              </a:tr>
              <a:tr h="362040">
                <a:tc rowSpan="2"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Sales</a:t>
                      </a:r>
                    </a:p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endParaRPr lang="en-ZA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LightGBM</a:t>
                      </a:r>
                    </a:p>
                  </a:txBody>
                  <a:tcPr marL="68580" marR="68580" marT="0" marB="0" anchor="ctr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275.92</a:t>
                      </a:r>
                    </a:p>
                  </a:txBody>
                  <a:tcPr marL="68580" marR="68580" marT="0" marB="0" anchor="ctr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98926"/>
                  </a:ext>
                </a:extLst>
              </a:tr>
              <a:tr h="377841">
                <a:tc vMerge="1"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133985" algn="l" fontAlgn="b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Z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Ridge</a:t>
                      </a: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608.20 </a:t>
                      </a: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b"/>
                      <a:r>
                        <a:rPr lang="en-Z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685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96D8E68-C19C-4363-A2B3-896B7994DCB5}"/>
              </a:ext>
            </a:extLst>
          </p:cNvPr>
          <p:cNvSpPr txBox="1"/>
          <p:nvPr/>
        </p:nvSpPr>
        <p:spPr>
          <a:xfrm>
            <a:off x="4566703" y="2971800"/>
            <a:ext cx="399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sng" spc="-5" dirty="0">
                <a:solidFill>
                  <a:schemeClr val="bg1"/>
                </a:solidFill>
                <a:latin typeface="Arial" panose="020B0604020202020204" pitchFamily="34" charset="0"/>
              </a:rPr>
              <a:t>Prediction Processing 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5E0E2012-BA24-43AE-905F-543346CDEB3B}"/>
              </a:ext>
            </a:extLst>
          </p:cNvPr>
          <p:cNvSpPr txBox="1"/>
          <p:nvPr/>
        </p:nvSpPr>
        <p:spPr>
          <a:xfrm>
            <a:off x="4536886" y="3462209"/>
            <a:ext cx="4369941" cy="86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Clipping   - minimum of 0 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Rounding -  nearest integer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8CB2FC-263D-4EF1-B524-BA44813C602A}"/>
              </a:ext>
            </a:extLst>
          </p:cNvPr>
          <p:cNvSpPr txBox="1"/>
          <p:nvPr/>
        </p:nvSpPr>
        <p:spPr>
          <a:xfrm>
            <a:off x="4552930" y="4339112"/>
            <a:ext cx="399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sng" spc="-5" dirty="0">
                <a:solidFill>
                  <a:schemeClr val="bg1"/>
                </a:solidFill>
                <a:latin typeface="Arial" panose="020B0604020202020204" pitchFamily="34" charset="0"/>
              </a:rPr>
              <a:t>Ensembling Processing</a:t>
            </a:r>
            <a:r>
              <a:rPr lang="en-US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4680CC1F-B2B6-4691-8691-6FB923EA48A5}"/>
              </a:ext>
            </a:extLst>
          </p:cNvPr>
          <p:cNvSpPr txBox="1"/>
          <p:nvPr/>
        </p:nvSpPr>
        <p:spPr>
          <a:xfrm>
            <a:off x="4583268" y="4852209"/>
            <a:ext cx="4369941" cy="86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mean</a:t>
            </a:r>
            <a:r>
              <a:rPr lang="en-ZA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u="sng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  <a:r>
              <a:rPr lang="en-US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</a:t>
            </a:r>
            <a:endParaRPr lang="en-ZA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31E6F2-2C64-4546-8F98-AB15CED21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116" y="4782259"/>
            <a:ext cx="3895679" cy="16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3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CF0E2C1C-4626-4281-B743-99F4B75293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sp>
        <p:nvSpPr>
          <p:cNvPr id="19" name="object 19"/>
          <p:cNvSpPr txBox="1"/>
          <p:nvPr/>
        </p:nvSpPr>
        <p:spPr>
          <a:xfrm>
            <a:off x="11612880" y="6581809"/>
            <a:ext cx="248285" cy="1530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900" spc="-65" dirty="0">
                <a:solidFill>
                  <a:srgbClr val="A6A6A6"/>
                </a:solidFill>
                <a:latin typeface="Arial"/>
                <a:cs typeface="Arial"/>
              </a:rPr>
              <a:t>12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BA01075-9C71-4C3E-ACC8-0E67C222E1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A8E277A1-AF76-44DB-99E3-12E04EB13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389" y="1035812"/>
            <a:ext cx="1106233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ZA" sz="4400" spc="-434" dirty="0"/>
              <a:t>CONCLUSION ……….</a:t>
            </a:r>
            <a:endParaRPr sz="4400" dirty="0"/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AE2F758F-FF58-455C-A514-BB76EC245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846619"/>
              </p:ext>
            </p:extLst>
          </p:nvPr>
        </p:nvGraphicFramePr>
        <p:xfrm>
          <a:off x="533400" y="1828801"/>
          <a:ext cx="10515600" cy="330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931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51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sp>
        <p:nvSpPr>
          <p:cNvPr id="4" name="object 4"/>
          <p:cNvSpPr txBox="1"/>
          <p:nvPr/>
        </p:nvSpPr>
        <p:spPr>
          <a:xfrm>
            <a:off x="11726671" y="6558788"/>
            <a:ext cx="9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A6A6A6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292" y="2590800"/>
            <a:ext cx="6479714" cy="328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/>
                <a:cs typeface="Arial"/>
              </a:rPr>
              <a:t>Initial Analysis &amp; Auto ML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/>
                <a:cs typeface="Arial"/>
              </a:rPr>
              <a:t>Pre-P</a:t>
            </a:r>
            <a:r>
              <a:rPr lang="en-ZA" sz="1800" spc="55" dirty="0">
                <a:latin typeface="Arial"/>
                <a:cs typeface="Arial"/>
              </a:rPr>
              <a:t>rocessing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/>
                <a:cs typeface="Arial"/>
              </a:rPr>
              <a:t>Data Augmentation</a:t>
            </a:r>
            <a:endParaRPr lang="en-ZA" sz="1800" spc="55" dirty="0">
              <a:latin typeface="Arial"/>
              <a:cs typeface="Arial"/>
            </a:endParaRP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/>
                <a:cs typeface="Arial"/>
              </a:rPr>
              <a:t>Model &amp; Metrics Selection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/>
                <a:cs typeface="Arial"/>
              </a:rPr>
              <a:t>Training Approach &amp; Optimization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z="1800" spc="55" dirty="0">
                <a:latin typeface="Arial"/>
                <a:cs typeface="Arial"/>
              </a:rPr>
              <a:t>Post Processing &amp; Results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/>
                <a:cs typeface="Arial"/>
              </a:rPr>
              <a:t>Conclusion</a:t>
            </a:r>
            <a:endParaRPr lang="en-ZA" sz="1800" spc="5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200" y="731961"/>
            <a:ext cx="10287000" cy="611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lang="en-ZA" sz="3700" spc="-90" dirty="0"/>
              <a:t>PROJECT </a:t>
            </a:r>
            <a:r>
              <a:rPr lang="en-ZA" sz="3700" spc="-90" dirty="0">
                <a:solidFill>
                  <a:srgbClr val="00B9FF"/>
                </a:solidFill>
              </a:rPr>
              <a:t>SUMMARY</a:t>
            </a:r>
            <a:endParaRPr sz="3700" dirty="0">
              <a:solidFill>
                <a:srgbClr val="00B9FF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6863" y="3015455"/>
            <a:ext cx="426593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ZA" sz="1800" b="1" spc="55" dirty="0">
                <a:solidFill>
                  <a:srgbClr val="7500C0"/>
                </a:solidFill>
                <a:latin typeface="Arial"/>
                <a:cs typeface="Arial"/>
              </a:rPr>
              <a:t>Always be </a:t>
            </a:r>
            <a:r>
              <a:rPr lang="en-ZA" b="1" spc="55" dirty="0">
                <a:solidFill>
                  <a:srgbClr val="7500C0"/>
                </a:solidFill>
                <a:latin typeface="Arial"/>
                <a:cs typeface="Arial"/>
              </a:rPr>
              <a:t>experimenting: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ZA" sz="1800" b="1" spc="55" dirty="0">
                <a:solidFill>
                  <a:srgbClr val="7500C0"/>
                </a:solidFill>
                <a:latin typeface="Arial"/>
                <a:cs typeface="Arial"/>
              </a:rPr>
              <a:t>Create code that </a:t>
            </a:r>
            <a:r>
              <a:rPr lang="en-ZA" b="1" spc="55" dirty="0">
                <a:solidFill>
                  <a:srgbClr val="7500C0"/>
                </a:solidFill>
                <a:latin typeface="Arial"/>
                <a:cs typeface="Arial"/>
              </a:rPr>
              <a:t>always for repeated iterations with parameter and variable changes </a:t>
            </a:r>
            <a:r>
              <a:rPr lang="en-ZA" sz="1800" b="1" spc="55" dirty="0">
                <a:solidFill>
                  <a:srgbClr val="7500C0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30575" y="2927003"/>
            <a:ext cx="45719" cy="1310549"/>
          </a:xfrm>
          <a:custGeom>
            <a:avLst/>
            <a:gdLst/>
            <a:ahLst/>
            <a:cxnLst/>
            <a:rect l="l" t="t" r="r" b="b"/>
            <a:pathLst>
              <a:path h="1040764">
                <a:moveTo>
                  <a:pt x="0" y="0"/>
                </a:moveTo>
                <a:lnTo>
                  <a:pt x="0" y="1040510"/>
                </a:lnTo>
              </a:path>
            </a:pathLst>
          </a:custGeom>
          <a:ln w="57912">
            <a:solidFill>
              <a:srgbClr val="750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30C4626-AB3B-4038-BB7C-C3A9B1265FB6}"/>
              </a:ext>
            </a:extLst>
          </p:cNvPr>
          <p:cNvSpPr txBox="1"/>
          <p:nvPr/>
        </p:nvSpPr>
        <p:spPr>
          <a:xfrm>
            <a:off x="685800" y="2168500"/>
            <a:ext cx="53803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ZA" b="1" spc="55" dirty="0">
                <a:solidFill>
                  <a:srgbClr val="00B9FF"/>
                </a:solidFill>
                <a:latin typeface="Arial"/>
                <a:cs typeface="Arial"/>
              </a:rPr>
              <a:t>APPROACH &amp; METHODOLOGY</a:t>
            </a:r>
            <a:endParaRPr b="1" spc="55" dirty="0">
              <a:solidFill>
                <a:srgbClr val="00B9FF"/>
              </a:solidFill>
              <a:latin typeface="Arial"/>
              <a:cs typeface="Arial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2BC5B9AE-8A1B-4438-B097-45F697ECF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object 2">
            <a:extLst>
              <a:ext uri="{FF2B5EF4-FFF2-40B4-BE49-F238E27FC236}">
                <a16:creationId xmlns:a16="http://schemas.microsoft.com/office/drawing/2014/main" id="{D1C19150-9CEB-418B-808F-09A80B5A61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41229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27" y="723578"/>
            <a:ext cx="3883951" cy="164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ANALYSIS </a:t>
            </a:r>
            <a:r>
              <a:rPr lang="en-US" sz="4100" spc="-245" dirty="0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4100" kern="12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kern="1200" spc="-245" dirty="0">
                <a:solidFill>
                  <a:srgbClr val="00B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AUTO-ML</a:t>
            </a:r>
            <a:r>
              <a:rPr lang="en-US" sz="4100" kern="12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22EBDF3D-872D-4F6C-956E-BD2834582365}"/>
              </a:ext>
            </a:extLst>
          </p:cNvPr>
          <p:cNvSpPr txBox="1"/>
          <p:nvPr/>
        </p:nvSpPr>
        <p:spPr>
          <a:xfrm>
            <a:off x="200386" y="2548467"/>
            <a:ext cx="3832466" cy="3628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Dataset analysis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15min samples vs 1-hour predictions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Missing values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Date range vs prediction range </a:t>
            </a:r>
          </a:p>
          <a:p>
            <a:pPr marL="527050" marR="5080" lvl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Exploratory Analysis: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Day of month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Day of week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Basic Feature Extraction: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Day, month, year etc.  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Auto-ML Modelling </a:t>
            </a:r>
          </a:p>
          <a:p>
            <a:pPr marL="527050" marR="5080" lvl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 descr="Text, table&#10;&#10;Description automatically generated">
            <a:extLst>
              <a:ext uri="{FF2B5EF4-FFF2-40B4-BE49-F238E27FC236}">
                <a16:creationId xmlns:a16="http://schemas.microsoft.com/office/drawing/2014/main" id="{1F12B9FD-76C2-4570-BF96-E85A9E22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39" y="674817"/>
            <a:ext cx="2006361" cy="204689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C3C92C-618E-490D-8638-95705F481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406" y="1378479"/>
            <a:ext cx="2006360" cy="1981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5B8866-C481-479F-864C-C4B335048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3698260"/>
            <a:ext cx="3509357" cy="2519363"/>
          </a:xfrm>
          <a:prstGeom prst="rect">
            <a:avLst/>
          </a:prstGeom>
        </p:spPr>
      </p:pic>
      <p:pic>
        <p:nvPicPr>
          <p:cNvPr id="4" name="small day">
            <a:extLst>
              <a:ext uri="{FF2B5EF4-FFF2-40B4-BE49-F238E27FC236}">
                <a16:creationId xmlns:a16="http://schemas.microsoft.com/office/drawing/2014/main" id="{4D543CEF-0424-4769-82B7-8D295446B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62" y="943970"/>
            <a:ext cx="3547299" cy="2519362"/>
          </a:xfrm>
          <a:prstGeom prst="rect">
            <a:avLst/>
          </a:prstGeom>
        </p:spPr>
      </p:pic>
      <p:pic>
        <p:nvPicPr>
          <p:cNvPr id="25" name="Small month">
            <a:extLst>
              <a:ext uri="{FF2B5EF4-FFF2-40B4-BE49-F238E27FC236}">
                <a16:creationId xmlns:a16="http://schemas.microsoft.com/office/drawing/2014/main" id="{DF591B99-B9CE-4FCC-8FC4-7D7DCCAA3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1362" y="3698260"/>
            <a:ext cx="3547299" cy="2519362"/>
          </a:xfrm>
          <a:prstGeom prst="rect">
            <a:avLst/>
          </a:prstGeom>
        </p:spPr>
      </p:pic>
      <p:pic>
        <p:nvPicPr>
          <p:cNvPr id="100" name="Enlarged both">
            <a:extLst>
              <a:ext uri="{FF2B5EF4-FFF2-40B4-BE49-F238E27FC236}">
                <a16:creationId xmlns:a16="http://schemas.microsoft.com/office/drawing/2014/main" id="{C7874774-ACB0-4846-ADA1-842692D72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608" y="640377"/>
            <a:ext cx="7642053" cy="5713586"/>
          </a:xfrm>
          <a:prstGeom prst="rect">
            <a:avLst/>
          </a:prstGeom>
        </p:spPr>
      </p:pic>
      <p:pic>
        <p:nvPicPr>
          <p:cNvPr id="10" name="Enlarged month">
            <a:extLst>
              <a:ext uri="{FF2B5EF4-FFF2-40B4-BE49-F238E27FC236}">
                <a16:creationId xmlns:a16="http://schemas.microsoft.com/office/drawing/2014/main" id="{3A5A8A0B-5AAB-4C9F-AB57-D808369E5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6608" y="640378"/>
            <a:ext cx="7642052" cy="5713586"/>
          </a:xfrm>
          <a:prstGeom prst="rect">
            <a:avLst/>
          </a:prstGeom>
        </p:spPr>
      </p:pic>
      <p:pic>
        <p:nvPicPr>
          <p:cNvPr id="18" name="Enlarged day">
            <a:extLst>
              <a:ext uri="{FF2B5EF4-FFF2-40B4-BE49-F238E27FC236}">
                <a16:creationId xmlns:a16="http://schemas.microsoft.com/office/drawing/2014/main" id="{A71C10A0-9683-46F5-B3A4-78905090C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609" y="647153"/>
            <a:ext cx="7642052" cy="5570470"/>
          </a:xfrm>
          <a:prstGeom prst="rect">
            <a:avLst/>
          </a:prstGeom>
        </p:spPr>
      </p:pic>
      <p:pic>
        <p:nvPicPr>
          <p:cNvPr id="46" name="REPL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>
            <a:extLst>
              <a:ext uri="{FF2B5EF4-FFF2-40B4-BE49-F238E27FC236}">
                <a16:creationId xmlns:a16="http://schemas.microsoft.com/office/drawing/2014/main" id="{A1447A88-237D-48D8-9970-AA7682CB0AC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551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A99659-4204-42F5-A5C7-C5EE677CF1A6}"/>
              </a:ext>
            </a:extLst>
          </p:cNvPr>
          <p:cNvGrpSpPr/>
          <p:nvPr/>
        </p:nvGrpSpPr>
        <p:grpSpPr>
          <a:xfrm>
            <a:off x="0" y="4840418"/>
            <a:ext cx="1000721" cy="2017582"/>
            <a:chOff x="720448" y="2420210"/>
            <a:chExt cx="1000721" cy="20175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FF0AAE-492D-46F6-8A2A-32DEEF615D72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solidFill>
              <a:srgbClr val="CAD9EB"/>
            </a:solidFill>
            <a:ln>
              <a:solidFill>
                <a:srgbClr val="CA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CF79D29-0479-4906-BD65-A11E9BDE2024}"/>
                </a:ext>
              </a:extLst>
            </p:cNvPr>
            <p:cNvSpPr/>
            <p:nvPr/>
          </p:nvSpPr>
          <p:spPr>
            <a:xfrm rot="5400000">
              <a:off x="212018" y="2928640"/>
              <a:ext cx="2017582" cy="100072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1DB4D-29FD-4E1F-A662-958A987A4B46}"/>
              </a:ext>
            </a:extLst>
          </p:cNvPr>
          <p:cNvGrpSpPr/>
          <p:nvPr/>
        </p:nvGrpSpPr>
        <p:grpSpPr>
          <a:xfrm rot="10800000" flipV="1">
            <a:off x="11191278" y="0"/>
            <a:ext cx="1000722" cy="2017583"/>
            <a:chOff x="720448" y="2420211"/>
            <a:chExt cx="1000721" cy="2017582"/>
          </a:xfrm>
          <a:solidFill>
            <a:srgbClr val="BEAFCF">
              <a:alpha val="6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A9366-1B7C-4717-BADE-51DEEC291E9B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D1CF14F-168D-4CA6-BF0C-2D77308C84E4}"/>
                </a:ext>
              </a:extLst>
            </p:cNvPr>
            <p:cNvSpPr/>
            <p:nvPr/>
          </p:nvSpPr>
          <p:spPr>
            <a:xfrm rot="5400000">
              <a:off x="212018" y="2928641"/>
              <a:ext cx="2017582" cy="10007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2EBAFAD-B7E8-4394-B1BC-CAC35DD32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24" y="1560829"/>
            <a:ext cx="9439275" cy="5038725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751E3ACE-B55F-4C78-96BF-8920684091FC}"/>
              </a:ext>
            </a:extLst>
          </p:cNvPr>
          <p:cNvSpPr txBox="1">
            <a:spLocks/>
          </p:cNvSpPr>
          <p:nvPr/>
        </p:nvSpPr>
        <p:spPr>
          <a:xfrm>
            <a:off x="500361" y="747423"/>
            <a:ext cx="9296400" cy="623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lang="en-ZA" sz="3700" kern="0" spc="-90" dirty="0"/>
              <a:t>AUTO-ML</a:t>
            </a:r>
            <a:r>
              <a:rPr lang="en-ZA" sz="3700" kern="0" spc="-100" dirty="0"/>
              <a:t> WITH </a:t>
            </a:r>
            <a:r>
              <a:rPr lang="en-ZA" sz="3700" kern="0" spc="-245" dirty="0">
                <a:solidFill>
                  <a:srgbClr val="00B9FF"/>
                </a:solidFill>
              </a:rPr>
              <a:t>PYCARET</a:t>
            </a:r>
            <a:endParaRPr lang="en-ZA" sz="3700" kern="0" dirty="0"/>
          </a:p>
        </p:txBody>
      </p:sp>
    </p:spTree>
    <p:extLst>
      <p:ext uri="{BB962C8B-B14F-4D97-AF65-F5344CB8AC3E}">
        <p14:creationId xmlns:p14="http://schemas.microsoft.com/office/powerpoint/2010/main" val="169377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1A3E4-2F5E-4825-95D5-25374C3E845C}"/>
              </a:ext>
            </a:extLst>
          </p:cNvPr>
          <p:cNvSpPr/>
          <p:nvPr/>
        </p:nvSpPr>
        <p:spPr>
          <a:xfrm>
            <a:off x="587447" y="2193498"/>
            <a:ext cx="5562600" cy="1235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3" name="object 2">
            <a:extLst>
              <a:ext uri="{FF2B5EF4-FFF2-40B4-BE49-F238E27FC236}">
                <a16:creationId xmlns:a16="http://schemas.microsoft.com/office/drawing/2014/main" id="{996FCF2F-D628-41CD-91F1-5215095B95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551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A99659-4204-42F5-A5C7-C5EE677CF1A6}"/>
              </a:ext>
            </a:extLst>
          </p:cNvPr>
          <p:cNvGrpSpPr/>
          <p:nvPr/>
        </p:nvGrpSpPr>
        <p:grpSpPr>
          <a:xfrm>
            <a:off x="0" y="4840418"/>
            <a:ext cx="1000721" cy="2017582"/>
            <a:chOff x="720448" y="2420210"/>
            <a:chExt cx="1000721" cy="20175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FF0AAE-492D-46F6-8A2A-32DEEF615D72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solidFill>
              <a:srgbClr val="CAD9EB"/>
            </a:solidFill>
            <a:ln>
              <a:solidFill>
                <a:srgbClr val="CA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CF79D29-0479-4906-BD65-A11E9BDE2024}"/>
                </a:ext>
              </a:extLst>
            </p:cNvPr>
            <p:cNvSpPr/>
            <p:nvPr/>
          </p:nvSpPr>
          <p:spPr>
            <a:xfrm rot="5400000">
              <a:off x="212018" y="2928640"/>
              <a:ext cx="2017582" cy="100072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1DB4D-29FD-4E1F-A662-958A987A4B46}"/>
              </a:ext>
            </a:extLst>
          </p:cNvPr>
          <p:cNvGrpSpPr/>
          <p:nvPr/>
        </p:nvGrpSpPr>
        <p:grpSpPr>
          <a:xfrm rot="10800000" flipV="1">
            <a:off x="11191278" y="0"/>
            <a:ext cx="1000722" cy="2017583"/>
            <a:chOff x="720448" y="2420211"/>
            <a:chExt cx="1000721" cy="2017582"/>
          </a:xfrm>
          <a:solidFill>
            <a:srgbClr val="BEAFCF">
              <a:alpha val="6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A9366-1B7C-4717-BADE-51DEEC291E9B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D1CF14F-168D-4CA6-BF0C-2D77308C84E4}"/>
                </a:ext>
              </a:extLst>
            </p:cNvPr>
            <p:cNvSpPr/>
            <p:nvPr/>
          </p:nvSpPr>
          <p:spPr>
            <a:xfrm rot="5400000">
              <a:off x="212018" y="2928641"/>
              <a:ext cx="2017582" cy="10007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9" name="object 6">
            <a:extLst>
              <a:ext uri="{FF2B5EF4-FFF2-40B4-BE49-F238E27FC236}">
                <a16:creationId xmlns:a16="http://schemas.microsoft.com/office/drawing/2014/main" id="{CD8742CA-4A7B-4B35-BFA9-E0CC57100D30}"/>
              </a:ext>
            </a:extLst>
          </p:cNvPr>
          <p:cNvSpPr txBox="1"/>
          <p:nvPr/>
        </p:nvSpPr>
        <p:spPr>
          <a:xfrm>
            <a:off x="609600" y="1788493"/>
            <a:ext cx="5410200" cy="2352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27000" marR="5080" indent="-228600"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b="1" spc="55" dirty="0">
                <a:latin typeface="Arial" panose="020B0604020202020204" pitchFamily="34" charset="0"/>
                <a:cs typeface="Arial" panose="020B0604020202020204" pitchFamily="34" charset="0"/>
              </a:rPr>
              <a:t>Creation of test data – 1 month  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b="1" spc="55" dirty="0">
                <a:latin typeface="Arial" panose="020B0604020202020204" pitchFamily="34" charset="0"/>
                <a:cs typeface="Arial" panose="020B0604020202020204" pitchFamily="34" charset="0"/>
              </a:rPr>
              <a:t>Missing values (15min intervals)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en-US" u="sng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12850" marR="5080" lvl="2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u="sng" spc="55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  | cubic spline</a:t>
            </a:r>
          </a:p>
          <a:p>
            <a:pPr marL="1212850" marR="5080" lvl="2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u="sng" spc="55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 fill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Supervised learning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b="1" spc="55" dirty="0">
                <a:latin typeface="Arial" panose="020B0604020202020204" pitchFamily="34" charset="0"/>
                <a:cs typeface="Arial" panose="020B0604020202020204" pitchFamily="34" charset="0"/>
              </a:rPr>
              <a:t>Resampling with summation of 1hr intervals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Fill in missing intervals with 0’s </a:t>
            </a: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3C27A4C2-E00F-4DAA-9FAA-928AAEB450FE}"/>
              </a:ext>
            </a:extLst>
          </p:cNvPr>
          <p:cNvSpPr txBox="1">
            <a:spLocks/>
          </p:cNvSpPr>
          <p:nvPr/>
        </p:nvSpPr>
        <p:spPr>
          <a:xfrm>
            <a:off x="500361" y="747423"/>
            <a:ext cx="9296400" cy="623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lang="en-ZA" sz="3700" kern="0" spc="-245" dirty="0"/>
              <a:t>PRE - </a:t>
            </a:r>
            <a:r>
              <a:rPr lang="en-ZA" sz="3700" kern="0" spc="-245" dirty="0">
                <a:solidFill>
                  <a:srgbClr val="00B9FF"/>
                </a:solidFill>
              </a:rPr>
              <a:t>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A0529-24DD-49C0-884B-99E283A0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377977"/>
            <a:ext cx="6397850" cy="2201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B9AFD4-F8CD-4285-A295-99AD47E9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226350"/>
            <a:ext cx="2266950" cy="2352675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sp>
        <p:nvSpPr>
          <p:cNvPr id="42" name="object 6">
            <a:extLst>
              <a:ext uri="{FF2B5EF4-FFF2-40B4-BE49-F238E27FC236}">
                <a16:creationId xmlns:a16="http://schemas.microsoft.com/office/drawing/2014/main" id="{154EF51E-CE11-4386-93B8-F104C57C73E4}"/>
              </a:ext>
            </a:extLst>
          </p:cNvPr>
          <p:cNvSpPr txBox="1"/>
          <p:nvPr/>
        </p:nvSpPr>
        <p:spPr>
          <a:xfrm>
            <a:off x="5002721" y="2220295"/>
            <a:ext cx="1169479" cy="39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9850" marR="5080" algn="r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</a:pPr>
            <a:r>
              <a:rPr lang="en-US" sz="1100"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used 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0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2">
            <a:extLst>
              <a:ext uri="{FF2B5EF4-FFF2-40B4-BE49-F238E27FC236}">
                <a16:creationId xmlns:a16="http://schemas.microsoft.com/office/drawing/2014/main" id="{996FCF2F-D628-41CD-91F1-5215095B95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551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A99659-4204-42F5-A5C7-C5EE677CF1A6}"/>
              </a:ext>
            </a:extLst>
          </p:cNvPr>
          <p:cNvGrpSpPr/>
          <p:nvPr/>
        </p:nvGrpSpPr>
        <p:grpSpPr>
          <a:xfrm>
            <a:off x="0" y="4840418"/>
            <a:ext cx="1000721" cy="2017582"/>
            <a:chOff x="720448" y="2420210"/>
            <a:chExt cx="1000721" cy="20175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FF0AAE-492D-46F6-8A2A-32DEEF615D72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solidFill>
              <a:srgbClr val="CAD9EB"/>
            </a:solidFill>
            <a:ln>
              <a:solidFill>
                <a:srgbClr val="CA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CF79D29-0479-4906-BD65-A11E9BDE2024}"/>
                </a:ext>
              </a:extLst>
            </p:cNvPr>
            <p:cNvSpPr/>
            <p:nvPr/>
          </p:nvSpPr>
          <p:spPr>
            <a:xfrm rot="5400000">
              <a:off x="212018" y="2928640"/>
              <a:ext cx="2017582" cy="100072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1DB4D-29FD-4E1F-A662-958A987A4B46}"/>
              </a:ext>
            </a:extLst>
          </p:cNvPr>
          <p:cNvGrpSpPr/>
          <p:nvPr/>
        </p:nvGrpSpPr>
        <p:grpSpPr>
          <a:xfrm rot="10800000" flipV="1">
            <a:off x="11191278" y="0"/>
            <a:ext cx="1000722" cy="2017583"/>
            <a:chOff x="720448" y="2420211"/>
            <a:chExt cx="1000721" cy="2017582"/>
          </a:xfrm>
          <a:solidFill>
            <a:srgbClr val="BEAFCF">
              <a:alpha val="6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A9366-1B7C-4717-BADE-51DEEC291E9B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D1CF14F-168D-4CA6-BF0C-2D77308C84E4}"/>
                </a:ext>
              </a:extLst>
            </p:cNvPr>
            <p:cNvSpPr/>
            <p:nvPr/>
          </p:nvSpPr>
          <p:spPr>
            <a:xfrm rot="5400000">
              <a:off x="212018" y="2928641"/>
              <a:ext cx="2017582" cy="10007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5" name="object 9">
            <a:extLst>
              <a:ext uri="{FF2B5EF4-FFF2-40B4-BE49-F238E27FC236}">
                <a16:creationId xmlns:a16="http://schemas.microsoft.com/office/drawing/2014/main" id="{3C27A4C2-E00F-4DAA-9FAA-928AAEB450FE}"/>
              </a:ext>
            </a:extLst>
          </p:cNvPr>
          <p:cNvSpPr txBox="1">
            <a:spLocks/>
          </p:cNvSpPr>
          <p:nvPr/>
        </p:nvSpPr>
        <p:spPr>
          <a:xfrm>
            <a:off x="500361" y="747423"/>
            <a:ext cx="9296400" cy="623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lang="en-ZA" sz="3700" kern="0" spc="-245" dirty="0"/>
              <a:t>DATA </a:t>
            </a:r>
            <a:r>
              <a:rPr lang="en-ZA" sz="3700" kern="0" spc="-245" dirty="0">
                <a:solidFill>
                  <a:srgbClr val="00B9FF"/>
                </a:solidFill>
              </a:rPr>
              <a:t>AUGMENTATION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9A30A4-354E-49B3-9447-606835383849}"/>
              </a:ext>
            </a:extLst>
          </p:cNvPr>
          <p:cNvSpPr txBox="1"/>
          <p:nvPr/>
        </p:nvSpPr>
        <p:spPr>
          <a:xfrm>
            <a:off x="948519" y="1600200"/>
            <a:ext cx="10181947" cy="720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65" dirty="0">
                <a:solidFill>
                  <a:srgbClr val="7500C0"/>
                </a:solidFill>
                <a:latin typeface="Arial"/>
                <a:cs typeface="Arial"/>
              </a:rPr>
              <a:t>Feature Extraction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600" b="1" spc="35" dirty="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lang="en-US" sz="1600" b="1" spc="35" dirty="0">
                <a:latin typeface="Arial"/>
                <a:cs typeface="Arial"/>
              </a:rPr>
              <a:t>Linear</a:t>
            </a:r>
            <a:r>
              <a:rPr lang="en-US" sz="1600" b="1" spc="-110" dirty="0">
                <a:latin typeface="Arial"/>
                <a:cs typeface="Arial"/>
              </a:rPr>
              <a:t> (Fourier Transformation) </a:t>
            </a:r>
            <a:r>
              <a:rPr lang="en-US" sz="1600" b="1" spc="40" dirty="0">
                <a:latin typeface="Arial"/>
                <a:cs typeface="Arial"/>
              </a:rPr>
              <a:t>					                    Temporal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BFCB3-2CF4-4C82-AD72-D1B42267CA3E}"/>
              </a:ext>
            </a:extLst>
          </p:cNvPr>
          <p:cNvSpPr txBox="1"/>
          <p:nvPr/>
        </p:nvSpPr>
        <p:spPr>
          <a:xfrm>
            <a:off x="1034934" y="5880899"/>
            <a:ext cx="6094476" cy="74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1200" b="1" dirty="0"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en-ZA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" marR="5080" indent="-228600"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z="1200" spc="55" dirty="0">
                <a:latin typeface="Arial" panose="020B0604020202020204" pitchFamily="34" charset="0"/>
                <a:cs typeface="Arial" panose="020B0604020202020204" pitchFamily="34" charset="0"/>
              </a:rPr>
              <a:t>Day of year (20 multiplicative variations) </a:t>
            </a:r>
          </a:p>
          <a:p>
            <a:pPr marL="571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z="1200" spc="55" dirty="0"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FBAFA-3742-4F62-944C-2A56C611A3CA}"/>
              </a:ext>
            </a:extLst>
          </p:cNvPr>
          <p:cNvSpPr txBox="1"/>
          <p:nvPr/>
        </p:nvSpPr>
        <p:spPr>
          <a:xfrm>
            <a:off x="1846502" y="5948678"/>
            <a:ext cx="1600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0" i="0" dirty="0">
                <a:solidFill>
                  <a:srgbClr val="292929"/>
                </a:solidFill>
                <a:effectLst/>
                <a:latin typeface="Menlo"/>
              </a:rPr>
              <a:t>np.sin(2 * np.pi * f * t)</a:t>
            </a:r>
            <a:endParaRPr lang="en-ZA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CEF6D-80FA-4E33-8034-C117F5B8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110" y="6229686"/>
            <a:ext cx="626641" cy="4385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B3E48D-DCA7-4709-9EC4-50CCB99E7FDC}"/>
              </a:ext>
            </a:extLst>
          </p:cNvPr>
          <p:cNvSpPr txBox="1"/>
          <p:nvPr/>
        </p:nvSpPr>
        <p:spPr>
          <a:xfrm>
            <a:off x="4980751" y="6148955"/>
            <a:ext cx="1076884" cy="622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z="1200" spc="55" dirty="0">
                <a:latin typeface="Arial" panose="020B0604020202020204" pitchFamily="34" charset="0"/>
                <a:cs typeface="Arial" panose="020B0604020202020204" pitchFamily="34" charset="0"/>
              </a:rPr>
              <a:t>Day </a:t>
            </a:r>
          </a:p>
          <a:p>
            <a:pPr marL="571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z="1200" spc="55" dirty="0">
                <a:latin typeface="Arial" panose="020B0604020202020204" pitchFamily="34" charset="0"/>
                <a:cs typeface="Arial" panose="020B0604020202020204" pitchFamily="34" charset="0"/>
              </a:rPr>
              <a:t>Hour </a:t>
            </a:r>
          </a:p>
          <a:p>
            <a:endParaRPr lang="en-Z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object 28">
            <a:extLst>
              <a:ext uri="{FF2B5EF4-FFF2-40B4-BE49-F238E27FC236}">
                <a16:creationId xmlns:a16="http://schemas.microsoft.com/office/drawing/2014/main" id="{0537B364-3EFD-4A3E-AEF9-103278E9F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93626"/>
              </p:ext>
            </p:extLst>
          </p:nvPr>
        </p:nvGraphicFramePr>
        <p:xfrm>
          <a:off x="8877862" y="2362200"/>
          <a:ext cx="2833877" cy="3434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8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solidFill>
                      <a:srgbClr val="750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Specifics </a:t>
                      </a:r>
                    </a:p>
                  </a:txBody>
                  <a:tcPr marL="9525" marR="9525" marT="9525" marB="0" anchor="b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5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Start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6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Months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Oct, Nov, Dec, Jan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16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of </a:t>
                      </a:r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74106"/>
                  </a:ext>
                </a:extLst>
              </a:tr>
              <a:tr h="9216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66540"/>
                  </a:ext>
                </a:extLst>
              </a:tr>
              <a:tr h="9216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Weekend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Saturday and Sunday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495"/>
                  </a:ext>
                </a:extLst>
              </a:tr>
              <a:tr h="9216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Day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739"/>
                  </a:ext>
                </a:extLst>
              </a:tr>
              <a:tr h="9216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year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Including 2016 leap year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4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Inverse day of </a:t>
                      </a:r>
                      <a:r>
                        <a:rPr lang="en-Z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064027"/>
                  </a:ext>
                </a:extLst>
              </a:tr>
              <a:tr h="12645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57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Days in month </a:t>
                      </a: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CD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5659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872B2D-5542-4E6D-985A-15B275E0F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19" y="2329913"/>
            <a:ext cx="7842584" cy="34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2">
            <a:extLst>
              <a:ext uri="{FF2B5EF4-FFF2-40B4-BE49-F238E27FC236}">
                <a16:creationId xmlns:a16="http://schemas.microsoft.com/office/drawing/2014/main" id="{996FCF2F-D628-41CD-91F1-5215095B95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551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A99659-4204-42F5-A5C7-C5EE677CF1A6}"/>
              </a:ext>
            </a:extLst>
          </p:cNvPr>
          <p:cNvGrpSpPr/>
          <p:nvPr/>
        </p:nvGrpSpPr>
        <p:grpSpPr>
          <a:xfrm>
            <a:off x="0" y="4840418"/>
            <a:ext cx="1000721" cy="2017582"/>
            <a:chOff x="720448" y="2420210"/>
            <a:chExt cx="1000721" cy="20175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FF0AAE-492D-46F6-8A2A-32DEEF615D72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solidFill>
              <a:srgbClr val="CAD9EB"/>
            </a:solidFill>
            <a:ln>
              <a:solidFill>
                <a:srgbClr val="CA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CF79D29-0479-4906-BD65-A11E9BDE2024}"/>
                </a:ext>
              </a:extLst>
            </p:cNvPr>
            <p:cNvSpPr/>
            <p:nvPr/>
          </p:nvSpPr>
          <p:spPr>
            <a:xfrm rot="5400000">
              <a:off x="212018" y="2928640"/>
              <a:ext cx="2017582" cy="100072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1DB4D-29FD-4E1F-A662-958A987A4B46}"/>
              </a:ext>
            </a:extLst>
          </p:cNvPr>
          <p:cNvGrpSpPr/>
          <p:nvPr/>
        </p:nvGrpSpPr>
        <p:grpSpPr>
          <a:xfrm rot="10800000" flipV="1">
            <a:off x="11191278" y="0"/>
            <a:ext cx="1000722" cy="2017583"/>
            <a:chOff x="720448" y="2420211"/>
            <a:chExt cx="1000721" cy="2017582"/>
          </a:xfrm>
          <a:solidFill>
            <a:srgbClr val="BEAFCF">
              <a:alpha val="6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A9366-1B7C-4717-BADE-51DEEC291E9B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D1CF14F-168D-4CA6-BF0C-2D77308C84E4}"/>
                </a:ext>
              </a:extLst>
            </p:cNvPr>
            <p:cNvSpPr/>
            <p:nvPr/>
          </p:nvSpPr>
          <p:spPr>
            <a:xfrm rot="5400000">
              <a:off x="212018" y="2928641"/>
              <a:ext cx="2017582" cy="10007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9" name="object 6">
            <a:extLst>
              <a:ext uri="{FF2B5EF4-FFF2-40B4-BE49-F238E27FC236}">
                <a16:creationId xmlns:a16="http://schemas.microsoft.com/office/drawing/2014/main" id="{CD8742CA-4A7B-4B35-BFA9-E0CC57100D30}"/>
              </a:ext>
            </a:extLst>
          </p:cNvPr>
          <p:cNvSpPr txBox="1"/>
          <p:nvPr/>
        </p:nvSpPr>
        <p:spPr>
          <a:xfrm>
            <a:off x="948521" y="1678956"/>
            <a:ext cx="5376080" cy="3697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Scaling – </a:t>
            </a:r>
            <a:r>
              <a:rPr lang="en-US" u="sng" spc="55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 vs Standardization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OneHotEncoding 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Train Validation Split Options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Cross validation (time series split)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u="sng" spc="55" dirty="0">
                <a:latin typeface="Arial" panose="020B0604020202020204" pitchFamily="34" charset="0"/>
                <a:cs typeface="Arial" panose="020B0604020202020204" pitchFamily="34" charset="0"/>
              </a:rPr>
              <a:t>Hold-out Validation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(&gt; 2018-04-01)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3C27A4C2-E00F-4DAA-9FAA-928AAEB450FE}"/>
              </a:ext>
            </a:extLst>
          </p:cNvPr>
          <p:cNvSpPr txBox="1">
            <a:spLocks/>
          </p:cNvSpPr>
          <p:nvPr/>
        </p:nvSpPr>
        <p:spPr>
          <a:xfrm>
            <a:off x="500361" y="747423"/>
            <a:ext cx="9296400" cy="623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lang="en-ZA" sz="3700" kern="0" spc="-245" dirty="0"/>
              <a:t>DATA </a:t>
            </a:r>
            <a:r>
              <a:rPr lang="en-ZA" sz="3700" kern="0" spc="-245" dirty="0">
                <a:solidFill>
                  <a:srgbClr val="00B9FF"/>
                </a:solidFill>
              </a:rPr>
              <a:t>AUGMENTATION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sp>
        <p:nvSpPr>
          <p:cNvPr id="23" name="object 6">
            <a:extLst>
              <a:ext uri="{FF2B5EF4-FFF2-40B4-BE49-F238E27FC236}">
                <a16:creationId xmlns:a16="http://schemas.microsoft.com/office/drawing/2014/main" id="{EB0BD4D1-69C9-456A-AA1C-7CCFAED32CA3}"/>
              </a:ext>
            </a:extLst>
          </p:cNvPr>
          <p:cNvSpPr txBox="1"/>
          <p:nvPr/>
        </p:nvSpPr>
        <p:spPr>
          <a:xfrm>
            <a:off x="6815920" y="1678956"/>
            <a:ext cx="5376080" cy="3697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Additional data 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Gross domestic product (US)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Public (federal) holidays</a:t>
            </a:r>
          </a:p>
          <a:p>
            <a:pPr marL="755650" marR="5080" lvl="1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Calculated “</a:t>
            </a:r>
            <a:r>
              <a:rPr lang="en-US" i="1" spc="55" dirty="0">
                <a:latin typeface="Arial" panose="020B0604020202020204" pitchFamily="34" charset="0"/>
                <a:cs typeface="Arial" panose="020B0604020202020204" pitchFamily="34" charset="0"/>
              </a:rPr>
              <a:t>days till next holiday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7BCE2CD6-E6D8-430E-871A-4145A6087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569" y="3869460"/>
            <a:ext cx="9163767" cy="26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2">
            <a:extLst>
              <a:ext uri="{FF2B5EF4-FFF2-40B4-BE49-F238E27FC236}">
                <a16:creationId xmlns:a16="http://schemas.microsoft.com/office/drawing/2014/main" id="{996FCF2F-D628-41CD-91F1-5215095B95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551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A99659-4204-42F5-A5C7-C5EE677CF1A6}"/>
              </a:ext>
            </a:extLst>
          </p:cNvPr>
          <p:cNvGrpSpPr/>
          <p:nvPr/>
        </p:nvGrpSpPr>
        <p:grpSpPr>
          <a:xfrm>
            <a:off x="0" y="4840418"/>
            <a:ext cx="1000721" cy="2017582"/>
            <a:chOff x="720448" y="2420210"/>
            <a:chExt cx="1000721" cy="20175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FF0AAE-492D-46F6-8A2A-32DEEF615D72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solidFill>
              <a:srgbClr val="CAD9EB"/>
            </a:solidFill>
            <a:ln>
              <a:solidFill>
                <a:srgbClr val="CA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CF79D29-0479-4906-BD65-A11E9BDE2024}"/>
                </a:ext>
              </a:extLst>
            </p:cNvPr>
            <p:cNvSpPr/>
            <p:nvPr/>
          </p:nvSpPr>
          <p:spPr>
            <a:xfrm rot="5400000">
              <a:off x="212018" y="2928640"/>
              <a:ext cx="2017582" cy="100072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1DB4D-29FD-4E1F-A662-958A987A4B46}"/>
              </a:ext>
            </a:extLst>
          </p:cNvPr>
          <p:cNvGrpSpPr/>
          <p:nvPr/>
        </p:nvGrpSpPr>
        <p:grpSpPr>
          <a:xfrm rot="10800000" flipV="1">
            <a:off x="11191278" y="0"/>
            <a:ext cx="1000722" cy="2017583"/>
            <a:chOff x="720448" y="2420211"/>
            <a:chExt cx="1000721" cy="2017582"/>
          </a:xfrm>
          <a:solidFill>
            <a:srgbClr val="BEAFCF">
              <a:alpha val="6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A9366-1B7C-4717-BADE-51DEEC291E9B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D1CF14F-168D-4CA6-BF0C-2D77308C84E4}"/>
                </a:ext>
              </a:extLst>
            </p:cNvPr>
            <p:cNvSpPr/>
            <p:nvPr/>
          </p:nvSpPr>
          <p:spPr>
            <a:xfrm rot="5400000">
              <a:off x="212018" y="2928641"/>
              <a:ext cx="2017582" cy="10007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10956-C90D-4B2F-9F0E-367437457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605" y="642730"/>
            <a:ext cx="3100411" cy="7896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141AB-C8D4-41AE-83AE-6B2124243E41}"/>
              </a:ext>
            </a:extLst>
          </p:cNvPr>
          <p:cNvSpPr txBox="1"/>
          <p:nvPr/>
        </p:nvSpPr>
        <p:spPr>
          <a:xfrm>
            <a:off x="8156933" y="632048"/>
            <a:ext cx="19812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4000" b="1" dirty="0"/>
              <a:t>RIDGE</a:t>
            </a:r>
            <a:r>
              <a:rPr lang="en-ZA" sz="40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6D4286-E3DF-4EA5-965D-27ACAB3BA1E2}"/>
              </a:ext>
            </a:extLst>
          </p:cNvPr>
          <p:cNvCxnSpPr>
            <a:cxnSpLocks/>
          </p:cNvCxnSpPr>
          <p:nvPr/>
        </p:nvCxnSpPr>
        <p:spPr>
          <a:xfrm>
            <a:off x="6477000" y="2169983"/>
            <a:ext cx="0" cy="4230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ject 6">
            <a:extLst>
              <a:ext uri="{FF2B5EF4-FFF2-40B4-BE49-F238E27FC236}">
                <a16:creationId xmlns:a16="http://schemas.microsoft.com/office/drawing/2014/main" id="{EBECC9DB-9174-4F32-93B9-C5198134556D}"/>
              </a:ext>
            </a:extLst>
          </p:cNvPr>
          <p:cNvSpPr txBox="1"/>
          <p:nvPr/>
        </p:nvSpPr>
        <p:spPr>
          <a:xfrm>
            <a:off x="1330352" y="1868960"/>
            <a:ext cx="4369941" cy="3697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Achieve promising results in recent time series competitions</a:t>
            </a: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Interpolate non-linear features</a:t>
            </a: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Auto-Tuning with Optuna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1C085CF3-6D64-4968-BC90-109BC84D289B}"/>
              </a:ext>
            </a:extLst>
          </p:cNvPr>
          <p:cNvSpPr txBox="1"/>
          <p:nvPr/>
        </p:nvSpPr>
        <p:spPr>
          <a:xfrm>
            <a:off x="7335702" y="1871317"/>
            <a:ext cx="4369941" cy="3697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Ease of implementation </a:t>
            </a: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Interpolate linear features</a:t>
            </a: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L2 Regularization</a:t>
            </a: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59E786AD-04AD-42AE-842B-C58729EB36AE}"/>
              </a:ext>
            </a:extLst>
          </p:cNvPr>
          <p:cNvSpPr txBox="1">
            <a:spLocks/>
          </p:cNvSpPr>
          <p:nvPr/>
        </p:nvSpPr>
        <p:spPr>
          <a:xfrm>
            <a:off x="4267200" y="5465"/>
            <a:ext cx="4202896" cy="596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ts val="5110"/>
              </a:lnSpc>
              <a:spcBef>
                <a:spcPts val="100"/>
              </a:spcBef>
            </a:pPr>
            <a:r>
              <a:rPr lang="en-ZA" kern="0" spc="-245" dirty="0"/>
              <a:t>MODEL </a:t>
            </a:r>
            <a:r>
              <a:rPr lang="en-ZA" kern="0" spc="-245" dirty="0">
                <a:solidFill>
                  <a:srgbClr val="00B9FF"/>
                </a:solidFill>
              </a:rPr>
              <a:t>SELECTION</a:t>
            </a:r>
            <a:r>
              <a:rPr lang="en-ZA" kern="0" spc="-245" dirty="0"/>
              <a:t> </a:t>
            </a:r>
            <a:r>
              <a:rPr lang="en-ZA" kern="0" spc="-245" dirty="0">
                <a:solidFill>
                  <a:srgbClr val="00B9FF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464103-E5D6-4981-81A1-5569AA34BA8A}"/>
              </a:ext>
            </a:extLst>
          </p:cNvPr>
          <p:cNvSpPr txBox="1"/>
          <p:nvPr/>
        </p:nvSpPr>
        <p:spPr>
          <a:xfrm>
            <a:off x="9220200" y="5365146"/>
            <a:ext cx="1981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KNN | ANN </a:t>
            </a:r>
            <a:r>
              <a:rPr lang="en-ZA" sz="2800" dirty="0"/>
              <a:t> </a:t>
            </a:r>
          </a:p>
        </p:txBody>
      </p:sp>
      <p:pic>
        <p:nvPicPr>
          <p:cNvPr id="4" name="Picture 3" descr="Confused Broccoli">
            <a:extLst>
              <a:ext uri="{FF2B5EF4-FFF2-40B4-BE49-F238E27FC236}">
                <a16:creationId xmlns:a16="http://schemas.microsoft.com/office/drawing/2014/main" id="{144FCC30-B6BD-4545-8FAA-12CDB070C8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71" y="3872075"/>
            <a:ext cx="1828800" cy="1828800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1BA667AA-6ABD-4944-B5D4-7D21A608516F}"/>
              </a:ext>
            </a:extLst>
          </p:cNvPr>
          <p:cNvSpPr txBox="1"/>
          <p:nvPr/>
        </p:nvSpPr>
        <p:spPr>
          <a:xfrm>
            <a:off x="5266629" y="1289370"/>
            <a:ext cx="2962971" cy="89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marR="508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Indicated by Auto-ML </a:t>
            </a:r>
          </a:p>
          <a:p>
            <a:pPr marR="508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2">
            <a:extLst>
              <a:ext uri="{FF2B5EF4-FFF2-40B4-BE49-F238E27FC236}">
                <a16:creationId xmlns:a16="http://schemas.microsoft.com/office/drawing/2014/main" id="{996FCF2F-D628-41CD-91F1-5215095B95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5516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A99659-4204-42F5-A5C7-C5EE677CF1A6}"/>
              </a:ext>
            </a:extLst>
          </p:cNvPr>
          <p:cNvGrpSpPr/>
          <p:nvPr/>
        </p:nvGrpSpPr>
        <p:grpSpPr>
          <a:xfrm>
            <a:off x="0" y="4840418"/>
            <a:ext cx="1000721" cy="2017582"/>
            <a:chOff x="720448" y="2420210"/>
            <a:chExt cx="1000721" cy="20175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FF0AAE-492D-46F6-8A2A-32DEEF615D72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solidFill>
              <a:srgbClr val="CAD9EB"/>
            </a:solidFill>
            <a:ln>
              <a:solidFill>
                <a:srgbClr val="CA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CF79D29-0479-4906-BD65-A11E9BDE2024}"/>
                </a:ext>
              </a:extLst>
            </p:cNvPr>
            <p:cNvSpPr/>
            <p:nvPr/>
          </p:nvSpPr>
          <p:spPr>
            <a:xfrm rot="5400000">
              <a:off x="212018" y="2928640"/>
              <a:ext cx="2017582" cy="100072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1DB4D-29FD-4E1F-A662-958A987A4B46}"/>
              </a:ext>
            </a:extLst>
          </p:cNvPr>
          <p:cNvGrpSpPr/>
          <p:nvPr/>
        </p:nvGrpSpPr>
        <p:grpSpPr>
          <a:xfrm rot="10800000" flipV="1">
            <a:off x="11191278" y="0"/>
            <a:ext cx="1000722" cy="2017583"/>
            <a:chOff x="720448" y="2420211"/>
            <a:chExt cx="1000721" cy="2017582"/>
          </a:xfrm>
          <a:solidFill>
            <a:srgbClr val="BEAFCF">
              <a:alpha val="60000"/>
            </a:srgb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A9366-1B7C-4717-BADE-51DEEC291E9B}"/>
                </a:ext>
              </a:extLst>
            </p:cNvPr>
            <p:cNvSpPr/>
            <p:nvPr/>
          </p:nvSpPr>
          <p:spPr>
            <a:xfrm rot="2555463">
              <a:off x="1096700" y="3591707"/>
              <a:ext cx="476757" cy="468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D1CF14F-168D-4CA6-BF0C-2D77308C84E4}"/>
                </a:ext>
              </a:extLst>
            </p:cNvPr>
            <p:cNvSpPr/>
            <p:nvPr/>
          </p:nvSpPr>
          <p:spPr>
            <a:xfrm rot="5400000">
              <a:off x="212018" y="2928641"/>
              <a:ext cx="2017582" cy="10007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8F28353E-969E-4EF7-8EEC-96DF4D4C3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72" y="6148955"/>
            <a:ext cx="571943" cy="5719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5C64F9-9C95-4967-9790-4A4E52521FA7}"/>
              </a:ext>
            </a:extLst>
          </p:cNvPr>
          <p:cNvSpPr txBox="1"/>
          <p:nvPr/>
        </p:nvSpPr>
        <p:spPr>
          <a:xfrm>
            <a:off x="8001000" y="685454"/>
            <a:ext cx="234145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4000" b="1" dirty="0"/>
              <a:t>R-squared</a:t>
            </a:r>
            <a:r>
              <a:rPr lang="en-ZA" sz="4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A9FA7-46DD-4C36-A5C6-2B6A4459A2FD}"/>
              </a:ext>
            </a:extLst>
          </p:cNvPr>
          <p:cNvSpPr txBox="1"/>
          <p:nvPr/>
        </p:nvSpPr>
        <p:spPr>
          <a:xfrm>
            <a:off x="1849550" y="717969"/>
            <a:ext cx="23622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4000" b="1" dirty="0"/>
              <a:t>RMSE</a:t>
            </a:r>
            <a:r>
              <a:rPr lang="en-ZA" sz="4000" dirty="0"/>
              <a:t> </a:t>
            </a: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E0DF38C9-1928-42E0-9F75-41E428F9FFC9}"/>
              </a:ext>
            </a:extLst>
          </p:cNvPr>
          <p:cNvSpPr txBox="1"/>
          <p:nvPr/>
        </p:nvSpPr>
        <p:spPr>
          <a:xfrm>
            <a:off x="2590800" y="1728708"/>
            <a:ext cx="8795225" cy="169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Common metrics between LightGBM and Ridge (RMSE)</a:t>
            </a: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Specific measure e.g., residual calculation – RMSE</a:t>
            </a: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r>
              <a:rPr lang="en-ZA" spc="55" dirty="0">
                <a:latin typeface="Arial" panose="020B0604020202020204" pitchFamily="34" charset="0"/>
                <a:cs typeface="Arial" panose="020B0604020202020204" pitchFamily="34" charset="0"/>
              </a:rPr>
              <a:t>Holistic, easily understood e.g., variance of model vs variance data</a:t>
            </a:r>
          </a:p>
          <a:p>
            <a:pPr marL="298450" marR="5080" indent="-228600">
              <a:lnSpc>
                <a:spcPct val="15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ZA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228600">
              <a:lnSpc>
                <a:spcPct val="90000"/>
              </a:lnSpc>
              <a:spcBef>
                <a:spcPts val="100"/>
              </a:spcBef>
              <a:buClr>
                <a:srgbClr val="7500C0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ECCAB-0ECD-4385-B9E9-10120C23C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602040"/>
            <a:ext cx="3019425" cy="1885950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64888B2C-F7CF-4621-ACCC-7BC0640728BC}"/>
              </a:ext>
            </a:extLst>
          </p:cNvPr>
          <p:cNvSpPr txBox="1">
            <a:spLocks/>
          </p:cNvSpPr>
          <p:nvPr/>
        </p:nvSpPr>
        <p:spPr>
          <a:xfrm>
            <a:off x="4267200" y="5465"/>
            <a:ext cx="4202896" cy="596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ts val="5110"/>
              </a:lnSpc>
              <a:spcBef>
                <a:spcPts val="100"/>
              </a:spcBef>
            </a:pPr>
            <a:r>
              <a:rPr lang="en-ZA" kern="0" spc="-245" dirty="0"/>
              <a:t>METRIC </a:t>
            </a:r>
            <a:r>
              <a:rPr lang="en-ZA" kern="0" spc="-245" dirty="0">
                <a:solidFill>
                  <a:srgbClr val="00B9FF"/>
                </a:solidFill>
              </a:rPr>
              <a:t>SELECTION</a:t>
            </a:r>
            <a:r>
              <a:rPr lang="en-ZA" kern="0" spc="-245" dirty="0"/>
              <a:t> </a:t>
            </a:r>
            <a:r>
              <a:rPr lang="en-ZA" kern="0" spc="-245" dirty="0">
                <a:solidFill>
                  <a:srgbClr val="00B9FF"/>
                </a:solidFill>
              </a:rPr>
              <a:t> </a:t>
            </a:r>
          </a:p>
        </p:txBody>
      </p:sp>
      <p:pic>
        <p:nvPicPr>
          <p:cNvPr id="1026" name="Picture 2" descr="DSI Regression | Kaggle">
            <a:extLst>
              <a:ext uri="{FF2B5EF4-FFF2-40B4-BE49-F238E27FC236}">
                <a16:creationId xmlns:a16="http://schemas.microsoft.com/office/drawing/2014/main" id="{6763C6EE-805C-4719-9917-5BCDFDA9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86" y="3432983"/>
            <a:ext cx="3583749" cy="10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91CD8E-C220-4198-A051-0343C9E8231E}"/>
              </a:ext>
            </a:extLst>
          </p:cNvPr>
          <p:cNvSpPr txBox="1"/>
          <p:nvPr/>
        </p:nvSpPr>
        <p:spPr>
          <a:xfrm>
            <a:off x="1879367" y="4364480"/>
            <a:ext cx="4094050" cy="10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1100" b="1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ZA" sz="1100" dirty="0">
                <a:latin typeface="Arial" panose="020B0604020202020204" pitchFamily="34" charset="0"/>
                <a:cs typeface="Arial" panose="020B0604020202020204" pitchFamily="34" charset="0"/>
              </a:rPr>
              <a:t>  =  root mean squared error</a:t>
            </a:r>
          </a:p>
          <a:p>
            <a:pPr>
              <a:lnSpc>
                <a:spcPct val="150000"/>
              </a:lnSpc>
            </a:pPr>
            <a:r>
              <a:rPr lang="en-ZA" sz="1100" b="1" dirty="0">
                <a:latin typeface="Arial" panose="020B0604020202020204" pitchFamily="34" charset="0"/>
                <a:cs typeface="Arial" panose="020B0604020202020204" pitchFamily="34" charset="0"/>
              </a:rPr>
              <a:t>y pred </a:t>
            </a:r>
            <a:r>
              <a:rPr lang="en-ZA" sz="1100" dirty="0">
                <a:latin typeface="Arial" panose="020B0604020202020204" pitchFamily="34" charset="0"/>
                <a:cs typeface="Arial" panose="020B0604020202020204" pitchFamily="34" charset="0"/>
              </a:rPr>
              <a:t>= predicted values of target</a:t>
            </a:r>
          </a:p>
          <a:p>
            <a:pPr>
              <a:lnSpc>
                <a:spcPct val="150000"/>
              </a:lnSpc>
            </a:pPr>
            <a:r>
              <a:rPr lang="en-ZA" sz="1100" b="1" dirty="0">
                <a:latin typeface="Arial" panose="020B0604020202020204" pitchFamily="34" charset="0"/>
                <a:cs typeface="Arial" panose="020B0604020202020204" pitchFamily="34" charset="0"/>
              </a:rPr>
              <a:t>y ref </a:t>
            </a:r>
            <a:r>
              <a:rPr lang="en-ZA" sz="1100" dirty="0">
                <a:latin typeface="Arial" panose="020B0604020202020204" pitchFamily="34" charset="0"/>
                <a:cs typeface="Arial" panose="020B0604020202020204" pitchFamily="34" charset="0"/>
              </a:rPr>
              <a:t>= actual values of target</a:t>
            </a:r>
          </a:p>
          <a:p>
            <a:pPr>
              <a:lnSpc>
                <a:spcPct val="150000"/>
              </a:lnSpc>
            </a:pPr>
            <a:r>
              <a:rPr lang="en-ZA" sz="11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ZA" sz="1100" dirty="0">
                <a:latin typeface="Arial" panose="020B0604020202020204" pitchFamily="34" charset="0"/>
                <a:cs typeface="Arial" panose="020B0604020202020204" pitchFamily="34" charset="0"/>
              </a:rPr>
              <a:t> = number of samples </a:t>
            </a:r>
          </a:p>
        </p:txBody>
      </p:sp>
    </p:spTree>
    <p:extLst>
      <p:ext uri="{BB962C8B-B14F-4D97-AF65-F5344CB8AC3E}">
        <p14:creationId xmlns:p14="http://schemas.microsoft.com/office/powerpoint/2010/main" val="14608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798</Words>
  <Application>Microsoft Office PowerPoint</Application>
  <PresentationFormat>Widescreen</PresentationFormat>
  <Paragraphs>220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Georgia</vt:lpstr>
      <vt:lpstr>Menlo</vt:lpstr>
      <vt:lpstr>Roboto Mono</vt:lpstr>
      <vt:lpstr>Symbol</vt:lpstr>
      <vt:lpstr>Office Theme</vt:lpstr>
      <vt:lpstr>Sales and Traffic Prediction</vt:lpstr>
      <vt:lpstr>PROJECT SUMMARY</vt:lpstr>
      <vt:lpstr>INITIAL ANALYSIS &amp; AUTO-ML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POST-PROCESSING &amp; RESULTS</vt:lpstr>
      <vt:lpstr>CONCLUSION ……….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Niamh Foran</dc:creator>
  <cp:lastModifiedBy>Andrew Schleiss</cp:lastModifiedBy>
  <cp:revision>75</cp:revision>
  <dcterms:created xsi:type="dcterms:W3CDTF">2022-01-23T12:08:29Z</dcterms:created>
  <dcterms:modified xsi:type="dcterms:W3CDTF">2022-01-28T10:11:54Z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2022-01-23T00:00:00Z</vt:filetime>
  </property>
</Properties>
</file>