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/>
    <p:restoredTop sz="86992" autoAdjust="0"/>
  </p:normalViewPr>
  <p:slideViewPr>
    <p:cSldViewPr snapToGrid="0">
      <p:cViewPr>
        <p:scale>
          <a:sx n="86" d="100"/>
          <a:sy n="86" d="100"/>
        </p:scale>
        <p:origin x="2536" y="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8630A-7713-4E9E-A07F-5AD386666F2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43093-1A26-4127-B3E4-18F45026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</a:t>
            </a:r>
            <a:r>
              <a:rPr lang="en-US" baseline="0" dirty="0"/>
              <a:t> What is the term for the assigned variable. E.g. “a” in a = 6.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43093-1A26-4127-B3E4-18F450260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3093-1A26-4127-B3E4-18F450260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6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3093-1A26-4127-B3E4-18F450260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a=4, b = 23, b//a=5 (23/4=5.75)</a:t>
            </a:r>
          </a:p>
          <a:p>
            <a:r>
              <a:rPr lang="en-US" dirty="0"/>
              <a:t>If a=2, b = 17, b % a=1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3093-1A26-4127-B3E4-18F450260C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3093-1A26-4127-B3E4-18F450260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3093-1A26-4127-B3E4-18F450260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String = "Hello"</a:t>
            </a:r>
          </a:p>
          <a:p>
            <a:r>
              <a:rPr lang="en-US" dirty="0"/>
              <a:t>&gt;&gt;&gt; String[0:3]</a:t>
            </a:r>
          </a:p>
          <a:p>
            <a:r>
              <a:rPr lang="en-US" dirty="0"/>
              <a:t>'Hel’</a:t>
            </a:r>
          </a:p>
          <a:p>
            <a:r>
              <a:rPr lang="en-US" dirty="0"/>
              <a:t>&gt;&gt;&gt; String[1:-2]</a:t>
            </a:r>
          </a:p>
          <a:p>
            <a:r>
              <a:rPr lang="en-US" dirty="0"/>
              <a:t>'el'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3093-1A26-4127-B3E4-18F450260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3093-1A26-4127-B3E4-18F450260C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2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U_SHIELD_SIG_ST_PMS186_100K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00803"/>
            <a:ext cx="4305300" cy="127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3BF7-9F5A-9E42-B502-689AC6A1E5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8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2D79-D5B9-9E44-BC26-5C4012EF6E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88343-B159-074D-B355-B61FD1A20D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24AE8-78F8-144E-A4FE-553D35E590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43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DA8B8-D04C-214E-83CE-5B60915F93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261A5-F588-D34E-A84B-E514DA90C9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8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C725B-9C86-6E43-AAF9-1A329DDB2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A03EE-8AFD-D547-9E71-0BD0BE6F9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1F1C61-654F-EF4C-B7CF-635108DFC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8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5825F-7512-8045-B403-CF218AA201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E48206-6208-4002-9AF5-B38F54CDB384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4F06B10-230A-2842-997C-D8605B5277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3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s://repl.it/languages/python3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bguides.rutgers.edu/graduatespecialist/python" TargetMode="External"/><Relationship Id="rId5" Type="http://schemas.openxmlformats.org/officeDocument/2006/relationships/hyperlink" Target="https://www.codecademy.com/courses/learn-python/lessons/python-syntax/exercises/print-statements?action=resume_content_item" TargetMode="External"/><Relationship Id="rId4" Type="http://schemas.openxmlformats.org/officeDocument/2006/relationships/hyperlink" Target="https://www.learnpytho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gif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0100" y="2487168"/>
            <a:ext cx="7543800" cy="1264920"/>
          </a:xfrm>
        </p:spPr>
        <p:txBody>
          <a:bodyPr/>
          <a:lstStyle/>
          <a:p>
            <a:pPr eaLnBrk="1" hangingPunct="1"/>
            <a:r>
              <a:rPr lang="en-US" sz="6000" dirty="0">
                <a:latin typeface="Arial" charset="0"/>
              </a:rPr>
              <a:t>Introduction to Python</a:t>
            </a:r>
            <a:br>
              <a:rPr lang="en-US" dirty="0">
                <a:latin typeface="Arial" charset="0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Python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Basics and Data Exploration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4444231"/>
            <a:ext cx="6400800" cy="1752600"/>
          </a:xfrm>
        </p:spPr>
        <p:txBody>
          <a:bodyPr/>
          <a:lstStyle/>
          <a:p>
            <a:pPr eaLnBrk="1" hangingPunct="1"/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Rutgers University Library Graduate Specialist Program Workshop Series</a:t>
            </a:r>
          </a:p>
          <a:p>
            <a:pPr eaLnBrk="1" hangingPunct="1"/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Presenter: Ziqiu Zhong (Sly)</a:t>
            </a:r>
          </a:p>
          <a:p>
            <a:pPr eaLnBrk="1" hangingPunct="1"/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Oct.8</a:t>
            </a:r>
            <a:r>
              <a:rPr lang="en-US" sz="1500" baseline="300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th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2019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7" y="4444231"/>
            <a:ext cx="1525873" cy="15258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0AA7-4E08-4047-B2C1-9F4A0B01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C418-318F-EC48-814F-4356C7A8CB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Lists: </a:t>
            </a:r>
            <a:r>
              <a:rPr lang="en-US" dirty="0">
                <a:solidFill>
                  <a:schemeClr val="tx1"/>
                </a:solidFill>
              </a:rPr>
              <a:t>They can contain any type of variable and they can contain as many as you wish. A list can even have another list as an item.</a:t>
            </a:r>
          </a:p>
          <a:p>
            <a:r>
              <a:rPr lang="en-US" dirty="0">
                <a:solidFill>
                  <a:schemeClr val="tx1"/>
                </a:solidFill>
              </a:rPr>
              <a:t>Created by placing all the items (elements) inside a square bracket [ ], separated by commas.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95E79-4700-9444-849A-BDF87937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286604"/>
            <a:ext cx="2693448" cy="62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CC0EE-DA05-474B-BEDB-2AD49E8EDFE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7" y="4444231"/>
            <a:ext cx="1525873" cy="1525873"/>
          </a:xfrm>
          <a:prstGeom prst="rect">
            <a:avLst/>
          </a:prstGeom>
        </p:spPr>
      </p:pic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96C168-2E1E-F14B-8E97-45D9B1438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6" y="1846263"/>
            <a:ext cx="3651396" cy="4022725"/>
          </a:xfrm>
        </p:spPr>
      </p:pic>
    </p:spTree>
    <p:extLst>
      <p:ext uri="{BB962C8B-B14F-4D97-AF65-F5344CB8AC3E}">
        <p14:creationId xmlns:p14="http://schemas.microsoft.com/office/powerpoint/2010/main" val="384138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Python3: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https://www.python.org/downloads/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Python IDE: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https://repl.it/languages/python3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Official Tutorial: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https://www.learnpython.org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by Step Learning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Codecademy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https://www.codecademy.com/courses/learn-python/lessons/python-syntax/exercises/print-statements?action=resume_content_item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Resources offered by Rutgers University Libraries: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https://libguides.rutgers.edu/graduatespecialist/python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7" y="4444231"/>
            <a:ext cx="1525873" cy="1525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286604"/>
            <a:ext cx="2693448" cy="6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3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743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7" y="4444231"/>
            <a:ext cx="1525873" cy="1525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036320"/>
            <a:ext cx="7543800" cy="70104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Assignment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5A0DD7-0F5D-834B-961E-DC5FAB0EA8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8" y="1846263"/>
            <a:ext cx="3660991" cy="40227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comment. Comments will not appear in the output when a cell is run.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Assigns the value to the letter “a”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displays the value of the argument that's passed to it (e.g. whatever is inside the parentheses).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 Variables have to be on the front.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286604"/>
            <a:ext cx="2693448" cy="6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1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4CC0EE-DA05-474B-BEDB-2AD49E8EDF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87" y="4454989"/>
            <a:ext cx="1525873" cy="1525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6F0AA7-4E08-4047-B2C1-9F4A0B01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1069CE-E08D-834F-872F-0B32E6416D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9" y="1846263"/>
            <a:ext cx="3662109" cy="40227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C418-318F-EC48-814F-4356C7A8CB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Integer: </a:t>
            </a:r>
            <a:r>
              <a:rPr lang="en-US" dirty="0">
                <a:solidFill>
                  <a:schemeClr val="tx1"/>
                </a:solidFill>
              </a:rPr>
              <a:t>A whole number with no decimal point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Float: </a:t>
            </a:r>
            <a:r>
              <a:rPr lang="en-US" dirty="0">
                <a:solidFill>
                  <a:schemeClr val="tx1"/>
                </a:solidFill>
              </a:rPr>
              <a:t>The float type in Python designates a floating-point number. float values are specified with a decimal point. </a:t>
            </a:r>
          </a:p>
          <a:p>
            <a:r>
              <a:rPr lang="en-US" b="1" dirty="0">
                <a:solidFill>
                  <a:schemeClr val="accent1"/>
                </a:solidFill>
              </a:rPr>
              <a:t>Strings: </a:t>
            </a:r>
            <a:r>
              <a:rPr lang="en-US" dirty="0">
                <a:solidFill>
                  <a:schemeClr val="tx1"/>
                </a:solidFill>
              </a:rPr>
              <a:t>a series of letters, numbers, or symbols connected in order — as if threaded together by string.</a:t>
            </a:r>
          </a:p>
          <a:p>
            <a:r>
              <a:rPr lang="en-US" b="1" dirty="0">
                <a:solidFill>
                  <a:schemeClr val="accent1"/>
                </a:solidFill>
              </a:rPr>
              <a:t>Type() </a:t>
            </a:r>
            <a:r>
              <a:rPr lang="en-US" dirty="0">
                <a:solidFill>
                  <a:schemeClr val="tx1"/>
                </a:solidFill>
              </a:rPr>
              <a:t>tells you the data type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95E79-4700-9444-849A-BDF879379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286604"/>
            <a:ext cx="2693448" cy="62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CC0EE-DA05-474B-BEDB-2AD49E8EDF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7" y="4444231"/>
            <a:ext cx="1525873" cy="152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Calculations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a + b*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subtraction: a - b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multiplication: a * b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division: a / b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 division (the integer part, or quotient, of a division operation): a // b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(remainder): a % 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286604"/>
            <a:ext cx="2693448" cy="627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7" y="4444231"/>
            <a:ext cx="1525873" cy="1525873"/>
          </a:xfrm>
          <a:prstGeom prst="rect">
            <a:avLst/>
          </a:prstGeom>
        </p:spPr>
      </p:pic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BB9EDD-E963-794E-BAA6-10DFE87807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30" y="1846263"/>
            <a:ext cx="3667228" cy="4022725"/>
          </a:xfrm>
        </p:spPr>
      </p:pic>
    </p:spTree>
    <p:extLst>
      <p:ext uri="{BB962C8B-B14F-4D97-AF65-F5344CB8AC3E}">
        <p14:creationId xmlns:p14="http://schemas.microsoft.com/office/powerpoint/2010/main" val="325114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Calculations </a:t>
            </a:r>
          </a:p>
        </p:txBody>
      </p:sp>
      <p:pic>
        <p:nvPicPr>
          <p:cNvPr id="3" name="Content Placeholder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059D07-8697-AC4F-957A-9808E7347F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" y="1846262"/>
            <a:ext cx="3667255" cy="402336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a + b*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subtraction: a - b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multiplication: a * b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division: a / b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 division (the integer part, or quotient, of a division operation): a // b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(remainder): a % 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286604"/>
            <a:ext cx="2693448" cy="627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7" y="4444231"/>
            <a:ext cx="1525873" cy="152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Variables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should be updated to reflect changes that have happened.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to original variable: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Subtract from original variable: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286604"/>
            <a:ext cx="2693448" cy="627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7" y="4444231"/>
            <a:ext cx="1525873" cy="1525873"/>
          </a:xfrm>
          <a:prstGeom prst="rect">
            <a:avLst/>
          </a:prstGeom>
        </p:spPr>
      </p:pic>
      <p:pic>
        <p:nvPicPr>
          <p:cNvPr id="14" name="Content Placeholder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5B5EE7-7655-124E-B8F6-1D4D05ABF7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8" y="1846263"/>
            <a:ext cx="3661551" cy="4022725"/>
          </a:xfrm>
        </p:spPr>
      </p:pic>
    </p:spTree>
    <p:extLst>
      <p:ext uri="{BB962C8B-B14F-4D97-AF65-F5344CB8AC3E}">
        <p14:creationId xmlns:p14="http://schemas.microsoft.com/office/powerpoint/2010/main" val="231581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0AA7-4E08-4047-B2C1-9F4A0B01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C418-318F-EC48-814F-4356C7A8CB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Strings: </a:t>
            </a:r>
            <a:r>
              <a:rPr lang="en-US" dirty="0"/>
              <a:t>a series of letters, numbers, or symbols connected in order — as if threaded together by string.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Float: </a:t>
            </a:r>
            <a:r>
              <a:rPr lang="en-US" dirty="0"/>
              <a:t>The float type in Python designates a floating-point number. float values are specified with a decimal point. 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Integer </a:t>
            </a:r>
          </a:p>
          <a:p>
            <a:r>
              <a:rPr lang="en-US" b="1" dirty="0">
                <a:solidFill>
                  <a:schemeClr val="accent1"/>
                </a:solidFill>
              </a:rPr>
              <a:t>Type() </a:t>
            </a:r>
            <a:r>
              <a:rPr lang="en-US" dirty="0"/>
              <a:t>tells you the data type.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95E79-4700-9444-849A-BDF87937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286604"/>
            <a:ext cx="2693448" cy="62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CC0EE-DA05-474B-BEDB-2AD49E8EDFE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7" y="4444231"/>
            <a:ext cx="1525873" cy="1525873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9E7FF0-5024-6849-B142-62A44E35A9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6" y="1846263"/>
            <a:ext cx="3651396" cy="4022725"/>
          </a:xfrm>
        </p:spPr>
      </p:pic>
    </p:spTree>
    <p:extLst>
      <p:ext uri="{BB962C8B-B14F-4D97-AF65-F5344CB8AC3E}">
        <p14:creationId xmlns:p14="http://schemas.microsoft.com/office/powerpoint/2010/main" val="61626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4CC0EE-DA05-474B-BEDB-2AD49E8EDF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7" y="4444231"/>
            <a:ext cx="1525873" cy="1525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6F0AA7-4E08-4047-B2C1-9F4A0B01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Manipulation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C418-318F-EC48-814F-4356C7A8CB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String starts at 0</a:t>
            </a:r>
          </a:p>
          <a:p>
            <a:r>
              <a:rPr lang="en-US" dirty="0">
                <a:solidFill>
                  <a:schemeClr val="tx1"/>
                </a:solidFill>
              </a:rPr>
              <a:t>String [</a:t>
            </a:r>
            <a:r>
              <a:rPr lang="en-US" dirty="0" err="1">
                <a:solidFill>
                  <a:schemeClr val="tx1"/>
                </a:solidFill>
              </a:rPr>
              <a:t>StartIndex:EndIndex:StepSize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EndIndex</a:t>
            </a:r>
            <a:r>
              <a:rPr lang="en-US" dirty="0">
                <a:solidFill>
                  <a:schemeClr val="tx1"/>
                </a:solidFill>
              </a:rPr>
              <a:t> = Index Number -1</a:t>
            </a:r>
          </a:p>
          <a:p>
            <a:r>
              <a:rPr lang="en-US" dirty="0">
                <a:solidFill>
                  <a:schemeClr val="tx1"/>
                </a:solidFill>
              </a:rPr>
              <a:t>Q: What is [0:3], [1:-2]for “Hello”</a:t>
            </a:r>
          </a:p>
          <a:p>
            <a:r>
              <a:rPr lang="en-US" dirty="0">
                <a:solidFill>
                  <a:schemeClr val="tx1"/>
                </a:solidFill>
              </a:rPr>
              <a:t>More String manipulation see: </a:t>
            </a:r>
          </a:p>
          <a:p>
            <a:r>
              <a:rPr lang="en-US" dirty="0">
                <a:solidFill>
                  <a:schemeClr val="tx1"/>
                </a:solidFill>
              </a:rPr>
              <a:t>Code cell 30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95E79-4700-9444-849A-BDF879379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286604"/>
            <a:ext cx="2693448" cy="627796"/>
          </a:xfrm>
          <a:prstGeom prst="rect">
            <a:avLst/>
          </a:prstGeom>
        </p:spPr>
      </p:pic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8E07CF-C24A-0F45-AB29-25CA211966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9" y="1846263"/>
            <a:ext cx="3662109" cy="4022725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F0B69B-79E1-3D4F-8B0A-8D5D1B6E8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74282"/>
              </p:ext>
            </p:extLst>
          </p:nvPr>
        </p:nvGraphicFramePr>
        <p:xfrm>
          <a:off x="4748254" y="3043141"/>
          <a:ext cx="3560195" cy="115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39">
                  <a:extLst>
                    <a:ext uri="{9D8B030D-6E8A-4147-A177-3AD203B41FA5}">
                      <a16:colId xmlns:a16="http://schemas.microsoft.com/office/drawing/2014/main" val="1131229871"/>
                    </a:ext>
                  </a:extLst>
                </a:gridCol>
                <a:gridCol w="712039">
                  <a:extLst>
                    <a:ext uri="{9D8B030D-6E8A-4147-A177-3AD203B41FA5}">
                      <a16:colId xmlns:a16="http://schemas.microsoft.com/office/drawing/2014/main" val="385428614"/>
                    </a:ext>
                  </a:extLst>
                </a:gridCol>
                <a:gridCol w="712039">
                  <a:extLst>
                    <a:ext uri="{9D8B030D-6E8A-4147-A177-3AD203B41FA5}">
                      <a16:colId xmlns:a16="http://schemas.microsoft.com/office/drawing/2014/main" val="1668839486"/>
                    </a:ext>
                  </a:extLst>
                </a:gridCol>
                <a:gridCol w="712039">
                  <a:extLst>
                    <a:ext uri="{9D8B030D-6E8A-4147-A177-3AD203B41FA5}">
                      <a16:colId xmlns:a16="http://schemas.microsoft.com/office/drawing/2014/main" val="1912984137"/>
                    </a:ext>
                  </a:extLst>
                </a:gridCol>
                <a:gridCol w="712039">
                  <a:extLst>
                    <a:ext uri="{9D8B030D-6E8A-4147-A177-3AD203B41FA5}">
                      <a16:colId xmlns:a16="http://schemas.microsoft.com/office/drawing/2014/main" val="3260341041"/>
                    </a:ext>
                  </a:extLst>
                </a:gridCol>
              </a:tblGrid>
              <a:tr h="385859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37590"/>
                  </a:ext>
                </a:extLst>
              </a:tr>
              <a:tr h="3858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241654"/>
                  </a:ext>
                </a:extLst>
              </a:tr>
              <a:tr h="385859"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91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6203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512</Words>
  <Application>Microsoft Macintosh PowerPoint</Application>
  <PresentationFormat>On-screen Show (4:3)</PresentationFormat>
  <Paragraphs>89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Introduction to Python Python Basics and Data Exploration</vt:lpstr>
      <vt:lpstr>Let’s Get Started</vt:lpstr>
      <vt:lpstr>Variable Assignment</vt:lpstr>
      <vt:lpstr>Data Types</vt:lpstr>
      <vt:lpstr>Basic Calculations </vt:lpstr>
      <vt:lpstr>Basic Calculations </vt:lpstr>
      <vt:lpstr>Updating Variables</vt:lpstr>
      <vt:lpstr>Convert Data Types</vt:lpstr>
      <vt:lpstr>String Manipulation</vt:lpstr>
      <vt:lpstr>Lists</vt:lpstr>
    </vt:vector>
  </TitlesOfParts>
  <Company>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Ziqiu Zhong</dc:creator>
  <cp:lastModifiedBy>Ziqiu Zhong</cp:lastModifiedBy>
  <cp:revision>40</cp:revision>
  <cp:lastPrinted>2015-10-16T14:09:02Z</cp:lastPrinted>
  <dcterms:created xsi:type="dcterms:W3CDTF">2019-10-01T19:27:50Z</dcterms:created>
  <dcterms:modified xsi:type="dcterms:W3CDTF">2019-10-08T02:02:03Z</dcterms:modified>
</cp:coreProperties>
</file>