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8" r:id="rId3"/>
    <p:sldId id="257" r:id="rId4"/>
    <p:sldId id="272" r:id="rId5"/>
    <p:sldId id="271" r:id="rId6"/>
    <p:sldId id="269" r:id="rId7"/>
    <p:sldId id="259" r:id="rId8"/>
    <p:sldId id="260" r:id="rId9"/>
    <p:sldId id="261" r:id="rId10"/>
    <p:sldId id="262" r:id="rId11"/>
    <p:sldId id="263" r:id="rId12"/>
    <p:sldId id="264" r:id="rId13"/>
    <p:sldId id="265" r:id="rId14"/>
    <p:sldId id="266" r:id="rId15"/>
    <p:sldId id="267" r:id="rId16"/>
    <p:sldId id="268" r:id="rId17"/>
    <p:sldId id="273" r:id="rId18"/>
  </p:sldIdLst>
  <p:sldSz cx="11430000" cy="6400800"/>
  <p:notesSz cx="6858000" cy="9144000"/>
  <p:defaultTextStyle>
    <a:defPPr>
      <a:defRPr lang="en-US"/>
    </a:defPPr>
    <a:lvl1pPr marL="0" algn="l" defTabSz="1181679" rtl="0" eaLnBrk="1" latinLnBrk="0" hangingPunct="1">
      <a:defRPr sz="2300" kern="1200">
        <a:solidFill>
          <a:schemeClr val="tx1"/>
        </a:solidFill>
        <a:latin typeface="+mn-lt"/>
        <a:ea typeface="+mn-ea"/>
        <a:cs typeface="+mn-cs"/>
      </a:defRPr>
    </a:lvl1pPr>
    <a:lvl2pPr marL="590840" algn="l" defTabSz="1181679" rtl="0" eaLnBrk="1" latinLnBrk="0" hangingPunct="1">
      <a:defRPr sz="2300" kern="1200">
        <a:solidFill>
          <a:schemeClr val="tx1"/>
        </a:solidFill>
        <a:latin typeface="+mn-lt"/>
        <a:ea typeface="+mn-ea"/>
        <a:cs typeface="+mn-cs"/>
      </a:defRPr>
    </a:lvl2pPr>
    <a:lvl3pPr marL="1181679" algn="l" defTabSz="1181679" rtl="0" eaLnBrk="1" latinLnBrk="0" hangingPunct="1">
      <a:defRPr sz="2300" kern="1200">
        <a:solidFill>
          <a:schemeClr val="tx1"/>
        </a:solidFill>
        <a:latin typeface="+mn-lt"/>
        <a:ea typeface="+mn-ea"/>
        <a:cs typeface="+mn-cs"/>
      </a:defRPr>
    </a:lvl3pPr>
    <a:lvl4pPr marL="1772519" algn="l" defTabSz="1181679" rtl="0" eaLnBrk="1" latinLnBrk="0" hangingPunct="1">
      <a:defRPr sz="2300" kern="1200">
        <a:solidFill>
          <a:schemeClr val="tx1"/>
        </a:solidFill>
        <a:latin typeface="+mn-lt"/>
        <a:ea typeface="+mn-ea"/>
        <a:cs typeface="+mn-cs"/>
      </a:defRPr>
    </a:lvl4pPr>
    <a:lvl5pPr marL="2363358" algn="l" defTabSz="1181679" rtl="0" eaLnBrk="1" latinLnBrk="0" hangingPunct="1">
      <a:defRPr sz="2300" kern="1200">
        <a:solidFill>
          <a:schemeClr val="tx1"/>
        </a:solidFill>
        <a:latin typeface="+mn-lt"/>
        <a:ea typeface="+mn-ea"/>
        <a:cs typeface="+mn-cs"/>
      </a:defRPr>
    </a:lvl5pPr>
    <a:lvl6pPr marL="2954198" algn="l" defTabSz="1181679" rtl="0" eaLnBrk="1" latinLnBrk="0" hangingPunct="1">
      <a:defRPr sz="2300" kern="1200">
        <a:solidFill>
          <a:schemeClr val="tx1"/>
        </a:solidFill>
        <a:latin typeface="+mn-lt"/>
        <a:ea typeface="+mn-ea"/>
        <a:cs typeface="+mn-cs"/>
      </a:defRPr>
    </a:lvl6pPr>
    <a:lvl7pPr marL="3545037" algn="l" defTabSz="1181679" rtl="0" eaLnBrk="1" latinLnBrk="0" hangingPunct="1">
      <a:defRPr sz="2300" kern="1200">
        <a:solidFill>
          <a:schemeClr val="tx1"/>
        </a:solidFill>
        <a:latin typeface="+mn-lt"/>
        <a:ea typeface="+mn-ea"/>
        <a:cs typeface="+mn-cs"/>
      </a:defRPr>
    </a:lvl7pPr>
    <a:lvl8pPr marL="4135877" algn="l" defTabSz="1181679" rtl="0" eaLnBrk="1" latinLnBrk="0" hangingPunct="1">
      <a:defRPr sz="2300" kern="1200">
        <a:solidFill>
          <a:schemeClr val="tx1"/>
        </a:solidFill>
        <a:latin typeface="+mn-lt"/>
        <a:ea typeface="+mn-ea"/>
        <a:cs typeface="+mn-cs"/>
      </a:defRPr>
    </a:lvl8pPr>
    <a:lvl9pPr marL="4726716" algn="l" defTabSz="1181679"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8336" autoAdjust="0"/>
  </p:normalViewPr>
  <p:slideViewPr>
    <p:cSldViewPr>
      <p:cViewPr>
        <p:scale>
          <a:sx n="75" d="100"/>
          <a:sy n="75" d="100"/>
        </p:scale>
        <p:origin x="-696" y="-258"/>
      </p:cViewPr>
      <p:guideLst>
        <p:guide orient="horz" pos="2016"/>
        <p:guide pos="360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48DB02-3530-4DB1-A59A-BAC6B0F8A3CB}" type="datetimeFigureOut">
              <a:rPr lang="en-US" smtClean="0"/>
              <a:t>18/04/2023</a:t>
            </a:fld>
            <a:endParaRPr lang="en-US"/>
          </a:p>
        </p:txBody>
      </p:sp>
      <p:sp>
        <p:nvSpPr>
          <p:cNvPr id="4" name="Slide Image Placeholder 3"/>
          <p:cNvSpPr>
            <a:spLocks noGrp="1" noRot="1" noChangeAspect="1"/>
          </p:cNvSpPr>
          <p:nvPr>
            <p:ph type="sldImg" idx="2"/>
          </p:nvPr>
        </p:nvSpPr>
        <p:spPr>
          <a:xfrm>
            <a:off x="366713" y="685800"/>
            <a:ext cx="6124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F7D91-B208-46D1-B5E0-51BDEEDB3F00}" type="slidenum">
              <a:rPr lang="en-US" smtClean="0"/>
              <a:t>‹#›</a:t>
            </a:fld>
            <a:endParaRPr lang="en-US"/>
          </a:p>
        </p:txBody>
      </p:sp>
    </p:spTree>
    <p:extLst>
      <p:ext uri="{BB962C8B-B14F-4D97-AF65-F5344CB8AC3E}">
        <p14:creationId xmlns:p14="http://schemas.microsoft.com/office/powerpoint/2010/main" val="3432538432"/>
      </p:ext>
    </p:extLst>
  </p:cSld>
  <p:clrMap bg1="lt1" tx1="dk1" bg2="lt2" tx2="dk2" accent1="accent1" accent2="accent2" accent3="accent3" accent4="accent4" accent5="accent5" accent6="accent6" hlink="hlink" folHlink="folHlink"/>
  <p:notesStyle>
    <a:lvl1pPr marL="0" algn="l" defTabSz="1181679" rtl="0" eaLnBrk="1" latinLnBrk="0" hangingPunct="1">
      <a:defRPr sz="1600" kern="1200">
        <a:solidFill>
          <a:schemeClr val="tx1"/>
        </a:solidFill>
        <a:latin typeface="+mn-lt"/>
        <a:ea typeface="+mn-ea"/>
        <a:cs typeface="+mn-cs"/>
      </a:defRPr>
    </a:lvl1pPr>
    <a:lvl2pPr marL="590840" algn="l" defTabSz="1181679" rtl="0" eaLnBrk="1" latinLnBrk="0" hangingPunct="1">
      <a:defRPr sz="1600" kern="1200">
        <a:solidFill>
          <a:schemeClr val="tx1"/>
        </a:solidFill>
        <a:latin typeface="+mn-lt"/>
        <a:ea typeface="+mn-ea"/>
        <a:cs typeface="+mn-cs"/>
      </a:defRPr>
    </a:lvl2pPr>
    <a:lvl3pPr marL="1181679" algn="l" defTabSz="1181679" rtl="0" eaLnBrk="1" latinLnBrk="0" hangingPunct="1">
      <a:defRPr sz="1600" kern="1200">
        <a:solidFill>
          <a:schemeClr val="tx1"/>
        </a:solidFill>
        <a:latin typeface="+mn-lt"/>
        <a:ea typeface="+mn-ea"/>
        <a:cs typeface="+mn-cs"/>
      </a:defRPr>
    </a:lvl3pPr>
    <a:lvl4pPr marL="1772519" algn="l" defTabSz="1181679" rtl="0" eaLnBrk="1" latinLnBrk="0" hangingPunct="1">
      <a:defRPr sz="1600" kern="1200">
        <a:solidFill>
          <a:schemeClr val="tx1"/>
        </a:solidFill>
        <a:latin typeface="+mn-lt"/>
        <a:ea typeface="+mn-ea"/>
        <a:cs typeface="+mn-cs"/>
      </a:defRPr>
    </a:lvl4pPr>
    <a:lvl5pPr marL="2363358" algn="l" defTabSz="1181679" rtl="0" eaLnBrk="1" latinLnBrk="0" hangingPunct="1">
      <a:defRPr sz="1600" kern="1200">
        <a:solidFill>
          <a:schemeClr val="tx1"/>
        </a:solidFill>
        <a:latin typeface="+mn-lt"/>
        <a:ea typeface="+mn-ea"/>
        <a:cs typeface="+mn-cs"/>
      </a:defRPr>
    </a:lvl5pPr>
    <a:lvl6pPr marL="2954198" algn="l" defTabSz="1181679" rtl="0" eaLnBrk="1" latinLnBrk="0" hangingPunct="1">
      <a:defRPr sz="1600" kern="1200">
        <a:solidFill>
          <a:schemeClr val="tx1"/>
        </a:solidFill>
        <a:latin typeface="+mn-lt"/>
        <a:ea typeface="+mn-ea"/>
        <a:cs typeface="+mn-cs"/>
      </a:defRPr>
    </a:lvl6pPr>
    <a:lvl7pPr marL="3545037" algn="l" defTabSz="1181679" rtl="0" eaLnBrk="1" latinLnBrk="0" hangingPunct="1">
      <a:defRPr sz="1600" kern="1200">
        <a:solidFill>
          <a:schemeClr val="tx1"/>
        </a:solidFill>
        <a:latin typeface="+mn-lt"/>
        <a:ea typeface="+mn-ea"/>
        <a:cs typeface="+mn-cs"/>
      </a:defRPr>
    </a:lvl7pPr>
    <a:lvl8pPr marL="4135877" algn="l" defTabSz="1181679" rtl="0" eaLnBrk="1" latinLnBrk="0" hangingPunct="1">
      <a:defRPr sz="1600" kern="1200">
        <a:solidFill>
          <a:schemeClr val="tx1"/>
        </a:solidFill>
        <a:latin typeface="+mn-lt"/>
        <a:ea typeface="+mn-ea"/>
        <a:cs typeface="+mn-cs"/>
      </a:defRPr>
    </a:lvl8pPr>
    <a:lvl9pPr marL="4726716" algn="l" defTabSz="118167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713" y="685800"/>
            <a:ext cx="612457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F7D91-B208-46D1-B5E0-51BDEEDB3F00}" type="slidenum">
              <a:rPr lang="en-US" smtClean="0"/>
              <a:t>1</a:t>
            </a:fld>
            <a:endParaRPr lang="en-US"/>
          </a:p>
        </p:txBody>
      </p:sp>
    </p:spTree>
    <p:extLst>
      <p:ext uri="{BB962C8B-B14F-4D97-AF65-F5344CB8AC3E}">
        <p14:creationId xmlns:p14="http://schemas.microsoft.com/office/powerpoint/2010/main" val="161959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713" y="685800"/>
            <a:ext cx="612457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F7D91-B208-46D1-B5E0-51BDEEDB3F00}" type="slidenum">
              <a:rPr lang="en-US" smtClean="0"/>
              <a:t>2</a:t>
            </a:fld>
            <a:endParaRPr lang="en-US"/>
          </a:p>
        </p:txBody>
      </p:sp>
    </p:spTree>
    <p:extLst>
      <p:ext uri="{BB962C8B-B14F-4D97-AF65-F5344CB8AC3E}">
        <p14:creationId xmlns:p14="http://schemas.microsoft.com/office/powerpoint/2010/main" val="161959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971550" y="0"/>
            <a:ext cx="9429750" cy="284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52500" y="2987040"/>
            <a:ext cx="9429750" cy="14224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952500" y="4409440"/>
            <a:ext cx="8572500" cy="92456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71550" y="5760721"/>
            <a:ext cx="9429750" cy="25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640080"/>
            <a:ext cx="9048750" cy="362712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 y="640082"/>
            <a:ext cx="2286000" cy="504951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38500" y="640081"/>
            <a:ext cx="7143750" cy="455168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71550" y="0"/>
            <a:ext cx="9429750" cy="284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2500" y="3058160"/>
            <a:ext cx="9429750" cy="156464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52500" y="4622800"/>
            <a:ext cx="8572500" cy="85344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71550" y="5760721"/>
            <a:ext cx="9429750" cy="25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52500" y="568962"/>
            <a:ext cx="4572000" cy="35161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10250" y="568962"/>
            <a:ext cx="4572000" cy="35161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48690" y="568961"/>
            <a:ext cx="4572000" cy="597111"/>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8690" y="1240646"/>
            <a:ext cx="4572000" cy="28448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06440" y="568961"/>
            <a:ext cx="4572000" cy="597111"/>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440" y="1240646"/>
            <a:ext cx="4572000" cy="28448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948690" y="1166071"/>
            <a:ext cx="4572000" cy="1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06440" y="1166071"/>
            <a:ext cx="4572000" cy="148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501" y="4267200"/>
            <a:ext cx="8481060" cy="149352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638583" y="426722"/>
            <a:ext cx="5743668" cy="384047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52502" y="426720"/>
            <a:ext cx="3342071" cy="384048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0" name="Straight Connector 9"/>
          <p:cNvCxnSpPr/>
          <p:nvPr/>
        </p:nvCxnSpPr>
        <p:spPr>
          <a:xfrm rot="5400000">
            <a:off x="2699743" y="2346709"/>
            <a:ext cx="3556000" cy="1985"/>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690" y="4267200"/>
            <a:ext cx="8481060" cy="149352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971550" y="426720"/>
            <a:ext cx="9429750" cy="270256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62990" y="3271521"/>
            <a:ext cx="9239250" cy="751205"/>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2500" y="4267200"/>
            <a:ext cx="8477250" cy="149352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52500" y="640080"/>
            <a:ext cx="9429750" cy="362712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10500" y="5794859"/>
            <a:ext cx="2667000" cy="340783"/>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D8BD707-D9CF-40AE-B4C6-C98DA3205C09}" type="datetimeFigureOut">
              <a:rPr lang="en-US" smtClean="0"/>
              <a:pPr/>
              <a:t>18/04/2023</a:t>
            </a:fld>
            <a:endParaRPr lang="en-US"/>
          </a:p>
        </p:txBody>
      </p:sp>
      <p:sp>
        <p:nvSpPr>
          <p:cNvPr id="5" name="Footer Placeholder 4"/>
          <p:cNvSpPr>
            <a:spLocks noGrp="1"/>
          </p:cNvSpPr>
          <p:nvPr>
            <p:ph type="ftr" sz="quarter" idx="3"/>
          </p:nvPr>
        </p:nvSpPr>
        <p:spPr>
          <a:xfrm>
            <a:off x="952500" y="5794859"/>
            <a:ext cx="6092336" cy="340783"/>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9525000" y="5308398"/>
            <a:ext cx="952500" cy="340783"/>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F15528-21DE-4FAA-801E-634DDDAF4B2B}" type="slidenum">
              <a:rPr lang="en-US" smtClean="0"/>
              <a:pPr/>
              <a:t>‹#›</a:t>
            </a:fld>
            <a:endParaRPr lang="en-US"/>
          </a:p>
        </p:txBody>
      </p:sp>
      <p:sp>
        <p:nvSpPr>
          <p:cNvPr id="8" name="Rectangle 7"/>
          <p:cNvSpPr/>
          <p:nvPr/>
        </p:nvSpPr>
        <p:spPr>
          <a:xfrm>
            <a:off x="971550" y="0"/>
            <a:ext cx="9429750" cy="355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71550" y="5760721"/>
            <a:ext cx="9429750" cy="25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09600"/>
            <a:ext cx="8763000" cy="4038600"/>
          </a:xfrm>
        </p:spPr>
        <p:txBody>
          <a:bodyPr>
            <a:normAutofit/>
          </a:bodyPr>
          <a:lstStyle/>
          <a:p>
            <a:pPr algn="ctr"/>
            <a:r>
              <a:rPr lang="en-US" sz="6000" dirty="0">
                <a:solidFill>
                  <a:srgbClr val="002060"/>
                </a:solidFill>
                <a:effectLst/>
              </a:rPr>
              <a:t>Breast Cancer Risk Prediction using XGBoost and Random Forest </a:t>
            </a:r>
            <a:r>
              <a:rPr lang="en-US" sz="6000" dirty="0" smtClean="0">
                <a:solidFill>
                  <a:srgbClr val="002060"/>
                </a:solidFill>
                <a:effectLst/>
              </a:rPr>
              <a:t>Algorithm</a:t>
            </a:r>
            <a:endParaRPr lang="en-US" sz="6000" dirty="0">
              <a:solidFill>
                <a:srgbClr val="002060"/>
              </a:solidFill>
            </a:endParaRPr>
          </a:p>
        </p:txBody>
      </p:sp>
    </p:spTree>
    <p:extLst>
      <p:ext uri="{BB962C8B-B14F-4D97-AF65-F5344CB8AC3E}">
        <p14:creationId xmlns:p14="http://schemas.microsoft.com/office/powerpoint/2010/main" val="1271849759"/>
      </p:ext>
    </p:extLst>
  </p:cSld>
  <p:clrMapOvr>
    <a:masterClrMapping/>
  </p:clrMapOvr>
  <mc:AlternateContent xmlns:mc="http://schemas.openxmlformats.org/markup-compatibility/2006">
    <mc:Choice xmlns:p14="http://schemas.microsoft.com/office/powerpoint/2010/main" Requires="p14">
      <p:transition spd="med">
        <p14:glitter pattern="hexagon"/>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514480"/>
            <a:ext cx="4171784"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Outcome Cont.</a:t>
            </a:r>
            <a:endParaRPr lang="en-US" sz="3600" b="1" u="sng" dirty="0">
              <a:solidFill>
                <a:srgbClr val="002060"/>
              </a:solidFill>
              <a:latin typeface="Times New Roman" pitchFamily="18" charset="0"/>
              <a:cs typeface="Times New Roman" pitchFamily="18" charset="0"/>
            </a:endParaRPr>
          </a:p>
        </p:txBody>
      </p:sp>
      <p:sp>
        <p:nvSpPr>
          <p:cNvPr id="4" name="Rectangle 3"/>
          <p:cNvSpPr/>
          <p:nvPr/>
        </p:nvSpPr>
        <p:spPr>
          <a:xfrm>
            <a:off x="990600" y="1248964"/>
            <a:ext cx="1807098" cy="446276"/>
          </a:xfrm>
          <a:prstGeom prst="rect">
            <a:avLst/>
          </a:prstGeom>
        </p:spPr>
        <p:txBody>
          <a:bodyPr wrap="none">
            <a:spAutoFit/>
          </a:bodyPr>
          <a:lstStyle/>
          <a:p>
            <a:pPr marL="342900" indent="-342900">
              <a:buFont typeface="Wingdings" pitchFamily="2" charset="2"/>
              <a:buChar char="q"/>
            </a:pPr>
            <a:r>
              <a:rPr lang="en-US" sz="2000" b="1" u="sng" dirty="0">
                <a:solidFill>
                  <a:srgbClr val="002060"/>
                </a:solidFill>
              </a:rPr>
              <a:t>F1 Score</a:t>
            </a:r>
            <a:r>
              <a:rPr lang="en-US" b="1" dirty="0" smtClean="0">
                <a:solidFill>
                  <a:srgbClr val="002060"/>
                </a:solidFill>
              </a:rPr>
              <a:t> : </a:t>
            </a:r>
            <a:r>
              <a:rPr lang="en-US" dirty="0" smtClean="0">
                <a:solidFill>
                  <a:srgbClr val="002060"/>
                </a:solidFill>
              </a:rPr>
              <a:t> </a:t>
            </a:r>
            <a:endParaRPr lang="en-US" dirty="0">
              <a:solidFill>
                <a:srgbClr val="002060"/>
              </a:solidFill>
            </a:endParaRPr>
          </a:p>
        </p:txBody>
      </p:sp>
      <p:sp>
        <p:nvSpPr>
          <p:cNvPr id="6" name="Rectangle 5"/>
          <p:cNvSpPr/>
          <p:nvPr/>
        </p:nvSpPr>
        <p:spPr>
          <a:xfrm>
            <a:off x="990599" y="3196163"/>
            <a:ext cx="2433871" cy="400110"/>
          </a:xfrm>
          <a:prstGeom prst="rect">
            <a:avLst/>
          </a:prstGeom>
        </p:spPr>
        <p:txBody>
          <a:bodyPr wrap="none">
            <a:spAutoFit/>
          </a:bodyPr>
          <a:lstStyle/>
          <a:p>
            <a:pPr marL="342900" indent="-342900">
              <a:buFont typeface="Wingdings" pitchFamily="2" charset="2"/>
              <a:buChar char="q"/>
            </a:pPr>
            <a:r>
              <a:rPr lang="en-US" sz="2000" b="1" u="sng" dirty="0">
                <a:solidFill>
                  <a:srgbClr val="002060"/>
                </a:solidFill>
              </a:rPr>
              <a:t>Precision (PRE)</a:t>
            </a:r>
            <a:r>
              <a:rPr lang="en-US" sz="2000" b="1" dirty="0" smtClean="0">
                <a:solidFill>
                  <a:srgbClr val="002060"/>
                </a:solidFill>
              </a:rPr>
              <a:t> :</a:t>
            </a:r>
            <a:endParaRPr lang="en-US" b="1" dirty="0">
              <a:solidFill>
                <a:srgbClr val="00206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449" y="1248964"/>
            <a:ext cx="5549551" cy="118943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178615"/>
            <a:ext cx="2971800" cy="794323"/>
          </a:xfrm>
          <a:prstGeom prst="rect">
            <a:avLst/>
          </a:prstGeom>
        </p:spPr>
      </p:pic>
      <p:sp>
        <p:nvSpPr>
          <p:cNvPr id="12" name="Rectangle 11"/>
          <p:cNvSpPr/>
          <p:nvPr/>
        </p:nvSpPr>
        <p:spPr>
          <a:xfrm>
            <a:off x="990599" y="4495800"/>
            <a:ext cx="9372600" cy="707886"/>
          </a:xfrm>
          <a:prstGeom prst="rect">
            <a:avLst/>
          </a:prstGeom>
        </p:spPr>
        <p:txBody>
          <a:bodyPr wrap="square">
            <a:spAutoFit/>
          </a:bodyPr>
          <a:lstStyle/>
          <a:p>
            <a:r>
              <a:rPr lang="en-US" sz="2000" dirty="0" smtClean="0">
                <a:solidFill>
                  <a:srgbClr val="002060"/>
                </a:solidFill>
              </a:rPr>
              <a:t>Here </a:t>
            </a:r>
            <a:r>
              <a:rPr lang="en-US" sz="2000" dirty="0">
                <a:solidFill>
                  <a:srgbClr val="002060"/>
                </a:solidFill>
              </a:rPr>
              <a:t>TP = True Positive, TN = True Negative, FP = False Positive and FN = False Negative. </a:t>
            </a:r>
          </a:p>
        </p:txBody>
      </p:sp>
    </p:spTree>
    <p:extLst>
      <p:ext uri="{BB962C8B-B14F-4D97-AF65-F5344CB8AC3E}">
        <p14:creationId xmlns:p14="http://schemas.microsoft.com/office/powerpoint/2010/main" val="1692800472"/>
      </p:ext>
    </p:extLst>
  </p:cSld>
  <p:clrMapOvr>
    <a:masterClrMapping/>
  </p:clrMapOvr>
  <p:transition spd="med">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514480"/>
            <a:ext cx="4171784"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Outcome Cont.</a:t>
            </a:r>
            <a:endParaRPr lang="en-US" sz="3600" b="1" u="sng" dirty="0">
              <a:solidFill>
                <a:srgbClr val="00206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19199"/>
            <a:ext cx="9601200" cy="3946841"/>
          </a:xfrm>
          <a:prstGeom prst="rect">
            <a:avLst/>
          </a:prstGeom>
        </p:spPr>
      </p:pic>
      <p:sp>
        <p:nvSpPr>
          <p:cNvPr id="5" name="Rectangle 4"/>
          <p:cNvSpPr/>
          <p:nvPr/>
        </p:nvSpPr>
        <p:spPr>
          <a:xfrm>
            <a:off x="2914484" y="5166041"/>
            <a:ext cx="6229516" cy="400110"/>
          </a:xfrm>
          <a:prstGeom prst="rect">
            <a:avLst/>
          </a:prstGeom>
        </p:spPr>
        <p:txBody>
          <a:bodyPr wrap="square">
            <a:spAutoFit/>
          </a:bodyPr>
          <a:lstStyle/>
          <a:p>
            <a:r>
              <a:rPr lang="en-US" sz="2000" b="1" dirty="0">
                <a:solidFill>
                  <a:srgbClr val="002060"/>
                </a:solidFill>
              </a:rPr>
              <a:t>TABLE II: Outcome of XGboost and Random Forest</a:t>
            </a:r>
          </a:p>
        </p:txBody>
      </p:sp>
    </p:spTree>
    <p:extLst>
      <p:ext uri="{BB962C8B-B14F-4D97-AF65-F5344CB8AC3E}">
        <p14:creationId xmlns:p14="http://schemas.microsoft.com/office/powerpoint/2010/main" val="2673482998"/>
      </p:ext>
    </p:extLst>
  </p:cSld>
  <p:clrMapOvr>
    <a:masterClrMapping/>
  </p:clrMapOvr>
  <p:transition spd="med">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514480"/>
            <a:ext cx="51054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Outcome Analysis</a:t>
            </a:r>
            <a:endParaRPr lang="en-US" sz="3600" b="1" u="sng" dirty="0">
              <a:solidFill>
                <a:srgbClr val="00206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22" y="1071129"/>
            <a:ext cx="9271078" cy="4034272"/>
          </a:xfrm>
          <a:prstGeom prst="rect">
            <a:avLst/>
          </a:prstGeom>
        </p:spPr>
      </p:pic>
      <p:sp>
        <p:nvSpPr>
          <p:cNvPr id="7" name="Rectangle 6"/>
          <p:cNvSpPr/>
          <p:nvPr/>
        </p:nvSpPr>
        <p:spPr>
          <a:xfrm>
            <a:off x="1092122" y="5181600"/>
            <a:ext cx="9271078" cy="400110"/>
          </a:xfrm>
          <a:prstGeom prst="rect">
            <a:avLst/>
          </a:prstGeom>
        </p:spPr>
        <p:txBody>
          <a:bodyPr wrap="square">
            <a:spAutoFit/>
          </a:bodyPr>
          <a:lstStyle/>
          <a:p>
            <a:r>
              <a:rPr lang="en-US" sz="2000" b="1" dirty="0">
                <a:solidFill>
                  <a:srgbClr val="002060"/>
                </a:solidFill>
              </a:rPr>
              <a:t>Fig. 2: Bar-chart of performance parameters between XGBoost and Random Forest</a:t>
            </a:r>
          </a:p>
        </p:txBody>
      </p:sp>
    </p:spTree>
    <p:extLst>
      <p:ext uri="{BB962C8B-B14F-4D97-AF65-F5344CB8AC3E}">
        <p14:creationId xmlns:p14="http://schemas.microsoft.com/office/powerpoint/2010/main" val="2613597776"/>
      </p:ext>
    </p:extLst>
  </p:cSld>
  <p:clrMapOvr>
    <a:masterClrMapping/>
  </p:clrMapOvr>
  <p:transition spd="med">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514480"/>
            <a:ext cx="68580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Outcome Analysis cont.</a:t>
            </a:r>
            <a:endParaRPr lang="en-US" sz="3600" b="1" u="sng" dirty="0">
              <a:solidFill>
                <a:srgbClr val="002060"/>
              </a:solidFill>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9448800" cy="4162455"/>
          </a:xfrm>
          <a:prstGeom prst="rect">
            <a:avLst/>
          </a:prstGeom>
        </p:spPr>
      </p:pic>
      <p:sp>
        <p:nvSpPr>
          <p:cNvPr id="3" name="Rectangle 2"/>
          <p:cNvSpPr/>
          <p:nvPr/>
        </p:nvSpPr>
        <p:spPr>
          <a:xfrm>
            <a:off x="3086100" y="5305456"/>
            <a:ext cx="5676900" cy="400110"/>
          </a:xfrm>
          <a:prstGeom prst="rect">
            <a:avLst/>
          </a:prstGeom>
        </p:spPr>
        <p:txBody>
          <a:bodyPr wrap="square">
            <a:spAutoFit/>
          </a:bodyPr>
          <a:lstStyle/>
          <a:p>
            <a:r>
              <a:rPr lang="en-US" sz="2000" b="1" dirty="0">
                <a:solidFill>
                  <a:srgbClr val="002060"/>
                </a:solidFill>
              </a:rPr>
              <a:t>TABLE III: Comparison with Existing Systems</a:t>
            </a:r>
          </a:p>
        </p:txBody>
      </p:sp>
    </p:spTree>
    <p:extLst>
      <p:ext uri="{BB962C8B-B14F-4D97-AF65-F5344CB8AC3E}">
        <p14:creationId xmlns:p14="http://schemas.microsoft.com/office/powerpoint/2010/main" val="398636725"/>
      </p:ext>
    </p:extLst>
  </p:cSld>
  <p:clrMapOvr>
    <a:masterClrMapping/>
  </p:clrMapOvr>
  <p:transition spd="med">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514480"/>
            <a:ext cx="68580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Outcome Analysis cont.</a:t>
            </a:r>
            <a:endParaRPr lang="en-US" sz="3600" b="1" u="sng" dirty="0">
              <a:solidFill>
                <a:srgbClr val="002060"/>
              </a:solidFill>
              <a:latin typeface="Times New Roman" pitchFamily="18" charset="0"/>
              <a:cs typeface="Times New Roman" pitchFamily="18" charset="0"/>
            </a:endParaRPr>
          </a:p>
        </p:txBody>
      </p:sp>
      <p:sp>
        <p:nvSpPr>
          <p:cNvPr id="4" name="Rectangle 3"/>
          <p:cNvSpPr/>
          <p:nvPr/>
        </p:nvSpPr>
        <p:spPr>
          <a:xfrm>
            <a:off x="1092200" y="1333500"/>
            <a:ext cx="9372600" cy="400110"/>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In Table II, the Random Forest algorithms showed the best result compare to XGboost.</a:t>
            </a:r>
          </a:p>
        </p:txBody>
      </p:sp>
      <p:sp>
        <p:nvSpPr>
          <p:cNvPr id="5" name="Rectangle 4"/>
          <p:cNvSpPr/>
          <p:nvPr/>
        </p:nvSpPr>
        <p:spPr>
          <a:xfrm>
            <a:off x="1092200" y="2019300"/>
            <a:ext cx="9372600" cy="707886"/>
          </a:xfrm>
          <a:prstGeom prst="rect">
            <a:avLst/>
          </a:prstGeom>
        </p:spPr>
        <p:txBody>
          <a:bodyPr wrap="square">
            <a:spAutoFit/>
          </a:bodyPr>
          <a:lstStyle/>
          <a:p>
            <a:pPr marL="342900" indent="-342900">
              <a:buFont typeface="Wingdings" pitchFamily="2" charset="2"/>
              <a:buChar char="q"/>
            </a:pPr>
            <a:r>
              <a:rPr lang="en-US" sz="2000" dirty="0" smtClean="0">
                <a:solidFill>
                  <a:srgbClr val="002060"/>
                </a:solidFill>
              </a:rPr>
              <a:t>Also in </a:t>
            </a:r>
            <a:r>
              <a:rPr lang="en-US" sz="2000" dirty="0">
                <a:solidFill>
                  <a:srgbClr val="002060"/>
                </a:solidFill>
              </a:rPr>
              <a:t>Fig.2 the Bar-chart of performance parameters between XGBoost and </a:t>
            </a:r>
            <a:r>
              <a:rPr lang="en-US" sz="2000" dirty="0" smtClean="0">
                <a:solidFill>
                  <a:srgbClr val="002060"/>
                </a:solidFill>
              </a:rPr>
              <a:t>RF shows that RF has provided better result in average performance.</a:t>
            </a:r>
            <a:endParaRPr lang="en-US" sz="2000" dirty="0">
              <a:solidFill>
                <a:srgbClr val="002060"/>
              </a:solidFill>
            </a:endParaRPr>
          </a:p>
        </p:txBody>
      </p:sp>
      <p:sp>
        <p:nvSpPr>
          <p:cNvPr id="7" name="Rectangle 6"/>
          <p:cNvSpPr/>
          <p:nvPr/>
        </p:nvSpPr>
        <p:spPr>
          <a:xfrm>
            <a:off x="1092200" y="2933700"/>
            <a:ext cx="9372600"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Table III compares our proposed system to existing systems based on accuracy, number of instances and attributes used.</a:t>
            </a:r>
          </a:p>
        </p:txBody>
      </p:sp>
      <p:sp>
        <p:nvSpPr>
          <p:cNvPr id="8" name="Rectangle 7"/>
          <p:cNvSpPr/>
          <p:nvPr/>
        </p:nvSpPr>
        <p:spPr>
          <a:xfrm>
            <a:off x="1092200" y="4000500"/>
            <a:ext cx="9372600"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The table clarify that our proposed system with Random Forest algorithm is better than the existing systems in terms of performance.</a:t>
            </a:r>
          </a:p>
        </p:txBody>
      </p:sp>
    </p:spTree>
    <p:extLst>
      <p:ext uri="{BB962C8B-B14F-4D97-AF65-F5344CB8AC3E}">
        <p14:creationId xmlns:p14="http://schemas.microsoft.com/office/powerpoint/2010/main" val="4223375309"/>
      </p:ext>
    </p:extLst>
  </p:cSld>
  <p:clrMapOvr>
    <a:masterClrMapping/>
  </p:clrMapOvr>
  <p:transition spd="med">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514480"/>
            <a:ext cx="36576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Conclusion</a:t>
            </a:r>
            <a:endParaRPr lang="en-US" sz="3600" b="1" u="sng" dirty="0">
              <a:solidFill>
                <a:srgbClr val="002060"/>
              </a:solidFill>
              <a:latin typeface="Times New Roman" pitchFamily="18" charset="0"/>
              <a:cs typeface="Times New Roman" pitchFamily="18" charset="0"/>
            </a:endParaRPr>
          </a:p>
        </p:txBody>
      </p:sp>
      <p:sp>
        <p:nvSpPr>
          <p:cNvPr id="3" name="Rectangle 2"/>
          <p:cNvSpPr/>
          <p:nvPr/>
        </p:nvSpPr>
        <p:spPr>
          <a:xfrm>
            <a:off x="1143000" y="1295400"/>
            <a:ext cx="9220200" cy="800219"/>
          </a:xfrm>
          <a:prstGeom prst="rect">
            <a:avLst/>
          </a:prstGeom>
        </p:spPr>
        <p:txBody>
          <a:bodyPr wrap="square">
            <a:spAutoFit/>
          </a:bodyPr>
          <a:lstStyle/>
          <a:p>
            <a:pPr marL="342900" indent="-342900">
              <a:buFont typeface="Wingdings" pitchFamily="2" charset="2"/>
              <a:buChar char="q"/>
            </a:pPr>
            <a:r>
              <a:rPr lang="en-US" dirty="0">
                <a:solidFill>
                  <a:srgbClr val="002060"/>
                </a:solidFill>
              </a:rPr>
              <a:t>Most women in Bangladesh suffer from breast cancer due to their unconsciousness.</a:t>
            </a:r>
          </a:p>
        </p:txBody>
      </p:sp>
      <p:sp>
        <p:nvSpPr>
          <p:cNvPr id="6" name="Rectangle 5"/>
          <p:cNvSpPr/>
          <p:nvPr/>
        </p:nvSpPr>
        <p:spPr>
          <a:xfrm>
            <a:off x="1143000" y="2590800"/>
            <a:ext cx="9220200" cy="800219"/>
          </a:xfrm>
          <a:prstGeom prst="rect">
            <a:avLst/>
          </a:prstGeom>
        </p:spPr>
        <p:txBody>
          <a:bodyPr wrap="square">
            <a:spAutoFit/>
          </a:bodyPr>
          <a:lstStyle/>
          <a:p>
            <a:pPr marL="342900" indent="-342900">
              <a:buFont typeface="Wingdings" pitchFamily="2" charset="2"/>
              <a:buChar char="q"/>
            </a:pPr>
            <a:r>
              <a:rPr lang="en-US" dirty="0">
                <a:solidFill>
                  <a:srgbClr val="002060"/>
                </a:solidFill>
              </a:rPr>
              <a:t>By applying the algorithms we have got accuracies for example 74.73% accuracy of Random forest and 73.63% accuracy for XGBoost.</a:t>
            </a:r>
          </a:p>
        </p:txBody>
      </p:sp>
      <p:sp>
        <p:nvSpPr>
          <p:cNvPr id="9" name="Rectangle 8"/>
          <p:cNvSpPr/>
          <p:nvPr/>
        </p:nvSpPr>
        <p:spPr>
          <a:xfrm>
            <a:off x="1117600" y="4038600"/>
            <a:ext cx="9220200" cy="800219"/>
          </a:xfrm>
          <a:prstGeom prst="rect">
            <a:avLst/>
          </a:prstGeom>
        </p:spPr>
        <p:txBody>
          <a:bodyPr wrap="square">
            <a:spAutoFit/>
          </a:bodyPr>
          <a:lstStyle/>
          <a:p>
            <a:pPr marL="342900" indent="-342900">
              <a:buFont typeface="Wingdings" pitchFamily="2" charset="2"/>
              <a:buChar char="q"/>
            </a:pPr>
            <a:r>
              <a:rPr lang="en-US" dirty="0">
                <a:solidFill>
                  <a:srgbClr val="002060"/>
                </a:solidFill>
              </a:rPr>
              <a:t>We compared the results of our study with other existing systems and found that our system performed better than the existing system.</a:t>
            </a:r>
          </a:p>
        </p:txBody>
      </p:sp>
    </p:spTree>
    <p:extLst>
      <p:ext uri="{BB962C8B-B14F-4D97-AF65-F5344CB8AC3E}">
        <p14:creationId xmlns:p14="http://schemas.microsoft.com/office/powerpoint/2010/main" val="3970227577"/>
      </p:ext>
    </p:extLst>
  </p:cSld>
  <p:clrMapOvr>
    <a:masterClrMapping/>
  </p:clrMapOvr>
  <p:transition spd="med">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381000"/>
            <a:ext cx="34290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References</a:t>
            </a:r>
            <a:endParaRPr lang="en-US" sz="3600" b="1" u="sng" dirty="0">
              <a:solidFill>
                <a:srgbClr val="002060"/>
              </a:solidFill>
              <a:latin typeface="Times New Roman" pitchFamily="18" charset="0"/>
              <a:cs typeface="Times New Roman" pitchFamily="18" charset="0"/>
            </a:endParaRPr>
          </a:p>
        </p:txBody>
      </p:sp>
      <p:sp>
        <p:nvSpPr>
          <p:cNvPr id="11" name="Rectangle 10"/>
          <p:cNvSpPr/>
          <p:nvPr/>
        </p:nvSpPr>
        <p:spPr>
          <a:xfrm>
            <a:off x="1066800" y="912248"/>
            <a:ext cx="9448800" cy="4832092"/>
          </a:xfrm>
          <a:prstGeom prst="rect">
            <a:avLst/>
          </a:prstGeom>
        </p:spPr>
        <p:txBody>
          <a:bodyPr wrap="square">
            <a:spAutoFit/>
          </a:bodyPr>
          <a:lstStyle/>
          <a:p>
            <a:r>
              <a:rPr lang="en-US" sz="1100" dirty="0">
                <a:solidFill>
                  <a:srgbClr val="002060"/>
                </a:solidFill>
              </a:rPr>
              <a:t>[1] M. </a:t>
            </a:r>
            <a:r>
              <a:rPr lang="en-US" sz="1100" dirty="0" err="1">
                <a:solidFill>
                  <a:srgbClr val="002060"/>
                </a:solidFill>
              </a:rPr>
              <a:t>Raihan</a:t>
            </a:r>
            <a:r>
              <a:rPr lang="en-US" sz="1100" dirty="0">
                <a:solidFill>
                  <a:srgbClr val="002060"/>
                </a:solidFill>
              </a:rPr>
              <a:t>, Muhammad </a:t>
            </a:r>
            <a:r>
              <a:rPr lang="en-US" sz="1100" dirty="0" err="1">
                <a:solidFill>
                  <a:srgbClr val="002060"/>
                </a:solidFill>
              </a:rPr>
              <a:t>Muinul</a:t>
            </a:r>
            <a:r>
              <a:rPr lang="en-US" sz="1100" dirty="0">
                <a:solidFill>
                  <a:srgbClr val="002060"/>
                </a:solidFill>
              </a:rPr>
              <a:t> Islam, </a:t>
            </a:r>
            <a:r>
              <a:rPr lang="en-US" sz="1100" dirty="0" err="1">
                <a:solidFill>
                  <a:srgbClr val="002060"/>
                </a:solidFill>
              </a:rPr>
              <a:t>Promila</a:t>
            </a:r>
            <a:r>
              <a:rPr lang="en-US" sz="1100" dirty="0">
                <a:solidFill>
                  <a:srgbClr val="002060"/>
                </a:solidFill>
              </a:rPr>
              <a:t> </a:t>
            </a:r>
            <a:r>
              <a:rPr lang="en-US" sz="1100" dirty="0" err="1">
                <a:solidFill>
                  <a:srgbClr val="002060"/>
                </a:solidFill>
              </a:rPr>
              <a:t>Ghosh</a:t>
            </a:r>
            <a:r>
              <a:rPr lang="en-US" sz="1100" dirty="0">
                <a:solidFill>
                  <a:srgbClr val="002060"/>
                </a:solidFill>
              </a:rPr>
              <a:t>, </a:t>
            </a:r>
            <a:r>
              <a:rPr lang="en-US" sz="1100" dirty="0" err="1">
                <a:solidFill>
                  <a:srgbClr val="002060"/>
                </a:solidFill>
              </a:rPr>
              <a:t>Shakil</a:t>
            </a:r>
            <a:r>
              <a:rPr lang="en-US" sz="1100" dirty="0">
                <a:solidFill>
                  <a:srgbClr val="002060"/>
                </a:solidFill>
              </a:rPr>
              <a:t> Ahmed </a:t>
            </a:r>
            <a:r>
              <a:rPr lang="en-US" sz="1100" dirty="0" err="1">
                <a:solidFill>
                  <a:srgbClr val="002060"/>
                </a:solidFill>
              </a:rPr>
              <a:t>Shaj</a:t>
            </a:r>
            <a:r>
              <a:rPr lang="en-US" sz="1100" dirty="0">
                <a:solidFill>
                  <a:srgbClr val="002060"/>
                </a:solidFill>
              </a:rPr>
              <a:t>, </a:t>
            </a:r>
            <a:r>
              <a:rPr lang="en-US" sz="1100" dirty="0" err="1">
                <a:solidFill>
                  <a:srgbClr val="002060"/>
                </a:solidFill>
              </a:rPr>
              <a:t>Mubtasim</a:t>
            </a:r>
            <a:r>
              <a:rPr lang="en-US" sz="1100" dirty="0">
                <a:solidFill>
                  <a:srgbClr val="002060"/>
                </a:solidFill>
              </a:rPr>
              <a:t> </a:t>
            </a:r>
            <a:r>
              <a:rPr lang="en-US" sz="1100" dirty="0" err="1">
                <a:solidFill>
                  <a:srgbClr val="002060"/>
                </a:solidFill>
              </a:rPr>
              <a:t>Rafid</a:t>
            </a:r>
            <a:r>
              <a:rPr lang="en-US" sz="1100" dirty="0">
                <a:solidFill>
                  <a:srgbClr val="002060"/>
                </a:solidFill>
              </a:rPr>
              <a:t> </a:t>
            </a:r>
            <a:r>
              <a:rPr lang="en-US" sz="1100" dirty="0" err="1">
                <a:solidFill>
                  <a:srgbClr val="002060"/>
                </a:solidFill>
              </a:rPr>
              <a:t>Chowdhury</a:t>
            </a:r>
            <a:r>
              <a:rPr lang="en-US" sz="1100" dirty="0">
                <a:solidFill>
                  <a:srgbClr val="002060"/>
                </a:solidFill>
              </a:rPr>
              <a:t>, </a:t>
            </a:r>
            <a:r>
              <a:rPr lang="en-US" sz="1100" dirty="0" err="1">
                <a:solidFill>
                  <a:srgbClr val="002060"/>
                </a:solidFill>
              </a:rPr>
              <a:t>Saikat</a:t>
            </a:r>
            <a:r>
              <a:rPr lang="en-US" sz="1100" dirty="0">
                <a:solidFill>
                  <a:srgbClr val="002060"/>
                </a:solidFill>
              </a:rPr>
              <a:t> </a:t>
            </a:r>
            <a:r>
              <a:rPr lang="en-US" sz="1100" dirty="0" err="1">
                <a:solidFill>
                  <a:srgbClr val="002060"/>
                </a:solidFill>
              </a:rPr>
              <a:t>Mondal</a:t>
            </a:r>
            <a:r>
              <a:rPr lang="en-US" sz="1100" dirty="0">
                <a:solidFill>
                  <a:srgbClr val="002060"/>
                </a:solidFill>
              </a:rPr>
              <a:t>, </a:t>
            </a:r>
            <a:r>
              <a:rPr lang="en-US" sz="1100" dirty="0" err="1">
                <a:solidFill>
                  <a:srgbClr val="002060"/>
                </a:solidFill>
              </a:rPr>
              <a:t>Arun</a:t>
            </a:r>
            <a:r>
              <a:rPr lang="en-US" sz="1100" dirty="0">
                <a:solidFill>
                  <a:srgbClr val="002060"/>
                </a:solidFill>
              </a:rPr>
              <a:t> More, “A </a:t>
            </a:r>
            <a:r>
              <a:rPr lang="en-US" sz="1100" dirty="0" err="1">
                <a:solidFill>
                  <a:srgbClr val="002060"/>
                </a:solidFill>
              </a:rPr>
              <a:t>Comprehensive</a:t>
            </a:r>
            <a:r>
              <a:rPr lang="en-US" sz="1100" dirty="0">
                <a:solidFill>
                  <a:srgbClr val="002060"/>
                </a:solidFill>
              </a:rPr>
              <a:t> Analysis on Risk Prediction of Acute Coronary Syndrome Using Machine Learning Approaches”, in 2018 21st International Conference of Computer and Information Technology (ICCIT), Dhaka, Bangladesh, 2018, pp. 1 - 6. </a:t>
            </a:r>
            <a:endParaRPr lang="en-US" sz="1100" dirty="0" smtClean="0">
              <a:solidFill>
                <a:srgbClr val="002060"/>
              </a:solidFill>
            </a:endParaRPr>
          </a:p>
          <a:p>
            <a:endParaRPr lang="en-US" sz="1100" dirty="0" smtClean="0">
              <a:solidFill>
                <a:srgbClr val="002060"/>
              </a:solidFill>
            </a:endParaRPr>
          </a:p>
          <a:p>
            <a:r>
              <a:rPr lang="en-US" sz="1100" dirty="0" smtClean="0">
                <a:solidFill>
                  <a:srgbClr val="002060"/>
                </a:solidFill>
              </a:rPr>
              <a:t>[</a:t>
            </a:r>
            <a:r>
              <a:rPr lang="en-US" sz="1100" dirty="0">
                <a:solidFill>
                  <a:srgbClr val="002060"/>
                </a:solidFill>
              </a:rPr>
              <a:t>2] “What Is Breast Cancer? — CDC”, CDC, 2020. [Online]. Available: https://www.cdc.gov/cancer/breast/basic info/what-is-breastcancer.htm. [Accessed: 01- Feb- 2020]. </a:t>
            </a:r>
            <a:endParaRPr lang="en-US" sz="1100" dirty="0" smtClean="0">
              <a:solidFill>
                <a:srgbClr val="002060"/>
              </a:solidFill>
            </a:endParaRPr>
          </a:p>
          <a:p>
            <a:endParaRPr lang="en-US" sz="1100" dirty="0" smtClean="0">
              <a:solidFill>
                <a:srgbClr val="002060"/>
              </a:solidFill>
            </a:endParaRPr>
          </a:p>
          <a:p>
            <a:r>
              <a:rPr lang="en-US" sz="1100" dirty="0" smtClean="0">
                <a:solidFill>
                  <a:srgbClr val="002060"/>
                </a:solidFill>
              </a:rPr>
              <a:t>[</a:t>
            </a:r>
            <a:r>
              <a:rPr lang="en-US" sz="1100" dirty="0">
                <a:solidFill>
                  <a:srgbClr val="002060"/>
                </a:solidFill>
              </a:rPr>
              <a:t>3] “Breast Cancer”, Wikipedia, 2020. [Online]. Available: https://en.wikipedia.org/wiki/Breast cancer. [Accessed: 02- Feb2020]. </a:t>
            </a:r>
            <a:endParaRPr lang="en-US" sz="1100" dirty="0" smtClean="0">
              <a:solidFill>
                <a:srgbClr val="002060"/>
              </a:solidFill>
            </a:endParaRPr>
          </a:p>
          <a:p>
            <a:endParaRPr lang="en-US" sz="1100" dirty="0" smtClean="0">
              <a:solidFill>
                <a:srgbClr val="002060"/>
              </a:solidFill>
            </a:endParaRPr>
          </a:p>
          <a:p>
            <a:r>
              <a:rPr lang="en-US" sz="1100" dirty="0" smtClean="0">
                <a:solidFill>
                  <a:srgbClr val="002060"/>
                </a:solidFill>
              </a:rPr>
              <a:t>[</a:t>
            </a:r>
            <a:r>
              <a:rPr lang="en-US" sz="1100" dirty="0">
                <a:solidFill>
                  <a:srgbClr val="002060"/>
                </a:solidFill>
              </a:rPr>
              <a:t>4] “Everything You Need to Know About Breast Cancer”, </a:t>
            </a:r>
            <a:r>
              <a:rPr lang="en-US" sz="1100" dirty="0" err="1">
                <a:solidFill>
                  <a:srgbClr val="002060"/>
                </a:solidFill>
              </a:rPr>
              <a:t>Healthline</a:t>
            </a:r>
            <a:r>
              <a:rPr lang="en-US" sz="1100" dirty="0">
                <a:solidFill>
                  <a:srgbClr val="002060"/>
                </a:solidFill>
              </a:rPr>
              <a:t>, 2020. [Online]. Available: https://www.healthline.com/health/</a:t>
            </a:r>
            <a:r>
              <a:rPr lang="en-US" sz="1100" dirty="0" err="1">
                <a:solidFill>
                  <a:srgbClr val="002060"/>
                </a:solidFill>
              </a:rPr>
              <a:t>breastcancer#prevention</a:t>
            </a:r>
            <a:r>
              <a:rPr lang="en-US" sz="1100" dirty="0">
                <a:solidFill>
                  <a:srgbClr val="002060"/>
                </a:solidFill>
              </a:rPr>
              <a:t>. [Accessed: 08- Feb- 2020]. </a:t>
            </a:r>
            <a:endParaRPr lang="en-US" sz="1100" dirty="0" smtClean="0">
              <a:solidFill>
                <a:srgbClr val="002060"/>
              </a:solidFill>
            </a:endParaRPr>
          </a:p>
          <a:p>
            <a:endParaRPr lang="en-US" sz="1100" dirty="0" smtClean="0">
              <a:solidFill>
                <a:srgbClr val="002060"/>
              </a:solidFill>
            </a:endParaRPr>
          </a:p>
          <a:p>
            <a:r>
              <a:rPr lang="en-US" sz="1100" dirty="0" smtClean="0">
                <a:solidFill>
                  <a:srgbClr val="002060"/>
                </a:solidFill>
              </a:rPr>
              <a:t>[</a:t>
            </a:r>
            <a:r>
              <a:rPr lang="en-US" sz="1100" dirty="0">
                <a:solidFill>
                  <a:srgbClr val="002060"/>
                </a:solidFill>
              </a:rPr>
              <a:t>5] “Breast Cancer - Stages”, </a:t>
            </a:r>
            <a:r>
              <a:rPr lang="en-US" sz="1100" dirty="0" err="1">
                <a:solidFill>
                  <a:srgbClr val="002060"/>
                </a:solidFill>
              </a:rPr>
              <a:t>Cancer.Net</a:t>
            </a:r>
            <a:r>
              <a:rPr lang="en-US" sz="1100" dirty="0">
                <a:solidFill>
                  <a:srgbClr val="002060"/>
                </a:solidFill>
              </a:rPr>
              <a:t>, 2020. [Online]. Available: https://www.cancer.net/cancer-types/breast-cancer/stages. [Accessed: 08- Feb- 2020]. </a:t>
            </a:r>
            <a:endParaRPr lang="en-US" sz="1100" dirty="0" smtClean="0">
              <a:solidFill>
                <a:srgbClr val="002060"/>
              </a:solidFill>
            </a:endParaRPr>
          </a:p>
          <a:p>
            <a:endParaRPr lang="en-US" sz="1100" dirty="0" smtClean="0">
              <a:solidFill>
                <a:srgbClr val="002060"/>
              </a:solidFill>
            </a:endParaRPr>
          </a:p>
          <a:p>
            <a:r>
              <a:rPr lang="en-US" sz="1100" dirty="0" smtClean="0">
                <a:solidFill>
                  <a:srgbClr val="002060"/>
                </a:solidFill>
              </a:rPr>
              <a:t>[</a:t>
            </a:r>
            <a:r>
              <a:rPr lang="en-US" sz="1100" dirty="0">
                <a:solidFill>
                  <a:srgbClr val="002060"/>
                </a:solidFill>
              </a:rPr>
              <a:t>6] A. JT, “Breast cancer in sub-Saharan African women”, PubMed - NCBI, 2020. [Online]. Available: https://www.ncbi.nlm.nih.gov/pubmed/7839882. [Accessed: 08- Mar- 2020]. </a:t>
            </a:r>
            <a:endParaRPr lang="en-US" sz="1100" dirty="0" smtClean="0">
              <a:solidFill>
                <a:srgbClr val="002060"/>
              </a:solidFill>
            </a:endParaRPr>
          </a:p>
          <a:p>
            <a:endParaRPr lang="en-US" sz="1100" dirty="0" smtClean="0">
              <a:solidFill>
                <a:srgbClr val="002060"/>
              </a:solidFill>
            </a:endParaRPr>
          </a:p>
          <a:p>
            <a:r>
              <a:rPr lang="en-US" sz="1100" dirty="0" smtClean="0">
                <a:solidFill>
                  <a:srgbClr val="002060"/>
                </a:solidFill>
              </a:rPr>
              <a:t>[</a:t>
            </a:r>
            <a:r>
              <a:rPr lang="en-US" sz="1100" dirty="0">
                <a:solidFill>
                  <a:srgbClr val="002060"/>
                </a:solidFill>
              </a:rPr>
              <a:t>7] B. </a:t>
            </a:r>
            <a:r>
              <a:rPr lang="en-US" sz="1100" dirty="0" err="1">
                <a:solidFill>
                  <a:srgbClr val="002060"/>
                </a:solidFill>
              </a:rPr>
              <a:t>Majeed</a:t>
            </a:r>
            <a:r>
              <a:rPr lang="en-US" sz="1100" dirty="0">
                <a:solidFill>
                  <a:srgbClr val="002060"/>
                </a:solidFill>
              </a:rPr>
              <a:t>, H. T. </a:t>
            </a:r>
            <a:r>
              <a:rPr lang="en-US" sz="1100" dirty="0" err="1">
                <a:solidFill>
                  <a:srgbClr val="002060"/>
                </a:solidFill>
              </a:rPr>
              <a:t>Iqbal</a:t>
            </a:r>
            <a:r>
              <a:rPr lang="en-US" sz="1100" dirty="0">
                <a:solidFill>
                  <a:srgbClr val="002060"/>
                </a:solidFill>
              </a:rPr>
              <a:t>, U. Khan and M. A. Bin </a:t>
            </a:r>
            <a:r>
              <a:rPr lang="en-US" sz="1100" dirty="0" err="1">
                <a:solidFill>
                  <a:srgbClr val="002060"/>
                </a:solidFill>
              </a:rPr>
              <a:t>Altaf</a:t>
            </a:r>
            <a:r>
              <a:rPr lang="en-US" sz="1100" dirty="0">
                <a:solidFill>
                  <a:srgbClr val="002060"/>
                </a:solidFill>
              </a:rPr>
              <a:t>, “A Portable </a:t>
            </a:r>
            <a:r>
              <a:rPr lang="en-US" sz="1100" dirty="0" err="1">
                <a:solidFill>
                  <a:srgbClr val="002060"/>
                </a:solidFill>
              </a:rPr>
              <a:t>Thermogram</a:t>
            </a:r>
            <a:r>
              <a:rPr lang="en-US" sz="1100" dirty="0">
                <a:solidFill>
                  <a:srgbClr val="002060"/>
                </a:solidFill>
              </a:rPr>
              <a:t> based Non-contact Non-invasive Early Breast-Cancer </a:t>
            </a:r>
            <a:r>
              <a:rPr lang="en-US" sz="1100" dirty="0" err="1">
                <a:solidFill>
                  <a:srgbClr val="002060"/>
                </a:solidFill>
              </a:rPr>
              <a:t>Screening</a:t>
            </a:r>
            <a:r>
              <a:rPr lang="en-US" sz="1100" dirty="0">
                <a:solidFill>
                  <a:srgbClr val="002060"/>
                </a:solidFill>
              </a:rPr>
              <a:t> </a:t>
            </a:r>
            <a:r>
              <a:rPr lang="en-US" sz="1100" dirty="0" err="1">
                <a:solidFill>
                  <a:srgbClr val="002060"/>
                </a:solidFill>
              </a:rPr>
              <a:t>Device”in</a:t>
            </a:r>
            <a:r>
              <a:rPr lang="en-US" sz="1100" dirty="0">
                <a:solidFill>
                  <a:srgbClr val="002060"/>
                </a:solidFill>
              </a:rPr>
              <a:t> 2018 IEEE Biomedical Circuits and Systems Conference (</a:t>
            </a:r>
            <a:r>
              <a:rPr lang="en-US" sz="1100" dirty="0" err="1">
                <a:solidFill>
                  <a:srgbClr val="002060"/>
                </a:solidFill>
              </a:rPr>
              <a:t>BioCAS</a:t>
            </a:r>
            <a:r>
              <a:rPr lang="en-US" sz="1100" dirty="0">
                <a:solidFill>
                  <a:srgbClr val="002060"/>
                </a:solidFill>
              </a:rPr>
              <a:t>), Cleveland, OH, 2018, pp. 1-4. </a:t>
            </a:r>
            <a:endParaRPr lang="en-US" sz="1100" dirty="0" smtClean="0">
              <a:solidFill>
                <a:srgbClr val="002060"/>
              </a:solidFill>
            </a:endParaRPr>
          </a:p>
          <a:p>
            <a:endParaRPr lang="en-US" sz="1100" dirty="0">
              <a:solidFill>
                <a:srgbClr val="002060"/>
              </a:solidFill>
            </a:endParaRPr>
          </a:p>
          <a:p>
            <a:r>
              <a:rPr lang="en-US" sz="1100" dirty="0" smtClean="0">
                <a:solidFill>
                  <a:srgbClr val="002060"/>
                </a:solidFill>
              </a:rPr>
              <a:t>[</a:t>
            </a:r>
            <a:r>
              <a:rPr lang="en-US" sz="1100" dirty="0">
                <a:solidFill>
                  <a:srgbClr val="002060"/>
                </a:solidFill>
              </a:rPr>
              <a:t>8] B. </a:t>
            </a:r>
            <a:r>
              <a:rPr lang="en-US" sz="1100" dirty="0" err="1">
                <a:solidFill>
                  <a:srgbClr val="002060"/>
                </a:solidFill>
              </a:rPr>
              <a:t>Bekta</a:t>
            </a:r>
            <a:r>
              <a:rPr lang="en-US" sz="1100" dirty="0">
                <a:solidFill>
                  <a:srgbClr val="002060"/>
                </a:solidFill>
              </a:rPr>
              <a:t> and S. Babur, “Machine learning based performance </a:t>
            </a:r>
            <a:r>
              <a:rPr lang="en-US" sz="1100" dirty="0" err="1">
                <a:solidFill>
                  <a:srgbClr val="002060"/>
                </a:solidFill>
              </a:rPr>
              <a:t>development</a:t>
            </a:r>
            <a:r>
              <a:rPr lang="en-US" sz="1100" dirty="0">
                <a:solidFill>
                  <a:srgbClr val="002060"/>
                </a:solidFill>
              </a:rPr>
              <a:t> for diagnosis of breast cancer”, in 2016 Medical Technologies National Congress (TIPTEKNO), Antalya, 2016, pp. 1-4</a:t>
            </a:r>
            <a:r>
              <a:rPr lang="en-US" sz="1100" dirty="0" smtClean="0">
                <a:solidFill>
                  <a:srgbClr val="002060"/>
                </a:solidFill>
              </a:rPr>
              <a:t>.</a:t>
            </a:r>
          </a:p>
          <a:p>
            <a:endParaRPr lang="en-US" sz="1100" dirty="0" smtClean="0">
              <a:solidFill>
                <a:srgbClr val="002060"/>
              </a:solidFill>
            </a:endParaRPr>
          </a:p>
          <a:p>
            <a:r>
              <a:rPr lang="en-US" sz="1100" dirty="0">
                <a:solidFill>
                  <a:srgbClr val="002060"/>
                </a:solidFill>
              </a:rPr>
              <a:t>[9] A. Bharat, N. </a:t>
            </a:r>
            <a:r>
              <a:rPr lang="en-US" sz="1100" dirty="0" err="1">
                <a:solidFill>
                  <a:srgbClr val="002060"/>
                </a:solidFill>
              </a:rPr>
              <a:t>Pooja</a:t>
            </a:r>
            <a:r>
              <a:rPr lang="en-US" sz="1100" dirty="0">
                <a:solidFill>
                  <a:srgbClr val="002060"/>
                </a:solidFill>
              </a:rPr>
              <a:t> and R. A. Reddy, “Using Machine Learning algorithms for breast cancer risk prediction and diagnosis”, in 2018 3rd International Conference on Circuits, Control, Communication and Computing (I4C), Bangalore, India, 2018, pp. 1-4</a:t>
            </a:r>
            <a:r>
              <a:rPr lang="en-US" sz="1100" dirty="0" smtClean="0">
                <a:solidFill>
                  <a:srgbClr val="002060"/>
                </a:solidFill>
              </a:rPr>
              <a:t>. </a:t>
            </a:r>
          </a:p>
          <a:p>
            <a:endParaRPr lang="en-US" sz="1100" dirty="0">
              <a:solidFill>
                <a:srgbClr val="002060"/>
              </a:solidFill>
            </a:endParaRPr>
          </a:p>
          <a:p>
            <a:r>
              <a:rPr lang="en-US" sz="1100" dirty="0" smtClean="0">
                <a:solidFill>
                  <a:srgbClr val="002060"/>
                </a:solidFill>
              </a:rPr>
              <a:t>[</a:t>
            </a:r>
            <a:r>
              <a:rPr lang="en-US" sz="1100" dirty="0">
                <a:solidFill>
                  <a:srgbClr val="002060"/>
                </a:solidFill>
              </a:rPr>
              <a:t>10] T. </a:t>
            </a:r>
            <a:r>
              <a:rPr lang="en-US" sz="1100" dirty="0" err="1">
                <a:solidFill>
                  <a:srgbClr val="002060"/>
                </a:solidFill>
              </a:rPr>
              <a:t>Padhi</a:t>
            </a:r>
            <a:r>
              <a:rPr lang="en-US" sz="1100" dirty="0">
                <a:solidFill>
                  <a:srgbClr val="002060"/>
                </a:solidFill>
              </a:rPr>
              <a:t> and P. Kumar, “Breast Cancer Analysis Using </a:t>
            </a:r>
            <a:r>
              <a:rPr lang="en-US" sz="1100" dirty="0" err="1">
                <a:solidFill>
                  <a:srgbClr val="002060"/>
                </a:solidFill>
              </a:rPr>
              <a:t>WEKA”in</a:t>
            </a:r>
            <a:r>
              <a:rPr lang="en-US" sz="1100" dirty="0">
                <a:solidFill>
                  <a:srgbClr val="002060"/>
                </a:solidFill>
              </a:rPr>
              <a:t> 2019 9th International Conference on Cloud Computing, Data Science &amp; Engineering (Confluence), Noida, India, 2019, pp. 229-232. </a:t>
            </a:r>
          </a:p>
        </p:txBody>
      </p:sp>
    </p:spTree>
    <p:extLst>
      <p:ext uri="{BB962C8B-B14F-4D97-AF65-F5344CB8AC3E}">
        <p14:creationId xmlns:p14="http://schemas.microsoft.com/office/powerpoint/2010/main" val="458504957"/>
      </p:ext>
    </p:extLst>
  </p:cSld>
  <p:clrMapOvr>
    <a:masterClrMapping/>
  </p:clrMapOvr>
  <p:transition spd="med">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000" y="3441700"/>
            <a:ext cx="4648200" cy="11224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8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1500" dirty="0" smtClean="0">
                <a:solidFill>
                  <a:srgbClr val="002060"/>
                </a:solidFill>
              </a:rPr>
              <a:t>Thank</a:t>
            </a:r>
            <a:r>
              <a:rPr lang="en-US" dirty="0" smtClean="0">
                <a:solidFill>
                  <a:srgbClr val="002060"/>
                </a:solidFill>
              </a:rPr>
              <a:t> </a:t>
            </a:r>
            <a:r>
              <a:rPr lang="en-US" sz="11500" dirty="0" smtClean="0">
                <a:solidFill>
                  <a:srgbClr val="002060"/>
                </a:solidFill>
              </a:rPr>
              <a:t>You!</a:t>
            </a:r>
            <a:endParaRPr lang="en-US" dirty="0">
              <a:solidFill>
                <a:srgbClr val="002060"/>
              </a:solidFill>
            </a:endParaRPr>
          </a:p>
        </p:txBody>
      </p:sp>
    </p:spTree>
    <p:extLst>
      <p:ext uri="{BB962C8B-B14F-4D97-AF65-F5344CB8AC3E}">
        <p14:creationId xmlns:p14="http://schemas.microsoft.com/office/powerpoint/2010/main" val="748665184"/>
      </p:ext>
    </p:extLst>
  </p:cSld>
  <p:clrMapOvr>
    <a:masterClrMapping/>
  </p:clrMapOvr>
  <mc:AlternateContent xmlns:mc="http://schemas.openxmlformats.org/markup-compatibility/2006">
    <mc:Choice xmlns:p14="http://schemas.microsoft.com/office/powerpoint/2010/main" Requires="p14">
      <p:transition spd="med">
        <p14:rippl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2895600"/>
            <a:ext cx="4199433" cy="2795958"/>
          </a:xfrm>
          <a:prstGeom prst="rect">
            <a:avLst/>
          </a:prstGeom>
        </p:spPr>
        <p:txBody>
          <a:bodyPr wrap="square">
            <a:spAutoFit/>
          </a:bodyPr>
          <a:lstStyle/>
          <a:p>
            <a:pPr algn="ctr">
              <a:lnSpc>
                <a:spcPct val="150000"/>
              </a:lnSpc>
            </a:pPr>
            <a:r>
              <a:rPr lang="en-US" sz="2400" b="1" u="sng" dirty="0">
                <a:solidFill>
                  <a:srgbClr val="002060"/>
                </a:solidFill>
                <a:latin typeface="Times New Roman" pitchFamily="18" charset="0"/>
                <a:cs typeface="Times New Roman" pitchFamily="18" charset="0"/>
              </a:rPr>
              <a:t>Name</a:t>
            </a:r>
          </a:p>
          <a:p>
            <a:pPr algn="ctr">
              <a:lnSpc>
                <a:spcPct val="150000"/>
              </a:lnSpc>
            </a:pPr>
            <a:r>
              <a:rPr lang="en-US" sz="2400" b="1" dirty="0" smtClean="0">
                <a:solidFill>
                  <a:srgbClr val="002060"/>
                </a:solidFill>
                <a:latin typeface="Times New Roman" pitchFamily="18" charset="0"/>
                <a:cs typeface="Times New Roman" pitchFamily="18" charset="0"/>
              </a:rPr>
              <a:t>S </a:t>
            </a:r>
            <a:r>
              <a:rPr lang="en-US" sz="2400" b="1" dirty="0">
                <a:solidFill>
                  <a:srgbClr val="002060"/>
                </a:solidFill>
                <a:latin typeface="Times New Roman" pitchFamily="18" charset="0"/>
                <a:cs typeface="Times New Roman" pitchFamily="18" charset="0"/>
              </a:rPr>
              <a:t>M Arafat </a:t>
            </a:r>
            <a:r>
              <a:rPr lang="en-US" sz="2400" b="1" dirty="0" err="1">
                <a:solidFill>
                  <a:srgbClr val="002060"/>
                </a:solidFill>
                <a:latin typeface="Times New Roman" pitchFamily="18" charset="0"/>
                <a:cs typeface="Times New Roman" pitchFamily="18" charset="0"/>
              </a:rPr>
              <a:t>Rahman</a:t>
            </a:r>
            <a:r>
              <a:rPr lang="en-US" sz="2400" b="1" dirty="0">
                <a:solidFill>
                  <a:srgbClr val="002060"/>
                </a:solidFill>
                <a:latin typeface="Times New Roman" pitchFamily="18" charset="0"/>
                <a:cs typeface="Times New Roman" pitchFamily="18" charset="0"/>
              </a:rPr>
              <a:t> </a:t>
            </a:r>
          </a:p>
          <a:p>
            <a:pPr algn="ctr">
              <a:lnSpc>
                <a:spcPct val="150000"/>
              </a:lnSpc>
            </a:pPr>
            <a:r>
              <a:rPr lang="en-US" sz="2400" b="1" dirty="0">
                <a:solidFill>
                  <a:srgbClr val="002060"/>
                </a:solidFill>
                <a:latin typeface="Times New Roman" pitchFamily="18" charset="0"/>
                <a:cs typeface="Times New Roman" pitchFamily="18" charset="0"/>
              </a:rPr>
              <a:t>Sheikh </a:t>
            </a:r>
            <a:r>
              <a:rPr lang="en-US" sz="2400" b="1" dirty="0" err="1">
                <a:solidFill>
                  <a:srgbClr val="002060"/>
                </a:solidFill>
                <a:latin typeface="Times New Roman" pitchFamily="18" charset="0"/>
                <a:cs typeface="Times New Roman" pitchFamily="18" charset="0"/>
              </a:rPr>
              <a:t>Shemanto</a:t>
            </a:r>
            <a:r>
              <a:rPr lang="en-US" sz="2400" b="1" dirty="0">
                <a:solidFill>
                  <a:srgbClr val="002060"/>
                </a:solidFill>
                <a:latin typeface="Times New Roman" pitchFamily="18" charset="0"/>
                <a:cs typeface="Times New Roman" pitchFamily="18" charset="0"/>
              </a:rPr>
              <a:t> </a:t>
            </a:r>
            <a:r>
              <a:rPr lang="en-US" sz="2400" b="1" dirty="0" err="1" smtClean="0">
                <a:solidFill>
                  <a:srgbClr val="002060"/>
                </a:solidFill>
                <a:latin typeface="Times New Roman" pitchFamily="18" charset="0"/>
                <a:cs typeface="Times New Roman" pitchFamily="18" charset="0"/>
              </a:rPr>
              <a:t>Afridi</a:t>
            </a:r>
            <a:endParaRPr lang="en-US" sz="2400" b="1" dirty="0" smtClean="0">
              <a:solidFill>
                <a:srgbClr val="002060"/>
              </a:solidFill>
              <a:latin typeface="Times New Roman" pitchFamily="18" charset="0"/>
              <a:cs typeface="Times New Roman" pitchFamily="18" charset="0"/>
            </a:endParaRPr>
          </a:p>
          <a:p>
            <a:pPr algn="ctr">
              <a:lnSpc>
                <a:spcPct val="150000"/>
              </a:lnSpc>
            </a:pPr>
            <a:r>
              <a:rPr lang="en-US" sz="2400" b="1" dirty="0" err="1">
                <a:solidFill>
                  <a:srgbClr val="002060"/>
                </a:solidFill>
              </a:rPr>
              <a:t>Anika</a:t>
            </a:r>
            <a:r>
              <a:rPr lang="en-US" sz="2400" b="1" dirty="0">
                <a:solidFill>
                  <a:srgbClr val="002060"/>
                </a:solidFill>
              </a:rPr>
              <a:t> Hassan </a:t>
            </a:r>
            <a:r>
              <a:rPr lang="en-US" sz="2400" b="1" dirty="0" err="1" smtClean="0">
                <a:solidFill>
                  <a:srgbClr val="002060"/>
                </a:solidFill>
              </a:rPr>
              <a:t>Mysha</a:t>
            </a:r>
            <a:endParaRPr lang="en-US" sz="2400" b="1" dirty="0" smtClean="0">
              <a:solidFill>
                <a:srgbClr val="002060"/>
              </a:solidFill>
            </a:endParaRPr>
          </a:p>
          <a:p>
            <a:pPr algn="ctr">
              <a:lnSpc>
                <a:spcPct val="150000"/>
              </a:lnSpc>
            </a:pPr>
            <a:r>
              <a:rPr lang="en-US" sz="2400" b="1" dirty="0" err="1" smtClean="0">
                <a:solidFill>
                  <a:srgbClr val="002060"/>
                </a:solidFill>
                <a:latin typeface="Times New Roman" pitchFamily="18" charset="0"/>
                <a:cs typeface="Times New Roman" pitchFamily="18" charset="0"/>
              </a:rPr>
              <a:t>Sajeeb</a:t>
            </a:r>
            <a:r>
              <a:rPr lang="en-US" sz="2400" b="1" dirty="0" smtClean="0">
                <a:solidFill>
                  <a:srgbClr val="002060"/>
                </a:solidFill>
                <a:latin typeface="Times New Roman" pitchFamily="18" charset="0"/>
                <a:cs typeface="Times New Roman" pitchFamily="18" charset="0"/>
              </a:rPr>
              <a:t> </a:t>
            </a:r>
            <a:r>
              <a:rPr lang="en-US" sz="2400" b="1" dirty="0" err="1" smtClean="0">
                <a:solidFill>
                  <a:srgbClr val="002060"/>
                </a:solidFill>
                <a:latin typeface="Times New Roman" pitchFamily="18" charset="0"/>
                <a:cs typeface="Times New Roman" pitchFamily="18" charset="0"/>
              </a:rPr>
              <a:t>Karmoker</a:t>
            </a:r>
            <a:r>
              <a:rPr lang="en-US" sz="2400" b="1" dirty="0" smtClean="0">
                <a:solidFill>
                  <a:srgbClr val="002060"/>
                </a:solidFill>
                <a:latin typeface="Times New Roman" pitchFamily="18" charset="0"/>
                <a:cs typeface="Times New Roman" pitchFamily="18" charset="0"/>
              </a:rPr>
              <a:t> </a:t>
            </a:r>
            <a:endParaRPr lang="en-US" sz="2400" b="1" dirty="0">
              <a:solidFill>
                <a:srgbClr val="002060"/>
              </a:solidFill>
              <a:latin typeface="Times New Roman" pitchFamily="18" charset="0"/>
              <a:cs typeface="Times New Roman" pitchFamily="18" charset="0"/>
            </a:endParaRPr>
          </a:p>
        </p:txBody>
      </p:sp>
      <p:sp>
        <p:nvSpPr>
          <p:cNvPr id="4" name="Rectangle 3"/>
          <p:cNvSpPr/>
          <p:nvPr/>
        </p:nvSpPr>
        <p:spPr>
          <a:xfrm>
            <a:off x="6639326" y="2915478"/>
            <a:ext cx="3723873" cy="2795958"/>
          </a:xfrm>
          <a:prstGeom prst="rect">
            <a:avLst/>
          </a:prstGeom>
        </p:spPr>
        <p:txBody>
          <a:bodyPr wrap="square">
            <a:spAutoFit/>
          </a:bodyPr>
          <a:lstStyle/>
          <a:p>
            <a:pPr algn="ctr">
              <a:lnSpc>
                <a:spcPct val="150000"/>
              </a:lnSpc>
            </a:pPr>
            <a:r>
              <a:rPr lang="en-US" sz="2400" b="1" u="sng" dirty="0">
                <a:solidFill>
                  <a:srgbClr val="002060"/>
                </a:solidFill>
                <a:latin typeface="Times New Roman" pitchFamily="18" charset="0"/>
                <a:cs typeface="Times New Roman" pitchFamily="18" charset="0"/>
              </a:rPr>
              <a:t>ID</a:t>
            </a:r>
          </a:p>
          <a:p>
            <a:pPr algn="ctr">
              <a:lnSpc>
                <a:spcPct val="150000"/>
              </a:lnSpc>
            </a:pPr>
            <a:r>
              <a:rPr lang="en-US" sz="2400" b="1" dirty="0" smtClean="0">
                <a:solidFill>
                  <a:srgbClr val="002060"/>
                </a:solidFill>
                <a:latin typeface="Times New Roman" pitchFamily="18" charset="0"/>
                <a:cs typeface="Times New Roman" pitchFamily="18" charset="0"/>
              </a:rPr>
              <a:t>2019-2-60-094</a:t>
            </a:r>
            <a:endParaRPr lang="en-US" sz="2400" b="1" dirty="0">
              <a:solidFill>
                <a:srgbClr val="002060"/>
              </a:solidFill>
              <a:latin typeface="Times New Roman" pitchFamily="18" charset="0"/>
              <a:cs typeface="Times New Roman" pitchFamily="18" charset="0"/>
            </a:endParaRPr>
          </a:p>
          <a:p>
            <a:pPr algn="ctr">
              <a:lnSpc>
                <a:spcPct val="150000"/>
              </a:lnSpc>
            </a:pPr>
            <a:r>
              <a:rPr lang="en-US" sz="2400" b="1" dirty="0" smtClean="0">
                <a:solidFill>
                  <a:srgbClr val="002060"/>
                </a:solidFill>
                <a:latin typeface="Times New Roman" pitchFamily="18" charset="0"/>
                <a:cs typeface="Times New Roman" pitchFamily="18" charset="0"/>
              </a:rPr>
              <a:t>2019-1-60-241</a:t>
            </a:r>
          </a:p>
          <a:p>
            <a:pPr algn="ctr">
              <a:lnSpc>
                <a:spcPct val="150000"/>
              </a:lnSpc>
            </a:pPr>
            <a:r>
              <a:rPr lang="en-US" sz="2400" b="1" dirty="0" smtClean="0">
                <a:solidFill>
                  <a:srgbClr val="002060"/>
                </a:solidFill>
              </a:rPr>
              <a:t>2017-1-60-097</a:t>
            </a:r>
          </a:p>
          <a:p>
            <a:pPr algn="ctr">
              <a:lnSpc>
                <a:spcPct val="150000"/>
              </a:lnSpc>
            </a:pPr>
            <a:r>
              <a:rPr lang="en-US" sz="2400" b="1" dirty="0" smtClean="0">
                <a:solidFill>
                  <a:srgbClr val="002060"/>
                </a:solidFill>
                <a:latin typeface="Times New Roman" pitchFamily="18" charset="0"/>
                <a:cs typeface="Times New Roman" pitchFamily="18" charset="0"/>
              </a:rPr>
              <a:t>2019-1-60-095</a:t>
            </a:r>
            <a:endParaRPr lang="en-US" sz="2400" b="1" dirty="0">
              <a:solidFill>
                <a:srgbClr val="002060"/>
              </a:solidFill>
              <a:latin typeface="Times New Roman" pitchFamily="18" charset="0"/>
              <a:cs typeface="Times New Roman" pitchFamily="18" charset="0"/>
            </a:endParaRPr>
          </a:p>
        </p:txBody>
      </p:sp>
      <p:sp>
        <p:nvSpPr>
          <p:cNvPr id="5" name="Rectangle 4"/>
          <p:cNvSpPr/>
          <p:nvPr/>
        </p:nvSpPr>
        <p:spPr>
          <a:xfrm>
            <a:off x="4114800" y="1828800"/>
            <a:ext cx="2779607" cy="646331"/>
          </a:xfrm>
          <a:prstGeom prst="rect">
            <a:avLst/>
          </a:prstGeom>
        </p:spPr>
        <p:txBody>
          <a:bodyPr wrap="none">
            <a:spAutoFit/>
          </a:bodyPr>
          <a:lstStyle/>
          <a:p>
            <a:r>
              <a:rPr lang="en-US" sz="3600" b="1" u="sng" dirty="0">
                <a:solidFill>
                  <a:srgbClr val="002060"/>
                </a:solidFill>
              </a:rPr>
              <a:t>Presented B</a:t>
            </a:r>
            <a:r>
              <a:rPr lang="en-US" sz="3600" b="1" u="sng" dirty="0" smtClean="0">
                <a:solidFill>
                  <a:srgbClr val="002060"/>
                </a:solidFill>
              </a:rPr>
              <a:t>y</a:t>
            </a:r>
            <a:endParaRPr lang="en-US" sz="3600" b="1" u="sng" dirty="0">
              <a:solidFill>
                <a:srgbClr val="002060"/>
              </a:solidFill>
            </a:endParaRPr>
          </a:p>
        </p:txBody>
      </p:sp>
    </p:spTree>
    <p:extLst>
      <p:ext uri="{BB962C8B-B14F-4D97-AF65-F5344CB8AC3E}">
        <p14:creationId xmlns:p14="http://schemas.microsoft.com/office/powerpoint/2010/main" val="460866522"/>
      </p:ext>
    </p:extLst>
  </p:cSld>
  <p:clrMapOvr>
    <a:masterClrMapping/>
  </p:clrMapOvr>
  <mc:AlternateContent xmlns:mc="http://schemas.openxmlformats.org/markup-compatibility/2006">
    <mc:Choice xmlns:p14="http://schemas.microsoft.com/office/powerpoint/2010/main" Requires="p14">
      <p:transition spd="med">
        <p14:glitter pattern="hexagon"/>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2853267" cy="661673"/>
          </a:xfrm>
          <a:prstGeom prst="rect">
            <a:avLst/>
          </a:prstGeom>
        </p:spPr>
        <p:txBody>
          <a:bodyPr wrap="square" lIns="91391" tIns="45697" rIns="91391" bIns="45697">
            <a:spAutoFit/>
          </a:bodyPr>
          <a:lstStyle/>
          <a:p>
            <a:r>
              <a:rPr lang="en-US" sz="3700" b="1" u="sng" dirty="0">
                <a:solidFill>
                  <a:schemeClr val="bg1"/>
                </a:solidFill>
                <a:latin typeface="Times New Roman" pitchFamily="18" charset="0"/>
                <a:cs typeface="Times New Roman" pitchFamily="18" charset="0"/>
              </a:rPr>
              <a:t>Introduction</a:t>
            </a:r>
          </a:p>
        </p:txBody>
      </p:sp>
      <p:sp>
        <p:nvSpPr>
          <p:cNvPr id="3" name="Rectangle 2"/>
          <p:cNvSpPr/>
          <p:nvPr/>
        </p:nvSpPr>
        <p:spPr>
          <a:xfrm>
            <a:off x="948266" y="490636"/>
            <a:ext cx="3242733" cy="646284"/>
          </a:xfrm>
          <a:prstGeom prst="rect">
            <a:avLst/>
          </a:prstGeom>
        </p:spPr>
        <p:txBody>
          <a:bodyPr wrap="square" lIns="91391" tIns="45697" rIns="91391" bIns="45697">
            <a:spAutoFit/>
          </a:bodyPr>
          <a:lstStyle/>
          <a:p>
            <a:r>
              <a:rPr lang="en-US" sz="3600" b="1" u="sng" dirty="0">
                <a:solidFill>
                  <a:srgbClr val="002060"/>
                </a:solidFill>
                <a:latin typeface="Times New Roman" pitchFamily="18" charset="0"/>
                <a:cs typeface="Times New Roman" pitchFamily="18" charset="0"/>
              </a:rPr>
              <a:t>Introduction</a:t>
            </a:r>
          </a:p>
        </p:txBody>
      </p:sp>
      <p:sp>
        <p:nvSpPr>
          <p:cNvPr id="4" name="Rectangle 3"/>
          <p:cNvSpPr/>
          <p:nvPr/>
        </p:nvSpPr>
        <p:spPr>
          <a:xfrm>
            <a:off x="943099" y="1398104"/>
            <a:ext cx="9414934"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Breast cancer is the type of cancer that is extensive among women worldwide and it is a prevalent cause of death.</a:t>
            </a:r>
          </a:p>
        </p:txBody>
      </p:sp>
      <p:sp>
        <p:nvSpPr>
          <p:cNvPr id="5" name="Rectangle 4"/>
          <p:cNvSpPr/>
          <p:nvPr/>
        </p:nvSpPr>
        <p:spPr>
          <a:xfrm>
            <a:off x="943099" y="2232821"/>
            <a:ext cx="9414934"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Adult women are the primary patients of breast cancer who have already reached or are approaching menopause.</a:t>
            </a:r>
          </a:p>
        </p:txBody>
      </p:sp>
      <p:sp>
        <p:nvSpPr>
          <p:cNvPr id="6" name="Rectangle 5"/>
          <p:cNvSpPr/>
          <p:nvPr/>
        </p:nvSpPr>
        <p:spPr>
          <a:xfrm>
            <a:off x="943099" y="3022431"/>
            <a:ext cx="9110134"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Low survival rates in less developed countries due to lack of early detection and inadequate diagnosis and treatment for late-stage disease.</a:t>
            </a:r>
          </a:p>
        </p:txBody>
      </p:sp>
      <p:sp>
        <p:nvSpPr>
          <p:cNvPr id="7" name="Rectangle 6"/>
          <p:cNvSpPr/>
          <p:nvPr/>
        </p:nvSpPr>
        <p:spPr>
          <a:xfrm>
            <a:off x="948266" y="3886200"/>
            <a:ext cx="9110134" cy="400110"/>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14.3% of all cancer deaths in developing countries are due to breast cancer.</a:t>
            </a:r>
          </a:p>
        </p:txBody>
      </p:sp>
      <p:sp>
        <p:nvSpPr>
          <p:cNvPr id="8" name="Rectangle 7"/>
          <p:cNvSpPr/>
          <p:nvPr/>
        </p:nvSpPr>
        <p:spPr>
          <a:xfrm>
            <a:off x="943099" y="4419600"/>
            <a:ext cx="9414934" cy="1015663"/>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Early prediction of breast cancer can reduce risk and increase awareness, using two popular ML approaches: Random Forest (RF) and Extreme Gradient Boosting (</a:t>
            </a:r>
            <a:r>
              <a:rPr lang="en-US" sz="2000" dirty="0" smtClean="0">
                <a:solidFill>
                  <a:srgbClr val="002060"/>
                </a:solidFill>
              </a:rPr>
              <a:t>XGBoost).</a:t>
            </a:r>
            <a:endParaRPr lang="en-US" sz="2000" dirty="0">
              <a:solidFill>
                <a:srgbClr val="002060"/>
              </a:solidFill>
            </a:endParaRPr>
          </a:p>
        </p:txBody>
      </p:sp>
    </p:spTree>
    <p:extLst>
      <p:ext uri="{BB962C8B-B14F-4D97-AF65-F5344CB8AC3E}">
        <p14:creationId xmlns:p14="http://schemas.microsoft.com/office/powerpoint/2010/main" val="3829969369"/>
      </p:ext>
    </p:extLst>
  </p:cSld>
  <p:clrMapOvr>
    <a:masterClrMapping/>
  </p:clrMapOvr>
  <p:transition spd="med">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2853267" cy="661673"/>
          </a:xfrm>
          <a:prstGeom prst="rect">
            <a:avLst/>
          </a:prstGeom>
        </p:spPr>
        <p:txBody>
          <a:bodyPr wrap="square" lIns="91391" tIns="45697" rIns="91391" bIns="45697">
            <a:spAutoFit/>
          </a:bodyPr>
          <a:lstStyle/>
          <a:p>
            <a:r>
              <a:rPr lang="en-US" sz="3700" b="1" u="sng" dirty="0">
                <a:solidFill>
                  <a:schemeClr val="bg1"/>
                </a:solidFill>
                <a:latin typeface="Times New Roman" pitchFamily="18" charset="0"/>
                <a:cs typeface="Times New Roman" pitchFamily="18" charset="0"/>
              </a:rPr>
              <a:t>Introduction</a:t>
            </a:r>
          </a:p>
        </p:txBody>
      </p:sp>
      <p:sp>
        <p:nvSpPr>
          <p:cNvPr id="3" name="Rectangle 2"/>
          <p:cNvSpPr/>
          <p:nvPr/>
        </p:nvSpPr>
        <p:spPr>
          <a:xfrm>
            <a:off x="948267" y="490636"/>
            <a:ext cx="2175934" cy="646284"/>
          </a:xfrm>
          <a:prstGeom prst="rect">
            <a:avLst/>
          </a:prstGeom>
        </p:spPr>
        <p:txBody>
          <a:bodyPr wrap="square" lIns="91391" tIns="45697" rIns="91391" bIns="45697">
            <a:spAutoFit/>
          </a:bodyPr>
          <a:lstStyle/>
          <a:p>
            <a:r>
              <a:rPr lang="en-US" sz="3600" b="1" u="sng" dirty="0" smtClean="0">
                <a:solidFill>
                  <a:srgbClr val="002060"/>
                </a:solidFill>
                <a:latin typeface="Times New Roman" pitchFamily="18" charset="0"/>
                <a:cs typeface="Times New Roman" pitchFamily="18" charset="0"/>
              </a:rPr>
              <a:t>Objective</a:t>
            </a:r>
            <a:endParaRPr lang="en-US" sz="3600" b="1" u="sng" dirty="0">
              <a:solidFill>
                <a:srgbClr val="002060"/>
              </a:solidFill>
              <a:latin typeface="Times New Roman" pitchFamily="18" charset="0"/>
              <a:cs typeface="Times New Roman" pitchFamily="18" charset="0"/>
            </a:endParaRPr>
          </a:p>
        </p:txBody>
      </p:sp>
      <p:sp>
        <p:nvSpPr>
          <p:cNvPr id="4" name="Rectangle 3"/>
          <p:cNvSpPr/>
          <p:nvPr/>
        </p:nvSpPr>
        <p:spPr>
          <a:xfrm>
            <a:off x="943099" y="1398104"/>
            <a:ext cx="9414934" cy="400110"/>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Predict the risk of breast cancer using XGBoost and Random Forest.</a:t>
            </a:r>
          </a:p>
        </p:txBody>
      </p:sp>
      <p:sp>
        <p:nvSpPr>
          <p:cNvPr id="5" name="Rectangle 4"/>
          <p:cNvSpPr/>
          <p:nvPr/>
        </p:nvSpPr>
        <p:spPr>
          <a:xfrm>
            <a:off x="943099" y="2232821"/>
            <a:ext cx="9414934"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Compare the performance of XGBoost and Random Forest algorithms in terms of accuracy, sensitivity, specificity.</a:t>
            </a:r>
          </a:p>
        </p:txBody>
      </p:sp>
      <p:sp>
        <p:nvSpPr>
          <p:cNvPr id="6" name="Rectangle 5"/>
          <p:cNvSpPr/>
          <p:nvPr/>
        </p:nvSpPr>
        <p:spPr>
          <a:xfrm>
            <a:off x="948267" y="3222486"/>
            <a:ext cx="9110134" cy="400110"/>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Identify the most important features in predicting the risk of breast cancer.</a:t>
            </a:r>
          </a:p>
        </p:txBody>
      </p:sp>
      <p:sp>
        <p:nvSpPr>
          <p:cNvPr id="7" name="Rectangle 6"/>
          <p:cNvSpPr/>
          <p:nvPr/>
        </p:nvSpPr>
        <p:spPr>
          <a:xfrm>
            <a:off x="948266" y="4038600"/>
            <a:ext cx="9110134"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Evaluate the potential of machine learning algorithms in improving breast cancer diagnosis and treatment.</a:t>
            </a:r>
          </a:p>
        </p:txBody>
      </p:sp>
    </p:spTree>
    <p:extLst>
      <p:ext uri="{BB962C8B-B14F-4D97-AF65-F5344CB8AC3E}">
        <p14:creationId xmlns:p14="http://schemas.microsoft.com/office/powerpoint/2010/main" val="4177089373"/>
      </p:ext>
    </p:extLst>
  </p:cSld>
  <p:clrMapOvr>
    <a:masterClrMapping/>
  </p:clrMapOvr>
  <p:transition spd="med">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3778594" cy="661673"/>
          </a:xfrm>
          <a:prstGeom prst="rect">
            <a:avLst/>
          </a:prstGeom>
        </p:spPr>
        <p:txBody>
          <a:bodyPr wrap="square" lIns="91391" tIns="45697" rIns="91391" bIns="45697">
            <a:spAutoFit/>
          </a:bodyPr>
          <a:lstStyle/>
          <a:p>
            <a:r>
              <a:rPr lang="en-US" sz="3600" b="1" u="sng" dirty="0">
                <a:solidFill>
                  <a:srgbClr val="002060"/>
                </a:solidFill>
                <a:latin typeface="Times New Roman" pitchFamily="18" charset="0"/>
                <a:cs typeface="Times New Roman" pitchFamily="18" charset="0"/>
              </a:rPr>
              <a:t>Related Works</a:t>
            </a:r>
          </a:p>
        </p:txBody>
      </p:sp>
      <p:sp>
        <p:nvSpPr>
          <p:cNvPr id="3" name="Rectangle 2"/>
          <p:cNvSpPr/>
          <p:nvPr/>
        </p:nvSpPr>
        <p:spPr>
          <a:xfrm>
            <a:off x="990600" y="1295400"/>
            <a:ext cx="9448800" cy="400110"/>
          </a:xfrm>
          <a:prstGeom prst="rect">
            <a:avLst/>
          </a:prstGeom>
        </p:spPr>
        <p:txBody>
          <a:bodyPr wrap="square">
            <a:spAutoFit/>
          </a:bodyPr>
          <a:lstStyle/>
          <a:p>
            <a:r>
              <a:rPr lang="en-US" sz="2000" b="1" dirty="0"/>
              <a:t>Machine learning based performance </a:t>
            </a:r>
            <a:r>
              <a:rPr lang="en-US" sz="2000" b="1" dirty="0" smtClean="0"/>
              <a:t>development for </a:t>
            </a:r>
            <a:r>
              <a:rPr lang="en-US" sz="2000" b="1" dirty="0"/>
              <a:t>diagnosis of breast cancer</a:t>
            </a:r>
            <a:endParaRPr lang="en-US" sz="2000" dirty="0"/>
          </a:p>
        </p:txBody>
      </p:sp>
      <p:sp>
        <p:nvSpPr>
          <p:cNvPr id="4" name="Rectangle 3"/>
          <p:cNvSpPr/>
          <p:nvPr/>
        </p:nvSpPr>
        <p:spPr>
          <a:xfrm>
            <a:off x="990600" y="1828800"/>
            <a:ext cx="9448800" cy="523220"/>
          </a:xfrm>
          <a:prstGeom prst="rect">
            <a:avLst/>
          </a:prstGeom>
        </p:spPr>
        <p:txBody>
          <a:bodyPr wrap="square">
            <a:spAutoFit/>
          </a:bodyPr>
          <a:lstStyle/>
          <a:p>
            <a:r>
              <a:rPr lang="en-US" sz="1400" dirty="0">
                <a:solidFill>
                  <a:srgbClr val="00B0F0"/>
                </a:solidFill>
              </a:rPr>
              <a:t>B. </a:t>
            </a:r>
            <a:r>
              <a:rPr lang="en-US" sz="1400" dirty="0" err="1">
                <a:solidFill>
                  <a:srgbClr val="00B0F0"/>
                </a:solidFill>
              </a:rPr>
              <a:t>Bekta</a:t>
            </a:r>
            <a:r>
              <a:rPr lang="en-US" sz="1400" dirty="0">
                <a:solidFill>
                  <a:srgbClr val="00B0F0"/>
                </a:solidFill>
              </a:rPr>
              <a:t> and S. Babur, “Machine learning based performance </a:t>
            </a:r>
            <a:r>
              <a:rPr lang="en-US" sz="1400" dirty="0" smtClean="0">
                <a:solidFill>
                  <a:srgbClr val="00B0F0"/>
                </a:solidFill>
              </a:rPr>
              <a:t>development </a:t>
            </a:r>
            <a:r>
              <a:rPr lang="en-US" sz="1400" dirty="0">
                <a:solidFill>
                  <a:srgbClr val="00B0F0"/>
                </a:solidFill>
              </a:rPr>
              <a:t>for diagnosis of breast cancer”, in 2016 Medical Technologies National Congress (TIPTEKNO), Antalya, 2016, pp. 1-4.</a:t>
            </a:r>
          </a:p>
        </p:txBody>
      </p:sp>
      <p:sp>
        <p:nvSpPr>
          <p:cNvPr id="5" name="Rectangle 4"/>
          <p:cNvSpPr/>
          <p:nvPr/>
        </p:nvSpPr>
        <p:spPr>
          <a:xfrm>
            <a:off x="990600" y="3200400"/>
            <a:ext cx="9448800" cy="707886"/>
          </a:xfrm>
          <a:prstGeom prst="rect">
            <a:avLst/>
          </a:prstGeom>
        </p:spPr>
        <p:txBody>
          <a:bodyPr wrap="square">
            <a:spAutoFit/>
          </a:bodyPr>
          <a:lstStyle/>
          <a:p>
            <a:pPr marL="342900" indent="-342900">
              <a:buFont typeface="Wingdings" pitchFamily="2" charset="2"/>
              <a:buChar char="q"/>
            </a:pPr>
            <a:r>
              <a:rPr lang="en-US" sz="2000" dirty="0" smtClean="0">
                <a:solidFill>
                  <a:srgbClr val="002060"/>
                </a:solidFill>
              </a:rPr>
              <a:t>It utilized </a:t>
            </a:r>
            <a:r>
              <a:rPr lang="en-US" sz="2000" b="1" dirty="0">
                <a:solidFill>
                  <a:srgbClr val="002060"/>
                </a:solidFill>
              </a:rPr>
              <a:t>139 features of patients </a:t>
            </a:r>
            <a:r>
              <a:rPr lang="en-US" sz="2000" dirty="0">
                <a:solidFill>
                  <a:srgbClr val="002060"/>
                </a:solidFill>
              </a:rPr>
              <a:t>and employed </a:t>
            </a:r>
            <a:r>
              <a:rPr lang="en-US" sz="2000" b="1" dirty="0">
                <a:solidFill>
                  <a:srgbClr val="002060"/>
                </a:solidFill>
              </a:rPr>
              <a:t>random forest, k-stars, and selective sensor neural network methods </a:t>
            </a:r>
            <a:r>
              <a:rPr lang="en-US" sz="2000" dirty="0">
                <a:solidFill>
                  <a:srgbClr val="002060"/>
                </a:solidFill>
              </a:rPr>
              <a:t>to predict breast cancer.</a:t>
            </a:r>
          </a:p>
        </p:txBody>
      </p:sp>
      <p:sp>
        <p:nvSpPr>
          <p:cNvPr id="6" name="Rectangle 5"/>
          <p:cNvSpPr/>
          <p:nvPr/>
        </p:nvSpPr>
        <p:spPr>
          <a:xfrm>
            <a:off x="990600" y="4167793"/>
            <a:ext cx="9525000" cy="400110"/>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The results showed </a:t>
            </a:r>
            <a:r>
              <a:rPr lang="en-US" sz="2000" b="1" dirty="0">
                <a:solidFill>
                  <a:srgbClr val="002060"/>
                </a:solidFill>
              </a:rPr>
              <a:t>an accuracy of 61.85%.</a:t>
            </a:r>
          </a:p>
        </p:txBody>
      </p:sp>
      <p:sp>
        <p:nvSpPr>
          <p:cNvPr id="7" name="Rectangle 6"/>
          <p:cNvSpPr/>
          <p:nvPr/>
        </p:nvSpPr>
        <p:spPr>
          <a:xfrm>
            <a:off x="1016000" y="2614692"/>
            <a:ext cx="9144000" cy="400110"/>
          </a:xfrm>
          <a:prstGeom prst="rect">
            <a:avLst/>
          </a:prstGeom>
        </p:spPr>
        <p:txBody>
          <a:bodyPr wrap="square">
            <a:spAutoFit/>
          </a:bodyPr>
          <a:lstStyle/>
          <a:p>
            <a:pPr marL="342900" indent="-342900">
              <a:buFont typeface="Wingdings" pitchFamily="2" charset="2"/>
              <a:buChar char="q"/>
            </a:pPr>
            <a:r>
              <a:rPr lang="en-US" sz="2000" dirty="0" smtClean="0">
                <a:solidFill>
                  <a:srgbClr val="002060"/>
                </a:solidFill>
              </a:rPr>
              <a:t>This paper proposed a </a:t>
            </a:r>
            <a:r>
              <a:rPr lang="en-US" sz="2000" dirty="0">
                <a:solidFill>
                  <a:srgbClr val="002060"/>
                </a:solidFill>
              </a:rPr>
              <a:t>system for breast cancer </a:t>
            </a:r>
            <a:r>
              <a:rPr lang="en-US" sz="2000" dirty="0" smtClean="0">
                <a:solidFill>
                  <a:srgbClr val="002060"/>
                </a:solidFill>
              </a:rPr>
              <a:t>prediction.</a:t>
            </a:r>
            <a:endParaRPr lang="en-US" sz="2000" dirty="0">
              <a:solidFill>
                <a:srgbClr val="002060"/>
              </a:solidFill>
            </a:endParaRPr>
          </a:p>
        </p:txBody>
      </p:sp>
    </p:spTree>
    <p:extLst>
      <p:ext uri="{BB962C8B-B14F-4D97-AF65-F5344CB8AC3E}">
        <p14:creationId xmlns:p14="http://schemas.microsoft.com/office/powerpoint/2010/main" val="3075258974"/>
      </p:ext>
    </p:extLst>
  </p:cSld>
  <p:clrMapOvr>
    <a:masterClrMapping/>
  </p:clrMapOvr>
  <p:transition spd="med">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3778594" cy="661673"/>
          </a:xfrm>
          <a:prstGeom prst="rect">
            <a:avLst/>
          </a:prstGeom>
        </p:spPr>
        <p:txBody>
          <a:bodyPr wrap="square" lIns="91391" tIns="45697" rIns="91391" bIns="45697">
            <a:spAutoFit/>
          </a:bodyPr>
          <a:lstStyle/>
          <a:p>
            <a:r>
              <a:rPr lang="en-US" sz="3600" b="1" u="sng" dirty="0">
                <a:solidFill>
                  <a:srgbClr val="002060"/>
                </a:solidFill>
                <a:latin typeface="Times New Roman" pitchFamily="18" charset="0"/>
                <a:cs typeface="Times New Roman" pitchFamily="18" charset="0"/>
              </a:rPr>
              <a:t>Related Works</a:t>
            </a:r>
          </a:p>
        </p:txBody>
      </p:sp>
      <p:sp>
        <p:nvSpPr>
          <p:cNvPr id="3" name="Rectangle 2"/>
          <p:cNvSpPr/>
          <p:nvPr/>
        </p:nvSpPr>
        <p:spPr>
          <a:xfrm>
            <a:off x="990600" y="1219200"/>
            <a:ext cx="9525000" cy="400110"/>
          </a:xfrm>
          <a:prstGeom prst="rect">
            <a:avLst/>
          </a:prstGeom>
        </p:spPr>
        <p:txBody>
          <a:bodyPr wrap="square">
            <a:spAutoFit/>
          </a:bodyPr>
          <a:lstStyle/>
          <a:p>
            <a:r>
              <a:rPr lang="en-US" sz="2000" b="1" dirty="0">
                <a:solidFill>
                  <a:srgbClr val="002060"/>
                </a:solidFill>
              </a:rPr>
              <a:t>Using Machine Learning algorithms for breast cancer risk prediction and diagnosis</a:t>
            </a:r>
            <a:endParaRPr lang="en-US" sz="2000" dirty="0">
              <a:solidFill>
                <a:srgbClr val="002060"/>
              </a:solidFill>
            </a:endParaRPr>
          </a:p>
        </p:txBody>
      </p:sp>
      <p:sp>
        <p:nvSpPr>
          <p:cNvPr id="4" name="Rectangle 3"/>
          <p:cNvSpPr/>
          <p:nvPr/>
        </p:nvSpPr>
        <p:spPr>
          <a:xfrm>
            <a:off x="990600" y="1752600"/>
            <a:ext cx="9525000" cy="523220"/>
          </a:xfrm>
          <a:prstGeom prst="rect">
            <a:avLst/>
          </a:prstGeom>
        </p:spPr>
        <p:txBody>
          <a:bodyPr wrap="square">
            <a:spAutoFit/>
          </a:bodyPr>
          <a:lstStyle/>
          <a:p>
            <a:r>
              <a:rPr lang="en-US" sz="1400" dirty="0">
                <a:solidFill>
                  <a:srgbClr val="00B0F0"/>
                </a:solidFill>
              </a:rPr>
              <a:t>A. Bharat, N. </a:t>
            </a:r>
            <a:r>
              <a:rPr lang="en-US" sz="1400" dirty="0" err="1">
                <a:solidFill>
                  <a:srgbClr val="00B0F0"/>
                </a:solidFill>
              </a:rPr>
              <a:t>Pooja</a:t>
            </a:r>
            <a:r>
              <a:rPr lang="en-US" sz="1400" dirty="0">
                <a:solidFill>
                  <a:srgbClr val="00B0F0"/>
                </a:solidFill>
              </a:rPr>
              <a:t> and R. A. Reddy, “Using Machine Learning algorithms for breast cancer risk prediction and diagnosis”, in 2018 3rd International Conference on Circuits, Control, Communication and Computing (I4C), Bangalore, India, 2018, pp. 1-4.</a:t>
            </a:r>
            <a:r>
              <a:rPr lang="en-US" sz="1400" dirty="0" smtClean="0">
                <a:solidFill>
                  <a:srgbClr val="00B0F0"/>
                </a:solidFill>
              </a:rPr>
              <a:t> </a:t>
            </a:r>
            <a:endParaRPr lang="en-US" sz="1400" dirty="0">
              <a:solidFill>
                <a:srgbClr val="00B0F0"/>
              </a:solidFill>
            </a:endParaRPr>
          </a:p>
        </p:txBody>
      </p:sp>
      <p:sp>
        <p:nvSpPr>
          <p:cNvPr id="8" name="Rectangle 7"/>
          <p:cNvSpPr/>
          <p:nvPr/>
        </p:nvSpPr>
        <p:spPr>
          <a:xfrm>
            <a:off x="990600" y="2400181"/>
            <a:ext cx="9296400" cy="707886"/>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This paper </a:t>
            </a:r>
            <a:r>
              <a:rPr lang="en-US" sz="2000" dirty="0" smtClean="0">
                <a:solidFill>
                  <a:srgbClr val="002060"/>
                </a:solidFill>
              </a:rPr>
              <a:t>proposed </a:t>
            </a:r>
            <a:r>
              <a:rPr lang="en-US" sz="2000" dirty="0">
                <a:solidFill>
                  <a:srgbClr val="002060"/>
                </a:solidFill>
              </a:rPr>
              <a:t>a breast cancer prediction system that uses machine learning algorithms.</a:t>
            </a:r>
          </a:p>
        </p:txBody>
      </p:sp>
      <p:sp>
        <p:nvSpPr>
          <p:cNvPr id="9" name="Rectangle 8"/>
          <p:cNvSpPr/>
          <p:nvPr/>
        </p:nvSpPr>
        <p:spPr>
          <a:xfrm>
            <a:off x="990600" y="3429000"/>
            <a:ext cx="9296400" cy="1015663"/>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The machine learning algorithms used in this study were </a:t>
            </a:r>
            <a:r>
              <a:rPr lang="en-US" sz="2000" b="1" dirty="0">
                <a:solidFill>
                  <a:srgbClr val="002060"/>
                </a:solidFill>
              </a:rPr>
              <a:t>Support Vector Machine (SVM), Decision Tree (CART), Naive Bayes (NB), and k-Nearest Neighbors (</a:t>
            </a:r>
            <a:r>
              <a:rPr lang="en-US" sz="2000" b="1" dirty="0" err="1">
                <a:solidFill>
                  <a:srgbClr val="002060"/>
                </a:solidFill>
              </a:rPr>
              <a:t>kNN</a:t>
            </a:r>
            <a:r>
              <a:rPr lang="en-US" sz="2000" b="1" dirty="0">
                <a:solidFill>
                  <a:srgbClr val="002060"/>
                </a:solidFill>
              </a:rPr>
              <a:t>).</a:t>
            </a:r>
          </a:p>
        </p:txBody>
      </p:sp>
      <p:sp>
        <p:nvSpPr>
          <p:cNvPr id="10" name="Rectangle 9"/>
          <p:cNvSpPr/>
          <p:nvPr/>
        </p:nvSpPr>
        <p:spPr>
          <a:xfrm>
            <a:off x="990600" y="4572000"/>
            <a:ext cx="9296400" cy="400110"/>
          </a:xfrm>
          <a:prstGeom prst="rect">
            <a:avLst/>
          </a:prstGeom>
        </p:spPr>
        <p:txBody>
          <a:bodyPr wrap="square">
            <a:spAutoFit/>
          </a:bodyPr>
          <a:lstStyle/>
          <a:p>
            <a:pPr marL="342900" indent="-342900">
              <a:buFont typeface="Wingdings" pitchFamily="2" charset="2"/>
              <a:buChar char="q"/>
            </a:pPr>
            <a:r>
              <a:rPr lang="en-US" sz="2000" dirty="0">
                <a:solidFill>
                  <a:srgbClr val="002060"/>
                </a:solidFill>
              </a:rPr>
              <a:t>The outcome result showed </a:t>
            </a:r>
            <a:r>
              <a:rPr lang="en-US" sz="2000" b="1" dirty="0">
                <a:solidFill>
                  <a:srgbClr val="002060"/>
                </a:solidFill>
              </a:rPr>
              <a:t>an accuracy of 90.01%.</a:t>
            </a:r>
          </a:p>
        </p:txBody>
      </p:sp>
    </p:spTree>
    <p:extLst>
      <p:ext uri="{BB962C8B-B14F-4D97-AF65-F5344CB8AC3E}">
        <p14:creationId xmlns:p14="http://schemas.microsoft.com/office/powerpoint/2010/main" val="3866160843"/>
      </p:ext>
    </p:extLst>
  </p:cSld>
  <p:clrMapOvr>
    <a:masterClrMapping/>
  </p:clrMapOvr>
  <p:transition spd="med">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1" y="389442"/>
            <a:ext cx="40386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methodology</a:t>
            </a:r>
            <a:endParaRPr lang="en-US" sz="3600" b="1" u="sng" dirty="0">
              <a:solidFill>
                <a:srgbClr val="002060"/>
              </a:solidFill>
              <a:latin typeface="Times New Roman" pitchFamily="18" charset="0"/>
              <a:cs typeface="Times New Roman" pitchFamily="18" charset="0"/>
            </a:endParaRPr>
          </a:p>
        </p:txBody>
      </p:sp>
      <p:sp>
        <p:nvSpPr>
          <p:cNvPr id="3" name="Rectangle 2"/>
          <p:cNvSpPr/>
          <p:nvPr/>
        </p:nvSpPr>
        <p:spPr>
          <a:xfrm>
            <a:off x="965201" y="901580"/>
            <a:ext cx="9372599" cy="400110"/>
          </a:xfrm>
          <a:prstGeom prst="rect">
            <a:avLst/>
          </a:prstGeom>
        </p:spPr>
        <p:txBody>
          <a:bodyPr wrap="square">
            <a:spAutoFit/>
          </a:bodyPr>
          <a:lstStyle/>
          <a:p>
            <a:r>
              <a:rPr lang="en-US" sz="2000" dirty="0" smtClean="0">
                <a:solidFill>
                  <a:srgbClr val="002060"/>
                </a:solidFill>
              </a:rPr>
              <a:t>The process </a:t>
            </a:r>
            <a:r>
              <a:rPr lang="en-US" sz="2000" dirty="0">
                <a:solidFill>
                  <a:srgbClr val="002060"/>
                </a:solidFill>
              </a:rPr>
              <a:t>can be divided in the following sections:</a:t>
            </a:r>
          </a:p>
        </p:txBody>
      </p:sp>
      <p:sp>
        <p:nvSpPr>
          <p:cNvPr id="4" name="Rectangle 3"/>
          <p:cNvSpPr/>
          <p:nvPr/>
        </p:nvSpPr>
        <p:spPr>
          <a:xfrm>
            <a:off x="977900" y="1219200"/>
            <a:ext cx="9613899" cy="1015663"/>
          </a:xfrm>
          <a:prstGeom prst="rect">
            <a:avLst/>
          </a:prstGeom>
        </p:spPr>
        <p:txBody>
          <a:bodyPr wrap="square">
            <a:spAutoFit/>
          </a:bodyPr>
          <a:lstStyle/>
          <a:p>
            <a:pPr marL="342900" indent="-342900">
              <a:buFont typeface="Wingdings" pitchFamily="2" charset="2"/>
              <a:buChar char="q"/>
            </a:pPr>
            <a:r>
              <a:rPr lang="en-US" sz="2000" b="1" u="sng" dirty="0">
                <a:solidFill>
                  <a:srgbClr val="002060"/>
                </a:solidFill>
              </a:rPr>
              <a:t>Data </a:t>
            </a:r>
            <a:r>
              <a:rPr lang="en-US" sz="2000" b="1" u="sng" dirty="0" smtClean="0">
                <a:solidFill>
                  <a:srgbClr val="002060"/>
                </a:solidFill>
              </a:rPr>
              <a:t>Collection</a:t>
            </a:r>
            <a:r>
              <a:rPr lang="en-US" sz="2000" b="1" dirty="0" smtClean="0">
                <a:solidFill>
                  <a:srgbClr val="002060"/>
                </a:solidFill>
              </a:rPr>
              <a:t> : </a:t>
            </a:r>
            <a:r>
              <a:rPr lang="en-US" sz="2000" dirty="0">
                <a:solidFill>
                  <a:srgbClr val="002060"/>
                </a:solidFill>
              </a:rPr>
              <a:t>The data was collected from the UCI Machine Learning Repository and contains 275 instances with 12 features and one class of breast </a:t>
            </a:r>
            <a:r>
              <a:rPr lang="en-US" sz="2000" dirty="0" smtClean="0">
                <a:solidFill>
                  <a:srgbClr val="002060"/>
                </a:solidFill>
              </a:rPr>
              <a:t>cancer</a:t>
            </a:r>
            <a:r>
              <a:rPr lang="en-US" sz="2000" dirty="0">
                <a:solidFill>
                  <a:srgbClr val="002060"/>
                </a:solidFill>
              </a:rPr>
              <a:t>. The features list is shown in Table I with mean and standard deviation of each feature.</a:t>
            </a:r>
            <a:r>
              <a:rPr lang="en-US" sz="2000" b="1" dirty="0" smtClean="0">
                <a:solidFill>
                  <a:srgbClr val="002060"/>
                </a:solidFill>
              </a:rPr>
              <a:t>    </a:t>
            </a:r>
            <a:endParaRPr lang="en-US" sz="2000" b="1" dirty="0">
              <a:solidFill>
                <a:srgbClr val="002060"/>
              </a:solidFill>
            </a:endParaRPr>
          </a:p>
        </p:txBody>
      </p:sp>
      <p:sp>
        <p:nvSpPr>
          <p:cNvPr id="12" name="Rectangle 11"/>
          <p:cNvSpPr/>
          <p:nvPr/>
        </p:nvSpPr>
        <p:spPr>
          <a:xfrm>
            <a:off x="965201" y="2095500"/>
            <a:ext cx="9336972" cy="707886"/>
          </a:xfrm>
          <a:prstGeom prst="rect">
            <a:avLst/>
          </a:prstGeom>
        </p:spPr>
        <p:txBody>
          <a:bodyPr wrap="square">
            <a:spAutoFit/>
          </a:bodyPr>
          <a:lstStyle/>
          <a:p>
            <a:pPr marL="342900" indent="-342900">
              <a:buFont typeface="Wingdings" pitchFamily="2" charset="2"/>
              <a:buChar char="q"/>
            </a:pPr>
            <a:r>
              <a:rPr lang="en-US" sz="2000" b="1" u="sng" dirty="0">
                <a:solidFill>
                  <a:srgbClr val="002060"/>
                </a:solidFill>
              </a:rPr>
              <a:t>Data </a:t>
            </a:r>
            <a:r>
              <a:rPr lang="en-US" sz="2000" b="1" u="sng" dirty="0" smtClean="0">
                <a:solidFill>
                  <a:srgbClr val="002060"/>
                </a:solidFill>
              </a:rPr>
              <a:t>Preprocessing</a:t>
            </a:r>
            <a:r>
              <a:rPr lang="en-US" sz="2000" b="1" dirty="0" smtClean="0">
                <a:solidFill>
                  <a:srgbClr val="002060"/>
                </a:solidFill>
              </a:rPr>
              <a:t> : </a:t>
            </a:r>
            <a:r>
              <a:rPr lang="en-US" sz="2000" dirty="0">
                <a:solidFill>
                  <a:srgbClr val="002060"/>
                </a:solidFill>
              </a:rPr>
              <a:t>Trimmed mean and mode are used to remove a small </a:t>
            </a:r>
            <a:r>
              <a:rPr lang="en-US" sz="2000" dirty="0" smtClean="0">
                <a:solidFill>
                  <a:srgbClr val="002060"/>
                </a:solidFill>
              </a:rPr>
              <a:t>percentage </a:t>
            </a:r>
            <a:r>
              <a:rPr lang="en-US" sz="2000" dirty="0">
                <a:solidFill>
                  <a:srgbClr val="002060"/>
                </a:solidFill>
              </a:rPr>
              <a:t>of the largest and smallest values before calculating the average.</a:t>
            </a:r>
            <a:r>
              <a:rPr lang="en-US" sz="2000" b="1" dirty="0" smtClean="0">
                <a:solidFill>
                  <a:srgbClr val="002060"/>
                </a:solidFill>
              </a:rPr>
              <a:t> </a:t>
            </a:r>
            <a:endParaRPr lang="en-US" sz="2000" b="1" dirty="0">
              <a:solidFill>
                <a:srgbClr val="002060"/>
              </a:solidFill>
            </a:endParaRPr>
          </a:p>
        </p:txBody>
      </p:sp>
      <p:sp>
        <p:nvSpPr>
          <p:cNvPr id="13" name="Rectangle 12"/>
          <p:cNvSpPr/>
          <p:nvPr/>
        </p:nvSpPr>
        <p:spPr>
          <a:xfrm>
            <a:off x="975430" y="2784213"/>
            <a:ext cx="9336972" cy="707886"/>
          </a:xfrm>
          <a:prstGeom prst="rect">
            <a:avLst/>
          </a:prstGeom>
        </p:spPr>
        <p:txBody>
          <a:bodyPr wrap="square">
            <a:spAutoFit/>
          </a:bodyPr>
          <a:lstStyle/>
          <a:p>
            <a:pPr marL="342900" indent="-342900">
              <a:buFont typeface="Wingdings" pitchFamily="2" charset="2"/>
              <a:buChar char="q"/>
            </a:pPr>
            <a:r>
              <a:rPr lang="en-US" sz="2000" b="1" u="sng" dirty="0" smtClean="0">
                <a:solidFill>
                  <a:srgbClr val="002060"/>
                </a:solidFill>
              </a:rPr>
              <a:t>Data Training</a:t>
            </a:r>
            <a:r>
              <a:rPr lang="en-US" sz="2000" b="1" dirty="0" smtClean="0">
                <a:solidFill>
                  <a:srgbClr val="002060"/>
                </a:solidFill>
              </a:rPr>
              <a:t> : </a:t>
            </a:r>
            <a:r>
              <a:rPr lang="en-US" sz="2000" dirty="0" smtClean="0">
                <a:solidFill>
                  <a:srgbClr val="002060"/>
                </a:solidFill>
              </a:rPr>
              <a:t>Around </a:t>
            </a:r>
            <a:r>
              <a:rPr lang="en-US" sz="2000" dirty="0">
                <a:solidFill>
                  <a:srgbClr val="002060"/>
                </a:solidFill>
              </a:rPr>
              <a:t>67% data had been used for training the model and 33% data to be used to test model.</a:t>
            </a:r>
          </a:p>
        </p:txBody>
      </p:sp>
      <p:sp>
        <p:nvSpPr>
          <p:cNvPr id="14" name="Rectangle 13"/>
          <p:cNvSpPr/>
          <p:nvPr/>
        </p:nvSpPr>
        <p:spPr>
          <a:xfrm>
            <a:off x="990601" y="3447526"/>
            <a:ext cx="9336971" cy="2246769"/>
          </a:xfrm>
          <a:prstGeom prst="rect">
            <a:avLst/>
          </a:prstGeom>
        </p:spPr>
        <p:txBody>
          <a:bodyPr wrap="square">
            <a:spAutoFit/>
          </a:bodyPr>
          <a:lstStyle/>
          <a:p>
            <a:pPr marL="342900" indent="-342900">
              <a:buFont typeface="Wingdings" pitchFamily="2" charset="2"/>
              <a:buChar char="q"/>
            </a:pPr>
            <a:r>
              <a:rPr lang="en-US" sz="2000" b="1" u="sng" dirty="0">
                <a:solidFill>
                  <a:srgbClr val="002060"/>
                </a:solidFill>
              </a:rPr>
              <a:t>Application of </a:t>
            </a:r>
            <a:r>
              <a:rPr lang="en-US" sz="2000" b="1" u="sng" dirty="0" smtClean="0">
                <a:solidFill>
                  <a:srgbClr val="002060"/>
                </a:solidFill>
              </a:rPr>
              <a:t>Algorithms</a:t>
            </a:r>
            <a:r>
              <a:rPr lang="en-US" sz="2000" b="1" dirty="0">
                <a:solidFill>
                  <a:srgbClr val="002060"/>
                </a:solidFill>
              </a:rPr>
              <a:t> </a:t>
            </a:r>
            <a:r>
              <a:rPr lang="en-US" sz="2000" b="1" dirty="0" smtClean="0">
                <a:solidFill>
                  <a:srgbClr val="002060"/>
                </a:solidFill>
              </a:rPr>
              <a:t>: </a:t>
            </a:r>
            <a:r>
              <a:rPr lang="en-US" sz="2000" dirty="0" smtClean="0">
                <a:solidFill>
                  <a:srgbClr val="002060"/>
                </a:solidFill>
              </a:rPr>
              <a:t>Two </a:t>
            </a:r>
            <a:r>
              <a:rPr lang="en-US" sz="2000" dirty="0">
                <a:solidFill>
                  <a:srgbClr val="002060"/>
                </a:solidFill>
              </a:rPr>
              <a:t>Ensemble ML </a:t>
            </a:r>
            <a:r>
              <a:rPr lang="en-US" sz="2000" dirty="0" smtClean="0">
                <a:solidFill>
                  <a:srgbClr val="002060"/>
                </a:solidFill>
              </a:rPr>
              <a:t>algorithms has been </a:t>
            </a:r>
            <a:r>
              <a:rPr lang="en-US" sz="2000" dirty="0">
                <a:solidFill>
                  <a:srgbClr val="002060"/>
                </a:solidFill>
              </a:rPr>
              <a:t>implemented </a:t>
            </a:r>
            <a:r>
              <a:rPr lang="en-US" sz="2000" dirty="0" smtClean="0">
                <a:solidFill>
                  <a:srgbClr val="002060"/>
                </a:solidFill>
              </a:rPr>
              <a:t>:</a:t>
            </a:r>
          </a:p>
          <a:p>
            <a:pPr marL="933740" lvl="1" indent="-342900">
              <a:buFont typeface="Wingdings" pitchFamily="2" charset="2"/>
              <a:buChar char="§"/>
            </a:pPr>
            <a:r>
              <a:rPr lang="en-US" sz="2000" b="1" u="sng" dirty="0" smtClean="0">
                <a:solidFill>
                  <a:srgbClr val="002060"/>
                </a:solidFill>
              </a:rPr>
              <a:t>Random </a:t>
            </a:r>
            <a:r>
              <a:rPr lang="en-US" sz="2000" b="1" u="sng" dirty="0">
                <a:solidFill>
                  <a:srgbClr val="002060"/>
                </a:solidFill>
              </a:rPr>
              <a:t>Forest (RF</a:t>
            </a:r>
            <a:r>
              <a:rPr lang="en-US" sz="2000" b="1" u="sng" dirty="0" smtClean="0">
                <a:solidFill>
                  <a:srgbClr val="002060"/>
                </a:solidFill>
              </a:rPr>
              <a:t>)</a:t>
            </a:r>
            <a:r>
              <a:rPr lang="en-US" sz="2000" b="1" dirty="0" smtClean="0">
                <a:solidFill>
                  <a:srgbClr val="002060"/>
                </a:solidFill>
              </a:rPr>
              <a:t> :</a:t>
            </a:r>
            <a:r>
              <a:rPr lang="en-US" sz="2000" dirty="0">
                <a:solidFill>
                  <a:srgbClr val="002060"/>
                </a:solidFill>
              </a:rPr>
              <a:t> RF is a supervised classification algorithm that uses C4.5 or J48 as its classifier. It combines Bagging with random feature selection for decision trees, and is based on the number of trees in the forest</a:t>
            </a:r>
            <a:r>
              <a:rPr lang="en-US" sz="2000" dirty="0" smtClean="0">
                <a:solidFill>
                  <a:srgbClr val="002060"/>
                </a:solidFill>
              </a:rPr>
              <a:t>.</a:t>
            </a:r>
          </a:p>
          <a:p>
            <a:pPr marL="933740" lvl="1" indent="-342900">
              <a:buFont typeface="Wingdings" pitchFamily="2" charset="2"/>
              <a:buChar char="§"/>
            </a:pPr>
            <a:r>
              <a:rPr lang="en-US" sz="2000" b="1" u="sng" dirty="0">
                <a:solidFill>
                  <a:srgbClr val="002060"/>
                </a:solidFill>
              </a:rPr>
              <a:t>Extreme Gradient Boosting (XGBoost)</a:t>
            </a:r>
            <a:r>
              <a:rPr lang="en-US" sz="2000" b="1" dirty="0">
                <a:solidFill>
                  <a:srgbClr val="002060"/>
                </a:solidFill>
              </a:rPr>
              <a:t> : </a:t>
            </a:r>
            <a:r>
              <a:rPr lang="en-US" sz="2000" dirty="0">
                <a:solidFill>
                  <a:srgbClr val="002060"/>
                </a:solidFill>
              </a:rPr>
              <a:t>XGBoost is a decision-tree-based ensemble ML algorithm used in gradient boosting, but it can be difficult to understand the next generation</a:t>
            </a:r>
            <a:r>
              <a:rPr lang="en-US" sz="2000" dirty="0" smtClean="0">
                <a:solidFill>
                  <a:srgbClr val="002060"/>
                </a:solidFill>
              </a:rPr>
              <a:t>.</a:t>
            </a:r>
            <a:endParaRPr lang="en-US" sz="2000" b="1" dirty="0">
              <a:solidFill>
                <a:srgbClr val="002060"/>
              </a:solidFill>
            </a:endParaRPr>
          </a:p>
        </p:txBody>
      </p:sp>
    </p:spTree>
    <p:extLst>
      <p:ext uri="{BB962C8B-B14F-4D97-AF65-F5344CB8AC3E}">
        <p14:creationId xmlns:p14="http://schemas.microsoft.com/office/powerpoint/2010/main" val="3218425405"/>
      </p:ext>
    </p:extLst>
  </p:cSld>
  <p:clrMapOvr>
    <a:masterClrMapping/>
  </p:clrMapOvr>
  <p:transition spd="med">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990600" y="514480"/>
            <a:ext cx="66294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Methodology Cont.</a:t>
            </a:r>
            <a:endParaRPr lang="en-US" sz="3600" b="1" u="sng" dirty="0">
              <a:solidFill>
                <a:srgbClr val="002060"/>
              </a:solidFill>
              <a:latin typeface="Times New Roman" pitchFamily="18" charset="0"/>
              <a:cs typeface="Times New Roman" pitchFamily="18" charset="0"/>
            </a:endParaRPr>
          </a:p>
        </p:txBody>
      </p:sp>
      <p:pic>
        <p:nvPicPr>
          <p:cNvPr id="5" name="Picture 4"/>
          <p:cNvPicPr>
            <a:picLocks noChangeAspect="1"/>
          </p:cNvPicPr>
          <p:nvPr/>
        </p:nvPicPr>
        <p:blipFill>
          <a:blip r:embed="rId2">
            <a:grayscl/>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066800" y="1060595"/>
            <a:ext cx="4582360" cy="4240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45728"/>
            <a:ext cx="4495800" cy="4212073"/>
          </a:xfrm>
          <a:prstGeom prst="rect">
            <a:avLst/>
          </a:prstGeom>
        </p:spPr>
      </p:pic>
      <p:sp>
        <p:nvSpPr>
          <p:cNvPr id="7" name="Rectangle 6"/>
          <p:cNvSpPr/>
          <p:nvPr/>
        </p:nvSpPr>
        <p:spPr>
          <a:xfrm>
            <a:off x="2209800" y="5288663"/>
            <a:ext cx="2895600" cy="400110"/>
          </a:xfrm>
          <a:prstGeom prst="rect">
            <a:avLst/>
          </a:prstGeom>
        </p:spPr>
        <p:txBody>
          <a:bodyPr wrap="square">
            <a:spAutoFit/>
          </a:bodyPr>
          <a:lstStyle/>
          <a:p>
            <a:r>
              <a:rPr lang="en-US" sz="2000" b="1" dirty="0">
                <a:solidFill>
                  <a:srgbClr val="002060"/>
                </a:solidFill>
              </a:rPr>
              <a:t>TABLE I: Features List</a:t>
            </a:r>
          </a:p>
        </p:txBody>
      </p:sp>
      <p:sp>
        <p:nvSpPr>
          <p:cNvPr id="8" name="Rectangle 7"/>
          <p:cNvSpPr/>
          <p:nvPr/>
        </p:nvSpPr>
        <p:spPr>
          <a:xfrm>
            <a:off x="6858000" y="5288663"/>
            <a:ext cx="3312650" cy="400110"/>
          </a:xfrm>
          <a:prstGeom prst="rect">
            <a:avLst/>
          </a:prstGeom>
        </p:spPr>
        <p:txBody>
          <a:bodyPr wrap="square">
            <a:spAutoFit/>
          </a:bodyPr>
          <a:lstStyle/>
          <a:p>
            <a:r>
              <a:rPr lang="en-US" sz="2000" b="1" dirty="0">
                <a:solidFill>
                  <a:srgbClr val="002060"/>
                </a:solidFill>
              </a:rPr>
              <a:t>Fig. 1: Work-flow of analysis</a:t>
            </a:r>
          </a:p>
        </p:txBody>
      </p:sp>
    </p:spTree>
    <p:extLst>
      <p:ext uri="{BB962C8B-B14F-4D97-AF65-F5344CB8AC3E}">
        <p14:creationId xmlns:p14="http://schemas.microsoft.com/office/powerpoint/2010/main" val="2629681048"/>
      </p:ext>
    </p:extLst>
  </p:cSld>
  <p:clrMapOvr>
    <a:masterClrMapping/>
  </p:clrMapOvr>
  <p:transition spd="med">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90600" y="514480"/>
            <a:ext cx="2667000" cy="531248"/>
          </a:xfrm>
          <a:prstGeom prst="rect">
            <a:avLst/>
          </a:prstGeom>
        </p:spPr>
        <p:txBody>
          <a:bodyPr vert="horz" lIns="91391" tIns="45697" rIns="91391" bIns="45697"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smtClean="0">
                <a:solidFill>
                  <a:srgbClr val="002060"/>
                </a:solidFill>
                <a:latin typeface="Times New Roman" pitchFamily="18" charset="0"/>
                <a:cs typeface="Times New Roman" pitchFamily="18" charset="0"/>
              </a:rPr>
              <a:t>Outcome</a:t>
            </a:r>
            <a:endParaRPr lang="en-US" sz="3600" b="1" u="sng" dirty="0">
              <a:solidFill>
                <a:srgbClr val="002060"/>
              </a:solidFill>
              <a:latin typeface="Times New Roman" pitchFamily="18" charset="0"/>
              <a:cs typeface="Times New Roman" pitchFamily="18" charset="0"/>
            </a:endParaRPr>
          </a:p>
        </p:txBody>
      </p:sp>
      <p:sp>
        <p:nvSpPr>
          <p:cNvPr id="3" name="Rectangle 2"/>
          <p:cNvSpPr/>
          <p:nvPr/>
        </p:nvSpPr>
        <p:spPr>
          <a:xfrm>
            <a:off x="990600" y="1058428"/>
            <a:ext cx="9372600" cy="707886"/>
          </a:xfrm>
          <a:prstGeom prst="rect">
            <a:avLst/>
          </a:prstGeom>
        </p:spPr>
        <p:txBody>
          <a:bodyPr wrap="square">
            <a:spAutoFit/>
          </a:bodyPr>
          <a:lstStyle/>
          <a:p>
            <a:r>
              <a:rPr lang="en-US" sz="2000" dirty="0">
                <a:solidFill>
                  <a:srgbClr val="002060"/>
                </a:solidFill>
              </a:rPr>
              <a:t>The </a:t>
            </a:r>
            <a:r>
              <a:rPr lang="en-US" sz="2000" dirty="0" smtClean="0">
                <a:solidFill>
                  <a:srgbClr val="002060"/>
                </a:solidFill>
              </a:rPr>
              <a:t>outcome </a:t>
            </a:r>
            <a:r>
              <a:rPr lang="en-US" sz="2000" dirty="0">
                <a:solidFill>
                  <a:srgbClr val="002060"/>
                </a:solidFill>
              </a:rPr>
              <a:t>of the analysis was analyzed based on a number of statistical metrics given below:</a:t>
            </a:r>
          </a:p>
        </p:txBody>
      </p:sp>
      <p:sp>
        <p:nvSpPr>
          <p:cNvPr id="4" name="Rectangle 3"/>
          <p:cNvSpPr/>
          <p:nvPr/>
        </p:nvSpPr>
        <p:spPr>
          <a:xfrm>
            <a:off x="990600" y="1834262"/>
            <a:ext cx="1890261" cy="446276"/>
          </a:xfrm>
          <a:prstGeom prst="rect">
            <a:avLst/>
          </a:prstGeom>
        </p:spPr>
        <p:txBody>
          <a:bodyPr wrap="none">
            <a:spAutoFit/>
          </a:bodyPr>
          <a:lstStyle/>
          <a:p>
            <a:pPr marL="342900" indent="-342900">
              <a:buFont typeface="Wingdings" pitchFamily="2" charset="2"/>
              <a:buChar char="q"/>
            </a:pPr>
            <a:r>
              <a:rPr lang="en-US" sz="2000" b="1" u="sng" dirty="0" smtClean="0">
                <a:solidFill>
                  <a:srgbClr val="002060"/>
                </a:solidFill>
              </a:rPr>
              <a:t>Accuracy</a:t>
            </a:r>
            <a:r>
              <a:rPr lang="en-US" b="1" dirty="0" smtClean="0">
                <a:solidFill>
                  <a:srgbClr val="002060"/>
                </a:solidFill>
              </a:rPr>
              <a:t> : </a:t>
            </a:r>
            <a:r>
              <a:rPr lang="en-US" dirty="0" smtClean="0">
                <a:solidFill>
                  <a:srgbClr val="002060"/>
                </a:solidFill>
              </a:rPr>
              <a:t> </a:t>
            </a:r>
            <a:endParaRPr lang="en-US"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785" y="1695240"/>
            <a:ext cx="5029615" cy="1047960"/>
          </a:xfrm>
          <a:prstGeom prst="rect">
            <a:avLst/>
          </a:prstGeom>
        </p:spPr>
      </p:pic>
      <p:sp>
        <p:nvSpPr>
          <p:cNvPr id="6" name="Rectangle 5"/>
          <p:cNvSpPr/>
          <p:nvPr/>
        </p:nvSpPr>
        <p:spPr>
          <a:xfrm>
            <a:off x="990600" y="3238500"/>
            <a:ext cx="4453912" cy="400110"/>
          </a:xfrm>
          <a:prstGeom prst="rect">
            <a:avLst/>
          </a:prstGeom>
        </p:spPr>
        <p:txBody>
          <a:bodyPr wrap="none">
            <a:spAutoFit/>
          </a:bodyPr>
          <a:lstStyle/>
          <a:p>
            <a:pPr marL="342900" indent="-342900">
              <a:buFont typeface="Wingdings" pitchFamily="2" charset="2"/>
              <a:buChar char="q"/>
            </a:pPr>
            <a:r>
              <a:rPr lang="en-US" sz="2000" b="1" u="sng" dirty="0">
                <a:solidFill>
                  <a:srgbClr val="002060"/>
                </a:solidFill>
              </a:rPr>
              <a:t>Sensitivity (SEN</a:t>
            </a:r>
            <a:r>
              <a:rPr lang="en-US" sz="2000" b="1" u="sng" dirty="0" smtClean="0">
                <a:solidFill>
                  <a:srgbClr val="002060"/>
                </a:solidFill>
              </a:rPr>
              <a:t>)</a:t>
            </a:r>
            <a:r>
              <a:rPr lang="en-US" sz="2000" b="1" u="sng" dirty="0">
                <a:solidFill>
                  <a:srgbClr val="002060"/>
                </a:solidFill>
              </a:rPr>
              <a:t> / TP Rate/ Recall</a:t>
            </a:r>
            <a:r>
              <a:rPr lang="en-US" sz="2000" b="1" dirty="0" smtClean="0">
                <a:solidFill>
                  <a:srgbClr val="002060"/>
                </a:solidFill>
              </a:rPr>
              <a:t> :</a:t>
            </a:r>
            <a:endParaRPr lang="en-US" b="1"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383" y="3095649"/>
            <a:ext cx="2514600" cy="685812"/>
          </a:xfrm>
          <a:prstGeom prst="rect">
            <a:avLst/>
          </a:prstGeom>
        </p:spPr>
      </p:pic>
      <p:sp>
        <p:nvSpPr>
          <p:cNvPr id="8" name="Rectangle 7"/>
          <p:cNvSpPr/>
          <p:nvPr/>
        </p:nvSpPr>
        <p:spPr>
          <a:xfrm>
            <a:off x="990600" y="4120262"/>
            <a:ext cx="3650551" cy="400110"/>
          </a:xfrm>
          <a:prstGeom prst="rect">
            <a:avLst/>
          </a:prstGeom>
        </p:spPr>
        <p:txBody>
          <a:bodyPr wrap="none">
            <a:spAutoFit/>
          </a:bodyPr>
          <a:lstStyle/>
          <a:p>
            <a:pPr marL="342900" indent="-342900">
              <a:buFont typeface="Wingdings" pitchFamily="2" charset="2"/>
              <a:buChar char="q"/>
            </a:pPr>
            <a:r>
              <a:rPr lang="en-US" sz="2000" b="1" u="sng" dirty="0">
                <a:solidFill>
                  <a:srgbClr val="002060"/>
                </a:solidFill>
              </a:rPr>
              <a:t>Specificity (SPE)/ TN </a:t>
            </a:r>
            <a:r>
              <a:rPr lang="en-US" sz="2000" b="1" u="sng" dirty="0" smtClean="0">
                <a:solidFill>
                  <a:srgbClr val="002060"/>
                </a:solidFill>
              </a:rPr>
              <a:t>Rate</a:t>
            </a:r>
            <a:r>
              <a:rPr lang="en-US" sz="2000" b="1" dirty="0" smtClean="0">
                <a:solidFill>
                  <a:srgbClr val="002060"/>
                </a:solidFill>
              </a:rPr>
              <a:t> : </a:t>
            </a:r>
            <a:endParaRPr lang="en-US" sz="2000" b="1" dirty="0">
              <a:solidFill>
                <a:srgbClr val="002060"/>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8195" y="4120262"/>
            <a:ext cx="3134205" cy="832738"/>
          </a:xfrm>
          <a:prstGeom prst="rect">
            <a:avLst/>
          </a:prstGeom>
        </p:spPr>
      </p:pic>
    </p:spTree>
    <p:extLst>
      <p:ext uri="{BB962C8B-B14F-4D97-AF65-F5344CB8AC3E}">
        <p14:creationId xmlns:p14="http://schemas.microsoft.com/office/powerpoint/2010/main" val="3477453597"/>
      </p:ext>
    </p:extLst>
  </p:cSld>
  <p:clrMapOvr>
    <a:masterClrMapping/>
  </p:clrMapOvr>
  <p:transition spd="med">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591</TotalTime>
  <Words>1295</Words>
  <Application>Microsoft Office PowerPoint</Application>
  <PresentationFormat>Custom</PresentationFormat>
  <Paragraphs>95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NewsPrint</vt:lpstr>
      <vt:lpstr>Breast Cancer Risk Prediction using XGBoost and Random Forest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Risk Prediction using XGBoost and Random Forest Algorithm </dc:title>
  <dc:creator>Administrator</dc:creator>
  <cp:lastModifiedBy>ismail - [2010]</cp:lastModifiedBy>
  <cp:revision>38</cp:revision>
  <dcterms:created xsi:type="dcterms:W3CDTF">2006-08-16T00:00:00Z</dcterms:created>
  <dcterms:modified xsi:type="dcterms:W3CDTF">2023-04-18T00:04:47Z</dcterms:modified>
</cp:coreProperties>
</file>