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C98F23-1B25-454A-9A5A-4A156DEA05D2}">
  <a:tblStyle styleId="{82C98F23-1B25-454A-9A5A-4A156DEA05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5c64a0049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5c64a0049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c64a0049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c64a0049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c43fd7f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c43fd7f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c43fd7f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c43fd7f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c43fd7f5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c43fd7f5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c4520af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c4520af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c64a0049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c64a0049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52781" y="692423"/>
            <a:ext cx="443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198" y="3063776"/>
            <a:ext cx="3966600" cy="1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indent="-3302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lvl="1" algn="l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 algn="l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 algn="l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 algn="l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 algn="l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 algn="l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 algn="l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 algn="l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18" name="Google Shape;18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1pPr>
            <a:lvl2pPr lvl="1" algn="l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 algn="l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 algn="l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 algn="l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 algn="l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 algn="l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 algn="l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 algn="l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113362" y="371595"/>
            <a:ext cx="5271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2" name="Google Shape;22;p5"/>
          <p:cNvSpPr/>
          <p:nvPr/>
        </p:nvSpPr>
        <p:spPr>
          <a:xfrm>
            <a:off x="-2888" y="298402"/>
            <a:ext cx="1020772" cy="482505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3" name="Google Shape;23;p5"/>
          <p:cNvSpPr/>
          <p:nvPr/>
        </p:nvSpPr>
        <p:spPr>
          <a:xfrm>
            <a:off x="7704146" y="4640017"/>
            <a:ext cx="717111" cy="23258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4" name="Google Shape;24;p5"/>
          <p:cNvSpPr/>
          <p:nvPr/>
        </p:nvSpPr>
        <p:spPr>
          <a:xfrm>
            <a:off x="8470593" y="4659573"/>
            <a:ext cx="172199" cy="213804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25" name="Google Shape;25;p5"/>
          <p:cNvGrpSpPr/>
          <p:nvPr/>
        </p:nvGrpSpPr>
        <p:grpSpPr>
          <a:xfrm>
            <a:off x="8665722" y="4601531"/>
            <a:ext cx="194206" cy="271780"/>
            <a:chOff x="19053919" y="10117702"/>
            <a:chExt cx="427015" cy="597582"/>
          </a:xfrm>
        </p:grpSpPr>
        <p:sp>
          <p:nvSpPr>
            <p:cNvPr id="26" name="Google Shape;26;p5"/>
            <p:cNvSpPr/>
            <p:nvPr/>
          </p:nvSpPr>
          <p:spPr>
            <a:xfrm>
              <a:off x="19053919" y="10237764"/>
              <a:ext cx="366394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pic>
          <p:nvPicPr>
            <p:cNvPr id="27" name="Google Shape;27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78352" y="3264866"/>
            <a:ext cx="44493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30767" y="4640017"/>
            <a:ext cx="717112" cy="23258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2" name="Google Shape;32;p7"/>
          <p:cNvSpPr/>
          <p:nvPr/>
        </p:nvSpPr>
        <p:spPr>
          <a:xfrm>
            <a:off x="1097215" y="4659573"/>
            <a:ext cx="172199" cy="213804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33" name="Google Shape;33;p7"/>
          <p:cNvGrpSpPr/>
          <p:nvPr/>
        </p:nvGrpSpPr>
        <p:grpSpPr>
          <a:xfrm>
            <a:off x="1292872" y="4601531"/>
            <a:ext cx="194206" cy="271780"/>
            <a:chOff x="2842727" y="10117702"/>
            <a:chExt cx="427015" cy="597582"/>
          </a:xfrm>
        </p:grpSpPr>
        <p:sp>
          <p:nvSpPr>
            <p:cNvPr id="34" name="Google Shape;34;p7"/>
            <p:cNvSpPr/>
            <p:nvPr/>
          </p:nvSpPr>
          <p:spPr>
            <a:xfrm>
              <a:off x="2842727" y="10237764"/>
              <a:ext cx="366394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pic>
          <p:nvPicPr>
            <p:cNvPr id="35" name="Google Shape;35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30767" y="343581"/>
            <a:ext cx="76377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r">
              <a:spcBef>
                <a:spcPts val="600"/>
              </a:spcBef>
              <a:spcAft>
                <a:spcPts val="0"/>
              </a:spcAft>
              <a:buSzPts val="1000"/>
              <a:buNone/>
              <a:defRPr b="1" sz="2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1000"/>
              <a:buNone/>
              <a:defRPr/>
            </a:lvl4pPr>
            <a:lvl5pPr indent="-228600" lvl="4" marL="2286000" rtl="0" algn="l">
              <a:spcBef>
                <a:spcPts val="40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rtl="0" algn="l">
              <a:spcBef>
                <a:spcPts val="400"/>
              </a:spcBef>
              <a:spcAft>
                <a:spcPts val="0"/>
              </a:spcAft>
              <a:buSzPts val="1000"/>
              <a:buNone/>
              <a:defRPr/>
            </a:lvl6pPr>
            <a:lvl7pPr indent="-228600" lvl="6" marL="3200400" rtl="0" algn="l">
              <a:spcBef>
                <a:spcPts val="400"/>
              </a:spcBef>
              <a:spcAft>
                <a:spcPts val="0"/>
              </a:spcAft>
              <a:buSzPts val="1000"/>
              <a:buNone/>
              <a:defRPr/>
            </a:lvl7pPr>
            <a:lvl8pPr indent="-228600" lvl="7" marL="3657600" rtl="0" algn="l">
              <a:spcBef>
                <a:spcPts val="400"/>
              </a:spcBef>
              <a:spcAft>
                <a:spcPts val="0"/>
              </a:spcAft>
              <a:buSzPts val="1000"/>
              <a:buNone/>
              <a:defRPr/>
            </a:lvl8pPr>
            <a:lvl9pPr indent="-228600" lvl="8" marL="4114800" rtl="0" algn="l">
              <a:spcBef>
                <a:spcPts val="40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52781" y="692423"/>
            <a:ext cx="443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i="0" sz="2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i="0" sz="2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i="0" sz="2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i="0" sz="2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i="0" sz="2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i="0" sz="2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i="0" sz="2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i="0" sz="2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2500"/>
              <a:buFont typeface="Roboto"/>
              <a:buNone/>
              <a:defRPr i="0" sz="2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198" y="3063776"/>
            <a:ext cx="3966600" cy="1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Autofit/>
          </a:bodyPr>
          <a:lstStyle>
            <a:lvl1pPr indent="-292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•"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–"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•"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–"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»"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•"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•"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•"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•"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38356" l="0" r="0" t="39059"/>
          <a:stretch/>
        </p:blipFill>
        <p:spPr>
          <a:xfrm>
            <a:off x="6633540" y="133325"/>
            <a:ext cx="2475802" cy="5590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ctrTitle"/>
          </p:nvPr>
        </p:nvSpPr>
        <p:spPr>
          <a:xfrm>
            <a:off x="2845500" y="600000"/>
            <a:ext cx="3453000" cy="743100"/>
          </a:xfrm>
          <a:prstGeom prst="rect">
            <a:avLst/>
          </a:prstGeom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Restaurante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Naranjos</a:t>
            </a:r>
            <a:endParaRPr/>
          </a:p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42350" y="3359050"/>
            <a:ext cx="2424300" cy="1314600"/>
          </a:xfrm>
          <a:prstGeom prst="rect">
            <a:avLst/>
          </a:prstGeom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- Alexander Lambie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- Sebastián Carrera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INGENIERÍA DE SOFTWARE 008V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" name="Google Shape;4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213" y="1495500"/>
            <a:ext cx="4279575" cy="320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3040425" y="497500"/>
            <a:ext cx="4438500" cy="566100"/>
          </a:xfrm>
          <a:prstGeom prst="rect">
            <a:avLst/>
          </a:prstGeom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646700" y="1133700"/>
            <a:ext cx="3895200" cy="3347700"/>
          </a:xfrm>
          <a:prstGeom prst="rect">
            <a:avLst/>
          </a:prstGeom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700"/>
              <a:t>El restaurante “</a:t>
            </a:r>
            <a:r>
              <a:rPr b="1" i="1" lang="es" sz="1700"/>
              <a:t>Los Naranjos</a:t>
            </a:r>
            <a:r>
              <a:rPr i="1" lang="es" sz="1700"/>
              <a:t>”, ubicado en la comuna de La Florida, es un emprendimiento familiar que busca la </a:t>
            </a:r>
            <a:r>
              <a:rPr b="1" i="1" lang="es" sz="1800"/>
              <a:t>digitalización</a:t>
            </a:r>
            <a:r>
              <a:rPr i="1" lang="es" sz="1700"/>
              <a:t> de su restaurante desde </a:t>
            </a:r>
            <a:r>
              <a:rPr b="1" i="1" lang="es" sz="1700"/>
              <a:t>funcionalidades</a:t>
            </a:r>
            <a:r>
              <a:rPr i="1" lang="es" sz="1700"/>
              <a:t> hasta la </a:t>
            </a:r>
            <a:r>
              <a:rPr b="1" i="1" lang="es" sz="1700"/>
              <a:t>recepcion</a:t>
            </a:r>
            <a:r>
              <a:rPr i="1" lang="es" sz="1700"/>
              <a:t> y </a:t>
            </a:r>
            <a:r>
              <a:rPr b="1" i="1" lang="es" sz="1700"/>
              <a:t>atencion </a:t>
            </a:r>
            <a:r>
              <a:rPr i="1" lang="es" sz="1700"/>
              <a:t>de sus clientes .</a:t>
            </a:r>
            <a:endParaRPr i="1" sz="1700"/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700"/>
          </a:p>
        </p:txBody>
      </p:sp>
      <p:pic>
        <p:nvPicPr>
          <p:cNvPr id="51" name="Google Shape;5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8633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oogle Shape;56;p11"/>
          <p:cNvGraphicFramePr/>
          <p:nvPr/>
        </p:nvGraphicFramePr>
        <p:xfrm>
          <a:off x="470013" y="101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{82C98F23-1B25-454A-9A5A-4A156DEA05D2}</a:tableStyleId>
              </a:tblPr>
              <a:tblGrid>
                <a:gridCol w="2750600"/>
                <a:gridCol w="1518825"/>
                <a:gridCol w="3934550"/>
              </a:tblGrid>
              <a:tr h="304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Funcionalidad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Incluido en MVP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Incluido en Sistema Completo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Asignación de mesas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Sí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Sí + mejoras (asignación automática, vista operativa)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Lista de espera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Sí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Sí + gestión de prioridad y estimación dinámica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Toma de comandas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Sí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Sí + interfaz optimizada y multi-producto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Notificación de pedido listo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Sí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Sí + seguimiento por estado y tiempos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Cierre de cuenta y pagos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Sí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 de productos/carta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Sí (con panel de edición y categorías)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 de usuarios y roles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Sí (gestión completa por roles y permisos)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Reportes y estadísticas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Sí (ventas, productos, tiempos, etc.)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Turnos del personal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Sí (definición de turnos y reemplazos)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Modo offline avanzado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Sí (sincronización completa, fallback automático)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Interacción cliente (QR, menú)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Sí (menú escaneable, pedidos desde cliente)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" name="Google Shape;57;p11"/>
          <p:cNvSpPr txBox="1"/>
          <p:nvPr/>
        </p:nvSpPr>
        <p:spPr>
          <a:xfrm>
            <a:off x="764450" y="467925"/>
            <a:ext cx="31785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Funcionalidades MVP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050"/>
            <a:ext cx="8839204" cy="438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5209150" y="1197275"/>
            <a:ext cx="3934872" cy="2593620"/>
          </a:xfrm>
          <a:prstGeom prst="cloud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14050" y="279275"/>
            <a:ext cx="419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Control de Versiones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68350" y="873000"/>
            <a:ext cx="4750200" cy="4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Herramientas utilizadas: Git / GitHub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Gestión de control de versiones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Trabajo colaborativo y revisión de código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Registro histórico de cambios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Fase Inicial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Análisis de requerimientos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Diseño preliminar de arquitectura y base de datos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Priorización de historias de usuario para MVP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Cronología del proyecto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Fechas de inicio y término de cada sprint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Principales hitos: prototipo, pruebas, correcciones, entrega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Estimación de esfuerzo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Story points y complejidad de historias de usuario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Capacidad semanal y carga de trabajo asignada por rol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5580700" y="1736400"/>
            <a:ext cx="3249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Registro de Cambios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v0.1 - Creación inicial de prototipo: estructura base de módulos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v0.2 - Implementación lista de espera, componentes y flujo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v0.3 - Registro de comandas digitales con validación de inputs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/>
        </p:nvSpPr>
        <p:spPr>
          <a:xfrm>
            <a:off x="878825" y="709925"/>
            <a:ext cx="4208400" cy="17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Mock Ups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618550" y="1343250"/>
            <a:ext cx="3906900" cy="1228500"/>
          </a:xfrm>
          <a:prstGeom prst="rect">
            <a:avLst/>
          </a:prstGeom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Muchas Gracias por su Atención</a:t>
            </a:r>
            <a:endParaRPr sz="450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767900" y="2851050"/>
            <a:ext cx="5608200" cy="661500"/>
          </a:xfrm>
          <a:prstGeom prst="rect">
            <a:avLst/>
          </a:prstGeom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/>
              <a:t>¿Preguntas?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uocU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