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6"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6E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28E17-1E01-4217-AB19-9A9807B1CD5E}" type="datetimeFigureOut">
              <a:rPr lang="en-US" smtClean="0"/>
              <a:t>2/22/2021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13445D-2E03-4288-836A-700167206E20}" type="slidenum">
              <a:rPr lang="en-US" smtClean="0"/>
              <a:t>‹#›</a:t>
            </a:fld>
            <a:endParaRPr lang="en-US"/>
          </a:p>
        </p:txBody>
      </p:sp>
    </p:spTree>
    <p:extLst>
      <p:ext uri="{BB962C8B-B14F-4D97-AF65-F5344CB8AC3E}">
        <p14:creationId xmlns:p14="http://schemas.microsoft.com/office/powerpoint/2010/main" val="4252269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13445D-2E03-4288-836A-700167206E20}" type="slidenum">
              <a:rPr lang="en-US" smtClean="0"/>
              <a:t>2</a:t>
            </a:fld>
            <a:endParaRPr lang="en-US"/>
          </a:p>
        </p:txBody>
      </p:sp>
    </p:spTree>
    <p:extLst>
      <p:ext uri="{BB962C8B-B14F-4D97-AF65-F5344CB8AC3E}">
        <p14:creationId xmlns:p14="http://schemas.microsoft.com/office/powerpoint/2010/main" val="197682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2/22/2021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2/22/2021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Effect>
                      <a14:brightnessContrast bright="11000" contrast="-30000"/>
                    </a14:imgEffect>
                  </a14:imgLayer>
                </a14:imgProps>
              </a:ext>
              <a:ext uri="{28A0092B-C50C-407E-A947-70E740481C1C}">
                <a14:useLocalDpi xmlns:a14="http://schemas.microsoft.com/office/drawing/2010/main" val="0"/>
              </a:ext>
            </a:extLst>
          </a:blip>
          <a:stretch>
            <a:fillRect/>
          </a:stretch>
        </p:blipFill>
        <p:spPr>
          <a:xfrm>
            <a:off x="1" y="0"/>
            <a:ext cx="9143999" cy="6857999"/>
          </a:xfrm>
          <a:prstGeom prst="rect">
            <a:avLst/>
          </a:prstGeom>
        </p:spPr>
      </p:pic>
      <p:sp>
        <p:nvSpPr>
          <p:cNvPr id="5" name="TextBox 4"/>
          <p:cNvSpPr txBox="1"/>
          <p:nvPr/>
        </p:nvSpPr>
        <p:spPr>
          <a:xfrm>
            <a:off x="1295400" y="405824"/>
            <a:ext cx="6705600" cy="584775"/>
          </a:xfrm>
          <a:prstGeom prst="rect">
            <a:avLst/>
          </a:prstGeom>
          <a:noFill/>
        </p:spPr>
        <p:txBody>
          <a:bodyPr wrap="square" rtlCol="0">
            <a:spAutoFit/>
          </a:bodyPr>
          <a:lstStyle/>
          <a:p>
            <a:r>
              <a:rPr lang="en-US" sz="3200" b="1" u="sng" dirty="0" smtClean="0">
                <a:latin typeface="Adobe Garamond Pro Bold" pitchFamily="18" charset="0"/>
              </a:rPr>
              <a:t>WELCOME TO MY PRESENTATION</a:t>
            </a:r>
            <a:endParaRPr lang="en-US" sz="3200" b="1" u="sng" dirty="0">
              <a:latin typeface="Adobe Garamond Pro Bold" pitchFamily="18" charset="0"/>
            </a:endParaRPr>
          </a:p>
        </p:txBody>
      </p:sp>
      <p:sp>
        <p:nvSpPr>
          <p:cNvPr id="6" name="TextBox 5"/>
          <p:cNvSpPr txBox="1"/>
          <p:nvPr/>
        </p:nvSpPr>
        <p:spPr>
          <a:xfrm>
            <a:off x="381000" y="4267200"/>
            <a:ext cx="3299237" cy="2677656"/>
          </a:xfrm>
          <a:prstGeom prst="rect">
            <a:avLst/>
          </a:prstGeom>
          <a:noFill/>
        </p:spPr>
        <p:txBody>
          <a:bodyPr wrap="none" rtlCol="0">
            <a:spAutoFit/>
          </a:bodyPr>
          <a:lstStyle/>
          <a:p>
            <a:r>
              <a:rPr lang="en-US" sz="2400" b="1" dirty="0" smtClean="0"/>
              <a:t>NAME:   S. M. Rafi </a:t>
            </a:r>
            <a:r>
              <a:rPr lang="en-US" sz="2400" b="1" dirty="0" err="1" smtClean="0"/>
              <a:t>Alam</a:t>
            </a:r>
            <a:r>
              <a:rPr lang="en-US" sz="2400" b="1" dirty="0" smtClean="0"/>
              <a:t> </a:t>
            </a:r>
          </a:p>
          <a:p>
            <a:endParaRPr lang="en-US" sz="2400" b="1" dirty="0"/>
          </a:p>
          <a:p>
            <a:r>
              <a:rPr lang="en-US" sz="2400" b="1" dirty="0" smtClean="0"/>
              <a:t>ID:          17201053</a:t>
            </a:r>
          </a:p>
          <a:p>
            <a:endParaRPr lang="en-US" sz="2400" b="1" dirty="0"/>
          </a:p>
          <a:p>
            <a:r>
              <a:rPr lang="en-US" sz="2400" b="1" dirty="0" smtClean="0"/>
              <a:t>Sec:        A(2)</a:t>
            </a:r>
          </a:p>
          <a:p>
            <a:endParaRPr lang="en-US" sz="2400" b="1" dirty="0"/>
          </a:p>
          <a:p>
            <a:endParaRPr lang="en-US" sz="2400" b="1" dirty="0"/>
          </a:p>
        </p:txBody>
      </p:sp>
    </p:spTree>
    <p:extLst>
      <p:ext uri="{BB962C8B-B14F-4D97-AF65-F5344CB8AC3E}">
        <p14:creationId xmlns:p14="http://schemas.microsoft.com/office/powerpoint/2010/main" val="366601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3844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5068089"/>
            <a:ext cx="8379037" cy="523220"/>
          </a:xfrm>
          <a:prstGeom prst="rect">
            <a:avLst/>
          </a:prstGeom>
          <a:noFill/>
        </p:spPr>
        <p:txBody>
          <a:bodyPr wrap="square" rtlCol="0">
            <a:spAutoFit/>
          </a:bodyPr>
          <a:lstStyle/>
          <a:p>
            <a:r>
              <a:rPr lang="en-US" sz="2800" b="1" dirty="0" smtClean="0">
                <a:solidFill>
                  <a:srgbClr val="1C6E2A"/>
                </a:solidFill>
                <a:latin typeface="Adobe Caslon Pro Bold" pitchFamily="18" charset="0"/>
              </a:rPr>
              <a:t>Agriculture &amp; Technology Management System</a:t>
            </a:r>
            <a:endParaRPr lang="en-US" sz="2800" b="1" dirty="0">
              <a:solidFill>
                <a:srgbClr val="1C6E2A"/>
              </a:solidFill>
              <a:latin typeface="Adobe Caslon Pro Bold" pitchFamily="18" charset="0"/>
            </a:endParaRPr>
          </a:p>
        </p:txBody>
      </p:sp>
      <p:pic>
        <p:nvPicPr>
          <p:cNvPr id="1027" name="Picture 3" descr="C:\Users\Hp\Desktop\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0" y="4639597"/>
            <a:ext cx="1368637" cy="138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01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27664"/>
            <a:ext cx="7382434" cy="1143000"/>
          </a:xfrm>
        </p:spPr>
        <p:txBody>
          <a:bodyPr>
            <a:normAutofit fontScale="90000"/>
          </a:bodyPr>
          <a:lstStyle/>
          <a:p>
            <a:pPr algn="l"/>
            <a:r>
              <a:rPr lang="en-US" sz="3600" b="1" u="sng" dirty="0">
                <a:latin typeface="Bell MT" pitchFamily="18" charset="0"/>
              </a:rPr>
              <a:t>Introduction: </a:t>
            </a:r>
            <a:r>
              <a:rPr lang="en-US" b="1" u="sng" dirty="0">
                <a:latin typeface="Bell MT" pitchFamily="18" charset="0"/>
              </a:rPr>
              <a:t/>
            </a:r>
            <a:br>
              <a:rPr lang="en-US" b="1" u="sng" dirty="0">
                <a:latin typeface="Bell MT" pitchFamily="18" charset="0"/>
              </a:rPr>
            </a:br>
            <a:endParaRPr lang="en-US" dirty="0"/>
          </a:p>
        </p:txBody>
      </p:sp>
      <p:sp>
        <p:nvSpPr>
          <p:cNvPr id="3" name="Content Placeholder 2"/>
          <p:cNvSpPr>
            <a:spLocks noGrp="1"/>
          </p:cNvSpPr>
          <p:nvPr>
            <p:ph idx="1"/>
          </p:nvPr>
        </p:nvSpPr>
        <p:spPr>
          <a:xfrm>
            <a:off x="609600" y="2209800"/>
            <a:ext cx="8229600" cy="3733799"/>
          </a:xfrm>
        </p:spPr>
        <p:txBody>
          <a:bodyPr>
            <a:normAutofit/>
          </a:bodyPr>
          <a:lstStyle/>
          <a:p>
            <a:pPr marL="0" indent="0">
              <a:buNone/>
            </a:pPr>
            <a:r>
              <a:rPr lang="en-US" sz="2800" dirty="0">
                <a:latin typeface="Adobe Garamond Pro" pitchFamily="18" charset="0"/>
              </a:rPr>
              <a:t>“Agriculture </a:t>
            </a:r>
            <a:r>
              <a:rPr lang="en-US" sz="2800" dirty="0" smtClean="0">
                <a:latin typeface="Adobe Garamond Pro" pitchFamily="18" charset="0"/>
              </a:rPr>
              <a:t>&amp; Technology Management System” </a:t>
            </a:r>
            <a:r>
              <a:rPr lang="en-US" sz="2800" dirty="0">
                <a:latin typeface="Adobe Garamond Pro" pitchFamily="18" charset="0"/>
              </a:rPr>
              <a:t>is farmer management website application which helps farmers to give best-practice farming processes. It helps farmers to improve their productivity and profitability. It enables farmers to sell their products online and farmers can purchase tools and seeds directly from seller. Farmers can view </a:t>
            </a:r>
            <a:r>
              <a:rPr lang="en-US" sz="2800" dirty="0" err="1">
                <a:latin typeface="Adobe Garamond Pro" pitchFamily="18" charset="0"/>
              </a:rPr>
              <a:t>labours</a:t>
            </a:r>
            <a:r>
              <a:rPr lang="en-US" sz="2800" dirty="0">
                <a:latin typeface="Adobe Garamond Pro" pitchFamily="18" charset="0"/>
              </a:rPr>
              <a:t> profile and they can hire </a:t>
            </a:r>
            <a:r>
              <a:rPr lang="en-US" sz="2800" dirty="0" err="1">
                <a:latin typeface="Adobe Garamond Pro" pitchFamily="18" charset="0"/>
              </a:rPr>
              <a:t>labours</a:t>
            </a:r>
            <a:r>
              <a:rPr lang="en-US" sz="2800" dirty="0">
                <a:latin typeface="Adobe Garamond Pro" pitchFamily="18" charset="0"/>
              </a:rPr>
              <a:t>.</a:t>
            </a:r>
          </a:p>
        </p:txBody>
      </p:sp>
    </p:spTree>
    <p:extLst>
      <p:ext uri="{BB962C8B-B14F-4D97-AF65-F5344CB8AC3E}">
        <p14:creationId xmlns:p14="http://schemas.microsoft.com/office/powerpoint/2010/main" val="132500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024744" cy="1143000"/>
          </a:xfrm>
        </p:spPr>
        <p:txBody>
          <a:bodyPr>
            <a:normAutofit fontScale="90000"/>
          </a:bodyPr>
          <a:lstStyle/>
          <a:p>
            <a:r>
              <a:rPr lang="en-US" b="1" u="sng" dirty="0">
                <a:latin typeface="Adobe Caslon Pro Bold" pitchFamily="18" charset="0"/>
              </a:rPr>
              <a:t>Purpose &amp; Objectives:</a:t>
            </a:r>
            <a:r>
              <a:rPr lang="en-US" dirty="0"/>
              <a:t/>
            </a:r>
            <a:br>
              <a:rPr lang="en-US" dirty="0"/>
            </a:br>
            <a:endParaRPr lang="en-US" dirty="0"/>
          </a:p>
        </p:txBody>
      </p:sp>
      <p:sp>
        <p:nvSpPr>
          <p:cNvPr id="3" name="Content Placeholder 2"/>
          <p:cNvSpPr>
            <a:spLocks noGrp="1"/>
          </p:cNvSpPr>
          <p:nvPr>
            <p:ph idx="1"/>
          </p:nvPr>
        </p:nvSpPr>
        <p:spPr>
          <a:xfrm>
            <a:off x="1043492" y="1524000"/>
            <a:ext cx="6777317" cy="4953000"/>
          </a:xfrm>
        </p:spPr>
        <p:txBody>
          <a:bodyPr>
            <a:normAutofit/>
          </a:bodyPr>
          <a:lstStyle/>
          <a:p>
            <a:pPr fontAlgn="base"/>
            <a:r>
              <a:rPr lang="en-US" dirty="0">
                <a:solidFill>
                  <a:schemeClr val="tx1"/>
                </a:solidFill>
                <a:latin typeface="Adobe Garamond Pro" pitchFamily="18" charset="0"/>
              </a:rPr>
              <a:t>The main objective of developing “Agriculture Management System Project” application is to help farmers by providing all kinds agriculture related information in the website</a:t>
            </a:r>
            <a:r>
              <a:rPr lang="en-US" dirty="0" smtClean="0">
                <a:solidFill>
                  <a:schemeClr val="tx1"/>
                </a:solidFill>
                <a:latin typeface="Adobe Garamond Pro" pitchFamily="18" charset="0"/>
              </a:rPr>
              <a:t>.</a:t>
            </a:r>
          </a:p>
          <a:p>
            <a:pPr fontAlgn="base"/>
            <a:endParaRPr lang="en-US" dirty="0" smtClean="0">
              <a:solidFill>
                <a:schemeClr val="tx1"/>
              </a:solidFill>
              <a:latin typeface="Adobe Garamond Pro" pitchFamily="18" charset="0"/>
            </a:endParaRPr>
          </a:p>
          <a:p>
            <a:pPr fontAlgn="base"/>
            <a:r>
              <a:rPr lang="en-US" dirty="0" smtClean="0">
                <a:solidFill>
                  <a:schemeClr val="tx1"/>
                </a:solidFill>
                <a:latin typeface="Adobe Garamond Pro" pitchFamily="18" charset="0"/>
              </a:rPr>
              <a:t>The other </a:t>
            </a:r>
            <a:r>
              <a:rPr lang="en-US" dirty="0">
                <a:solidFill>
                  <a:schemeClr val="tx1"/>
                </a:solidFill>
                <a:latin typeface="Adobe Garamond Pro" pitchFamily="18" charset="0"/>
              </a:rPr>
              <a:t>objectives of our project is to create job opportunity for Agricultural base people like farmers.</a:t>
            </a:r>
          </a:p>
          <a:p>
            <a:pPr fontAlgn="base"/>
            <a:r>
              <a:rPr lang="en-US" dirty="0">
                <a:solidFill>
                  <a:schemeClr val="tx1"/>
                </a:solidFill>
                <a:latin typeface="Adobe Garamond Pro" pitchFamily="18" charset="0"/>
              </a:rPr>
              <a:t/>
            </a:r>
            <a:br>
              <a:rPr lang="en-US" dirty="0">
                <a:solidFill>
                  <a:schemeClr val="tx1"/>
                </a:solidFill>
                <a:latin typeface="Adobe Garamond Pro" pitchFamily="18" charset="0"/>
              </a:rPr>
            </a:br>
            <a:r>
              <a:rPr lang="en-US" dirty="0" smtClean="0">
                <a:solidFill>
                  <a:schemeClr val="tx1"/>
                </a:solidFill>
                <a:latin typeface="Adobe Garamond Pro" pitchFamily="18" charset="0"/>
              </a:rPr>
              <a:t>Another </a:t>
            </a:r>
            <a:r>
              <a:rPr lang="en-US" dirty="0">
                <a:solidFill>
                  <a:schemeClr val="tx1"/>
                </a:solidFill>
                <a:latin typeface="Adobe Garamond Pro" pitchFamily="18" charset="0"/>
              </a:rPr>
              <a:t>is </a:t>
            </a:r>
            <a:r>
              <a:rPr lang="en-US" dirty="0" smtClean="0">
                <a:solidFill>
                  <a:schemeClr val="tx1"/>
                </a:solidFill>
                <a:latin typeface="Adobe Garamond Pro" pitchFamily="18" charset="0"/>
              </a:rPr>
              <a:t>for the </a:t>
            </a:r>
            <a:r>
              <a:rPr lang="en-US" dirty="0">
                <a:solidFill>
                  <a:schemeClr val="tx1"/>
                </a:solidFill>
                <a:latin typeface="Adobe Garamond Pro" pitchFamily="18" charset="0"/>
              </a:rPr>
              <a:t>general people (</a:t>
            </a:r>
            <a:r>
              <a:rPr lang="en-US" dirty="0" smtClean="0">
                <a:solidFill>
                  <a:schemeClr val="tx1"/>
                </a:solidFill>
                <a:latin typeface="Adobe Garamond Pro" pitchFamily="18" charset="0"/>
              </a:rPr>
              <a:t>who </a:t>
            </a:r>
            <a:r>
              <a:rPr lang="en-US" dirty="0">
                <a:solidFill>
                  <a:schemeClr val="tx1"/>
                </a:solidFill>
                <a:latin typeface="Adobe Garamond Pro" pitchFamily="18" charset="0"/>
              </a:rPr>
              <a:t>are interested in Agricultural sector) </a:t>
            </a:r>
            <a:r>
              <a:rPr lang="en-US" dirty="0" smtClean="0">
                <a:solidFill>
                  <a:schemeClr val="tx1"/>
                </a:solidFill>
                <a:latin typeface="Adobe Garamond Pro" pitchFamily="18" charset="0"/>
              </a:rPr>
              <a:t>get </a:t>
            </a:r>
            <a:r>
              <a:rPr lang="en-US" dirty="0">
                <a:solidFill>
                  <a:schemeClr val="tx1"/>
                </a:solidFill>
                <a:latin typeface="Adobe Garamond Pro" pitchFamily="18" charset="0"/>
              </a:rPr>
              <a:t>satisfied </a:t>
            </a:r>
            <a:r>
              <a:rPr lang="en-US" dirty="0" smtClean="0">
                <a:solidFill>
                  <a:schemeClr val="tx1"/>
                </a:solidFill>
                <a:latin typeface="Adobe Garamond Pro" pitchFamily="18" charset="0"/>
              </a:rPr>
              <a:t>with our </a:t>
            </a:r>
            <a:r>
              <a:rPr lang="en-US" dirty="0">
                <a:solidFill>
                  <a:schemeClr val="tx1"/>
                </a:solidFill>
                <a:latin typeface="Adobe Garamond Pro" pitchFamily="18" charset="0"/>
              </a:rPr>
              <a:t>technology.</a:t>
            </a:r>
          </a:p>
          <a:p>
            <a:endParaRPr lang="en-US" dirty="0"/>
          </a:p>
        </p:txBody>
      </p:sp>
    </p:spTree>
    <p:extLst>
      <p:ext uri="{BB962C8B-B14F-4D97-AF65-F5344CB8AC3E}">
        <p14:creationId xmlns:p14="http://schemas.microsoft.com/office/powerpoint/2010/main" val="220314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latin typeface="Bell MT" pitchFamily="18" charset="0"/>
              </a:rPr>
              <a:t>Features:</a:t>
            </a:r>
            <a:br>
              <a:rPr lang="en-US" b="1" u="sng" dirty="0">
                <a:latin typeface="Bell MT" pitchFamily="18" charset="0"/>
              </a:rPr>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tx1"/>
                </a:solidFill>
                <a:latin typeface="Bell MT" pitchFamily="18" charset="0"/>
              </a:rPr>
              <a:t>Administrators</a:t>
            </a:r>
          </a:p>
          <a:p>
            <a:pPr>
              <a:buFont typeface="Wingdings" pitchFamily="2" charset="2"/>
              <a:buChar char="Ø"/>
            </a:pPr>
            <a:r>
              <a:rPr lang="en-US" dirty="0" smtClean="0">
                <a:solidFill>
                  <a:schemeClr val="tx1"/>
                </a:solidFill>
                <a:latin typeface="Bell MT" pitchFamily="18" charset="0"/>
              </a:rPr>
              <a:t>Users/Customers</a:t>
            </a:r>
          </a:p>
          <a:p>
            <a:pPr>
              <a:buFont typeface="Wingdings" pitchFamily="2" charset="2"/>
              <a:buChar char="Ø"/>
            </a:pPr>
            <a:r>
              <a:rPr lang="en-US" dirty="0" smtClean="0">
                <a:solidFill>
                  <a:schemeClr val="tx1"/>
                </a:solidFill>
                <a:latin typeface="Bell MT" pitchFamily="18" charset="0"/>
              </a:rPr>
              <a:t>Farmer’s/Sellers</a:t>
            </a:r>
            <a:endParaRPr lang="en-US" dirty="0">
              <a:solidFill>
                <a:schemeClr val="tx1"/>
              </a:solidFill>
              <a:latin typeface="Bell MT" pitchFamily="18" charset="0"/>
            </a:endParaRPr>
          </a:p>
          <a:p>
            <a:pPr>
              <a:buFont typeface="Wingdings" pitchFamily="2" charset="2"/>
              <a:buChar char="Ø"/>
            </a:pPr>
            <a:r>
              <a:rPr lang="en-US" dirty="0" smtClean="0">
                <a:solidFill>
                  <a:schemeClr val="tx1"/>
                </a:solidFill>
                <a:latin typeface="Bell MT" pitchFamily="18" charset="0"/>
              </a:rPr>
              <a:t>Laborer</a:t>
            </a:r>
            <a:endParaRPr lang="en-US" dirty="0">
              <a:solidFill>
                <a:schemeClr val="tx1"/>
              </a:solidFill>
              <a:latin typeface="Bell MT" pitchFamily="18" charset="0"/>
            </a:endParaRPr>
          </a:p>
          <a:p>
            <a:pPr>
              <a:buFont typeface="Wingdings" pitchFamily="2" charset="2"/>
              <a:buChar char="Ø"/>
            </a:pPr>
            <a:r>
              <a:rPr lang="en-US" dirty="0" smtClean="0">
                <a:solidFill>
                  <a:schemeClr val="tx1"/>
                </a:solidFill>
                <a:latin typeface="Bell MT" pitchFamily="18" charset="0"/>
              </a:rPr>
              <a:t>Products(</a:t>
            </a:r>
            <a:r>
              <a:rPr lang="en-US" dirty="0" err="1" smtClean="0">
                <a:solidFill>
                  <a:schemeClr val="tx1"/>
                </a:solidFill>
                <a:latin typeface="Bell MT" pitchFamily="18" charset="0"/>
              </a:rPr>
              <a:t>Machineries,Seeds,etc</a:t>
            </a:r>
            <a:r>
              <a:rPr lang="en-US" dirty="0" smtClean="0">
                <a:solidFill>
                  <a:schemeClr val="tx1"/>
                </a:solidFill>
                <a:latin typeface="Bell MT" pitchFamily="18" charset="0"/>
              </a:rPr>
              <a:t>)</a:t>
            </a:r>
            <a:endParaRPr lang="en-US" dirty="0">
              <a:solidFill>
                <a:schemeClr val="tx1"/>
              </a:solidFill>
              <a:latin typeface="Bell MT" pitchFamily="18" charset="0"/>
            </a:endParaRPr>
          </a:p>
          <a:p>
            <a:endParaRPr lang="en-US" dirty="0"/>
          </a:p>
        </p:txBody>
      </p:sp>
    </p:spTree>
    <p:extLst>
      <p:ext uri="{BB962C8B-B14F-4D97-AF65-F5344CB8AC3E}">
        <p14:creationId xmlns:p14="http://schemas.microsoft.com/office/powerpoint/2010/main" val="118379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1143000"/>
          </a:xfrm>
        </p:spPr>
        <p:txBody>
          <a:bodyPr>
            <a:normAutofit fontScale="90000"/>
          </a:bodyPr>
          <a:lstStyle/>
          <a:p>
            <a:r>
              <a:rPr lang="en-US" b="1" dirty="0">
                <a:latin typeface="Adobe Garamond Pro" pitchFamily="18" charset="0"/>
              </a:rPr>
              <a:t>There are 4 kinds of users for the proposed </a:t>
            </a:r>
            <a:r>
              <a:rPr lang="en-US" b="1" dirty="0" smtClean="0">
                <a:latin typeface="Adobe Garamond Pro" pitchFamily="18" charset="0"/>
              </a:rPr>
              <a:t>system:</a:t>
            </a:r>
            <a:endParaRPr lang="en-US" b="1" dirty="0">
              <a:latin typeface="Adobe Garamond Pro" pitchFamily="18" charset="0"/>
            </a:endParaRPr>
          </a:p>
        </p:txBody>
      </p:sp>
      <p:sp>
        <p:nvSpPr>
          <p:cNvPr id="3" name="Content Placeholder 2"/>
          <p:cNvSpPr>
            <a:spLocks noGrp="1"/>
          </p:cNvSpPr>
          <p:nvPr>
            <p:ph idx="1"/>
          </p:nvPr>
        </p:nvSpPr>
        <p:spPr>
          <a:xfrm>
            <a:off x="762000" y="1905000"/>
            <a:ext cx="7696200" cy="4191000"/>
          </a:xfrm>
        </p:spPr>
        <p:txBody>
          <a:bodyPr>
            <a:normAutofit fontScale="92500" lnSpcReduction="20000"/>
          </a:bodyPr>
          <a:lstStyle/>
          <a:p>
            <a:r>
              <a:rPr lang="en-US" sz="2600" b="1" dirty="0" smtClean="0">
                <a:latin typeface="Adobe Garamond Pro" pitchFamily="18" charset="0"/>
              </a:rPr>
              <a:t>Administrators</a:t>
            </a:r>
            <a:r>
              <a:rPr lang="en-US" dirty="0" smtClean="0">
                <a:latin typeface="Adobe Garamond Pro" pitchFamily="18" charset="0"/>
              </a:rPr>
              <a:t>: </a:t>
            </a:r>
            <a:r>
              <a:rPr lang="en-US" dirty="0" smtClean="0">
                <a:solidFill>
                  <a:schemeClr val="tx1"/>
                </a:solidFill>
                <a:latin typeface="Adobe Garamond Pro" pitchFamily="18" charset="0"/>
              </a:rPr>
              <a:t>Administrators </a:t>
            </a:r>
            <a:r>
              <a:rPr lang="en-US" dirty="0">
                <a:solidFill>
                  <a:schemeClr val="tx1"/>
                </a:solidFill>
                <a:latin typeface="Adobe Garamond Pro" pitchFamily="18" charset="0"/>
              </a:rPr>
              <a:t>are the ones who can add or administer the categories for the products and administers the all website </a:t>
            </a:r>
            <a:r>
              <a:rPr lang="en-US" dirty="0" smtClean="0">
                <a:solidFill>
                  <a:schemeClr val="tx1"/>
                </a:solidFill>
                <a:latin typeface="Adobe Garamond Pro" pitchFamily="18" charset="0"/>
              </a:rPr>
              <a:t>information’s. </a:t>
            </a:r>
            <a:r>
              <a:rPr lang="en-US" dirty="0">
                <a:solidFill>
                  <a:schemeClr val="tx1"/>
                </a:solidFill>
                <a:latin typeface="Adobe Garamond Pro" pitchFamily="18" charset="0"/>
              </a:rPr>
              <a:t>Administrator has full privilege of the </a:t>
            </a:r>
            <a:r>
              <a:rPr lang="en-US" dirty="0" smtClean="0">
                <a:solidFill>
                  <a:schemeClr val="tx1"/>
                </a:solidFill>
                <a:latin typeface="Adobe Garamond Pro" pitchFamily="18" charset="0"/>
              </a:rPr>
              <a:t>website.</a:t>
            </a:r>
          </a:p>
          <a:p>
            <a:r>
              <a:rPr lang="en-US" sz="2600" b="1" dirty="0" smtClean="0">
                <a:solidFill>
                  <a:schemeClr val="tx1"/>
                </a:solidFill>
                <a:latin typeface="Adobe Garamond Pro" pitchFamily="18" charset="0"/>
              </a:rPr>
              <a:t>Sellers</a:t>
            </a:r>
            <a:r>
              <a:rPr lang="en-US" dirty="0" smtClean="0">
                <a:solidFill>
                  <a:schemeClr val="tx1"/>
                </a:solidFill>
                <a:latin typeface="Adobe Garamond Pro" pitchFamily="18" charset="0"/>
              </a:rPr>
              <a:t>: </a:t>
            </a:r>
            <a:r>
              <a:rPr lang="en-US" dirty="0">
                <a:solidFill>
                  <a:schemeClr val="tx1"/>
                </a:solidFill>
                <a:latin typeface="Adobe Garamond Pro" pitchFamily="18" charset="0"/>
              </a:rPr>
              <a:t>Sellers are the farmers and they can sell their productions through online after the registration After the registration the farmers can login to the system by entering login id and password. </a:t>
            </a:r>
            <a:endParaRPr lang="en-US" dirty="0" smtClean="0">
              <a:solidFill>
                <a:schemeClr val="tx1"/>
              </a:solidFill>
              <a:latin typeface="Adobe Garamond Pro" pitchFamily="18" charset="0"/>
            </a:endParaRPr>
          </a:p>
          <a:p>
            <a:r>
              <a:rPr lang="en-US" sz="2600" dirty="0" smtClean="0">
                <a:solidFill>
                  <a:schemeClr val="tx1"/>
                </a:solidFill>
                <a:latin typeface="Adobe Garamond Pro" pitchFamily="18" charset="0"/>
              </a:rPr>
              <a:t> </a:t>
            </a:r>
            <a:r>
              <a:rPr lang="en-US" sz="2600" b="1" dirty="0" smtClean="0">
                <a:solidFill>
                  <a:schemeClr val="tx1"/>
                </a:solidFill>
                <a:latin typeface="Adobe Garamond Pro" pitchFamily="18" charset="0"/>
              </a:rPr>
              <a:t>Customers</a:t>
            </a:r>
            <a:r>
              <a:rPr lang="en-US" dirty="0" smtClean="0">
                <a:solidFill>
                  <a:schemeClr val="tx1"/>
                </a:solidFill>
                <a:latin typeface="Adobe Garamond Pro" pitchFamily="18" charset="0"/>
              </a:rPr>
              <a:t>: </a:t>
            </a:r>
            <a:r>
              <a:rPr lang="en-US" dirty="0">
                <a:solidFill>
                  <a:schemeClr val="tx1"/>
                </a:solidFill>
                <a:latin typeface="Adobe Garamond Pro" pitchFamily="18" charset="0"/>
              </a:rPr>
              <a:t>Customers can buy </a:t>
            </a:r>
            <a:r>
              <a:rPr lang="en-US" dirty="0" smtClean="0">
                <a:solidFill>
                  <a:schemeClr val="tx1"/>
                </a:solidFill>
                <a:latin typeface="Adobe Garamond Pro" pitchFamily="18" charset="0"/>
              </a:rPr>
              <a:t>products </a:t>
            </a:r>
            <a:r>
              <a:rPr lang="en-US" dirty="0">
                <a:solidFill>
                  <a:schemeClr val="tx1"/>
                </a:solidFill>
                <a:latin typeface="Adobe Garamond Pro" pitchFamily="18" charset="0"/>
              </a:rPr>
              <a:t>through online The customer can send purchase request to check the quality of the </a:t>
            </a:r>
            <a:r>
              <a:rPr lang="en-US" dirty="0" smtClean="0">
                <a:solidFill>
                  <a:schemeClr val="tx1"/>
                </a:solidFill>
                <a:latin typeface="Adobe Garamond Pro" pitchFamily="18" charset="0"/>
              </a:rPr>
              <a:t>products. </a:t>
            </a:r>
          </a:p>
          <a:p>
            <a:r>
              <a:rPr lang="en-US" b="1" dirty="0" smtClean="0">
                <a:solidFill>
                  <a:schemeClr val="tx1"/>
                </a:solidFill>
                <a:latin typeface="Adobe Garamond Pro" pitchFamily="18" charset="0"/>
              </a:rPr>
              <a:t>Laborers</a:t>
            </a:r>
            <a:r>
              <a:rPr lang="en-US" dirty="0" smtClean="0">
                <a:solidFill>
                  <a:schemeClr val="tx1"/>
                </a:solidFill>
                <a:latin typeface="Adobe Garamond Pro" pitchFamily="18" charset="0"/>
              </a:rPr>
              <a:t>: Laborers </a:t>
            </a:r>
            <a:r>
              <a:rPr lang="en-US" dirty="0">
                <a:solidFill>
                  <a:schemeClr val="tx1"/>
                </a:solidFill>
                <a:latin typeface="Adobe Garamond Pro" pitchFamily="18" charset="0"/>
              </a:rPr>
              <a:t>can receive </a:t>
            </a:r>
            <a:r>
              <a:rPr lang="en-US" dirty="0" smtClean="0">
                <a:solidFill>
                  <a:schemeClr val="tx1"/>
                </a:solidFill>
                <a:latin typeface="Adobe Garamond Pro" pitchFamily="18" charset="0"/>
              </a:rPr>
              <a:t>various work requests from multiple </a:t>
            </a:r>
            <a:r>
              <a:rPr lang="en-US" dirty="0">
                <a:solidFill>
                  <a:schemeClr val="tx1"/>
                </a:solidFill>
                <a:latin typeface="Adobe Garamond Pro" pitchFamily="18" charset="0"/>
              </a:rPr>
              <a:t>f</a:t>
            </a:r>
            <a:r>
              <a:rPr lang="en-US" dirty="0" smtClean="0">
                <a:solidFill>
                  <a:schemeClr val="tx1"/>
                </a:solidFill>
                <a:latin typeface="Adobe Garamond Pro" pitchFamily="18" charset="0"/>
              </a:rPr>
              <a:t>armers </a:t>
            </a:r>
            <a:r>
              <a:rPr lang="en-US" dirty="0">
                <a:solidFill>
                  <a:schemeClr val="tx1"/>
                </a:solidFill>
                <a:latin typeface="Adobe Garamond Pro" pitchFamily="18" charset="0"/>
              </a:rPr>
              <a:t>and they can also reject or </a:t>
            </a:r>
            <a:r>
              <a:rPr lang="en-US" dirty="0" smtClean="0">
                <a:solidFill>
                  <a:schemeClr val="tx1"/>
                </a:solidFill>
                <a:latin typeface="Adobe Garamond Pro" pitchFamily="18" charset="0"/>
              </a:rPr>
              <a:t>approve a request depending </a:t>
            </a:r>
            <a:r>
              <a:rPr lang="en-US" dirty="0">
                <a:solidFill>
                  <a:schemeClr val="tx1"/>
                </a:solidFill>
                <a:latin typeface="Adobe Garamond Pro" pitchFamily="18" charset="0"/>
              </a:rPr>
              <a:t>upon their </a:t>
            </a:r>
            <a:r>
              <a:rPr lang="en-US" dirty="0" smtClean="0">
                <a:solidFill>
                  <a:schemeClr val="tx1"/>
                </a:solidFill>
                <a:latin typeface="Adobe Garamond Pro" pitchFamily="18" charset="0"/>
              </a:rPr>
              <a:t>interest.</a:t>
            </a:r>
            <a:endParaRPr lang="en-US" dirty="0">
              <a:solidFill>
                <a:schemeClr val="tx1"/>
              </a:solidFill>
              <a:latin typeface="Adobe Garamond Pro" pitchFamily="18" charset="0"/>
            </a:endParaRPr>
          </a:p>
        </p:txBody>
      </p:sp>
    </p:spTree>
    <p:extLst>
      <p:ext uri="{BB962C8B-B14F-4D97-AF65-F5344CB8AC3E}">
        <p14:creationId xmlns:p14="http://schemas.microsoft.com/office/powerpoint/2010/main" val="10521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024744" cy="1143000"/>
          </a:xfrm>
        </p:spPr>
        <p:txBody>
          <a:bodyPr>
            <a:normAutofit/>
          </a:bodyPr>
          <a:lstStyle/>
          <a:p>
            <a:pPr marL="0" lvl="0" indent="0"/>
            <a:r>
              <a:rPr lang="en-US" sz="3600" b="1" u="sng" dirty="0">
                <a:latin typeface="Bell MT" pitchFamily="18" charset="0"/>
              </a:rPr>
              <a:t>Weekly Update:</a:t>
            </a:r>
          </a:p>
        </p:txBody>
      </p:sp>
      <p:sp>
        <p:nvSpPr>
          <p:cNvPr id="3" name="Content Placeholder 2"/>
          <p:cNvSpPr>
            <a:spLocks noGrp="1"/>
          </p:cNvSpPr>
          <p:nvPr>
            <p:ph idx="1"/>
          </p:nvPr>
        </p:nvSpPr>
        <p:spPr>
          <a:xfrm>
            <a:off x="1043492" y="1600200"/>
            <a:ext cx="7109908" cy="4343400"/>
          </a:xfrm>
        </p:spPr>
        <p:txBody>
          <a:bodyPr>
            <a:normAutofit fontScale="85000" lnSpcReduction="20000"/>
          </a:bodyPr>
          <a:lstStyle/>
          <a:p>
            <a:pPr lvl="0">
              <a:buFont typeface="Wingdings" pitchFamily="2" charset="2"/>
              <a:buChar char="Ø"/>
            </a:pPr>
            <a:r>
              <a:rPr lang="en-US" b="1" dirty="0">
                <a:latin typeface="Bell MT" pitchFamily="18" charset="0"/>
              </a:rPr>
              <a:t>Front End with HTML</a:t>
            </a:r>
          </a:p>
          <a:p>
            <a:pPr lvl="0">
              <a:buFont typeface="Wingdings" pitchFamily="2" charset="2"/>
              <a:buChar char="Ø"/>
            </a:pPr>
            <a:endParaRPr lang="en-US" b="1" dirty="0">
              <a:latin typeface="Bell MT" pitchFamily="18" charset="0"/>
            </a:endParaRPr>
          </a:p>
          <a:p>
            <a:pPr lvl="0">
              <a:buFont typeface="Wingdings" pitchFamily="2" charset="2"/>
              <a:buChar char="Ø"/>
            </a:pPr>
            <a:r>
              <a:rPr lang="en-US" b="1" dirty="0">
                <a:latin typeface="Bell MT" pitchFamily="18" charset="0"/>
              </a:rPr>
              <a:t>UI design with CSS</a:t>
            </a:r>
          </a:p>
          <a:p>
            <a:pPr lvl="0">
              <a:buFont typeface="Wingdings" pitchFamily="2" charset="2"/>
              <a:buChar char="Ø"/>
            </a:pPr>
            <a:endParaRPr lang="en-US" b="1" dirty="0">
              <a:latin typeface="Bell MT" pitchFamily="18" charset="0"/>
            </a:endParaRPr>
          </a:p>
          <a:p>
            <a:pPr lvl="0">
              <a:buFont typeface="Wingdings" pitchFamily="2" charset="2"/>
              <a:buChar char="Ø"/>
            </a:pPr>
            <a:r>
              <a:rPr lang="en-US" b="1" dirty="0">
                <a:latin typeface="Bell MT" pitchFamily="18" charset="0"/>
              </a:rPr>
              <a:t>Interaction with java Script</a:t>
            </a:r>
          </a:p>
          <a:p>
            <a:pPr lvl="0">
              <a:buFont typeface="Wingdings" pitchFamily="2" charset="2"/>
              <a:buChar char="Ø"/>
            </a:pPr>
            <a:endParaRPr lang="en-US" b="1" dirty="0">
              <a:latin typeface="Bell MT" pitchFamily="18" charset="0"/>
            </a:endParaRPr>
          </a:p>
          <a:p>
            <a:pPr lvl="0">
              <a:buFont typeface="Wingdings" pitchFamily="2" charset="2"/>
              <a:buChar char="Ø"/>
            </a:pPr>
            <a:r>
              <a:rPr lang="en-US" b="1" dirty="0">
                <a:latin typeface="Bell MT" pitchFamily="18" charset="0"/>
              </a:rPr>
              <a:t>ER Diagram and Schema diagram</a:t>
            </a:r>
          </a:p>
          <a:p>
            <a:pPr lvl="0">
              <a:buFont typeface="Wingdings" pitchFamily="2" charset="2"/>
              <a:buChar char="Ø"/>
            </a:pPr>
            <a:endParaRPr lang="en-US" b="1" dirty="0">
              <a:latin typeface="Bell MT" pitchFamily="18" charset="0"/>
            </a:endParaRPr>
          </a:p>
          <a:p>
            <a:pPr lvl="0">
              <a:buFont typeface="Wingdings" pitchFamily="2" charset="2"/>
              <a:buChar char="Ø"/>
            </a:pPr>
            <a:r>
              <a:rPr lang="en-US" b="1" dirty="0">
                <a:latin typeface="Bell MT" pitchFamily="18" charset="0"/>
              </a:rPr>
              <a:t>Creating Database with </a:t>
            </a:r>
            <a:r>
              <a:rPr lang="en-US" b="1" dirty="0" smtClean="0">
                <a:latin typeface="Bell MT" pitchFamily="18" charset="0"/>
              </a:rPr>
              <a:t>My SQL</a:t>
            </a:r>
            <a:endParaRPr lang="en-US" b="1" dirty="0">
              <a:latin typeface="Bell MT" pitchFamily="18" charset="0"/>
            </a:endParaRPr>
          </a:p>
          <a:p>
            <a:pPr lvl="0">
              <a:buFont typeface="Wingdings" pitchFamily="2" charset="2"/>
              <a:buChar char="Ø"/>
            </a:pPr>
            <a:endParaRPr lang="en-US" b="1" dirty="0">
              <a:latin typeface="Bell MT" pitchFamily="18" charset="0"/>
            </a:endParaRPr>
          </a:p>
          <a:p>
            <a:pPr lvl="0">
              <a:buFont typeface="Wingdings" pitchFamily="2" charset="2"/>
              <a:buChar char="Ø"/>
            </a:pPr>
            <a:r>
              <a:rPr lang="en-US" b="1" dirty="0">
                <a:latin typeface="Bell MT" pitchFamily="18" charset="0"/>
              </a:rPr>
              <a:t>Connecting the Database with </a:t>
            </a:r>
            <a:r>
              <a:rPr lang="en-US" b="1" dirty="0" err="1">
                <a:latin typeface="Bell MT" pitchFamily="18" charset="0"/>
              </a:rPr>
              <a:t>Django</a:t>
            </a:r>
            <a:endParaRPr lang="en-US" b="1" dirty="0">
              <a:latin typeface="Bell MT" pitchFamily="18" charset="0"/>
            </a:endParaRPr>
          </a:p>
          <a:p>
            <a:pPr lvl="0">
              <a:buFont typeface="Wingdings" pitchFamily="2" charset="2"/>
              <a:buChar char="Ø"/>
            </a:pPr>
            <a:endParaRPr lang="en-US" b="1" dirty="0">
              <a:latin typeface="Bell MT" pitchFamily="18" charset="0"/>
            </a:endParaRPr>
          </a:p>
          <a:p>
            <a:pPr lvl="0">
              <a:buFont typeface="Wingdings" pitchFamily="2" charset="2"/>
              <a:buChar char="Ø"/>
            </a:pPr>
            <a:r>
              <a:rPr lang="en-US" b="1" dirty="0">
                <a:latin typeface="Bell MT" pitchFamily="18" charset="0"/>
              </a:rPr>
              <a:t>User sign up, sign in, sign out and profile page implementation</a:t>
            </a:r>
          </a:p>
          <a:p>
            <a:endParaRPr lang="en-US" dirty="0"/>
          </a:p>
        </p:txBody>
      </p:sp>
    </p:spTree>
    <p:extLst>
      <p:ext uri="{BB962C8B-B14F-4D97-AF65-F5344CB8AC3E}">
        <p14:creationId xmlns:p14="http://schemas.microsoft.com/office/powerpoint/2010/main" val="74762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24744" cy="1143000"/>
          </a:xfrm>
        </p:spPr>
        <p:txBody>
          <a:bodyPr/>
          <a:lstStyle/>
          <a:p>
            <a:r>
              <a:rPr lang="en-US" u="sng" dirty="0" smtClean="0">
                <a:latin typeface="Adobe Caslon Pro Bold" pitchFamily="18" charset="0"/>
              </a:rPr>
              <a:t>Future Plan</a:t>
            </a:r>
            <a:endParaRPr lang="en-US" u="sng" dirty="0">
              <a:latin typeface="Adobe Caslon Pro Bold" pitchFamily="18" charset="0"/>
            </a:endParaRPr>
          </a:p>
        </p:txBody>
      </p:sp>
      <p:sp>
        <p:nvSpPr>
          <p:cNvPr id="3" name="Content Placeholder 2"/>
          <p:cNvSpPr>
            <a:spLocks noGrp="1"/>
          </p:cNvSpPr>
          <p:nvPr>
            <p:ph idx="1"/>
          </p:nvPr>
        </p:nvSpPr>
        <p:spPr>
          <a:xfrm>
            <a:off x="457200" y="1219200"/>
            <a:ext cx="8153400" cy="4724400"/>
          </a:xfrm>
        </p:spPr>
        <p:txBody>
          <a:bodyPr>
            <a:noAutofit/>
          </a:bodyPr>
          <a:lstStyle/>
          <a:p>
            <a:r>
              <a:rPr lang="en-US" sz="1800" dirty="0">
                <a:solidFill>
                  <a:schemeClr val="tx1"/>
                </a:solidFill>
                <a:latin typeface="Adobe Arabic" pitchFamily="18" charset="-78"/>
                <a:cs typeface="Adobe Arabic" pitchFamily="18" charset="-78"/>
              </a:rPr>
              <a:t>Agriculture is one of the most important areas of human activity worldwide. As the population rises there is a need to increase the agricultural production. Agricultural modernization due to commercialization, land-saving and labor intensive production between 1870 and the 1920s doubled agricultural production per land area.</a:t>
            </a:r>
          </a:p>
          <a:p>
            <a:r>
              <a:rPr lang="en-US" sz="1800" dirty="0">
                <a:solidFill>
                  <a:schemeClr val="tx1"/>
                </a:solidFill>
                <a:latin typeface="Adobe Arabic" pitchFamily="18" charset="-78"/>
                <a:cs typeface="Adobe Arabic" pitchFamily="18" charset="-78"/>
              </a:rPr>
              <a:t>Over the past 15 years however, farmers started using computers and software systems to organize their financial data and keep track of their transactions with third parties and also monitor their crops more effectively. In the Internet era, where information plays a key role in people’s lives, agriculture is rapidly becoming a very data intensive industry where farmers need to collect and evaluate a huge amount of information from a diverse number of devices (e.g., sensors, farming machinery, meteorological sensors, etc.) in order to become more efficient in production and communicating appropriate information.</a:t>
            </a:r>
          </a:p>
          <a:p>
            <a:r>
              <a:rPr lang="en-US" sz="1800" dirty="0">
                <a:solidFill>
                  <a:schemeClr val="tx1"/>
                </a:solidFill>
                <a:latin typeface="Adobe Arabic" pitchFamily="18" charset="-78"/>
                <a:cs typeface="Adobe Arabic" pitchFamily="18" charset="-78"/>
              </a:rPr>
              <a:t>Nowadays, a number of proprietary solutions have been developed to help farmers manage their farms in an effective way. Most of the Farm Management Systems focus on specific tasks and use their own specifications to implement the functionality provided. Currently, these systems are slowly moving into the Internet era and are starting to use some of the well-established networking solutions to improve what they offer to the end users. FMSs have also started to become ‘‘coupled’’ mainly with some farming equipment (e.g. actuators) to allow the automatic execution of decisions if this is desirable from the farmers.</a:t>
            </a:r>
          </a:p>
          <a:p>
            <a:r>
              <a:rPr lang="en-US" sz="1800" dirty="0">
                <a:solidFill>
                  <a:schemeClr val="tx1"/>
                </a:solidFill>
                <a:latin typeface="Adobe Arabic" pitchFamily="18" charset="-78"/>
                <a:cs typeface="Adobe Arabic" pitchFamily="18" charset="-78"/>
              </a:rPr>
              <a:t>Currently, </a:t>
            </a:r>
            <a:r>
              <a:rPr lang="en-US" sz="1800" dirty="0" smtClean="0">
                <a:solidFill>
                  <a:schemeClr val="tx1"/>
                </a:solidFill>
                <a:latin typeface="Adobe Arabic" pitchFamily="18" charset="-78"/>
                <a:cs typeface="Adobe Arabic" pitchFamily="18" charset="-78"/>
              </a:rPr>
              <a:t>A&amp;TS  </a:t>
            </a:r>
            <a:r>
              <a:rPr lang="en-US" sz="1800" dirty="0">
                <a:solidFill>
                  <a:schemeClr val="tx1"/>
                </a:solidFill>
                <a:latin typeface="Adobe Arabic" pitchFamily="18" charset="-78"/>
                <a:cs typeface="Adobe Arabic" pitchFamily="18" charset="-78"/>
              </a:rPr>
              <a:t>are providing significant services, but their capabilities can be greatly improved. The goal is that future systems should provide universal market places for the publicizing, evaluating and subscribing for agricultural related services in a plug and play manner.</a:t>
            </a:r>
          </a:p>
          <a:p>
            <a:endParaRPr lang="en-US" sz="1600" dirty="0"/>
          </a:p>
        </p:txBody>
      </p:sp>
    </p:spTree>
    <p:extLst>
      <p:ext uri="{BB962C8B-B14F-4D97-AF65-F5344CB8AC3E}">
        <p14:creationId xmlns:p14="http://schemas.microsoft.com/office/powerpoint/2010/main" val="288703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514600"/>
            <a:ext cx="7543800" cy="3470429"/>
          </a:xfrm>
        </p:spPr>
        <p:txBody>
          <a:bodyPr>
            <a:normAutofit/>
          </a:bodyPr>
          <a:lstStyle/>
          <a:p>
            <a:pPr marL="68580" indent="0" algn="ctr">
              <a:buNone/>
            </a:pPr>
            <a:r>
              <a:rPr lang="en-US" sz="4800" b="1" dirty="0" smtClean="0">
                <a:solidFill>
                  <a:schemeClr val="tx1"/>
                </a:solidFill>
                <a:latin typeface="Book Antiqua" pitchFamily="18" charset="0"/>
              </a:rPr>
              <a:t>THANK YOU </a:t>
            </a:r>
            <a:r>
              <a:rPr lang="en-US" sz="4800" b="1" dirty="0" smtClean="0">
                <a:solidFill>
                  <a:schemeClr val="tx1"/>
                </a:solidFill>
                <a:latin typeface="Book Antiqua" pitchFamily="18" charset="0"/>
                <a:sym typeface="Wingdings" pitchFamily="2" charset="2"/>
              </a:rPr>
              <a:t></a:t>
            </a:r>
            <a:endParaRPr lang="en-US" sz="4800" b="1" dirty="0">
              <a:solidFill>
                <a:schemeClr val="tx1"/>
              </a:solidFill>
              <a:latin typeface="Book Antiqua" pitchFamily="18" charset="0"/>
            </a:endParaRPr>
          </a:p>
        </p:txBody>
      </p:sp>
    </p:spTree>
    <p:extLst>
      <p:ext uri="{BB962C8B-B14F-4D97-AF65-F5344CB8AC3E}">
        <p14:creationId xmlns:p14="http://schemas.microsoft.com/office/powerpoint/2010/main" val="1652429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168</TotalTime>
  <Words>624</Words>
  <Application>Microsoft Office PowerPoint</Application>
  <PresentationFormat>On-screen Show (4:3)</PresentationFormat>
  <Paragraphs>46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Austin</vt:lpstr>
      <vt:lpstr>PowerPoint Presentation</vt:lpstr>
      <vt:lpstr>PowerPoint Presentation</vt:lpstr>
      <vt:lpstr>Introduction:  </vt:lpstr>
      <vt:lpstr>Purpose &amp; Objectives: </vt:lpstr>
      <vt:lpstr>Features: </vt:lpstr>
      <vt:lpstr>There are 4 kinds of users for the proposed system:</vt:lpstr>
      <vt:lpstr>Weekly Update:</vt:lpstr>
      <vt:lpstr>Future Plan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14</cp:revision>
  <dcterms:created xsi:type="dcterms:W3CDTF">2006-08-16T00:00:00Z</dcterms:created>
  <dcterms:modified xsi:type="dcterms:W3CDTF">2021-02-22T14:03:09Z</dcterms:modified>
</cp:coreProperties>
</file>