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2"/>
  </p:notesMasterIdLst>
  <p:sldIdLst>
    <p:sldId id="279" r:id="rId4"/>
    <p:sldId id="277" r:id="rId5"/>
    <p:sldId id="263" r:id="rId6"/>
    <p:sldId id="301" r:id="rId7"/>
    <p:sldId id="302" r:id="rId8"/>
    <p:sldId id="264" r:id="rId9"/>
    <p:sldId id="303" r:id="rId10"/>
    <p:sldId id="304" r:id="rId11"/>
    <p:sldId id="305" r:id="rId13"/>
    <p:sldId id="266" r:id="rId14"/>
    <p:sldId id="306" r:id="rId15"/>
    <p:sldId id="307" r:id="rId16"/>
    <p:sldId id="308" r:id="rId17"/>
    <p:sldId id="309" r:id="rId18"/>
    <p:sldId id="310" r:id="rId19"/>
    <p:sldId id="267" r:id="rId20"/>
    <p:sldId id="311" r:id="rId21"/>
    <p:sldId id="312" r:id="rId22"/>
    <p:sldId id="313" r:id="rId23"/>
    <p:sldId id="314" r:id="rId24"/>
    <p:sldId id="315" r:id="rId25"/>
    <p:sldId id="278" r:id="rId26"/>
  </p:sldIdLst>
  <p:sldSz cx="12192000" cy="6858000"/>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defRPr kern="1200" baseline="0">
        <a:solidFill>
          <a:schemeClr val="tx1"/>
        </a:solidFill>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9" d="100"/>
          <a:sy n="69" d="100"/>
        </p:scale>
        <p:origin x="-138" y="-102"/>
      </p:cViewPr>
      <p:guideLst>
        <p:guide orient="horz" pos="2009"/>
        <p:guide pos="3798"/>
      </p:guideLst>
    </p:cSldViewPr>
  </p:slide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notesMaster" Target="notesMasters/notes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kUpDiag">
          <a:fgClr>
            <a:srgbClr val="F2F2F2">
              <a:alpha val="100000"/>
            </a:srgbClr>
          </a:fgClr>
          <a:bgClr>
            <a:schemeClr val="bg1"/>
          </a:bgClr>
        </a:pattFill>
        <a:effectLst/>
      </p:bgPr>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marL="914400" lvl="0" indent="-914400" algn="l" eaLnBrk="1" latinLnBrk="0" hangingPunct="1">
        <a:lnSpc>
          <a:spcPct val="90000"/>
        </a:lnSpc>
        <a:spcBef>
          <a:spcPct val="0"/>
        </a:spcBef>
        <a:buNone/>
        <a:defRPr sz="4400" kern="1200">
          <a:solidFill>
            <a:schemeClr val="tx1"/>
          </a:solidFill>
          <a:latin typeface="+mj-lt"/>
          <a:ea typeface="+mj-ea"/>
          <a:cs typeface="+mj-cs"/>
          <a:sym typeface="Calibri Light" panose="020F0302020204030204" charset="0"/>
        </a:defRPr>
      </a:lvl1pPr>
    </p:titleStyle>
    <p:bodyStyle>
      <a:lvl1pPr marL="228600" lvl="0" indent="-228600" algn="l" defTabSz="914400" eaLnBrk="1" fontAlgn="base"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lvl="1" indent="-228600" algn="l" defTabSz="914400" eaLnBrk="1" fontAlgn="base"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cs typeface="+mn-cs"/>
          <a:sym typeface="Calibri" panose="020F0502020204030204" charset="0"/>
        </a:defRPr>
      </a:lvl2pPr>
      <a:lvl3pPr marL="1143000" lvl="2" indent="-228600" algn="l" defTabSz="914400" eaLnBrk="1" fontAlgn="base"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3pPr>
      <a:lvl4pPr marL="1600200" lvl="3"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cs typeface="+mn-cs"/>
          <a:sym typeface="Calibri" panose="020F0502020204030204" charset="0"/>
        </a:defRPr>
      </a:lvl4pPr>
      <a:lvl5pPr marL="2057400" lvl="4"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cs typeface="+mn-cs"/>
          <a:sym typeface="Calibri" panose="020F0502020204030204" charset="0"/>
        </a:defRPr>
      </a:lvl5pPr>
      <a:lvl6pPr marL="2514600" lvl="5"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cs typeface="+mn-cs"/>
          <a:sym typeface="Calibri" panose="020F0502020204030204" charset="0"/>
        </a:defRPr>
      </a:lvl6pPr>
      <a:lvl7pPr marL="2971800" lvl="6"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cs typeface="+mn-cs"/>
          <a:sym typeface="Calibri" panose="020F0502020204030204" charset="0"/>
        </a:defRPr>
      </a:lvl7pPr>
      <a:lvl8pPr marL="3429000" lvl="7"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cs typeface="+mn-cs"/>
          <a:sym typeface="Calibri" panose="020F0502020204030204" charset="0"/>
        </a:defRPr>
      </a:lvl8pPr>
      <a:lvl9pPr marL="3886200" lvl="8"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dkUpDiag">
          <a:fgClr>
            <a:srgbClr val="F2F2F2">
              <a:alpha val="100000"/>
            </a:srgbClr>
          </a:fgClr>
          <a:bgClr>
            <a:schemeClr val="bg1"/>
          </a:bgClr>
        </a:pattFill>
        <a:effectLst/>
      </p:bgPr>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marL="914400" lvl="0" indent="-914400" algn="l" eaLnBrk="1" latinLnBrk="0" hangingPunct="1">
        <a:lnSpc>
          <a:spcPct val="90000"/>
        </a:lnSpc>
        <a:spcBef>
          <a:spcPct val="0"/>
        </a:spcBef>
        <a:buNone/>
        <a:defRPr sz="4400" kern="1200">
          <a:solidFill>
            <a:schemeClr val="tx1"/>
          </a:solidFill>
          <a:latin typeface="+mj-lt"/>
          <a:ea typeface="+mj-ea"/>
          <a:cs typeface="+mj-cs"/>
          <a:sym typeface="Calibri Light" panose="020F0302020204030204" charset="0"/>
        </a:defRPr>
      </a:lvl1pPr>
    </p:titleStyle>
    <p:bodyStyle>
      <a:lvl1pPr marL="228600" lvl="0" indent="-228600" algn="l" defTabSz="914400" eaLnBrk="1" fontAlgn="base"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lvl="1" indent="-228600" algn="l" defTabSz="914400" eaLnBrk="1" fontAlgn="base"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cs typeface="+mn-cs"/>
          <a:sym typeface="Calibri" panose="020F0502020204030204" charset="0"/>
        </a:defRPr>
      </a:lvl2pPr>
      <a:lvl3pPr marL="1143000" lvl="2" indent="-228600" algn="l" defTabSz="914400" eaLnBrk="1" fontAlgn="base"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3pPr>
      <a:lvl4pPr marL="1600200" lvl="3"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cs typeface="+mn-cs"/>
          <a:sym typeface="Calibri" panose="020F0502020204030204" charset="0"/>
        </a:defRPr>
      </a:lvl4pPr>
      <a:lvl5pPr marL="2057400" lvl="4"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cs typeface="+mn-cs"/>
          <a:sym typeface="Calibri" panose="020F0502020204030204" charset="0"/>
        </a:defRPr>
      </a:lvl5pPr>
      <a:lvl6pPr marL="2514600" lvl="5"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cs typeface="+mn-cs"/>
          <a:sym typeface="Calibri" panose="020F0502020204030204" charset="0"/>
        </a:defRPr>
      </a:lvl6pPr>
      <a:lvl7pPr marL="2971800" lvl="6"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cs typeface="+mn-cs"/>
          <a:sym typeface="Calibri" panose="020F0502020204030204" charset="0"/>
        </a:defRPr>
      </a:lvl7pPr>
      <a:lvl8pPr marL="3429000" lvl="7"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cs typeface="+mn-cs"/>
          <a:sym typeface="Calibri" panose="020F0502020204030204" charset="0"/>
        </a:defRPr>
      </a:lvl8pPr>
      <a:lvl9pPr marL="3886200" lvl="8"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0.emf"/><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3.emf"/><Relationship Id="rId1"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5.emf"/><Relationship Id="rId1"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7.emf"/><Relationship Id="rId1"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9.emf"/><Relationship Id="rId1"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emf"/></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2.xml"/><Relationship Id="rId4" Type="http://schemas.openxmlformats.org/officeDocument/2006/relationships/image" Target="../media/image11.emf"/><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5526405" y="685800"/>
            <a:ext cx="3438525" cy="3989070"/>
          </a:xfrm>
          <a:prstGeom prst="rect">
            <a:avLst/>
          </a:prstGeom>
        </p:spPr>
      </p:pic>
      <p:sp>
        <p:nvSpPr>
          <p:cNvPr id="3113" name="矩形 24"/>
          <p:cNvSpPr/>
          <p:nvPr/>
        </p:nvSpPr>
        <p:spPr>
          <a:xfrm>
            <a:off x="401955" y="1675130"/>
            <a:ext cx="5404485" cy="4061460"/>
          </a:xfrm>
          <a:prstGeom prst="rect">
            <a:avLst/>
          </a:prstGeom>
          <a:noFill/>
          <a:ln w="9525">
            <a:noFill/>
          </a:ln>
        </p:spPr>
        <p:txBody>
          <a:bodyPr wrap="square">
            <a:spAutoFit/>
          </a:bodyPr>
          <a:p>
            <a:pPr>
              <a:lnSpc>
                <a:spcPct val="150000"/>
              </a:lnSpc>
            </a:pPr>
            <a:r>
              <a:rPr lang="en-US" altLang="zh-CN" sz="40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DSR-uu</a:t>
            </a:r>
            <a:r>
              <a:rPr lang="zh-CN" altLang="en-US" sz="40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代码分析</a:t>
            </a:r>
            <a:endParaRPr lang="en-US" altLang="zh-CN" sz="40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endParaRPr lang="zh-CN" altLang="en-US" sz="2400" i="1" dirty="0">
              <a:solidFill>
                <a:srgbClr val="7F7F7F"/>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r>
              <a:rPr lang="zh-CN" altLang="en-US" sz="2400" i="1" dirty="0">
                <a:solidFill>
                  <a:srgbClr val="7F7F7F"/>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sym typeface="微软雅黑" panose="020B0503020204020204" pitchFamily="2" charset="-122"/>
              </a:rPr>
              <a:t>张伟</a:t>
            </a:r>
            <a:r>
              <a:rPr lang="en-US" altLang="zh-CN" sz="2400" i="1" dirty="0">
                <a:solidFill>
                  <a:srgbClr val="7F7F7F"/>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sym typeface="微软雅黑" panose="020B0503020204020204" pitchFamily="2" charset="-122"/>
              </a:rPr>
              <a:t>&amp;</a:t>
            </a:r>
            <a:r>
              <a:rPr lang="zh-CN" altLang="en-US" sz="2400" i="1" dirty="0">
                <a:solidFill>
                  <a:srgbClr val="7F7F7F"/>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sym typeface="微软雅黑" panose="020B0503020204020204" pitchFamily="2" charset="-122"/>
              </a:rPr>
              <a:t>常瑞</a:t>
            </a:r>
            <a:endParaRPr lang="en-US" altLang="zh-CN" sz="2400" i="1" dirty="0">
              <a:solidFill>
                <a:srgbClr val="7F7F7F"/>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r>
              <a:rPr lang="en-US" altLang="zh-CN" sz="2400" i="1" dirty="0">
                <a:solidFill>
                  <a:srgbClr val="7F7F7F"/>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sym typeface="微软雅黑" panose="020B0503020204020204" pitchFamily="2" charset="-122"/>
              </a:rPr>
              <a:t>group</a:t>
            </a:r>
            <a:r>
              <a:rPr lang="zh-CN" altLang="en-US" sz="2400" i="1" dirty="0">
                <a:solidFill>
                  <a:srgbClr val="7F7F7F"/>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sym typeface="微软雅黑" panose="020B0503020204020204" pitchFamily="2" charset="-122"/>
              </a:rPr>
              <a:t>：</a:t>
            </a:r>
            <a:r>
              <a:rPr lang="en-US" altLang="zh-CN" sz="2400" i="1" dirty="0">
                <a:solidFill>
                  <a:srgbClr val="7F7F7F"/>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sym typeface="微软雅黑" panose="020B0503020204020204" pitchFamily="2" charset="-122"/>
              </a:rPr>
              <a:t>19</a:t>
            </a:r>
            <a:endParaRPr lang="en-US" altLang="zh-CN" sz="2400" i="1" dirty="0">
              <a:solidFill>
                <a:srgbClr val="7F7F7F"/>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r>
              <a:rPr lang="en-US" altLang="zh-CN" sz="2400" i="1" dirty="0">
                <a:solidFill>
                  <a:srgbClr val="7F7F7F"/>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sym typeface="微软雅黑" panose="020B0503020204020204" pitchFamily="2" charset="-122"/>
              </a:rPr>
              <a:t>repository</a:t>
            </a:r>
            <a:r>
              <a:rPr lang="zh-CN" altLang="en-US" sz="2400" i="1" dirty="0">
                <a:solidFill>
                  <a:srgbClr val="7F7F7F"/>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sym typeface="微软雅黑" panose="020B0503020204020204" pitchFamily="2" charset="-122"/>
              </a:rPr>
              <a:t>：</a:t>
            </a:r>
            <a:r>
              <a:rPr lang="en-US" altLang="zh-CN" sz="2400" i="1" dirty="0">
                <a:solidFill>
                  <a:srgbClr val="7F7F7F"/>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sym typeface="微软雅黑" panose="020B0503020204020204" pitchFamily="2" charset="-122"/>
              </a:rPr>
              <a:t>Sma-yida201692204</a:t>
            </a:r>
            <a:endParaRPr lang="en-US" altLang="zh-CN" sz="2400" i="1" dirty="0">
              <a:solidFill>
                <a:srgbClr val="7F7F7F"/>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endParaRPr lang="zh-CN" altLang="en-US"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endParaRPr lang="en-US" alt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114" name="矩形 25"/>
          <p:cNvSpPr/>
          <p:nvPr/>
        </p:nvSpPr>
        <p:spPr>
          <a:xfrm>
            <a:off x="1435100" y="0"/>
            <a:ext cx="1343025" cy="685800"/>
          </a:xfrm>
          <a:prstGeom prst="rect">
            <a:avLst/>
          </a:prstGeom>
          <a:solidFill>
            <a:srgbClr val="314865"/>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115" name="直接连接符 26"/>
          <p:cNvSpPr/>
          <p:nvPr/>
        </p:nvSpPr>
        <p:spPr>
          <a:xfrm>
            <a:off x="0" y="685800"/>
            <a:ext cx="12192000" cy="0"/>
          </a:xfrm>
          <a:prstGeom prst="line">
            <a:avLst/>
          </a:prstGeom>
          <a:ln w="6350" cap="flat" cmpd="sng">
            <a:solidFill>
              <a:srgbClr val="BFBFBF">
                <a:alpha val="50000"/>
              </a:srgbClr>
            </a:solidFill>
            <a:prstDash val="solid"/>
            <a:bevel/>
            <a:headEnd type="none" w="med" len="med"/>
            <a:tailEnd type="none" w="med" len="med"/>
          </a:ln>
        </p:spPr>
      </p:sp>
      <p:sp>
        <p:nvSpPr>
          <p:cNvPr id="3" name="文本框 2"/>
          <p:cNvSpPr txBox="1"/>
          <p:nvPr/>
        </p:nvSpPr>
        <p:spPr>
          <a:xfrm>
            <a:off x="5001895" y="5906135"/>
            <a:ext cx="6734810" cy="583565"/>
          </a:xfrm>
          <a:prstGeom prst="rect">
            <a:avLst/>
          </a:prstGeom>
          <a:noFill/>
        </p:spPr>
        <p:txBody>
          <a:bodyPr wrap="none" rtlCol="0">
            <a:spAutoFit/>
          </a:bodyPr>
          <a:p>
            <a:pPr algn="l"/>
            <a:r>
              <a:rPr lang="en-US" altLang="zh-CN" sz="3200" i="1" dirty="0">
                <a:solidFill>
                  <a:srgbClr val="7F7F7F"/>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sym typeface="微软雅黑" panose="020B0503020204020204" pitchFamily="2" charset="-122"/>
              </a:rPr>
              <a:t>Dynamic Source Routing protocol</a:t>
            </a:r>
            <a:endParaRPr lang="zh-CN" altLang="en-US"/>
          </a:p>
        </p:txBody>
      </p:sp>
      <p:pic>
        <p:nvPicPr>
          <p:cNvPr id="4" name="图片 3"/>
          <p:cNvPicPr>
            <a:picLocks noChangeAspect="1"/>
          </p:cNvPicPr>
          <p:nvPr/>
        </p:nvPicPr>
        <p:blipFill>
          <a:blip r:embed="rId2"/>
          <a:stretch>
            <a:fillRect/>
          </a:stretch>
        </p:blipFill>
        <p:spPr>
          <a:xfrm>
            <a:off x="6290310" y="1206500"/>
            <a:ext cx="3317240" cy="4007485"/>
          </a:xfrm>
          <a:prstGeom prst="rect">
            <a:avLst/>
          </a:prstGeom>
        </p:spPr>
      </p:pic>
      <p:pic>
        <p:nvPicPr>
          <p:cNvPr id="7" name="图片 6"/>
          <p:cNvPicPr>
            <a:picLocks noChangeAspect="1"/>
          </p:cNvPicPr>
          <p:nvPr/>
        </p:nvPicPr>
        <p:blipFill>
          <a:blip r:embed="rId3"/>
          <a:stretch>
            <a:fillRect/>
          </a:stretch>
        </p:blipFill>
        <p:spPr>
          <a:xfrm>
            <a:off x="8349615" y="1590675"/>
            <a:ext cx="3679190" cy="3238500"/>
          </a:xfrm>
          <a:prstGeom prst="rect">
            <a:avLst/>
          </a:prstGeom>
        </p:spPr>
      </p:pic>
      <p:pic>
        <p:nvPicPr>
          <p:cNvPr id="6" name="图片 5"/>
          <p:cNvPicPr>
            <a:picLocks noChangeAspect="1"/>
          </p:cNvPicPr>
          <p:nvPr/>
        </p:nvPicPr>
        <p:blipFill>
          <a:blip r:embed="rId4"/>
          <a:stretch>
            <a:fillRect/>
          </a:stretch>
        </p:blipFill>
        <p:spPr>
          <a:xfrm>
            <a:off x="7291705" y="2600960"/>
            <a:ext cx="4006850" cy="3135630"/>
          </a:xfrm>
          <a:prstGeom prst="rect">
            <a:avLst/>
          </a:prstGeom>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矩形 1"/>
          <p:cNvSpPr/>
          <p:nvPr/>
        </p:nvSpPr>
        <p:spPr>
          <a:xfrm>
            <a:off x="0" y="5314950"/>
            <a:ext cx="12192000" cy="1543050"/>
          </a:xfrm>
          <a:prstGeom prst="rect">
            <a:avLst/>
          </a:prstGeom>
          <a:solidFill>
            <a:srgbClr val="E2E9E9"/>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15363" name="组合 2"/>
          <p:cNvGrpSpPr/>
          <p:nvPr/>
        </p:nvGrpSpPr>
        <p:grpSpPr>
          <a:xfrm>
            <a:off x="469900" y="5676900"/>
            <a:ext cx="2638425" cy="831850"/>
            <a:chOff x="0" y="0"/>
            <a:chExt cx="2639488" cy="830997"/>
          </a:xfrm>
        </p:grpSpPr>
        <p:sp>
          <p:nvSpPr>
            <p:cNvPr id="15364" name="文本框 3"/>
            <p:cNvSpPr/>
            <p:nvPr/>
          </p:nvSpPr>
          <p:spPr>
            <a:xfrm>
              <a:off x="0" y="0"/>
              <a:ext cx="1199344" cy="830997"/>
            </a:xfrm>
            <a:prstGeom prst="rect">
              <a:avLst/>
            </a:prstGeom>
            <a:noFill/>
            <a:ln w="9525">
              <a:noFill/>
            </a:ln>
          </p:spPr>
          <p:txBody>
            <a:bodyPr wrap="square">
              <a:spAutoFit/>
            </a:bodyPr>
            <a:p>
              <a:r>
                <a:rPr lang="en-US" altLang="zh-CN"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1</a:t>
              </a:r>
              <a:endParaRPr lang="zh-CN" altLang="en-US"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5365" name="文本框 4"/>
            <p:cNvSpPr/>
            <p:nvPr/>
          </p:nvSpPr>
          <p:spPr>
            <a:xfrm>
              <a:off x="599672" y="123110"/>
              <a:ext cx="2039816" cy="644498"/>
            </a:xfrm>
            <a:prstGeom prst="rect">
              <a:avLst/>
            </a:prstGeom>
            <a:noFill/>
            <a:ln w="9525">
              <a:noFill/>
            </a:ln>
          </p:spPr>
          <p:txBody>
            <a:bodyPr wrap="square">
              <a:spAutoFit/>
            </a:bodyPr>
            <a:p>
              <a:r>
                <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DSR-uu</a:t>
              </a:r>
              <a:endPar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a:p>
              <a:r>
                <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协议简介</a:t>
              </a:r>
              <a:endParaRPr lang="en-US" altLang="zh-CN" sz="1400"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5366" name="燕尾形 5"/>
          <p:cNvSpPr/>
          <p:nvPr/>
        </p:nvSpPr>
        <p:spPr>
          <a:xfrm>
            <a:off x="2544763" y="5314950"/>
            <a:ext cx="549275" cy="1543050"/>
          </a:xfrm>
          <a:prstGeom prst="chevron">
            <a:avLst>
              <a:gd name="adj" fmla="val 100000"/>
            </a:avLst>
          </a:prstGeom>
          <a:noFill/>
          <a:ln w="12700" cap="flat" cmpd="sng">
            <a:solidFill>
              <a:srgbClr val="A5A5A5"/>
            </a:solidFill>
            <a:prstDash val="solid"/>
            <a:bevel/>
            <a:headEnd type="none" w="med" len="med"/>
            <a:tailEnd type="none" w="med" len="med"/>
          </a:ln>
        </p:spPr>
        <p:txBody>
          <a:bodyPr anchor="ctr"/>
          <a:p>
            <a:pPr algn="ctr"/>
            <a:endParaRPr>
              <a:latin typeface="宋体" panose="02010600030101010101" pitchFamily="2" charset="-122"/>
              <a:ea typeface="宋体" panose="02010600030101010101" pitchFamily="2" charset="-122"/>
              <a:sym typeface="宋体" panose="02010600030101010101" pitchFamily="2" charset="-122"/>
            </a:endParaRPr>
          </a:p>
        </p:txBody>
      </p:sp>
      <p:grpSp>
        <p:nvGrpSpPr>
          <p:cNvPr id="15367" name="组合 12"/>
          <p:cNvGrpSpPr/>
          <p:nvPr/>
        </p:nvGrpSpPr>
        <p:grpSpPr>
          <a:xfrm>
            <a:off x="9066213" y="5676900"/>
            <a:ext cx="2640012" cy="831850"/>
            <a:chOff x="0" y="0"/>
            <a:chExt cx="2639488" cy="830997"/>
          </a:xfrm>
        </p:grpSpPr>
        <p:sp>
          <p:nvSpPr>
            <p:cNvPr id="15368" name="文本框 13"/>
            <p:cNvSpPr/>
            <p:nvPr/>
          </p:nvSpPr>
          <p:spPr>
            <a:xfrm>
              <a:off x="0" y="0"/>
              <a:ext cx="1199344" cy="830997"/>
            </a:xfrm>
            <a:prstGeom prst="rect">
              <a:avLst/>
            </a:prstGeom>
            <a:noFill/>
            <a:ln w="9525">
              <a:noFill/>
            </a:ln>
          </p:spPr>
          <p:txBody>
            <a:bodyPr wrap="square">
              <a:spAutoFit/>
            </a:bodyPr>
            <a:p>
              <a:r>
                <a:rPr lang="en-US" altLang="zh-CN"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4</a:t>
              </a:r>
              <a:endParaRPr lang="zh-CN" altLang="en-US"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5369" name="文本框 14"/>
            <p:cNvSpPr/>
            <p:nvPr/>
          </p:nvSpPr>
          <p:spPr>
            <a:xfrm>
              <a:off x="599672" y="123110"/>
              <a:ext cx="2039816" cy="644498"/>
            </a:xfrm>
            <a:prstGeom prst="rect">
              <a:avLst/>
            </a:prstGeom>
            <a:noFill/>
            <a:ln w="9525">
              <a:noFill/>
            </a:ln>
          </p:spPr>
          <p:txBody>
            <a:bodyPr wrap="square">
              <a:spAutoFit/>
            </a:bodyPr>
            <a:p>
              <a:r>
                <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具体分析</a:t>
              </a:r>
              <a:endParaRPr lang="en-US" altLang="zh-CN"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a:p>
              <a:r>
                <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代码分析</a:t>
              </a:r>
              <a:endParaRPr lang="en-US" altLang="zh-CN" sz="1400"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5370" name="燕尾形 15"/>
          <p:cNvSpPr/>
          <p:nvPr/>
        </p:nvSpPr>
        <p:spPr>
          <a:xfrm>
            <a:off x="5499100" y="5314950"/>
            <a:ext cx="549275" cy="1543050"/>
          </a:xfrm>
          <a:prstGeom prst="chevron">
            <a:avLst>
              <a:gd name="adj" fmla="val 100000"/>
            </a:avLst>
          </a:prstGeom>
          <a:noFill/>
          <a:ln w="12700" cap="flat" cmpd="sng">
            <a:solidFill>
              <a:srgbClr val="A5A5A5"/>
            </a:solidFill>
            <a:prstDash val="solid"/>
            <a:bevel/>
            <a:headEnd type="none" w="med" len="med"/>
            <a:tailEnd type="none" w="med" len="med"/>
          </a:ln>
        </p:spPr>
        <p:txBody>
          <a:bodyPr anchor="ctr"/>
          <a:p>
            <a:pPr algn="ctr"/>
            <a:endParaRPr>
              <a:latin typeface="宋体" panose="02010600030101010101" pitchFamily="2" charset="-122"/>
              <a:ea typeface="宋体" panose="02010600030101010101" pitchFamily="2" charset="-122"/>
              <a:sym typeface="宋体" panose="02010600030101010101" pitchFamily="2" charset="-122"/>
            </a:endParaRPr>
          </a:p>
        </p:txBody>
      </p:sp>
      <p:sp>
        <p:nvSpPr>
          <p:cNvPr id="15371" name="燕尾形 16"/>
          <p:cNvSpPr/>
          <p:nvPr/>
        </p:nvSpPr>
        <p:spPr>
          <a:xfrm>
            <a:off x="8366125" y="5314950"/>
            <a:ext cx="547688" cy="1543050"/>
          </a:xfrm>
          <a:prstGeom prst="chevron">
            <a:avLst>
              <a:gd name="adj" fmla="val 100000"/>
            </a:avLst>
          </a:prstGeom>
          <a:noFill/>
          <a:ln w="12700" cap="flat" cmpd="sng">
            <a:solidFill>
              <a:srgbClr val="A5A5A5"/>
            </a:solidFill>
            <a:prstDash val="solid"/>
            <a:bevel/>
            <a:headEnd type="none" w="med" len="med"/>
            <a:tailEnd type="none" w="med" len="med"/>
          </a:ln>
        </p:spPr>
        <p:txBody>
          <a:bodyPr anchor="ctr"/>
          <a:p>
            <a:pPr algn="ctr"/>
            <a:endParaRPr>
              <a:latin typeface="宋体" panose="02010600030101010101" pitchFamily="2" charset="-122"/>
              <a:ea typeface="宋体" panose="02010600030101010101" pitchFamily="2" charset="-122"/>
              <a:sym typeface="宋体" panose="02010600030101010101" pitchFamily="2" charset="-122"/>
            </a:endParaRPr>
          </a:p>
        </p:txBody>
      </p:sp>
      <p:sp>
        <p:nvSpPr>
          <p:cNvPr id="15372" name="等腰三角形 17"/>
          <p:cNvSpPr/>
          <p:nvPr/>
        </p:nvSpPr>
        <p:spPr>
          <a:xfrm>
            <a:off x="6835775" y="5038725"/>
            <a:ext cx="377825" cy="276225"/>
          </a:xfrm>
          <a:prstGeom prst="triangle">
            <a:avLst>
              <a:gd name="adj" fmla="val 50000"/>
            </a:avLst>
          </a:prstGeom>
          <a:solidFill>
            <a:srgbClr val="E2E9E9"/>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15373" name="组合 18"/>
          <p:cNvGrpSpPr/>
          <p:nvPr/>
        </p:nvGrpSpPr>
        <p:grpSpPr>
          <a:xfrm>
            <a:off x="3335338" y="5676900"/>
            <a:ext cx="2640012" cy="831850"/>
            <a:chOff x="0" y="0"/>
            <a:chExt cx="2639488" cy="830997"/>
          </a:xfrm>
        </p:grpSpPr>
        <p:sp>
          <p:nvSpPr>
            <p:cNvPr id="15374" name="文本框 19"/>
            <p:cNvSpPr/>
            <p:nvPr/>
          </p:nvSpPr>
          <p:spPr>
            <a:xfrm>
              <a:off x="0" y="0"/>
              <a:ext cx="1199344" cy="830997"/>
            </a:xfrm>
            <a:prstGeom prst="rect">
              <a:avLst/>
            </a:prstGeom>
            <a:noFill/>
            <a:ln w="9525">
              <a:noFill/>
            </a:ln>
          </p:spPr>
          <p:txBody>
            <a:bodyPr wrap="square">
              <a:spAutoFit/>
            </a:bodyPr>
            <a:p>
              <a:r>
                <a:rPr lang="en-US" altLang="zh-CN"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2</a:t>
              </a:r>
              <a:endParaRPr lang="zh-CN" altLang="en-US"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5375" name="文本框 20"/>
            <p:cNvSpPr/>
            <p:nvPr/>
          </p:nvSpPr>
          <p:spPr>
            <a:xfrm>
              <a:off x="599672" y="123110"/>
              <a:ext cx="2039816" cy="644498"/>
            </a:xfrm>
            <a:prstGeom prst="rect">
              <a:avLst/>
            </a:prstGeom>
            <a:noFill/>
            <a:ln w="9525">
              <a:noFill/>
            </a:ln>
          </p:spPr>
          <p:txBody>
            <a:bodyPr wrap="square">
              <a:spAutoFit/>
            </a:bodyPr>
            <a:p>
              <a:r>
                <a:rPr lang="zh-CN"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通信过程</a:t>
              </a:r>
              <a:endParaRPr lang="zh-CN"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a:p>
              <a:r>
                <a:rPr lang="zh-CN"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函数调用，图谱</a:t>
              </a:r>
              <a:endParaRPr lang="en-US" altLang="zh-CN" sz="1400"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15376" name="组合 21"/>
          <p:cNvGrpSpPr/>
          <p:nvPr/>
        </p:nvGrpSpPr>
        <p:grpSpPr>
          <a:xfrm>
            <a:off x="6200775" y="5676900"/>
            <a:ext cx="2640013" cy="831850"/>
            <a:chOff x="0" y="0"/>
            <a:chExt cx="2639488" cy="830997"/>
          </a:xfrm>
        </p:grpSpPr>
        <p:sp>
          <p:nvSpPr>
            <p:cNvPr id="15377" name="文本框 22"/>
            <p:cNvSpPr/>
            <p:nvPr/>
          </p:nvSpPr>
          <p:spPr>
            <a:xfrm>
              <a:off x="0" y="0"/>
              <a:ext cx="1199344" cy="830997"/>
            </a:xfrm>
            <a:prstGeom prst="rect">
              <a:avLst/>
            </a:prstGeom>
            <a:noFill/>
            <a:ln w="9525">
              <a:noFill/>
            </a:ln>
          </p:spPr>
          <p:txBody>
            <a:bodyPr wrap="square">
              <a:spAutoFit/>
            </a:bodyPr>
            <a:p>
              <a:r>
                <a:rPr lang="en-US" altLang="zh-CN" sz="4800" i="1" dirty="0">
                  <a:solidFill>
                    <a:srgbClr val="4D8FB7"/>
                  </a:solidFill>
                  <a:latin typeface="微软雅黑" panose="020B0503020204020204" pitchFamily="2" charset="-122"/>
                  <a:ea typeface="微软雅黑" panose="020B0503020204020204" pitchFamily="2" charset="-122"/>
                  <a:sym typeface="微软雅黑" panose="020B0503020204020204" pitchFamily="2" charset="-122"/>
                </a:rPr>
                <a:t>3</a:t>
              </a:r>
              <a:endParaRPr lang="zh-CN" altLang="en-US" sz="4800" i="1" dirty="0">
                <a:solidFill>
                  <a:srgbClr val="4D8FB7"/>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5378" name="文本框 23"/>
            <p:cNvSpPr/>
            <p:nvPr/>
          </p:nvSpPr>
          <p:spPr>
            <a:xfrm>
              <a:off x="599672" y="123110"/>
              <a:ext cx="2039816" cy="644498"/>
            </a:xfrm>
            <a:prstGeom prst="rect">
              <a:avLst/>
            </a:prstGeom>
            <a:noFill/>
            <a:ln w="9525">
              <a:noFill/>
            </a:ln>
          </p:spPr>
          <p:txBody>
            <a:bodyPr wrap="square">
              <a:spAutoFit/>
            </a:bodyPr>
            <a:p>
              <a:r>
                <a:rPr lang="zh-CN" altLang="en-US"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基础知识</a:t>
              </a:r>
              <a:endParaRPr lang="zh-CN" altLang="en-US"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endParaRPr>
            </a:p>
            <a:p>
              <a:r>
                <a:rPr lang="zh-CN" altLang="en-US"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代码分析</a:t>
              </a:r>
              <a:endParaRPr lang="zh-CN" altLang="en-US"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pic>
        <p:nvPicPr>
          <p:cNvPr id="15379" name="图片 24"/>
          <p:cNvPicPr>
            <a:picLocks noChangeAspect="1"/>
          </p:cNvPicPr>
          <p:nvPr/>
        </p:nvPicPr>
        <p:blipFill>
          <a:blip r:embed="rId1"/>
          <a:srcRect l="35178" t="21944" r="42403" b="14444"/>
          <a:stretch>
            <a:fillRect/>
          </a:stretch>
        </p:blipFill>
        <p:spPr>
          <a:xfrm flipH="1">
            <a:off x="5748338" y="1071563"/>
            <a:ext cx="2305050" cy="4362450"/>
          </a:xfrm>
          <a:prstGeom prst="rect">
            <a:avLst/>
          </a:prstGeom>
          <a:noFill/>
          <a:ln w="9525">
            <a:noFill/>
          </a:ln>
        </p:spPr>
      </p:pic>
      <p:sp>
        <p:nvSpPr>
          <p:cNvPr id="15380" name="矩形 25"/>
          <p:cNvSpPr/>
          <p:nvPr/>
        </p:nvSpPr>
        <p:spPr>
          <a:xfrm>
            <a:off x="11952288" y="873125"/>
            <a:ext cx="239712" cy="1439863"/>
          </a:xfrm>
          <a:prstGeom prst="rect">
            <a:avLst/>
          </a:prstGeom>
          <a:solidFill>
            <a:srgbClr val="314865"/>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5381" name="文本框 26"/>
          <p:cNvSpPr/>
          <p:nvPr/>
        </p:nvSpPr>
        <p:spPr>
          <a:xfrm>
            <a:off x="11460163" y="696913"/>
            <a:ext cx="492125" cy="1753235"/>
          </a:xfrm>
          <a:prstGeom prst="rect">
            <a:avLst/>
          </a:prstGeom>
          <a:noFill/>
          <a:ln w="9525">
            <a:noFill/>
          </a:ln>
        </p:spPr>
        <p:txBody>
          <a:bodyPr vert="horz" wrap="square">
            <a:spAutoFit/>
          </a:bodyPr>
          <a:p>
            <a:pPr>
              <a:lnSpc>
                <a:spcPct val="150000"/>
              </a:lnSpc>
            </a:pPr>
            <a:r>
              <a:rPr lang="zh-CN" altLang="en-US" sz="2400" dirty="0">
                <a:solidFill>
                  <a:srgbClr val="666666"/>
                </a:solidFill>
                <a:latin typeface="微软雅黑" panose="020B0503020204020204" pitchFamily="2" charset="-122"/>
                <a:ea typeface="微软雅黑" panose="020B0503020204020204" pitchFamily="2" charset="-122"/>
                <a:sym typeface="微软雅黑" panose="020B0503020204020204" pitchFamily="2" charset="-122"/>
              </a:rPr>
              <a:t>目录页</a:t>
            </a:r>
            <a:endParaRPr lang="zh-CN" altLang="en-US" sz="2400" dirty="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2051050" y="2075180"/>
            <a:ext cx="2930525" cy="1322070"/>
          </a:xfrm>
          <a:prstGeom prst="rect">
            <a:avLst/>
          </a:prstGeom>
          <a:noFill/>
        </p:spPr>
        <p:txBody>
          <a:bodyPr wrap="none" rtlCol="0">
            <a:spAutoFit/>
          </a:bodyPr>
          <a:p>
            <a:r>
              <a:rPr lang="en-US" altLang="zh-CN" sz="4000">
                <a:latin typeface="Comic Sans MS" panose="030F0702030302020204" charset="0"/>
                <a:cs typeface="Comic Sans MS" panose="030F0702030302020204" charset="0"/>
              </a:rPr>
              <a:t>3.</a:t>
            </a:r>
            <a:r>
              <a:rPr lang="zh-CN" sz="4000" b="1">
                <a:effectLst>
                  <a:outerShdw blurRad="38100" dist="38100" dir="2700000" algn="tl">
                    <a:srgbClr val="000000">
                      <a:alpha val="43137"/>
                    </a:srgbClr>
                  </a:outerShdw>
                </a:effectLst>
                <a:latin typeface="Comic Sans MS" panose="030F0702030302020204" charset="0"/>
                <a:cs typeface="Comic Sans MS" panose="030F0702030302020204" charset="0"/>
              </a:rPr>
              <a:t>基础知识</a:t>
            </a:r>
            <a:endParaRPr lang="zh-CN" sz="4000" b="1">
              <a:effectLst>
                <a:outerShdw blurRad="38100" dist="38100" dir="2700000" algn="tl">
                  <a:srgbClr val="000000">
                    <a:alpha val="43137"/>
                  </a:srgbClr>
                </a:outerShdw>
              </a:effectLst>
              <a:latin typeface="Comic Sans MS" panose="030F0702030302020204" charset="0"/>
              <a:cs typeface="Comic Sans MS" panose="030F0702030302020204" charset="0"/>
            </a:endParaRPr>
          </a:p>
          <a:p>
            <a:r>
              <a:rPr lang="zh-CN" sz="4000">
                <a:latin typeface="Comic Sans MS" panose="030F0702030302020204" charset="0"/>
                <a:cs typeface="Comic Sans MS" panose="030F0702030302020204" charset="0"/>
              </a:rPr>
              <a:t>      </a:t>
            </a:r>
            <a:r>
              <a:rPr lang="en-US" altLang="zh-CN" sz="4000">
                <a:latin typeface="Comic Sans MS" panose="030F0702030302020204" charset="0"/>
                <a:cs typeface="Comic Sans MS" panose="030F0702030302020204" charset="0"/>
              </a:rPr>
              <a:t>-</a:t>
            </a:r>
            <a:r>
              <a:rPr lang="zh-CN" altLang="en-US" sz="3200" i="1">
                <a:latin typeface="Comic Sans MS" panose="030F0702030302020204" charset="0"/>
                <a:cs typeface="Comic Sans MS" panose="030F0702030302020204" charset="0"/>
              </a:rPr>
              <a:t>代码分析</a:t>
            </a:r>
            <a:endParaRPr lang="zh-CN" altLang="en-US" sz="3200" i="1">
              <a:latin typeface="Comic Sans MS" panose="030F0702030302020204" charset="0"/>
              <a:cs typeface="Comic Sans MS" panose="030F0702030302020204" charset="0"/>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opt.h-hdr"/>
          <p:cNvPicPr>
            <a:picLocks noChangeAspect="1"/>
          </p:cNvPicPr>
          <p:nvPr/>
        </p:nvPicPr>
        <p:blipFill>
          <a:blip r:embed="rId1"/>
          <a:stretch>
            <a:fillRect/>
          </a:stretch>
        </p:blipFill>
        <p:spPr>
          <a:xfrm>
            <a:off x="719455" y="1151890"/>
            <a:ext cx="5356860" cy="2698750"/>
          </a:xfrm>
          <a:prstGeom prst="rect">
            <a:avLst/>
          </a:prstGeom>
        </p:spPr>
      </p:pic>
      <p:pic>
        <p:nvPicPr>
          <p:cNvPr id="9" name="图片 8" descr="opt.h-option"/>
          <p:cNvPicPr>
            <a:picLocks noChangeAspect="1"/>
          </p:cNvPicPr>
          <p:nvPr/>
        </p:nvPicPr>
        <p:blipFill>
          <a:blip r:embed="rId2"/>
          <a:stretch>
            <a:fillRect/>
          </a:stretch>
        </p:blipFill>
        <p:spPr>
          <a:xfrm>
            <a:off x="720090" y="3412490"/>
            <a:ext cx="5265420" cy="567690"/>
          </a:xfrm>
          <a:prstGeom prst="rect">
            <a:avLst/>
          </a:prstGeom>
        </p:spPr>
      </p:pic>
      <p:pic>
        <p:nvPicPr>
          <p:cNvPr id="10" name="图片 9"/>
          <p:cNvPicPr>
            <a:picLocks noChangeAspect="1"/>
          </p:cNvPicPr>
          <p:nvPr/>
        </p:nvPicPr>
        <p:blipFill>
          <a:blip r:embed="rId3"/>
          <a:stretch>
            <a:fillRect/>
          </a:stretch>
        </p:blipFill>
        <p:spPr>
          <a:xfrm>
            <a:off x="6092190" y="2278380"/>
            <a:ext cx="6927215" cy="1831975"/>
          </a:xfrm>
          <a:prstGeom prst="rect">
            <a:avLst/>
          </a:prstGeom>
        </p:spPr>
      </p:pic>
      <p:pic>
        <p:nvPicPr>
          <p:cNvPr id="11" name="图片 10"/>
          <p:cNvPicPr>
            <a:picLocks noChangeAspect="1"/>
          </p:cNvPicPr>
          <p:nvPr/>
        </p:nvPicPr>
        <p:blipFill>
          <a:blip r:embed="rId4"/>
          <a:stretch>
            <a:fillRect/>
          </a:stretch>
        </p:blipFill>
        <p:spPr>
          <a:xfrm>
            <a:off x="6076950" y="4379595"/>
            <a:ext cx="6942455" cy="1022985"/>
          </a:xfrm>
          <a:prstGeom prst="rect">
            <a:avLst/>
          </a:prstGeom>
        </p:spPr>
      </p:pic>
      <p:sp>
        <p:nvSpPr>
          <p:cNvPr id="16" name="矩形 2"/>
          <p:cNvSpPr/>
          <p:nvPr/>
        </p:nvSpPr>
        <p:spPr>
          <a:xfrm>
            <a:off x="11807825" y="985520"/>
            <a:ext cx="76200" cy="4417060"/>
          </a:xfrm>
          <a:prstGeom prst="rect">
            <a:avLst/>
          </a:prstGeom>
          <a:solidFill>
            <a:srgbClr val="314865"/>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7" name="矩形 3"/>
          <p:cNvSpPr/>
          <p:nvPr/>
        </p:nvSpPr>
        <p:spPr>
          <a:xfrm>
            <a:off x="7797165" y="1151890"/>
            <a:ext cx="3945255" cy="922020"/>
          </a:xfrm>
          <a:prstGeom prst="rect">
            <a:avLst/>
          </a:prstGeom>
          <a:noFill/>
          <a:ln w="9525">
            <a:noFill/>
          </a:ln>
        </p:spPr>
        <p:txBody>
          <a:bodyPr wrap="square">
            <a:spAutoFit/>
          </a:bodyPr>
          <a:p>
            <a:pPr algn="r">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在dsr_opt.h头文件中定义了DSR选项头的信息，具体代码如图</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0" name="文本框 19"/>
          <p:cNvSpPr txBox="1"/>
          <p:nvPr/>
        </p:nvSpPr>
        <p:spPr>
          <a:xfrm>
            <a:off x="735330" y="617220"/>
            <a:ext cx="2445385" cy="368300"/>
          </a:xfrm>
          <a:prstGeom prst="rect">
            <a:avLst/>
          </a:prstGeom>
          <a:noFill/>
        </p:spPr>
        <p:txBody>
          <a:bodyPr wrap="none" rtlCol="0" anchor="t">
            <a:spAutoFit/>
          </a:bodyPr>
          <a:p>
            <a:r>
              <a:rPr lang="en-US"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1.1.</a:t>
            </a: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DSR选项头的信息</a:t>
            </a:r>
            <a:endParaRPr lang="zh-CN" altLang="en-US"/>
          </a:p>
        </p:txBody>
      </p:sp>
      <p:sp>
        <p:nvSpPr>
          <p:cNvPr id="21" name="文本框 20"/>
          <p:cNvSpPr txBox="1"/>
          <p:nvPr/>
        </p:nvSpPr>
        <p:spPr>
          <a:xfrm>
            <a:off x="735330" y="4379595"/>
            <a:ext cx="2673985" cy="368300"/>
          </a:xfrm>
          <a:prstGeom prst="rect">
            <a:avLst/>
          </a:prstGeom>
          <a:noFill/>
        </p:spPr>
        <p:txBody>
          <a:bodyPr wrap="none" rtlCol="0" anchor="t">
            <a:spAutoFit/>
          </a:bodyPr>
          <a:p>
            <a:pPr algn="l"/>
            <a:r>
              <a:rPr lang="en-US"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1.2.</a:t>
            </a: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DSR选项通用头</a:t>
            </a:r>
            <a:r>
              <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代码</a:t>
            </a:r>
            <a:endParaRPr lang="zh-CN" altLang="en-US"/>
          </a:p>
        </p:txBody>
      </p:sp>
      <p:pic>
        <p:nvPicPr>
          <p:cNvPr id="22" name="图片 21" descr="opt.h-opt"/>
          <p:cNvPicPr>
            <a:picLocks noChangeAspect="1"/>
          </p:cNvPicPr>
          <p:nvPr/>
        </p:nvPicPr>
        <p:blipFill>
          <a:blip r:embed="rId5"/>
          <a:stretch>
            <a:fillRect/>
          </a:stretch>
        </p:blipFill>
        <p:spPr>
          <a:xfrm>
            <a:off x="719455" y="4836795"/>
            <a:ext cx="5266055" cy="822960"/>
          </a:xfrm>
          <a:prstGeom prst="rect">
            <a:avLst/>
          </a:prstGeom>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矩形 3"/>
          <p:cNvSpPr/>
          <p:nvPr/>
        </p:nvSpPr>
        <p:spPr>
          <a:xfrm>
            <a:off x="806450" y="4467860"/>
            <a:ext cx="10579100" cy="1753235"/>
          </a:xfrm>
          <a:prstGeom prst="rect">
            <a:avLst/>
          </a:prstGeom>
          <a:noFill/>
          <a:ln w="9525">
            <a:noFill/>
          </a:ln>
        </p:spPr>
        <p:txBody>
          <a:bodyPr wrap="square">
            <a:spAutoFit/>
          </a:bodyPr>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target:路由请求想要到达的目标节点地址。</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Address[1..n]:</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Address[i]表示路由请求选项的第i个记录，要注意源端地址在IP头中就可以获取，因此不应该再被记录到Address中。Address[1]表示从源端开始路由之后到达的第一个节点，之后以此类推。</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 name="图片 2" descr="rreq.h-opt"/>
          <p:cNvPicPr>
            <a:picLocks noChangeAspect="1"/>
          </p:cNvPicPr>
          <p:nvPr/>
        </p:nvPicPr>
        <p:blipFill>
          <a:blip r:embed="rId1"/>
          <a:stretch>
            <a:fillRect/>
          </a:stretch>
        </p:blipFill>
        <p:spPr>
          <a:xfrm>
            <a:off x="839470" y="1330960"/>
            <a:ext cx="3673475" cy="1203960"/>
          </a:xfrm>
          <a:prstGeom prst="rect">
            <a:avLst/>
          </a:prstGeom>
        </p:spPr>
      </p:pic>
      <p:pic>
        <p:nvPicPr>
          <p:cNvPr id="6" name="图片 5"/>
          <p:cNvPicPr>
            <a:picLocks noChangeAspect="1"/>
          </p:cNvPicPr>
          <p:nvPr/>
        </p:nvPicPr>
        <p:blipFill>
          <a:blip r:embed="rId2"/>
          <a:stretch>
            <a:fillRect/>
          </a:stretch>
        </p:blipFill>
        <p:spPr>
          <a:xfrm>
            <a:off x="587375" y="2635885"/>
            <a:ext cx="6927215" cy="1831975"/>
          </a:xfrm>
          <a:prstGeom prst="rect">
            <a:avLst/>
          </a:prstGeom>
        </p:spPr>
      </p:pic>
      <p:sp>
        <p:nvSpPr>
          <p:cNvPr id="7" name="文本框 6"/>
          <p:cNvSpPr txBox="1"/>
          <p:nvPr/>
        </p:nvSpPr>
        <p:spPr>
          <a:xfrm>
            <a:off x="839470" y="834390"/>
            <a:ext cx="2218055" cy="368300"/>
          </a:xfrm>
          <a:prstGeom prst="rect">
            <a:avLst/>
          </a:prstGeom>
          <a:noFill/>
        </p:spPr>
        <p:txBody>
          <a:bodyPr wrap="none" rtlCol="0" anchor="t">
            <a:spAutoFit/>
          </a:bodyPr>
          <a:p>
            <a:r>
              <a:rPr lang="en-US"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2.</a:t>
            </a:r>
            <a:r>
              <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路由请求选项代码</a:t>
            </a:r>
            <a:endParaRPr lang="zh-CN"/>
          </a:p>
        </p:txBody>
      </p:sp>
      <p:sp>
        <p:nvSpPr>
          <p:cNvPr id="8" name="文本框 7"/>
          <p:cNvSpPr txBox="1"/>
          <p:nvPr/>
        </p:nvSpPr>
        <p:spPr>
          <a:xfrm>
            <a:off x="6578600" y="636905"/>
            <a:ext cx="5044440" cy="3830955"/>
          </a:xfrm>
          <a:prstGeom prst="rect">
            <a:avLst/>
          </a:prstGeom>
          <a:noFill/>
        </p:spPr>
        <p:txBody>
          <a:bodyPr wrap="square" rtlCol="0" anchor="t">
            <a:spAutoFit/>
          </a:bodyPr>
          <a:p>
            <a:pPr algn="l">
              <a:lnSpc>
                <a:spcPct val="150000"/>
              </a:lnSpc>
            </a:pPr>
            <a:r>
              <a:rPr lang="en-US"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I</a:t>
            </a: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D:</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id是路由请求的发起节点（源端）所产生的唯一的一个值。每当节点发起一次新的路由请求时，就会为这次路由请求赋予一个唯一的id。这个id使得节点能够识别它最近是否转发过这个路由请求，如果一个节点在它的缓存的路由请求表中发现了相同的id，那么它将直接丢弃这个数据包以防止多次转发。如果没有发现相同的id，怎转发该数据包并把id记录到缓存中的路由请求表中。</a:t>
            </a:r>
            <a:endParaRPr lang="zh-CN" altLang="en-US"/>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839470" y="834390"/>
            <a:ext cx="2218055" cy="368300"/>
          </a:xfrm>
          <a:prstGeom prst="rect">
            <a:avLst/>
          </a:prstGeom>
          <a:noFill/>
        </p:spPr>
        <p:txBody>
          <a:bodyPr wrap="none" rtlCol="0" anchor="t">
            <a:spAutoFit/>
          </a:bodyPr>
          <a:p>
            <a:r>
              <a:rPr lang="en-US"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3.</a:t>
            </a:r>
            <a:r>
              <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路由回复选项代码</a:t>
            </a:r>
            <a:endParaRPr lang="zh-CN"/>
          </a:p>
        </p:txBody>
      </p:sp>
      <p:sp>
        <p:nvSpPr>
          <p:cNvPr id="8" name="文本框 7"/>
          <p:cNvSpPr txBox="1"/>
          <p:nvPr/>
        </p:nvSpPr>
        <p:spPr>
          <a:xfrm>
            <a:off x="6578600" y="636905"/>
            <a:ext cx="5044440" cy="5077460"/>
          </a:xfrm>
          <a:prstGeom prst="rect">
            <a:avLst/>
          </a:prstGeom>
          <a:noFill/>
        </p:spPr>
        <p:txBody>
          <a:bodyPr wrap="square" rtlCol="0" anchor="t">
            <a:spAutoFit/>
          </a:bodyPr>
          <a:p>
            <a:pPr algn="l">
              <a:lnSpc>
                <a:spcPct val="150000"/>
              </a:lnSpc>
            </a:pP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Last Hop External (L)：</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当它置1时，表明路由回复中的最后一跳到达了DSR网络的外部。DSR网络外部的路由不会再路由回复中被记录。节点在选择路由时，应该尽量选择这个标志位为0的路由</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Reversed(res):保留位，置0。</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Address[1..n]：</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路由回复返回的源路由，从源点到目标节点按顺序排列</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一个路由回复选项可能在一个DSR选项头中出现一次或者多次</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2" name="图片 1" descr="rrep.h-opt"/>
          <p:cNvPicPr>
            <a:picLocks noChangeAspect="1"/>
          </p:cNvPicPr>
          <p:nvPr/>
        </p:nvPicPr>
        <p:blipFill>
          <a:blip r:embed="rId1"/>
          <a:stretch>
            <a:fillRect/>
          </a:stretch>
        </p:blipFill>
        <p:spPr>
          <a:xfrm>
            <a:off x="839470" y="1287780"/>
            <a:ext cx="5456555" cy="2529840"/>
          </a:xfrm>
          <a:prstGeom prst="rect">
            <a:avLst/>
          </a:prstGeom>
        </p:spPr>
      </p:pic>
      <p:pic>
        <p:nvPicPr>
          <p:cNvPr id="4" name="图片 3"/>
          <p:cNvPicPr>
            <a:picLocks noChangeAspect="1"/>
          </p:cNvPicPr>
          <p:nvPr/>
        </p:nvPicPr>
        <p:blipFill>
          <a:blip r:embed="rId2"/>
          <a:stretch>
            <a:fillRect/>
          </a:stretch>
        </p:blipFill>
        <p:spPr>
          <a:xfrm>
            <a:off x="839470" y="3990975"/>
            <a:ext cx="6957695" cy="1435100"/>
          </a:xfrm>
          <a:prstGeom prst="rect">
            <a:avLst/>
          </a:prstGeom>
        </p:spPr>
      </p:pic>
      <p:sp>
        <p:nvSpPr>
          <p:cNvPr id="5" name="文本框 4"/>
          <p:cNvSpPr txBox="1"/>
          <p:nvPr/>
        </p:nvSpPr>
        <p:spPr>
          <a:xfrm>
            <a:off x="839470" y="5426075"/>
            <a:ext cx="5320030" cy="645160"/>
          </a:xfrm>
          <a:prstGeom prst="rect">
            <a:avLst/>
          </a:prstGeom>
          <a:noFill/>
        </p:spPr>
        <p:txBody>
          <a:bodyPr wrap="square" rtlCol="0">
            <a:spAutoFit/>
          </a:bodyPr>
          <a:p>
            <a:pPr algn="l"/>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这个结构体的定义对于大小端的情况做了不同的处理，但这里只针对各个成员变量的作用进行分析。</a:t>
            </a:r>
            <a:endParaRPr lang="zh-CN" altLang="en-US"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839470" y="834390"/>
            <a:ext cx="1989455" cy="368300"/>
          </a:xfrm>
          <a:prstGeom prst="rect">
            <a:avLst/>
          </a:prstGeom>
          <a:noFill/>
        </p:spPr>
        <p:txBody>
          <a:bodyPr wrap="none" rtlCol="0" anchor="t">
            <a:spAutoFit/>
          </a:bodyPr>
          <a:p>
            <a:r>
              <a:rPr lang="en-US"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4.</a:t>
            </a:r>
            <a:r>
              <a:rPr lang="zh-CN" altLang="en-US"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源</a:t>
            </a:r>
            <a:r>
              <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路由选项定义</a:t>
            </a:r>
            <a:endParaRPr lang="zh-CN"/>
          </a:p>
        </p:txBody>
      </p:sp>
      <p:sp>
        <p:nvSpPr>
          <p:cNvPr id="8" name="文本框 7"/>
          <p:cNvSpPr txBox="1"/>
          <p:nvPr/>
        </p:nvSpPr>
        <p:spPr>
          <a:xfrm>
            <a:off x="6834505" y="1305560"/>
            <a:ext cx="5044440" cy="4246245"/>
          </a:xfrm>
          <a:prstGeom prst="rect">
            <a:avLst/>
          </a:prstGeom>
          <a:noFill/>
        </p:spPr>
        <p:txBody>
          <a:bodyPr wrap="square" rtlCol="0" anchor="t">
            <a:spAutoFit/>
          </a:bodyPr>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First Hop External (F)：</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置1则表明路由的第一条路由到达的是DSR网络的外部。</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Last Hop External (L)：</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作用同路由回复选项的L。</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Resversed(res):保留位，置0。</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Segments Left(left):路由剩余的跳数</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Salvage(salv):</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记录了这个数据包被拯救重发的次数。</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Address[1..n]：源路由的路径。</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p:cNvSpPr txBox="1"/>
          <p:nvPr/>
        </p:nvSpPr>
        <p:spPr>
          <a:xfrm>
            <a:off x="839470" y="5714365"/>
            <a:ext cx="5320030" cy="368300"/>
          </a:xfrm>
          <a:prstGeom prst="rect">
            <a:avLst/>
          </a:prstGeom>
          <a:noFill/>
        </p:spPr>
        <p:txBody>
          <a:bodyPr wrap="square" rtlCol="0">
            <a:spAutoFit/>
          </a:bodyPr>
          <a:p>
            <a:pPr algn="l"/>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成员type与length是通用选项头结构,不多加赘述。</a:t>
            </a:r>
            <a:endParaRPr lang="zh-CN" altLang="en-US"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 name="图片 2" descr="srt.h-opt"/>
          <p:cNvPicPr>
            <a:picLocks noChangeAspect="1"/>
          </p:cNvPicPr>
          <p:nvPr/>
        </p:nvPicPr>
        <p:blipFill>
          <a:blip r:embed="rId1"/>
          <a:stretch>
            <a:fillRect/>
          </a:stretch>
        </p:blipFill>
        <p:spPr>
          <a:xfrm>
            <a:off x="706120" y="1202690"/>
            <a:ext cx="5075555" cy="2720340"/>
          </a:xfrm>
          <a:prstGeom prst="rect">
            <a:avLst/>
          </a:prstGeom>
        </p:spPr>
      </p:pic>
      <p:pic>
        <p:nvPicPr>
          <p:cNvPr id="6" name="图片 5"/>
          <p:cNvPicPr>
            <a:picLocks noChangeAspect="1"/>
          </p:cNvPicPr>
          <p:nvPr/>
        </p:nvPicPr>
        <p:blipFill>
          <a:blip r:embed="rId2"/>
          <a:stretch>
            <a:fillRect/>
          </a:stretch>
        </p:blipFill>
        <p:spPr>
          <a:xfrm>
            <a:off x="706120" y="4072890"/>
            <a:ext cx="6957695" cy="1641475"/>
          </a:xfrm>
          <a:prstGeom prst="rect">
            <a:avLst/>
          </a:prstGeom>
        </p:spPr>
      </p:pic>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839470" y="834390"/>
            <a:ext cx="2218055" cy="368300"/>
          </a:xfrm>
          <a:prstGeom prst="rect">
            <a:avLst/>
          </a:prstGeom>
          <a:noFill/>
        </p:spPr>
        <p:txBody>
          <a:bodyPr wrap="none" rtlCol="0" anchor="t">
            <a:spAutoFit/>
          </a:bodyPr>
          <a:p>
            <a:r>
              <a:rPr lang="en-US"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5.</a:t>
            </a:r>
            <a:r>
              <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路由错误选项定义</a:t>
            </a:r>
            <a:endParaRPr lang="zh-CN"/>
          </a:p>
        </p:txBody>
      </p:sp>
      <p:sp>
        <p:nvSpPr>
          <p:cNvPr id="8" name="文本框 7"/>
          <p:cNvSpPr txBox="1"/>
          <p:nvPr/>
        </p:nvSpPr>
        <p:spPr>
          <a:xfrm>
            <a:off x="6834505" y="1305560"/>
            <a:ext cx="5044440" cy="3830955"/>
          </a:xfrm>
          <a:prstGeom prst="rect">
            <a:avLst/>
          </a:prstGeom>
          <a:noFill/>
        </p:spPr>
        <p:txBody>
          <a:bodyPr wrap="square" rtlCol="0" anchor="t">
            <a:spAutoFit/>
          </a:bodyPr>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Error Type(err_type)：</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置1则表明路由的第一条路由到达的是DSR网络的外部。</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Salvage(salv)：数据包被拯救重发的次数。</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Resversed(res):保留位，置0。</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Segments Left(left):路由剩余的跳数</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Error Source(err_src):路由错误源地址。</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Error Source(err_dst):路由错误目的地址。</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Information(info):错误信息。</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p:cNvSpPr txBox="1"/>
          <p:nvPr/>
        </p:nvSpPr>
        <p:spPr>
          <a:xfrm>
            <a:off x="839470" y="5787390"/>
            <a:ext cx="5320030" cy="368300"/>
          </a:xfrm>
          <a:prstGeom prst="rect">
            <a:avLst/>
          </a:prstGeom>
          <a:noFill/>
        </p:spPr>
        <p:txBody>
          <a:bodyPr wrap="square" rtlCol="0">
            <a:spAutoFit/>
          </a:bodyPr>
          <a:p>
            <a:pPr algn="l"/>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成员type与length是通用选项头结构,不多加赘述。</a:t>
            </a:r>
            <a:endParaRPr lang="zh-CN" altLang="en-US"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2" name="图片 1" descr="rerr.h-opt"/>
          <p:cNvPicPr>
            <a:picLocks noChangeAspect="1"/>
          </p:cNvPicPr>
          <p:nvPr/>
        </p:nvPicPr>
        <p:blipFill>
          <a:blip r:embed="rId1"/>
          <a:stretch>
            <a:fillRect/>
          </a:stretch>
        </p:blipFill>
        <p:spPr>
          <a:xfrm>
            <a:off x="706120" y="1305560"/>
            <a:ext cx="5452745" cy="2965450"/>
          </a:xfrm>
          <a:prstGeom prst="rect">
            <a:avLst/>
          </a:prstGeom>
        </p:spPr>
      </p:pic>
      <p:pic>
        <p:nvPicPr>
          <p:cNvPr id="4" name="图片 3"/>
          <p:cNvPicPr>
            <a:picLocks noChangeAspect="1"/>
          </p:cNvPicPr>
          <p:nvPr/>
        </p:nvPicPr>
        <p:blipFill>
          <a:blip r:embed="rId2"/>
          <a:stretch>
            <a:fillRect/>
          </a:stretch>
        </p:blipFill>
        <p:spPr>
          <a:xfrm>
            <a:off x="706120" y="4271010"/>
            <a:ext cx="6957695" cy="1641475"/>
          </a:xfrm>
          <a:prstGeom prst="rect">
            <a:avLst/>
          </a:prstGeom>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矩形 1"/>
          <p:cNvSpPr/>
          <p:nvPr/>
        </p:nvSpPr>
        <p:spPr>
          <a:xfrm>
            <a:off x="0" y="5314950"/>
            <a:ext cx="12192000" cy="1543050"/>
          </a:xfrm>
          <a:prstGeom prst="rect">
            <a:avLst/>
          </a:prstGeom>
          <a:solidFill>
            <a:srgbClr val="E2E9E9"/>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21507" name="组合 2"/>
          <p:cNvGrpSpPr/>
          <p:nvPr/>
        </p:nvGrpSpPr>
        <p:grpSpPr>
          <a:xfrm>
            <a:off x="469900" y="5676900"/>
            <a:ext cx="2638425" cy="831850"/>
            <a:chOff x="0" y="0"/>
            <a:chExt cx="2639488" cy="830997"/>
          </a:xfrm>
        </p:grpSpPr>
        <p:sp>
          <p:nvSpPr>
            <p:cNvPr id="21508" name="文本框 3"/>
            <p:cNvSpPr/>
            <p:nvPr/>
          </p:nvSpPr>
          <p:spPr>
            <a:xfrm>
              <a:off x="0" y="0"/>
              <a:ext cx="1199344" cy="830997"/>
            </a:xfrm>
            <a:prstGeom prst="rect">
              <a:avLst/>
            </a:prstGeom>
            <a:noFill/>
            <a:ln w="9525">
              <a:noFill/>
            </a:ln>
          </p:spPr>
          <p:txBody>
            <a:bodyPr wrap="square">
              <a:spAutoFit/>
            </a:bodyPr>
            <a:p>
              <a:r>
                <a:rPr lang="en-US" altLang="zh-CN"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1</a:t>
              </a:r>
              <a:endParaRPr lang="zh-CN" altLang="en-US"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1509" name="文本框 4"/>
            <p:cNvSpPr/>
            <p:nvPr/>
          </p:nvSpPr>
          <p:spPr>
            <a:xfrm>
              <a:off x="599672" y="123110"/>
              <a:ext cx="2039816" cy="644498"/>
            </a:xfrm>
            <a:prstGeom prst="rect">
              <a:avLst/>
            </a:prstGeom>
            <a:noFill/>
            <a:ln w="9525">
              <a:noFill/>
            </a:ln>
          </p:spPr>
          <p:txBody>
            <a:bodyPr wrap="square">
              <a:spAutoFit/>
            </a:bodyPr>
            <a:p>
              <a:r>
                <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DSR-uu</a:t>
              </a:r>
              <a:endPar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a:p>
              <a:r>
                <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协议简介</a:t>
              </a:r>
              <a:endParaRPr lang="en-US" altLang="zh-CN" sz="1400"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21510" name="燕尾形 5"/>
          <p:cNvSpPr/>
          <p:nvPr/>
        </p:nvSpPr>
        <p:spPr>
          <a:xfrm>
            <a:off x="2544763" y="5314950"/>
            <a:ext cx="549275" cy="1543050"/>
          </a:xfrm>
          <a:prstGeom prst="chevron">
            <a:avLst>
              <a:gd name="adj" fmla="val 100000"/>
            </a:avLst>
          </a:prstGeom>
          <a:noFill/>
          <a:ln w="12700" cap="flat" cmpd="sng">
            <a:solidFill>
              <a:srgbClr val="A5A5A5"/>
            </a:solidFill>
            <a:prstDash val="solid"/>
            <a:bevel/>
            <a:headEnd type="none" w="med" len="med"/>
            <a:tailEnd type="none" w="med" len="med"/>
          </a:ln>
        </p:spPr>
        <p:txBody>
          <a:bodyPr anchor="ctr"/>
          <a:p>
            <a:pPr algn="ctr"/>
            <a:endParaRPr>
              <a:latin typeface="宋体" panose="02010600030101010101" pitchFamily="2" charset="-122"/>
              <a:ea typeface="宋体" panose="02010600030101010101" pitchFamily="2" charset="-122"/>
              <a:sym typeface="宋体" panose="02010600030101010101" pitchFamily="2" charset="-122"/>
            </a:endParaRPr>
          </a:p>
        </p:txBody>
      </p:sp>
      <p:sp>
        <p:nvSpPr>
          <p:cNvPr id="21511" name="燕尾形 15"/>
          <p:cNvSpPr/>
          <p:nvPr/>
        </p:nvSpPr>
        <p:spPr>
          <a:xfrm>
            <a:off x="5499100" y="5314950"/>
            <a:ext cx="549275" cy="1543050"/>
          </a:xfrm>
          <a:prstGeom prst="chevron">
            <a:avLst>
              <a:gd name="adj" fmla="val 100000"/>
            </a:avLst>
          </a:prstGeom>
          <a:noFill/>
          <a:ln w="12700" cap="flat" cmpd="sng">
            <a:solidFill>
              <a:srgbClr val="A5A5A5"/>
            </a:solidFill>
            <a:prstDash val="solid"/>
            <a:bevel/>
            <a:headEnd type="none" w="med" len="med"/>
            <a:tailEnd type="none" w="med" len="med"/>
          </a:ln>
        </p:spPr>
        <p:txBody>
          <a:bodyPr anchor="ctr"/>
          <a:p>
            <a:pPr algn="ctr"/>
            <a:endParaRPr>
              <a:latin typeface="宋体" panose="02010600030101010101" pitchFamily="2" charset="-122"/>
              <a:ea typeface="宋体" panose="02010600030101010101" pitchFamily="2" charset="-122"/>
              <a:sym typeface="宋体" panose="02010600030101010101" pitchFamily="2" charset="-122"/>
            </a:endParaRPr>
          </a:p>
        </p:txBody>
      </p:sp>
      <p:sp>
        <p:nvSpPr>
          <p:cNvPr id="21512" name="燕尾形 16"/>
          <p:cNvSpPr/>
          <p:nvPr/>
        </p:nvSpPr>
        <p:spPr>
          <a:xfrm>
            <a:off x="8366125" y="5314950"/>
            <a:ext cx="547688" cy="1543050"/>
          </a:xfrm>
          <a:prstGeom prst="chevron">
            <a:avLst>
              <a:gd name="adj" fmla="val 100000"/>
            </a:avLst>
          </a:prstGeom>
          <a:noFill/>
          <a:ln w="12700" cap="flat" cmpd="sng">
            <a:solidFill>
              <a:srgbClr val="A5A5A5"/>
            </a:solidFill>
            <a:prstDash val="solid"/>
            <a:bevel/>
            <a:headEnd type="none" w="med" len="med"/>
            <a:tailEnd type="none" w="med" len="med"/>
          </a:ln>
        </p:spPr>
        <p:txBody>
          <a:bodyPr anchor="ctr"/>
          <a:p>
            <a:pPr algn="ctr"/>
            <a:endParaRPr>
              <a:latin typeface="宋体" panose="02010600030101010101" pitchFamily="2" charset="-122"/>
              <a:ea typeface="宋体" panose="02010600030101010101" pitchFamily="2" charset="-122"/>
              <a:sym typeface="宋体" panose="02010600030101010101" pitchFamily="2" charset="-122"/>
            </a:endParaRPr>
          </a:p>
        </p:txBody>
      </p:sp>
      <p:sp>
        <p:nvSpPr>
          <p:cNvPr id="21513" name="等腰三角形 17"/>
          <p:cNvSpPr/>
          <p:nvPr/>
        </p:nvSpPr>
        <p:spPr>
          <a:xfrm>
            <a:off x="10017125" y="5038725"/>
            <a:ext cx="377825" cy="276225"/>
          </a:xfrm>
          <a:prstGeom prst="triangle">
            <a:avLst>
              <a:gd name="adj" fmla="val 50000"/>
            </a:avLst>
          </a:prstGeom>
          <a:solidFill>
            <a:srgbClr val="E2E9E9"/>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21514" name="组合 18"/>
          <p:cNvGrpSpPr/>
          <p:nvPr/>
        </p:nvGrpSpPr>
        <p:grpSpPr>
          <a:xfrm>
            <a:off x="3335338" y="5676900"/>
            <a:ext cx="2640012" cy="831850"/>
            <a:chOff x="0" y="0"/>
            <a:chExt cx="2639488" cy="830997"/>
          </a:xfrm>
        </p:grpSpPr>
        <p:sp>
          <p:nvSpPr>
            <p:cNvPr id="21515" name="文本框 19"/>
            <p:cNvSpPr/>
            <p:nvPr/>
          </p:nvSpPr>
          <p:spPr>
            <a:xfrm>
              <a:off x="0" y="0"/>
              <a:ext cx="1199344" cy="830997"/>
            </a:xfrm>
            <a:prstGeom prst="rect">
              <a:avLst/>
            </a:prstGeom>
            <a:noFill/>
            <a:ln w="9525">
              <a:noFill/>
            </a:ln>
          </p:spPr>
          <p:txBody>
            <a:bodyPr wrap="square">
              <a:spAutoFit/>
            </a:bodyPr>
            <a:p>
              <a:r>
                <a:rPr lang="en-US" altLang="zh-CN"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2</a:t>
              </a:r>
              <a:endParaRPr lang="zh-CN" altLang="en-US"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1516" name="文本框 20"/>
            <p:cNvSpPr/>
            <p:nvPr/>
          </p:nvSpPr>
          <p:spPr>
            <a:xfrm>
              <a:off x="599672" y="123110"/>
              <a:ext cx="2039816" cy="644498"/>
            </a:xfrm>
            <a:prstGeom prst="rect">
              <a:avLst/>
            </a:prstGeom>
            <a:noFill/>
            <a:ln w="9525">
              <a:noFill/>
            </a:ln>
          </p:spPr>
          <p:txBody>
            <a:bodyPr wrap="square">
              <a:spAutoFit/>
            </a:bodyPr>
            <a:p>
              <a:r>
                <a:rPr lang="zh-CN"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通信过程</a:t>
              </a:r>
              <a:endParaRPr lang="zh-CN"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a:p>
              <a:r>
                <a:rPr lang="zh-CN"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函数调用，图谱</a:t>
              </a:r>
              <a:endParaRPr lang="en-US" altLang="zh-CN" sz="1400"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21517" name="组合 21"/>
          <p:cNvGrpSpPr/>
          <p:nvPr/>
        </p:nvGrpSpPr>
        <p:grpSpPr>
          <a:xfrm>
            <a:off x="6200775" y="5676900"/>
            <a:ext cx="2640013" cy="831850"/>
            <a:chOff x="0" y="0"/>
            <a:chExt cx="2639488" cy="830997"/>
          </a:xfrm>
        </p:grpSpPr>
        <p:sp>
          <p:nvSpPr>
            <p:cNvPr id="21518" name="文本框 22"/>
            <p:cNvSpPr/>
            <p:nvPr/>
          </p:nvSpPr>
          <p:spPr>
            <a:xfrm>
              <a:off x="0" y="0"/>
              <a:ext cx="1199344" cy="830997"/>
            </a:xfrm>
            <a:prstGeom prst="rect">
              <a:avLst/>
            </a:prstGeom>
            <a:noFill/>
            <a:ln w="9525">
              <a:noFill/>
            </a:ln>
          </p:spPr>
          <p:txBody>
            <a:bodyPr wrap="square">
              <a:spAutoFit/>
            </a:bodyPr>
            <a:p>
              <a:r>
                <a:rPr lang="en-US" altLang="zh-CN"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3</a:t>
              </a:r>
              <a:endParaRPr lang="zh-CN" altLang="en-US"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1519" name="文本框 23"/>
            <p:cNvSpPr/>
            <p:nvPr/>
          </p:nvSpPr>
          <p:spPr>
            <a:xfrm>
              <a:off x="599672" y="123110"/>
              <a:ext cx="2039816" cy="644498"/>
            </a:xfrm>
            <a:prstGeom prst="rect">
              <a:avLst/>
            </a:prstGeom>
            <a:noFill/>
            <a:ln w="9525">
              <a:noFill/>
            </a:ln>
          </p:spPr>
          <p:txBody>
            <a:bodyPr wrap="square">
              <a:spAutoFit/>
            </a:bodyPr>
            <a:p>
              <a:r>
                <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基础知识</a:t>
              </a:r>
              <a:endPar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a:p>
              <a:r>
                <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代码分析</a:t>
              </a:r>
              <a:endPar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21520" name="组合 24"/>
          <p:cNvGrpSpPr/>
          <p:nvPr/>
        </p:nvGrpSpPr>
        <p:grpSpPr>
          <a:xfrm>
            <a:off x="9066213" y="5676900"/>
            <a:ext cx="2640012" cy="831850"/>
            <a:chOff x="0" y="0"/>
            <a:chExt cx="2639488" cy="830997"/>
          </a:xfrm>
        </p:grpSpPr>
        <p:sp>
          <p:nvSpPr>
            <p:cNvPr id="21521" name="文本框 25"/>
            <p:cNvSpPr/>
            <p:nvPr/>
          </p:nvSpPr>
          <p:spPr>
            <a:xfrm>
              <a:off x="0" y="0"/>
              <a:ext cx="1199344" cy="830997"/>
            </a:xfrm>
            <a:prstGeom prst="rect">
              <a:avLst/>
            </a:prstGeom>
            <a:noFill/>
            <a:ln w="9525">
              <a:noFill/>
            </a:ln>
          </p:spPr>
          <p:txBody>
            <a:bodyPr wrap="square">
              <a:spAutoFit/>
            </a:bodyPr>
            <a:p>
              <a:r>
                <a:rPr lang="en-US" altLang="zh-CN" sz="4800" i="1" dirty="0">
                  <a:solidFill>
                    <a:srgbClr val="4D8FB7"/>
                  </a:solidFill>
                  <a:latin typeface="微软雅黑" panose="020B0503020204020204" pitchFamily="2" charset="-122"/>
                  <a:ea typeface="微软雅黑" panose="020B0503020204020204" pitchFamily="2" charset="-122"/>
                  <a:sym typeface="微软雅黑" panose="020B0503020204020204" pitchFamily="2" charset="-122"/>
                </a:rPr>
                <a:t>4</a:t>
              </a:r>
              <a:endParaRPr lang="zh-CN" altLang="en-US" sz="4800" i="1" dirty="0">
                <a:solidFill>
                  <a:srgbClr val="4D8FB7"/>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1522" name="文本框 26"/>
            <p:cNvSpPr/>
            <p:nvPr/>
          </p:nvSpPr>
          <p:spPr>
            <a:xfrm>
              <a:off x="599672" y="123110"/>
              <a:ext cx="2039816" cy="644498"/>
            </a:xfrm>
            <a:prstGeom prst="rect">
              <a:avLst/>
            </a:prstGeom>
            <a:noFill/>
            <a:ln w="9525">
              <a:noFill/>
            </a:ln>
          </p:spPr>
          <p:txBody>
            <a:bodyPr wrap="square">
              <a:spAutoFit/>
            </a:bodyPr>
            <a:p>
              <a:r>
                <a:rPr lang="zh-CN" altLang="en-US"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具体分析</a:t>
              </a:r>
              <a:endParaRPr lang="zh-CN" altLang="en-US"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endParaRPr>
            </a:p>
            <a:p>
              <a:r>
                <a:rPr lang="zh-CN" altLang="en-US"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代码分析</a:t>
              </a:r>
              <a:endParaRPr lang="en-US" altLang="zh-CN" sz="14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pic>
        <p:nvPicPr>
          <p:cNvPr id="21523" name="图片 27"/>
          <p:cNvPicPr>
            <a:picLocks noChangeAspect="1"/>
          </p:cNvPicPr>
          <p:nvPr/>
        </p:nvPicPr>
        <p:blipFill>
          <a:blip r:embed="rId1"/>
          <a:srcRect l="35178" t="21944" r="42403" b="14444"/>
          <a:stretch>
            <a:fillRect/>
          </a:stretch>
        </p:blipFill>
        <p:spPr>
          <a:xfrm flipH="1">
            <a:off x="8901113" y="1071563"/>
            <a:ext cx="2305050" cy="4362450"/>
          </a:xfrm>
          <a:prstGeom prst="rect">
            <a:avLst/>
          </a:prstGeom>
          <a:noFill/>
          <a:ln w="9525">
            <a:noFill/>
          </a:ln>
        </p:spPr>
      </p:pic>
      <p:sp>
        <p:nvSpPr>
          <p:cNvPr id="21524" name="矩形 28"/>
          <p:cNvSpPr/>
          <p:nvPr/>
        </p:nvSpPr>
        <p:spPr>
          <a:xfrm>
            <a:off x="11952288" y="873125"/>
            <a:ext cx="239712" cy="1439863"/>
          </a:xfrm>
          <a:prstGeom prst="rect">
            <a:avLst/>
          </a:prstGeom>
          <a:solidFill>
            <a:srgbClr val="314865"/>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1525" name="文本框 29"/>
          <p:cNvSpPr/>
          <p:nvPr/>
        </p:nvSpPr>
        <p:spPr>
          <a:xfrm>
            <a:off x="11460163" y="696913"/>
            <a:ext cx="492125" cy="1753235"/>
          </a:xfrm>
          <a:prstGeom prst="rect">
            <a:avLst/>
          </a:prstGeom>
          <a:noFill/>
          <a:ln w="9525">
            <a:noFill/>
          </a:ln>
        </p:spPr>
        <p:txBody>
          <a:bodyPr vert="horz" wrap="square">
            <a:spAutoFit/>
          </a:bodyPr>
          <a:p>
            <a:pPr>
              <a:lnSpc>
                <a:spcPct val="150000"/>
              </a:lnSpc>
            </a:pPr>
            <a:r>
              <a:rPr lang="zh-CN" altLang="en-US" sz="2400" dirty="0">
                <a:solidFill>
                  <a:srgbClr val="666666"/>
                </a:solidFill>
                <a:latin typeface="微软雅黑" panose="020B0503020204020204" pitchFamily="2" charset="-122"/>
                <a:ea typeface="微软雅黑" panose="020B0503020204020204" pitchFamily="2" charset="-122"/>
                <a:sym typeface="微软雅黑" panose="020B0503020204020204" pitchFamily="2" charset="-122"/>
              </a:rPr>
              <a:t>目录页</a:t>
            </a:r>
            <a:endParaRPr lang="zh-CN" altLang="en-US" sz="2400" dirty="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2051050" y="2075180"/>
            <a:ext cx="6181725" cy="1322070"/>
          </a:xfrm>
          <a:prstGeom prst="rect">
            <a:avLst/>
          </a:prstGeom>
          <a:noFill/>
        </p:spPr>
        <p:txBody>
          <a:bodyPr wrap="none" rtlCol="0">
            <a:spAutoFit/>
          </a:bodyPr>
          <a:p>
            <a:pPr algn="l"/>
            <a:r>
              <a:rPr lang="en-US" altLang="zh-CN" sz="4000">
                <a:latin typeface="Comic Sans MS" panose="030F0702030302020204" charset="0"/>
                <a:cs typeface="Comic Sans MS" panose="030F0702030302020204" charset="0"/>
              </a:rPr>
              <a:t>4.</a:t>
            </a:r>
            <a:r>
              <a:rPr lang="zh-CN" sz="4000" b="1">
                <a:effectLst>
                  <a:outerShdw blurRad="38100" dist="38100" dir="2700000" algn="tl">
                    <a:srgbClr val="000000">
                      <a:alpha val="43137"/>
                    </a:srgbClr>
                  </a:outerShdw>
                </a:effectLst>
                <a:latin typeface="Comic Sans MS" panose="030F0702030302020204" charset="0"/>
                <a:cs typeface="Comic Sans MS" panose="030F0702030302020204" charset="0"/>
              </a:rPr>
              <a:t>具体分析</a:t>
            </a:r>
            <a:endParaRPr lang="zh-CN" sz="4000" b="1">
              <a:effectLst>
                <a:outerShdw blurRad="38100" dist="38100" dir="2700000" algn="tl">
                  <a:srgbClr val="000000">
                    <a:alpha val="43137"/>
                  </a:srgbClr>
                </a:outerShdw>
              </a:effectLst>
              <a:latin typeface="Comic Sans MS" panose="030F0702030302020204" charset="0"/>
              <a:cs typeface="Comic Sans MS" panose="030F0702030302020204" charset="0"/>
            </a:endParaRPr>
          </a:p>
          <a:p>
            <a:pPr algn="l"/>
            <a:r>
              <a:rPr lang="zh-CN" sz="4000">
                <a:latin typeface="Comic Sans MS" panose="030F0702030302020204" charset="0"/>
                <a:cs typeface="Comic Sans MS" panose="030F0702030302020204" charset="0"/>
              </a:rPr>
              <a:t>      </a:t>
            </a:r>
            <a:r>
              <a:rPr lang="en-US" altLang="zh-CN" sz="4000">
                <a:latin typeface="Comic Sans MS" panose="030F0702030302020204" charset="0"/>
                <a:cs typeface="Comic Sans MS" panose="030F0702030302020204" charset="0"/>
              </a:rPr>
              <a:t>-</a:t>
            </a:r>
            <a:r>
              <a:rPr lang="zh-CN" altLang="en-US" sz="3200" i="1">
                <a:latin typeface="Comic Sans MS" panose="030F0702030302020204" charset="0"/>
                <a:cs typeface="Comic Sans MS" panose="030F0702030302020204" charset="0"/>
              </a:rPr>
              <a:t>函数部分</a:t>
            </a:r>
            <a:r>
              <a:rPr lang="zh-CN" altLang="en-US" sz="3200" i="1">
                <a:latin typeface="Comic Sans MS" panose="030F0702030302020204" charset="0"/>
                <a:cs typeface="Comic Sans MS" panose="030F0702030302020204" charset="0"/>
                <a:sym typeface="+mn-ea"/>
              </a:rPr>
              <a:t>代码</a:t>
            </a:r>
            <a:r>
              <a:rPr lang="zh-CN" altLang="en-US" sz="3200" i="1">
                <a:latin typeface="Comic Sans MS" panose="030F0702030302020204" charset="0"/>
                <a:cs typeface="Comic Sans MS" panose="030F0702030302020204" charset="0"/>
              </a:rPr>
              <a:t>具体实现分析</a:t>
            </a:r>
            <a:endParaRPr lang="zh-CN" altLang="en-US" sz="3200" i="1">
              <a:latin typeface="Comic Sans MS" panose="030F0702030302020204" charset="0"/>
              <a:cs typeface="Comic Sans MS" panose="030F0702030302020204" charset="0"/>
            </a:endParaRP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839470" y="834390"/>
            <a:ext cx="4123690" cy="368300"/>
          </a:xfrm>
          <a:prstGeom prst="rect">
            <a:avLst/>
          </a:prstGeom>
          <a:noFill/>
        </p:spPr>
        <p:txBody>
          <a:bodyPr wrap="none" rtlCol="0" anchor="t">
            <a:spAutoFit/>
          </a:bodyPr>
          <a:p>
            <a:pPr algn="l"/>
            <a:r>
              <a:rPr lang="en-US"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4.1.</a:t>
            </a:r>
            <a:r>
              <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dsr-pkt.c中关于生成数据包的实现</a:t>
            </a:r>
            <a:endPar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 name="文本框 7"/>
          <p:cNvSpPr txBox="1"/>
          <p:nvPr/>
        </p:nvSpPr>
        <p:spPr>
          <a:xfrm>
            <a:off x="6194425" y="1329055"/>
            <a:ext cx="5044440" cy="2999740"/>
          </a:xfrm>
          <a:prstGeom prst="rect">
            <a:avLst/>
          </a:prstGeom>
          <a:noFill/>
        </p:spPr>
        <p:txBody>
          <a:bodyPr wrap="square" rtlCol="0" anchor="t">
            <a:spAutoFit/>
          </a:bodyPr>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从第63行可以看出，这一步骤首先会申请数据包所需要的内存，并全部清零（65行），如果skb这个参数不为空，则数据包根据skb（struct sk_buff是linux网络系统中的核心结构体，linux网络中的所有数据包的封装以及解封装都是在这个结构体的基础上进行）的内容进行初始化。完成之后返回指向这个数据包的指针。</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13" name="图片 13"/>
          <p:cNvPicPr>
            <a:picLocks noChangeAspect="1"/>
          </p:cNvPicPr>
          <p:nvPr/>
        </p:nvPicPr>
        <p:blipFill>
          <a:blip r:embed="rId1"/>
          <a:stretch>
            <a:fillRect/>
          </a:stretch>
        </p:blipFill>
        <p:spPr>
          <a:xfrm>
            <a:off x="711835" y="1329055"/>
            <a:ext cx="5274310" cy="4199890"/>
          </a:xfrm>
          <a:prstGeom prst="rect">
            <a:avLst/>
          </a:prstGeom>
        </p:spPr>
      </p:pic>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839470" y="834390"/>
            <a:ext cx="2902585" cy="368300"/>
          </a:xfrm>
          <a:prstGeom prst="rect">
            <a:avLst/>
          </a:prstGeom>
          <a:noFill/>
        </p:spPr>
        <p:txBody>
          <a:bodyPr wrap="none" rtlCol="0" anchor="t">
            <a:spAutoFit/>
          </a:bodyPr>
          <a:p>
            <a:pPr algn="l"/>
            <a:r>
              <a:rPr lang="en-US"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4.2.</a:t>
            </a:r>
            <a:r>
              <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为DSR选项头分配内存</a:t>
            </a:r>
            <a:endPar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 name="文本框 7"/>
          <p:cNvSpPr txBox="1"/>
          <p:nvPr/>
        </p:nvSpPr>
        <p:spPr>
          <a:xfrm>
            <a:off x="6194425" y="1329055"/>
            <a:ext cx="5044440" cy="4246245"/>
          </a:xfrm>
          <a:prstGeom prst="rect">
            <a:avLst/>
          </a:prstGeom>
          <a:noFill/>
        </p:spPr>
        <p:txBody>
          <a:bodyPr wrap="square" rtlCol="0" anchor="t">
            <a:spAutoFit/>
          </a:bodyPr>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DSR选项头用于携带协议的控制信息，在一个DSR数据包中指针dh.opth指向了DSR选项头，当我们需要为数据包添加DSR选项头时，就需要为其分配内存，具体的实现</a:t>
            </a:r>
            <a:r>
              <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右图</a:t>
            </a: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这一过程首先判断了缓冲区的长度是否足够放下DSR选项头（第5行），如果足够，则把选项头指针指向这个缓冲区（第6行），并且对其相关的信息进行初始化（第8-11行），最后返回这个指针。</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17" name="图片 17"/>
          <p:cNvPicPr>
            <a:picLocks noChangeAspect="1"/>
          </p:cNvPicPr>
          <p:nvPr/>
        </p:nvPicPr>
        <p:blipFill>
          <a:blip r:embed="rId1"/>
          <a:stretch>
            <a:fillRect/>
          </a:stretch>
        </p:blipFill>
        <p:spPr>
          <a:xfrm>
            <a:off x="583565" y="2089150"/>
            <a:ext cx="5464810" cy="2131695"/>
          </a:xfrm>
          <a:prstGeom prst="rect">
            <a:avLst/>
          </a:prstGeom>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839470" y="834390"/>
            <a:ext cx="1774190" cy="368300"/>
          </a:xfrm>
          <a:prstGeom prst="rect">
            <a:avLst/>
          </a:prstGeom>
          <a:noFill/>
        </p:spPr>
        <p:txBody>
          <a:bodyPr wrap="none" rtlCol="0" anchor="t">
            <a:spAutoFit/>
          </a:bodyPr>
          <a:p>
            <a:pPr algn="l"/>
            <a:r>
              <a:rPr lang="en-US"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4.3.</a:t>
            </a:r>
            <a:r>
              <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协议IO分析</a:t>
            </a:r>
            <a:endPar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 name="文本框 7"/>
          <p:cNvSpPr txBox="1"/>
          <p:nvPr/>
        </p:nvSpPr>
        <p:spPr>
          <a:xfrm>
            <a:off x="6194425" y="1329055"/>
            <a:ext cx="5044440" cy="4246245"/>
          </a:xfrm>
          <a:prstGeom prst="rect">
            <a:avLst/>
          </a:prstGeom>
          <a:noFill/>
        </p:spPr>
        <p:txBody>
          <a:bodyPr wrap="square" rtlCol="0" anchor="t">
            <a:spAutoFit/>
          </a:bodyPr>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有了输入和输出的能力，一个节点才能够和其他的节点进行交互</a:t>
            </a:r>
            <a:r>
              <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a:t>
            </a:r>
            <a:endPar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协议的输入，也就是DSR协议对于接受数据包的处理，他的具体实现在dsr-recv函数中</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首先，协议会处理数据包的选项，并决定对数据包进行何种操作（第35行），之后会用一条switch语句对各种不同的选项进行判断，并进行处理（第45行），我们着重分析转发数据包的情况（第58-71行），当ttl为零时，丢弃数据包，而其他情况下调用XMIT函数转发数据包。</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2" name="图片 1"/>
          <p:cNvPicPr>
            <a:picLocks noChangeAspect="1"/>
          </p:cNvPicPr>
          <p:nvPr/>
        </p:nvPicPr>
        <p:blipFill>
          <a:blip r:embed="rId1"/>
          <a:stretch>
            <a:fillRect/>
          </a:stretch>
        </p:blipFill>
        <p:spPr>
          <a:xfrm>
            <a:off x="628015" y="1721485"/>
            <a:ext cx="5032375" cy="3461385"/>
          </a:xfrm>
          <a:prstGeom prst="rect">
            <a:avLst/>
          </a:prstGeom>
        </p:spPr>
      </p:pic>
      <p:sp>
        <p:nvSpPr>
          <p:cNvPr id="3" name="文本框 2"/>
          <p:cNvSpPr txBox="1"/>
          <p:nvPr/>
        </p:nvSpPr>
        <p:spPr>
          <a:xfrm>
            <a:off x="839470" y="5403215"/>
            <a:ext cx="3404235" cy="368300"/>
          </a:xfrm>
          <a:prstGeom prst="rect">
            <a:avLst/>
          </a:prstGeom>
          <a:noFill/>
        </p:spPr>
        <p:txBody>
          <a:bodyPr wrap="none" rtlCol="0">
            <a:spAutoFit/>
          </a:bodyPr>
          <a:p>
            <a:pPr algn="l"/>
            <a:r>
              <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DSR协议对于接受数据包的处理</a:t>
            </a:r>
            <a:endParaRPr lang="zh-CN" altLang="en-US"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矩形 2"/>
          <p:cNvSpPr/>
          <p:nvPr/>
        </p:nvSpPr>
        <p:spPr>
          <a:xfrm>
            <a:off x="0" y="4852988"/>
            <a:ext cx="12192000" cy="2005012"/>
          </a:xfrm>
          <a:prstGeom prst="rect">
            <a:avLst/>
          </a:prstGeom>
          <a:solidFill>
            <a:srgbClr val="E2E9E9"/>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099" name="矩形 3"/>
          <p:cNvSpPr/>
          <p:nvPr/>
        </p:nvSpPr>
        <p:spPr>
          <a:xfrm>
            <a:off x="695325" y="1113790"/>
            <a:ext cx="9225915" cy="2584450"/>
          </a:xfrm>
          <a:prstGeom prst="rect">
            <a:avLst/>
          </a:prstGeom>
          <a:noFill/>
          <a:ln w="9525">
            <a:noFill/>
          </a:ln>
        </p:spPr>
        <p:txBody>
          <a:bodyPr wrap="square">
            <a:spAutoFit/>
          </a:bodyPr>
          <a:p>
            <a:pPr>
              <a:lnSpc>
                <a:spcPct val="150000"/>
              </a:lnSpc>
            </a:pPr>
            <a:r>
              <a:rPr lang="en-US" altLang="zh-CN" sz="54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DSR-uu</a:t>
            </a:r>
            <a:r>
              <a:rPr lang="zh-CN" altLang="en-US" sz="54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路由协议分析进展</a:t>
            </a:r>
            <a:endParaRPr lang="zh-CN" altLang="en-US" sz="54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endParaRPr lang="zh-CN" altLang="en-US" sz="54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4100" name="矩形 7"/>
          <p:cNvSpPr/>
          <p:nvPr/>
        </p:nvSpPr>
        <p:spPr>
          <a:xfrm>
            <a:off x="3005455" y="5255895"/>
            <a:ext cx="8698230" cy="1198880"/>
          </a:xfrm>
          <a:prstGeom prst="rect">
            <a:avLst/>
          </a:prstGeom>
          <a:noFill/>
          <a:ln w="9525">
            <a:noFill/>
          </a:ln>
        </p:spPr>
        <p:txBody>
          <a:bodyPr wrap="none">
            <a:spAutoFit/>
          </a:bodyPr>
          <a:p>
            <a:pPr algn="r">
              <a:lnSpc>
                <a:spcPct val="150000"/>
              </a:lnSpc>
            </a:pPr>
            <a:r>
              <a:rPr lang="en-US" altLang="zh-CN" sz="24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PPT</a:t>
            </a:r>
            <a:r>
              <a:rPr lang="zh-CN" altLang="en-US" sz="24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仅给出当前分析的大致进展情况详细分析请参见大作业文档</a:t>
            </a:r>
            <a:endParaRPr lang="zh-CN" altLang="en-US" sz="24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r">
              <a:lnSpc>
                <a:spcPct val="150000"/>
              </a:lnSpc>
            </a:pPr>
            <a:endParaRPr lang="en-US" altLang="zh-CN" sz="24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4101" name="矩形 8"/>
          <p:cNvSpPr/>
          <p:nvPr/>
        </p:nvSpPr>
        <p:spPr>
          <a:xfrm>
            <a:off x="1435100" y="0"/>
            <a:ext cx="1343025" cy="685800"/>
          </a:xfrm>
          <a:prstGeom prst="rect">
            <a:avLst/>
          </a:prstGeom>
          <a:solidFill>
            <a:srgbClr val="314865"/>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02" name="直接连接符 9"/>
          <p:cNvSpPr/>
          <p:nvPr/>
        </p:nvSpPr>
        <p:spPr>
          <a:xfrm>
            <a:off x="0" y="685800"/>
            <a:ext cx="12192000" cy="0"/>
          </a:xfrm>
          <a:prstGeom prst="line">
            <a:avLst/>
          </a:prstGeom>
          <a:ln w="6350" cap="flat" cmpd="sng">
            <a:solidFill>
              <a:srgbClr val="BFBFBF">
                <a:alpha val="50000"/>
              </a:srgbClr>
            </a:solidFill>
            <a:prstDash val="solid"/>
            <a:bevel/>
            <a:headEnd type="none" w="med" len="med"/>
            <a:tailEnd type="none" w="med" len="med"/>
          </a:ln>
        </p:spPr>
      </p:sp>
      <p:pic>
        <p:nvPicPr>
          <p:cNvPr id="4103" name="图片 12"/>
          <p:cNvPicPr>
            <a:picLocks noChangeAspect="1"/>
          </p:cNvPicPr>
          <p:nvPr/>
        </p:nvPicPr>
        <p:blipFill>
          <a:blip r:embed="rId1"/>
          <a:stretch>
            <a:fillRect/>
          </a:stretch>
        </p:blipFill>
        <p:spPr>
          <a:xfrm>
            <a:off x="8985250" y="1550988"/>
            <a:ext cx="2438400" cy="2438400"/>
          </a:xfrm>
          <a:prstGeom prst="rect">
            <a:avLst/>
          </a:prstGeom>
          <a:noFill/>
          <a:ln w="9525">
            <a:noFill/>
          </a:ln>
        </p:spPr>
      </p:pic>
      <p:sp>
        <p:nvSpPr>
          <p:cNvPr id="3" name="文本框 2"/>
          <p:cNvSpPr txBox="1"/>
          <p:nvPr/>
        </p:nvSpPr>
        <p:spPr>
          <a:xfrm>
            <a:off x="1024890" y="2584450"/>
            <a:ext cx="5974080" cy="2061210"/>
          </a:xfrm>
          <a:prstGeom prst="rect">
            <a:avLst/>
          </a:prstGeom>
          <a:noFill/>
        </p:spPr>
        <p:txBody>
          <a:bodyPr wrap="none" rtlCol="0">
            <a:spAutoFit/>
          </a:bodyPr>
          <a:p>
            <a:pPr algn="l"/>
            <a:r>
              <a:rPr lang="zh-CN" altLang="en-US" sz="32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进度汇报：基本完成</a:t>
            </a:r>
            <a:endParaRPr lang="zh-CN" altLang="en-US" sz="32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r>
              <a:rPr lang="zh-CN" altLang="en-US" sz="24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从路由协议的组成到通信过程再到源码分析</a:t>
            </a:r>
            <a:endParaRPr lang="zh-CN" altLang="en-US" sz="24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r>
              <a:rPr lang="zh-CN" altLang="en-US" sz="24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期间绘制了协议内部函数关系调用图</a:t>
            </a:r>
            <a:endParaRPr lang="zh-CN" altLang="en-US" sz="24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r>
              <a:rPr lang="zh-CN" altLang="en-US" sz="24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分析了</a:t>
            </a:r>
            <a:r>
              <a:rPr lang="en-US" altLang="zh-CN" sz="24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dsr-uu</a:t>
            </a:r>
            <a:r>
              <a:rPr lang="zh-CN" altLang="en-US" sz="24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协议主要的</a:t>
            </a:r>
            <a:r>
              <a:rPr lang="en-US" altLang="zh-CN" sz="24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.h/.c</a:t>
            </a:r>
            <a:r>
              <a:rPr lang="zh-CN" altLang="en-US" sz="24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文件</a:t>
            </a:r>
            <a:endParaRPr lang="zh-CN" altLang="en-US" sz="24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r>
              <a:rPr lang="zh-CN" altLang="en-US" sz="24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参考</a:t>
            </a:r>
            <a:r>
              <a:rPr lang="en-US" altLang="zh-CN" sz="24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RFC2026</a:t>
            </a:r>
            <a:endParaRPr lang="en-US" altLang="zh-CN" sz="24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1073150" y="1126490"/>
            <a:ext cx="2130425" cy="368300"/>
          </a:xfrm>
          <a:prstGeom prst="rect">
            <a:avLst/>
          </a:prstGeom>
          <a:noFill/>
        </p:spPr>
        <p:txBody>
          <a:bodyPr wrap="none" rtlCol="0" anchor="t">
            <a:spAutoFit/>
          </a:bodyPr>
          <a:p>
            <a:pPr algn="l"/>
            <a:r>
              <a:rPr lang="en-US"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4.4</a:t>
            </a:r>
            <a:r>
              <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处理源路由请求</a:t>
            </a:r>
            <a:endPar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 name="文本框 7"/>
          <p:cNvSpPr txBox="1"/>
          <p:nvPr/>
        </p:nvSpPr>
        <p:spPr>
          <a:xfrm>
            <a:off x="6029960" y="1689735"/>
            <a:ext cx="5044440" cy="2999740"/>
          </a:xfrm>
          <a:prstGeom prst="rect">
            <a:avLst/>
          </a:prstGeom>
          <a:noFill/>
        </p:spPr>
        <p:txBody>
          <a:bodyPr wrap="square" rtlCol="0" anchor="t">
            <a:spAutoFit/>
          </a:bodyPr>
          <a:p>
            <a:pPr>
              <a:lnSpc>
                <a:spcPct val="150000"/>
              </a:lnSpc>
            </a:pPr>
            <a:r>
              <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在DSR协议众多的操作之中，我们首先分析对于源路由选项的处理，因为这是整个协议中相当基础的一个操作——在知道路由路径的情况下如何将数据包发送到目标地址。</a:t>
            </a:r>
            <a:endPar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r>
              <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源路由在这里是指发送的数据包沿途经过的节点，也就是路由的路径。而在协议内部，使用结构dsr_srt来描述源路由，它的定义左图：</a:t>
            </a:r>
            <a:endPar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29" name="图片 29"/>
          <p:cNvPicPr>
            <a:picLocks noChangeAspect="1"/>
          </p:cNvPicPr>
          <p:nvPr/>
        </p:nvPicPr>
        <p:blipFill>
          <a:blip r:embed="rId1"/>
          <a:stretch>
            <a:fillRect/>
          </a:stretch>
        </p:blipFill>
        <p:spPr>
          <a:xfrm>
            <a:off x="911860" y="2089150"/>
            <a:ext cx="4587240" cy="1346200"/>
          </a:xfrm>
          <a:prstGeom prst="rect">
            <a:avLst/>
          </a:prstGeom>
        </p:spPr>
      </p:pic>
      <p:sp>
        <p:nvSpPr>
          <p:cNvPr id="6" name="文本框 5"/>
          <p:cNvSpPr txBox="1"/>
          <p:nvPr/>
        </p:nvSpPr>
        <p:spPr>
          <a:xfrm>
            <a:off x="911860" y="3737610"/>
            <a:ext cx="4122420" cy="1753235"/>
          </a:xfrm>
          <a:prstGeom prst="rect">
            <a:avLst/>
          </a:prstGeom>
          <a:noFill/>
        </p:spPr>
        <p:txBody>
          <a:bodyPr wrap="square" rtlCol="0">
            <a:spAutoFit/>
          </a:bodyPr>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Src:源节点。</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Dst：目标节点。</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Laddrs:地址总长度。</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Addrs[1..n]:路径，经过的中间节点。</a:t>
            </a:r>
            <a:endParaRPr lang="zh-CN" altLang="en-US"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1073150" y="1126490"/>
            <a:ext cx="2130425" cy="368300"/>
          </a:xfrm>
          <a:prstGeom prst="rect">
            <a:avLst/>
          </a:prstGeom>
          <a:noFill/>
        </p:spPr>
        <p:txBody>
          <a:bodyPr wrap="none" rtlCol="0" anchor="t">
            <a:spAutoFit/>
          </a:bodyPr>
          <a:p>
            <a:pPr algn="l"/>
            <a:r>
              <a:rPr lang="en-US"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4.4</a:t>
            </a:r>
            <a:r>
              <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处理源路由请求</a:t>
            </a:r>
            <a:endPar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 name="文本框 7"/>
          <p:cNvSpPr txBox="1"/>
          <p:nvPr/>
        </p:nvSpPr>
        <p:spPr>
          <a:xfrm>
            <a:off x="6029960" y="1689735"/>
            <a:ext cx="5044440" cy="2999740"/>
          </a:xfrm>
          <a:prstGeom prst="rect">
            <a:avLst/>
          </a:prstGeom>
          <a:noFill/>
        </p:spPr>
        <p:txBody>
          <a:bodyPr wrap="square" rtlCol="0" anchor="t">
            <a:spAutoFit/>
          </a:bodyPr>
          <a:p>
            <a:pPr>
              <a:lnSpc>
                <a:spcPct val="150000"/>
              </a:lnSpc>
            </a:pPr>
            <a:r>
              <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在DSR协议众多的操作之中，我们首先分析对于源路由选项的处理，因为这是整个协议中相当基础的一个操作——在知道路由路径的情况下如何将数据包发送到目标地址。</a:t>
            </a:r>
            <a:endPar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r>
              <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源路由在这里是指发送的数据包沿途经过的节点，也就是路由的路径。而在协议内部，使用结构dsr_srt来描述源路由，它的定义左图：</a:t>
            </a:r>
            <a:endPar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29" name="图片 29"/>
          <p:cNvPicPr>
            <a:picLocks noChangeAspect="1"/>
          </p:cNvPicPr>
          <p:nvPr/>
        </p:nvPicPr>
        <p:blipFill>
          <a:blip r:embed="rId1"/>
          <a:stretch>
            <a:fillRect/>
          </a:stretch>
        </p:blipFill>
        <p:spPr>
          <a:xfrm>
            <a:off x="911860" y="2089150"/>
            <a:ext cx="4587240" cy="1346200"/>
          </a:xfrm>
          <a:prstGeom prst="rect">
            <a:avLst/>
          </a:prstGeom>
        </p:spPr>
      </p:pic>
      <p:sp>
        <p:nvSpPr>
          <p:cNvPr id="6" name="文本框 5"/>
          <p:cNvSpPr txBox="1"/>
          <p:nvPr/>
        </p:nvSpPr>
        <p:spPr>
          <a:xfrm>
            <a:off x="911860" y="3737610"/>
            <a:ext cx="4122420" cy="1753235"/>
          </a:xfrm>
          <a:prstGeom prst="rect">
            <a:avLst/>
          </a:prstGeom>
          <a:noFill/>
        </p:spPr>
        <p:txBody>
          <a:bodyPr wrap="square" rtlCol="0">
            <a:spAutoFit/>
          </a:bodyPr>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Src:源节点。</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Dst：目标节点。</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Laddrs:地址总长度。</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Addrs[1..n]:路径，经过的中间节点。</a:t>
            </a:r>
            <a:endParaRPr lang="zh-CN" altLang="en-US"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矩形 1"/>
          <p:cNvSpPr/>
          <p:nvPr/>
        </p:nvSpPr>
        <p:spPr>
          <a:xfrm>
            <a:off x="0" y="4833303"/>
            <a:ext cx="12192000" cy="2005012"/>
          </a:xfrm>
          <a:prstGeom prst="rect">
            <a:avLst/>
          </a:prstGeom>
          <a:solidFill>
            <a:srgbClr val="E2E9E9"/>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4579" name="矩形 2"/>
          <p:cNvSpPr/>
          <p:nvPr/>
        </p:nvSpPr>
        <p:spPr>
          <a:xfrm>
            <a:off x="1630998" y="4866323"/>
            <a:ext cx="6096000" cy="1314450"/>
          </a:xfrm>
          <a:prstGeom prst="rect">
            <a:avLst/>
          </a:prstGeom>
          <a:noFill/>
          <a:ln w="9525">
            <a:noFill/>
          </a:ln>
        </p:spPr>
        <p:txBody>
          <a:bodyPr>
            <a:spAutoFit/>
          </a:bodyPr>
          <a:p>
            <a:pPr>
              <a:lnSpc>
                <a:spcPct val="150000"/>
              </a:lnSpc>
            </a:pPr>
            <a:r>
              <a:rPr lang="en-US" altLang="zh-CN" sz="60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THANKS!</a:t>
            </a:r>
            <a:endParaRPr lang="zh-CN" altLang="en-US" sz="40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24580" name="图片 12"/>
          <p:cNvPicPr>
            <a:picLocks noChangeAspect="1"/>
          </p:cNvPicPr>
          <p:nvPr/>
        </p:nvPicPr>
        <p:blipFill>
          <a:blip r:embed="rId1"/>
          <a:stretch>
            <a:fillRect/>
          </a:stretch>
        </p:blipFill>
        <p:spPr>
          <a:xfrm>
            <a:off x="7726998" y="5227955"/>
            <a:ext cx="763587" cy="765175"/>
          </a:xfrm>
          <a:prstGeom prst="rect">
            <a:avLst/>
          </a:prstGeom>
          <a:noFill/>
          <a:ln w="9525">
            <a:noFill/>
          </a:ln>
        </p:spPr>
      </p:pic>
      <p:sp>
        <p:nvSpPr>
          <p:cNvPr id="24583" name="矩形 14"/>
          <p:cNvSpPr/>
          <p:nvPr/>
        </p:nvSpPr>
        <p:spPr>
          <a:xfrm>
            <a:off x="8490585" y="5673090"/>
            <a:ext cx="3535680" cy="645160"/>
          </a:xfrm>
          <a:prstGeom prst="rect">
            <a:avLst/>
          </a:prstGeom>
          <a:noFill/>
          <a:ln w="9525">
            <a:noFill/>
          </a:ln>
        </p:spPr>
        <p:txBody>
          <a:bodyPr wrap="none">
            <a:spAutoFit/>
          </a:bodyPr>
          <a:p>
            <a:pPr>
              <a:lnSpc>
                <a:spcPct val="150000"/>
              </a:lnSpc>
            </a:pPr>
            <a:r>
              <a:rPr lang="zh-CN" altLang="en-US" sz="24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具体内容参见大作业文档</a:t>
            </a:r>
            <a:endParaRPr lang="zh-CN" altLang="en-US" sz="24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4584" name="矩形 574"/>
          <p:cNvSpPr/>
          <p:nvPr/>
        </p:nvSpPr>
        <p:spPr>
          <a:xfrm>
            <a:off x="1435100" y="0"/>
            <a:ext cx="1343025" cy="685800"/>
          </a:xfrm>
          <a:prstGeom prst="rect">
            <a:avLst/>
          </a:prstGeom>
          <a:solidFill>
            <a:srgbClr val="314865"/>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4585" name="直接连接符 575"/>
          <p:cNvSpPr/>
          <p:nvPr/>
        </p:nvSpPr>
        <p:spPr>
          <a:xfrm>
            <a:off x="0" y="685800"/>
            <a:ext cx="12192000" cy="0"/>
          </a:xfrm>
          <a:prstGeom prst="line">
            <a:avLst/>
          </a:prstGeom>
          <a:ln w="6350" cap="flat" cmpd="sng">
            <a:solidFill>
              <a:srgbClr val="BFBFBF">
                <a:alpha val="50000"/>
              </a:srgbClr>
            </a:solidFill>
            <a:prstDash val="solid"/>
            <a:bevel/>
            <a:headEnd type="none" w="med" len="med"/>
            <a:tailEnd type="none" w="med" len="med"/>
          </a:ln>
        </p:spPr>
      </p:sp>
      <p:sp>
        <p:nvSpPr>
          <p:cNvPr id="24586" name="椭圆 577"/>
          <p:cNvSpPr/>
          <p:nvPr/>
        </p:nvSpPr>
        <p:spPr>
          <a:xfrm>
            <a:off x="8113713" y="1085850"/>
            <a:ext cx="3367087" cy="3367088"/>
          </a:xfrm>
          <a:prstGeom prst="ellipse">
            <a:avLst/>
          </a:prstGeom>
          <a:solidFill>
            <a:srgbClr val="666666"/>
          </a:solidFill>
          <a:ln w="12700" cap="flat" cmpd="sng">
            <a:solidFill>
              <a:schemeClr val="bg1"/>
            </a:solidFill>
            <a:prstDash val="solid"/>
            <a:bevel/>
            <a:headEnd type="none" w="med" len="med"/>
            <a:tailEnd type="none" w="med" len="med"/>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4587" name="文本框 578"/>
          <p:cNvSpPr/>
          <p:nvPr/>
        </p:nvSpPr>
        <p:spPr>
          <a:xfrm>
            <a:off x="9082088" y="887413"/>
            <a:ext cx="1430337" cy="3770312"/>
          </a:xfrm>
          <a:prstGeom prst="rect">
            <a:avLst/>
          </a:prstGeom>
          <a:noFill/>
          <a:ln w="9525">
            <a:noFill/>
          </a:ln>
        </p:spPr>
        <p:txBody>
          <a:bodyPr wrap="square" anchor="ctr">
            <a:spAutoFit/>
          </a:bodyPr>
          <a:p>
            <a:pPr algn="ctr"/>
            <a:r>
              <a:rPr lang="en-US" altLang="zh-CN" sz="23900" b="1" dirty="0">
                <a:solidFill>
                  <a:schemeClr val="bg1"/>
                </a:solidFill>
                <a:latin typeface="Calibri" panose="020F0502020204030204" charset="0"/>
                <a:ea typeface="宋体" panose="02010600030101010101" pitchFamily="2" charset="-122"/>
                <a:cs typeface="Calibri" panose="020F0502020204030204" charset="0"/>
                <a:sym typeface="Calibri" panose="020F0502020204030204" charset="0"/>
              </a:rPr>
              <a:t>!</a:t>
            </a:r>
            <a:endParaRPr lang="zh-CN" altLang="en-US" sz="23900" b="1" dirty="0">
              <a:solidFill>
                <a:schemeClr val="bg1"/>
              </a:solidFill>
              <a:latin typeface="Calibri" panose="020F0502020204030204" charset="0"/>
              <a:ea typeface="宋体" panose="02010600030101010101" pitchFamily="2" charset="-122"/>
              <a:sym typeface="宋体" panose="02010600030101010101" pitchFamily="2" charset="-122"/>
            </a:endParaRPr>
          </a:p>
        </p:txBody>
      </p:sp>
      <p:sp>
        <p:nvSpPr>
          <p:cNvPr id="2" name="文本框 1"/>
          <p:cNvSpPr txBox="1"/>
          <p:nvPr/>
        </p:nvSpPr>
        <p:spPr>
          <a:xfrm>
            <a:off x="655955" y="1623695"/>
            <a:ext cx="6927215" cy="2861310"/>
          </a:xfrm>
          <a:prstGeom prst="rect">
            <a:avLst/>
          </a:prstGeom>
          <a:noFill/>
        </p:spPr>
        <p:txBody>
          <a:bodyPr wrap="square" rtlCol="0">
            <a:spAutoFit/>
          </a:bodyPr>
          <a:p>
            <a:pPr algn="l"/>
            <a:r>
              <a:rPr lang="zh-CN" altLang="en-US" sz="2000">
                <a:solidFill>
                  <a:schemeClr val="bg1">
                    <a:lumMod val="50000"/>
                  </a:schemeClr>
                </a:solidFill>
                <a:latin typeface="Comic Sans MS" panose="030F0702030302020204" charset="0"/>
                <a:cs typeface="Comic Sans MS" panose="030F0702030302020204" charset="0"/>
              </a:rPr>
              <a:t>目前进展到此</a:t>
            </a:r>
            <a:endParaRPr lang="zh-CN" altLang="en-US" sz="2000">
              <a:solidFill>
                <a:schemeClr val="bg1">
                  <a:lumMod val="50000"/>
                </a:schemeClr>
              </a:solidFill>
              <a:latin typeface="Comic Sans MS" panose="030F0702030302020204" charset="0"/>
              <a:cs typeface="Comic Sans MS" panose="030F0702030302020204" charset="0"/>
            </a:endParaRPr>
          </a:p>
          <a:p>
            <a:pPr algn="l"/>
            <a:r>
              <a:rPr lang="zh-CN" altLang="en-US" sz="2000">
                <a:solidFill>
                  <a:schemeClr val="bg1">
                    <a:lumMod val="50000"/>
                  </a:schemeClr>
                </a:solidFill>
                <a:latin typeface="Comic Sans MS" panose="030F0702030302020204" charset="0"/>
                <a:cs typeface="Comic Sans MS" panose="030F0702030302020204" charset="0"/>
              </a:rPr>
              <a:t>接下来的工作是分析：</a:t>
            </a:r>
            <a:endParaRPr lang="zh-CN" altLang="en-US" sz="2000">
              <a:solidFill>
                <a:schemeClr val="bg1">
                  <a:lumMod val="50000"/>
                </a:schemeClr>
              </a:solidFill>
              <a:latin typeface="Comic Sans MS" panose="030F0702030302020204" charset="0"/>
              <a:cs typeface="Comic Sans MS" panose="030F0702030302020204" charset="0"/>
            </a:endParaRPr>
          </a:p>
          <a:p>
            <a:pPr algn="l"/>
            <a:endParaRPr lang="zh-CN" altLang="en-US" sz="2000">
              <a:solidFill>
                <a:schemeClr val="bg1">
                  <a:lumMod val="50000"/>
                </a:schemeClr>
              </a:solidFill>
              <a:latin typeface="Comic Sans MS" panose="030F0702030302020204" charset="0"/>
              <a:cs typeface="Comic Sans MS" panose="030F0702030302020204" charset="0"/>
            </a:endParaRPr>
          </a:p>
          <a:p>
            <a:pPr algn="l"/>
            <a:r>
              <a:rPr lang="zh-CN" altLang="en-US" sz="2000">
                <a:solidFill>
                  <a:schemeClr val="bg1">
                    <a:lumMod val="50000"/>
                  </a:schemeClr>
                </a:solidFill>
                <a:latin typeface="Comic Sans MS" panose="030F0702030302020204" charset="0"/>
                <a:cs typeface="Comic Sans MS" panose="030F0702030302020204" charset="0"/>
              </a:rPr>
              <a:t>dsr-srt.c中关于添加源路由选项的实现，</a:t>
            </a:r>
            <a:r>
              <a:rPr lang="zh-CN" altLang="en-US" sz="2000">
                <a:solidFill>
                  <a:schemeClr val="bg1">
                    <a:lumMod val="50000"/>
                  </a:schemeClr>
                </a:solidFill>
                <a:latin typeface="Comic Sans MS" panose="030F0702030302020204" charset="0"/>
                <a:cs typeface="Comic Sans MS" panose="030F0702030302020204" charset="0"/>
                <a:sym typeface="+mn-ea"/>
              </a:rPr>
              <a:t>源路由选型的处理</a:t>
            </a:r>
            <a:endParaRPr lang="zh-CN" altLang="en-US" sz="2000">
              <a:solidFill>
                <a:schemeClr val="bg1">
                  <a:lumMod val="50000"/>
                </a:schemeClr>
              </a:solidFill>
              <a:latin typeface="Comic Sans MS" panose="030F0702030302020204" charset="0"/>
              <a:cs typeface="Comic Sans MS" panose="030F0702030302020204" charset="0"/>
            </a:endParaRPr>
          </a:p>
          <a:p>
            <a:pPr algn="l"/>
            <a:r>
              <a:rPr lang="zh-CN" altLang="en-US" sz="2000">
                <a:solidFill>
                  <a:schemeClr val="bg1">
                    <a:lumMod val="50000"/>
                  </a:schemeClr>
                </a:solidFill>
                <a:latin typeface="Comic Sans MS" panose="030F0702030302020204" charset="0"/>
                <a:cs typeface="Comic Sans MS" panose="030F0702030302020204" charset="0"/>
              </a:rPr>
              <a:t>dsr-rreq.c中</a:t>
            </a:r>
            <a:r>
              <a:rPr lang="zh-CN" altLang="en-US" sz="2000">
                <a:solidFill>
                  <a:schemeClr val="bg1">
                    <a:lumMod val="50000"/>
                  </a:schemeClr>
                </a:solidFill>
                <a:latin typeface="Comic Sans MS" panose="030F0702030302020204" charset="0"/>
                <a:cs typeface="Comic Sans MS" panose="030F0702030302020204" charset="0"/>
                <a:sym typeface="+mn-ea"/>
              </a:rPr>
              <a:t>路由请求表的定义以及</a:t>
            </a:r>
            <a:r>
              <a:rPr lang="zh-CN" altLang="en-US" sz="2000">
                <a:solidFill>
                  <a:schemeClr val="bg1">
                    <a:lumMod val="50000"/>
                  </a:schemeClr>
                </a:solidFill>
                <a:latin typeface="Comic Sans MS" panose="030F0702030302020204" charset="0"/>
                <a:cs typeface="Comic Sans MS" panose="030F0702030302020204" charset="0"/>
              </a:rPr>
              <a:t>关于创建，发送，添加路由请求选项的实现</a:t>
            </a:r>
            <a:endParaRPr lang="zh-CN" altLang="en-US" sz="2000">
              <a:solidFill>
                <a:schemeClr val="bg1">
                  <a:lumMod val="50000"/>
                </a:schemeClr>
              </a:solidFill>
              <a:latin typeface="Comic Sans MS" panose="030F0702030302020204" charset="0"/>
              <a:cs typeface="Comic Sans MS" panose="030F0702030302020204" charset="0"/>
            </a:endParaRPr>
          </a:p>
          <a:p>
            <a:pPr algn="l"/>
            <a:r>
              <a:rPr lang="zh-CN" altLang="en-US" sz="2000">
                <a:solidFill>
                  <a:schemeClr val="bg1">
                    <a:lumMod val="50000"/>
                  </a:schemeClr>
                </a:solidFill>
                <a:latin typeface="Comic Sans MS" panose="030F0702030302020204" charset="0"/>
                <a:cs typeface="Comic Sans MS" panose="030F0702030302020204" charset="0"/>
              </a:rPr>
              <a:t>dsr-dev.c中关于数据包发送的实现</a:t>
            </a:r>
            <a:endParaRPr lang="zh-CN" altLang="en-US" sz="2000">
              <a:solidFill>
                <a:schemeClr val="bg1">
                  <a:lumMod val="50000"/>
                </a:schemeClr>
              </a:solidFill>
              <a:latin typeface="Comic Sans MS" panose="030F0702030302020204" charset="0"/>
              <a:cs typeface="Comic Sans MS" panose="030F0702030302020204" charset="0"/>
            </a:endParaRPr>
          </a:p>
          <a:p>
            <a:pPr algn="l"/>
            <a:r>
              <a:rPr lang="zh-CN" altLang="en-US" sz="2000">
                <a:solidFill>
                  <a:schemeClr val="bg1">
                    <a:lumMod val="50000"/>
                  </a:schemeClr>
                </a:solidFill>
                <a:latin typeface="Comic Sans MS" panose="030F0702030302020204" charset="0"/>
                <a:cs typeface="Comic Sans MS" panose="030F0702030302020204" charset="0"/>
              </a:rPr>
              <a:t>dsr-ack.c中关于ACK请求选项的处理</a:t>
            </a:r>
            <a:endParaRPr lang="zh-CN" altLang="en-US" sz="2000">
              <a:solidFill>
                <a:schemeClr val="bg1">
                  <a:lumMod val="50000"/>
                </a:schemeClr>
              </a:solidFill>
              <a:latin typeface="Comic Sans MS" panose="030F0702030302020204" charset="0"/>
              <a:cs typeface="Comic Sans MS" panose="030F0702030302020204" charset="0"/>
            </a:endParaRPr>
          </a:p>
          <a:p>
            <a:pPr algn="l"/>
            <a:r>
              <a:rPr lang="zh-CN" altLang="en-US" sz="2000">
                <a:solidFill>
                  <a:schemeClr val="bg1">
                    <a:lumMod val="50000"/>
                  </a:schemeClr>
                </a:solidFill>
                <a:latin typeface="Comic Sans MS" panose="030F0702030302020204" charset="0"/>
                <a:cs typeface="Comic Sans MS" panose="030F0702030302020204" charset="0"/>
              </a:rPr>
              <a:t>dsr-rrer中关于发送路由错误请求的实现</a:t>
            </a:r>
            <a:endParaRPr lang="zh-CN" altLang="en-US" sz="2000">
              <a:solidFill>
                <a:schemeClr val="bg1">
                  <a:lumMod val="50000"/>
                </a:schemeClr>
              </a:solidFill>
              <a:latin typeface="Comic Sans MS" panose="030F0702030302020204" charset="0"/>
              <a:cs typeface="Comic Sans MS" panose="030F0702030302020204" charset="0"/>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矩形 1"/>
          <p:cNvSpPr/>
          <p:nvPr/>
        </p:nvSpPr>
        <p:spPr>
          <a:xfrm>
            <a:off x="0" y="5335270"/>
            <a:ext cx="12192000" cy="1543050"/>
          </a:xfrm>
          <a:prstGeom prst="rect">
            <a:avLst/>
          </a:prstGeom>
          <a:solidFill>
            <a:srgbClr val="E2E9E9"/>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6147" name="组合 2"/>
          <p:cNvGrpSpPr/>
          <p:nvPr/>
        </p:nvGrpSpPr>
        <p:grpSpPr>
          <a:xfrm>
            <a:off x="469900" y="5676900"/>
            <a:ext cx="2638425" cy="831850"/>
            <a:chOff x="0" y="0"/>
            <a:chExt cx="2639488" cy="830997"/>
          </a:xfrm>
        </p:grpSpPr>
        <p:sp>
          <p:nvSpPr>
            <p:cNvPr id="6148" name="文本框 3"/>
            <p:cNvSpPr/>
            <p:nvPr/>
          </p:nvSpPr>
          <p:spPr>
            <a:xfrm>
              <a:off x="0" y="0"/>
              <a:ext cx="1199344" cy="830997"/>
            </a:xfrm>
            <a:prstGeom prst="rect">
              <a:avLst/>
            </a:prstGeom>
            <a:noFill/>
            <a:ln w="9525">
              <a:noFill/>
            </a:ln>
          </p:spPr>
          <p:txBody>
            <a:bodyPr wrap="square">
              <a:spAutoFit/>
            </a:bodyPr>
            <a:p>
              <a:r>
                <a:rPr lang="en-US" altLang="zh-CN" sz="4800" i="1" dirty="0">
                  <a:solidFill>
                    <a:srgbClr val="4D8FB7"/>
                  </a:solidFill>
                  <a:latin typeface="微软雅黑" panose="020B0503020204020204" pitchFamily="2" charset="-122"/>
                  <a:ea typeface="微软雅黑" panose="020B0503020204020204" pitchFamily="2" charset="-122"/>
                  <a:sym typeface="微软雅黑" panose="020B0503020204020204" pitchFamily="2" charset="-122"/>
                </a:rPr>
                <a:t>1</a:t>
              </a:r>
              <a:endParaRPr lang="zh-CN" altLang="en-US" sz="4800" i="1" dirty="0">
                <a:solidFill>
                  <a:srgbClr val="4D8FB7"/>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149" name="文本框 4"/>
            <p:cNvSpPr/>
            <p:nvPr/>
          </p:nvSpPr>
          <p:spPr>
            <a:xfrm>
              <a:off x="599672" y="123110"/>
              <a:ext cx="2039816" cy="644498"/>
            </a:xfrm>
            <a:prstGeom prst="rect">
              <a:avLst/>
            </a:prstGeom>
            <a:noFill/>
            <a:ln w="9525">
              <a:noFill/>
            </a:ln>
          </p:spPr>
          <p:txBody>
            <a:bodyPr wrap="square">
              <a:spAutoFit/>
            </a:bodyPr>
            <a:p>
              <a:r>
                <a:rPr lang="en-US" b="1"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DSR-uu</a:t>
              </a:r>
              <a:endParaRPr lang="en-US" b="1"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endParaRPr>
            </a:p>
            <a:p>
              <a:r>
                <a:rPr lang="zh-CN" altLang="en-US" b="1"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协议简介</a:t>
              </a:r>
              <a:endParaRPr lang="zh-CN" altLang="en-US" sz="1400" b="1"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6150" name="燕尾形 5"/>
          <p:cNvSpPr/>
          <p:nvPr/>
        </p:nvSpPr>
        <p:spPr>
          <a:xfrm>
            <a:off x="2544763" y="5314950"/>
            <a:ext cx="549275" cy="1543050"/>
          </a:xfrm>
          <a:prstGeom prst="chevron">
            <a:avLst>
              <a:gd name="adj" fmla="val 100000"/>
            </a:avLst>
          </a:prstGeom>
          <a:noFill/>
          <a:ln w="12700" cap="flat" cmpd="sng">
            <a:solidFill>
              <a:srgbClr val="A5A5A5"/>
            </a:solidFill>
            <a:prstDash val="solid"/>
            <a:bevel/>
            <a:headEnd type="none" w="med" len="med"/>
            <a:tailEnd type="none" w="med" len="med"/>
          </a:ln>
        </p:spPr>
        <p:txBody>
          <a:bodyPr anchor="ctr"/>
          <a:p>
            <a:pPr algn="ctr"/>
            <a:endParaRPr>
              <a:latin typeface="宋体" panose="02010600030101010101" pitchFamily="2" charset="-122"/>
              <a:ea typeface="宋体" panose="02010600030101010101" pitchFamily="2" charset="-122"/>
              <a:sym typeface="宋体" panose="02010600030101010101" pitchFamily="2" charset="-122"/>
            </a:endParaRPr>
          </a:p>
        </p:txBody>
      </p:sp>
      <p:grpSp>
        <p:nvGrpSpPr>
          <p:cNvPr id="6151" name="组合 6"/>
          <p:cNvGrpSpPr/>
          <p:nvPr/>
        </p:nvGrpSpPr>
        <p:grpSpPr>
          <a:xfrm>
            <a:off x="3335338" y="5676900"/>
            <a:ext cx="2640012" cy="831850"/>
            <a:chOff x="0" y="0"/>
            <a:chExt cx="2639488" cy="830997"/>
          </a:xfrm>
        </p:grpSpPr>
        <p:sp>
          <p:nvSpPr>
            <p:cNvPr id="6152" name="文本框 7"/>
            <p:cNvSpPr/>
            <p:nvPr/>
          </p:nvSpPr>
          <p:spPr>
            <a:xfrm>
              <a:off x="0" y="0"/>
              <a:ext cx="1199344" cy="830997"/>
            </a:xfrm>
            <a:prstGeom prst="rect">
              <a:avLst/>
            </a:prstGeom>
            <a:noFill/>
            <a:ln w="9525">
              <a:noFill/>
            </a:ln>
          </p:spPr>
          <p:txBody>
            <a:bodyPr wrap="square">
              <a:spAutoFit/>
            </a:bodyPr>
            <a:p>
              <a:r>
                <a:rPr lang="en-US" altLang="zh-CN"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2</a:t>
              </a:r>
              <a:endParaRPr lang="zh-CN" altLang="en-US"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153" name="文本框 8"/>
            <p:cNvSpPr/>
            <p:nvPr/>
          </p:nvSpPr>
          <p:spPr>
            <a:xfrm>
              <a:off x="599672" y="123110"/>
              <a:ext cx="2039816" cy="582967"/>
            </a:xfrm>
            <a:prstGeom prst="rect">
              <a:avLst/>
            </a:prstGeom>
            <a:noFill/>
            <a:ln w="9525">
              <a:noFill/>
            </a:ln>
          </p:spPr>
          <p:txBody>
            <a:bodyPr wrap="square">
              <a:spAutoFit/>
            </a:bodyPr>
            <a:p>
              <a:r>
                <a:rPr lang="zh-CN"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通信过程</a:t>
              </a:r>
              <a:endParaRPr lang="zh-CN"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a:p>
              <a:r>
                <a:rPr lang="zh-CN" sz="1400"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函数调用，图谱</a:t>
              </a:r>
              <a:endParaRPr lang="zh-CN" sz="1400"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6154" name="组合 9"/>
          <p:cNvGrpSpPr/>
          <p:nvPr/>
        </p:nvGrpSpPr>
        <p:grpSpPr>
          <a:xfrm>
            <a:off x="6200775" y="5676900"/>
            <a:ext cx="2640013" cy="831850"/>
            <a:chOff x="0" y="0"/>
            <a:chExt cx="2639488" cy="830997"/>
          </a:xfrm>
        </p:grpSpPr>
        <p:sp>
          <p:nvSpPr>
            <p:cNvPr id="6155" name="文本框 10"/>
            <p:cNvSpPr/>
            <p:nvPr/>
          </p:nvSpPr>
          <p:spPr>
            <a:xfrm>
              <a:off x="0" y="0"/>
              <a:ext cx="1199344" cy="830997"/>
            </a:xfrm>
            <a:prstGeom prst="rect">
              <a:avLst/>
            </a:prstGeom>
            <a:noFill/>
            <a:ln w="9525">
              <a:noFill/>
            </a:ln>
          </p:spPr>
          <p:txBody>
            <a:bodyPr wrap="square">
              <a:spAutoFit/>
            </a:bodyPr>
            <a:p>
              <a:r>
                <a:rPr lang="en-US" altLang="zh-CN"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3</a:t>
              </a:r>
              <a:endParaRPr lang="zh-CN" altLang="en-US"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156" name="文本框 11"/>
            <p:cNvSpPr/>
            <p:nvPr/>
          </p:nvSpPr>
          <p:spPr>
            <a:xfrm>
              <a:off x="599672" y="123110"/>
              <a:ext cx="2039816" cy="582967"/>
            </a:xfrm>
            <a:prstGeom prst="rect">
              <a:avLst/>
            </a:prstGeom>
            <a:noFill/>
            <a:ln w="9525">
              <a:noFill/>
            </a:ln>
          </p:spPr>
          <p:txBody>
            <a:bodyPr wrap="square">
              <a:spAutoFit/>
            </a:bodyPr>
            <a:p>
              <a:r>
                <a:rPr lang="zh-CN" dirty="0">
                  <a:solidFill>
                    <a:srgbClr val="BFBFBF"/>
                  </a:solidFill>
                  <a:effectLst/>
                  <a:latin typeface="微软雅黑" panose="020B0503020204020204" pitchFamily="2" charset="-122"/>
                  <a:ea typeface="微软雅黑" panose="020B0503020204020204" pitchFamily="2" charset="-122"/>
                  <a:sym typeface="微软雅黑" panose="020B0503020204020204" pitchFamily="2" charset="-122"/>
                </a:rPr>
                <a:t>基础知识</a:t>
              </a:r>
              <a:endParaRPr lang="zh-CN" dirty="0">
                <a:solidFill>
                  <a:srgbClr val="BFBFBF"/>
                </a:solidFill>
                <a:effectLst/>
                <a:latin typeface="微软雅黑" panose="020B0503020204020204" pitchFamily="2" charset="-122"/>
                <a:ea typeface="微软雅黑" panose="020B0503020204020204" pitchFamily="2" charset="-122"/>
                <a:sym typeface="微软雅黑" panose="020B0503020204020204" pitchFamily="2" charset="-122"/>
              </a:endParaRPr>
            </a:p>
            <a:p>
              <a:r>
                <a:rPr lang="zh-CN" sz="1400" dirty="0">
                  <a:solidFill>
                    <a:srgbClr val="BFBFBF"/>
                  </a:solidFill>
                  <a:effectLst/>
                  <a:latin typeface="微软雅黑" panose="020B0503020204020204" pitchFamily="2" charset="-122"/>
                  <a:ea typeface="微软雅黑" panose="020B0503020204020204" pitchFamily="2" charset="-122"/>
                  <a:sym typeface="微软雅黑" panose="020B0503020204020204" pitchFamily="2" charset="-122"/>
                </a:rPr>
                <a:t>代码分析</a:t>
              </a:r>
              <a:endParaRPr lang="zh-CN" sz="1400" dirty="0">
                <a:solidFill>
                  <a:srgbClr val="BFBFBF"/>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6157" name="组合 12"/>
          <p:cNvGrpSpPr/>
          <p:nvPr/>
        </p:nvGrpSpPr>
        <p:grpSpPr>
          <a:xfrm>
            <a:off x="9066213" y="5676900"/>
            <a:ext cx="2640012" cy="831850"/>
            <a:chOff x="0" y="0"/>
            <a:chExt cx="2639488" cy="830997"/>
          </a:xfrm>
        </p:grpSpPr>
        <p:sp>
          <p:nvSpPr>
            <p:cNvPr id="6158" name="文本框 13"/>
            <p:cNvSpPr/>
            <p:nvPr/>
          </p:nvSpPr>
          <p:spPr>
            <a:xfrm>
              <a:off x="0" y="0"/>
              <a:ext cx="1199344" cy="830997"/>
            </a:xfrm>
            <a:prstGeom prst="rect">
              <a:avLst/>
            </a:prstGeom>
            <a:noFill/>
            <a:ln w="9525">
              <a:noFill/>
            </a:ln>
          </p:spPr>
          <p:txBody>
            <a:bodyPr wrap="square">
              <a:spAutoFit/>
            </a:bodyPr>
            <a:p>
              <a:r>
                <a:rPr lang="en-US" altLang="zh-CN"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4</a:t>
              </a:r>
              <a:endParaRPr lang="zh-CN" altLang="en-US"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159" name="文本框 14"/>
            <p:cNvSpPr/>
            <p:nvPr/>
          </p:nvSpPr>
          <p:spPr>
            <a:xfrm>
              <a:off x="599672" y="123110"/>
              <a:ext cx="2039816" cy="582967"/>
            </a:xfrm>
            <a:prstGeom prst="rect">
              <a:avLst/>
            </a:prstGeom>
            <a:noFill/>
            <a:ln w="9525">
              <a:noFill/>
            </a:ln>
          </p:spPr>
          <p:txBody>
            <a:bodyPr wrap="square">
              <a:spAutoFit/>
            </a:bodyPr>
            <a:p>
              <a:r>
                <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具体分析</a:t>
              </a:r>
              <a:endParaRPr lang="en-US" altLang="zh-CN"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a:p>
              <a:r>
                <a:rPr lang="zh-CN" altLang="en-US" sz="1400"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代码分析</a:t>
              </a:r>
              <a:endParaRPr lang="en-US" altLang="zh-CN" sz="1400"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6160" name="燕尾形 15"/>
          <p:cNvSpPr/>
          <p:nvPr/>
        </p:nvSpPr>
        <p:spPr>
          <a:xfrm>
            <a:off x="5499100" y="5314950"/>
            <a:ext cx="549275" cy="1543050"/>
          </a:xfrm>
          <a:prstGeom prst="chevron">
            <a:avLst>
              <a:gd name="adj" fmla="val 100000"/>
            </a:avLst>
          </a:prstGeom>
          <a:noFill/>
          <a:ln w="12700" cap="flat" cmpd="sng">
            <a:solidFill>
              <a:srgbClr val="A5A5A5"/>
            </a:solidFill>
            <a:prstDash val="solid"/>
            <a:bevel/>
            <a:headEnd type="none" w="med" len="med"/>
            <a:tailEnd type="none" w="med" len="med"/>
          </a:ln>
        </p:spPr>
        <p:txBody>
          <a:bodyPr anchor="ctr"/>
          <a:p>
            <a:pPr algn="ctr"/>
            <a:endParaRPr>
              <a:latin typeface="宋体" panose="02010600030101010101" pitchFamily="2" charset="-122"/>
              <a:ea typeface="宋体" panose="02010600030101010101" pitchFamily="2" charset="-122"/>
              <a:sym typeface="宋体" panose="02010600030101010101" pitchFamily="2" charset="-122"/>
            </a:endParaRPr>
          </a:p>
        </p:txBody>
      </p:sp>
      <p:sp>
        <p:nvSpPr>
          <p:cNvPr id="6161" name="燕尾形 16"/>
          <p:cNvSpPr/>
          <p:nvPr/>
        </p:nvSpPr>
        <p:spPr>
          <a:xfrm>
            <a:off x="8366125" y="5314950"/>
            <a:ext cx="547688" cy="1543050"/>
          </a:xfrm>
          <a:prstGeom prst="chevron">
            <a:avLst>
              <a:gd name="adj" fmla="val 100000"/>
            </a:avLst>
          </a:prstGeom>
          <a:noFill/>
          <a:ln w="12700" cap="flat" cmpd="sng">
            <a:solidFill>
              <a:srgbClr val="A5A5A5"/>
            </a:solidFill>
            <a:prstDash val="solid"/>
            <a:bevel/>
            <a:headEnd type="none" w="med" len="med"/>
            <a:tailEnd type="none" w="med" len="med"/>
          </a:ln>
        </p:spPr>
        <p:txBody>
          <a:bodyPr anchor="ctr"/>
          <a:p>
            <a:pPr algn="ctr"/>
            <a:endParaRPr>
              <a:latin typeface="宋体" panose="02010600030101010101" pitchFamily="2" charset="-122"/>
              <a:ea typeface="宋体" panose="02010600030101010101" pitchFamily="2" charset="-122"/>
              <a:sym typeface="宋体" panose="02010600030101010101" pitchFamily="2" charset="-122"/>
            </a:endParaRPr>
          </a:p>
        </p:txBody>
      </p:sp>
      <p:sp>
        <p:nvSpPr>
          <p:cNvPr id="6162" name="等腰三角形 17"/>
          <p:cNvSpPr/>
          <p:nvPr/>
        </p:nvSpPr>
        <p:spPr>
          <a:xfrm>
            <a:off x="1214438" y="5038725"/>
            <a:ext cx="376237" cy="276225"/>
          </a:xfrm>
          <a:prstGeom prst="triangle">
            <a:avLst>
              <a:gd name="adj" fmla="val 50000"/>
            </a:avLst>
          </a:prstGeom>
          <a:solidFill>
            <a:srgbClr val="E2E9E9"/>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6163" name="图片 18"/>
          <p:cNvPicPr>
            <a:picLocks noChangeAspect="1"/>
          </p:cNvPicPr>
          <p:nvPr/>
        </p:nvPicPr>
        <p:blipFill>
          <a:blip r:embed="rId1"/>
          <a:srcRect l="35178" t="21944" r="42403" b="14444"/>
          <a:stretch>
            <a:fillRect/>
          </a:stretch>
        </p:blipFill>
        <p:spPr>
          <a:xfrm flipH="1">
            <a:off x="138113" y="1071563"/>
            <a:ext cx="2305050" cy="4362450"/>
          </a:xfrm>
          <a:prstGeom prst="rect">
            <a:avLst/>
          </a:prstGeom>
          <a:noFill/>
          <a:ln w="9525">
            <a:noFill/>
          </a:ln>
        </p:spPr>
      </p:pic>
      <p:sp>
        <p:nvSpPr>
          <p:cNvPr id="6164" name="矩形 19"/>
          <p:cNvSpPr/>
          <p:nvPr/>
        </p:nvSpPr>
        <p:spPr>
          <a:xfrm>
            <a:off x="11952288" y="873125"/>
            <a:ext cx="239712" cy="1439863"/>
          </a:xfrm>
          <a:prstGeom prst="rect">
            <a:avLst/>
          </a:prstGeom>
          <a:solidFill>
            <a:srgbClr val="314865"/>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6165" name="文本框 20"/>
          <p:cNvSpPr/>
          <p:nvPr/>
        </p:nvSpPr>
        <p:spPr>
          <a:xfrm>
            <a:off x="11460163" y="696913"/>
            <a:ext cx="492125" cy="1753235"/>
          </a:xfrm>
          <a:prstGeom prst="rect">
            <a:avLst/>
          </a:prstGeom>
          <a:noFill/>
          <a:ln w="9525">
            <a:noFill/>
          </a:ln>
        </p:spPr>
        <p:txBody>
          <a:bodyPr vert="horz" wrap="square">
            <a:spAutoFit/>
          </a:bodyPr>
          <a:p>
            <a:pPr>
              <a:lnSpc>
                <a:spcPct val="150000"/>
              </a:lnSpc>
            </a:pPr>
            <a:r>
              <a:rPr lang="zh-CN" altLang="en-US" sz="2400" dirty="0">
                <a:solidFill>
                  <a:srgbClr val="666666"/>
                </a:solidFill>
                <a:latin typeface="微软雅黑" panose="020B0503020204020204" pitchFamily="2" charset="-122"/>
                <a:ea typeface="微软雅黑" panose="020B0503020204020204" pitchFamily="2" charset="-122"/>
                <a:sym typeface="微软雅黑" panose="020B0503020204020204" pitchFamily="2" charset="-122"/>
              </a:rPr>
              <a:t>目录页</a:t>
            </a:r>
            <a:endParaRPr lang="zh-CN" altLang="en-US" sz="2400" dirty="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3094355" y="2025650"/>
            <a:ext cx="3608070" cy="706755"/>
          </a:xfrm>
          <a:prstGeom prst="rect">
            <a:avLst/>
          </a:prstGeom>
          <a:noFill/>
        </p:spPr>
        <p:txBody>
          <a:bodyPr wrap="none" rtlCol="0">
            <a:spAutoFit/>
          </a:bodyPr>
          <a:p>
            <a:r>
              <a:rPr lang="en-US" altLang="zh-CN" sz="4000">
                <a:latin typeface="Comic Sans MS" panose="030F0702030302020204" charset="0"/>
                <a:cs typeface="Comic Sans MS" panose="030F0702030302020204" charset="0"/>
              </a:rPr>
              <a:t>1.DSR</a:t>
            </a:r>
            <a:r>
              <a:rPr lang="zh-CN" altLang="en-US" sz="4000">
                <a:latin typeface="Comic Sans MS" panose="030F0702030302020204" charset="0"/>
                <a:cs typeface="Comic Sans MS" panose="030F0702030302020204" charset="0"/>
              </a:rPr>
              <a:t>协议简介</a:t>
            </a:r>
            <a:endParaRPr lang="zh-CN" altLang="en-US" sz="4000">
              <a:latin typeface="Comic Sans MS" panose="030F0702030302020204" charset="0"/>
              <a:cs typeface="Comic Sans MS" panose="030F0702030302020204" charset="0"/>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矩形 2"/>
          <p:cNvSpPr/>
          <p:nvPr/>
        </p:nvSpPr>
        <p:spPr>
          <a:xfrm>
            <a:off x="1096645" y="2227898"/>
            <a:ext cx="163513" cy="2778125"/>
          </a:xfrm>
          <a:prstGeom prst="rect">
            <a:avLst/>
          </a:prstGeom>
          <a:solidFill>
            <a:srgbClr val="314865"/>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2" name="矩形 3"/>
          <p:cNvSpPr/>
          <p:nvPr/>
        </p:nvSpPr>
        <p:spPr>
          <a:xfrm>
            <a:off x="1424940" y="2324735"/>
            <a:ext cx="9867900" cy="2584450"/>
          </a:xfrm>
          <a:prstGeom prst="rect">
            <a:avLst/>
          </a:prstGeom>
          <a:noFill/>
          <a:ln w="9525">
            <a:noFill/>
          </a:ln>
        </p:spPr>
        <p:txBody>
          <a:bodyPr wrap="square">
            <a:spAutoFit/>
          </a:bodyPr>
          <a:p>
            <a:pPr algn="l">
              <a:lnSpc>
                <a:spcPct val="150000"/>
              </a:lnSpc>
            </a:pPr>
            <a:r>
              <a:rPr lang="zh-CN" altLang="en-US"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本组对动态源路由协议（The Dynamic Source Routing protocol）的</a:t>
            </a:r>
            <a:r>
              <a:rPr lang="en-US" alt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一个实现“dsr-uu”进行代码分析，该项目最初在乌普萨拉大学（Uppsala University）被完成，这也是它的名字中“UU”的含义</a:t>
            </a:r>
            <a:r>
              <a:rPr lang="zh-CN" altLang="en-US"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a:t>
            </a:r>
            <a:endParaRPr lang="en-US" alt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lang="en-US" alt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	动态源路由协议是一个设计给多跳无线自组织网络中移动节点的简单高效的路由协议。网络中的节点通过合作互相合作转发数据包使得一个节点能够和不在其无线网络覆盖范围直接可达的其他节点“跨越多跳”进行通信。</a:t>
            </a:r>
            <a:endParaRPr lang="en-US" alt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3" name="矩形 4"/>
          <p:cNvSpPr/>
          <p:nvPr/>
        </p:nvSpPr>
        <p:spPr>
          <a:xfrm>
            <a:off x="1096645" y="844550"/>
            <a:ext cx="1112520" cy="1383665"/>
          </a:xfrm>
          <a:prstGeom prst="rect">
            <a:avLst/>
          </a:prstGeom>
          <a:noFill/>
          <a:ln w="9525">
            <a:noFill/>
          </a:ln>
        </p:spPr>
        <p:txBody>
          <a:bodyPr wrap="square">
            <a:spAutoFit/>
          </a:bodyPr>
          <a:p>
            <a:pPr algn="r">
              <a:lnSpc>
                <a:spcPct val="300000"/>
              </a:lnSpc>
            </a:pPr>
            <a:r>
              <a:rPr lang="zh-CN" sz="28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简介</a:t>
            </a:r>
            <a:endParaRPr lang="zh-CN" sz="28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矩形 2"/>
          <p:cNvSpPr/>
          <p:nvPr/>
        </p:nvSpPr>
        <p:spPr>
          <a:xfrm>
            <a:off x="1096645" y="2228215"/>
            <a:ext cx="182245" cy="3721735"/>
          </a:xfrm>
          <a:prstGeom prst="rect">
            <a:avLst/>
          </a:prstGeom>
          <a:solidFill>
            <a:srgbClr val="314865"/>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2" name="矩形 3"/>
          <p:cNvSpPr/>
          <p:nvPr/>
        </p:nvSpPr>
        <p:spPr>
          <a:xfrm>
            <a:off x="1424940" y="2118360"/>
            <a:ext cx="9867900" cy="3830955"/>
          </a:xfrm>
          <a:prstGeom prst="rect">
            <a:avLst/>
          </a:prstGeom>
          <a:noFill/>
          <a:ln w="9525">
            <a:noFill/>
          </a:ln>
        </p:spPr>
        <p:txBody>
          <a:bodyPr wrap="square">
            <a:spAutoFit/>
          </a:bodyPr>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DSR是一个被设计成能够快速应对网络变化的协议，它主要由两部分组成：</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（1） 路由发现（Route Discovery）</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（2） 路由维护（Route Maintenance ）</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这两种操作都是按需求产生的，DSR不需要发送任何周期性的数据包。</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DSR维护的所有状态都是“软状态”，也就是说任何状态的丢失都不会影响到协议的正常工作，任何必要的状态在失败后都可以很轻松地被重新发现。</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举一个简单的例子，DSR中的一个节点在重启后能够很快重新加入DSR网络，并且恢复转发数据包的功能，只对路由协议造成最低的影响，甚至没有影响</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3" name="矩形 4"/>
          <p:cNvSpPr/>
          <p:nvPr/>
        </p:nvSpPr>
        <p:spPr>
          <a:xfrm>
            <a:off x="986790" y="734695"/>
            <a:ext cx="3634105" cy="1383665"/>
          </a:xfrm>
          <a:prstGeom prst="rect">
            <a:avLst/>
          </a:prstGeom>
          <a:noFill/>
          <a:ln w="9525">
            <a:noFill/>
          </a:ln>
        </p:spPr>
        <p:txBody>
          <a:bodyPr wrap="square">
            <a:spAutoFit/>
          </a:bodyPr>
          <a:p>
            <a:pPr algn="l">
              <a:lnSpc>
                <a:spcPct val="300000"/>
              </a:lnSpc>
            </a:pPr>
            <a:r>
              <a:rPr lang="zh-CN" sz="28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协议的主要组成部分</a:t>
            </a:r>
            <a:endParaRPr lang="zh-CN" sz="28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矩形 1"/>
          <p:cNvSpPr/>
          <p:nvPr/>
        </p:nvSpPr>
        <p:spPr>
          <a:xfrm>
            <a:off x="0" y="5314950"/>
            <a:ext cx="12192000" cy="1543050"/>
          </a:xfrm>
          <a:prstGeom prst="rect">
            <a:avLst/>
          </a:prstGeom>
          <a:solidFill>
            <a:srgbClr val="E2E9E9"/>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10243" name="组合 2"/>
          <p:cNvGrpSpPr/>
          <p:nvPr/>
        </p:nvGrpSpPr>
        <p:grpSpPr>
          <a:xfrm>
            <a:off x="469900" y="5676900"/>
            <a:ext cx="2638425" cy="831850"/>
            <a:chOff x="0" y="0"/>
            <a:chExt cx="2639488" cy="830997"/>
          </a:xfrm>
        </p:grpSpPr>
        <p:sp>
          <p:nvSpPr>
            <p:cNvPr id="10244" name="文本框 3"/>
            <p:cNvSpPr/>
            <p:nvPr/>
          </p:nvSpPr>
          <p:spPr>
            <a:xfrm>
              <a:off x="0" y="0"/>
              <a:ext cx="1199344" cy="830997"/>
            </a:xfrm>
            <a:prstGeom prst="rect">
              <a:avLst/>
            </a:prstGeom>
            <a:noFill/>
            <a:ln w="9525">
              <a:noFill/>
            </a:ln>
          </p:spPr>
          <p:txBody>
            <a:bodyPr wrap="square">
              <a:spAutoFit/>
            </a:bodyPr>
            <a:p>
              <a:r>
                <a:rPr lang="en-US" altLang="zh-CN"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1</a:t>
              </a:r>
              <a:endParaRPr lang="zh-CN" altLang="en-US"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245" name="文本框 4"/>
            <p:cNvSpPr/>
            <p:nvPr/>
          </p:nvSpPr>
          <p:spPr>
            <a:xfrm>
              <a:off x="599672" y="123110"/>
              <a:ext cx="2039816" cy="644498"/>
            </a:xfrm>
            <a:prstGeom prst="rect">
              <a:avLst/>
            </a:prstGeom>
            <a:noFill/>
            <a:ln w="9525">
              <a:noFill/>
            </a:ln>
          </p:spPr>
          <p:txBody>
            <a:bodyPr wrap="square">
              <a:spAutoFit/>
            </a:bodyPr>
            <a:p>
              <a:r>
                <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DSR-uu</a:t>
              </a:r>
              <a:endPar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a:p>
              <a:r>
                <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协议简介</a:t>
              </a:r>
              <a:endPar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0246" name="燕尾形 5"/>
          <p:cNvSpPr/>
          <p:nvPr/>
        </p:nvSpPr>
        <p:spPr>
          <a:xfrm>
            <a:off x="2544763" y="5314950"/>
            <a:ext cx="549275" cy="1543050"/>
          </a:xfrm>
          <a:prstGeom prst="chevron">
            <a:avLst>
              <a:gd name="adj" fmla="val 100000"/>
            </a:avLst>
          </a:prstGeom>
          <a:noFill/>
          <a:ln w="12700" cap="flat" cmpd="sng">
            <a:solidFill>
              <a:srgbClr val="A5A5A5"/>
            </a:solidFill>
            <a:prstDash val="solid"/>
            <a:bevel/>
            <a:headEnd type="none" w="med" len="med"/>
            <a:tailEnd type="none" w="med" len="med"/>
          </a:ln>
        </p:spPr>
        <p:txBody>
          <a:bodyPr anchor="ctr"/>
          <a:p>
            <a:pPr algn="ctr"/>
            <a:endParaRPr>
              <a:latin typeface="宋体" panose="02010600030101010101" pitchFamily="2" charset="-122"/>
              <a:ea typeface="宋体" panose="02010600030101010101" pitchFamily="2" charset="-122"/>
              <a:sym typeface="宋体" panose="02010600030101010101" pitchFamily="2" charset="-122"/>
            </a:endParaRPr>
          </a:p>
        </p:txBody>
      </p:sp>
      <p:grpSp>
        <p:nvGrpSpPr>
          <p:cNvPr id="10247" name="组合 9"/>
          <p:cNvGrpSpPr/>
          <p:nvPr/>
        </p:nvGrpSpPr>
        <p:grpSpPr>
          <a:xfrm>
            <a:off x="6200775" y="5676900"/>
            <a:ext cx="2640013" cy="831850"/>
            <a:chOff x="0" y="0"/>
            <a:chExt cx="2639488" cy="830997"/>
          </a:xfrm>
        </p:grpSpPr>
        <p:sp>
          <p:nvSpPr>
            <p:cNvPr id="10248" name="文本框 10"/>
            <p:cNvSpPr/>
            <p:nvPr/>
          </p:nvSpPr>
          <p:spPr>
            <a:xfrm>
              <a:off x="0" y="0"/>
              <a:ext cx="1199344" cy="830997"/>
            </a:xfrm>
            <a:prstGeom prst="rect">
              <a:avLst/>
            </a:prstGeom>
            <a:noFill/>
            <a:ln w="9525">
              <a:noFill/>
            </a:ln>
          </p:spPr>
          <p:txBody>
            <a:bodyPr wrap="square">
              <a:spAutoFit/>
            </a:bodyPr>
            <a:p>
              <a:r>
                <a:rPr lang="en-US" altLang="zh-CN"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3</a:t>
              </a:r>
              <a:endParaRPr lang="zh-CN" altLang="en-US"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249" name="文本框 11"/>
            <p:cNvSpPr/>
            <p:nvPr/>
          </p:nvSpPr>
          <p:spPr>
            <a:xfrm>
              <a:off x="599672" y="123110"/>
              <a:ext cx="2039816" cy="644498"/>
            </a:xfrm>
            <a:prstGeom prst="rect">
              <a:avLst/>
            </a:prstGeom>
            <a:noFill/>
            <a:ln w="9525">
              <a:noFill/>
            </a:ln>
          </p:spPr>
          <p:txBody>
            <a:bodyPr wrap="square">
              <a:spAutoFit/>
            </a:bodyPr>
            <a:p>
              <a:r>
                <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基础知识</a:t>
              </a:r>
              <a:endPar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a:p>
              <a:r>
                <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代码分析</a:t>
              </a:r>
              <a:endPar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10250" name="组合 12"/>
          <p:cNvGrpSpPr/>
          <p:nvPr/>
        </p:nvGrpSpPr>
        <p:grpSpPr>
          <a:xfrm>
            <a:off x="9066213" y="5676900"/>
            <a:ext cx="2640012" cy="831850"/>
            <a:chOff x="0" y="0"/>
            <a:chExt cx="2639488" cy="830997"/>
          </a:xfrm>
        </p:grpSpPr>
        <p:sp>
          <p:nvSpPr>
            <p:cNvPr id="10251" name="文本框 13"/>
            <p:cNvSpPr/>
            <p:nvPr/>
          </p:nvSpPr>
          <p:spPr>
            <a:xfrm>
              <a:off x="0" y="0"/>
              <a:ext cx="1199344" cy="830997"/>
            </a:xfrm>
            <a:prstGeom prst="rect">
              <a:avLst/>
            </a:prstGeom>
            <a:noFill/>
            <a:ln w="9525">
              <a:noFill/>
            </a:ln>
          </p:spPr>
          <p:txBody>
            <a:bodyPr wrap="square">
              <a:spAutoFit/>
            </a:bodyPr>
            <a:p>
              <a:r>
                <a:rPr lang="en-US" altLang="zh-CN"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4</a:t>
              </a:r>
              <a:endParaRPr lang="zh-CN" altLang="en-US"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252" name="文本框 14"/>
            <p:cNvSpPr/>
            <p:nvPr/>
          </p:nvSpPr>
          <p:spPr>
            <a:xfrm>
              <a:off x="599672" y="123110"/>
              <a:ext cx="2039816" cy="644498"/>
            </a:xfrm>
            <a:prstGeom prst="rect">
              <a:avLst/>
            </a:prstGeom>
            <a:noFill/>
            <a:ln w="9525">
              <a:noFill/>
            </a:ln>
          </p:spPr>
          <p:txBody>
            <a:bodyPr wrap="square">
              <a:spAutoFit/>
            </a:bodyPr>
            <a:p>
              <a:r>
                <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具体分析</a:t>
              </a:r>
              <a:endParaRPr lang="en-US" altLang="zh-CN"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a:p>
              <a:r>
                <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代码分析</a:t>
              </a:r>
              <a:endParaRPr lang="en-US" altLang="zh-CN" sz="1400"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0253" name="燕尾形 15"/>
          <p:cNvSpPr/>
          <p:nvPr/>
        </p:nvSpPr>
        <p:spPr>
          <a:xfrm>
            <a:off x="5499100" y="5314950"/>
            <a:ext cx="549275" cy="1543050"/>
          </a:xfrm>
          <a:prstGeom prst="chevron">
            <a:avLst>
              <a:gd name="adj" fmla="val 100000"/>
            </a:avLst>
          </a:prstGeom>
          <a:noFill/>
          <a:ln w="12700" cap="flat" cmpd="sng">
            <a:solidFill>
              <a:srgbClr val="A5A5A5"/>
            </a:solidFill>
            <a:prstDash val="solid"/>
            <a:bevel/>
            <a:headEnd type="none" w="med" len="med"/>
            <a:tailEnd type="none" w="med" len="med"/>
          </a:ln>
        </p:spPr>
        <p:txBody>
          <a:bodyPr anchor="ctr"/>
          <a:p>
            <a:pPr algn="ctr"/>
            <a:endParaRPr>
              <a:latin typeface="宋体" panose="02010600030101010101" pitchFamily="2" charset="-122"/>
              <a:ea typeface="宋体" panose="02010600030101010101" pitchFamily="2" charset="-122"/>
              <a:sym typeface="宋体" panose="02010600030101010101" pitchFamily="2" charset="-122"/>
            </a:endParaRPr>
          </a:p>
        </p:txBody>
      </p:sp>
      <p:sp>
        <p:nvSpPr>
          <p:cNvPr id="10254" name="燕尾形 16"/>
          <p:cNvSpPr/>
          <p:nvPr/>
        </p:nvSpPr>
        <p:spPr>
          <a:xfrm>
            <a:off x="8366125" y="5314950"/>
            <a:ext cx="547688" cy="1543050"/>
          </a:xfrm>
          <a:prstGeom prst="chevron">
            <a:avLst>
              <a:gd name="adj" fmla="val 100000"/>
            </a:avLst>
          </a:prstGeom>
          <a:noFill/>
          <a:ln w="12700" cap="flat" cmpd="sng">
            <a:solidFill>
              <a:srgbClr val="A5A5A5"/>
            </a:solidFill>
            <a:prstDash val="solid"/>
            <a:bevel/>
            <a:headEnd type="none" w="med" len="med"/>
            <a:tailEnd type="none" w="med" len="med"/>
          </a:ln>
        </p:spPr>
        <p:txBody>
          <a:bodyPr anchor="ctr"/>
          <a:p>
            <a:pPr algn="ctr"/>
            <a:endParaRPr>
              <a:latin typeface="宋体" panose="02010600030101010101" pitchFamily="2" charset="-122"/>
              <a:ea typeface="宋体" panose="02010600030101010101" pitchFamily="2" charset="-122"/>
              <a:sym typeface="宋体" panose="02010600030101010101" pitchFamily="2" charset="-122"/>
            </a:endParaRPr>
          </a:p>
        </p:txBody>
      </p:sp>
      <p:sp>
        <p:nvSpPr>
          <p:cNvPr id="10255" name="等腰三角形 17"/>
          <p:cNvSpPr/>
          <p:nvPr/>
        </p:nvSpPr>
        <p:spPr>
          <a:xfrm>
            <a:off x="3968750" y="5038725"/>
            <a:ext cx="377825" cy="276225"/>
          </a:xfrm>
          <a:prstGeom prst="triangle">
            <a:avLst>
              <a:gd name="adj" fmla="val 50000"/>
            </a:avLst>
          </a:prstGeom>
          <a:solidFill>
            <a:srgbClr val="E2E9E9"/>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10256" name="组合 18"/>
          <p:cNvGrpSpPr/>
          <p:nvPr/>
        </p:nvGrpSpPr>
        <p:grpSpPr>
          <a:xfrm>
            <a:off x="3368993" y="5670550"/>
            <a:ext cx="2640012" cy="831850"/>
            <a:chOff x="0" y="0"/>
            <a:chExt cx="2639488" cy="830997"/>
          </a:xfrm>
        </p:grpSpPr>
        <p:sp>
          <p:nvSpPr>
            <p:cNvPr id="10257" name="文本框 19"/>
            <p:cNvSpPr/>
            <p:nvPr/>
          </p:nvSpPr>
          <p:spPr>
            <a:xfrm>
              <a:off x="0" y="0"/>
              <a:ext cx="1199344" cy="830997"/>
            </a:xfrm>
            <a:prstGeom prst="rect">
              <a:avLst/>
            </a:prstGeom>
            <a:noFill/>
            <a:ln w="9525">
              <a:noFill/>
            </a:ln>
          </p:spPr>
          <p:txBody>
            <a:bodyPr wrap="square">
              <a:spAutoFit/>
            </a:bodyPr>
            <a:p>
              <a:r>
                <a:rPr lang="en-US" altLang="zh-CN" sz="4800" i="1" dirty="0">
                  <a:solidFill>
                    <a:srgbClr val="4D8FB7"/>
                  </a:solidFill>
                  <a:latin typeface="微软雅黑" panose="020B0503020204020204" pitchFamily="2" charset="-122"/>
                  <a:ea typeface="微软雅黑" panose="020B0503020204020204" pitchFamily="2" charset="-122"/>
                  <a:sym typeface="微软雅黑" panose="020B0503020204020204" pitchFamily="2" charset="-122"/>
                </a:rPr>
                <a:t>2</a:t>
              </a:r>
              <a:endParaRPr lang="zh-CN" altLang="en-US" sz="4800" i="1" dirty="0">
                <a:solidFill>
                  <a:srgbClr val="4D8FB7"/>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258" name="文本框 20"/>
            <p:cNvSpPr/>
            <p:nvPr/>
          </p:nvSpPr>
          <p:spPr>
            <a:xfrm>
              <a:off x="599672" y="123110"/>
              <a:ext cx="2039816" cy="613415"/>
            </a:xfrm>
            <a:prstGeom prst="rect">
              <a:avLst/>
            </a:prstGeom>
            <a:noFill/>
            <a:ln w="9525">
              <a:noFill/>
            </a:ln>
          </p:spPr>
          <p:txBody>
            <a:bodyPr wrap="square">
              <a:spAutoFit/>
            </a:bodyPr>
            <a:p>
              <a:r>
                <a:rPr lang="zh-CN" altLang="en-US"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通信过程</a:t>
              </a:r>
              <a:endParaRPr lang="zh-CN" altLang="en-US"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endParaRPr>
            </a:p>
            <a:p>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函数调用，图谱</a:t>
              </a:r>
              <a:endPar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pic>
        <p:nvPicPr>
          <p:cNvPr id="10259" name="图片 21"/>
          <p:cNvPicPr>
            <a:picLocks noChangeAspect="1"/>
          </p:cNvPicPr>
          <p:nvPr/>
        </p:nvPicPr>
        <p:blipFill>
          <a:blip r:embed="rId1"/>
          <a:srcRect l="35178" t="21944" r="42403" b="14444"/>
          <a:stretch>
            <a:fillRect/>
          </a:stretch>
        </p:blipFill>
        <p:spPr>
          <a:xfrm flipH="1">
            <a:off x="2919413" y="1071563"/>
            <a:ext cx="2305050" cy="4362450"/>
          </a:xfrm>
          <a:prstGeom prst="rect">
            <a:avLst/>
          </a:prstGeom>
          <a:noFill/>
          <a:ln w="9525">
            <a:noFill/>
          </a:ln>
        </p:spPr>
      </p:pic>
      <p:sp>
        <p:nvSpPr>
          <p:cNvPr id="10260" name="矩形 22"/>
          <p:cNvSpPr/>
          <p:nvPr/>
        </p:nvSpPr>
        <p:spPr>
          <a:xfrm>
            <a:off x="11952288" y="873125"/>
            <a:ext cx="239712" cy="1439863"/>
          </a:xfrm>
          <a:prstGeom prst="rect">
            <a:avLst/>
          </a:prstGeom>
          <a:solidFill>
            <a:srgbClr val="314865"/>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61" name="文本框 23"/>
          <p:cNvSpPr/>
          <p:nvPr/>
        </p:nvSpPr>
        <p:spPr>
          <a:xfrm>
            <a:off x="11460163" y="696913"/>
            <a:ext cx="492125" cy="1753235"/>
          </a:xfrm>
          <a:prstGeom prst="rect">
            <a:avLst/>
          </a:prstGeom>
          <a:noFill/>
          <a:ln w="9525">
            <a:noFill/>
          </a:ln>
        </p:spPr>
        <p:txBody>
          <a:bodyPr vert="horz" wrap="square">
            <a:spAutoFit/>
          </a:bodyPr>
          <a:p>
            <a:pPr>
              <a:lnSpc>
                <a:spcPct val="150000"/>
              </a:lnSpc>
            </a:pPr>
            <a:r>
              <a:rPr lang="zh-CN" altLang="en-US" sz="2400" dirty="0">
                <a:solidFill>
                  <a:srgbClr val="666666"/>
                </a:solidFill>
                <a:latin typeface="微软雅黑" panose="020B0503020204020204" pitchFamily="2" charset="-122"/>
                <a:ea typeface="微软雅黑" panose="020B0503020204020204" pitchFamily="2" charset="-122"/>
                <a:sym typeface="微软雅黑" panose="020B0503020204020204" pitchFamily="2" charset="-122"/>
              </a:rPr>
              <a:t>目录页</a:t>
            </a:r>
            <a:endParaRPr lang="zh-CN" altLang="en-US" sz="2400" dirty="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499100" y="2313305"/>
            <a:ext cx="4149725" cy="1322070"/>
          </a:xfrm>
          <a:prstGeom prst="rect">
            <a:avLst/>
          </a:prstGeom>
          <a:noFill/>
        </p:spPr>
        <p:txBody>
          <a:bodyPr wrap="none" rtlCol="0">
            <a:spAutoFit/>
          </a:bodyPr>
          <a:p>
            <a:r>
              <a:rPr lang="en-US" altLang="zh-CN" sz="4000">
                <a:latin typeface="Comic Sans MS" panose="030F0702030302020204" charset="0"/>
                <a:cs typeface="Comic Sans MS" panose="030F0702030302020204" charset="0"/>
              </a:rPr>
              <a:t>2.</a:t>
            </a:r>
            <a:r>
              <a:rPr lang="zh-CN" sz="4000" b="1">
                <a:effectLst>
                  <a:outerShdw blurRad="38100" dist="38100" dir="2700000" algn="tl">
                    <a:srgbClr val="000000">
                      <a:alpha val="43137"/>
                    </a:srgbClr>
                  </a:outerShdw>
                </a:effectLst>
                <a:latin typeface="Comic Sans MS" panose="030F0702030302020204" charset="0"/>
                <a:cs typeface="Comic Sans MS" panose="030F0702030302020204" charset="0"/>
              </a:rPr>
              <a:t>通信过程</a:t>
            </a:r>
            <a:endParaRPr lang="zh-CN" sz="4000" b="1">
              <a:effectLst>
                <a:outerShdw blurRad="38100" dist="38100" dir="2700000" algn="tl">
                  <a:srgbClr val="000000">
                    <a:alpha val="43137"/>
                  </a:srgbClr>
                </a:outerShdw>
              </a:effectLst>
              <a:latin typeface="Comic Sans MS" panose="030F0702030302020204" charset="0"/>
              <a:cs typeface="Comic Sans MS" panose="030F0702030302020204" charset="0"/>
            </a:endParaRPr>
          </a:p>
          <a:p>
            <a:r>
              <a:rPr lang="zh-CN" sz="4000">
                <a:latin typeface="Comic Sans MS" panose="030F0702030302020204" charset="0"/>
                <a:cs typeface="Comic Sans MS" panose="030F0702030302020204" charset="0"/>
              </a:rPr>
              <a:t>      </a:t>
            </a:r>
            <a:r>
              <a:rPr lang="en-US" altLang="zh-CN" sz="4000">
                <a:latin typeface="Comic Sans MS" panose="030F0702030302020204" charset="0"/>
                <a:cs typeface="Comic Sans MS" panose="030F0702030302020204" charset="0"/>
              </a:rPr>
              <a:t>-</a:t>
            </a:r>
            <a:r>
              <a:rPr lang="zh-CN" altLang="en-US" sz="3200" i="1">
                <a:latin typeface="Comic Sans MS" panose="030F0702030302020204" charset="0"/>
                <a:cs typeface="Comic Sans MS" panose="030F0702030302020204" charset="0"/>
              </a:rPr>
              <a:t>函数调用，图谱</a:t>
            </a:r>
            <a:endParaRPr lang="zh-CN" altLang="en-US" sz="3200" i="1">
              <a:latin typeface="Comic Sans MS" panose="030F0702030302020204" charset="0"/>
              <a:cs typeface="Comic Sans MS" panose="030F0702030302020204" charset="0"/>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矩形 2"/>
          <p:cNvSpPr/>
          <p:nvPr/>
        </p:nvSpPr>
        <p:spPr>
          <a:xfrm>
            <a:off x="292100" y="1478915"/>
            <a:ext cx="76200" cy="4417060"/>
          </a:xfrm>
          <a:prstGeom prst="rect">
            <a:avLst/>
          </a:prstGeom>
          <a:solidFill>
            <a:srgbClr val="314865"/>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2" name="矩形 3"/>
          <p:cNvSpPr/>
          <p:nvPr/>
        </p:nvSpPr>
        <p:spPr>
          <a:xfrm>
            <a:off x="510540" y="1316990"/>
            <a:ext cx="5534660" cy="5077460"/>
          </a:xfrm>
          <a:prstGeom prst="rect">
            <a:avLst/>
          </a:prstGeom>
          <a:noFill/>
          <a:ln w="9525">
            <a:noFill/>
          </a:ln>
        </p:spPr>
        <p:txBody>
          <a:bodyPr wrap="square">
            <a:spAutoFit/>
          </a:bodyPr>
          <a:p>
            <a:pPr algn="l">
              <a:lnSpc>
                <a:spcPct val="150000"/>
              </a:lnSpc>
            </a:pPr>
            <a:r>
              <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a:t>
            </a: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1）在本节点的路由缓存中搜索是否有目标地址的字段。</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（2）如果没有在路由缓存中发现对应的路由，就进行路由发现。</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3）如何一个数据包的DSR选项中没有路由请求，那么这个节点一定拥有到达目的IP地址的路由。如果有大于一个的可用路由，那么节点将会选择其中一个。如果路由长度大于一跳或者本节点想从下一个节点收到一个网络层的确认（ACK）,那么就要插入一个DSR选项头。</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（4）根据选定的源路由向下一跳传输数据包，并使用路由维护判断下一跳是否可达。</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3" name="矩形 4"/>
          <p:cNvSpPr/>
          <p:nvPr/>
        </p:nvSpPr>
        <p:spPr>
          <a:xfrm>
            <a:off x="368300" y="-66675"/>
            <a:ext cx="3634105" cy="1383665"/>
          </a:xfrm>
          <a:prstGeom prst="rect">
            <a:avLst/>
          </a:prstGeom>
          <a:noFill/>
          <a:ln w="9525">
            <a:noFill/>
          </a:ln>
        </p:spPr>
        <p:txBody>
          <a:bodyPr wrap="square">
            <a:spAutoFit/>
          </a:bodyPr>
          <a:p>
            <a:pPr algn="l">
              <a:lnSpc>
                <a:spcPct val="300000"/>
              </a:lnSpc>
            </a:pPr>
            <a:r>
              <a:rPr lang="zh-CN" sz="28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通信必要四步骤</a:t>
            </a:r>
            <a:endParaRPr lang="zh-CN" sz="28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2" name="图片 1"/>
          <p:cNvPicPr>
            <a:picLocks noChangeAspect="1"/>
          </p:cNvPicPr>
          <p:nvPr/>
        </p:nvPicPr>
        <p:blipFill>
          <a:blip r:embed="rId1"/>
          <a:stretch>
            <a:fillRect/>
          </a:stretch>
        </p:blipFill>
        <p:spPr>
          <a:xfrm>
            <a:off x="6513830" y="660400"/>
            <a:ext cx="5142230" cy="5734050"/>
          </a:xfrm>
          <a:prstGeom prst="rect">
            <a:avLst/>
          </a:prstGeom>
        </p:spPr>
      </p:pic>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3" name="矩形 4"/>
          <p:cNvSpPr/>
          <p:nvPr/>
        </p:nvSpPr>
        <p:spPr>
          <a:xfrm>
            <a:off x="292735" y="58420"/>
            <a:ext cx="3634105" cy="1383665"/>
          </a:xfrm>
          <a:prstGeom prst="rect">
            <a:avLst/>
          </a:prstGeom>
          <a:noFill/>
          <a:ln w="9525">
            <a:noFill/>
          </a:ln>
        </p:spPr>
        <p:txBody>
          <a:bodyPr wrap="square">
            <a:spAutoFit/>
          </a:bodyPr>
          <a:p>
            <a:pPr algn="l">
              <a:lnSpc>
                <a:spcPct val="300000"/>
              </a:lnSpc>
            </a:pPr>
            <a:r>
              <a:rPr lang="zh-CN" sz="28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函数关系调用图</a:t>
            </a:r>
            <a:endParaRPr lang="zh-CN" sz="28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4" name="文本框 3"/>
          <p:cNvSpPr txBox="1"/>
          <p:nvPr/>
        </p:nvSpPr>
        <p:spPr>
          <a:xfrm>
            <a:off x="292735" y="1442085"/>
            <a:ext cx="4445000" cy="368300"/>
          </a:xfrm>
          <a:prstGeom prst="rect">
            <a:avLst/>
          </a:prstGeom>
          <a:noFill/>
        </p:spPr>
        <p:txBody>
          <a:bodyPr wrap="square" rtlCol="0" anchor="t">
            <a:spAutoFit/>
          </a:bodyPr>
          <a:p>
            <a:pPr algn="l"/>
            <a:r>
              <a:rPr lang="en-US" altLang="zh-CN" sz="18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dsr_ack_rep_opt_recv() 函数关系调用图</a:t>
            </a:r>
            <a:endParaRPr lang="zh-CN" altLang="en-US"/>
          </a:p>
        </p:txBody>
      </p:sp>
      <p:pic>
        <p:nvPicPr>
          <p:cNvPr id="5" name="图片 4"/>
          <p:cNvPicPr>
            <a:picLocks noChangeAspect="1"/>
          </p:cNvPicPr>
          <p:nvPr/>
        </p:nvPicPr>
        <p:blipFill>
          <a:blip r:embed="rId1"/>
          <a:stretch>
            <a:fillRect/>
          </a:stretch>
        </p:blipFill>
        <p:spPr>
          <a:xfrm>
            <a:off x="419735" y="2007235"/>
            <a:ext cx="5298440" cy="1526540"/>
          </a:xfrm>
          <a:prstGeom prst="rect">
            <a:avLst/>
          </a:prstGeom>
        </p:spPr>
      </p:pic>
      <p:sp>
        <p:nvSpPr>
          <p:cNvPr id="6" name="文本框 5"/>
          <p:cNvSpPr txBox="1"/>
          <p:nvPr/>
        </p:nvSpPr>
        <p:spPr>
          <a:xfrm>
            <a:off x="6056630" y="3533775"/>
            <a:ext cx="5074920" cy="368300"/>
          </a:xfrm>
          <a:prstGeom prst="rect">
            <a:avLst/>
          </a:prstGeom>
          <a:noFill/>
        </p:spPr>
        <p:txBody>
          <a:bodyPr wrap="square" rtlCol="0" anchor="t">
            <a:spAutoFit/>
          </a:bodyPr>
          <a:p>
            <a:pPr algn="l"/>
            <a:r>
              <a:rPr lang="en-US" altLang="zh-CN" sz="18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 dsr_rreq_route_discovery() 函数关系调用图</a:t>
            </a:r>
            <a:endParaRPr lang="zh-CN" altLang="en-US"/>
          </a:p>
        </p:txBody>
      </p:sp>
      <p:sp>
        <p:nvSpPr>
          <p:cNvPr id="7" name="文本框 6"/>
          <p:cNvSpPr txBox="1"/>
          <p:nvPr/>
        </p:nvSpPr>
        <p:spPr>
          <a:xfrm>
            <a:off x="6056630" y="565785"/>
            <a:ext cx="5074920" cy="368300"/>
          </a:xfrm>
          <a:prstGeom prst="rect">
            <a:avLst/>
          </a:prstGeom>
          <a:noFill/>
        </p:spPr>
        <p:txBody>
          <a:bodyPr wrap="square" rtlCol="0" anchor="t">
            <a:spAutoFit/>
          </a:bodyPr>
          <a:p>
            <a:pPr algn="l"/>
            <a:r>
              <a:rPr lang="en-US" altLang="zh-CN" sz="18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dsr_ack_rep_opt_recv() 函数关系调用图</a:t>
            </a:r>
            <a:endParaRPr lang="zh-CN" altLang="en-US"/>
          </a:p>
        </p:txBody>
      </p:sp>
      <p:sp>
        <p:nvSpPr>
          <p:cNvPr id="8" name="文本框 7"/>
          <p:cNvSpPr txBox="1"/>
          <p:nvPr/>
        </p:nvSpPr>
        <p:spPr>
          <a:xfrm>
            <a:off x="419735" y="3533775"/>
            <a:ext cx="4372610" cy="368300"/>
          </a:xfrm>
          <a:prstGeom prst="rect">
            <a:avLst/>
          </a:prstGeom>
          <a:noFill/>
        </p:spPr>
        <p:txBody>
          <a:bodyPr wrap="square" rtlCol="0" anchor="t">
            <a:spAutoFit/>
          </a:bodyPr>
          <a:p>
            <a:pPr algn="l"/>
            <a:r>
              <a:rPr lang="en-US" altLang="zh-CN" sz="18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dsr_recv() 函数关系调用图</a:t>
            </a:r>
            <a:endParaRPr lang="en-US" altLang="zh-CN" sz="18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9" name="图片 8"/>
          <p:cNvPicPr>
            <a:picLocks noChangeAspect="1"/>
          </p:cNvPicPr>
          <p:nvPr/>
        </p:nvPicPr>
        <p:blipFill>
          <a:blip r:embed="rId2"/>
          <a:stretch>
            <a:fillRect/>
          </a:stretch>
        </p:blipFill>
        <p:spPr>
          <a:xfrm>
            <a:off x="292735" y="4045585"/>
            <a:ext cx="5283200" cy="1763395"/>
          </a:xfrm>
          <a:prstGeom prst="rect">
            <a:avLst/>
          </a:prstGeom>
        </p:spPr>
      </p:pic>
      <p:pic>
        <p:nvPicPr>
          <p:cNvPr id="10" name="图片 9"/>
          <p:cNvPicPr>
            <a:picLocks noChangeAspect="1"/>
          </p:cNvPicPr>
          <p:nvPr/>
        </p:nvPicPr>
        <p:blipFill>
          <a:blip r:embed="rId3"/>
          <a:stretch>
            <a:fillRect/>
          </a:stretch>
        </p:blipFill>
        <p:spPr>
          <a:xfrm>
            <a:off x="6056630" y="1098550"/>
            <a:ext cx="5306060" cy="2435225"/>
          </a:xfrm>
          <a:prstGeom prst="rect">
            <a:avLst/>
          </a:prstGeom>
        </p:spPr>
      </p:pic>
      <p:pic>
        <p:nvPicPr>
          <p:cNvPr id="12" name="图片 11"/>
          <p:cNvPicPr>
            <a:picLocks noChangeAspect="1"/>
          </p:cNvPicPr>
          <p:nvPr/>
        </p:nvPicPr>
        <p:blipFill>
          <a:blip r:embed="rId4"/>
          <a:stretch>
            <a:fillRect/>
          </a:stretch>
        </p:blipFill>
        <p:spPr>
          <a:xfrm>
            <a:off x="5941060" y="4045585"/>
            <a:ext cx="5306060" cy="1892935"/>
          </a:xfrm>
          <a:prstGeom prst="rect">
            <a:avLst/>
          </a:prstGeom>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22250" y="327025"/>
            <a:ext cx="5424805" cy="368300"/>
          </a:xfrm>
          <a:prstGeom prst="rect">
            <a:avLst/>
          </a:prstGeom>
          <a:noFill/>
        </p:spPr>
        <p:txBody>
          <a:bodyPr wrap="square" rtlCol="0" anchor="t">
            <a:spAutoFit/>
          </a:bodyPr>
          <a:p>
            <a:pPr algn="l"/>
            <a:r>
              <a:rPr lang="en-US" altLang="zh-CN" sz="18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dsr_pkt_alloc_opts_expand() 函数关系调用图</a:t>
            </a:r>
            <a:endParaRPr lang="en-US" altLang="zh-CN" sz="18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 name="文本框 5"/>
          <p:cNvSpPr txBox="1"/>
          <p:nvPr/>
        </p:nvSpPr>
        <p:spPr>
          <a:xfrm>
            <a:off x="292735" y="2301875"/>
            <a:ext cx="5189855" cy="368300"/>
          </a:xfrm>
          <a:prstGeom prst="rect">
            <a:avLst/>
          </a:prstGeom>
          <a:noFill/>
        </p:spPr>
        <p:txBody>
          <a:bodyPr wrap="square" rtlCol="0" anchor="t">
            <a:spAutoFit/>
          </a:bodyPr>
          <a:p>
            <a:pPr algn="l"/>
            <a:r>
              <a:rPr lang="en-US" altLang="zh-CN" sz="18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 dsr_ack_req_opt_recv () 函数关系调用图</a:t>
            </a:r>
            <a:endParaRPr lang="en-US" altLang="zh-CN" sz="18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 name="文本框 6"/>
          <p:cNvSpPr txBox="1"/>
          <p:nvPr/>
        </p:nvSpPr>
        <p:spPr>
          <a:xfrm>
            <a:off x="5941060" y="327025"/>
            <a:ext cx="5074920" cy="368300"/>
          </a:xfrm>
          <a:prstGeom prst="rect">
            <a:avLst/>
          </a:prstGeom>
          <a:noFill/>
        </p:spPr>
        <p:txBody>
          <a:bodyPr wrap="square" rtlCol="0" anchor="t">
            <a:spAutoFit/>
          </a:bodyPr>
          <a:p>
            <a:pPr algn="l"/>
            <a:r>
              <a:rPr lang="en-US" altLang="zh-CN" sz="18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dsr_rrep_send() 函数关系调用图</a:t>
            </a:r>
            <a:endParaRPr lang="zh-CN" altLang="en-US"/>
          </a:p>
        </p:txBody>
      </p:sp>
      <p:sp>
        <p:nvSpPr>
          <p:cNvPr id="8" name="文本框 7"/>
          <p:cNvSpPr txBox="1"/>
          <p:nvPr/>
        </p:nvSpPr>
        <p:spPr>
          <a:xfrm>
            <a:off x="5941695" y="3100070"/>
            <a:ext cx="4372610" cy="368300"/>
          </a:xfrm>
          <a:prstGeom prst="rect">
            <a:avLst/>
          </a:prstGeom>
          <a:noFill/>
        </p:spPr>
        <p:txBody>
          <a:bodyPr wrap="square" rtlCol="0" anchor="t">
            <a:spAutoFit/>
          </a:bodyPr>
          <a:p>
            <a:pPr algn="l"/>
            <a:r>
              <a:rPr lang="en-US" altLang="zh-CN" sz="18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dsr_rerr_send() 函数关系调用图</a:t>
            </a:r>
            <a:endParaRPr lang="en-US" altLang="zh-CN" sz="18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2" name="图片 1"/>
          <p:cNvPicPr>
            <a:picLocks noChangeAspect="1"/>
          </p:cNvPicPr>
          <p:nvPr/>
        </p:nvPicPr>
        <p:blipFill>
          <a:blip r:embed="rId1"/>
          <a:stretch>
            <a:fillRect/>
          </a:stretch>
        </p:blipFill>
        <p:spPr>
          <a:xfrm>
            <a:off x="324485" y="822960"/>
            <a:ext cx="5306060" cy="1366520"/>
          </a:xfrm>
          <a:prstGeom prst="rect">
            <a:avLst/>
          </a:prstGeom>
        </p:spPr>
      </p:pic>
      <p:pic>
        <p:nvPicPr>
          <p:cNvPr id="11" name="图片 10"/>
          <p:cNvPicPr>
            <a:picLocks noChangeAspect="1"/>
          </p:cNvPicPr>
          <p:nvPr/>
        </p:nvPicPr>
        <p:blipFill>
          <a:blip r:embed="rId2"/>
          <a:stretch>
            <a:fillRect/>
          </a:stretch>
        </p:blipFill>
        <p:spPr>
          <a:xfrm>
            <a:off x="5941060" y="3616960"/>
            <a:ext cx="5306060" cy="2320925"/>
          </a:xfrm>
          <a:prstGeom prst="rect">
            <a:avLst/>
          </a:prstGeom>
        </p:spPr>
      </p:pic>
      <p:pic>
        <p:nvPicPr>
          <p:cNvPr id="13" name="图片 12"/>
          <p:cNvPicPr>
            <a:picLocks noChangeAspect="1"/>
          </p:cNvPicPr>
          <p:nvPr/>
        </p:nvPicPr>
        <p:blipFill>
          <a:blip r:embed="rId3"/>
          <a:stretch>
            <a:fillRect/>
          </a:stretch>
        </p:blipFill>
        <p:spPr>
          <a:xfrm>
            <a:off x="5829300" y="822960"/>
            <a:ext cx="5298440" cy="1847215"/>
          </a:xfrm>
          <a:prstGeom prst="rect">
            <a:avLst/>
          </a:prstGeom>
        </p:spPr>
      </p:pic>
      <p:pic>
        <p:nvPicPr>
          <p:cNvPr id="14" name="图片 4"/>
          <p:cNvPicPr>
            <a:picLocks noChangeAspect="1"/>
          </p:cNvPicPr>
          <p:nvPr/>
        </p:nvPicPr>
        <p:blipFill>
          <a:blip r:embed="rId4"/>
          <a:srcRect b="15175"/>
          <a:stretch>
            <a:fillRect/>
          </a:stretch>
        </p:blipFill>
        <p:spPr>
          <a:xfrm>
            <a:off x="324485" y="2732088"/>
            <a:ext cx="5274310" cy="1641475"/>
          </a:xfrm>
          <a:prstGeom prst="rect">
            <a:avLst/>
          </a:prstGeom>
          <a:ln>
            <a:noFill/>
          </a:ln>
        </p:spPr>
      </p:pic>
      <p:pic>
        <p:nvPicPr>
          <p:cNvPr id="15" name="图片 3"/>
          <p:cNvPicPr>
            <a:picLocks noChangeAspect="1"/>
          </p:cNvPicPr>
          <p:nvPr/>
        </p:nvPicPr>
        <p:blipFill>
          <a:blip r:embed="rId5"/>
          <a:srcRect b="18710"/>
          <a:stretch>
            <a:fillRect/>
          </a:stretch>
        </p:blipFill>
        <p:spPr>
          <a:xfrm>
            <a:off x="308610" y="4742180"/>
            <a:ext cx="5274310" cy="1814830"/>
          </a:xfrm>
          <a:prstGeom prst="rect">
            <a:avLst/>
          </a:prstGeom>
          <a:ln>
            <a:noFill/>
          </a:ln>
        </p:spPr>
      </p:pic>
      <p:sp>
        <p:nvSpPr>
          <p:cNvPr id="16" name="文本框 15"/>
          <p:cNvSpPr txBox="1"/>
          <p:nvPr/>
        </p:nvSpPr>
        <p:spPr>
          <a:xfrm>
            <a:off x="350520" y="4373880"/>
            <a:ext cx="5189855" cy="368300"/>
          </a:xfrm>
          <a:prstGeom prst="rect">
            <a:avLst/>
          </a:prstGeom>
          <a:noFill/>
        </p:spPr>
        <p:txBody>
          <a:bodyPr wrap="square" rtlCol="0" anchor="t">
            <a:spAutoFit/>
          </a:bodyPr>
          <a:p>
            <a:pPr algn="l"/>
            <a:r>
              <a:rPr lang="en-US" altLang="zh-CN" sz="18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dsr_rreq_send () 函数关系调用图</a:t>
            </a:r>
            <a:endParaRPr lang="en-US" altLang="zh-CN" sz="18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spd="med">
    <p:fade/>
  </p:transition>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3674</Words>
  <Application>WPS 演示</Application>
  <PresentationFormat>自定义</PresentationFormat>
  <Paragraphs>269</Paragraphs>
  <Slides>22</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22</vt:i4>
      </vt:variant>
    </vt:vector>
  </HeadingPairs>
  <TitlesOfParts>
    <vt:vector size="37" baseType="lpstr">
      <vt:lpstr>Arial</vt:lpstr>
      <vt:lpstr>宋体</vt:lpstr>
      <vt:lpstr>Wingdings</vt:lpstr>
      <vt:lpstr>Calibri Light</vt:lpstr>
      <vt:lpstr>Calibri</vt:lpstr>
      <vt:lpstr>微软雅黑</vt:lpstr>
      <vt:lpstr>Arial Unicode MS</vt:lpstr>
      <vt:lpstr>Gabriola</vt:lpstr>
      <vt:lpstr>Comic Sans MS</vt:lpstr>
      <vt:lpstr>Times New Roman</vt:lpstr>
      <vt:lpstr>等线 Light</vt:lpstr>
      <vt:lpstr>黑体</vt:lpstr>
      <vt:lpstr>叶根友毛笔行书2.0版</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陈志磊</dc:creator>
  <cp:lastModifiedBy>。</cp:lastModifiedBy>
  <cp:revision>50</cp:revision>
  <dcterms:created xsi:type="dcterms:W3CDTF">2013-07-01T03:05:00Z</dcterms:created>
  <dcterms:modified xsi:type="dcterms:W3CDTF">2018-12-21T10:41:51Z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ies>
</file>