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6" r:id="rId4"/>
    <p:sldId id="263" r:id="rId5"/>
    <p:sldId id="267" r:id="rId6"/>
    <p:sldId id="262" r:id="rId7"/>
    <p:sldId id="268" r:id="rId8"/>
    <p:sldId id="258" r:id="rId9"/>
    <p:sldId id="269" r:id="rId10"/>
    <p:sldId id="259" r:id="rId11"/>
    <p:sldId id="270" r:id="rId12"/>
    <p:sldId id="257" r:id="rId13"/>
    <p:sldId id="261" r:id="rId14"/>
    <p:sldId id="272" r:id="rId15"/>
    <p:sldId id="264" r:id="rId16"/>
    <p:sldId id="273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E-4524-BC30-217E0952DA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E-4524-BC30-217E0952DA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E-4524-BC30-217E0952D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766528"/>
        <c:axId val="372308016"/>
      </c:barChart>
      <c:catAx>
        <c:axId val="3037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308016"/>
        <c:crosses val="autoZero"/>
        <c:auto val="1"/>
        <c:lblAlgn val="ctr"/>
        <c:lblOffset val="100"/>
        <c:noMultiLvlLbl val="0"/>
      </c:catAx>
      <c:valAx>
        <c:axId val="3723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7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6CD08-C353-4A6D-81C1-AF68968713C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36D8F-8C7A-475A-ABC0-1A56E57F8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36D8F-8C7A-475A-ABC0-1A56E57F8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09B6-CE3B-4231-A4A2-493B01C9D24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29947"/>
              </p:ext>
            </p:extLst>
          </p:nvPr>
        </p:nvGraphicFramePr>
        <p:xfrm>
          <a:off x="412124" y="719666"/>
          <a:ext cx="11127346" cy="5745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477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051">
                <a:tc>
                  <a:txBody>
                    <a:bodyPr/>
                    <a:lstStyle/>
                    <a:p>
                      <a:pPr algn="r" rtl="1"/>
                      <a:endParaRPr lang="fa-IR" sz="3200" dirty="0" smtClean="0"/>
                    </a:p>
                    <a:p>
                      <a:pPr algn="r" rtl="1"/>
                      <a:r>
                        <a:rPr lang="fa-IR" sz="3200" dirty="0" smtClean="0"/>
                        <a:t>عنوان سایت </a:t>
                      </a:r>
                      <a:endParaRPr lang="fa-IR" sz="3200" dirty="0" smtClean="0"/>
                    </a:p>
                    <a:p>
                      <a:pPr algn="r" rtl="1"/>
                      <a:endParaRPr lang="fa-IR" sz="3200" dirty="0" smtClean="0"/>
                    </a:p>
                    <a:p>
                      <a:pPr algn="r" rtl="1"/>
                      <a:endParaRPr lang="fa-IR" sz="3200" dirty="0" smtClean="0"/>
                    </a:p>
                    <a:p>
                      <a:pPr algn="r" rtl="1"/>
                      <a:r>
                        <a:rPr lang="fa-IR" sz="3200" dirty="0" smtClean="0"/>
                        <a:t>یکسری</a:t>
                      </a:r>
                      <a:r>
                        <a:rPr lang="fa-IR" sz="3200" baseline="0" dirty="0" smtClean="0"/>
                        <a:t> مقالات</a:t>
                      </a:r>
                      <a:endParaRPr lang="fa-IR" sz="3200" dirty="0" smtClean="0"/>
                    </a:p>
                    <a:p>
                      <a:pPr algn="r" rtl="1"/>
                      <a:r>
                        <a:rPr lang="fa-IR" sz="3200" dirty="0" smtClean="0"/>
                        <a:t>.</a:t>
                      </a:r>
                    </a:p>
                    <a:p>
                      <a:pPr algn="r" rtl="1"/>
                      <a:r>
                        <a:rPr lang="fa-IR" sz="3200" dirty="0" smtClean="0"/>
                        <a:t>..</a:t>
                      </a:r>
                    </a:p>
                    <a:p>
                      <a:pPr algn="r" rtl="1"/>
                      <a:r>
                        <a:rPr lang="fa-IR" sz="3200" dirty="0" smtClean="0"/>
                        <a:t>..</a:t>
                      </a:r>
                    </a:p>
                    <a:p>
                      <a:pPr algn="r" rtl="1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75797" y="81023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اسم </a:t>
            </a:r>
            <a:r>
              <a:rPr lang="fa-IR" sz="3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سایت </a:t>
            </a:r>
            <a:endParaRPr lang="en-US" sz="36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060608" y="843627"/>
            <a:ext cx="2145632" cy="579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سرچ کادر</a:t>
            </a:r>
            <a:endParaRPr lang="en-US" dirty="0"/>
          </a:p>
        </p:txBody>
      </p:sp>
      <p:sp>
        <p:nvSpPr>
          <p:cNvPr id="56" name="Minus 55"/>
          <p:cNvSpPr/>
          <p:nvPr/>
        </p:nvSpPr>
        <p:spPr>
          <a:xfrm>
            <a:off x="10534918" y="8552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10558528" y="10076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10569259" y="11600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0" y="789239"/>
            <a:ext cx="636177" cy="741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65" y="789239"/>
            <a:ext cx="675798" cy="5424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6157" y="836918"/>
            <a:ext cx="85472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لوگو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76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34003"/>
              </p:ext>
            </p:extLst>
          </p:nvPr>
        </p:nvGraphicFramePr>
        <p:xfrm>
          <a:off x="4146997" y="1455313"/>
          <a:ext cx="6553915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772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عناوین این بخش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اشتباهات در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مطالعه ی کتاب های زبان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داستان های کوتاه با ترجمه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کتاب هاب صوتی با ترجمه</a:t>
                      </a: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030" y="36060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/>
              <a:t>صفحه ی کتاب ، داستان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87354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چگونه کتاب داستان انگلیسی بخوانیم؟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940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کدام کتاب آموزش زبان برای من بهتر است؟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647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آشنایی با 4 کتاب معتبر آموزش زبان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501" y="1094704"/>
            <a:ext cx="10416698" cy="196977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3200" dirty="0" smtClean="0"/>
              <a:t>صفحه کتاب و داستان ها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 smtClean="0"/>
              <a:t>هدف از تشکیل این صفحه، گذاشتن داستان های جذاب به زبان انگلیسی با ترجمه فارسی برای بهبود در امر خواندن و داستان های صوتی </a:t>
            </a:r>
          </a:p>
          <a:p>
            <a:pPr algn="r" rtl="1"/>
            <a:r>
              <a:rPr lang="fa-IR" dirty="0" smtClean="0"/>
              <a:t>برای بهبود گرامری هنرجو میباشد.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 smtClean="0"/>
              <a:t>همچنین در این صفحه کتاب های دیگری هم برای کاربرد های مختل به هنرجو آموزش داده میشود.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8358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15594"/>
              </p:ext>
            </p:extLst>
          </p:nvPr>
        </p:nvGraphicFramePr>
        <p:xfrm>
          <a:off x="4700788" y="1287887"/>
          <a:ext cx="6553915" cy="28719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98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عناوین این بخش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فیلم و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سریال های برتر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کارتون و انیمیشن های برتر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پادکست های برتر</a:t>
                      </a: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آهنگ های برتر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با ترجمه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3363" y="5537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فیلم، کارتون، موسیقی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7354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این منابع برای یادگیری آموزش زبان عالی هستند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940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13تا از بهترین فیلم های تاریخ برای تقویت زبان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647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12تا از بهترین کارتون ها و انیمه های یادگیری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79438"/>
              </p:ext>
            </p:extLst>
          </p:nvPr>
        </p:nvGraphicFramePr>
        <p:xfrm>
          <a:off x="7353837" y="1867437"/>
          <a:ext cx="4248595" cy="23568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683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آزمون آیلتس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آشنایی با کلیات آزمون و ساختار</a:t>
                      </a:r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مغرفی بهترین منابع برای آماده شدن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همه ی مطالب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کاربردی این بخش</a:t>
                      </a:r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16699" y="3348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آزمون ها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51588"/>
              </p:ext>
            </p:extLst>
          </p:nvPr>
        </p:nvGraphicFramePr>
        <p:xfrm>
          <a:off x="1377781" y="1878169"/>
          <a:ext cx="4248595" cy="23568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683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آزمون تافل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آشنایی با کلیات آزمون و ساختار</a:t>
                      </a:r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مغرفی بهترین منابع برای آماده شدن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همه ی مطالب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کاربردی این بخش</a:t>
                      </a:r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55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3" y="953035"/>
            <a:ext cx="832417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/>
              <a:t>ما در سایت خود گزینه ای به نام ازمون گنجاندیم تا هنرجو بتواند از پیشرفت یا پسرفت خود در امر یادگیری مطلع شود.</a:t>
            </a:r>
          </a:p>
          <a:p>
            <a:pPr algn="r" rtl="1"/>
            <a:r>
              <a:rPr lang="fa-IR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9167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0410" y="300574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/>
              <a:t>صفحه ردیابی پیشرفت</a:t>
            </a:r>
            <a:endParaRPr lang="en-US" sz="20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3433383"/>
              </p:ext>
            </p:extLst>
          </p:nvPr>
        </p:nvGraphicFramePr>
        <p:xfrm>
          <a:off x="988811" y="12708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13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7875" y="798490"/>
            <a:ext cx="981390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400" dirty="0" smtClean="0"/>
              <a:t>گزینه ای به اسم ردیابی پیشرفت داریم که در این مرحه </a:t>
            </a:r>
            <a:r>
              <a:rPr lang="fa-IR" sz="2400" dirty="0" smtClean="0"/>
              <a:t>هنرجو </a:t>
            </a:r>
            <a:r>
              <a:rPr lang="fa-IR" sz="2400" dirty="0" smtClean="0"/>
              <a:t>نمره ی آزمون های خود را روی</a:t>
            </a:r>
          </a:p>
          <a:p>
            <a:pPr algn="r" rtl="1"/>
            <a:r>
              <a:rPr lang="fa-IR" sz="2400" dirty="0" smtClean="0"/>
              <a:t> نمودار مشاهده خواهد کرد.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4978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5037" y="837127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 smtClean="0"/>
              <a:t>صفحه یادگیری اجتماعی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72697"/>
              </p:ext>
            </p:extLst>
          </p:nvPr>
        </p:nvGraphicFramePr>
        <p:xfrm>
          <a:off x="1970468" y="1646944"/>
          <a:ext cx="8704687" cy="4779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9613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Stencil" panose="040409050D0802020404" pitchFamily="82" charset="0"/>
                        </a:rPr>
                        <a:t> </a:t>
                      </a:r>
                      <a:r>
                        <a:rPr lang="en-US" sz="4400" dirty="0" smtClean="0">
                          <a:latin typeface="Stencil" panose="040409050D0802020404" pitchFamily="82" charset="0"/>
                          <a:sym typeface="Wingdings" panose="05000000000000000000" pitchFamily="2" charset="2"/>
                        </a:rPr>
                        <a:t>     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7160147" y="2117104"/>
            <a:ext cx="2560629" cy="689317"/>
          </a:xfrm>
          <a:prstGeom prst="wedgeRectCallout">
            <a:avLst>
              <a:gd name="adj1" fmla="val 59377"/>
              <a:gd name="adj2" fmla="val 9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 user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362365" y="2857031"/>
            <a:ext cx="2560629" cy="689317"/>
          </a:xfrm>
          <a:prstGeom prst="wedgeRectCallout">
            <a:avLst>
              <a:gd name="adj1" fmla="val -51049"/>
              <a:gd name="adj2" fmla="val 1155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 user 2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314891" y="3965899"/>
            <a:ext cx="2560629" cy="689317"/>
          </a:xfrm>
          <a:prstGeom prst="wedgeRectCallout">
            <a:avLst>
              <a:gd name="adj1" fmla="val 58278"/>
              <a:gd name="adj2" fmla="val 1053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 user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62365" y="4730683"/>
            <a:ext cx="2560629" cy="689317"/>
          </a:xfrm>
          <a:prstGeom prst="wedgeRectCallout">
            <a:avLst>
              <a:gd name="adj1" fmla="val -70278"/>
              <a:gd name="adj2" fmla="val 1359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 user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070244" y="2772112"/>
            <a:ext cx="604911" cy="556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1344" y="3687477"/>
            <a:ext cx="604911" cy="5568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70244" y="4665306"/>
            <a:ext cx="604911" cy="5568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68889" y="5611442"/>
            <a:ext cx="604911" cy="5568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63" y="3738776"/>
            <a:ext cx="425472" cy="4542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08" y="5705817"/>
            <a:ext cx="425472" cy="4542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93" y="4707793"/>
            <a:ext cx="425472" cy="4542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63" y="2828369"/>
            <a:ext cx="425472" cy="4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6418" y="1094704"/>
            <a:ext cx="9893496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3200" b="1" dirty="0"/>
              <a:t>صفحه یادگیری اجتماعی</a:t>
            </a:r>
            <a:endParaRPr lang="en-US" sz="3200" b="1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مانند انجمن های </a:t>
            </a:r>
            <a:r>
              <a:rPr lang="fa-IR" dirty="0" smtClean="0"/>
              <a:t>که </a:t>
            </a:r>
            <a:r>
              <a:rPr lang="fa-IR" dirty="0"/>
              <a:t>در آن </a:t>
            </a:r>
            <a:r>
              <a:rPr lang="fa-IR" dirty="0" smtClean="0"/>
              <a:t>کاربران میتوانند با </a:t>
            </a:r>
            <a:r>
              <a:rPr lang="fa-IR" dirty="0"/>
              <a:t>زبان مادری و سایر </a:t>
            </a:r>
            <a:r>
              <a:rPr lang="fa-IR" dirty="0" smtClean="0"/>
              <a:t>زبان ها با دیگر کاربران تمرین و صحبت کنند.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715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81" y="103031"/>
            <a:ext cx="10124017" cy="6863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000" b="1" dirty="0" smtClean="0">
                <a:cs typeface="Adobe Arabic" panose="02040503050201020203"/>
              </a:rPr>
              <a:t>عناصر صفحه ی اصلی :</a:t>
            </a: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آیکون لاگین :</a:t>
            </a:r>
          </a:p>
          <a:p>
            <a:pPr algn="r" rtl="1"/>
            <a:r>
              <a:rPr lang="fa-IR" sz="2000" dirty="0" smtClean="0">
                <a:cs typeface="Adobe Arabic" panose="02040503050201020203"/>
              </a:rPr>
              <a:t>در سمت چپ بلای سایت ، آیکون </a:t>
            </a:r>
            <a:r>
              <a:rPr lang="en-US" sz="2000" dirty="0" smtClean="0">
                <a:cs typeface="Adobe Arabic" panose="02040503050201020203"/>
              </a:rPr>
              <a:t>user </a:t>
            </a:r>
            <a:r>
              <a:rPr lang="fa-IR" sz="2000" dirty="0" smtClean="0">
                <a:cs typeface="Adobe Arabic" panose="02040503050201020203"/>
              </a:rPr>
              <a:t> قرار دارد که کاربران با کلیک بر روی آن به صفحه </a:t>
            </a:r>
            <a:r>
              <a:rPr lang="en-US" sz="2000" dirty="0" smtClean="0">
                <a:cs typeface="Adobe Arabic" panose="02040503050201020203"/>
              </a:rPr>
              <a:t>login </a:t>
            </a:r>
            <a:r>
              <a:rPr lang="fa-IR" sz="2000" dirty="0" smtClean="0">
                <a:cs typeface="Adobe Arabic" panose="02040503050201020203"/>
              </a:rPr>
              <a:t> منتقل میشوند و میتوانند در سایت عضو شوند و وارد صفحه کاربری خود شوند . </a:t>
            </a:r>
          </a:p>
          <a:p>
            <a:pPr algn="r" rtl="1"/>
            <a:endParaRPr lang="fa-IR" sz="2000" dirty="0" smtClean="0"/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قابلیت جستجو</a:t>
            </a:r>
          </a:p>
          <a:p>
            <a:pPr algn="r" rtl="1"/>
            <a:r>
              <a:rPr lang="fa-IR" sz="2000" dirty="0" smtClean="0"/>
              <a:t>اگر تعداد صفحات سایت زیاد باشد ایجاد یک فیلد جستجو در صفحه ی اصلی باعث می شود که بازدید کنندگان خیلی راحت و سریع به مطلب مورد نظرشان دسترسی پیدا کنند</a:t>
            </a:r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منوی سایت</a:t>
            </a:r>
            <a:endParaRPr lang="fa-IR" sz="2000" dirty="0" smtClean="0">
              <a:cs typeface="Adobe Arabic" panose="02040503050201020203"/>
            </a:endParaRPr>
          </a:p>
          <a:p>
            <a:pPr algn="r" rtl="1"/>
            <a:r>
              <a:rPr lang="fa-IR" sz="2000" dirty="0" smtClean="0">
                <a:cs typeface="Adobe Arabic" panose="02040503050201020203"/>
              </a:rPr>
              <a:t>ساخت یک منو به بازدید کننده ها کمک می کند به سرعت بخش های مورد علاقه ی خود را پیدا کنند. این گزینه در سمت راست بالای سایت قرار دارد. با بازکردن منو گزینه های </a:t>
            </a:r>
            <a:r>
              <a:rPr lang="fa-IR" sz="2000" dirty="0" smtClean="0">
                <a:cs typeface="Adobe Arabic" panose="02040503050201020203"/>
              </a:rPr>
              <a:t>: شروع یادگیری ، صفحه آموزش ، همه ی مقالات در دسترس است که گزینه های شروع یادگیری و صفحه آموزش هر کدام دارای زیر منوی جداگانه هستند که با درگ ماوس روی هرکدام در نوار منو ، زیر مجموعه ها قابل مشاهده و انتخاب هستند.</a:t>
            </a:r>
          </a:p>
          <a:p>
            <a:pPr algn="r" rtl="1"/>
            <a:endParaRPr lang="fa-IR" sz="2000" dirty="0" smtClean="0">
              <a:cs typeface="Adobe Arabic" panose="02040503050201020203"/>
            </a:endParaRPr>
          </a:p>
          <a:p>
            <a:pPr algn="r" rtl="1"/>
            <a:endParaRPr lang="fa-IR" sz="2000" dirty="0" smtClean="0"/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عنوان</a:t>
            </a:r>
            <a:endParaRPr lang="fa-IR" sz="2000" dirty="0" smtClean="0">
              <a:cs typeface="Adobe Arabic" panose="02040503050201020203"/>
            </a:endParaRPr>
          </a:p>
          <a:p>
            <a:pPr algn="r" rtl="1"/>
            <a:r>
              <a:rPr lang="fa-IR" sz="2000" dirty="0" smtClean="0">
                <a:cs typeface="Adobe Arabic" panose="02040503050201020203"/>
              </a:rPr>
              <a:t>مهمترین قسمت وب سایت که به بازدید کنندگان بگوید که این سایت خدمتی ارائه </a:t>
            </a:r>
            <a:r>
              <a:rPr lang="fa-IR" sz="2000" dirty="0">
                <a:cs typeface="Adobe Arabic" panose="02040503050201020203"/>
              </a:rPr>
              <a:t>می </a:t>
            </a:r>
            <a:r>
              <a:rPr lang="fa-IR" sz="2000" dirty="0" smtClean="0">
                <a:cs typeface="Adobe Arabic" panose="02040503050201020203"/>
              </a:rPr>
              <a:t>کند</a:t>
            </a:r>
            <a:endParaRPr lang="fa-IR" sz="2000" dirty="0" smtClean="0"/>
          </a:p>
          <a:p>
            <a:pPr algn="r" rtl="1"/>
            <a:endParaRPr lang="fa-IR" sz="2000" dirty="0" smtClean="0"/>
          </a:p>
          <a:p>
            <a:pPr algn="r" rtl="1"/>
            <a:r>
              <a:rPr lang="fa-IR" sz="2000" dirty="0" smtClean="0"/>
              <a:t/>
            </a:r>
            <a:br>
              <a:rPr lang="fa-IR" sz="2000" dirty="0" smtClean="0"/>
            </a:b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22651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169" y="482859"/>
            <a:ext cx="10124017" cy="93256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000" b="1" dirty="0" smtClean="0">
                <a:cs typeface="Adobe Arabic" panose="02040503050201020203"/>
              </a:rPr>
              <a:t>عناصر صفحه ی اصلی :</a:t>
            </a: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اسم سایت</a:t>
            </a: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که در نوار بالای سایت قابل نمایش است</a:t>
            </a: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لگوی سایت</a:t>
            </a:r>
          </a:p>
          <a:p>
            <a:pPr algn="r" rtl="1"/>
            <a:r>
              <a:rPr lang="fa-IR" sz="2000" b="1" dirty="0">
                <a:cs typeface="Adobe Arabic" panose="02040503050201020203"/>
              </a:rPr>
              <a:t>که در نوار بالای سایت قابل نمایش است</a:t>
            </a: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عکس پس زمینه</a:t>
            </a: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مقالات</a:t>
            </a:r>
          </a:p>
          <a:p>
            <a:pPr algn="r" rtl="1"/>
            <a:r>
              <a:rPr lang="fa-IR" sz="2000" b="1" dirty="0" smtClean="0">
                <a:cs typeface="Adobe Arabic" panose="02040503050201020203"/>
              </a:rPr>
              <a:t>یکسری مقالات در صفحه اصلی وجود دارد که در اخر هر مقاله ، کاربر را تشویق به استفاده از بخش های مختف سایت میکند </a:t>
            </a:r>
            <a:endParaRPr lang="fa-IR" sz="2000" b="1" dirty="0">
              <a:cs typeface="Adobe Arabic" panose="02040503050201020203"/>
            </a:endParaRP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endParaRPr lang="fa-IR" sz="2000" b="1" dirty="0" smtClean="0">
              <a:cs typeface="Adobe Arabic" panose="02040503050201020203"/>
            </a:endParaRPr>
          </a:p>
          <a:p>
            <a:pPr algn="r" rtl="1"/>
            <a:endParaRPr lang="fa-IR" sz="2000" b="1" dirty="0">
              <a:cs typeface="Adobe Arabic" panose="02040503050201020203"/>
            </a:endParaRPr>
          </a:p>
          <a:p>
            <a:pPr algn="r" rtl="1"/>
            <a:endParaRPr lang="fa-IR" sz="2000" dirty="0" smtClean="0">
              <a:cs typeface="Adobe Arabic" panose="02040503050201020203"/>
            </a:endParaRPr>
          </a:p>
          <a:p>
            <a:pPr algn="r" rtl="1"/>
            <a:endParaRPr lang="fa-IR" sz="2000" dirty="0">
              <a:cs typeface="Adobe Arabic" panose="02040503050201020203"/>
            </a:endParaRPr>
          </a:p>
          <a:p>
            <a:pPr algn="r" rtl="1"/>
            <a:endParaRPr lang="fa-IR" sz="2000" dirty="0" smtClean="0">
              <a:cs typeface="Adobe Arabic" panose="02040503050201020203"/>
            </a:endParaRPr>
          </a:p>
          <a:p>
            <a:pPr algn="r" rtl="1"/>
            <a:endParaRPr lang="fa-IR" sz="2000" dirty="0" smtClean="0"/>
          </a:p>
          <a:p>
            <a:pPr algn="r" rtl="1"/>
            <a:endParaRPr lang="fa-IR" sz="2000" dirty="0" smtClean="0"/>
          </a:p>
          <a:p>
            <a:pPr algn="r" rtl="1"/>
            <a:r>
              <a:rPr lang="fa-IR" sz="2000" dirty="0" smtClean="0"/>
              <a:t/>
            </a:r>
            <a:br>
              <a:rPr lang="fa-IR" sz="2000" dirty="0" smtClean="0"/>
            </a:b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31003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31108"/>
              </p:ext>
            </p:extLst>
          </p:nvPr>
        </p:nvGraphicFramePr>
        <p:xfrm>
          <a:off x="6720627" y="1737096"/>
          <a:ext cx="4443926" cy="33500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6686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b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نام کاربری یا آدرس ایمیل:</a:t>
                      </a:r>
                      <a:endParaRPr lang="en-US" b="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686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گذرواژه: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686">
                <a:tc>
                  <a:txBody>
                    <a:bodyPr/>
                    <a:lstStyle/>
                    <a:p>
                      <a:pPr algn="ct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ct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خودرا فراموش کرده اید؟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980349" y="2212154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80349" y="3358373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8547" y="4176181"/>
            <a:ext cx="1571222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ورود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93252" y="8371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ورود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29506"/>
              </p:ext>
            </p:extLst>
          </p:nvPr>
        </p:nvGraphicFramePr>
        <p:xfrm>
          <a:off x="755562" y="1921762"/>
          <a:ext cx="4443926" cy="33500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4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6686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نام کاربری یا آدرس ایمیل:</a:t>
                      </a:r>
                      <a:endParaRPr lang="en-US" b="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686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گذرواژه: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686">
                <a:tc>
                  <a:txBody>
                    <a:bodyPr/>
                    <a:lstStyle/>
                    <a:p>
                      <a:pPr algn="ct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015284" y="2396820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5284" y="3543039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303172" y="4360847"/>
            <a:ext cx="1571222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عضویت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8187" y="10217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عضویت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72" y="499100"/>
            <a:ext cx="10515600" cy="6183053"/>
          </a:xfrm>
        </p:spPr>
        <p:txBody>
          <a:bodyPr/>
          <a:lstStyle/>
          <a:p>
            <a:pPr marL="0" indent="0" algn="ctr" rtl="1">
              <a:buNone/>
            </a:pPr>
            <a:endParaRPr lang="fa-IR" dirty="0" smtClean="0"/>
          </a:p>
          <a:p>
            <a:pPr marL="0" indent="0" algn="ctr" rtl="1">
              <a:buNone/>
            </a:pPr>
            <a:r>
              <a:rPr lang="fa-IR" sz="3600" dirty="0" smtClean="0"/>
              <a:t>صفحه لاگین</a:t>
            </a:r>
          </a:p>
          <a:p>
            <a:pPr marL="0" indent="0" algn="r" rtl="1">
              <a:buNone/>
            </a:pPr>
            <a:r>
              <a:rPr lang="fa-IR" sz="2000" dirty="0" smtClean="0"/>
              <a:t>در این سایت دو فرم تعبیه شده :</a:t>
            </a:r>
            <a:endParaRPr lang="fa-IR" sz="2000" dirty="0" smtClean="0"/>
          </a:p>
          <a:p>
            <a:pPr marL="514350" indent="-514350" algn="r" rtl="1">
              <a:buAutoNum type="arabicParenR"/>
            </a:pPr>
            <a:r>
              <a:rPr lang="fa-IR" b="1" dirty="0" smtClean="0"/>
              <a:t>فرم عضویت:</a:t>
            </a:r>
          </a:p>
          <a:p>
            <a:pPr marL="0" indent="0" algn="r" rtl="1">
              <a:buNone/>
            </a:pPr>
            <a:r>
              <a:rPr lang="fa-IR" sz="2000" dirty="0" smtClean="0"/>
              <a:t>شامل دو گزینه ی نام کاربری یا ایمیل و گذرواژه میباشد. در صورتی که کاربر تا </a:t>
            </a:r>
            <a:r>
              <a:rPr lang="fa-IR" sz="2000" dirty="0" smtClean="0"/>
              <a:t>ب</a:t>
            </a:r>
            <a:r>
              <a:rPr lang="fa-IR" sz="2000" dirty="0"/>
              <a:t>ه</a:t>
            </a:r>
            <a:r>
              <a:rPr lang="fa-IR" sz="2000" dirty="0" smtClean="0"/>
              <a:t> </a:t>
            </a:r>
            <a:r>
              <a:rPr lang="fa-IR" sz="2000" dirty="0" smtClean="0"/>
              <a:t>حال در سایت عضو نشده باشد این فرم را پر خواهد کرد.</a:t>
            </a:r>
          </a:p>
          <a:p>
            <a:pPr marL="0" indent="0" algn="r" rtl="1">
              <a:buNone/>
            </a:pPr>
            <a:r>
              <a:rPr lang="fa-IR" b="1" dirty="0" smtClean="0"/>
              <a:t>2)فرم ورود:</a:t>
            </a:r>
          </a:p>
          <a:p>
            <a:pPr marL="0" indent="0" algn="r" rtl="1">
              <a:buNone/>
            </a:pPr>
            <a:r>
              <a:rPr lang="fa-IR" sz="2000" dirty="0" smtClean="0"/>
              <a:t>گزینه های این فرم هم مانند فرم قبلی </a:t>
            </a:r>
            <a:r>
              <a:rPr lang="fa-IR" sz="2000" dirty="0" smtClean="0"/>
              <a:t>میباشد و برای کاربرانی است که قبلا در سایت ثبت نام نموده اند . </a:t>
            </a:r>
            <a:r>
              <a:rPr lang="fa-IR" sz="2000" dirty="0" smtClean="0"/>
              <a:t>با این تفاوت که اگر کاربر قبلا عضو شده باشد و گذرواژه خود را فراموش کرده باشد میتواند با کلیک روی دکمه ی فراموشی، گذرواژه خود را بازیابی کند</a:t>
            </a:r>
          </a:p>
          <a:p>
            <a:pPr marL="0" indent="0" algn="r" rtl="1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01590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77967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آموزشها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74083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کتاب ، داستان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3504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فیلم ،کارتون  موسیقی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77966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mtClean="0"/>
              <a:t>آزمون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74083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mtClean="0"/>
              <a:t>ردیابی پیشرفت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49267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یادگیری اجتماعی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456" y="2584359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روش های یادگیری سریع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58608" y="2896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b="1" dirty="0" smtClean="0"/>
              <a:t>صفحه شروع یادگیری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74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284"/>
            <a:ext cx="10515600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dirty="0"/>
              <a:t>صفحه شروع یادگیری</a:t>
            </a:r>
          </a:p>
          <a:p>
            <a:pPr marL="0" indent="0" algn="r" rtl="1">
              <a:buNone/>
            </a:pPr>
            <a:endParaRPr lang="fa-IR" sz="2400" dirty="0" smtClean="0"/>
          </a:p>
          <a:p>
            <a:pPr marL="0" indent="0" algn="r" rtl="1">
              <a:buNone/>
            </a:pPr>
            <a:r>
              <a:rPr lang="fa-IR" sz="2400" dirty="0" smtClean="0"/>
              <a:t>ما </a:t>
            </a:r>
            <a:r>
              <a:rPr lang="fa-IR" sz="2400" dirty="0" smtClean="0"/>
              <a:t>در این صفحه با قرار دادن تمام موارد در دسترس سایت کنار هم کار را برای کاربران راحت تر میکنیم. </a:t>
            </a:r>
            <a:endParaRPr lang="fa-IR" sz="2400" dirty="0" smtClean="0"/>
          </a:p>
          <a:p>
            <a:pPr marL="0" indent="0" algn="r" rtl="1">
              <a:buNone/>
            </a:pP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57504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580" y="39924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/>
              <a:t>صفحه ی آموزش ها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195515" y="1300766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100 درس صوتی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48291" y="1300766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کلمه اصطلاح جمله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80727" y="1282183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گرامر و قواعد دستور زبان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18965" y="4326502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مکالمه و تلفظ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4661" y="4326502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رفتار ، آداب ، فرهنگ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943" y="1307304"/>
            <a:ext cx="80150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این  صفحه آموزش هاست.</a:t>
            </a:r>
          </a:p>
          <a:p>
            <a:pPr algn="r" rtl="1"/>
            <a:r>
              <a:rPr lang="fa-IR" dirty="0" smtClean="0"/>
              <a:t>یعنی تمام چیز هایی که قرار است به </a:t>
            </a:r>
            <a:r>
              <a:rPr lang="fa-IR" dirty="0" smtClean="0"/>
              <a:t>هنرجو </a:t>
            </a:r>
            <a:r>
              <a:rPr lang="fa-IR" dirty="0" smtClean="0"/>
              <a:t>آموزش داده شود در این صفحه قرار میگیردو</a:t>
            </a:r>
          </a:p>
          <a:p>
            <a:pPr algn="r" rtl="1"/>
            <a:r>
              <a:rPr lang="fa-IR" dirty="0" smtClean="0"/>
              <a:t>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813572" y="40340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/>
              <a:t>صفحه شروع یادگیری</a:t>
            </a:r>
          </a:p>
        </p:txBody>
      </p:sp>
    </p:spTree>
    <p:extLst>
      <p:ext uri="{BB962C8B-B14F-4D97-AF65-F5344CB8AC3E}">
        <p14:creationId xmlns:p14="http://schemas.microsoft.com/office/powerpoint/2010/main" val="163364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rgbClr val="ECD8EC"/>
      </a:lt1>
      <a:dk2>
        <a:srgbClr val="632E62"/>
      </a:dk2>
      <a:lt2>
        <a:srgbClr val="EFDDE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760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Adobe Arabic</vt:lpstr>
      <vt:lpstr>Adobe Caslon Pro</vt:lpstr>
      <vt:lpstr>Adobe Fangsong Std R</vt:lpstr>
      <vt:lpstr>Arial</vt:lpstr>
      <vt:lpstr>Calibri</vt:lpstr>
      <vt:lpstr>Calibri Light</vt:lpstr>
      <vt:lpstr>Stencil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Dorsa</dc:creator>
  <cp:lastModifiedBy>Andisheh Gostar</cp:lastModifiedBy>
  <cp:revision>36</cp:revision>
  <dcterms:created xsi:type="dcterms:W3CDTF">2023-02-28T17:48:54Z</dcterms:created>
  <dcterms:modified xsi:type="dcterms:W3CDTF">2023-03-19T14:19:59Z</dcterms:modified>
</cp:coreProperties>
</file>