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64" r:id="rId2"/>
    <p:sldId id="266" r:id="rId3"/>
    <p:sldId id="270" r:id="rId4"/>
    <p:sldId id="276" r:id="rId5"/>
    <p:sldId id="271" r:id="rId6"/>
    <p:sldId id="267" r:id="rId7"/>
    <p:sldId id="269" r:id="rId8"/>
    <p:sldId id="275" r:id="rId9"/>
    <p:sldId id="272" r:id="rId10"/>
    <p:sldId id="273" r:id="rId11"/>
    <p:sldId id="274" r:id="rId12"/>
    <p:sldId id="268" r:id="rId13"/>
    <p:sldId id="260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CC"/>
    <a:srgbClr val="E03A00"/>
    <a:srgbClr val="172B7E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69" autoAdjust="0"/>
  </p:normalViewPr>
  <p:slideViewPr>
    <p:cSldViewPr snapToGrid="0" snapToObjects="1">
      <p:cViewPr varScale="1">
        <p:scale>
          <a:sx n="110" d="100"/>
          <a:sy n="110" d="100"/>
        </p:scale>
        <p:origin x="658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D32-3F26-4A60-B79B-32791D3BB2C9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95FE-B573-405B-994F-FAFC230626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9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C620-E659-49B0-9EFB-BB66AA813A77}" type="datetime1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68595"/>
            <a:ext cx="8229600" cy="694634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7E6E-80CA-4637-84D1-CB00AA43C9A5}" type="datetime1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256" y="18054"/>
            <a:ext cx="2133600" cy="273844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s-ES" dirty="0"/>
              <a:t>Página </a:t>
            </a:r>
            <a:fld id="{90BC2BA4-81C0-F544-BD72-C8CB9DA7C802}" type="slidenum">
              <a:rPr lang="es-ES" smtClean="0"/>
              <a:pPr/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29979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1174649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04BB-03C1-49D0-8ADB-9D0B173DA53B}" type="datetime1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A97A-0D3F-47CA-A347-054B7FE5852E}" type="datetime1">
              <a:rPr lang="es-ES" smtClean="0"/>
              <a:t>02/12/2024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D78991F-287D-0639-B3A9-25B72B76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8795-6BD1-4429-BD75-9B388C62CDEE}" type="datetime1">
              <a:rPr lang="es-ES" smtClean="0"/>
              <a:t>02/12/2024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B2016B63-56CA-91C8-8D94-3736CC5D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773-67CF-4861-89BB-2127413ABA21}" type="datetime1">
              <a:rPr lang="es-ES" smtClean="0"/>
              <a:t>02/12/2024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D5BEC-1B11-157D-6B6B-7EC9DA38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DB17-4F6B-498B-894E-4985DAFC70C1}" type="datetime1">
              <a:rPr lang="es-ES" smtClean="0"/>
              <a:t>02/12/2024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9E16D5E-FC12-627C-C32C-2D79CE9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5D58-D3C6-4A98-BBED-E11D62DD4FB7}" type="datetime1">
              <a:rPr lang="es-ES" smtClean="0"/>
              <a:t>02/12/2024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7E0BABE-B629-4063-8894-C3E90357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981-BD54-46FE-919F-B5B29C8804F4}" type="datetime1">
              <a:rPr lang="es-ES" smtClean="0"/>
              <a:t>02/12/2024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F88F565-A7F0-7C19-A7F7-953C972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11887"/>
            <a:ext cx="8229600" cy="75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0C37-EE32-4163-B0FE-3AD7FB21F6FB}" type="datetime1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3C9FD-AF82-7EF5-C637-8D23A337A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E82CAD8-3AC1-EFAC-9BB6-F651A63F02E8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Modelado</a:t>
            </a:r>
            <a:endParaRPr lang="es-ES" sz="2200" dirty="0">
              <a:solidFill>
                <a:schemeClr val="accent1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DB05CD-FC6C-DC37-7579-DD552BFC5EE3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C950F7A-B136-C387-41F5-EE9C6FD6CAB5}"/>
              </a:ext>
            </a:extLst>
          </p:cNvPr>
          <p:cNvSpPr txBox="1"/>
          <p:nvPr/>
        </p:nvSpPr>
        <p:spPr>
          <a:xfrm>
            <a:off x="301256" y="1203574"/>
            <a:ext cx="459921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dirty="0"/>
              <a:t>Secuencia de movimiento:</a:t>
            </a:r>
          </a:p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endParaRPr lang="es-CO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984E18A-0829-30F1-638C-D269040B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A44716-4C20-FF13-A7C9-FDB49B2080D9}"/>
              </a:ext>
            </a:extLst>
          </p:cNvPr>
          <p:cNvSpPr txBox="1"/>
          <p:nvPr/>
        </p:nvSpPr>
        <p:spPr>
          <a:xfrm>
            <a:off x="4738253" y="1203574"/>
            <a:ext cx="335923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dirty="0"/>
              <a:t>Posibilidades: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1D86BA-5818-20D8-4399-70B2F93E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6" y="2132155"/>
            <a:ext cx="3817216" cy="14365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AC9E14A-382C-152E-47CF-3CA93C574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3" y="2128954"/>
            <a:ext cx="4289497" cy="15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4793D-B792-E9BF-9E04-82C9ACE5F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31C327-853B-03F1-19D3-6583E1B0AAC7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Modelado</a:t>
            </a:r>
            <a:endParaRPr lang="es-ES" sz="2200" dirty="0">
              <a:solidFill>
                <a:schemeClr val="accent1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612403-3F45-00B5-4390-7419CC5B933C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95EEDE-D4C6-46DC-AE7A-72B445CEBCBE}"/>
              </a:ext>
            </a:extLst>
          </p:cNvPr>
          <p:cNvSpPr txBox="1"/>
          <p:nvPr/>
        </p:nvSpPr>
        <p:spPr>
          <a:xfrm>
            <a:off x="352685" y="1285199"/>
            <a:ext cx="459921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dirty="0"/>
              <a:t>Cinemática del sistema:</a:t>
            </a:r>
          </a:p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endParaRPr lang="es-CO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DBEDBA8-48AD-2C91-DDA1-C5E52E93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FF4700-AB82-DDB8-6767-BEEFF67D86E9}"/>
              </a:ext>
            </a:extLst>
          </p:cNvPr>
          <p:cNvSpPr txBox="1"/>
          <p:nvPr/>
        </p:nvSpPr>
        <p:spPr>
          <a:xfrm>
            <a:off x="4758449" y="1285199"/>
            <a:ext cx="335923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dirty="0"/>
              <a:t>Dinámica del sistema: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F7A631-8369-3049-651A-25146787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72" y="1990457"/>
            <a:ext cx="2063367" cy="151645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C2FFBB7-C089-DC33-B78A-21CAAB3CB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4" y="1742557"/>
            <a:ext cx="3143374" cy="55882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CEA987E-9A1B-55AF-6D94-4EC3AD24F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380" y="2552857"/>
            <a:ext cx="3143373" cy="5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0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Referencias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6" y="783313"/>
            <a:ext cx="7877165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9516F2-735F-7E69-280C-802579BCBF47}"/>
              </a:ext>
            </a:extLst>
          </p:cNvPr>
          <p:cNvSpPr txBox="1"/>
          <p:nvPr/>
        </p:nvSpPr>
        <p:spPr>
          <a:xfrm>
            <a:off x="561600" y="1303200"/>
            <a:ext cx="807120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CO" dirty="0"/>
              <a:t>Parra Ricaurte, Edgard Andrés  (2024). </a:t>
            </a:r>
            <a:r>
              <a:rPr lang="es-CO" dirty="0" err="1"/>
              <a:t>Study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Compliant</a:t>
            </a:r>
            <a:r>
              <a:rPr lang="es-CO" dirty="0"/>
              <a:t> </a:t>
            </a:r>
            <a:r>
              <a:rPr lang="es-CO" dirty="0" err="1"/>
              <a:t>Trunk-Leg</a:t>
            </a:r>
            <a:r>
              <a:rPr lang="es-CO" dirty="0"/>
              <a:t> </a:t>
            </a:r>
            <a:r>
              <a:rPr lang="es-CO" dirty="0" err="1"/>
              <a:t>System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Legged</a:t>
            </a:r>
            <a:r>
              <a:rPr lang="es-CO" dirty="0"/>
              <a:t> Robot. Tesis (Doctoral), E.T.S.I. Industriales (UPM). https://doi.org/10.20868/UPM.thesis.79812.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CO" dirty="0" err="1"/>
              <a:t>Gomez</a:t>
            </a:r>
            <a:r>
              <a:rPr lang="es-CO" dirty="0"/>
              <a:t> Morales, G., </a:t>
            </a:r>
            <a:r>
              <a:rPr lang="es-CO" dirty="0" err="1"/>
              <a:t>Gomez</a:t>
            </a:r>
            <a:r>
              <a:rPr lang="es-CO" dirty="0"/>
              <a:t> Flórez, A., &amp; </a:t>
            </a:r>
            <a:r>
              <a:rPr lang="es-CO" dirty="0" err="1"/>
              <a:t>Gomez</a:t>
            </a:r>
            <a:r>
              <a:rPr lang="es-CO" dirty="0"/>
              <a:t> Vásquez, J. M. (</a:t>
            </a:r>
            <a:r>
              <a:rPr lang="es-CO" dirty="0" err="1"/>
              <a:t>n.d</a:t>
            </a:r>
            <a:r>
              <a:rPr lang="es-CO" dirty="0"/>
              <a:t>.). </a:t>
            </a:r>
            <a:r>
              <a:rPr lang="es-CO" dirty="0" err="1"/>
              <a:t>docker_ros_vnc</a:t>
            </a:r>
            <a:r>
              <a:rPr lang="es-CO" dirty="0"/>
              <a:t> [Repositorio GitHub]. Robótica Medellín. Recuperado de https://github.com/roboticamedellin/docker_ros_vnc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94259-7C99-3FAB-188D-D3497078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79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3" y="2190490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chemeClr val="bg2"/>
                </a:solidFill>
                <a:latin typeface="Ancizar Serif"/>
                <a:cs typeface="Ancizar Serif"/>
              </a:rPr>
              <a:t>Gracias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246A0C8-F2FD-4F7E-1C1F-1636098F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52368" y="1613017"/>
            <a:ext cx="6201268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accent1"/>
                </a:solidFill>
                <a:latin typeface="Ancizar Serif"/>
                <a:cs typeface="Ancizar Serif"/>
              </a:rPr>
              <a:t>Identificación y Control de Legged Robots.</a:t>
            </a:r>
            <a:endParaRPr lang="es-ES" sz="4000" dirty="0">
              <a:solidFill>
                <a:schemeClr val="accent1"/>
              </a:solidFill>
              <a:latin typeface="Ancizar Serif"/>
              <a:cs typeface="Ancizar Serif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1678804" y="2533120"/>
            <a:ext cx="5810117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1471366" y="2956042"/>
            <a:ext cx="6201268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accent1"/>
                </a:solidFill>
                <a:latin typeface="Ancizar Serif"/>
                <a:cs typeface="Ancizar Serif"/>
              </a:rPr>
              <a:t>Seykarin Mestre Muelas</a:t>
            </a:r>
          </a:p>
          <a:p>
            <a:endParaRPr lang="es-ES" sz="1800" dirty="0">
              <a:solidFill>
                <a:schemeClr val="accent1"/>
              </a:solidFill>
              <a:latin typeface="Ancizar Serif"/>
              <a:cs typeface="Ancizar Serif"/>
            </a:endParaRPr>
          </a:p>
          <a:p>
            <a:r>
              <a:rPr lang="es-ES" sz="1800" dirty="0">
                <a:solidFill>
                  <a:schemeClr val="accent1"/>
                </a:solidFill>
                <a:latin typeface="Ancizar Serif"/>
                <a:cs typeface="Ancizar Serif"/>
              </a:rPr>
              <a:t>Facultad de minas –Sede Medellín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85DE8-C48F-FD75-EF42-14FD2D2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7858B-E659-0D06-0BCE-6AD53AD00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321D5A-3EA3-B94B-AC21-2D025628F746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Tabla de contenido</a:t>
            </a:r>
            <a:endParaRPr lang="es-ES" sz="2200" dirty="0">
              <a:solidFill>
                <a:schemeClr val="accent1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A36B9F-EA69-A75B-E4A0-ABB38B8BC2BD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C8E6EA-4910-73D7-D18E-DECEBFF22387}"/>
              </a:ext>
            </a:extLst>
          </p:cNvPr>
          <p:cNvSpPr txBox="1"/>
          <p:nvPr/>
        </p:nvSpPr>
        <p:spPr>
          <a:xfrm>
            <a:off x="610091" y="889879"/>
            <a:ext cx="8071200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Objetivos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Actividades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¿Qué es ROS?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¿Qué es un </a:t>
            </a:r>
            <a:r>
              <a:rPr lang="es-MX" dirty="0" err="1"/>
              <a:t>Legged</a:t>
            </a:r>
            <a:r>
              <a:rPr lang="es-MX" dirty="0"/>
              <a:t> robot?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Modelado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endParaRPr lang="es-CO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F724870-BFB9-8A42-1654-FC9CAE2B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038309-5FF2-CACC-1C06-15D72B3B73FD}"/>
              </a:ext>
            </a:extLst>
          </p:cNvPr>
          <p:cNvSpPr txBox="1"/>
          <p:nvPr/>
        </p:nvSpPr>
        <p:spPr>
          <a:xfrm>
            <a:off x="536400" y="4062575"/>
            <a:ext cx="8071200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sz="1000" dirty="0"/>
              <a:t>Tomado de: https://www.directindustry.es/prod/automationware/product-192516-2394360.html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150351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71C683-8304-9E94-75D2-42DC8633B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38B968-2ED9-41DC-65B0-4C0D47BDDB7E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Objetivos</a:t>
            </a:r>
            <a:endParaRPr lang="es-ES" sz="2200" dirty="0">
              <a:solidFill>
                <a:schemeClr val="accent1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CD5A8A-DB15-BC21-1355-1BAE036DC8B3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989666-8EF3-CE7F-F86A-425ACBEEF408}"/>
              </a:ext>
            </a:extLst>
          </p:cNvPr>
          <p:cNvSpPr txBox="1"/>
          <p:nvPr/>
        </p:nvSpPr>
        <p:spPr>
          <a:xfrm>
            <a:off x="610091" y="889879"/>
            <a:ext cx="807120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Generar una base de datos sobre los Leggeds robots y ROS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Análisis de Controladores y Estrategias de Control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CO" dirty="0"/>
              <a:t>Realización de Simulaciones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Documentación y Propuestas para Futuras Implementaciones</a:t>
            </a:r>
            <a:endParaRPr lang="es-CO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22418BF-9667-1126-0D77-7DA2AAD5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9E8568-7021-55F2-8D82-3C0F6331711C}"/>
              </a:ext>
            </a:extLst>
          </p:cNvPr>
          <p:cNvSpPr txBox="1"/>
          <p:nvPr/>
        </p:nvSpPr>
        <p:spPr>
          <a:xfrm>
            <a:off x="536400" y="4062575"/>
            <a:ext cx="8071200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sz="1000" dirty="0"/>
              <a:t>Tomado de: https://www.directindustry.es/prod/automationware/product-192516-2394360.html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48044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44679-7FFB-B78C-9749-97DE938F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26AEF6-1026-CCD5-DAAC-1224DA6F008B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Actividades</a:t>
            </a:r>
            <a:endParaRPr lang="es-ES" sz="2200" dirty="0">
              <a:solidFill>
                <a:schemeClr val="accent1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5C5FAF-71B9-B695-1D28-B4558E6F846C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40E00F-3237-20F7-837D-012A96BA1CD4}"/>
              </a:ext>
            </a:extLst>
          </p:cNvPr>
          <p:cNvSpPr txBox="1"/>
          <p:nvPr/>
        </p:nvSpPr>
        <p:spPr>
          <a:xfrm>
            <a:off x="610091" y="889879"/>
            <a:ext cx="807120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Identificación de los distintos tipos de modelamiento.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Plantear distintas formas de control con el fin de mejorar su eficiencia y funcionalidad.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 Simulación de los Legged Robots junto a sus controladores</a:t>
            </a:r>
            <a:endParaRPr lang="es-CO" dirty="0"/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Generar una documentación sobre el modelamiento, control y simulación</a:t>
            </a:r>
            <a:endParaRPr lang="es-CO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636EA7B-ADF3-4958-8E45-1EF56A7A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7DC30F-E29C-759D-6138-97A7043908FE}"/>
              </a:ext>
            </a:extLst>
          </p:cNvPr>
          <p:cNvSpPr txBox="1"/>
          <p:nvPr/>
        </p:nvSpPr>
        <p:spPr>
          <a:xfrm>
            <a:off x="536400" y="4062575"/>
            <a:ext cx="8071200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sz="1000" dirty="0"/>
              <a:t>Tomado de: https://www.directindustry.es/prod/automationware/product-192516-2394360.html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57932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¿</a:t>
            </a:r>
            <a:r>
              <a:rPr lang="es-MX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Que es un ROS?</a:t>
            </a:r>
            <a:endParaRPr lang="es-ES" sz="2200" dirty="0">
              <a:solidFill>
                <a:schemeClr val="accent1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4742649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9516F2-735F-7E69-280C-802579BCBF47}"/>
              </a:ext>
            </a:extLst>
          </p:cNvPr>
          <p:cNvSpPr txBox="1"/>
          <p:nvPr/>
        </p:nvSpPr>
        <p:spPr>
          <a:xfrm>
            <a:off x="610091" y="889879"/>
            <a:ext cx="807120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MX" dirty="0"/>
              <a:t>Un marco de código abierto que facilita el desarrollo de software para robots. ROS es un conjunto de bibliotecas, herramientas y convenciones que ayudan a los desarrolladores a crear aplicaciones robóticas robustas.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endParaRPr lang="es-CO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855C34E-49A4-E9E8-72CE-F1DF8217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1028" name="Picture 4" descr="Software de programación - ROS - automationware - de desarollo / de  automatización / industrial">
            <a:extLst>
              <a:ext uri="{FF2B5EF4-FFF2-40B4-BE49-F238E27FC236}">
                <a16:creationId xmlns:a16="http://schemas.microsoft.com/office/drawing/2014/main" id="{6EA08669-FF1C-C3E1-DADD-327EF178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62" y="1934716"/>
            <a:ext cx="2318904" cy="231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ree o convierta su modelo de robot 3D en un urdf para simulación en gazebo  ros">
            <a:extLst>
              <a:ext uri="{FF2B5EF4-FFF2-40B4-BE49-F238E27FC236}">
                <a16:creationId xmlns:a16="http://schemas.microsoft.com/office/drawing/2014/main" id="{395C4359-20BA-F12E-78CA-E780D5607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t="16573" b="9088"/>
          <a:stretch/>
        </p:blipFill>
        <p:spPr bwMode="auto">
          <a:xfrm>
            <a:off x="4295255" y="2184284"/>
            <a:ext cx="4095779" cy="181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9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114B1A-FEB3-692D-F5E6-ECBD0C7FE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FCE29C-7A1C-25F9-4DCE-65B314BB6B96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¿</a:t>
            </a:r>
            <a:r>
              <a:rPr lang="es-MX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Que es un Legged robot?</a:t>
            </a:r>
            <a:endParaRPr lang="es-ES" sz="2200" dirty="0">
              <a:solidFill>
                <a:schemeClr val="accent1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E4BAC2-4E6F-9D5A-A0FE-97D29C8564DD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4987EB-3242-6C2C-93B1-432998F2173F}"/>
              </a:ext>
            </a:extLst>
          </p:cNvPr>
          <p:cNvSpPr txBox="1"/>
          <p:nvPr/>
        </p:nvSpPr>
        <p:spPr>
          <a:xfrm>
            <a:off x="610091" y="889879"/>
            <a:ext cx="807120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CO" dirty="0"/>
              <a:t>Un </a:t>
            </a:r>
            <a:r>
              <a:rPr lang="es-CO" dirty="0" err="1"/>
              <a:t>Legged</a:t>
            </a:r>
            <a:r>
              <a:rPr lang="es-CO" dirty="0"/>
              <a:t> robot es un robot cuyo movimiento es dado por sus piernas. 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CO" dirty="0"/>
              <a:t>Posee una gran gama de utilidades gracias a sus características de software y hardware.</a:t>
            </a:r>
          </a:p>
          <a:p>
            <a:pPr marL="342900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</a:pPr>
            <a:r>
              <a:rPr lang="es-CO" dirty="0"/>
              <a:t>Usos domésticos, industriales y hasta incluso militares.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CO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2BA3021-F9C5-5B05-8D64-D2F19E4F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2050" name="Picture 2" descr="Enlarged view: StarlETH">
            <a:extLst>
              <a:ext uri="{FF2B5EF4-FFF2-40B4-BE49-F238E27FC236}">
                <a16:creationId xmlns:a16="http://schemas.microsoft.com/office/drawing/2014/main" id="{B3107B1D-3C29-77E9-6F7E-39EF8B8E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66" y="1815768"/>
            <a:ext cx="2831667" cy="2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9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383DF-9031-67D4-C409-2D347EA0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6AA271A-7C7E-045A-F7E5-475031CED2BE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Justificación</a:t>
            </a:r>
            <a:endParaRPr lang="es-ES" sz="2200" dirty="0">
              <a:solidFill>
                <a:schemeClr val="accent1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27BF4D-6C46-6A1F-2812-EECCED8292C3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8AE2E2C-2836-7209-2FEA-8668A033AB77}"/>
              </a:ext>
            </a:extLst>
          </p:cNvPr>
          <p:cNvSpPr txBox="1"/>
          <p:nvPr/>
        </p:nvSpPr>
        <p:spPr>
          <a:xfrm>
            <a:off x="477376" y="889879"/>
            <a:ext cx="807120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dirty="0"/>
              <a:t>Ampliar los campos de aplicación y estudio dentro del programa de Ingeniería de Control, enfocándose en el emergente y dinámico sector de los robots bípedos y cuadrúpedos.</a:t>
            </a:r>
            <a:endParaRPr lang="es-CO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3470B1E-CD55-1B66-A6AE-1364ECD9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1256" y="47170"/>
            <a:ext cx="2133600" cy="273844"/>
          </a:xfrm>
        </p:spPr>
        <p:txBody>
          <a:bodyPr/>
          <a:lstStyle/>
          <a:p>
            <a:fld id="{90BC2BA4-81C0-F544-BD72-C8CB9DA7C802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1026" name="Picture 2" descr="Anybotics is a Verve Ventures Portfolio Company">
            <a:extLst>
              <a:ext uri="{FF2B5EF4-FFF2-40B4-BE49-F238E27FC236}">
                <a16:creationId xmlns:a16="http://schemas.microsoft.com/office/drawing/2014/main" id="{CFE169CA-5692-6D64-69E9-A730916E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0" y="1676549"/>
            <a:ext cx="3146521" cy="176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host Robotics Corporation and LIG Nex1 Announce Close of Acquisition">
            <a:extLst>
              <a:ext uri="{FF2B5EF4-FFF2-40B4-BE49-F238E27FC236}">
                <a16:creationId xmlns:a16="http://schemas.microsoft.com/office/drawing/2014/main" id="{E2AEA989-74D4-F56E-A9E1-E5887D6D6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17" y="1501990"/>
            <a:ext cx="3781401" cy="199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">
            <a:extLst>
              <a:ext uri="{FF2B5EF4-FFF2-40B4-BE49-F238E27FC236}">
                <a16:creationId xmlns:a16="http://schemas.microsoft.com/office/drawing/2014/main" id="{8C5C37F8-6E43-146A-448E-5AF4F15E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27" y="3290151"/>
            <a:ext cx="2140527" cy="74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3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DDB40-BD0E-5B6C-5995-F6E4C1CD5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EDBD30-7F5A-17ED-0598-C7D33EA99F70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Modelado</a:t>
            </a:r>
            <a:endParaRPr lang="es-ES" sz="2200" dirty="0">
              <a:solidFill>
                <a:schemeClr val="accent1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302552-3B3D-6C17-5980-227CC278F947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s-MX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Minas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Medellin</a:t>
            </a:r>
            <a:endParaRPr lang="es-CO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E58B1B-0498-774A-2A73-B6F57FC01DE5}"/>
              </a:ext>
            </a:extLst>
          </p:cNvPr>
          <p:cNvSpPr txBox="1"/>
          <p:nvPr/>
        </p:nvSpPr>
        <p:spPr>
          <a:xfrm>
            <a:off x="352685" y="1030904"/>
            <a:ext cx="459921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dirty="0"/>
              <a:t>Tipos de modelado:</a:t>
            </a:r>
            <a:r>
              <a:rPr lang="es-CO" dirty="0"/>
              <a:t> </a:t>
            </a:r>
            <a:r>
              <a:rPr lang="es-MX" dirty="0"/>
              <a:t>Linear </a:t>
            </a:r>
            <a:r>
              <a:rPr lang="es-MX" dirty="0" err="1"/>
              <a:t>Inverted</a:t>
            </a:r>
            <a:r>
              <a:rPr lang="es-MX" dirty="0"/>
              <a:t> </a:t>
            </a:r>
            <a:r>
              <a:rPr lang="es-MX" dirty="0" err="1"/>
              <a:t>Pendulum</a:t>
            </a:r>
            <a:r>
              <a:rPr lang="es-MX" dirty="0"/>
              <a:t>, Spring </a:t>
            </a:r>
            <a:r>
              <a:rPr lang="es-MX" dirty="0" err="1"/>
              <a:t>Loaded</a:t>
            </a:r>
            <a:r>
              <a:rPr lang="es-MX" dirty="0"/>
              <a:t> </a:t>
            </a:r>
            <a:r>
              <a:rPr lang="es-MX" dirty="0" err="1"/>
              <a:t>Inverted</a:t>
            </a:r>
            <a:r>
              <a:rPr lang="es-MX" dirty="0"/>
              <a:t> </a:t>
            </a:r>
            <a:r>
              <a:rPr lang="es-MX" dirty="0" err="1"/>
              <a:t>Pendulum</a:t>
            </a:r>
            <a:endParaRPr lang="es-MX" dirty="0"/>
          </a:p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endParaRPr lang="es-CO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B515B7D-FBB8-CD83-B31F-9F873C0F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59F5E9-0C27-0E5E-2D7B-BFA44B6F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6" y="2004969"/>
            <a:ext cx="2916381" cy="16871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9DC8A3-40CF-55B6-18FF-DB13B1CB6BFE}"/>
              </a:ext>
            </a:extLst>
          </p:cNvPr>
          <p:cNvSpPr txBox="1"/>
          <p:nvPr/>
        </p:nvSpPr>
        <p:spPr>
          <a:xfrm>
            <a:off x="5124479" y="1058015"/>
            <a:ext cx="3359236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lnSpc>
                <a:spcPct val="150000"/>
              </a:lnSpc>
              <a:buClr>
                <a:schemeClr val="accent5"/>
              </a:buClr>
              <a:buNone/>
            </a:pPr>
            <a:r>
              <a:rPr lang="es-MX" dirty="0"/>
              <a:t>Modelo seleccionado: </a:t>
            </a:r>
            <a:r>
              <a:rPr lang="en-US" dirty="0"/>
              <a:t>The Mass-Mass-Spring Model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9E8723-BAEB-B1FD-3C61-2C68BC13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59327"/>
            <a:ext cx="3809999" cy="182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8273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UNAL 2024">
      <a:dk1>
        <a:srgbClr val="29272D"/>
      </a:dk1>
      <a:lt1>
        <a:srgbClr val="F7F5F2"/>
      </a:lt1>
      <a:dk2>
        <a:srgbClr val="481F63"/>
      </a:dk2>
      <a:lt2>
        <a:srgbClr val="F8ECCD"/>
      </a:lt2>
      <a:accent1>
        <a:srgbClr val="620C78"/>
      </a:accent1>
      <a:accent2>
        <a:srgbClr val="FFB93E"/>
      </a:accent2>
      <a:accent3>
        <a:srgbClr val="06784F"/>
      </a:accent3>
      <a:accent4>
        <a:srgbClr val="14C486"/>
      </a:accent4>
      <a:accent5>
        <a:srgbClr val="9F00C4"/>
      </a:accent5>
      <a:accent6>
        <a:srgbClr val="F79646"/>
      </a:accent6>
      <a:hlink>
        <a:srgbClr val="14C486"/>
      </a:hlink>
      <a:folHlink>
        <a:srgbClr val="9F00C4"/>
      </a:folHlink>
    </a:clrScheme>
    <a:fontScheme name="OCE">
      <a:majorFont>
        <a:latin typeface="Ancizar Serif Extrabold"/>
        <a:ea typeface=""/>
        <a:cs typeface=""/>
      </a:majorFont>
      <a:minorFont>
        <a:latin typeface="Anciza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471</Words>
  <Application>Microsoft Office PowerPoint</Application>
  <PresentationFormat>Presentación en pantalla (16:9)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Ancizar Sans</vt:lpstr>
      <vt:lpstr>Ancizar Sans Light</vt:lpstr>
      <vt:lpstr>Ancizar Serif</vt:lpstr>
      <vt:lpstr>Ancizar Serif Extrabold</vt:lpstr>
      <vt:lpstr>Aptos</vt:lpstr>
      <vt:lpstr>Arial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</dc:creator>
  <cp:lastModifiedBy>Seykarin Mestre</cp:lastModifiedBy>
  <cp:revision>8</cp:revision>
  <dcterms:created xsi:type="dcterms:W3CDTF">2024-06-25T17:03:54Z</dcterms:created>
  <dcterms:modified xsi:type="dcterms:W3CDTF">2024-12-02T22:06:33Z</dcterms:modified>
</cp:coreProperties>
</file>