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12192000"/>
  <p:notesSz cx="6858000" cy="9144000"/>
  <p:embeddedFontLst>
    <p:embeddedFont>
      <p:font typeface="Play"/>
      <p:regular r:id="rId67"/>
      <p:bold r:id="rId68"/>
    </p:embeddedFont>
    <p:embeddedFont>
      <p:font typeface="Gill Sans"/>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F26B43"/>
          </p15:clr>
        </p15:guide>
        <p15:guide id="2" orient="horz" pos="2160">
          <p15:clr>
            <a:srgbClr val="A4A3A4"/>
          </p15:clr>
        </p15:guide>
      </p15:sldGuideLst>
    </p:ext>
    <p:ext uri="http://customooxmlschemas.google.com/">
      <go:slidesCustomData xmlns:go="http://customooxmlschemas.google.com/" r:id="rId71" roundtripDataSignature="AMtx7mhC791sa5iGL2zN9AWXZQfvo4tm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764F68-EB80-4824-8C51-B63F302AF4DC}">
  <a:tblStyle styleId="{AF764F68-EB80-4824-8C51-B63F302AF4DC}"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4ED"/>
          </a:solidFill>
        </a:fill>
      </a:tcStyle>
    </a:wholeTbl>
    <a:band1H>
      <a:tcTxStyle/>
      <a:tcStyle>
        <a:fill>
          <a:solidFill>
            <a:srgbClr val="CAE8D9"/>
          </a:solidFill>
        </a:fill>
      </a:tcStyle>
    </a:band1H>
    <a:band2H>
      <a:tcTxStyle/>
    </a:band2H>
    <a:band1V>
      <a:tcTxStyle/>
      <a:tcStyle>
        <a:fill>
          <a:solidFill>
            <a:srgbClr val="CAE8D9"/>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Gill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Play-bold.fntdata"/><Relationship Id="rId23" Type="http://schemas.openxmlformats.org/officeDocument/2006/relationships/slide" Target="slides/slide17.xml"/><Relationship Id="rId67" Type="http://schemas.openxmlformats.org/officeDocument/2006/relationships/font" Target="fonts/Play-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ill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03" name="Google Shape;203;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98" name="Google Shape;298;p1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09" name="Google Shape;309;p1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30" name="Google Shape;330;p1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42" name="Google Shape;342;p1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53" name="Google Shape;353;p1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7db5973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7db5973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57db59735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7db59735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7db59735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157db59735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16" name="Google Shape;416;p1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38" name="Google Shape;438;p1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47" name="Google Shape;447;p1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12" name="Google Shape;212;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61" name="Google Shape;461;p1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74" name="Google Shape;474;p1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87" name="Google Shape;487;p2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00" name="Google Shape;500;p2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13" name="Google Shape;513;p2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28" name="Google Shape;528;p2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42" name="Google Shape;542;p2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56" name="Google Shape;556;p2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71" name="Google Shape;571;p2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93" name="Google Shape;593;p2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21" name="Google Shape;221;p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02" name="Google Shape;602;p2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16" name="Google Shape;616;p2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30" name="Google Shape;630;p3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43" name="Google Shape;643;p3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56" name="Google Shape;656;p3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69" name="Google Shape;669;p3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83" name="Google Shape;683;p3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697" name="Google Shape;697;p3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10" name="Google Shape;710;p3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23" name="Google Shape;723;p3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30" name="Google Shape;230;p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36" name="Google Shape;736;p3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58" name="Google Shape;758;p3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67" name="Google Shape;767;p4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80" name="Google Shape;780;p4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793" name="Google Shape;793;p4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06" name="Google Shape;806;p4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19" name="Google Shape;819;p4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32" name="Google Shape;832;p4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3" name="Google Shape;84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45" name="Google Shape;845;p4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7" name="Google Shape;85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59" name="Google Shape;859;p4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39" name="Google Shape;239;p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0" name="Google Shape;870;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72" name="Google Shape;872;p4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3" name="Google Shape;88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885" name="Google Shape;885;p4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07" name="Google Shape;907;p5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16" name="Google Shape;916;p5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8" name="Google Shape;92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30" name="Google Shape;930;p5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44" name="Google Shape;944;p5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5" name="Google Shape;95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57" name="Google Shape;957;p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70" name="Google Shape;970;p5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984" name="Google Shape;984;p5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3" name="Google Shape;1003;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005" name="Google Shape;1005;p5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48" name="Google Shape;248;p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57" name="Google Shape;257;p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68" name="Google Shape;268;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77" name="Google Shape;277;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fr-FR"/>
              <a:t>20/09/2022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p:cSld name="1_Titre">
    <p:spTree>
      <p:nvGrpSpPr>
        <p:cNvPr id="15" name="Shape 15"/>
        <p:cNvGrpSpPr/>
        <p:nvPr/>
      </p:nvGrpSpPr>
      <p:grpSpPr>
        <a:xfrm>
          <a:off x="0" y="0"/>
          <a:ext cx="0" cy="0"/>
          <a:chOff x="0" y="0"/>
          <a:chExt cx="0" cy="0"/>
        </a:xfrm>
      </p:grpSpPr>
      <p:sp>
        <p:nvSpPr>
          <p:cNvPr id="16" name="Google Shape;16;p60"/>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0"/>
          <p:cNvSpPr/>
          <p:nvPr>
            <p:ph idx="2" type="pic"/>
          </p:nvPr>
        </p:nvSpPr>
        <p:spPr>
          <a:xfrm>
            <a:off x="0" y="0"/>
            <a:ext cx="7452360" cy="6858000"/>
          </a:xfrm>
          <a:prstGeom prst="rect">
            <a:avLst/>
          </a:prstGeom>
          <a:solidFill>
            <a:schemeClr val="accent5"/>
          </a:solidFill>
          <a:ln>
            <a:noFill/>
          </a:ln>
        </p:spPr>
      </p:sp>
      <p:sp>
        <p:nvSpPr>
          <p:cNvPr id="18" name="Google Shape;18;p60"/>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9" name="Google Shape;19;p60"/>
          <p:cNvGrpSpPr/>
          <p:nvPr/>
        </p:nvGrpSpPr>
        <p:grpSpPr>
          <a:xfrm rot="5400000">
            <a:off x="10835022" y="5500185"/>
            <a:ext cx="828358" cy="828358"/>
            <a:chOff x="10462536" y="1408249"/>
            <a:chExt cx="828358" cy="828358"/>
          </a:xfrm>
        </p:grpSpPr>
        <p:sp>
          <p:nvSpPr>
            <p:cNvPr id="20" name="Google Shape;20;p60"/>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60"/>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2" name="Google Shape;22;p60"/>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u 2 colonnes (diapositive de comparaison)" type="twoTxTwoObj">
  <p:cSld name="TWO_OBJECTS_WITH_TEXT">
    <p:spTree>
      <p:nvGrpSpPr>
        <p:cNvPr id="122" name="Shape 122"/>
        <p:cNvGrpSpPr/>
        <p:nvPr/>
      </p:nvGrpSpPr>
      <p:grpSpPr>
        <a:xfrm>
          <a:off x="0" y="0"/>
          <a:ext cx="0" cy="0"/>
          <a:chOff x="0" y="0"/>
          <a:chExt cx="0" cy="0"/>
        </a:xfrm>
      </p:grpSpPr>
      <p:sp>
        <p:nvSpPr>
          <p:cNvPr id="123" name="Google Shape;123;p69"/>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69"/>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69"/>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69"/>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7" name="Google Shape;127;p69"/>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69"/>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69"/>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6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u 3 colonnes">
  <p:cSld name="11_Contenu 3 colonnes">
    <p:spTree>
      <p:nvGrpSpPr>
        <p:cNvPr id="133" name="Shape 133"/>
        <p:cNvGrpSpPr/>
        <p:nvPr/>
      </p:nvGrpSpPr>
      <p:grpSpPr>
        <a:xfrm>
          <a:off x="0" y="0"/>
          <a:ext cx="0" cy="0"/>
          <a:chOff x="0" y="0"/>
          <a:chExt cx="0" cy="0"/>
        </a:xfrm>
      </p:grpSpPr>
      <p:grpSp>
        <p:nvGrpSpPr>
          <p:cNvPr id="134" name="Google Shape;134;p70"/>
          <p:cNvGrpSpPr/>
          <p:nvPr/>
        </p:nvGrpSpPr>
        <p:grpSpPr>
          <a:xfrm>
            <a:off x="100472" y="5036395"/>
            <a:ext cx="2083885" cy="2083885"/>
            <a:chOff x="4842143" y="3556857"/>
            <a:chExt cx="2083885" cy="2083885"/>
          </a:xfrm>
        </p:grpSpPr>
        <p:sp>
          <p:nvSpPr>
            <p:cNvPr id="135" name="Google Shape;135;p70"/>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6" name="Google Shape;136;p70"/>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7" name="Google Shape;137;p70"/>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70"/>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39" name="Google Shape;139;p70"/>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7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1" name="Google Shape;141;p7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2" name="Google Shape;142;p70"/>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70"/>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44" name="Google Shape;144;p70"/>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5" name="Google Shape;145;p70"/>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6" name="Google Shape;146;p70"/>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7" name="Google Shape;147;p70"/>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70"/>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7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7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7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ynthèse">
  <p:cSld name="12_Synthèse">
    <p:spTree>
      <p:nvGrpSpPr>
        <p:cNvPr id="152" name="Shape 152"/>
        <p:cNvGrpSpPr/>
        <p:nvPr/>
      </p:nvGrpSpPr>
      <p:grpSpPr>
        <a:xfrm>
          <a:off x="0" y="0"/>
          <a:ext cx="0" cy="0"/>
          <a:chOff x="0" y="0"/>
          <a:chExt cx="0" cy="0"/>
        </a:xfrm>
      </p:grpSpPr>
      <p:sp>
        <p:nvSpPr>
          <p:cNvPr id="153" name="Google Shape;153;p71"/>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71"/>
          <p:cNvSpPr/>
          <p:nvPr>
            <p:ph idx="2" type="pic"/>
          </p:nvPr>
        </p:nvSpPr>
        <p:spPr>
          <a:xfrm>
            <a:off x="0" y="0"/>
            <a:ext cx="12192000" cy="3776472"/>
          </a:xfrm>
          <a:prstGeom prst="rect">
            <a:avLst/>
          </a:prstGeom>
          <a:solidFill>
            <a:schemeClr val="accent5"/>
          </a:solidFill>
          <a:ln>
            <a:noFill/>
          </a:ln>
        </p:spPr>
      </p:sp>
      <p:sp>
        <p:nvSpPr>
          <p:cNvPr id="155" name="Google Shape;155;p71"/>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6" name="Google Shape;156;p7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7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159" name="Google Shape;159;p71"/>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60" name="Shape 160"/>
        <p:cNvGrpSpPr/>
        <p:nvPr/>
      </p:nvGrpSpPr>
      <p:grpSpPr>
        <a:xfrm>
          <a:off x="0" y="0"/>
          <a:ext cx="0" cy="0"/>
          <a:chOff x="0" y="0"/>
          <a:chExt cx="0" cy="0"/>
        </a:xfrm>
      </p:grpSpPr>
      <p:sp>
        <p:nvSpPr>
          <p:cNvPr id="161" name="Google Shape;161;p72"/>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72"/>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3" name="Google Shape;163;p7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166" name="Google Shape;166;p72"/>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7" name="Google Shape;167;p7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7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169" name="Google Shape;169;p72"/>
          <p:cNvGrpSpPr/>
          <p:nvPr/>
        </p:nvGrpSpPr>
        <p:grpSpPr>
          <a:xfrm>
            <a:off x="1292493" y="4299807"/>
            <a:ext cx="2083885" cy="2083885"/>
            <a:chOff x="4842143" y="3556857"/>
            <a:chExt cx="2083885" cy="2083885"/>
          </a:xfrm>
        </p:grpSpPr>
        <p:sp>
          <p:nvSpPr>
            <p:cNvPr id="170" name="Google Shape;170;p72"/>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1" name="Google Shape;171;p72"/>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72"/>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3" name="Google Shape;173;p72"/>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74" name="Shape 174"/>
        <p:cNvGrpSpPr/>
        <p:nvPr/>
      </p:nvGrpSpPr>
      <p:grpSpPr>
        <a:xfrm>
          <a:off x="0" y="0"/>
          <a:ext cx="0" cy="0"/>
          <a:chOff x="0" y="0"/>
          <a:chExt cx="0" cy="0"/>
        </a:xfrm>
      </p:grpSpPr>
      <p:sp>
        <p:nvSpPr>
          <p:cNvPr id="175" name="Google Shape;175;p73"/>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176" name="Google Shape;176;p73"/>
          <p:cNvGrpSpPr/>
          <p:nvPr/>
        </p:nvGrpSpPr>
        <p:grpSpPr>
          <a:xfrm>
            <a:off x="233344" y="5384019"/>
            <a:ext cx="828357" cy="828357"/>
            <a:chOff x="2895711" y="1234487"/>
            <a:chExt cx="828357" cy="828357"/>
          </a:xfrm>
        </p:grpSpPr>
        <p:sp>
          <p:nvSpPr>
            <p:cNvPr id="177" name="Google Shape;177;p73"/>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8" name="Google Shape;178;p73"/>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9" name="Google Shape;179;p73"/>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73"/>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73"/>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p7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7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7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85" name="Shape 185"/>
        <p:cNvGrpSpPr/>
        <p:nvPr/>
      </p:nvGrpSpPr>
      <p:grpSpPr>
        <a:xfrm>
          <a:off x="0" y="0"/>
          <a:ext cx="0" cy="0"/>
          <a:chOff x="0" y="0"/>
          <a:chExt cx="0" cy="0"/>
        </a:xfrm>
      </p:grpSpPr>
      <p:sp>
        <p:nvSpPr>
          <p:cNvPr id="186" name="Google Shape;186;p7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7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89" name="Shape 189"/>
        <p:cNvGrpSpPr/>
        <p:nvPr/>
      </p:nvGrpSpPr>
      <p:grpSpPr>
        <a:xfrm>
          <a:off x="0" y="0"/>
          <a:ext cx="0" cy="0"/>
          <a:chOff x="0" y="0"/>
          <a:chExt cx="0" cy="0"/>
        </a:xfrm>
      </p:grpSpPr>
      <p:grpSp>
        <p:nvGrpSpPr>
          <p:cNvPr id="190" name="Google Shape;190;p75"/>
          <p:cNvGrpSpPr/>
          <p:nvPr/>
        </p:nvGrpSpPr>
        <p:grpSpPr>
          <a:xfrm>
            <a:off x="4752748" y="4823504"/>
            <a:ext cx="1656714" cy="1656714"/>
            <a:chOff x="2481534" y="2139594"/>
            <a:chExt cx="1656714" cy="1656714"/>
          </a:xfrm>
        </p:grpSpPr>
        <p:sp>
          <p:nvSpPr>
            <p:cNvPr id="191" name="Google Shape;191;p75"/>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2" name="Google Shape;192;p75"/>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93" name="Google Shape;193;p75"/>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5"/>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95" name="Google Shape;195;p75"/>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96" name="Google Shape;196;p7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7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7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23" name="Shape 23"/>
        <p:cNvGrpSpPr/>
        <p:nvPr/>
      </p:nvGrpSpPr>
      <p:grpSpPr>
        <a:xfrm>
          <a:off x="0" y="0"/>
          <a:ext cx="0" cy="0"/>
          <a:chOff x="0" y="0"/>
          <a:chExt cx="0" cy="0"/>
        </a:xfrm>
      </p:grpSpPr>
      <p:sp>
        <p:nvSpPr>
          <p:cNvPr id="24" name="Google Shape;24;p61"/>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1"/>
          <p:cNvSpPr/>
          <p:nvPr>
            <p:ph idx="2" type="pic"/>
          </p:nvPr>
        </p:nvSpPr>
        <p:spPr>
          <a:xfrm>
            <a:off x="0" y="0"/>
            <a:ext cx="3054096" cy="3776472"/>
          </a:xfrm>
          <a:prstGeom prst="rect">
            <a:avLst/>
          </a:prstGeom>
          <a:solidFill>
            <a:schemeClr val="accent5"/>
          </a:solidFill>
          <a:ln>
            <a:noFill/>
          </a:ln>
        </p:spPr>
      </p:sp>
      <p:sp>
        <p:nvSpPr>
          <p:cNvPr id="26" name="Google Shape;26;p61"/>
          <p:cNvSpPr/>
          <p:nvPr>
            <p:ph idx="3" type="pic"/>
          </p:nvPr>
        </p:nvSpPr>
        <p:spPr>
          <a:xfrm>
            <a:off x="3054096" y="0"/>
            <a:ext cx="3054096" cy="3776472"/>
          </a:xfrm>
          <a:prstGeom prst="rect">
            <a:avLst/>
          </a:prstGeom>
          <a:solidFill>
            <a:schemeClr val="accent5"/>
          </a:solidFill>
          <a:ln>
            <a:noFill/>
          </a:ln>
        </p:spPr>
      </p:sp>
      <p:sp>
        <p:nvSpPr>
          <p:cNvPr id="27" name="Google Shape;27;p61"/>
          <p:cNvSpPr/>
          <p:nvPr>
            <p:ph idx="4" type="pic"/>
          </p:nvPr>
        </p:nvSpPr>
        <p:spPr>
          <a:xfrm>
            <a:off x="6083808" y="0"/>
            <a:ext cx="3054096" cy="3776472"/>
          </a:xfrm>
          <a:prstGeom prst="rect">
            <a:avLst/>
          </a:prstGeom>
          <a:solidFill>
            <a:schemeClr val="accent5"/>
          </a:solidFill>
          <a:ln>
            <a:noFill/>
          </a:ln>
        </p:spPr>
      </p:sp>
      <p:sp>
        <p:nvSpPr>
          <p:cNvPr id="28" name="Google Shape;28;p61"/>
          <p:cNvSpPr/>
          <p:nvPr>
            <p:ph idx="5" type="pic"/>
          </p:nvPr>
        </p:nvSpPr>
        <p:spPr>
          <a:xfrm>
            <a:off x="9137904" y="0"/>
            <a:ext cx="3054096" cy="3776472"/>
          </a:xfrm>
          <a:prstGeom prst="rect">
            <a:avLst/>
          </a:prstGeom>
          <a:solidFill>
            <a:schemeClr val="accent5"/>
          </a:solidFill>
          <a:ln>
            <a:noFill/>
          </a:ln>
        </p:spPr>
      </p:sp>
      <p:sp>
        <p:nvSpPr>
          <p:cNvPr id="29" name="Google Shape;29;p6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32" name="Google Shape;32;p61"/>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aut de section">
  <p:cSld name="4_Saut de section">
    <p:bg>
      <p:bgPr>
        <a:solidFill>
          <a:schemeClr val="dk1"/>
        </a:solidFill>
      </p:bgPr>
    </p:bg>
    <p:spTree>
      <p:nvGrpSpPr>
        <p:cNvPr id="33" name="Shape 33"/>
        <p:cNvGrpSpPr/>
        <p:nvPr/>
      </p:nvGrpSpPr>
      <p:grpSpPr>
        <a:xfrm>
          <a:off x="0" y="0"/>
          <a:ext cx="0" cy="0"/>
          <a:chOff x="0" y="0"/>
          <a:chExt cx="0" cy="0"/>
        </a:xfrm>
      </p:grpSpPr>
      <p:sp>
        <p:nvSpPr>
          <p:cNvPr id="34" name="Google Shape;34;p62"/>
          <p:cNvSpPr/>
          <p:nvPr>
            <p:ph idx="2" type="pic"/>
          </p:nvPr>
        </p:nvSpPr>
        <p:spPr>
          <a:xfrm>
            <a:off x="0" y="0"/>
            <a:ext cx="12192000" cy="6858000"/>
          </a:xfrm>
          <a:prstGeom prst="rect">
            <a:avLst/>
          </a:prstGeom>
          <a:solidFill>
            <a:schemeClr val="accent5"/>
          </a:solidFill>
          <a:ln>
            <a:noFill/>
          </a:ln>
        </p:spPr>
      </p:sp>
      <p:sp>
        <p:nvSpPr>
          <p:cNvPr id="35" name="Google Shape;35;p6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38" name="Google Shape;38;p62"/>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9" name="Google Shape;39;p62"/>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0" name="Google Shape;40;p62"/>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2"/>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ronologie du tableau graphique" type="obj">
  <p:cSld name="OBJECT">
    <p:spTree>
      <p:nvGrpSpPr>
        <p:cNvPr id="42" name="Shape 42"/>
        <p:cNvGrpSpPr/>
        <p:nvPr/>
      </p:nvGrpSpPr>
      <p:grpSpPr>
        <a:xfrm>
          <a:off x="0" y="0"/>
          <a:ext cx="0" cy="0"/>
          <a:chOff x="0" y="0"/>
          <a:chExt cx="0" cy="0"/>
        </a:xfrm>
      </p:grpSpPr>
      <p:grpSp>
        <p:nvGrpSpPr>
          <p:cNvPr id="43" name="Google Shape;43;p63"/>
          <p:cNvGrpSpPr/>
          <p:nvPr/>
        </p:nvGrpSpPr>
        <p:grpSpPr>
          <a:xfrm>
            <a:off x="363888" y="5322560"/>
            <a:ext cx="1030305" cy="1030305"/>
            <a:chOff x="10240859" y="1436639"/>
            <a:chExt cx="1030305" cy="1030305"/>
          </a:xfrm>
        </p:grpSpPr>
        <p:sp>
          <p:nvSpPr>
            <p:cNvPr id="44" name="Google Shape;44;p63"/>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 name="Google Shape;45;p63"/>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63"/>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 name="Google Shape;47;p63"/>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8" name="Google Shape;48;p63"/>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3"/>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6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Fermeture">
  <p:cSld name="13_Fermeture">
    <p:spTree>
      <p:nvGrpSpPr>
        <p:cNvPr id="53" name="Shape 53"/>
        <p:cNvGrpSpPr/>
        <p:nvPr/>
      </p:nvGrpSpPr>
      <p:grpSpPr>
        <a:xfrm>
          <a:off x="0" y="0"/>
          <a:ext cx="0" cy="0"/>
          <a:chOff x="0" y="0"/>
          <a:chExt cx="0" cy="0"/>
        </a:xfrm>
      </p:grpSpPr>
      <p:sp>
        <p:nvSpPr>
          <p:cNvPr id="54" name="Google Shape;54;p64"/>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4"/>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56" name="Google Shape;56;p64"/>
          <p:cNvSpPr/>
          <p:nvPr>
            <p:ph idx="2" type="pic"/>
          </p:nvPr>
        </p:nvSpPr>
        <p:spPr>
          <a:xfrm>
            <a:off x="6556248" y="548640"/>
            <a:ext cx="5084064" cy="2880360"/>
          </a:xfrm>
          <a:prstGeom prst="rect">
            <a:avLst/>
          </a:prstGeom>
          <a:solidFill>
            <a:schemeClr val="accent5"/>
          </a:solidFill>
          <a:ln>
            <a:noFill/>
          </a:ln>
        </p:spPr>
      </p:sp>
      <p:sp>
        <p:nvSpPr>
          <p:cNvPr id="57" name="Google Shape;57;p64"/>
          <p:cNvSpPr/>
          <p:nvPr>
            <p:ph idx="3" type="pic"/>
          </p:nvPr>
        </p:nvSpPr>
        <p:spPr>
          <a:xfrm>
            <a:off x="6556248" y="3429000"/>
            <a:ext cx="5084064" cy="2880360"/>
          </a:xfrm>
          <a:prstGeom prst="rect">
            <a:avLst/>
          </a:prstGeom>
          <a:solidFill>
            <a:schemeClr val="accent5"/>
          </a:solidFill>
          <a:ln>
            <a:noFill/>
          </a:ln>
        </p:spPr>
      </p:sp>
      <p:grpSp>
        <p:nvGrpSpPr>
          <p:cNvPr id="58" name="Google Shape;58;p64"/>
          <p:cNvGrpSpPr/>
          <p:nvPr/>
        </p:nvGrpSpPr>
        <p:grpSpPr>
          <a:xfrm>
            <a:off x="11030092" y="-213201"/>
            <a:ext cx="1708815" cy="1705831"/>
            <a:chOff x="11030092" y="-213201"/>
            <a:chExt cx="1708815" cy="1705831"/>
          </a:xfrm>
        </p:grpSpPr>
        <p:sp>
          <p:nvSpPr>
            <p:cNvPr id="59" name="Google Shape;59;p64"/>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64"/>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1" name="Google Shape;61;p64"/>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62" name="Google Shape;62;p64"/>
          <p:cNvGrpSpPr/>
          <p:nvPr/>
        </p:nvGrpSpPr>
        <p:grpSpPr>
          <a:xfrm>
            <a:off x="577658" y="5511950"/>
            <a:ext cx="828358" cy="828358"/>
            <a:chOff x="10462536" y="1408249"/>
            <a:chExt cx="828358" cy="828358"/>
          </a:xfrm>
        </p:grpSpPr>
        <p:sp>
          <p:nvSpPr>
            <p:cNvPr id="63" name="Google Shape;63;p64"/>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4" name="Google Shape;64;p64"/>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5" name="Google Shape;65;p6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68" name="Google Shape;68;p64"/>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69" name="Shape 69"/>
        <p:cNvGrpSpPr/>
        <p:nvPr/>
      </p:nvGrpSpPr>
      <p:grpSpPr>
        <a:xfrm>
          <a:off x="0" y="0"/>
          <a:ext cx="0" cy="0"/>
          <a:chOff x="0" y="0"/>
          <a:chExt cx="0" cy="0"/>
        </a:xfrm>
      </p:grpSpPr>
      <p:sp>
        <p:nvSpPr>
          <p:cNvPr id="70" name="Google Shape;70;p65"/>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5"/>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65"/>
          <p:cNvSpPr/>
          <p:nvPr>
            <p:ph idx="2" type="pic"/>
          </p:nvPr>
        </p:nvSpPr>
        <p:spPr>
          <a:xfrm>
            <a:off x="5208928" y="1596771"/>
            <a:ext cx="3448558" cy="3448558"/>
          </a:xfrm>
          <a:prstGeom prst="rect">
            <a:avLst/>
          </a:prstGeom>
          <a:solidFill>
            <a:schemeClr val="accent5"/>
          </a:solidFill>
          <a:ln>
            <a:noFill/>
          </a:ln>
        </p:spPr>
      </p:sp>
      <p:sp>
        <p:nvSpPr>
          <p:cNvPr id="73" name="Google Shape;73;p65"/>
          <p:cNvSpPr/>
          <p:nvPr>
            <p:ph idx="3" type="pic"/>
          </p:nvPr>
        </p:nvSpPr>
        <p:spPr>
          <a:xfrm>
            <a:off x="8918575" y="596392"/>
            <a:ext cx="2263776" cy="2263776"/>
          </a:xfrm>
          <a:prstGeom prst="rect">
            <a:avLst/>
          </a:prstGeom>
          <a:solidFill>
            <a:schemeClr val="accent5"/>
          </a:solidFill>
          <a:ln>
            <a:noFill/>
          </a:ln>
        </p:spPr>
      </p:sp>
      <p:sp>
        <p:nvSpPr>
          <p:cNvPr id="74" name="Google Shape;74;p65"/>
          <p:cNvSpPr/>
          <p:nvPr>
            <p:ph idx="4" type="pic"/>
          </p:nvPr>
        </p:nvSpPr>
        <p:spPr>
          <a:xfrm>
            <a:off x="9091612" y="3324733"/>
            <a:ext cx="2936876" cy="2936876"/>
          </a:xfrm>
          <a:prstGeom prst="rect">
            <a:avLst/>
          </a:prstGeom>
          <a:solidFill>
            <a:schemeClr val="accent5"/>
          </a:solidFill>
          <a:ln>
            <a:noFill/>
          </a:ln>
        </p:spPr>
      </p:sp>
      <p:sp>
        <p:nvSpPr>
          <p:cNvPr id="75" name="Google Shape;75;p6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78" name="Google Shape;78;p65"/>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79" name="Google Shape;79;p65"/>
          <p:cNvGrpSpPr/>
          <p:nvPr/>
        </p:nvGrpSpPr>
        <p:grpSpPr>
          <a:xfrm>
            <a:off x="5585919" y="5592565"/>
            <a:ext cx="828358" cy="828358"/>
            <a:chOff x="3393179" y="4841987"/>
            <a:chExt cx="828358" cy="828358"/>
          </a:xfrm>
        </p:grpSpPr>
        <p:sp>
          <p:nvSpPr>
            <p:cNvPr id="80" name="Google Shape;80;p65"/>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1" name="Google Shape;81;p65"/>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aut de section">
  <p:cSld name="5_Saut de section">
    <p:bg>
      <p:bgPr>
        <a:solidFill>
          <a:schemeClr val="dk1"/>
        </a:solidFill>
      </p:bgPr>
    </p:bg>
    <p:spTree>
      <p:nvGrpSpPr>
        <p:cNvPr id="82" name="Shape 82"/>
        <p:cNvGrpSpPr/>
        <p:nvPr/>
      </p:nvGrpSpPr>
      <p:grpSpPr>
        <a:xfrm>
          <a:off x="0" y="0"/>
          <a:ext cx="0" cy="0"/>
          <a:chOff x="0" y="0"/>
          <a:chExt cx="0" cy="0"/>
        </a:xfrm>
      </p:grpSpPr>
      <p:sp>
        <p:nvSpPr>
          <p:cNvPr id="83" name="Google Shape;83;p66"/>
          <p:cNvSpPr/>
          <p:nvPr>
            <p:ph idx="2" type="pic"/>
          </p:nvPr>
        </p:nvSpPr>
        <p:spPr>
          <a:xfrm>
            <a:off x="0" y="0"/>
            <a:ext cx="12192000" cy="6858000"/>
          </a:xfrm>
          <a:prstGeom prst="rect">
            <a:avLst/>
          </a:prstGeom>
          <a:solidFill>
            <a:schemeClr val="dk2"/>
          </a:solidFill>
          <a:ln>
            <a:noFill/>
          </a:ln>
        </p:spPr>
      </p:sp>
      <p:sp>
        <p:nvSpPr>
          <p:cNvPr id="84" name="Google Shape;84;p66"/>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85" name="Google Shape;85;p66"/>
          <p:cNvSpPr txBox="1"/>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tation">
  <p:cSld name="7_Citation">
    <p:spTree>
      <p:nvGrpSpPr>
        <p:cNvPr id="86" name="Shape 86"/>
        <p:cNvGrpSpPr/>
        <p:nvPr/>
      </p:nvGrpSpPr>
      <p:grpSpPr>
        <a:xfrm>
          <a:off x="0" y="0"/>
          <a:ext cx="0" cy="0"/>
          <a:chOff x="0" y="0"/>
          <a:chExt cx="0" cy="0"/>
        </a:xfrm>
      </p:grpSpPr>
      <p:sp>
        <p:nvSpPr>
          <p:cNvPr id="87" name="Google Shape;87;p67"/>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8" name="Google Shape;88;p67"/>
          <p:cNvGrpSpPr/>
          <p:nvPr/>
        </p:nvGrpSpPr>
        <p:grpSpPr>
          <a:xfrm>
            <a:off x="10708081" y="4012605"/>
            <a:ext cx="897877" cy="934082"/>
            <a:chOff x="5129684" y="1232940"/>
            <a:chExt cx="897877" cy="934082"/>
          </a:xfrm>
        </p:grpSpPr>
        <p:sp>
          <p:nvSpPr>
            <p:cNvPr id="89" name="Google Shape;89;p67"/>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0" name="Google Shape;90;p67"/>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1" name="Google Shape;91;p67"/>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92" name="Google Shape;92;p67"/>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3" name="Google Shape;93;p67"/>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4" name="Google Shape;94;p67"/>
          <p:cNvSpPr/>
          <p:nvPr>
            <p:ph idx="2" type="pic"/>
          </p:nvPr>
        </p:nvSpPr>
        <p:spPr>
          <a:xfrm>
            <a:off x="5535809" y="656633"/>
            <a:ext cx="5132388" cy="5132388"/>
          </a:xfrm>
          <a:prstGeom prst="rect">
            <a:avLst/>
          </a:prstGeom>
          <a:solidFill>
            <a:schemeClr val="accent5"/>
          </a:solidFill>
          <a:ln>
            <a:noFill/>
          </a:ln>
        </p:spPr>
      </p:sp>
      <p:sp>
        <p:nvSpPr>
          <p:cNvPr id="95" name="Google Shape;95;p6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6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Équipe">
  <p:cSld name="8_Équipe">
    <p:spTree>
      <p:nvGrpSpPr>
        <p:cNvPr id="98" name="Shape 98"/>
        <p:cNvGrpSpPr/>
        <p:nvPr/>
      </p:nvGrpSpPr>
      <p:grpSpPr>
        <a:xfrm>
          <a:off x="0" y="0"/>
          <a:ext cx="0" cy="0"/>
          <a:chOff x="0" y="0"/>
          <a:chExt cx="0" cy="0"/>
        </a:xfrm>
      </p:grpSpPr>
      <p:sp>
        <p:nvSpPr>
          <p:cNvPr id="99" name="Google Shape;99;p68"/>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68"/>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68"/>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2" name="Google Shape;102;p68"/>
          <p:cNvGrpSpPr/>
          <p:nvPr/>
        </p:nvGrpSpPr>
        <p:grpSpPr>
          <a:xfrm>
            <a:off x="1763106" y="4294374"/>
            <a:ext cx="2083885" cy="2083885"/>
            <a:chOff x="4842143" y="3556857"/>
            <a:chExt cx="2083885" cy="2083885"/>
          </a:xfrm>
        </p:grpSpPr>
        <p:sp>
          <p:nvSpPr>
            <p:cNvPr id="103" name="Google Shape;103;p6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4" name="Google Shape;104;p6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6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6" name="Google Shape;106;p6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7" name="Google Shape;107;p68"/>
          <p:cNvSpPr/>
          <p:nvPr>
            <p:ph idx="2" type="pic"/>
          </p:nvPr>
        </p:nvSpPr>
        <p:spPr>
          <a:xfrm>
            <a:off x="1078992" y="1990724"/>
            <a:ext cx="1691640" cy="1435608"/>
          </a:xfrm>
          <a:prstGeom prst="rect">
            <a:avLst/>
          </a:prstGeom>
          <a:solidFill>
            <a:schemeClr val="accent5"/>
          </a:solidFill>
          <a:ln>
            <a:noFill/>
          </a:ln>
        </p:spPr>
      </p:sp>
      <p:sp>
        <p:nvSpPr>
          <p:cNvPr id="108" name="Google Shape;108;p68"/>
          <p:cNvSpPr/>
          <p:nvPr>
            <p:ph idx="3" type="pic"/>
          </p:nvPr>
        </p:nvSpPr>
        <p:spPr>
          <a:xfrm>
            <a:off x="3838384" y="1990724"/>
            <a:ext cx="1691640" cy="1435608"/>
          </a:xfrm>
          <a:prstGeom prst="rect">
            <a:avLst/>
          </a:prstGeom>
          <a:solidFill>
            <a:schemeClr val="accent5"/>
          </a:solidFill>
          <a:ln>
            <a:noFill/>
          </a:ln>
        </p:spPr>
      </p:sp>
      <p:sp>
        <p:nvSpPr>
          <p:cNvPr id="109" name="Google Shape;109;p68"/>
          <p:cNvSpPr/>
          <p:nvPr>
            <p:ph idx="4" type="pic"/>
          </p:nvPr>
        </p:nvSpPr>
        <p:spPr>
          <a:xfrm>
            <a:off x="6661976" y="1993392"/>
            <a:ext cx="1691640" cy="1435608"/>
          </a:xfrm>
          <a:prstGeom prst="rect">
            <a:avLst/>
          </a:prstGeom>
          <a:solidFill>
            <a:schemeClr val="accent5"/>
          </a:solidFill>
          <a:ln>
            <a:noFill/>
          </a:ln>
        </p:spPr>
      </p:sp>
      <p:sp>
        <p:nvSpPr>
          <p:cNvPr id="110" name="Google Shape;110;p68"/>
          <p:cNvSpPr/>
          <p:nvPr>
            <p:ph idx="5" type="pic"/>
          </p:nvPr>
        </p:nvSpPr>
        <p:spPr>
          <a:xfrm>
            <a:off x="9485568" y="1990724"/>
            <a:ext cx="1691640" cy="1435608"/>
          </a:xfrm>
          <a:prstGeom prst="rect">
            <a:avLst/>
          </a:prstGeom>
          <a:solidFill>
            <a:schemeClr val="accent5"/>
          </a:solidFill>
          <a:ln>
            <a:noFill/>
          </a:ln>
        </p:spPr>
      </p:sp>
      <p:sp>
        <p:nvSpPr>
          <p:cNvPr id="111" name="Google Shape;111;p68"/>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2" name="Google Shape;112;p68"/>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3" name="Google Shape;113;p68"/>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68"/>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5" name="Google Shape;115;p68"/>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68"/>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68"/>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68"/>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6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2" name="Google Shape;12;p5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5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5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rgbClr val="A5A5A5"/>
                </a:solidFill>
                <a:latin typeface="Gill Sans"/>
                <a:ea typeface="Gill Sans"/>
                <a:cs typeface="Gill Sans"/>
                <a:sym typeface="Gill Sans"/>
              </a:defRPr>
            </a:lvl1pPr>
            <a:lvl2pPr indent="0" lvl="1" marL="0" marR="0" rtl="0" algn="r">
              <a:spcBef>
                <a:spcPts val="0"/>
              </a:spcBef>
              <a:buNone/>
              <a:defRPr b="0" i="0" sz="1000" u="none" cap="none" strike="noStrike">
                <a:solidFill>
                  <a:srgbClr val="A5A5A5"/>
                </a:solidFill>
                <a:latin typeface="Gill Sans"/>
                <a:ea typeface="Gill Sans"/>
                <a:cs typeface="Gill Sans"/>
                <a:sym typeface="Gill Sans"/>
              </a:defRPr>
            </a:lvl2pPr>
            <a:lvl3pPr indent="0" lvl="2" marL="0" marR="0" rtl="0" algn="r">
              <a:spcBef>
                <a:spcPts val="0"/>
              </a:spcBef>
              <a:buNone/>
              <a:defRPr b="0" i="0" sz="1000" u="none" cap="none" strike="noStrike">
                <a:solidFill>
                  <a:srgbClr val="A5A5A5"/>
                </a:solidFill>
                <a:latin typeface="Gill Sans"/>
                <a:ea typeface="Gill Sans"/>
                <a:cs typeface="Gill Sans"/>
                <a:sym typeface="Gill Sans"/>
              </a:defRPr>
            </a:lvl3pPr>
            <a:lvl4pPr indent="0" lvl="3" marL="0" marR="0" rtl="0" algn="r">
              <a:spcBef>
                <a:spcPts val="0"/>
              </a:spcBef>
              <a:buNone/>
              <a:defRPr b="0" i="0" sz="1000" u="none" cap="none" strike="noStrike">
                <a:solidFill>
                  <a:srgbClr val="A5A5A5"/>
                </a:solidFill>
                <a:latin typeface="Gill Sans"/>
                <a:ea typeface="Gill Sans"/>
                <a:cs typeface="Gill Sans"/>
                <a:sym typeface="Gill Sans"/>
              </a:defRPr>
            </a:lvl4pPr>
            <a:lvl5pPr indent="0" lvl="4" marL="0" marR="0" rtl="0" algn="r">
              <a:spcBef>
                <a:spcPts val="0"/>
              </a:spcBef>
              <a:buNone/>
              <a:defRPr b="0" i="0" sz="1000" u="none" cap="none" strike="noStrike">
                <a:solidFill>
                  <a:srgbClr val="A5A5A5"/>
                </a:solidFill>
                <a:latin typeface="Gill Sans"/>
                <a:ea typeface="Gill Sans"/>
                <a:cs typeface="Gill Sans"/>
                <a:sym typeface="Gill Sans"/>
              </a:defRPr>
            </a:lvl5pPr>
            <a:lvl6pPr indent="0" lvl="5" marL="0" marR="0" rtl="0" algn="r">
              <a:spcBef>
                <a:spcPts val="0"/>
              </a:spcBef>
              <a:buNone/>
              <a:defRPr b="0" i="0" sz="1000" u="none" cap="none" strike="noStrike">
                <a:solidFill>
                  <a:srgbClr val="A5A5A5"/>
                </a:solidFill>
                <a:latin typeface="Gill Sans"/>
                <a:ea typeface="Gill Sans"/>
                <a:cs typeface="Gill Sans"/>
                <a:sym typeface="Gill Sans"/>
              </a:defRPr>
            </a:lvl6pPr>
            <a:lvl7pPr indent="0" lvl="6" marL="0" marR="0" rtl="0" algn="r">
              <a:spcBef>
                <a:spcPts val="0"/>
              </a:spcBef>
              <a:buNone/>
              <a:defRPr b="0" i="0" sz="1000" u="none" cap="none" strike="noStrike">
                <a:solidFill>
                  <a:srgbClr val="A5A5A5"/>
                </a:solidFill>
                <a:latin typeface="Gill Sans"/>
                <a:ea typeface="Gill Sans"/>
                <a:cs typeface="Gill Sans"/>
                <a:sym typeface="Gill Sans"/>
              </a:defRPr>
            </a:lvl7pPr>
            <a:lvl8pPr indent="0" lvl="7" marL="0" marR="0" rtl="0" algn="r">
              <a:spcBef>
                <a:spcPts val="0"/>
              </a:spcBef>
              <a:buNone/>
              <a:defRPr b="0" i="0" sz="1000" u="none" cap="none" strike="noStrike">
                <a:solidFill>
                  <a:srgbClr val="A5A5A5"/>
                </a:solidFill>
                <a:latin typeface="Gill Sans"/>
                <a:ea typeface="Gill Sans"/>
                <a:cs typeface="Gill Sans"/>
                <a:sym typeface="Gill Sans"/>
              </a:defRPr>
            </a:lvl8pPr>
            <a:lvl9pPr indent="0" lvl="8" marL="0" marR="0" rtl="0" algn="r">
              <a:spcBef>
                <a:spcPts val="0"/>
              </a:spcBef>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mailto:francoismgg@gmail.com" TargetMode="External"/><Relationship Id="rId4" Type="http://schemas.openxmlformats.org/officeDocument/2006/relationships/hyperlink" Target="mailto:alxgarnier@gmail.com" TargetMode="External"/><Relationship Id="rId5" Type="http://schemas.openxmlformats.org/officeDocument/2006/relationships/hyperlink" Target="mailto:erucquoy@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mailto:francoismgg@gmail.com" TargetMode="External"/><Relationship Id="rId4" Type="http://schemas.openxmlformats.org/officeDocument/2006/relationships/hyperlink" Target="mailto:alxgarnier@gmail.com" TargetMode="External"/><Relationship Id="rId5" Type="http://schemas.openxmlformats.org/officeDocument/2006/relationships/hyperlink" Target="mailto:erucquoy@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12.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
          <p:cNvSpPr txBox="1"/>
          <p:nvPr>
            <p:ph type="ctrTitle"/>
          </p:nvPr>
        </p:nvSpPr>
        <p:spPr>
          <a:xfrm>
            <a:off x="7999414" y="1051551"/>
            <a:ext cx="3565524" cy="23848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800"/>
              <a:buFont typeface="Calibri"/>
              <a:buNone/>
            </a:pPr>
            <a:r>
              <a:rPr lang="fr-FR">
                <a:latin typeface="Calibri"/>
                <a:ea typeface="Calibri"/>
                <a:cs typeface="Calibri"/>
                <a:sym typeface="Calibri"/>
              </a:rPr>
              <a:t>Projet</a:t>
            </a:r>
            <a:br>
              <a:rPr lang="fr-FR">
                <a:latin typeface="Calibri"/>
                <a:ea typeface="Calibri"/>
                <a:cs typeface="Calibri"/>
                <a:sym typeface="Calibri"/>
              </a:rPr>
            </a:br>
            <a:r>
              <a:rPr lang="fr-FR">
                <a:latin typeface="Calibri"/>
                <a:ea typeface="Calibri"/>
                <a:cs typeface="Calibri"/>
                <a:sym typeface="Calibri"/>
              </a:rPr>
              <a:t>Puissance 4</a:t>
            </a:r>
            <a:endParaRPr/>
          </a:p>
        </p:txBody>
      </p:sp>
      <p:pic>
        <p:nvPicPr>
          <p:cNvPr id="206" name="Google Shape;206;p1"/>
          <p:cNvPicPr preferRelativeResize="0"/>
          <p:nvPr>
            <p:ph idx="2" type="pic"/>
          </p:nvPr>
        </p:nvPicPr>
        <p:blipFill rotWithShape="1">
          <a:blip r:embed="rId3">
            <a:alphaModFix/>
          </a:blip>
          <a:srcRect b="0" l="0" r="0" t="0"/>
          <a:stretch/>
        </p:blipFill>
        <p:spPr>
          <a:xfrm>
            <a:off x="0" y="1402"/>
            <a:ext cx="7452360" cy="6855196"/>
          </a:xfrm>
          <a:prstGeom prst="rect">
            <a:avLst/>
          </a:prstGeom>
          <a:solidFill>
            <a:schemeClr val="accent5"/>
          </a:solidFill>
          <a:ln>
            <a:noFill/>
          </a:ln>
        </p:spPr>
      </p:pic>
      <p:sp>
        <p:nvSpPr>
          <p:cNvPr id="207" name="Google Shape;207;p1"/>
          <p:cNvSpPr txBox="1"/>
          <p:nvPr>
            <p:ph idx="1" type="body"/>
          </p:nvPr>
        </p:nvSpPr>
        <p:spPr>
          <a:xfrm>
            <a:off x="7999413" y="3568700"/>
            <a:ext cx="3565524" cy="1731963"/>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000"/>
              <a:buNone/>
            </a:pPr>
            <a:r>
              <a:rPr lang="fr-FR">
                <a:latin typeface="Calibri"/>
                <a:ea typeface="Calibri"/>
                <a:cs typeface="Calibri"/>
                <a:sym typeface="Calibri"/>
              </a:rPr>
              <a:t>Thibaud Magniez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0"/>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Le projet : The Power Of Memory</a:t>
            </a:r>
            <a:endParaRPr/>
          </a:p>
        </p:txBody>
      </p:sp>
      <p:sp>
        <p:nvSpPr>
          <p:cNvPr id="301" name="Google Shape;301;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302" name="Google Shape;302;p10"/>
          <p:cNvSpPr txBox="1"/>
          <p:nvPr>
            <p:ph idx="4294967295" type="body"/>
          </p:nvPr>
        </p:nvSpPr>
        <p:spPr>
          <a:xfrm>
            <a:off x="550863" y="1749256"/>
            <a:ext cx="6836526" cy="4531227"/>
          </a:xfrm>
          <a:prstGeom prst="rect">
            <a:avLst/>
          </a:prstGeom>
          <a:noFill/>
          <a:ln>
            <a:noFill/>
          </a:ln>
        </p:spPr>
        <p:txBody>
          <a:bodyPr anchorCtr="0" anchor="t" bIns="0" lIns="0" spcFirstLastPara="1" rIns="0" wrap="square" tIns="0">
            <a:normAutofit fontScale="92500" lnSpcReduction="10000"/>
          </a:bodyPr>
          <a:lstStyle/>
          <a:p>
            <a:pPr indent="0" lvl="0" marL="0" marR="0" rtl="0" algn="l">
              <a:lnSpc>
                <a:spcPct val="110000"/>
              </a:lnSpc>
              <a:spcBef>
                <a:spcPts val="0"/>
              </a:spcBef>
              <a:spcAft>
                <a:spcPts val="0"/>
              </a:spcAft>
              <a:buClr>
                <a:schemeClr val="lt1"/>
              </a:buClr>
              <a:buSzPct val="100000"/>
              <a:buFont typeface="Arial"/>
              <a:buNone/>
            </a:pPr>
            <a:r>
              <a:rPr b="0" i="0" lang="fr-FR" sz="1800" u="none" cap="none" strike="noStrike">
                <a:solidFill>
                  <a:schemeClr val="lt1"/>
                </a:solidFill>
                <a:latin typeface="Calibri"/>
                <a:ea typeface="Calibri"/>
                <a:cs typeface="Calibri"/>
                <a:sym typeface="Calibri"/>
              </a:rPr>
              <a:t>Vous allez développer un site internet qui permettra à vos utilisateurs de se challenger sur la performance de leur mémoire. Il s’agit d’un jeu simple en JavaScript, HTML et CSS qui sera déployé sur un site internet.</a:t>
            </a:r>
            <a:endParaRPr/>
          </a:p>
          <a:p>
            <a:pPr indent="0" lvl="0" marL="0" marR="0" rtl="0" algn="ctr">
              <a:lnSpc>
                <a:spcPct val="110000"/>
              </a:lnSpc>
              <a:spcBef>
                <a:spcPts val="1800"/>
              </a:spcBef>
              <a:spcAft>
                <a:spcPts val="0"/>
              </a:spcAft>
              <a:buClr>
                <a:schemeClr val="lt1"/>
              </a:buClr>
              <a:buSzPct val="100000"/>
              <a:buFont typeface="Arial"/>
              <a:buNone/>
            </a:pPr>
            <a:r>
              <a:rPr b="1" i="0" lang="fr-FR" sz="1800" u="none" cap="none" strike="noStrike">
                <a:solidFill>
                  <a:schemeClr val="lt1"/>
                </a:solidFill>
                <a:latin typeface="Calibri"/>
                <a:ea typeface="Calibri"/>
                <a:cs typeface="Calibri"/>
                <a:sym typeface="Calibri"/>
              </a:rPr>
              <a:t>Attention, votre projet va graviter autour de ce jeu et un ensemble de fonctionnalités est attendu !</a:t>
            </a:r>
            <a:endParaRPr/>
          </a:p>
          <a:p>
            <a:pPr indent="0" lvl="0" marL="0" marR="0" rtl="0" algn="l">
              <a:lnSpc>
                <a:spcPct val="110000"/>
              </a:lnSpc>
              <a:spcBef>
                <a:spcPts val="1800"/>
              </a:spcBef>
              <a:spcAft>
                <a:spcPts val="0"/>
              </a:spcAft>
              <a:buClr>
                <a:schemeClr val="lt1"/>
              </a:buClr>
              <a:buSzPct val="100000"/>
              <a:buFont typeface="Arial"/>
              <a:buNone/>
            </a:pPr>
            <a:r>
              <a:rPr b="0" i="0" lang="fr-FR" sz="1800" u="sng" cap="none" strike="noStrike">
                <a:solidFill>
                  <a:schemeClr val="lt1"/>
                </a:solidFill>
                <a:latin typeface="Calibri"/>
                <a:ea typeface="Calibri"/>
                <a:cs typeface="Calibri"/>
                <a:sym typeface="Calibri"/>
              </a:rPr>
              <a:t>Principe du jeu :</a:t>
            </a:r>
            <a:endParaRPr/>
          </a:p>
          <a:p>
            <a:pPr indent="0" lvl="0" marL="0" marR="0" rtl="0" algn="l">
              <a:lnSpc>
                <a:spcPct val="110000"/>
              </a:lnSpc>
              <a:spcBef>
                <a:spcPts val="1800"/>
              </a:spcBef>
              <a:spcAft>
                <a:spcPts val="0"/>
              </a:spcAft>
              <a:buClr>
                <a:schemeClr val="lt1"/>
              </a:buClr>
              <a:buSzPct val="100000"/>
              <a:buFont typeface="Arial"/>
              <a:buNone/>
            </a:pPr>
            <a:r>
              <a:rPr b="0" i="0" lang="fr-FR" sz="1800" u="none" cap="none" strike="noStrike">
                <a:solidFill>
                  <a:schemeClr val="lt1"/>
                </a:solidFill>
                <a:latin typeface="Calibri"/>
                <a:ea typeface="Calibri"/>
                <a:cs typeface="Calibri"/>
                <a:sym typeface="Calibri"/>
              </a:rPr>
              <a:t>Une grille aléatoire sera générée suivant la complexité choisie. Sous chaque case se situe une image et toutes les images sont cachées lors du début de la partie. L’utilisateur doit trouver les doublons le plus rapidement possible. </a:t>
            </a:r>
            <a:br>
              <a:rPr b="0" i="0" lang="fr-FR" sz="1800" u="none" cap="none" strike="noStrike">
                <a:solidFill>
                  <a:schemeClr val="lt1"/>
                </a:solidFill>
                <a:latin typeface="Calibri"/>
                <a:ea typeface="Calibri"/>
                <a:cs typeface="Calibri"/>
                <a:sym typeface="Calibri"/>
              </a:rPr>
            </a:br>
            <a:r>
              <a:rPr b="0" i="0" lang="fr-FR" sz="1800" u="none" cap="none" strike="noStrike">
                <a:solidFill>
                  <a:schemeClr val="lt1"/>
                </a:solidFill>
                <a:latin typeface="Calibri"/>
                <a:ea typeface="Calibri"/>
                <a:cs typeface="Calibri"/>
                <a:sym typeface="Calibri"/>
              </a:rPr>
              <a:t>En fin de partie, son score est enregistré sur le tableau des scores où figure la performance de tous vos utilisateurs et cela, par difficulté.</a:t>
            </a:r>
            <a:endParaRPr/>
          </a:p>
          <a:p>
            <a:pPr indent="0" lvl="0" marL="0" marR="0" rtl="0" algn="l">
              <a:lnSpc>
                <a:spcPct val="110000"/>
              </a:lnSpc>
              <a:spcBef>
                <a:spcPts val="1800"/>
              </a:spcBef>
              <a:spcAft>
                <a:spcPts val="0"/>
              </a:spcAft>
              <a:buClr>
                <a:schemeClr val="lt1"/>
              </a:buClr>
              <a:buSzPct val="100000"/>
              <a:buFont typeface="Arial"/>
              <a:buNone/>
            </a:pPr>
            <a:r>
              <a:rPr b="0" i="0" lang="fr-FR" sz="1800" u="none" cap="none" strike="noStrike">
                <a:solidFill>
                  <a:schemeClr val="lt1"/>
                </a:solidFill>
                <a:latin typeface="Calibri"/>
                <a:ea typeface="Calibri"/>
                <a:cs typeface="Calibri"/>
                <a:sym typeface="Calibri"/>
              </a:rPr>
              <a:t>Pour rester dans le top 10, vos utilisateurs devront repousser les limites de leur mémoire ! </a:t>
            </a:r>
            <a:endParaRPr/>
          </a:p>
        </p:txBody>
      </p:sp>
      <p:pic>
        <p:nvPicPr>
          <p:cNvPr descr="Jeu de memory enfant - Jolies images - en ligne et gratuit | Memozor" id="303" name="Google Shape;303;p10"/>
          <p:cNvPicPr preferRelativeResize="0"/>
          <p:nvPr/>
        </p:nvPicPr>
        <p:blipFill rotWithShape="1">
          <a:blip r:embed="rId3">
            <a:alphaModFix/>
          </a:blip>
          <a:srcRect b="0" l="0" r="0" t="0"/>
          <a:stretch/>
        </p:blipFill>
        <p:spPr>
          <a:xfrm>
            <a:off x="8012029" y="2304823"/>
            <a:ext cx="1299637" cy="1299637"/>
          </a:xfrm>
          <a:prstGeom prst="rect">
            <a:avLst/>
          </a:prstGeom>
          <a:noFill/>
          <a:ln>
            <a:noFill/>
          </a:ln>
        </p:spPr>
      </p:pic>
      <p:pic>
        <p:nvPicPr>
          <p:cNvPr descr="Jeux Memory - En ligne &amp; Gratuits | Jouez sur Memozor" id="304" name="Google Shape;304;p10"/>
          <p:cNvPicPr preferRelativeResize="0"/>
          <p:nvPr/>
        </p:nvPicPr>
        <p:blipFill rotWithShape="1">
          <a:blip r:embed="rId4">
            <a:alphaModFix/>
          </a:blip>
          <a:srcRect b="0" l="0" r="0" t="0"/>
          <a:stretch/>
        </p:blipFill>
        <p:spPr>
          <a:xfrm>
            <a:off x="9948863" y="4339163"/>
            <a:ext cx="1299637" cy="12996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10" name="Shape 310"/>
        <p:cNvGrpSpPr/>
        <p:nvPr/>
      </p:nvGrpSpPr>
      <p:grpSpPr>
        <a:xfrm>
          <a:off x="0" y="0"/>
          <a:ext cx="0" cy="0"/>
          <a:chOff x="0" y="0"/>
          <a:chExt cx="0" cy="0"/>
        </a:xfrm>
      </p:grpSpPr>
      <p:sp>
        <p:nvSpPr>
          <p:cNvPr id="311" name="Google Shape;311;p11"/>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2" name="Google Shape;312;p11"/>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3" name="Google Shape;313;p11"/>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314" name="Google Shape;314;p11"/>
          <p:cNvGrpSpPr/>
          <p:nvPr/>
        </p:nvGrpSpPr>
        <p:grpSpPr>
          <a:xfrm>
            <a:off x="1292493" y="4299807"/>
            <a:ext cx="2083885" cy="2083885"/>
            <a:chOff x="4842143" y="3556857"/>
            <a:chExt cx="2083885" cy="2083885"/>
          </a:xfrm>
        </p:grpSpPr>
        <p:sp>
          <p:nvSpPr>
            <p:cNvPr id="315" name="Google Shape;315;p11"/>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6" name="Google Shape;316;p11"/>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7" name="Google Shape;317;p11"/>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18" name="Google Shape;318;p11"/>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319" name="Google Shape;319;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rrière-plan numérique Point de données" id="320" name="Google Shape;320;p11"/>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321" name="Google Shape;321;p11"/>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2" name="Google Shape;322;p11"/>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3" name="Google Shape;323;p11"/>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Les pages attendues</a:t>
            </a:r>
            <a:endParaRPr/>
          </a:p>
        </p:txBody>
      </p:sp>
      <p:sp>
        <p:nvSpPr>
          <p:cNvPr id="324" name="Google Shape;324;p11"/>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2</a:t>
            </a:r>
            <a:r>
              <a:rPr baseline="30000" lang="fr-FR">
                <a:latin typeface="Gill Sans"/>
                <a:ea typeface="Gill Sans"/>
                <a:cs typeface="Gill Sans"/>
                <a:sym typeface="Gill Sans"/>
              </a:rPr>
              <a:t>ère</a:t>
            </a:r>
            <a:r>
              <a:rPr lang="fr-FR">
                <a:latin typeface="Gill Sans"/>
                <a:ea typeface="Gill Sans"/>
                <a:cs typeface="Gill Sans"/>
                <a:sym typeface="Gill Sans"/>
              </a:rPr>
              <a:t> partie</a:t>
            </a:r>
            <a:endParaRPr/>
          </a:p>
        </p:txBody>
      </p:sp>
      <p:sp>
        <p:nvSpPr>
          <p:cNvPr id="325" name="Google Shape;325;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2"/>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Les pages attendues</a:t>
            </a:r>
            <a:endParaRPr/>
          </a:p>
        </p:txBody>
      </p:sp>
      <p:sp>
        <p:nvSpPr>
          <p:cNvPr id="333" name="Google Shape;333;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334" name="Google Shape;334;p12"/>
          <p:cNvSpPr txBox="1"/>
          <p:nvPr/>
        </p:nvSpPr>
        <p:spPr>
          <a:xfrm>
            <a:off x="550862" y="1767580"/>
            <a:ext cx="58579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600" u="none" cap="none" strike="noStrike">
                <a:solidFill>
                  <a:schemeClr val="lt1"/>
                </a:solidFill>
                <a:latin typeface="Gill Sans"/>
                <a:ea typeface="Gill Sans"/>
                <a:cs typeface="Gill Sans"/>
                <a:sym typeface="Gill Sans"/>
              </a:rPr>
              <a:t>Nous attendons de vous u</a:t>
            </a:r>
            <a:r>
              <a:rPr b="1" i="0" lang="fr-FR" sz="1600" u="none" cap="none" strike="noStrike">
                <a:solidFill>
                  <a:schemeClr val="lt1"/>
                </a:solidFill>
                <a:latin typeface="Gill Sans"/>
                <a:ea typeface="Gill Sans"/>
                <a:cs typeface="Gill Sans"/>
                <a:sym typeface="Gill Sans"/>
              </a:rPr>
              <a:t>n ensemble de pages </a:t>
            </a:r>
            <a:r>
              <a:rPr b="0" i="0" lang="fr-FR" sz="1600" u="none" cap="none" strike="noStrike">
                <a:solidFill>
                  <a:schemeClr val="lt1"/>
                </a:solidFill>
                <a:latin typeface="Gill Sans"/>
                <a:ea typeface="Gill Sans"/>
                <a:cs typeface="Gill Sans"/>
                <a:sym typeface="Gill Sans"/>
              </a:rPr>
              <a:t>qui vont structurer de votre site :</a:t>
            </a:r>
            <a:endParaRPr/>
          </a:p>
        </p:txBody>
      </p:sp>
      <p:sp>
        <p:nvSpPr>
          <p:cNvPr id="335" name="Google Shape;335;p12"/>
          <p:cNvSpPr txBox="1"/>
          <p:nvPr/>
        </p:nvSpPr>
        <p:spPr>
          <a:xfrm>
            <a:off x="550861" y="2537046"/>
            <a:ext cx="5649413" cy="418576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d’accueil</a:t>
            </a:r>
            <a:br>
              <a:rPr lang="fr-FR" sz="16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Cette page viendra d’écrire le site et ses fonctionnalités. Le contenu sera à rédiger par vos soins et vous choisirez également les illustrations. </a:t>
            </a:r>
            <a:br>
              <a:rPr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Pour cette partie, nous vous fournirons 2 exemples afin de vous guider dans le choix graphique de la page. </a:t>
            </a:r>
            <a:r>
              <a:rPr b="1" lang="fr-FR" sz="1400">
                <a:solidFill>
                  <a:schemeClr val="lt1"/>
                </a:solidFill>
                <a:latin typeface="Gill Sans"/>
                <a:ea typeface="Gill Sans"/>
                <a:cs typeface="Gill Sans"/>
                <a:sym typeface="Gill Sans"/>
              </a:rPr>
              <a:t>Veuillez choisir l’un ou l’autre, il n’y a aucune autre option</a:t>
            </a:r>
            <a:r>
              <a:rPr lang="fr-FR" sz="1400">
                <a:solidFill>
                  <a:schemeClr val="lt1"/>
                </a:solidFill>
                <a:latin typeface="Gill Sans"/>
                <a:ea typeface="Gill Sans"/>
                <a:cs typeface="Gill Sans"/>
                <a:sym typeface="Gill Sans"/>
              </a:rPr>
              <a:t>.</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de login</a:t>
            </a:r>
            <a:br>
              <a:rPr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Afin que vos utilisateurs puissent se connecter à votre site et accéder au jeu, ils devront d’abord s’identifier. C’est ainsi que vous pourrez identifier vos joueurs et les enregistrer sur le tableau des scores.</a:t>
            </a:r>
            <a:endParaRPr/>
          </a:p>
          <a:p>
            <a:pPr indent="-196850" lvl="0" marL="285750" marR="0" rtl="0" algn="l">
              <a:spcBef>
                <a:spcPts val="0"/>
              </a:spcBef>
              <a:spcAft>
                <a:spcPts val="0"/>
              </a:spcAft>
              <a:buClr>
                <a:schemeClr val="lt1"/>
              </a:buClr>
              <a:buSzPts val="1400"/>
              <a:buFont typeface="Arial"/>
              <a:buNone/>
            </a:pPr>
            <a:r>
              <a:t/>
            </a: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d’inscription</a:t>
            </a:r>
            <a:br>
              <a:rPr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Vos nouveaux utilisateurs auront besoins de s’inscrire pour pouvoir jouer ! Cette page est là pour ça !</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du jeu</a:t>
            </a:r>
            <a:br>
              <a:rPr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C’est sur cette page que vos utilisateurs accèderons à votre jeu : The Power Of Memory !</a:t>
            </a:r>
            <a:endParaRPr/>
          </a:p>
        </p:txBody>
      </p:sp>
      <p:sp>
        <p:nvSpPr>
          <p:cNvPr id="336" name="Google Shape;336;p12"/>
          <p:cNvSpPr txBox="1"/>
          <p:nvPr/>
        </p:nvSpPr>
        <p:spPr>
          <a:xfrm>
            <a:off x="6408822" y="2468048"/>
            <a:ext cx="5232316" cy="24622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de contact</a:t>
            </a:r>
            <a:br>
              <a:rPr lang="fr-FR" sz="16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Un utilisateur à une question, une remarque ou une suggestion ? C’est ici qu’il vous contactera !</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des scores</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La page phare de votre site ! C’est ici que vos utilisateurs voudrons voir s’afficher leurs pseudo avec leurs temps records !</a:t>
            </a:r>
            <a:endParaRPr/>
          </a:p>
          <a:p>
            <a:pPr indent="-196850" lvl="0" marL="285750" marR="0" rtl="0" algn="l">
              <a:spcBef>
                <a:spcPts val="0"/>
              </a:spcBef>
              <a:spcAft>
                <a:spcPts val="0"/>
              </a:spcAft>
              <a:buClr>
                <a:schemeClr val="lt1"/>
              </a:buClr>
              <a:buSzPts val="1400"/>
              <a:buFont typeface="Arial"/>
              <a:buNone/>
            </a:pPr>
            <a:r>
              <a:t/>
            </a: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Page mon espace</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Cette page permettra à l’utilisateur de modifier son email et son mot de passe.</a:t>
            </a:r>
            <a:endParaRPr/>
          </a:p>
        </p:txBody>
      </p:sp>
      <p:sp>
        <p:nvSpPr>
          <p:cNvPr id="337" name="Google Shape;337;p12"/>
          <p:cNvSpPr/>
          <p:nvPr/>
        </p:nvSpPr>
        <p:spPr>
          <a:xfrm>
            <a:off x="6408821" y="5060661"/>
            <a:ext cx="5029200" cy="1600439"/>
          </a:xfrm>
          <a:prstGeom prst="rect">
            <a:avLst/>
          </a:prstGeom>
          <a:solidFill>
            <a:srgbClr val="E2C4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400">
                <a:solidFill>
                  <a:schemeClr val="dk1"/>
                </a:solidFill>
                <a:latin typeface="Gill Sans"/>
                <a:ea typeface="Gill Sans"/>
                <a:cs typeface="Gill Sans"/>
                <a:sym typeface="Gill Sans"/>
              </a:rPr>
              <a:t>Pour l’ensemble de ces pages, nous vous fournirons un PDF avec une maquette visuelle que vous pourrez reproduire en HTML et CSS. </a:t>
            </a:r>
            <a:endParaRPr/>
          </a:p>
          <a:p>
            <a:pPr indent="0" lvl="0" marL="0" marR="0" rtl="0" algn="ctr">
              <a:spcBef>
                <a:spcPts val="0"/>
              </a:spcBef>
              <a:spcAft>
                <a:spcPts val="0"/>
              </a:spcAft>
              <a:buNone/>
            </a:pPr>
            <a:r>
              <a:t/>
            </a:r>
            <a:endParaRPr b="1" sz="1400">
              <a:solidFill>
                <a:schemeClr val="dk1"/>
              </a:solidFill>
              <a:latin typeface="Gill Sans"/>
              <a:ea typeface="Gill Sans"/>
              <a:cs typeface="Gill Sans"/>
              <a:sym typeface="Gill Sans"/>
            </a:endParaRPr>
          </a:p>
          <a:p>
            <a:pPr indent="0" lvl="0" marL="0" marR="0" rtl="0" algn="ctr">
              <a:spcBef>
                <a:spcPts val="0"/>
              </a:spcBef>
              <a:spcAft>
                <a:spcPts val="0"/>
              </a:spcAft>
              <a:buNone/>
            </a:pPr>
            <a:r>
              <a:rPr b="1" lang="fr-FR" sz="1400">
                <a:solidFill>
                  <a:schemeClr val="dk1"/>
                </a:solidFill>
                <a:latin typeface="Gill Sans"/>
                <a:ea typeface="Gill Sans"/>
                <a:cs typeface="Gill Sans"/>
                <a:sym typeface="Gill Sans"/>
              </a:rPr>
              <a:t>Le métier de graphiste n’étant pas le votre, c’est pour vous guider que nous vous donnons un modèle, veillez à le suivre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Les fonctionnalités attendues</a:t>
            </a:r>
            <a:endParaRPr/>
          </a:p>
        </p:txBody>
      </p:sp>
      <p:sp>
        <p:nvSpPr>
          <p:cNvPr id="345" name="Google Shape;345;p1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346" name="Google Shape;346;p13"/>
          <p:cNvSpPr txBox="1"/>
          <p:nvPr/>
        </p:nvSpPr>
        <p:spPr>
          <a:xfrm>
            <a:off x="550862" y="1767580"/>
            <a:ext cx="585795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lt1"/>
                </a:solidFill>
                <a:latin typeface="Gill Sans"/>
                <a:ea typeface="Gill Sans"/>
                <a:cs typeface="Gill Sans"/>
                <a:sym typeface="Gill Sans"/>
              </a:rPr>
              <a:t>Nous attendons de vous u</a:t>
            </a:r>
            <a:r>
              <a:rPr b="1" lang="fr-FR" sz="1600">
                <a:solidFill>
                  <a:schemeClr val="lt1"/>
                </a:solidFill>
                <a:latin typeface="Gill Sans"/>
                <a:ea typeface="Gill Sans"/>
                <a:cs typeface="Gill Sans"/>
                <a:sym typeface="Gill Sans"/>
              </a:rPr>
              <a:t>n ensemble de fonctionnalité </a:t>
            </a:r>
            <a:r>
              <a:rPr lang="fr-FR" sz="1600">
                <a:solidFill>
                  <a:schemeClr val="lt1"/>
                </a:solidFill>
                <a:latin typeface="Gill Sans"/>
                <a:ea typeface="Gill Sans"/>
                <a:cs typeface="Gill Sans"/>
                <a:sym typeface="Gill Sans"/>
              </a:rPr>
              <a:t>qui vont venir graviter autour de votre jeu de mémoire. Toutes ces fonctionnalités seront détaillées dans le backlog. En voici un aperçu : </a:t>
            </a:r>
            <a:endParaRPr/>
          </a:p>
        </p:txBody>
      </p:sp>
      <p:sp>
        <p:nvSpPr>
          <p:cNvPr id="347" name="Google Shape;347;p13"/>
          <p:cNvSpPr txBox="1"/>
          <p:nvPr/>
        </p:nvSpPr>
        <p:spPr>
          <a:xfrm>
            <a:off x="550861" y="2761635"/>
            <a:ext cx="5649413"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Connexion / Inscription</a:t>
            </a:r>
            <a:br>
              <a:rPr lang="fr-FR" sz="1600">
                <a:solidFill>
                  <a:schemeClr val="lt1"/>
                </a:solidFill>
                <a:latin typeface="Gill Sans"/>
                <a:ea typeface="Gill Sans"/>
                <a:cs typeface="Gill Sans"/>
                <a:sym typeface="Gill Sans"/>
              </a:rPr>
            </a:br>
            <a:r>
              <a:rPr lang="fr-FR" sz="1600">
                <a:solidFill>
                  <a:schemeClr val="lt1"/>
                </a:solidFill>
                <a:latin typeface="Gill Sans"/>
                <a:ea typeface="Gill Sans"/>
                <a:cs typeface="Gill Sans"/>
                <a:sym typeface="Gill Sans"/>
              </a:rPr>
              <a:t>Valider les formulaires, s’assurer de la validité des données et permettre à l’utilisateur d’accéder à son espace en ligne.</a:t>
            </a:r>
            <a:endParaRPr/>
          </a:p>
          <a:p>
            <a:pPr indent="-196850" lvl="0" marL="285750" marR="0" rtl="0" algn="l">
              <a:spcBef>
                <a:spcPts val="0"/>
              </a:spcBef>
              <a:spcAft>
                <a:spcPts val="0"/>
              </a:spcAft>
              <a:buClr>
                <a:schemeClr val="lt1"/>
              </a:buClr>
              <a:buSzPts val="1400"/>
              <a:buFont typeface="Arial"/>
              <a:buNone/>
            </a:pPr>
            <a:r>
              <a:t/>
            </a: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Le jeu</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Lors du lancement du jeu, l’utilisateur pourra choisir parmi 4 difficultés : facile, intermédiaire, expert et impossible.</a:t>
            </a:r>
            <a:br>
              <a:rPr lang="fr-FR" sz="1400">
                <a:solidFill>
                  <a:schemeClr val="lt1"/>
                </a:solidFill>
                <a:latin typeface="Gill Sans"/>
                <a:ea typeface="Gill Sans"/>
                <a:cs typeface="Gill Sans"/>
                <a:sym typeface="Gill Sans"/>
              </a:rPr>
            </a:br>
            <a:br>
              <a:rPr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Chaque difficulté aura une taille de grille différente : facile (5x5), intermédiaire (8x8), expert(12x12) et impossible (20x20).</a:t>
            </a:r>
            <a:endParaRPr/>
          </a:p>
          <a:p>
            <a:pPr indent="-196850" lvl="0" marL="285750" marR="0" rtl="0" algn="l">
              <a:spcBef>
                <a:spcPts val="0"/>
              </a:spcBef>
              <a:spcAft>
                <a:spcPts val="0"/>
              </a:spcAft>
              <a:buClr>
                <a:schemeClr val="lt1"/>
              </a:buClr>
              <a:buSzPts val="1400"/>
              <a:buFont typeface="Arial"/>
              <a:buNone/>
            </a:pPr>
            <a:r>
              <a:t/>
            </a: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Tableau des scores</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Il sera possible de trier les données et d’effectuer une recherche par pseudo afin de trouver le joueur de son choix.</a:t>
            </a:r>
            <a:endParaRPr/>
          </a:p>
          <a:p>
            <a:pPr indent="-196850" lvl="0" marL="285750" marR="0" rtl="0" algn="l">
              <a:spcBef>
                <a:spcPts val="0"/>
              </a:spcBef>
              <a:spcAft>
                <a:spcPts val="0"/>
              </a:spcAft>
              <a:buClr>
                <a:schemeClr val="lt1"/>
              </a:buClr>
              <a:buSzPts val="1400"/>
              <a:buFont typeface="Arial"/>
              <a:buNone/>
            </a:pPr>
            <a:r>
              <a:t/>
            </a:r>
            <a:endParaRPr b="1"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Chat</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Un chat sera présent sur la page du jeu pour échanger avec tous les joueurs qui sont en train de jouer.</a:t>
            </a:r>
            <a:endParaRPr b="1" sz="1400">
              <a:solidFill>
                <a:schemeClr val="lt1"/>
              </a:solidFill>
              <a:latin typeface="Gill Sans"/>
              <a:ea typeface="Gill Sans"/>
              <a:cs typeface="Gill Sans"/>
              <a:sym typeface="Gill Sans"/>
            </a:endParaRPr>
          </a:p>
          <a:p>
            <a:pPr indent="-196850" lvl="0" marL="285750" marR="0" rtl="0" algn="l">
              <a:spcBef>
                <a:spcPts val="0"/>
              </a:spcBef>
              <a:spcAft>
                <a:spcPts val="0"/>
              </a:spcAft>
              <a:buClr>
                <a:schemeClr val="lt1"/>
              </a:buClr>
              <a:buSzPts val="1400"/>
              <a:buFont typeface="Arial"/>
              <a:buNone/>
            </a:pPr>
            <a:r>
              <a:t/>
            </a:r>
            <a:endParaRPr b="1" sz="1400">
              <a:solidFill>
                <a:schemeClr val="lt1"/>
              </a:solidFill>
              <a:latin typeface="Gill Sans"/>
              <a:ea typeface="Gill Sans"/>
              <a:cs typeface="Gill Sans"/>
              <a:sym typeface="Gill Sans"/>
            </a:endParaRPr>
          </a:p>
        </p:txBody>
      </p:sp>
      <p:sp>
        <p:nvSpPr>
          <p:cNvPr id="348" name="Google Shape;348;p13"/>
          <p:cNvSpPr txBox="1"/>
          <p:nvPr/>
        </p:nvSpPr>
        <p:spPr>
          <a:xfrm>
            <a:off x="6408821" y="2761635"/>
            <a:ext cx="5232316" cy="224676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Formulaire de contact</a:t>
            </a:r>
            <a:br>
              <a:rPr lang="fr-FR" sz="16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Un formulaire de contact permettra d’envoyer un email à l’administrateur du site.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b="1" lang="fr-FR" sz="1400">
                <a:solidFill>
                  <a:schemeClr val="lt1"/>
                </a:solidFill>
                <a:latin typeface="Gill Sans"/>
                <a:ea typeface="Gill Sans"/>
                <a:cs typeface="Gill Sans"/>
                <a:sym typeface="Gill Sans"/>
              </a:rPr>
              <a:t>Thème de jeu</a:t>
            </a:r>
            <a:br>
              <a:rPr b="1" lang="fr-FR" sz="1400">
                <a:solidFill>
                  <a:schemeClr val="lt1"/>
                </a:solidFill>
                <a:latin typeface="Gill Sans"/>
                <a:ea typeface="Gill Sans"/>
                <a:cs typeface="Gill Sans"/>
                <a:sym typeface="Gill Sans"/>
              </a:rPr>
            </a:br>
            <a:r>
              <a:rPr lang="fr-FR" sz="1400">
                <a:solidFill>
                  <a:schemeClr val="lt1"/>
                </a:solidFill>
                <a:latin typeface="Gill Sans"/>
                <a:ea typeface="Gill Sans"/>
                <a:cs typeface="Gill Sans"/>
                <a:sym typeface="Gill Sans"/>
              </a:rPr>
              <a:t>Vos utilisateurs pourrons choisir un thème parmi une liste de 3 thèmes pour leur partie. En fonction de leur choix, les images du jeu vont différer. Par exemple : fruits &amp; légumes, séries et films ou voyages. Ils vous appartiendra de définir les thèmes et de trouver vos images.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4"/>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Votre journée type</a:t>
            </a:r>
            <a:endParaRPr>
              <a:latin typeface="Calibri"/>
              <a:ea typeface="Calibri"/>
              <a:cs typeface="Calibri"/>
              <a:sym typeface="Calibri"/>
            </a:endParaRPr>
          </a:p>
        </p:txBody>
      </p:sp>
      <p:grpSp>
        <p:nvGrpSpPr>
          <p:cNvPr id="356" name="Google Shape;356;p14"/>
          <p:cNvGrpSpPr/>
          <p:nvPr/>
        </p:nvGrpSpPr>
        <p:grpSpPr>
          <a:xfrm>
            <a:off x="554111" y="2204312"/>
            <a:ext cx="11083776" cy="3979861"/>
            <a:chOff x="3249" y="0"/>
            <a:chExt cx="11083776" cy="3979861"/>
          </a:xfrm>
        </p:grpSpPr>
        <p:sp>
          <p:nvSpPr>
            <p:cNvPr id="357" name="Google Shape;357;p14"/>
            <p:cNvSpPr/>
            <p:nvPr/>
          </p:nvSpPr>
          <p:spPr>
            <a:xfrm rot="-5400000">
              <a:off x="1434223" y="1011950"/>
              <a:ext cx="397986" cy="1955960"/>
            </a:xfrm>
            <a:prstGeom prst="round2SameRect">
              <a:avLst>
                <a:gd fmla="val 16667" name="adj1"/>
                <a:gd fmla="val 0" name="adj2"/>
              </a:avLst>
            </a:prstGeom>
            <a:solidFill>
              <a:schemeClr val="accent5"/>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txBox="1"/>
            <p:nvPr/>
          </p:nvSpPr>
          <p:spPr>
            <a:xfrm>
              <a:off x="674664"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fr-FR" sz="1800">
                  <a:solidFill>
                    <a:schemeClr val="lt1"/>
                  </a:solidFill>
                  <a:latin typeface="Gill Sans"/>
                  <a:ea typeface="Gill Sans"/>
                  <a:cs typeface="Gill Sans"/>
                  <a:sym typeface="Gill Sans"/>
                </a:rPr>
                <a:t>9h – 11h</a:t>
              </a:r>
              <a:endParaRPr/>
            </a:p>
          </p:txBody>
        </p:sp>
        <p:sp>
          <p:nvSpPr>
            <p:cNvPr id="359" name="Google Shape;359;p14"/>
            <p:cNvSpPr/>
            <p:nvPr/>
          </p:nvSpPr>
          <p:spPr>
            <a:xfrm>
              <a:off x="3249"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txBox="1"/>
            <p:nvPr/>
          </p:nvSpPr>
          <p:spPr>
            <a:xfrm>
              <a:off x="3249" y="0"/>
              <a:ext cx="3259934" cy="1392951"/>
            </a:xfrm>
            <a:prstGeom prst="rect">
              <a:avLst/>
            </a:prstGeom>
            <a:noFill/>
            <a:ln>
              <a:noFill/>
            </a:ln>
          </p:spPr>
          <p:txBody>
            <a:bodyPr anchorCtr="1" anchor="b" bIns="121900" lIns="0" spcFirstLastPara="1" rIns="0" wrap="square" tIns="0">
              <a:noAutofit/>
            </a:bodyPr>
            <a:lstStyle/>
            <a:p>
              <a:pPr indent="0" lvl="0" marL="0" marR="0" rtl="0" algn="ctr">
                <a:lnSpc>
                  <a:spcPct val="90000"/>
                </a:lnSpc>
                <a:spcBef>
                  <a:spcPts val="0"/>
                </a:spcBef>
                <a:spcAft>
                  <a:spcPts val="0"/>
                </a:spcAft>
                <a:buClr>
                  <a:schemeClr val="lt1"/>
                </a:buClr>
                <a:buSzPts val="1600"/>
                <a:buFont typeface="Noto Sans Symbols"/>
                <a:buNone/>
              </a:pPr>
              <a:r>
                <a:rPr lang="fr-FR" sz="1600">
                  <a:solidFill>
                    <a:schemeClr val="lt1"/>
                  </a:solidFill>
                  <a:latin typeface="Gill Sans"/>
                  <a:ea typeface="Gill Sans"/>
                  <a:cs typeface="Gill Sans"/>
                  <a:sym typeface="Gill Sans"/>
                </a:rPr>
                <a:t>Apprentissage avec le e-learning. Etudiez votre cours pour vous préparer à la mise en pratique. </a:t>
              </a:r>
              <a:endParaRPr/>
            </a:p>
          </p:txBody>
        </p:sp>
        <p:cxnSp>
          <p:nvCxnSpPr>
            <p:cNvPr id="361" name="Google Shape;361;p14"/>
            <p:cNvCxnSpPr/>
            <p:nvPr/>
          </p:nvCxnSpPr>
          <p:spPr>
            <a:xfrm>
              <a:off x="1633216" y="1472548"/>
              <a:ext cx="0" cy="318388"/>
            </a:xfrm>
            <a:prstGeom prst="straightConnector1">
              <a:avLst/>
            </a:prstGeom>
            <a:noFill/>
            <a:ln cap="flat" cmpd="sng" w="9525">
              <a:solidFill>
                <a:schemeClr val="accent5"/>
              </a:solidFill>
              <a:prstDash val="dash"/>
              <a:miter lim="800000"/>
              <a:headEnd len="sm" w="sm" type="none"/>
              <a:tailEnd len="sm" w="sm" type="none"/>
            </a:ln>
          </p:spPr>
        </p:cxnSp>
        <p:sp>
          <p:nvSpPr>
            <p:cNvPr id="362" name="Google Shape;362;p14"/>
            <p:cNvSpPr/>
            <p:nvPr/>
          </p:nvSpPr>
          <p:spPr>
            <a:xfrm>
              <a:off x="1593417" y="1392951"/>
              <a:ext cx="79597" cy="79597"/>
            </a:xfrm>
            <a:prstGeom prst="ellipse">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2611196" y="1790937"/>
              <a:ext cx="1955960" cy="397986"/>
            </a:xfrm>
            <a:prstGeom prst="rect">
              <a:avLst/>
            </a:prstGeom>
            <a:solidFill>
              <a:srgbClr val="8080AC"/>
            </a:solidFill>
            <a:ln cap="flat" cmpd="sng" w="12700">
              <a:solidFill>
                <a:srgbClr val="8080A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txBox="1"/>
            <p:nvPr/>
          </p:nvSpPr>
          <p:spPr>
            <a:xfrm>
              <a:off x="2611196"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fr-FR" sz="1800">
                  <a:solidFill>
                    <a:schemeClr val="lt1"/>
                  </a:solidFill>
                  <a:latin typeface="Gill Sans"/>
                  <a:ea typeface="Gill Sans"/>
                  <a:cs typeface="Gill Sans"/>
                  <a:sym typeface="Gill Sans"/>
                </a:rPr>
                <a:t>11h – 12h</a:t>
              </a:r>
              <a:endParaRPr/>
            </a:p>
          </p:txBody>
        </p:sp>
        <p:sp>
          <p:nvSpPr>
            <p:cNvPr id="365" name="Google Shape;365;p14"/>
            <p:cNvSpPr/>
            <p:nvPr/>
          </p:nvSpPr>
          <p:spPr>
            <a:xfrm>
              <a:off x="1959209"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txBox="1"/>
            <p:nvPr/>
          </p:nvSpPr>
          <p:spPr>
            <a:xfrm>
              <a:off x="1959209" y="2586910"/>
              <a:ext cx="3259934" cy="1392951"/>
            </a:xfrm>
            <a:prstGeom prst="rect">
              <a:avLst/>
            </a:prstGeom>
            <a:noFill/>
            <a:ln>
              <a:noFill/>
            </a:ln>
          </p:spPr>
          <p:txBody>
            <a:bodyPr anchorCtr="1" anchor="t" bIns="0" lIns="0" spcFirstLastPara="1" rIns="0" wrap="square" tIns="121900">
              <a:noAutofit/>
            </a:bodyPr>
            <a:lstStyle/>
            <a:p>
              <a:pPr indent="0" lvl="0" marL="0" marR="0" rtl="0" algn="ctr">
                <a:lnSpc>
                  <a:spcPct val="90000"/>
                </a:lnSpc>
                <a:spcBef>
                  <a:spcPts val="0"/>
                </a:spcBef>
                <a:spcAft>
                  <a:spcPts val="0"/>
                </a:spcAft>
                <a:buClr>
                  <a:schemeClr val="lt1"/>
                </a:buClr>
                <a:buSzPts val="1600"/>
                <a:buFont typeface="Play"/>
                <a:buNone/>
              </a:pPr>
              <a:r>
                <a:rPr lang="fr-FR" sz="1600">
                  <a:solidFill>
                    <a:schemeClr val="lt1"/>
                  </a:solidFill>
                  <a:latin typeface="Gill Sans"/>
                  <a:ea typeface="Gill Sans"/>
                  <a:cs typeface="Gill Sans"/>
                  <a:sym typeface="Gill Sans"/>
                </a:rPr>
                <a:t>Reprise du développement. </a:t>
              </a:r>
              <a:endParaRPr/>
            </a:p>
            <a:p>
              <a:pPr indent="0" lvl="0" marL="0" marR="0" rtl="0" algn="ctr">
                <a:lnSpc>
                  <a:spcPct val="90000"/>
                </a:lnSpc>
                <a:spcBef>
                  <a:spcPts val="560"/>
                </a:spcBef>
                <a:spcAft>
                  <a:spcPts val="0"/>
                </a:spcAft>
                <a:buClr>
                  <a:schemeClr val="lt1"/>
                </a:buClr>
                <a:buSzPts val="1400"/>
                <a:buFont typeface="Play"/>
                <a:buNone/>
              </a:pPr>
              <a:r>
                <a:rPr i="1" lang="fr-FR" sz="1400">
                  <a:solidFill>
                    <a:schemeClr val="lt1"/>
                  </a:solidFill>
                  <a:latin typeface="Gill Sans"/>
                  <a:ea typeface="Gill Sans"/>
                  <a:cs typeface="Gill Sans"/>
                  <a:sym typeface="Gill Sans"/>
                </a:rPr>
                <a:t>Pensez SCRUM, il sera peut être bon de commencer par une cérémonie et un tour de table.</a:t>
              </a:r>
              <a:endParaRPr/>
            </a:p>
          </p:txBody>
        </p:sp>
        <p:cxnSp>
          <p:nvCxnSpPr>
            <p:cNvPr id="367" name="Google Shape;367;p14"/>
            <p:cNvCxnSpPr/>
            <p:nvPr/>
          </p:nvCxnSpPr>
          <p:spPr>
            <a:xfrm>
              <a:off x="3589176" y="2188924"/>
              <a:ext cx="0" cy="318388"/>
            </a:xfrm>
            <a:prstGeom prst="straightConnector1">
              <a:avLst/>
            </a:prstGeom>
            <a:noFill/>
            <a:ln cap="flat" cmpd="sng" w="9525">
              <a:solidFill>
                <a:srgbClr val="8080AC"/>
              </a:solidFill>
              <a:prstDash val="dash"/>
              <a:miter lim="800000"/>
              <a:headEnd len="sm" w="sm" type="none"/>
              <a:tailEnd len="sm" w="sm" type="none"/>
            </a:ln>
          </p:spPr>
        </p:cxnSp>
        <p:sp>
          <p:nvSpPr>
            <p:cNvPr id="368" name="Google Shape;368;p14"/>
            <p:cNvSpPr/>
            <p:nvPr/>
          </p:nvSpPr>
          <p:spPr>
            <a:xfrm>
              <a:off x="3549378" y="2507313"/>
              <a:ext cx="79597" cy="79597"/>
            </a:xfrm>
            <a:prstGeom prst="ellipse">
              <a:avLst/>
            </a:prstGeom>
            <a:solidFill>
              <a:srgbClr val="8080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4567157" y="1790937"/>
              <a:ext cx="1955960" cy="397986"/>
            </a:xfrm>
            <a:prstGeom prst="rect">
              <a:avLst/>
            </a:prstGeom>
            <a:solidFill>
              <a:srgbClr val="605E99"/>
            </a:solidFill>
            <a:ln cap="flat" cmpd="sng" w="12700">
              <a:solidFill>
                <a:srgbClr val="605E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txBox="1"/>
            <p:nvPr/>
          </p:nvSpPr>
          <p:spPr>
            <a:xfrm>
              <a:off x="4567157"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fr-FR" sz="1800">
                  <a:solidFill>
                    <a:schemeClr val="lt1"/>
                  </a:solidFill>
                  <a:latin typeface="Gill Sans"/>
                  <a:ea typeface="Gill Sans"/>
                  <a:cs typeface="Gill Sans"/>
                  <a:sym typeface="Gill Sans"/>
                </a:rPr>
                <a:t>12h – 13h</a:t>
              </a:r>
              <a:endParaRPr/>
            </a:p>
          </p:txBody>
        </p:sp>
        <p:sp>
          <p:nvSpPr>
            <p:cNvPr id="371" name="Google Shape;371;p14"/>
            <p:cNvSpPr/>
            <p:nvPr/>
          </p:nvSpPr>
          <p:spPr>
            <a:xfrm>
              <a:off x="3915170"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txBox="1"/>
            <p:nvPr/>
          </p:nvSpPr>
          <p:spPr>
            <a:xfrm>
              <a:off x="3915170" y="0"/>
              <a:ext cx="3259934" cy="1392951"/>
            </a:xfrm>
            <a:prstGeom prst="rect">
              <a:avLst/>
            </a:prstGeom>
            <a:noFill/>
            <a:ln>
              <a:noFill/>
            </a:ln>
          </p:spPr>
          <p:txBody>
            <a:bodyPr anchorCtr="1" anchor="b" bIns="121900" lIns="0" spcFirstLastPara="1" rIns="0" wrap="square" tIns="0">
              <a:noAutofit/>
            </a:bodyPr>
            <a:lstStyle/>
            <a:p>
              <a:pPr indent="0" lvl="0" marL="0" marR="0" rtl="0" algn="ctr">
                <a:lnSpc>
                  <a:spcPct val="90000"/>
                </a:lnSpc>
                <a:spcBef>
                  <a:spcPts val="0"/>
                </a:spcBef>
                <a:spcAft>
                  <a:spcPts val="0"/>
                </a:spcAft>
                <a:buClr>
                  <a:schemeClr val="lt1"/>
                </a:buClr>
                <a:buSzPts val="1600"/>
                <a:buFont typeface="Noto Sans Symbols"/>
                <a:buNone/>
              </a:pPr>
              <a:r>
                <a:rPr lang="fr-FR" sz="1600">
                  <a:solidFill>
                    <a:schemeClr val="lt1"/>
                  </a:solidFill>
                  <a:latin typeface="Gill Sans"/>
                  <a:ea typeface="Gill Sans"/>
                  <a:cs typeface="Gill Sans"/>
                  <a:sym typeface="Gill Sans"/>
                </a:rPr>
                <a:t>Pause.</a:t>
              </a:r>
              <a:endParaRPr/>
            </a:p>
            <a:p>
              <a:pPr indent="0" lvl="0" marL="0" marR="0" rtl="0" algn="ctr">
                <a:lnSpc>
                  <a:spcPct val="90000"/>
                </a:lnSpc>
                <a:spcBef>
                  <a:spcPts val="560"/>
                </a:spcBef>
                <a:spcAft>
                  <a:spcPts val="0"/>
                </a:spcAft>
                <a:buClr>
                  <a:schemeClr val="lt1"/>
                </a:buClr>
                <a:buSzPts val="1600"/>
                <a:buFont typeface="Noto Sans Symbols"/>
                <a:buNone/>
              </a:pPr>
              <a:r>
                <a:rPr i="1" lang="fr-FR" sz="1600">
                  <a:solidFill>
                    <a:schemeClr val="lt1"/>
                  </a:solidFill>
                  <a:latin typeface="Gill Sans"/>
                  <a:ea typeface="Gill Sans"/>
                  <a:cs typeface="Gill Sans"/>
                  <a:sym typeface="Gill Sans"/>
                </a:rPr>
                <a:t>Une sieste, un repas, un jogging ? Ce que vous voulez, cette heure est pour vous !</a:t>
              </a:r>
              <a:endParaRPr/>
            </a:p>
          </p:txBody>
        </p:sp>
        <p:cxnSp>
          <p:nvCxnSpPr>
            <p:cNvPr id="373" name="Google Shape;373;p14"/>
            <p:cNvCxnSpPr/>
            <p:nvPr/>
          </p:nvCxnSpPr>
          <p:spPr>
            <a:xfrm>
              <a:off x="5545137" y="1472548"/>
              <a:ext cx="0" cy="318388"/>
            </a:xfrm>
            <a:prstGeom prst="straightConnector1">
              <a:avLst/>
            </a:prstGeom>
            <a:noFill/>
            <a:ln cap="flat" cmpd="sng" w="9525">
              <a:solidFill>
                <a:srgbClr val="605E99"/>
              </a:solidFill>
              <a:prstDash val="dash"/>
              <a:miter lim="800000"/>
              <a:headEnd len="sm" w="sm" type="none"/>
              <a:tailEnd len="sm" w="sm" type="none"/>
            </a:ln>
          </p:spPr>
        </p:cxnSp>
        <p:sp>
          <p:nvSpPr>
            <p:cNvPr id="374" name="Google Shape;374;p14"/>
            <p:cNvSpPr/>
            <p:nvPr/>
          </p:nvSpPr>
          <p:spPr>
            <a:xfrm>
              <a:off x="5505338" y="1392951"/>
              <a:ext cx="79597" cy="79597"/>
            </a:xfrm>
            <a:prstGeom prst="ellipse">
              <a:avLst/>
            </a:prstGeom>
            <a:solidFill>
              <a:srgbClr val="605E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6523117" y="1790937"/>
              <a:ext cx="1955960" cy="397986"/>
            </a:xfrm>
            <a:prstGeom prst="rect">
              <a:avLst/>
            </a:prstGeom>
            <a:solidFill>
              <a:srgbClr val="4B477A"/>
            </a:solidFill>
            <a:ln cap="flat" cmpd="sng" w="12700">
              <a:solidFill>
                <a:srgbClr val="4B477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txBox="1"/>
            <p:nvPr/>
          </p:nvSpPr>
          <p:spPr>
            <a:xfrm>
              <a:off x="6523117"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fr-FR" sz="1800">
                  <a:solidFill>
                    <a:schemeClr val="lt1"/>
                  </a:solidFill>
                  <a:latin typeface="Gill Sans"/>
                  <a:ea typeface="Gill Sans"/>
                  <a:cs typeface="Gill Sans"/>
                  <a:sym typeface="Gill Sans"/>
                </a:rPr>
                <a:t>13h – 16h50</a:t>
              </a:r>
              <a:endParaRPr/>
            </a:p>
          </p:txBody>
        </p:sp>
        <p:sp>
          <p:nvSpPr>
            <p:cNvPr id="377" name="Google Shape;377;p14"/>
            <p:cNvSpPr/>
            <p:nvPr/>
          </p:nvSpPr>
          <p:spPr>
            <a:xfrm>
              <a:off x="5871130"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txBox="1"/>
            <p:nvPr/>
          </p:nvSpPr>
          <p:spPr>
            <a:xfrm>
              <a:off x="5871130" y="2586910"/>
              <a:ext cx="3259934" cy="1392951"/>
            </a:xfrm>
            <a:prstGeom prst="rect">
              <a:avLst/>
            </a:prstGeom>
            <a:noFill/>
            <a:ln>
              <a:noFill/>
            </a:ln>
          </p:spPr>
          <p:txBody>
            <a:bodyPr anchorCtr="1" anchor="t" bIns="0" lIns="0" spcFirstLastPara="1" rIns="0" wrap="square" tIns="121900">
              <a:noAutofit/>
            </a:bodyPr>
            <a:lstStyle/>
            <a:p>
              <a:pPr indent="0" lvl="0" marL="0" marR="0" rtl="0" algn="ctr">
                <a:lnSpc>
                  <a:spcPct val="90000"/>
                </a:lnSpc>
                <a:spcBef>
                  <a:spcPts val="0"/>
                </a:spcBef>
                <a:spcAft>
                  <a:spcPts val="0"/>
                </a:spcAft>
                <a:buClr>
                  <a:schemeClr val="lt1"/>
                </a:buClr>
                <a:buSzPts val="1600"/>
                <a:buFont typeface="Noto Sans Symbols"/>
                <a:buNone/>
              </a:pPr>
              <a:r>
                <a:rPr lang="fr-FR" sz="1600">
                  <a:solidFill>
                    <a:schemeClr val="lt1"/>
                  </a:solidFill>
                  <a:latin typeface="Gill Sans"/>
                  <a:ea typeface="Gill Sans"/>
                  <a:cs typeface="Gill Sans"/>
                  <a:sym typeface="Gill Sans"/>
                </a:rPr>
                <a:t>Reprise du développement.</a:t>
              </a:r>
              <a:endParaRPr sz="1600">
                <a:solidFill>
                  <a:schemeClr val="lt1"/>
                </a:solidFill>
                <a:latin typeface="Gill Sans"/>
                <a:ea typeface="Gill Sans"/>
                <a:cs typeface="Gill Sans"/>
                <a:sym typeface="Gill Sans"/>
              </a:endParaRPr>
            </a:p>
          </p:txBody>
        </p:sp>
        <p:cxnSp>
          <p:nvCxnSpPr>
            <p:cNvPr id="379" name="Google Shape;379;p14"/>
            <p:cNvCxnSpPr/>
            <p:nvPr/>
          </p:nvCxnSpPr>
          <p:spPr>
            <a:xfrm>
              <a:off x="7501098" y="2188924"/>
              <a:ext cx="0" cy="318388"/>
            </a:xfrm>
            <a:prstGeom prst="straightConnector1">
              <a:avLst/>
            </a:prstGeom>
            <a:noFill/>
            <a:ln cap="flat" cmpd="sng" w="9525">
              <a:solidFill>
                <a:srgbClr val="4B477A"/>
              </a:solidFill>
              <a:prstDash val="dash"/>
              <a:miter lim="800000"/>
              <a:headEnd len="sm" w="sm" type="none"/>
              <a:tailEnd len="sm" w="sm" type="none"/>
            </a:ln>
          </p:spPr>
        </p:cxnSp>
        <p:sp>
          <p:nvSpPr>
            <p:cNvPr id="380" name="Google Shape;380;p14"/>
            <p:cNvSpPr/>
            <p:nvPr/>
          </p:nvSpPr>
          <p:spPr>
            <a:xfrm>
              <a:off x="7461299" y="2507313"/>
              <a:ext cx="79597" cy="79597"/>
            </a:xfrm>
            <a:prstGeom prst="ellipse">
              <a:avLst/>
            </a:prstGeom>
            <a:solidFill>
              <a:srgbClr val="4B47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rot="5400000">
              <a:off x="9258065" y="1011950"/>
              <a:ext cx="397986" cy="1955960"/>
            </a:xfrm>
            <a:prstGeom prst="round2SameRect">
              <a:avLst>
                <a:gd fmla="val 16667" name="adj1"/>
                <a:gd fmla="val 0" name="adj2"/>
              </a:avLst>
            </a:prstGeom>
            <a:solidFill>
              <a:srgbClr val="36325A"/>
            </a:solidFill>
            <a:ln cap="flat" cmpd="sng" w="12700">
              <a:solidFill>
                <a:srgbClr val="36325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txBox="1"/>
            <p:nvPr/>
          </p:nvSpPr>
          <p:spPr>
            <a:xfrm>
              <a:off x="8479078"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fr-FR" sz="1800">
                  <a:solidFill>
                    <a:schemeClr val="lt1"/>
                  </a:solidFill>
                  <a:latin typeface="Gill Sans"/>
                  <a:ea typeface="Gill Sans"/>
                  <a:cs typeface="Gill Sans"/>
                  <a:sym typeface="Gill Sans"/>
                </a:rPr>
                <a:t>16h50 – 17h</a:t>
              </a:r>
              <a:endParaRPr/>
            </a:p>
          </p:txBody>
        </p:sp>
        <p:sp>
          <p:nvSpPr>
            <p:cNvPr id="383" name="Google Shape;383;p14"/>
            <p:cNvSpPr/>
            <p:nvPr/>
          </p:nvSpPr>
          <p:spPr>
            <a:xfrm>
              <a:off x="7827091"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txBox="1"/>
            <p:nvPr/>
          </p:nvSpPr>
          <p:spPr>
            <a:xfrm>
              <a:off x="7827091" y="0"/>
              <a:ext cx="3259934" cy="1392951"/>
            </a:xfrm>
            <a:prstGeom prst="rect">
              <a:avLst/>
            </a:prstGeom>
            <a:noFill/>
            <a:ln>
              <a:noFill/>
            </a:ln>
          </p:spPr>
          <p:txBody>
            <a:bodyPr anchorCtr="1" anchor="b" bIns="121900" lIns="0" spcFirstLastPara="1" rIns="0" wrap="square" tIns="0">
              <a:noAutofit/>
            </a:bodyPr>
            <a:lstStyle/>
            <a:p>
              <a:pPr indent="0" lvl="0" marL="0" marR="0" rtl="0" algn="ctr">
                <a:lnSpc>
                  <a:spcPct val="90000"/>
                </a:lnSpc>
                <a:spcBef>
                  <a:spcPts val="0"/>
                </a:spcBef>
                <a:spcAft>
                  <a:spcPts val="0"/>
                </a:spcAft>
                <a:buClr>
                  <a:schemeClr val="lt1"/>
                </a:buClr>
                <a:buSzPts val="1600"/>
                <a:buFont typeface="Noto Sans Symbols"/>
                <a:buNone/>
              </a:pPr>
              <a:r>
                <a:rPr lang="fr-FR" sz="1600">
                  <a:solidFill>
                    <a:schemeClr val="lt1"/>
                  </a:solidFill>
                  <a:latin typeface="Gill Sans"/>
                  <a:ea typeface="Gill Sans"/>
                  <a:cs typeface="Gill Sans"/>
                  <a:sym typeface="Gill Sans"/>
                </a:rPr>
                <a:t>La journée touche à sa fin. </a:t>
              </a:r>
              <a:endParaRPr/>
            </a:p>
            <a:p>
              <a:pPr indent="0" lvl="0" marL="0" marR="0" rtl="0" algn="ctr">
                <a:lnSpc>
                  <a:spcPct val="90000"/>
                </a:lnSpc>
                <a:spcBef>
                  <a:spcPts val="560"/>
                </a:spcBef>
                <a:spcAft>
                  <a:spcPts val="0"/>
                </a:spcAft>
                <a:buClr>
                  <a:schemeClr val="lt1"/>
                </a:buClr>
                <a:buSzPts val="1600"/>
                <a:buFont typeface="Noto Sans Symbols"/>
                <a:buNone/>
              </a:pPr>
              <a:r>
                <a:rPr i="1" lang="fr-FR" sz="1600">
                  <a:solidFill>
                    <a:schemeClr val="lt1"/>
                  </a:solidFill>
                  <a:latin typeface="Gill Sans"/>
                  <a:ea typeface="Gill Sans"/>
                  <a:cs typeface="Gill Sans"/>
                  <a:sym typeface="Gill Sans"/>
                </a:rPr>
                <a:t>Peut-être est il temps de penser SCRUM et de commencer à faire un point en vue de la journée qui suit ?</a:t>
              </a:r>
              <a:endParaRPr i="1" sz="1600">
                <a:solidFill>
                  <a:schemeClr val="lt1"/>
                </a:solidFill>
                <a:latin typeface="Gill Sans"/>
                <a:ea typeface="Gill Sans"/>
                <a:cs typeface="Gill Sans"/>
                <a:sym typeface="Gill Sans"/>
              </a:endParaRPr>
            </a:p>
          </p:txBody>
        </p:sp>
        <p:cxnSp>
          <p:nvCxnSpPr>
            <p:cNvPr id="385" name="Google Shape;385;p14"/>
            <p:cNvCxnSpPr/>
            <p:nvPr/>
          </p:nvCxnSpPr>
          <p:spPr>
            <a:xfrm>
              <a:off x="9457058" y="1472548"/>
              <a:ext cx="0" cy="318388"/>
            </a:xfrm>
            <a:prstGeom prst="straightConnector1">
              <a:avLst/>
            </a:prstGeom>
            <a:noFill/>
            <a:ln cap="flat" cmpd="sng" w="9525">
              <a:solidFill>
                <a:srgbClr val="36325A"/>
              </a:solidFill>
              <a:prstDash val="dash"/>
              <a:miter lim="800000"/>
              <a:headEnd len="sm" w="sm" type="none"/>
              <a:tailEnd len="sm" w="sm" type="none"/>
            </a:ln>
          </p:spPr>
        </p:cxnSp>
        <p:sp>
          <p:nvSpPr>
            <p:cNvPr id="386" name="Google Shape;386;p14"/>
            <p:cNvSpPr/>
            <p:nvPr/>
          </p:nvSpPr>
          <p:spPr>
            <a:xfrm>
              <a:off x="9417260" y="1392951"/>
              <a:ext cx="79597" cy="79597"/>
            </a:xfrm>
            <a:prstGeom prst="ellipse">
              <a:avLst/>
            </a:prstGeom>
            <a:solidFill>
              <a:srgbClr val="36325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57db597352_0_0"/>
          <p:cNvSpPr txBox="1"/>
          <p:nvPr>
            <p:ph type="title"/>
          </p:nvPr>
        </p:nvSpPr>
        <p:spPr>
          <a:xfrm>
            <a:off x="3404325" y="106225"/>
            <a:ext cx="5607900" cy="1563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fr-FR"/>
              <a:t>Vos PO sont-ils là?</a:t>
            </a:r>
            <a:endParaRPr/>
          </a:p>
          <a:p>
            <a:pPr indent="0" lvl="0" marL="0" rtl="0" algn="ctr">
              <a:spcBef>
                <a:spcPts val="0"/>
              </a:spcBef>
              <a:spcAft>
                <a:spcPts val="0"/>
              </a:spcAft>
              <a:buNone/>
            </a:pPr>
            <a:r>
              <a:rPr lang="fr-FR"/>
              <a:t>L1 Alt</a:t>
            </a:r>
            <a:endParaRPr/>
          </a:p>
        </p:txBody>
      </p:sp>
      <p:sp>
        <p:nvSpPr>
          <p:cNvPr id="394" name="Google Shape;394;g157db597352_0_0"/>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395" name="Google Shape;395;g157db597352_0_0"/>
          <p:cNvSpPr txBox="1"/>
          <p:nvPr>
            <p:ph idx="1" type="body"/>
          </p:nvPr>
        </p:nvSpPr>
        <p:spPr>
          <a:xfrm>
            <a:off x="387475" y="694825"/>
            <a:ext cx="833700" cy="385800"/>
          </a:xfrm>
          <a:prstGeom prst="rect">
            <a:avLst/>
          </a:prstGeom>
        </p:spPr>
        <p:txBody>
          <a:bodyPr anchorCtr="0" anchor="t" bIns="0" lIns="0" spcFirstLastPara="1" rIns="0" wrap="square" tIns="0">
            <a:noAutofit/>
          </a:bodyPr>
          <a:lstStyle/>
          <a:p>
            <a:pPr indent="0" lvl="0" marL="0" rtl="0" algn="l">
              <a:spcBef>
                <a:spcPts val="1000"/>
              </a:spcBef>
              <a:spcAft>
                <a:spcPts val="800"/>
              </a:spcAft>
              <a:buNone/>
            </a:pPr>
            <a:r>
              <a:rPr lang="fr-FR"/>
              <a:t>PARIS </a:t>
            </a:r>
            <a:endParaRPr/>
          </a:p>
        </p:txBody>
      </p:sp>
      <p:sp>
        <p:nvSpPr>
          <p:cNvPr id="396" name="Google Shape;396;g157db597352_0_0"/>
          <p:cNvSpPr txBox="1"/>
          <p:nvPr>
            <p:ph idx="1" type="body"/>
          </p:nvPr>
        </p:nvSpPr>
        <p:spPr>
          <a:xfrm>
            <a:off x="8934200" y="694825"/>
            <a:ext cx="833700" cy="385800"/>
          </a:xfrm>
          <a:prstGeom prst="rect">
            <a:avLst/>
          </a:prstGeom>
        </p:spPr>
        <p:txBody>
          <a:bodyPr anchorCtr="0" anchor="t" bIns="0" lIns="0" spcFirstLastPara="1" rIns="0" wrap="square" tIns="0">
            <a:noAutofit/>
          </a:bodyPr>
          <a:lstStyle/>
          <a:p>
            <a:pPr indent="0" lvl="0" marL="0" rtl="0" algn="l">
              <a:spcBef>
                <a:spcPts val="1000"/>
              </a:spcBef>
              <a:spcAft>
                <a:spcPts val="800"/>
              </a:spcAft>
              <a:buNone/>
            </a:pPr>
            <a:r>
              <a:rPr lang="fr-FR"/>
              <a:t>CERGY</a:t>
            </a:r>
            <a:endParaRPr/>
          </a:p>
        </p:txBody>
      </p:sp>
      <p:sp>
        <p:nvSpPr>
          <p:cNvPr id="397" name="Google Shape;397;g157db597352_0_0"/>
          <p:cNvSpPr txBox="1"/>
          <p:nvPr/>
        </p:nvSpPr>
        <p:spPr>
          <a:xfrm>
            <a:off x="246700" y="1045925"/>
            <a:ext cx="35229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chemeClr val="lt1"/>
                </a:solidFill>
                <a:latin typeface="Gill Sans"/>
                <a:ea typeface="Gill Sans"/>
                <a:cs typeface="Gill Sans"/>
                <a:sym typeface="Gill Sans"/>
              </a:rPr>
              <a:t>Lundi 03/10: Alexandre</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04/10: Alexandre</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05/10: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06/10: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07/10: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10/10: François (Bilan)</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11/10: autonomie </a:t>
            </a:r>
            <a:endParaRPr>
              <a:solidFill>
                <a:schemeClr val="lt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fr-FR">
                <a:solidFill>
                  <a:schemeClr val="lt1"/>
                </a:solidFill>
                <a:latin typeface="Gill Sans"/>
                <a:ea typeface="Gill Sans"/>
                <a:cs typeface="Gill Sans"/>
                <a:sym typeface="Gill Sans"/>
              </a:rPr>
              <a:t>Mercredi 12/10: François </a:t>
            </a:r>
            <a:endParaRPr>
              <a:solidFill>
                <a:schemeClr val="lt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fr-FR">
                <a:solidFill>
                  <a:schemeClr val="lt1"/>
                </a:solidFill>
                <a:latin typeface="Gill Sans"/>
                <a:ea typeface="Gill Sans"/>
                <a:cs typeface="Gill Sans"/>
                <a:sym typeface="Gill Sans"/>
              </a:rPr>
              <a:t>Jeudi 13/10: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14/10: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17/10: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18/10: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19/10: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20/10: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21/10: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24/10: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25/10: Alexandre</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26/10: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27/10: Alexandre </a:t>
            </a:r>
            <a:endParaRPr>
              <a:solidFill>
                <a:schemeClr val="lt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fr-FR">
                <a:solidFill>
                  <a:schemeClr val="lt1"/>
                </a:solidFill>
                <a:latin typeface="Gill Sans"/>
                <a:ea typeface="Gill Sans"/>
                <a:cs typeface="Gill Sans"/>
                <a:sym typeface="Gill Sans"/>
              </a:rPr>
              <a:t>Vendredi 28/10: Edouard </a:t>
            </a:r>
            <a:endParaRPr>
              <a:solidFill>
                <a:schemeClr val="lt1"/>
              </a:solidFill>
              <a:latin typeface="Gill Sans"/>
              <a:ea typeface="Gill Sans"/>
              <a:cs typeface="Gill Sans"/>
              <a:sym typeface="Gill Sans"/>
            </a:endParaRPr>
          </a:p>
        </p:txBody>
      </p:sp>
      <p:sp>
        <p:nvSpPr>
          <p:cNvPr id="398" name="Google Shape;398;g157db597352_0_0"/>
          <p:cNvSpPr txBox="1"/>
          <p:nvPr/>
        </p:nvSpPr>
        <p:spPr>
          <a:xfrm>
            <a:off x="8669100" y="1054138"/>
            <a:ext cx="35229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chemeClr val="lt1"/>
                </a:solidFill>
                <a:latin typeface="Gill Sans"/>
                <a:ea typeface="Gill Sans"/>
                <a:cs typeface="Gill Sans"/>
                <a:sym typeface="Gill Sans"/>
              </a:rPr>
              <a:t>Lundi 03/10: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04/10: François</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05/10: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06/10: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07/10: François</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10/10: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11/10: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12/10: Edouard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13/10: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14/10: Edouard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17/10: François</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18/10: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19/10: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20/10: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21/10: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24/10: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25/10: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26/10: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27/10: Edouard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28/10: François </a:t>
            </a:r>
            <a:endParaRPr>
              <a:solidFill>
                <a:schemeClr val="lt1"/>
              </a:solidFill>
              <a:latin typeface="Gill Sans"/>
              <a:ea typeface="Gill Sans"/>
              <a:cs typeface="Gill Sans"/>
              <a:sym typeface="Gill Sans"/>
            </a:endParaRPr>
          </a:p>
        </p:txBody>
      </p:sp>
      <p:sp>
        <p:nvSpPr>
          <p:cNvPr id="399" name="Google Shape;399;g157db597352_0_0"/>
          <p:cNvSpPr txBox="1"/>
          <p:nvPr/>
        </p:nvSpPr>
        <p:spPr>
          <a:xfrm>
            <a:off x="3896625" y="2905900"/>
            <a:ext cx="35229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u="sng">
                <a:solidFill>
                  <a:schemeClr val="lt1"/>
                </a:solidFill>
                <a:latin typeface="Gill Sans"/>
                <a:ea typeface="Gill Sans"/>
                <a:cs typeface="Gill Sans"/>
                <a:sym typeface="Gill Sans"/>
              </a:rPr>
              <a:t>Contacts PO sur discord et mails: </a:t>
            </a:r>
            <a:endParaRPr b="1" u="sng">
              <a:solidFill>
                <a:schemeClr val="lt1"/>
              </a:solidFill>
              <a:latin typeface="Gill Sans"/>
              <a:ea typeface="Gill Sans"/>
              <a:cs typeface="Gill Sans"/>
              <a:sym typeface="Gill Sans"/>
            </a:endParaRPr>
          </a:p>
          <a:p>
            <a:pPr indent="0" lvl="0" marL="0" rtl="0" algn="ctr">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François Mugg</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3"/>
              </a:rPr>
              <a:t>francoismgg@gmail.com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Alexandre Garnier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4"/>
              </a:rPr>
              <a:t>alxgarnier@gmail.com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Edouard Rucquoy</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5"/>
              </a:rPr>
              <a:t>erucquoy@gmail.com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57db597352_0_11"/>
          <p:cNvSpPr txBox="1"/>
          <p:nvPr>
            <p:ph type="title"/>
          </p:nvPr>
        </p:nvSpPr>
        <p:spPr>
          <a:xfrm>
            <a:off x="0" y="106225"/>
            <a:ext cx="12192000" cy="1563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fr-FR"/>
              <a:t>Vos PO sont-ils là?</a:t>
            </a:r>
            <a:endParaRPr/>
          </a:p>
          <a:p>
            <a:pPr indent="0" lvl="0" marL="0" rtl="0" algn="ctr">
              <a:spcBef>
                <a:spcPts val="0"/>
              </a:spcBef>
              <a:spcAft>
                <a:spcPts val="0"/>
              </a:spcAft>
              <a:buNone/>
            </a:pPr>
            <a:r>
              <a:rPr lang="fr-FR"/>
              <a:t>L1 TP</a:t>
            </a:r>
            <a:endParaRPr/>
          </a:p>
        </p:txBody>
      </p:sp>
      <p:sp>
        <p:nvSpPr>
          <p:cNvPr id="406" name="Google Shape;406;g157db597352_0_11"/>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07" name="Google Shape;407;g157db597352_0_11"/>
          <p:cNvSpPr txBox="1"/>
          <p:nvPr>
            <p:ph idx="1" type="body"/>
          </p:nvPr>
        </p:nvSpPr>
        <p:spPr>
          <a:xfrm>
            <a:off x="317500" y="660125"/>
            <a:ext cx="833700" cy="385800"/>
          </a:xfrm>
          <a:prstGeom prst="rect">
            <a:avLst/>
          </a:prstGeom>
        </p:spPr>
        <p:txBody>
          <a:bodyPr anchorCtr="0" anchor="t" bIns="0" lIns="0" spcFirstLastPara="1" rIns="0" wrap="square" tIns="0">
            <a:noAutofit/>
          </a:bodyPr>
          <a:lstStyle/>
          <a:p>
            <a:pPr indent="0" lvl="0" marL="0" rtl="0" algn="l">
              <a:spcBef>
                <a:spcPts val="1000"/>
              </a:spcBef>
              <a:spcAft>
                <a:spcPts val="800"/>
              </a:spcAft>
              <a:buNone/>
            </a:pPr>
            <a:r>
              <a:rPr lang="fr-FR"/>
              <a:t>PARIS </a:t>
            </a:r>
            <a:endParaRPr/>
          </a:p>
        </p:txBody>
      </p:sp>
      <p:sp>
        <p:nvSpPr>
          <p:cNvPr id="408" name="Google Shape;408;g157db597352_0_11"/>
          <p:cNvSpPr txBox="1"/>
          <p:nvPr>
            <p:ph idx="1" type="body"/>
          </p:nvPr>
        </p:nvSpPr>
        <p:spPr>
          <a:xfrm>
            <a:off x="8796350" y="796150"/>
            <a:ext cx="833700" cy="385800"/>
          </a:xfrm>
          <a:prstGeom prst="rect">
            <a:avLst/>
          </a:prstGeom>
        </p:spPr>
        <p:txBody>
          <a:bodyPr anchorCtr="0" anchor="t" bIns="0" lIns="0" spcFirstLastPara="1" rIns="0" wrap="square" tIns="0">
            <a:noAutofit/>
          </a:bodyPr>
          <a:lstStyle/>
          <a:p>
            <a:pPr indent="0" lvl="0" marL="0" rtl="0" algn="l">
              <a:spcBef>
                <a:spcPts val="1000"/>
              </a:spcBef>
              <a:spcAft>
                <a:spcPts val="800"/>
              </a:spcAft>
              <a:buNone/>
            </a:pPr>
            <a:r>
              <a:rPr lang="fr-FR"/>
              <a:t>CERGY</a:t>
            </a:r>
            <a:endParaRPr/>
          </a:p>
        </p:txBody>
      </p:sp>
      <p:sp>
        <p:nvSpPr>
          <p:cNvPr id="409" name="Google Shape;409;g157db597352_0_11"/>
          <p:cNvSpPr txBox="1"/>
          <p:nvPr/>
        </p:nvSpPr>
        <p:spPr>
          <a:xfrm>
            <a:off x="246700" y="1045925"/>
            <a:ext cx="35229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chemeClr val="lt1"/>
                </a:solidFill>
                <a:latin typeface="Gill Sans"/>
                <a:ea typeface="Gill Sans"/>
                <a:cs typeface="Gill Sans"/>
                <a:sym typeface="Gill Sans"/>
              </a:rPr>
              <a:t>Mercredi 02/11: Alexandre</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03/11: Alexandre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04/11: Edouard</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07/11: Edouard (RS HTML apm)</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08/11: François (lancement SQL)</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09/11: autonomie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10/11: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11/11: FERIE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14/11: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15/11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16/11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17/11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18/11: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21/11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22/11: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23/11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24/11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25/11</a:t>
            </a:r>
            <a:endParaRPr>
              <a:solidFill>
                <a:schemeClr val="lt1"/>
              </a:solidFill>
              <a:latin typeface="Gill Sans"/>
              <a:ea typeface="Gill Sans"/>
              <a:cs typeface="Gill Sans"/>
              <a:sym typeface="Gill Sans"/>
            </a:endParaRPr>
          </a:p>
        </p:txBody>
      </p:sp>
      <p:sp>
        <p:nvSpPr>
          <p:cNvPr id="410" name="Google Shape;410;g157db597352_0_11"/>
          <p:cNvSpPr txBox="1"/>
          <p:nvPr/>
        </p:nvSpPr>
        <p:spPr>
          <a:xfrm>
            <a:off x="8669100" y="1181950"/>
            <a:ext cx="35229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chemeClr val="lt1"/>
                </a:solidFill>
                <a:latin typeface="Gill Sans"/>
                <a:ea typeface="Gill Sans"/>
                <a:cs typeface="Gill Sans"/>
                <a:sym typeface="Gill Sans"/>
              </a:rPr>
              <a:t>Mercredi 02/11: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03/11: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04/11: François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07/11: François (RS HTML)</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08/11: Edouard (lancement SQL)</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09/11:autonomie</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10/11: Edouard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11/11: FERIE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14/11: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15/11: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16/11: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17/11: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18/11: </a:t>
            </a:r>
            <a:endParaRPr>
              <a:solidFill>
                <a:schemeClr val="lt1"/>
              </a:solidFill>
              <a:latin typeface="Gill Sans"/>
              <a:ea typeface="Gill Sans"/>
              <a:cs typeface="Gill Sans"/>
              <a:sym typeface="Gill Sans"/>
            </a:endParaRPr>
          </a:p>
          <a:p>
            <a:pPr indent="0" lvl="0" marL="0" rtl="0" algn="l">
              <a:spcBef>
                <a:spcPts val="0"/>
              </a:spcBef>
              <a:spcAft>
                <a:spcPts val="0"/>
              </a:spcAft>
              <a:buNone/>
            </a:pPr>
            <a:r>
              <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Lundi 21/11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Mardi 22/11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Mercredi 23/11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Jeudi 24/11</a:t>
            </a:r>
            <a:endParaRPr>
              <a:solidFill>
                <a:schemeClr val="lt1"/>
              </a:solidFill>
              <a:latin typeface="Gill Sans"/>
              <a:ea typeface="Gill Sans"/>
              <a:cs typeface="Gill Sans"/>
              <a:sym typeface="Gill Sans"/>
            </a:endParaRPr>
          </a:p>
          <a:p>
            <a:pPr indent="0" lvl="0" marL="0" rtl="0" algn="l">
              <a:spcBef>
                <a:spcPts val="0"/>
              </a:spcBef>
              <a:spcAft>
                <a:spcPts val="0"/>
              </a:spcAft>
              <a:buNone/>
            </a:pPr>
            <a:r>
              <a:rPr lang="fr-FR">
                <a:solidFill>
                  <a:schemeClr val="lt1"/>
                </a:solidFill>
                <a:latin typeface="Gill Sans"/>
                <a:ea typeface="Gill Sans"/>
                <a:cs typeface="Gill Sans"/>
                <a:sym typeface="Gill Sans"/>
              </a:rPr>
              <a:t>Vendredi 25/11</a:t>
            </a:r>
            <a:endParaRPr>
              <a:solidFill>
                <a:schemeClr val="lt1"/>
              </a:solidFill>
              <a:latin typeface="Gill Sans"/>
              <a:ea typeface="Gill Sans"/>
              <a:cs typeface="Gill Sans"/>
              <a:sym typeface="Gill Sans"/>
            </a:endParaRPr>
          </a:p>
        </p:txBody>
      </p:sp>
      <p:sp>
        <p:nvSpPr>
          <p:cNvPr id="411" name="Google Shape;411;g157db597352_0_11"/>
          <p:cNvSpPr txBox="1"/>
          <p:nvPr/>
        </p:nvSpPr>
        <p:spPr>
          <a:xfrm>
            <a:off x="3896625" y="2905900"/>
            <a:ext cx="35229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u="sng">
                <a:solidFill>
                  <a:schemeClr val="lt1"/>
                </a:solidFill>
                <a:latin typeface="Gill Sans"/>
                <a:ea typeface="Gill Sans"/>
                <a:cs typeface="Gill Sans"/>
                <a:sym typeface="Gill Sans"/>
              </a:rPr>
              <a:t>Contacts PO sur discord et mails: </a:t>
            </a:r>
            <a:endParaRPr b="1" u="sng">
              <a:solidFill>
                <a:schemeClr val="lt1"/>
              </a:solidFill>
              <a:latin typeface="Gill Sans"/>
              <a:ea typeface="Gill Sans"/>
              <a:cs typeface="Gill Sans"/>
              <a:sym typeface="Gill Sans"/>
            </a:endParaRPr>
          </a:p>
          <a:p>
            <a:pPr indent="0" lvl="0" marL="0" rtl="0" algn="ctr">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François Mugg</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3"/>
              </a:rPr>
              <a:t>francoismgg@gmail.com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Alexandre Garnier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4"/>
              </a:rPr>
              <a:t>alxgarnier@gmail.com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a:solidFill>
                  <a:schemeClr val="lt1"/>
                </a:solidFill>
                <a:latin typeface="Gill Sans"/>
                <a:ea typeface="Gill Sans"/>
                <a:cs typeface="Gill Sans"/>
                <a:sym typeface="Gill Sans"/>
              </a:rPr>
              <a:t>Edouard Rucquoy</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rPr lang="fr-FR" u="sng">
                <a:solidFill>
                  <a:schemeClr val="hlink"/>
                </a:solidFill>
                <a:latin typeface="Gill Sans"/>
                <a:ea typeface="Gill Sans"/>
                <a:cs typeface="Gill Sans"/>
                <a:sym typeface="Gill Sans"/>
                <a:hlinkClick r:id="rId5"/>
              </a:rPr>
              <a:t>erucquoy@gmail.com</a:t>
            </a:r>
            <a:endParaRPr>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None/>
            </a:pPr>
            <a:r>
              <a:t/>
            </a:r>
            <a:endParaRPr>
              <a:solidFill>
                <a:schemeClr val="lt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7" name="Shape 417"/>
        <p:cNvGrpSpPr/>
        <p:nvPr/>
      </p:nvGrpSpPr>
      <p:grpSpPr>
        <a:xfrm>
          <a:off x="0" y="0"/>
          <a:ext cx="0" cy="0"/>
          <a:chOff x="0" y="0"/>
          <a:chExt cx="0" cy="0"/>
        </a:xfrm>
      </p:grpSpPr>
      <p:sp>
        <p:nvSpPr>
          <p:cNvPr id="418" name="Google Shape;418;p15"/>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9" name="Google Shape;419;p15"/>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0" name="Google Shape;420;p15"/>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421" name="Google Shape;421;p15"/>
          <p:cNvGrpSpPr/>
          <p:nvPr/>
        </p:nvGrpSpPr>
        <p:grpSpPr>
          <a:xfrm>
            <a:off x="1292493" y="4299807"/>
            <a:ext cx="2083885" cy="2083885"/>
            <a:chOff x="4842143" y="3556857"/>
            <a:chExt cx="2083885" cy="2083885"/>
          </a:xfrm>
        </p:grpSpPr>
        <p:sp>
          <p:nvSpPr>
            <p:cNvPr id="422" name="Google Shape;422;p15"/>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3" name="Google Shape;423;p15"/>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4" name="Google Shape;424;p15"/>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5" name="Google Shape;425;p15"/>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26" name="Google Shape;426;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rrière-plan numérique Point de données" id="427" name="Google Shape;427;p15"/>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428" name="Google Shape;428;p15"/>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9" name="Google Shape;429;p15"/>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0" name="Google Shape;430;p15"/>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Backlog</a:t>
            </a:r>
            <a:br>
              <a:rPr lang="fr-FR">
                <a:latin typeface="Calibri"/>
                <a:ea typeface="Calibri"/>
                <a:cs typeface="Calibri"/>
                <a:sym typeface="Calibri"/>
              </a:rPr>
            </a:br>
            <a:r>
              <a:rPr lang="fr-FR" sz="6400">
                <a:solidFill>
                  <a:schemeClr val="lt1"/>
                </a:solidFill>
                <a:latin typeface="Calibri"/>
                <a:ea typeface="Calibri"/>
                <a:cs typeface="Calibri"/>
                <a:sym typeface="Calibri"/>
              </a:rPr>
              <a:t>Partie 1</a:t>
            </a:r>
            <a:endParaRPr/>
          </a:p>
        </p:txBody>
      </p:sp>
      <p:sp>
        <p:nvSpPr>
          <p:cNvPr id="431" name="Google Shape;431;p15"/>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3ème</a:t>
            </a:r>
            <a:r>
              <a:rPr lang="fr-FR">
                <a:latin typeface="Gill Sans"/>
                <a:ea typeface="Gill Sans"/>
                <a:cs typeface="Gill Sans"/>
                <a:sym typeface="Gill Sans"/>
              </a:rPr>
              <a:t> partie</a:t>
            </a:r>
            <a:endParaRPr/>
          </a:p>
        </p:txBody>
      </p:sp>
      <p:sp>
        <p:nvSpPr>
          <p:cNvPr id="432" name="Google Shape;432;p1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pic>
        <p:nvPicPr>
          <p:cNvPr id="433" name="Google Shape;433;p15"/>
          <p:cNvPicPr preferRelativeResize="0"/>
          <p:nvPr/>
        </p:nvPicPr>
        <p:blipFill rotWithShape="1">
          <a:blip r:embed="rId4">
            <a:alphaModFix/>
          </a:blip>
          <a:srcRect b="0" l="0" r="0" t="0"/>
          <a:stretch/>
        </p:blipFill>
        <p:spPr>
          <a:xfrm>
            <a:off x="1484997" y="4862571"/>
            <a:ext cx="1795942" cy="12245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6"/>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441" name="Google Shape;441;p1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42" name="Google Shape;442;p16"/>
          <p:cNvSpPr txBox="1"/>
          <p:nvPr>
            <p:ph idx="4294967295" type="body"/>
          </p:nvPr>
        </p:nvSpPr>
        <p:spPr>
          <a:xfrm>
            <a:off x="550863" y="1749256"/>
            <a:ext cx="8849812" cy="4828007"/>
          </a:xfrm>
          <a:prstGeom prst="rect">
            <a:avLst/>
          </a:prstGeom>
          <a:noFill/>
          <a:ln>
            <a:noFill/>
          </a:ln>
        </p:spPr>
        <p:txBody>
          <a:bodyPr anchorCtr="0" anchor="t" bIns="0" lIns="0" spcFirstLastPara="1" rIns="0" wrap="square" tIns="0">
            <a:normAutofit lnSpcReduction="20000"/>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Cette semaine, vous allez vous concentrer sur la partie HTML et CSS de votre projet.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Des maquettes vous seront fournies afin de vous donner la direction à prendre sur la création de vos pages. </a:t>
            </a:r>
            <a:r>
              <a:rPr b="1" i="0" lang="fr-FR" sz="1600" u="none" cap="none" strike="noStrike">
                <a:solidFill>
                  <a:schemeClr val="lt1"/>
                </a:solidFill>
                <a:latin typeface="Calibri"/>
                <a:ea typeface="Calibri"/>
                <a:cs typeface="Calibri"/>
                <a:sym typeface="Calibri"/>
              </a:rPr>
              <a:t>Ne perdez pas de temps à vouloir faire un design spécifique sur toutes vos pages </a:t>
            </a:r>
            <a:r>
              <a:rPr b="0" i="0" lang="fr-FR" sz="1600" u="none" cap="none" strike="noStrike">
                <a:solidFill>
                  <a:schemeClr val="lt1"/>
                </a:solidFill>
                <a:latin typeface="Calibri"/>
                <a:ea typeface="Calibri"/>
                <a:cs typeface="Calibri"/>
                <a:sym typeface="Calibri"/>
              </a:rPr>
              <a:t>! Suivez la maquette et allez au bout du backlog partie 1. S’il vous reste du temps, vous pourrez revenir sur du design personnalisé.</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En revanche, aucune maquette n’est fourni</a:t>
            </a:r>
            <a:r>
              <a:rPr lang="fr-FR" sz="1600">
                <a:latin typeface="Calibri"/>
                <a:ea typeface="Calibri"/>
                <a:cs typeface="Calibri"/>
                <a:sym typeface="Calibri"/>
              </a:rPr>
              <a:t>e</a:t>
            </a:r>
            <a:r>
              <a:rPr b="0" i="0" lang="fr-FR" sz="1600" u="none" cap="none" strike="noStrike">
                <a:solidFill>
                  <a:schemeClr val="lt1"/>
                </a:solidFill>
                <a:latin typeface="Calibri"/>
                <a:ea typeface="Calibri"/>
                <a:cs typeface="Calibri"/>
                <a:sym typeface="Calibri"/>
              </a:rPr>
              <a:t> pour la page du jeu, la page « mon espace » et la page du tableau des scores, c’est un choix volontaire ! Vous avez la structure des autres pages, reprenez-le et libre à vous de </a:t>
            </a:r>
            <a:r>
              <a:rPr lang="fr-FR" sz="1600">
                <a:latin typeface="Calibri"/>
                <a:ea typeface="Calibri"/>
                <a:cs typeface="Calibri"/>
                <a:sym typeface="Calibri"/>
              </a:rPr>
              <a:t>personnaliser</a:t>
            </a:r>
            <a:r>
              <a:rPr b="0" i="0" lang="fr-FR" sz="1600" u="none" cap="none" strike="noStrike">
                <a:solidFill>
                  <a:schemeClr val="lt1"/>
                </a:solidFill>
                <a:latin typeface="Calibri"/>
                <a:ea typeface="Calibri"/>
                <a:cs typeface="Calibri"/>
                <a:sym typeface="Calibri"/>
              </a:rPr>
              <a:t> ces </a:t>
            </a:r>
            <a:r>
              <a:rPr lang="fr-FR" sz="1600">
                <a:latin typeface="Calibri"/>
                <a:ea typeface="Calibri"/>
                <a:cs typeface="Calibri"/>
                <a:sym typeface="Calibri"/>
              </a:rPr>
              <a:t>parties-là.</a:t>
            </a:r>
            <a:r>
              <a:rPr b="0" i="0" lang="fr-FR" sz="1600" u="none" cap="none" strike="noStrike">
                <a:solidFill>
                  <a:schemeClr val="lt1"/>
                </a:solidFill>
                <a:latin typeface="Calibri"/>
                <a:ea typeface="Calibri"/>
                <a:cs typeface="Calibri"/>
                <a:sym typeface="Calibri"/>
              </a:rPr>
              <a:t> Cela fait partie de votre notation.</a:t>
            </a:r>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rgbClr val="FF0000"/>
              </a:buClr>
              <a:buSzPts val="1600"/>
              <a:buFont typeface="Arial"/>
              <a:buNone/>
            </a:pPr>
            <a:r>
              <a:rPr b="1" i="0" lang="fr-FR" sz="1600" u="none" cap="none" strike="noStrike">
                <a:solidFill>
                  <a:srgbClr val="FF0000"/>
                </a:solidFill>
                <a:latin typeface="Calibri"/>
                <a:ea typeface="Calibri"/>
                <a:cs typeface="Calibri"/>
                <a:sym typeface="Calibri"/>
              </a:rPr>
              <a:t>Attention</a:t>
            </a:r>
            <a:r>
              <a:rPr b="1" i="0" lang="fr-FR" sz="1600" u="none" cap="none" strike="noStrike">
                <a:solidFill>
                  <a:schemeClr val="lt1"/>
                </a:solidFill>
                <a:latin typeface="Calibri"/>
                <a:ea typeface="Calibri"/>
                <a:cs typeface="Calibri"/>
                <a:sym typeface="Calibri"/>
              </a:rPr>
              <a:t>, ne br</a:t>
            </a:r>
            <a:r>
              <a:rPr b="1" lang="fr-FR" sz="1600">
                <a:latin typeface="Calibri"/>
                <a:ea typeface="Calibri"/>
                <a:cs typeface="Calibri"/>
                <a:sym typeface="Calibri"/>
              </a:rPr>
              <a:t>û</a:t>
            </a:r>
            <a:r>
              <a:rPr b="1" i="0" lang="fr-FR" sz="1600" u="none" cap="none" strike="noStrike">
                <a:solidFill>
                  <a:schemeClr val="lt1"/>
                </a:solidFill>
                <a:latin typeface="Calibri"/>
                <a:ea typeface="Calibri"/>
                <a:cs typeface="Calibri"/>
                <a:sym typeface="Calibri"/>
              </a:rPr>
              <a:t>lez pas les étapes ! Restez uniquement sur cette partie. </a:t>
            </a: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Le projet a été construit afin de vous permettre d’évoluer sereinement tout au long de votre projet.</a:t>
            </a:r>
            <a:br>
              <a:rPr b="1" i="0" lang="fr-FR" sz="1600" u="none" cap="none" strike="noStrike">
                <a:solidFill>
                  <a:schemeClr val="lt1"/>
                </a:solidFill>
                <a:latin typeface="Calibri"/>
                <a:ea typeface="Calibri"/>
                <a:cs typeface="Calibri"/>
                <a:sym typeface="Calibri"/>
              </a:rPr>
            </a:b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Si vous </a:t>
            </a:r>
            <a:r>
              <a:rPr b="1" lang="fr-FR" sz="1600">
                <a:latin typeface="Calibri"/>
                <a:ea typeface="Calibri"/>
                <a:cs typeface="Calibri"/>
                <a:sym typeface="Calibri"/>
              </a:rPr>
              <a:t>brûlez</a:t>
            </a:r>
            <a:r>
              <a:rPr b="1" i="0" lang="fr-FR" sz="1600" u="none" cap="none" strike="noStrike">
                <a:solidFill>
                  <a:schemeClr val="lt1"/>
                </a:solidFill>
                <a:latin typeface="Calibri"/>
                <a:ea typeface="Calibri"/>
                <a:cs typeface="Calibri"/>
                <a:sym typeface="Calibri"/>
              </a:rPr>
              <a:t> des étapes, vous prenez le risque de pénaliser votre équipe et vous-même.</a:t>
            </a:r>
            <a:endParaRPr/>
          </a:p>
          <a:p>
            <a:pPr indent="0" lvl="0" marL="0" marR="0" rtl="0" algn="ctr">
              <a:lnSpc>
                <a:spcPct val="110000"/>
              </a:lnSpc>
              <a:spcBef>
                <a:spcPts val="1800"/>
              </a:spcBef>
              <a:spcAft>
                <a:spcPts val="0"/>
              </a:spcAft>
              <a:buClr>
                <a:schemeClr val="lt1"/>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600"/>
              <a:buFont typeface="Arial"/>
              <a:buNone/>
            </a:pPr>
            <a:r>
              <a:rPr b="1" i="0" lang="fr-FR" sz="1600" u="none" cap="none" strike="noStrike">
                <a:solidFill>
                  <a:schemeClr val="lt1"/>
                </a:solidFill>
                <a:latin typeface="Calibri"/>
                <a:ea typeface="Calibri"/>
                <a:cs typeface="Calibri"/>
                <a:sym typeface="Calibri"/>
              </a:rPr>
              <a:t>Bon courage ! Et surtout, amusez-vous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7"/>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450" name="Google Shape;450;p1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51" name="Google Shape;451;p17"/>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1ère Story</a:t>
            </a:r>
            <a:endParaRPr/>
          </a:p>
        </p:txBody>
      </p:sp>
      <p:sp>
        <p:nvSpPr>
          <p:cNvPr id="452" name="Google Shape;452;p17"/>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la structure de mon site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commencer le développement de ma première page</a:t>
            </a:r>
            <a:endParaRPr b="1" sz="1400">
              <a:solidFill>
                <a:schemeClr val="lt1"/>
              </a:solidFill>
              <a:latin typeface="Gill Sans"/>
              <a:ea typeface="Gill Sans"/>
              <a:cs typeface="Gill Sans"/>
              <a:sym typeface="Gill Sans"/>
            </a:endParaRPr>
          </a:p>
        </p:txBody>
      </p:sp>
      <p:cxnSp>
        <p:nvCxnSpPr>
          <p:cNvPr id="453" name="Google Shape;453;p17"/>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454" name="Google Shape;454;p17"/>
          <p:cNvSpPr txBox="1"/>
          <p:nvPr/>
        </p:nvSpPr>
        <p:spPr>
          <a:xfrm>
            <a:off x="548270" y="4346842"/>
            <a:ext cx="51867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Je respecte une arborescence telle que (à vous d’ajuster) :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index.html (accueil)</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maPage.html (vous aurez un fichier pour tout autre page)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assets (dossier contenant les ressources)</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css</a:t>
            </a:r>
            <a:endParaRPr b="0" i="0" sz="1300" u="none" cap="none" strike="noStrike">
              <a:solidFill>
                <a:schemeClr val="lt1"/>
              </a:solidFill>
              <a:latin typeface="Gill Sans"/>
              <a:ea typeface="Gill Sans"/>
              <a:cs typeface="Gill Sans"/>
              <a:sym typeface="Gill Sans"/>
            </a:endParaRPr>
          </a:p>
          <a:p>
            <a:pPr indent="-285750" lvl="3" marL="16573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styles.css (pensez à décomposer vos fichiers)</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js</a:t>
            </a:r>
            <a:endParaRPr b="0" i="0" sz="1300" u="none" cap="none" strike="noStrike">
              <a:solidFill>
                <a:schemeClr val="lt1"/>
              </a:solidFill>
              <a:latin typeface="Gill Sans"/>
              <a:ea typeface="Gill Sans"/>
              <a:cs typeface="Gill Sans"/>
              <a:sym typeface="Gill Sans"/>
            </a:endParaRPr>
          </a:p>
          <a:p>
            <a:pPr indent="-285750" lvl="3" marL="16573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scripts.js (pensez à décomposer vos fichiers)</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images</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455" name="Google Shape;455;p17"/>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456" name="Google Shape;456;p17"/>
          <p:cNvSpPr txBox="1"/>
          <p:nvPr/>
        </p:nvSpPr>
        <p:spPr>
          <a:xfrm>
            <a:off x="6572081" y="2180136"/>
            <a:ext cx="5186775" cy="10926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Mes fichiers HTML comprennent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Doctype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La balise &lt;html&gt;</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La balise &lt;head&gt; et son contenu</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La balise &lt;body&gt;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Introduction</a:t>
            </a:r>
            <a:endParaRPr/>
          </a:p>
        </p:txBody>
      </p:sp>
      <p:sp>
        <p:nvSpPr>
          <p:cNvPr id="215" name="Google Shape;215;p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216" name="Google Shape;216;p2"/>
          <p:cNvSpPr txBox="1"/>
          <p:nvPr>
            <p:ph idx="4294967295" type="body"/>
          </p:nvPr>
        </p:nvSpPr>
        <p:spPr>
          <a:xfrm>
            <a:off x="550863" y="1749256"/>
            <a:ext cx="8849812" cy="4531227"/>
          </a:xfrm>
          <a:prstGeom prst="rect">
            <a:avLst/>
          </a:prstGeom>
          <a:noFill/>
          <a:ln>
            <a:noFill/>
          </a:ln>
        </p:spPr>
        <p:txBody>
          <a:bodyPr anchorCtr="0" anchor="t" bIns="0" lIns="0" spcFirstLastPara="1" rIns="0" wrap="square" tIns="0">
            <a:normAutofit lnSpcReduction="20000"/>
          </a:bodyPr>
          <a:lstStyle/>
          <a:p>
            <a:pPr indent="0" lvl="0" marL="0" marR="0" rtl="0" algn="l">
              <a:lnSpc>
                <a:spcPct val="110000"/>
              </a:lnSpc>
              <a:spcBef>
                <a:spcPts val="0"/>
              </a:spcBef>
              <a:spcAft>
                <a:spcPts val="0"/>
              </a:spcAft>
              <a:buClr>
                <a:schemeClr val="lt1"/>
              </a:buClr>
              <a:buSzPts val="2400"/>
              <a:buFont typeface="Arial"/>
              <a:buNone/>
            </a:pPr>
            <a:r>
              <a:rPr b="1" i="0" lang="fr-FR" sz="2400" u="none" cap="none" strike="noStrike">
                <a:solidFill>
                  <a:schemeClr val="lt1"/>
                </a:solidFill>
                <a:latin typeface="Calibri"/>
                <a:ea typeface="Calibri"/>
                <a:cs typeface="Calibri"/>
                <a:sym typeface="Calibri"/>
              </a:rPr>
              <a:t>Bienvenue à bord de votre mission Puissance 4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Pendant 4 semaines, vous allez suivre différents cours qui vous enseigneron</a:t>
            </a:r>
            <a:r>
              <a:rPr lang="fr-FR" sz="1600">
                <a:latin typeface="Calibri"/>
                <a:ea typeface="Calibri"/>
                <a:cs typeface="Calibri"/>
                <a:sym typeface="Calibri"/>
              </a:rPr>
              <a:t>t</a:t>
            </a:r>
            <a:r>
              <a:rPr b="0" i="0" lang="fr-FR" sz="1600" u="none" cap="none" strike="noStrike">
                <a:solidFill>
                  <a:schemeClr val="lt1"/>
                </a:solidFill>
                <a:latin typeface="Calibri"/>
                <a:ea typeface="Calibri"/>
                <a:cs typeface="Calibri"/>
                <a:sym typeface="Calibri"/>
              </a:rPr>
              <a:t> les bases de 5 langages différents. A savoir : HTML, CSS, JavaScript, SQL et PHP.</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En parallèle de vos cours </a:t>
            </a:r>
            <a:r>
              <a:rPr lang="fr-FR" sz="1600">
                <a:latin typeface="Calibri"/>
                <a:ea typeface="Calibri"/>
                <a:cs typeface="Calibri"/>
                <a:sym typeface="Calibri"/>
              </a:rPr>
              <a:t>numériques,</a:t>
            </a:r>
            <a:r>
              <a:rPr b="0" i="0" lang="fr-FR" sz="1600" u="none" cap="none" strike="noStrike">
                <a:solidFill>
                  <a:schemeClr val="lt1"/>
                </a:solidFill>
                <a:latin typeface="Calibri"/>
                <a:ea typeface="Calibri"/>
                <a:cs typeface="Calibri"/>
                <a:sym typeface="Calibri"/>
              </a:rPr>
              <a:t> vous devrez réaliser un projet qui va vous permettre de mettre en pratique les langages ci-dessus.</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Le projet est décomposé en 4 grandes étapes :</a:t>
            </a:r>
            <a:endParaRPr/>
          </a:p>
          <a:p>
            <a:pPr indent="-235267" lvl="1" marL="685800" marR="0" rtl="0" algn="l">
              <a:lnSpc>
                <a:spcPct val="100000"/>
              </a:lnSpc>
              <a:spcBef>
                <a:spcPts val="1300"/>
              </a:spcBef>
              <a:spcAft>
                <a:spcPts val="0"/>
              </a:spcAft>
              <a:buClr>
                <a:schemeClr val="lt1"/>
              </a:buClr>
              <a:buSzPts val="1400"/>
              <a:buFont typeface="Arial"/>
              <a:buChar char="•"/>
            </a:pPr>
            <a:r>
              <a:rPr b="0" i="0" lang="fr-FR" sz="1400" u="none" cap="none" strike="noStrike">
                <a:solidFill>
                  <a:schemeClr val="lt1"/>
                </a:solidFill>
                <a:latin typeface="Calibri"/>
                <a:ea typeface="Calibri"/>
                <a:cs typeface="Calibri"/>
                <a:sym typeface="Calibri"/>
              </a:rPr>
              <a:t>La partie HTML / CSS</a:t>
            </a:r>
            <a:endParaRPr/>
          </a:p>
          <a:p>
            <a:pPr indent="-235267" lvl="1" marL="685800" marR="0" rtl="0" algn="l">
              <a:lnSpc>
                <a:spcPct val="100000"/>
              </a:lnSpc>
              <a:spcBef>
                <a:spcPts val="1300"/>
              </a:spcBef>
              <a:spcAft>
                <a:spcPts val="0"/>
              </a:spcAft>
              <a:buClr>
                <a:schemeClr val="lt1"/>
              </a:buClr>
              <a:buSzPts val="1400"/>
              <a:buFont typeface="Arial"/>
              <a:buChar char="•"/>
            </a:pPr>
            <a:r>
              <a:rPr b="0" i="0" lang="fr-FR" sz="1400" u="none" cap="none" strike="noStrike">
                <a:solidFill>
                  <a:schemeClr val="lt1"/>
                </a:solidFill>
                <a:latin typeface="Calibri"/>
                <a:ea typeface="Calibri"/>
                <a:cs typeface="Calibri"/>
                <a:sym typeface="Calibri"/>
              </a:rPr>
              <a:t>La partie JavaScript</a:t>
            </a:r>
            <a:endParaRPr/>
          </a:p>
          <a:p>
            <a:pPr indent="-235267" lvl="1" marL="685800" marR="0" rtl="0" algn="l">
              <a:lnSpc>
                <a:spcPct val="100000"/>
              </a:lnSpc>
              <a:spcBef>
                <a:spcPts val="1300"/>
              </a:spcBef>
              <a:spcAft>
                <a:spcPts val="0"/>
              </a:spcAft>
              <a:buClr>
                <a:schemeClr val="lt1"/>
              </a:buClr>
              <a:buSzPts val="1400"/>
              <a:buFont typeface="Arial"/>
              <a:buChar char="•"/>
            </a:pPr>
            <a:r>
              <a:rPr b="0" i="0" lang="fr-FR" sz="1400" u="none" cap="none" strike="noStrike">
                <a:solidFill>
                  <a:schemeClr val="lt1"/>
                </a:solidFill>
                <a:latin typeface="Calibri"/>
                <a:ea typeface="Calibri"/>
                <a:cs typeface="Calibri"/>
                <a:sym typeface="Calibri"/>
              </a:rPr>
              <a:t>La partie PHP</a:t>
            </a:r>
            <a:endParaRPr/>
          </a:p>
          <a:p>
            <a:pPr indent="-235267" lvl="1" marL="685800" marR="0" rtl="0" algn="l">
              <a:lnSpc>
                <a:spcPct val="100000"/>
              </a:lnSpc>
              <a:spcBef>
                <a:spcPts val="1300"/>
              </a:spcBef>
              <a:spcAft>
                <a:spcPts val="0"/>
              </a:spcAft>
              <a:buClr>
                <a:schemeClr val="lt1"/>
              </a:buClr>
              <a:buSzPts val="1400"/>
              <a:buFont typeface="Arial"/>
              <a:buChar char="•"/>
            </a:pPr>
            <a:r>
              <a:rPr b="0" i="0" lang="fr-FR" sz="1400" u="none" cap="none" strike="noStrike">
                <a:solidFill>
                  <a:schemeClr val="lt1"/>
                </a:solidFill>
                <a:latin typeface="Calibri"/>
                <a:ea typeface="Calibri"/>
                <a:cs typeface="Calibri"/>
                <a:sym typeface="Calibri"/>
              </a:rPr>
              <a:t>La partie base de données avec le SQL</a:t>
            </a:r>
            <a:endParaRPr/>
          </a:p>
          <a:p>
            <a:pPr indent="-122872" lvl="1" marL="685800" marR="0" rtl="0" algn="l">
              <a:lnSpc>
                <a:spcPct val="100000"/>
              </a:lnSpc>
              <a:spcBef>
                <a:spcPts val="130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1800"/>
              </a:spcBef>
              <a:spcAft>
                <a:spcPts val="0"/>
              </a:spcAft>
              <a:buClr>
                <a:schemeClr val="lt1"/>
              </a:buClr>
              <a:buSzPts val="2400"/>
              <a:buFont typeface="Arial"/>
              <a:buNone/>
            </a:pPr>
            <a:r>
              <a:rPr b="1" i="0" lang="fr-FR" sz="2400" u="none" cap="none" strike="noStrike">
                <a:solidFill>
                  <a:schemeClr val="lt1"/>
                </a:solidFill>
                <a:latin typeface="Calibri"/>
                <a:ea typeface="Calibri"/>
                <a:cs typeface="Calibri"/>
                <a:sym typeface="Calibri"/>
              </a:rPr>
              <a:t>(Veillez à lire ce document entièrement avant de commencer)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8"/>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464" name="Google Shape;464;p1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65" name="Google Shape;465;p18"/>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2ème Story</a:t>
            </a:r>
            <a:endParaRPr/>
          </a:p>
        </p:txBody>
      </p:sp>
      <p:sp>
        <p:nvSpPr>
          <p:cNvPr id="466" name="Google Shape;466;p18"/>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ma page d’accueil</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présenter mon site internet et diriger l’utilisateur vers son contenu</a:t>
            </a:r>
            <a:endParaRPr b="1" sz="1400">
              <a:solidFill>
                <a:schemeClr val="lt1"/>
              </a:solidFill>
              <a:latin typeface="Gill Sans"/>
              <a:ea typeface="Gill Sans"/>
              <a:cs typeface="Gill Sans"/>
              <a:sym typeface="Gill Sans"/>
            </a:endParaRPr>
          </a:p>
        </p:txBody>
      </p:sp>
      <p:cxnSp>
        <p:nvCxnSpPr>
          <p:cNvPr id="467" name="Google Shape;467;p18"/>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468" name="Google Shape;468;p18"/>
          <p:cNvSpPr txBox="1"/>
          <p:nvPr/>
        </p:nvSpPr>
        <p:spPr>
          <a:xfrm>
            <a:off x="548270" y="4346842"/>
            <a:ext cx="5186775"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d’accueil à un design similaire à la maquette fournis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ressources CSS sont séparées par fichier. Exemple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header.css</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footer.css</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main.css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d’accueil se trouve sur le fichier index.html</a:t>
            </a:r>
            <a:endParaRPr/>
          </a:p>
        </p:txBody>
      </p:sp>
      <p:cxnSp>
        <p:nvCxnSpPr>
          <p:cNvPr id="469" name="Google Shape;469;p18"/>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9"/>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477" name="Google Shape;477;p1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78" name="Google Shape;478;p19"/>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3ème Story</a:t>
            </a:r>
            <a:endParaRPr/>
          </a:p>
        </p:txBody>
      </p:sp>
      <p:sp>
        <p:nvSpPr>
          <p:cNvPr id="479" name="Google Shape;479;p19"/>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de connexion</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de se connecter à son espace</a:t>
            </a:r>
            <a:endParaRPr b="1" sz="1400">
              <a:solidFill>
                <a:schemeClr val="lt1"/>
              </a:solidFill>
              <a:latin typeface="Gill Sans"/>
              <a:ea typeface="Gill Sans"/>
              <a:cs typeface="Gill Sans"/>
              <a:sym typeface="Gill Sans"/>
            </a:endParaRPr>
          </a:p>
        </p:txBody>
      </p:sp>
      <p:cxnSp>
        <p:nvCxnSpPr>
          <p:cNvPr id="480" name="Google Shape;480;p19"/>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481" name="Google Shape;481;p19"/>
          <p:cNvSpPr txBox="1"/>
          <p:nvPr/>
        </p:nvSpPr>
        <p:spPr>
          <a:xfrm>
            <a:off x="548270" y="4346842"/>
            <a:ext cx="5186775" cy="12157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8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de connexion à un design similaire à la maquette fournis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de connexion se trouve dans un fichier login.html</a:t>
            </a:r>
            <a:endParaRPr/>
          </a:p>
        </p:txBody>
      </p:sp>
      <p:cxnSp>
        <p:nvCxnSpPr>
          <p:cNvPr id="482" name="Google Shape;482;p19"/>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0"/>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490" name="Google Shape;490;p2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491" name="Google Shape;491;p20"/>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4ème Story</a:t>
            </a:r>
            <a:endParaRPr/>
          </a:p>
        </p:txBody>
      </p:sp>
      <p:sp>
        <p:nvSpPr>
          <p:cNvPr id="492" name="Google Shape;492;p20"/>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d’inscription</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de se créer un espace pour jouer à mon jeu</a:t>
            </a:r>
            <a:endParaRPr b="1" sz="1400">
              <a:solidFill>
                <a:schemeClr val="lt1"/>
              </a:solidFill>
              <a:latin typeface="Gill Sans"/>
              <a:ea typeface="Gill Sans"/>
              <a:cs typeface="Gill Sans"/>
              <a:sym typeface="Gill Sans"/>
            </a:endParaRPr>
          </a:p>
        </p:txBody>
      </p:sp>
      <p:cxnSp>
        <p:nvCxnSpPr>
          <p:cNvPr id="493" name="Google Shape;493;p20"/>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494" name="Google Shape;494;p20"/>
          <p:cNvSpPr txBox="1"/>
          <p:nvPr/>
        </p:nvSpPr>
        <p:spPr>
          <a:xfrm>
            <a:off x="548270" y="4346842"/>
            <a:ext cx="5186775" cy="11849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d’inscription à un design similaire à la maquette fournis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de connexion se trouve dans un fichier register.html</a:t>
            </a:r>
            <a:endParaRPr/>
          </a:p>
        </p:txBody>
      </p:sp>
      <p:cxnSp>
        <p:nvCxnSpPr>
          <p:cNvPr id="495" name="Google Shape;495;p20"/>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1"/>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503" name="Google Shape;503;p2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04" name="Google Shape;504;p21"/>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5ème Story</a:t>
            </a:r>
            <a:endParaRPr/>
          </a:p>
        </p:txBody>
      </p:sp>
      <p:sp>
        <p:nvSpPr>
          <p:cNvPr id="505" name="Google Shape;505;p21"/>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de contact</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de me contacter en cas de besoin</a:t>
            </a:r>
            <a:endParaRPr b="1" sz="1400">
              <a:solidFill>
                <a:schemeClr val="lt1"/>
              </a:solidFill>
              <a:latin typeface="Gill Sans"/>
              <a:ea typeface="Gill Sans"/>
              <a:cs typeface="Gill Sans"/>
              <a:sym typeface="Gill Sans"/>
            </a:endParaRPr>
          </a:p>
        </p:txBody>
      </p:sp>
      <p:cxnSp>
        <p:nvCxnSpPr>
          <p:cNvPr id="506" name="Google Shape;506;p21"/>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507" name="Google Shape;507;p21"/>
          <p:cNvSpPr txBox="1"/>
          <p:nvPr/>
        </p:nvSpPr>
        <p:spPr>
          <a:xfrm>
            <a:off x="548270" y="4346842"/>
            <a:ext cx="518677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b="1" sz="1600">
              <a:solidFill>
                <a:schemeClr val="lt1"/>
              </a:solidFill>
              <a:latin typeface="Gill Sans"/>
              <a:ea typeface="Gill Sans"/>
              <a:cs typeface="Gill Sans"/>
              <a:sym typeface="Gill Sans"/>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de contact à un design similaire à la maquette fournis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de connexion se trouve dans un fichier contact.html</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p:txBody>
      </p:sp>
      <p:cxnSp>
        <p:nvCxnSpPr>
          <p:cNvPr id="508" name="Google Shape;508;p21"/>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2"/>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516" name="Google Shape;516;p2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17" name="Google Shape;517;p22"/>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6ème Story</a:t>
            </a:r>
            <a:endParaRPr/>
          </a:p>
        </p:txBody>
      </p:sp>
      <p:sp>
        <p:nvSpPr>
          <p:cNvPr id="518" name="Google Shape;518;p22"/>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du jeu uniquement en HTML et CSS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de jouer à mon jeu depuis une page dédiée</a:t>
            </a:r>
            <a:endParaRPr b="1" sz="1400">
              <a:solidFill>
                <a:schemeClr val="lt1"/>
              </a:solidFill>
              <a:latin typeface="Gill Sans"/>
              <a:ea typeface="Gill Sans"/>
              <a:cs typeface="Gill Sans"/>
              <a:sym typeface="Gill Sans"/>
            </a:endParaRPr>
          </a:p>
        </p:txBody>
      </p:sp>
      <p:cxnSp>
        <p:nvCxnSpPr>
          <p:cNvPr id="519" name="Google Shape;519;p22"/>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520" name="Google Shape;520;p22"/>
          <p:cNvSpPr txBox="1"/>
          <p:nvPr/>
        </p:nvSpPr>
        <p:spPr>
          <a:xfrm>
            <a:off x="548270" y="4346842"/>
            <a:ext cx="5186775" cy="19851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du jeu se trouve dans un fichier memory.html</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Une grille en 5 x 5 est créé à l’aide de la balise &lt;table&gt;</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3 thèmes sont créés, vous téléchargerez donc toutes les images nécessaire à ces 3 thèmes. </a:t>
            </a:r>
            <a:br>
              <a:rPr lang="fr-FR" sz="1300">
                <a:solidFill>
                  <a:schemeClr val="lt1"/>
                </a:solidFill>
                <a:latin typeface="Gill Sans"/>
                <a:ea typeface="Gill Sans"/>
                <a:cs typeface="Gill Sans"/>
                <a:sym typeface="Gill Sans"/>
              </a:rPr>
            </a:br>
            <a:r>
              <a:rPr b="1" lang="fr-FR" sz="1300">
                <a:solidFill>
                  <a:srgbClr val="FF0000"/>
                </a:solidFill>
                <a:latin typeface="Gill Sans"/>
                <a:ea typeface="Gill Sans"/>
                <a:cs typeface="Gill Sans"/>
                <a:sym typeface="Gill Sans"/>
              </a:rPr>
              <a:t>Attention</a:t>
            </a:r>
            <a:r>
              <a:rPr lang="fr-FR" sz="1300">
                <a:solidFill>
                  <a:schemeClr val="lt1"/>
                </a:solidFill>
                <a:latin typeface="Gill Sans"/>
                <a:ea typeface="Gill Sans"/>
                <a:cs typeface="Gill Sans"/>
                <a:sym typeface="Gill Sans"/>
              </a:rPr>
              <a:t>, la plus grande taille de grille est de 20 x 20, assurez vous d’avoir assez d’images.</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521" name="Google Shape;521;p22"/>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522" name="Google Shape;522;p22"/>
          <p:cNvSpPr txBox="1"/>
          <p:nvPr/>
        </p:nvSpPr>
        <p:spPr>
          <a:xfrm>
            <a:off x="6572081" y="2180136"/>
            <a:ext cx="5186775" cy="249299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code permettant la création de la grille en 5 x 5 fonctionne également pour une grille en 20 x 20. Faites des tests !</a:t>
            </a:r>
            <a:br>
              <a:rPr lang="fr-FR" sz="1300">
                <a:solidFill>
                  <a:schemeClr val="lt1"/>
                </a:solidFill>
                <a:latin typeface="Gill Sans"/>
                <a:ea typeface="Gill Sans"/>
                <a:cs typeface="Gill Sans"/>
                <a:sym typeface="Gill Sans"/>
              </a:rPr>
            </a:br>
            <a:br>
              <a:rPr lang="fr-FR" sz="1300">
                <a:solidFill>
                  <a:schemeClr val="lt1"/>
                </a:solidFill>
                <a:latin typeface="Gill Sans"/>
                <a:ea typeface="Gill Sans"/>
                <a:cs typeface="Gill Sans"/>
                <a:sym typeface="Gill Sans"/>
              </a:rPr>
            </a:br>
            <a:r>
              <a:rPr lang="fr-FR" sz="1300">
                <a:solidFill>
                  <a:srgbClr val="FF0000"/>
                </a:solidFill>
                <a:latin typeface="Gill Sans"/>
                <a:ea typeface="Gill Sans"/>
                <a:cs typeface="Gill Sans"/>
                <a:sym typeface="Gill Sans"/>
              </a:rPr>
              <a:t>Lorsque vous ferez le backlog JavaScript, vous dynamiserez votre jeu et également la génération de la grille.</a:t>
            </a:r>
            <a:endParaRPr/>
          </a:p>
          <a:p>
            <a:pPr indent="-203200" lvl="0" marL="285750" marR="0" rtl="0" algn="l">
              <a:spcBef>
                <a:spcPts val="0"/>
              </a:spcBef>
              <a:spcAft>
                <a:spcPts val="0"/>
              </a:spcAft>
              <a:buClr>
                <a:schemeClr val="lt1"/>
              </a:buClr>
              <a:buSzPts val="1300"/>
              <a:buFont typeface="Arial"/>
              <a:buNone/>
            </a:pPr>
            <a:r>
              <a:t/>
            </a:r>
            <a:endParaRPr sz="1300">
              <a:solidFill>
                <a:srgbClr val="FF0000"/>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du jeu est créé. </a:t>
            </a: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Vous remarquerez que vous </a:t>
            </a:r>
            <a:r>
              <a:rPr b="1" lang="fr-FR" sz="1300">
                <a:solidFill>
                  <a:schemeClr val="lt1"/>
                </a:solidFill>
                <a:latin typeface="Gill Sans"/>
                <a:ea typeface="Gill Sans"/>
                <a:cs typeface="Gill Sans"/>
                <a:sym typeface="Gill Sans"/>
              </a:rPr>
              <a:t>n’avez pas eu de maquette</a:t>
            </a:r>
            <a:r>
              <a:rPr lang="fr-FR" sz="1300">
                <a:solidFill>
                  <a:schemeClr val="lt1"/>
                </a:solidFill>
                <a:latin typeface="Gill Sans"/>
                <a:ea typeface="Gill Sans"/>
                <a:cs typeface="Gill Sans"/>
                <a:sym typeface="Gill Sans"/>
              </a:rPr>
              <a:t>, il vous appartient de reprendre simplement la structure des autres pages pour que vous puissiez accueillir votre jeu. </a:t>
            </a:r>
            <a:br>
              <a:rPr lang="fr-FR" sz="1300">
                <a:solidFill>
                  <a:schemeClr val="lt1"/>
                </a:solidFill>
                <a:latin typeface="Gill Sans"/>
                <a:ea typeface="Gill Sans"/>
                <a:cs typeface="Gill Sans"/>
                <a:sym typeface="Gill Sans"/>
              </a:rPr>
            </a:b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Le design du jeu est à votre convenance ! Soyez inventif ☺</a:t>
            </a:r>
            <a:endParaRPr sz="1300">
              <a:solidFill>
                <a:schemeClr val="lt1"/>
              </a:solidFill>
              <a:latin typeface="Gill Sans"/>
              <a:ea typeface="Gill Sans"/>
              <a:cs typeface="Gill Sans"/>
              <a:sym typeface="Gill Sans"/>
            </a:endParaRPr>
          </a:p>
        </p:txBody>
      </p:sp>
      <p:sp>
        <p:nvSpPr>
          <p:cNvPr id="523" name="Google Shape;523;p22"/>
          <p:cNvSpPr/>
          <p:nvPr/>
        </p:nvSpPr>
        <p:spPr>
          <a:xfrm>
            <a:off x="6408821" y="5060752"/>
            <a:ext cx="5232316" cy="1092607"/>
          </a:xfrm>
          <a:prstGeom prst="rect">
            <a:avLst/>
          </a:prstGeom>
          <a:solidFill>
            <a:srgbClr val="E2C4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400">
                <a:solidFill>
                  <a:srgbClr val="FF0000"/>
                </a:solidFill>
                <a:latin typeface="Gill Sans"/>
                <a:ea typeface="Gill Sans"/>
                <a:cs typeface="Gill Sans"/>
                <a:sym typeface="Gill Sans"/>
              </a:rPr>
              <a:t>Attention</a:t>
            </a:r>
            <a:endParaRPr/>
          </a:p>
          <a:p>
            <a:pPr indent="0" lvl="0" marL="0" marR="0" rtl="0" algn="ctr">
              <a:spcBef>
                <a:spcPts val="0"/>
              </a:spcBef>
              <a:spcAft>
                <a:spcPts val="0"/>
              </a:spcAft>
              <a:buNone/>
            </a:pPr>
            <a:r>
              <a:t/>
            </a:r>
            <a:endParaRPr b="1" sz="1400">
              <a:solidFill>
                <a:srgbClr val="FF0000"/>
              </a:solidFill>
              <a:latin typeface="Gill Sans"/>
              <a:ea typeface="Gill Sans"/>
              <a:cs typeface="Gill Sans"/>
              <a:sym typeface="Gill Sans"/>
            </a:endParaRPr>
          </a:p>
          <a:p>
            <a:pPr indent="0" lvl="0" marL="0" marR="0" rtl="0" algn="ctr">
              <a:spcBef>
                <a:spcPts val="0"/>
              </a:spcBef>
              <a:spcAft>
                <a:spcPts val="0"/>
              </a:spcAft>
              <a:buNone/>
            </a:pPr>
            <a:r>
              <a:rPr b="1" lang="fr-FR" sz="1400">
                <a:solidFill>
                  <a:srgbClr val="FF0000"/>
                </a:solidFill>
                <a:latin typeface="Gill Sans"/>
                <a:ea typeface="Gill Sans"/>
                <a:cs typeface="Gill Sans"/>
                <a:sym typeface="Gill Sans"/>
              </a:rPr>
              <a:t>Il est ici question du visuel de votre jeu et non du reste ! Contentez vous de créer le visuel du jeu et sa page dédiée.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531" name="Google Shape;531;p2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32" name="Google Shape;532;p23"/>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7ème Story</a:t>
            </a:r>
            <a:endParaRPr/>
          </a:p>
        </p:txBody>
      </p:sp>
      <p:sp>
        <p:nvSpPr>
          <p:cNvPr id="533" name="Google Shape;533;p23"/>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du tableau des scores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d’accéder aux scores de tous les utilisateurs</a:t>
            </a:r>
            <a:endParaRPr b="1" sz="1400">
              <a:solidFill>
                <a:schemeClr val="lt1"/>
              </a:solidFill>
              <a:latin typeface="Gill Sans"/>
              <a:ea typeface="Gill Sans"/>
              <a:cs typeface="Gill Sans"/>
              <a:sym typeface="Gill Sans"/>
            </a:endParaRPr>
          </a:p>
        </p:txBody>
      </p:sp>
      <p:cxnSp>
        <p:nvCxnSpPr>
          <p:cNvPr id="534" name="Google Shape;534;p23"/>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535" name="Google Shape;535;p23"/>
          <p:cNvSpPr txBox="1"/>
          <p:nvPr/>
        </p:nvSpPr>
        <p:spPr>
          <a:xfrm>
            <a:off x="548270" y="4346842"/>
            <a:ext cx="5242928" cy="2431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du jeu se trouve dans un fichier scores.html</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score s’affiche sous forme d’un tableau avec les colonnes suivantes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Pseudo du joueur</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Niveau de difficulté de la partie jouée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 du joueur (en seconde pour notre jeu de mémoire)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de la partie</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536" name="Google Shape;536;p23"/>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537" name="Google Shape;537;p23"/>
          <p:cNvSpPr txBox="1"/>
          <p:nvPr/>
        </p:nvSpPr>
        <p:spPr>
          <a:xfrm>
            <a:off x="6572081" y="2180136"/>
            <a:ext cx="5186775"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des scores est créé. </a:t>
            </a: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Vous remarquerez que vous </a:t>
            </a:r>
            <a:r>
              <a:rPr b="1" lang="fr-FR" sz="1300">
                <a:solidFill>
                  <a:schemeClr val="lt1"/>
                </a:solidFill>
                <a:latin typeface="Gill Sans"/>
                <a:ea typeface="Gill Sans"/>
                <a:cs typeface="Gill Sans"/>
                <a:sym typeface="Gill Sans"/>
              </a:rPr>
              <a:t>n’avez pas eu de maquette</a:t>
            </a:r>
            <a:r>
              <a:rPr lang="fr-FR" sz="1300">
                <a:solidFill>
                  <a:schemeClr val="lt1"/>
                </a:solidFill>
                <a:latin typeface="Gill Sans"/>
                <a:ea typeface="Gill Sans"/>
                <a:cs typeface="Gill Sans"/>
                <a:sym typeface="Gill Sans"/>
              </a:rPr>
              <a:t>, il vous appartient de reprendre simplement la structure des autres pages pour que vous puissiez accueillir le score de vos utilisateurs. </a:t>
            </a:r>
            <a:br>
              <a:rPr lang="fr-FR" sz="1300">
                <a:solidFill>
                  <a:schemeClr val="lt1"/>
                </a:solidFill>
                <a:latin typeface="Gill Sans"/>
                <a:ea typeface="Gill Sans"/>
                <a:cs typeface="Gill Sans"/>
                <a:sym typeface="Gill Sans"/>
              </a:rPr>
            </a:b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Le design du tableau est à votre convenance ! Soyez inventif ☺</a:t>
            </a:r>
            <a:endParaRPr sz="1300">
              <a:solidFill>
                <a:schemeClr val="lt1"/>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4"/>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545" name="Google Shape;545;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46" name="Google Shape;546;p24"/>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8ème Story</a:t>
            </a:r>
            <a:endParaRPr/>
          </a:p>
        </p:txBody>
      </p:sp>
      <p:sp>
        <p:nvSpPr>
          <p:cNvPr id="547" name="Google Shape;547;p24"/>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la page mon espace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mon utilisateur d’accéder aux formulaires de modification du mot de passe et de l’email</a:t>
            </a:r>
            <a:endParaRPr b="1" sz="1400">
              <a:solidFill>
                <a:schemeClr val="lt1"/>
              </a:solidFill>
              <a:latin typeface="Gill Sans"/>
              <a:ea typeface="Gill Sans"/>
              <a:cs typeface="Gill Sans"/>
              <a:sym typeface="Gill Sans"/>
            </a:endParaRPr>
          </a:p>
        </p:txBody>
      </p:sp>
      <p:cxnSp>
        <p:nvCxnSpPr>
          <p:cNvPr id="548" name="Google Shape;548;p24"/>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549" name="Google Shape;549;p24"/>
          <p:cNvSpPr txBox="1"/>
          <p:nvPr/>
        </p:nvSpPr>
        <p:spPr>
          <a:xfrm>
            <a:off x="548270" y="4346842"/>
            <a:ext cx="5242928" cy="26314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contenu de la page mon espace se trouve dans un fichier myaccount.html</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Sur la page se trouve le formulaire de modification de l’adresse email avec les champs suivants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Ancien email</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Nouvel email</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Mot de passe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Confirmer le mot de passe</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550" name="Google Shape;550;p24"/>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551" name="Google Shape;551;p24"/>
          <p:cNvSpPr txBox="1"/>
          <p:nvPr/>
        </p:nvSpPr>
        <p:spPr>
          <a:xfrm>
            <a:off x="6572081" y="2180136"/>
            <a:ext cx="5186775" cy="229293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Sur la page se trouve le formulaire de modification du mot de passe avec les champs suivants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Ancien mot de passe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Nouveau mot de passe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Confirmer le nouveau mot de passe</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page mon espace est créé. </a:t>
            </a: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Vous remarquerez que vous </a:t>
            </a:r>
            <a:r>
              <a:rPr b="1" lang="fr-FR" sz="1300">
                <a:solidFill>
                  <a:schemeClr val="lt1"/>
                </a:solidFill>
                <a:latin typeface="Gill Sans"/>
                <a:ea typeface="Gill Sans"/>
                <a:cs typeface="Gill Sans"/>
                <a:sym typeface="Gill Sans"/>
              </a:rPr>
              <a:t>n’avez pas eu de maquette</a:t>
            </a:r>
            <a:r>
              <a:rPr lang="fr-FR" sz="1300">
                <a:solidFill>
                  <a:schemeClr val="lt1"/>
                </a:solidFill>
                <a:latin typeface="Gill Sans"/>
                <a:ea typeface="Gill Sans"/>
                <a:cs typeface="Gill Sans"/>
                <a:sym typeface="Gill Sans"/>
              </a:rPr>
              <a:t>, il vous appartient de reprendre simplement la structure des autres pages pour que vous puissiez accueillir vos 2 formulaires. </a:t>
            </a:r>
            <a:br>
              <a:rPr lang="fr-FR" sz="1300">
                <a:solidFill>
                  <a:schemeClr val="lt1"/>
                </a:solidFill>
                <a:latin typeface="Gill Sans"/>
                <a:ea typeface="Gill Sans"/>
                <a:cs typeface="Gill Sans"/>
                <a:sym typeface="Gill Sans"/>
              </a:rPr>
            </a:br>
            <a:endParaRPr sz="1300">
              <a:solidFill>
                <a:schemeClr val="lt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5"/>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1</a:t>
            </a:r>
            <a:endParaRPr/>
          </a:p>
        </p:txBody>
      </p:sp>
      <p:sp>
        <p:nvSpPr>
          <p:cNvPr id="559" name="Google Shape;559;p2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60" name="Google Shape;560;p25"/>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9ème Story</a:t>
            </a:r>
            <a:endParaRPr/>
          </a:p>
        </p:txBody>
      </p:sp>
      <p:sp>
        <p:nvSpPr>
          <p:cNvPr id="561" name="Google Shape;561;p25"/>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développer le chat qui se trouve sur la page du jeu</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à mes utilisateurs de dialoguer entre eux</a:t>
            </a:r>
            <a:endParaRPr b="1" sz="1400">
              <a:solidFill>
                <a:schemeClr val="lt1"/>
              </a:solidFill>
              <a:latin typeface="Gill Sans"/>
              <a:ea typeface="Gill Sans"/>
              <a:cs typeface="Gill Sans"/>
              <a:sym typeface="Gill Sans"/>
            </a:endParaRPr>
          </a:p>
        </p:txBody>
      </p:sp>
      <p:cxnSp>
        <p:nvCxnSpPr>
          <p:cNvPr id="562" name="Google Shape;562;p25"/>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563" name="Google Shape;563;p25"/>
          <p:cNvSpPr txBox="1"/>
          <p:nvPr/>
        </p:nvSpPr>
        <p:spPr>
          <a:xfrm>
            <a:off x="548270" y="4346842"/>
            <a:ext cx="5242928"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chat se placera en position absolue sur la page, en bas à droite</a:t>
            </a:r>
            <a:endParaRPr/>
          </a:p>
          <a:p>
            <a:pPr indent="0" lvl="0" marL="0" marR="0" rtl="0" algn="l">
              <a:spcBef>
                <a:spcPts val="0"/>
              </a:spcBef>
              <a:spcAft>
                <a:spcPts val="0"/>
              </a:spcAft>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afficherez dans la fenêtre de chat, les bulles de communication de vos utilisateurs. Les messages expédiés par l’utilisateur sont en bleue, les autres en gris. Une maquette est fournis ci-après.</a:t>
            </a:r>
            <a:endParaRPr sz="1300">
              <a:solidFill>
                <a:schemeClr val="lt1"/>
              </a:solidFill>
              <a:latin typeface="Gill Sans"/>
              <a:ea typeface="Gill Sans"/>
              <a:cs typeface="Gill Sans"/>
              <a:sym typeface="Gill Sans"/>
            </a:endParaRPr>
          </a:p>
          <a:p>
            <a:pPr indent="-203200" lvl="0" marL="285750" marR="0" rtl="0" algn="l">
              <a:spcBef>
                <a:spcPts val="0"/>
              </a:spcBef>
              <a:spcAft>
                <a:spcPts val="0"/>
              </a:spcAft>
              <a:buClr>
                <a:schemeClr val="lt1"/>
              </a:buClr>
              <a:buSzPts val="1300"/>
              <a:buFont typeface="Arial"/>
              <a:buNone/>
            </a:pPr>
            <a:r>
              <a:t/>
            </a:r>
            <a:endParaRPr b="1"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afficherez le pseudo du joueur, son message et la date et heure de l’envoie.</a:t>
            </a:r>
            <a:endParaRPr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564" name="Google Shape;564;p25"/>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565" name="Google Shape;565;p25"/>
          <p:cNvSpPr txBox="1"/>
          <p:nvPr/>
        </p:nvSpPr>
        <p:spPr>
          <a:xfrm>
            <a:off x="6572081" y="2180136"/>
            <a:ext cx="5186775"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Mettez 3 échanges dans le chat en HTML afin de vous donner une vision du résultat final. Vous dynamiserez cette partie en PHP par la suite (semaine 3)</a:t>
            </a:r>
            <a:br>
              <a:rPr lang="fr-FR" sz="1300">
                <a:solidFill>
                  <a:schemeClr val="lt1"/>
                </a:solidFill>
                <a:latin typeface="Gill Sans"/>
                <a:ea typeface="Gill Sans"/>
                <a:cs typeface="Gill Sans"/>
                <a:sym typeface="Gill Sans"/>
              </a:rPr>
            </a:br>
            <a:endParaRPr sz="1300">
              <a:solidFill>
                <a:schemeClr val="lt1"/>
              </a:solidFill>
              <a:latin typeface="Gill Sans"/>
              <a:ea typeface="Gill Sans"/>
              <a:cs typeface="Gill Sans"/>
              <a:sym typeface="Gill Sans"/>
            </a:endParaRPr>
          </a:p>
        </p:txBody>
      </p:sp>
      <p:pic>
        <p:nvPicPr>
          <p:cNvPr descr="Une image contenant texte&#10;&#10;Description générée automatiquement" id="566" name="Google Shape;566;p25"/>
          <p:cNvPicPr preferRelativeResize="0"/>
          <p:nvPr/>
        </p:nvPicPr>
        <p:blipFill rotWithShape="1">
          <a:blip r:embed="rId3">
            <a:alphaModFix/>
          </a:blip>
          <a:srcRect b="0" l="0" r="0" t="0"/>
          <a:stretch/>
        </p:blipFill>
        <p:spPr>
          <a:xfrm>
            <a:off x="8059011" y="3072688"/>
            <a:ext cx="2392413" cy="36091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72" name="Shape 572"/>
        <p:cNvGrpSpPr/>
        <p:nvPr/>
      </p:nvGrpSpPr>
      <p:grpSpPr>
        <a:xfrm>
          <a:off x="0" y="0"/>
          <a:ext cx="0" cy="0"/>
          <a:chOff x="0" y="0"/>
          <a:chExt cx="0" cy="0"/>
        </a:xfrm>
      </p:grpSpPr>
      <p:sp>
        <p:nvSpPr>
          <p:cNvPr id="573" name="Google Shape;573;p26"/>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4" name="Google Shape;574;p26"/>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5" name="Google Shape;575;p26"/>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576" name="Google Shape;576;p26"/>
          <p:cNvGrpSpPr/>
          <p:nvPr/>
        </p:nvGrpSpPr>
        <p:grpSpPr>
          <a:xfrm>
            <a:off x="1292493" y="4299807"/>
            <a:ext cx="2083885" cy="2083885"/>
            <a:chOff x="4842143" y="3556857"/>
            <a:chExt cx="2083885" cy="2083885"/>
          </a:xfrm>
        </p:grpSpPr>
        <p:sp>
          <p:nvSpPr>
            <p:cNvPr id="577" name="Google Shape;577;p2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8" name="Google Shape;578;p2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9" name="Google Shape;579;p26"/>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0" name="Google Shape;580;p26"/>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81" name="Google Shape;581;p2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rrière-plan numérique Point de données" id="582" name="Google Shape;582;p26"/>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583" name="Google Shape;583;p2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4" name="Google Shape;584;p2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5" name="Google Shape;585;p26"/>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Backlog</a:t>
            </a:r>
            <a:br>
              <a:rPr lang="fr-FR">
                <a:latin typeface="Calibri"/>
                <a:ea typeface="Calibri"/>
                <a:cs typeface="Calibri"/>
                <a:sym typeface="Calibri"/>
              </a:rPr>
            </a:br>
            <a:r>
              <a:rPr lang="fr-FR" sz="6400">
                <a:solidFill>
                  <a:schemeClr val="lt1"/>
                </a:solidFill>
                <a:latin typeface="Calibri"/>
                <a:ea typeface="Calibri"/>
                <a:cs typeface="Calibri"/>
                <a:sym typeface="Calibri"/>
              </a:rPr>
              <a:t>Partie 2</a:t>
            </a:r>
            <a:endParaRPr/>
          </a:p>
        </p:txBody>
      </p:sp>
      <p:sp>
        <p:nvSpPr>
          <p:cNvPr id="586" name="Google Shape;586;p26"/>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4ème</a:t>
            </a:r>
            <a:r>
              <a:rPr lang="fr-FR">
                <a:latin typeface="Gill Sans"/>
                <a:ea typeface="Gill Sans"/>
                <a:cs typeface="Gill Sans"/>
                <a:sym typeface="Gill Sans"/>
              </a:rPr>
              <a:t> partie</a:t>
            </a:r>
            <a:endParaRPr/>
          </a:p>
        </p:txBody>
      </p:sp>
      <p:sp>
        <p:nvSpPr>
          <p:cNvPr id="587" name="Google Shape;587;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pic>
        <p:nvPicPr>
          <p:cNvPr id="588" name="Google Shape;588;p26"/>
          <p:cNvPicPr preferRelativeResize="0"/>
          <p:nvPr/>
        </p:nvPicPr>
        <p:blipFill rotWithShape="1">
          <a:blip r:embed="rId4">
            <a:alphaModFix/>
          </a:blip>
          <a:srcRect b="0" l="0" r="0" t="0"/>
          <a:stretch/>
        </p:blipFill>
        <p:spPr>
          <a:xfrm>
            <a:off x="1292492" y="4779210"/>
            <a:ext cx="933372" cy="9333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7"/>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596" name="Google Shape;596;p2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597" name="Google Shape;597;p27"/>
          <p:cNvSpPr txBox="1"/>
          <p:nvPr>
            <p:ph idx="4294967295" type="body"/>
          </p:nvPr>
        </p:nvSpPr>
        <p:spPr>
          <a:xfrm>
            <a:off x="550863" y="1749256"/>
            <a:ext cx="8849812" cy="4828007"/>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Cette semaine, vous allez vous concentrer sur la partie SQL de votre projet.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L’objectif est de créer toutes les requêtes qui vous servirons pour la suite. Vous les mettrez en pratique dans votre projet sur la partie PHP.</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A ce stade, </a:t>
            </a:r>
            <a:r>
              <a:rPr b="1" i="0" lang="fr-FR" sz="1600" u="none" cap="none" strike="noStrike">
                <a:solidFill>
                  <a:schemeClr val="lt1"/>
                </a:solidFill>
                <a:latin typeface="Calibri"/>
                <a:ea typeface="Calibri"/>
                <a:cs typeface="Calibri"/>
                <a:sym typeface="Calibri"/>
              </a:rPr>
              <a:t>nous vous recommandons d’enregistrer chacune de vos requêtes dans un fichier</a:t>
            </a:r>
            <a:r>
              <a:rPr b="0" i="0" lang="fr-FR" sz="1600" u="none" cap="none" strike="noStrike">
                <a:solidFill>
                  <a:schemeClr val="lt1"/>
                </a:solidFill>
                <a:latin typeface="Calibri"/>
                <a:ea typeface="Calibri"/>
                <a:cs typeface="Calibri"/>
                <a:sym typeface="Calibri"/>
              </a:rPr>
              <a:t>. En prenant soin de les commenter pour vous en servir efficacement par la suite.</a:t>
            </a:r>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rgbClr val="FF0000"/>
              </a:buClr>
              <a:buSzPts val="1600"/>
              <a:buFont typeface="Arial"/>
              <a:buNone/>
            </a:pPr>
            <a:r>
              <a:rPr b="1" i="0" lang="fr-FR" sz="1600" u="none" cap="none" strike="noStrike">
                <a:solidFill>
                  <a:srgbClr val="FF0000"/>
                </a:solidFill>
                <a:latin typeface="Calibri"/>
                <a:ea typeface="Calibri"/>
                <a:cs typeface="Calibri"/>
                <a:sym typeface="Calibri"/>
              </a:rPr>
              <a:t>Attention</a:t>
            </a:r>
            <a:r>
              <a:rPr b="1" i="0" lang="fr-FR" sz="1600" u="none" cap="none" strike="noStrike">
                <a:solidFill>
                  <a:schemeClr val="lt1"/>
                </a:solidFill>
                <a:latin typeface="Calibri"/>
                <a:ea typeface="Calibri"/>
                <a:cs typeface="Calibri"/>
                <a:sym typeface="Calibri"/>
              </a:rPr>
              <a:t>, ne brulez pas les étapes ! Restez uniquement sur cette partie. </a:t>
            </a: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Le projet a été construit afin de vous permettre d’évoluer sereinement tout au long de votre projet.</a:t>
            </a:r>
            <a:br>
              <a:rPr b="1" i="0" lang="fr-FR" sz="1600" u="none" cap="none" strike="noStrike">
                <a:solidFill>
                  <a:schemeClr val="lt1"/>
                </a:solidFill>
                <a:latin typeface="Calibri"/>
                <a:ea typeface="Calibri"/>
                <a:cs typeface="Calibri"/>
                <a:sym typeface="Calibri"/>
              </a:rPr>
            </a:b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Si vous brulez des étapes, vous prenez le risque de pénaliser votre équipe et vous-même.</a:t>
            </a:r>
            <a:endParaRPr/>
          </a:p>
          <a:p>
            <a:pPr indent="0" lvl="0" marL="0" marR="0" rtl="0" algn="ctr">
              <a:lnSpc>
                <a:spcPct val="110000"/>
              </a:lnSpc>
              <a:spcBef>
                <a:spcPts val="1800"/>
              </a:spcBef>
              <a:spcAft>
                <a:spcPts val="0"/>
              </a:spcAft>
              <a:buClr>
                <a:schemeClr val="lt1"/>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600"/>
              <a:buFont typeface="Arial"/>
              <a:buNone/>
            </a:pPr>
            <a:r>
              <a:rPr b="1" i="0" lang="fr-FR" sz="1600" u="none" cap="none" strike="noStrike">
                <a:solidFill>
                  <a:schemeClr val="lt1"/>
                </a:solidFill>
                <a:latin typeface="Calibri"/>
                <a:ea typeface="Calibri"/>
                <a:cs typeface="Calibri"/>
                <a:sym typeface="Calibri"/>
              </a:rPr>
              <a:t>Bon courage ! Et surtout, amusez-vous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Encadrement</a:t>
            </a:r>
            <a:endParaRPr/>
          </a:p>
        </p:txBody>
      </p:sp>
      <p:sp>
        <p:nvSpPr>
          <p:cNvPr id="224" name="Google Shape;224;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225" name="Google Shape;225;p3"/>
          <p:cNvSpPr txBox="1"/>
          <p:nvPr>
            <p:ph idx="4294967295" type="body"/>
          </p:nvPr>
        </p:nvSpPr>
        <p:spPr>
          <a:xfrm>
            <a:off x="550863" y="1749256"/>
            <a:ext cx="8849812" cy="4531227"/>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Un PO (Product Owner) sera disponible plusieurs fois par semaine afin de vous accompagner, de vous guider et de répondre à vos questions. Il sera également responsable de la notation.</a:t>
            </a:r>
            <a:endParaRPr/>
          </a:p>
          <a:p>
            <a:pPr indent="0" lvl="0" marL="0" marR="0" rtl="0" algn="ctr">
              <a:lnSpc>
                <a:spcPct val="110000"/>
              </a:lnSpc>
              <a:spcBef>
                <a:spcPts val="1800"/>
              </a:spcBef>
              <a:spcAft>
                <a:spcPts val="0"/>
              </a:spcAft>
              <a:buClr>
                <a:schemeClr val="lt1"/>
              </a:buClr>
              <a:buSzPts val="1900"/>
              <a:buFont typeface="Arial"/>
              <a:buNone/>
            </a:pPr>
            <a:r>
              <a:rPr b="0" i="0" lang="fr-FR" sz="1900" u="none" cap="none" strike="noStrike">
                <a:solidFill>
                  <a:schemeClr val="lt1"/>
                </a:solidFill>
                <a:latin typeface="Calibri"/>
                <a:ea typeface="Calibri"/>
                <a:cs typeface="Calibri"/>
                <a:sym typeface="Calibri"/>
              </a:rPr>
              <a:t>Sentez-vous libre </a:t>
            </a:r>
            <a:r>
              <a:rPr b="1" i="0" lang="fr-FR" sz="1900" u="none" cap="none" strike="noStrike">
                <a:solidFill>
                  <a:schemeClr val="accent1"/>
                </a:solidFill>
                <a:latin typeface="Calibri"/>
                <a:ea typeface="Calibri"/>
                <a:cs typeface="Calibri"/>
                <a:sym typeface="Calibri"/>
              </a:rPr>
              <a:t>d’exprimer toute incompréhension ou toute question</a:t>
            </a:r>
            <a:r>
              <a:rPr b="0" i="0" lang="fr-FR" sz="1900" u="none" cap="none" strike="noStrike">
                <a:solidFill>
                  <a:schemeClr val="accent1"/>
                </a:solidFill>
                <a:latin typeface="Calibri"/>
                <a:ea typeface="Calibri"/>
                <a:cs typeface="Calibri"/>
                <a:sym typeface="Calibri"/>
              </a:rPr>
              <a:t> </a:t>
            </a:r>
            <a:r>
              <a:rPr b="0" i="0" lang="fr-FR" sz="1900" u="none" cap="none" strike="noStrike">
                <a:solidFill>
                  <a:schemeClr val="lt1"/>
                </a:solidFill>
                <a:latin typeface="Calibri"/>
                <a:ea typeface="Calibri"/>
                <a:cs typeface="Calibri"/>
                <a:sym typeface="Calibri"/>
              </a:rPr>
              <a:t>! </a:t>
            </a:r>
            <a:r>
              <a:rPr b="1" i="0" lang="fr-FR" sz="1900" u="none" cap="none" strike="noStrike">
                <a:solidFill>
                  <a:schemeClr val="accent1"/>
                </a:solidFill>
                <a:latin typeface="Calibri"/>
                <a:ea typeface="Calibri"/>
                <a:cs typeface="Calibri"/>
                <a:sym typeface="Calibri"/>
              </a:rPr>
              <a:t>C’est grâce à cela que nous identifions les difficultés de chacun</a:t>
            </a:r>
            <a:r>
              <a:rPr b="1" i="0" lang="fr-FR" sz="1900" u="none" cap="none" strike="noStrike">
                <a:solidFill>
                  <a:schemeClr val="lt1"/>
                </a:solidFill>
                <a:latin typeface="Calibri"/>
                <a:ea typeface="Calibri"/>
                <a:cs typeface="Calibri"/>
                <a:sym typeface="Calibri"/>
              </a:rPr>
              <a:t> </a:t>
            </a:r>
            <a:r>
              <a:rPr b="0" i="0" lang="fr-FR" sz="1900" u="none" cap="none" strike="noStrike">
                <a:solidFill>
                  <a:schemeClr val="lt1"/>
                </a:solidFill>
                <a:latin typeface="Calibri"/>
                <a:ea typeface="Calibri"/>
                <a:cs typeface="Calibri"/>
                <a:sym typeface="Calibri"/>
              </a:rPr>
              <a:t>et que nous pouvons </a:t>
            </a:r>
            <a:r>
              <a:rPr b="1" i="0" lang="fr-FR" sz="1900" u="none" cap="none" strike="noStrike">
                <a:solidFill>
                  <a:schemeClr val="accent1"/>
                </a:solidFill>
                <a:latin typeface="Calibri"/>
                <a:ea typeface="Calibri"/>
                <a:cs typeface="Calibri"/>
                <a:sym typeface="Calibri"/>
              </a:rPr>
              <a:t>vous aider à progresser dans le rythme qui est le </a:t>
            </a:r>
            <a:r>
              <a:rPr b="1" lang="fr-FR" sz="1900">
                <a:solidFill>
                  <a:schemeClr val="accent1"/>
                </a:solidFill>
                <a:latin typeface="Calibri"/>
                <a:ea typeface="Calibri"/>
                <a:cs typeface="Calibri"/>
                <a:sym typeface="Calibri"/>
              </a:rPr>
              <a:t>vôtre.</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Pour ce projet, l’équipe de PO est composée de :</a:t>
            </a:r>
            <a:endParaRPr/>
          </a:p>
          <a:p>
            <a:pPr indent="-228600" lvl="0" marL="228600" marR="0" rtl="0" algn="l">
              <a:lnSpc>
                <a:spcPct val="110000"/>
              </a:lnSpc>
              <a:spcBef>
                <a:spcPts val="1800"/>
              </a:spcBef>
              <a:spcAft>
                <a:spcPts val="0"/>
              </a:spcAft>
              <a:buClr>
                <a:schemeClr val="lt1"/>
              </a:buClr>
              <a:buSzPts val="1600"/>
              <a:buFont typeface="Arial"/>
              <a:buChar char="•"/>
            </a:pPr>
            <a:r>
              <a:rPr b="0" i="0" lang="fr-FR" sz="1600" u="none" cap="none" strike="noStrike">
                <a:solidFill>
                  <a:schemeClr val="lt1"/>
                </a:solidFill>
                <a:latin typeface="Calibri"/>
                <a:ea typeface="Calibri"/>
                <a:cs typeface="Calibri"/>
                <a:sym typeface="Calibri"/>
              </a:rPr>
              <a:t>Edouard Rucquoy</a:t>
            </a:r>
            <a:endParaRPr b="0" i="0" sz="1600" u="none" cap="none" strike="noStrike">
              <a:solidFill>
                <a:schemeClr val="lt1"/>
              </a:solidFill>
              <a:latin typeface="Calibri"/>
              <a:ea typeface="Calibri"/>
              <a:cs typeface="Calibri"/>
              <a:sym typeface="Calibri"/>
            </a:endParaRPr>
          </a:p>
          <a:p>
            <a:pPr indent="-228600" lvl="0" marL="228600" marR="0" rtl="0" algn="l">
              <a:lnSpc>
                <a:spcPct val="110000"/>
              </a:lnSpc>
              <a:spcBef>
                <a:spcPts val="1800"/>
              </a:spcBef>
              <a:spcAft>
                <a:spcPts val="0"/>
              </a:spcAft>
              <a:buClr>
                <a:schemeClr val="lt1"/>
              </a:buClr>
              <a:buSzPts val="1600"/>
              <a:buFont typeface="Arial"/>
              <a:buChar char="•"/>
            </a:pPr>
            <a:r>
              <a:rPr b="0" i="0" lang="fr-FR" sz="1600" u="none" cap="none" strike="noStrike">
                <a:solidFill>
                  <a:schemeClr val="lt1"/>
                </a:solidFill>
                <a:latin typeface="Calibri"/>
                <a:ea typeface="Calibri"/>
                <a:cs typeface="Calibri"/>
                <a:sym typeface="Calibri"/>
              </a:rPr>
              <a:t>Alexandre Garnier</a:t>
            </a:r>
            <a:endParaRPr/>
          </a:p>
          <a:p>
            <a:pPr indent="-228600" lvl="0" marL="228600" marR="0" rtl="0" algn="l">
              <a:lnSpc>
                <a:spcPct val="110000"/>
              </a:lnSpc>
              <a:spcBef>
                <a:spcPts val="1800"/>
              </a:spcBef>
              <a:spcAft>
                <a:spcPts val="0"/>
              </a:spcAft>
              <a:buClr>
                <a:schemeClr val="lt1"/>
              </a:buClr>
              <a:buSzPts val="1600"/>
              <a:buFont typeface="Arial"/>
              <a:buChar char="•"/>
            </a:pPr>
            <a:r>
              <a:rPr b="0" i="0" lang="fr-FR" sz="1600" u="none" cap="none" strike="noStrike">
                <a:solidFill>
                  <a:schemeClr val="lt1"/>
                </a:solidFill>
                <a:latin typeface="Calibri"/>
                <a:ea typeface="Calibri"/>
                <a:cs typeface="Calibri"/>
                <a:sym typeface="Calibri"/>
              </a:rPr>
              <a:t>Francois Mugg</a:t>
            </a:r>
            <a:endParaRPr b="0" i="0" sz="1600" u="none" cap="none" strike="noStrike">
              <a:solidFill>
                <a:schemeClr val="lt1"/>
              </a:solidFill>
              <a:latin typeface="Calibri"/>
              <a:ea typeface="Calibri"/>
              <a:cs typeface="Calibri"/>
              <a:sym typeface="Calibri"/>
            </a:endParaRPr>
          </a:p>
          <a:p>
            <a:pPr indent="-228600" lvl="0" marL="228600" marR="0" rtl="0" algn="l">
              <a:lnSpc>
                <a:spcPct val="110000"/>
              </a:lnSpc>
              <a:spcBef>
                <a:spcPts val="1800"/>
              </a:spcBef>
              <a:spcAft>
                <a:spcPts val="0"/>
              </a:spcAft>
              <a:buClr>
                <a:schemeClr val="lt1"/>
              </a:buClr>
              <a:buSzPts val="1600"/>
              <a:buFont typeface="Arial"/>
              <a:buChar char="•"/>
            </a:pPr>
            <a:r>
              <a:rPr b="0" i="0" lang="fr-FR" sz="1600" u="none" cap="none" strike="noStrike">
                <a:solidFill>
                  <a:schemeClr val="lt1"/>
                </a:solidFill>
                <a:latin typeface="Calibri"/>
                <a:ea typeface="Calibri"/>
                <a:cs typeface="Calibri"/>
                <a:sym typeface="Calibri"/>
              </a:rPr>
              <a:t>Thibaud Magniez</a:t>
            </a:r>
            <a:endParaRPr b="0" i="0" sz="20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8"/>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05" name="Google Shape;605;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06" name="Google Shape;606;p28"/>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1ère Story</a:t>
            </a:r>
            <a:endParaRPr/>
          </a:p>
        </p:txBody>
      </p:sp>
      <p:sp>
        <p:nvSpPr>
          <p:cNvPr id="607" name="Google Shape;607;p28"/>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une base de données MySQL</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stocker mes données puis créer et tester mes requêtes</a:t>
            </a:r>
            <a:endParaRPr b="1" sz="1400">
              <a:solidFill>
                <a:schemeClr val="lt1"/>
              </a:solidFill>
              <a:latin typeface="Gill Sans"/>
              <a:ea typeface="Gill Sans"/>
              <a:cs typeface="Gill Sans"/>
              <a:sym typeface="Gill Sans"/>
            </a:endParaRPr>
          </a:p>
        </p:txBody>
      </p:sp>
      <p:cxnSp>
        <p:nvCxnSpPr>
          <p:cNvPr id="608" name="Google Shape;608;p28"/>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09" name="Google Shape;609;p28"/>
          <p:cNvSpPr txBox="1"/>
          <p:nvPr/>
        </p:nvSpPr>
        <p:spPr>
          <a:xfrm>
            <a:off x="548270" y="4346842"/>
            <a:ext cx="5186775" cy="24160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base de données MySQL comprend les tables et les colonnes suivantes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Utilisateur</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Email</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Mot de passe (doit être hashé en sha-256)</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Pseudo</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d’inscription</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de la dernière connexion</a:t>
            </a:r>
            <a:endParaRPr/>
          </a:p>
        </p:txBody>
      </p:sp>
      <p:cxnSp>
        <p:nvCxnSpPr>
          <p:cNvPr id="610" name="Google Shape;610;p28"/>
          <p:cNvCxnSpPr/>
          <p:nvPr/>
        </p:nvCxnSpPr>
        <p:spPr>
          <a:xfrm>
            <a:off x="6096000" y="1515979"/>
            <a:ext cx="0" cy="4706579"/>
          </a:xfrm>
          <a:prstGeom prst="straightConnector1">
            <a:avLst/>
          </a:prstGeom>
          <a:noFill/>
          <a:ln cap="flat" cmpd="sng" w="9525">
            <a:solidFill>
              <a:srgbClr val="7F7F7F"/>
            </a:solidFill>
            <a:prstDash val="solid"/>
            <a:miter lim="800000"/>
            <a:headEnd len="sm" w="sm" type="none"/>
            <a:tailEnd len="sm" w="sm" type="none"/>
          </a:ln>
        </p:spPr>
      </p:cxnSp>
      <p:sp>
        <p:nvSpPr>
          <p:cNvPr id="611" name="Google Shape;611;p28"/>
          <p:cNvSpPr txBox="1"/>
          <p:nvPr/>
        </p:nvSpPr>
        <p:spPr>
          <a:xfrm>
            <a:off x="6572081" y="1562483"/>
            <a:ext cx="5186775" cy="5493812"/>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 du joueur</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 du jeu</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 de la partie</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de la partie</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Message (pour le chat)</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 du jeu</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 de l’expéditeur</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Message</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du message</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Jeu (qui contiendra uniquement le jeu « Power Of Memory »)</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Identifiant</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nom des colonnes et des tables respecte le même nommage. </a:t>
            </a: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Pour rappel, pas d’espace, pas d’accent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type des colonnes et le moteur des tables sont choisies avec pertinence</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clés primaires et étrangères ont été créées</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9"/>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19" name="Google Shape;619;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20" name="Google Shape;620;p29"/>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2ème Story</a:t>
            </a:r>
            <a:endParaRPr/>
          </a:p>
        </p:txBody>
      </p:sp>
      <p:sp>
        <p:nvSpPr>
          <p:cNvPr id="621" name="Google Shape;621;p29"/>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un utilisateur lors de la première inscription</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ensuite lui permettre de profiter des services de mon site</a:t>
            </a:r>
            <a:endParaRPr b="1" sz="1400">
              <a:solidFill>
                <a:schemeClr val="lt1"/>
              </a:solidFill>
              <a:latin typeface="Gill Sans"/>
              <a:ea typeface="Gill Sans"/>
              <a:cs typeface="Gill Sans"/>
              <a:sym typeface="Gill Sans"/>
            </a:endParaRPr>
          </a:p>
        </p:txBody>
      </p:sp>
      <p:cxnSp>
        <p:nvCxnSpPr>
          <p:cNvPr id="622" name="Google Shape;622;p29"/>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23" name="Google Shape;623;p29"/>
          <p:cNvSpPr txBox="1"/>
          <p:nvPr/>
        </p:nvSpPr>
        <p:spPr>
          <a:xfrm>
            <a:off x="548270" y="4346842"/>
            <a:ext cx="518677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Lors de la première inscription, seul les champs suivant seront précisés : </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Email</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Mot de passe</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Pseudo</a:t>
            </a:r>
            <a:endParaRPr/>
          </a:p>
          <a:p>
            <a:pPr indent="-285750" lvl="2" marL="12001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d’inscription</a:t>
            </a:r>
            <a:endParaRPr/>
          </a:p>
          <a:p>
            <a:pPr indent="0" lvl="2" marL="914400" marR="0" rtl="0" algn="l">
              <a:spcBef>
                <a:spcPts val="0"/>
              </a:spcBef>
              <a:spcAft>
                <a:spcPts val="0"/>
              </a:spcAft>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400"/>
              <a:buFont typeface="Arial"/>
              <a:buChar char="•"/>
            </a:pPr>
            <a:r>
              <a:rPr lang="fr-FR" sz="1400">
                <a:solidFill>
                  <a:schemeClr val="lt1"/>
                </a:solidFill>
                <a:latin typeface="Gill Sans"/>
                <a:ea typeface="Gill Sans"/>
                <a:cs typeface="Gill Sans"/>
                <a:sym typeface="Gill Sans"/>
              </a:rPr>
              <a:t>Le mot de passe sera hashé, il faut donc prévoir une chaîne de caractère d’une longueur suffisante.</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24" name="Google Shape;624;p29"/>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625" name="Google Shape;625;p29"/>
          <p:cNvSpPr txBox="1"/>
          <p:nvPr/>
        </p:nvSpPr>
        <p:spPr>
          <a:xfrm>
            <a:off x="6572081" y="2180136"/>
            <a:ext cx="5186775" cy="4924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pseudo sera unique dans la base de données.</a:t>
            </a:r>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L’adresse email sera unique dans la base de données.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0"/>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33" name="Google Shape;633;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34" name="Google Shape;634;p30"/>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3ème Story</a:t>
            </a:r>
            <a:endParaRPr/>
          </a:p>
        </p:txBody>
      </p:sp>
      <p:sp>
        <p:nvSpPr>
          <p:cNvPr id="635" name="Google Shape;635;p30"/>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mettre à jour mon profil une fois connecté à mon site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mettre à jour mes informations et modifier mon mot de passe.</a:t>
            </a:r>
            <a:endParaRPr b="1" sz="1400">
              <a:solidFill>
                <a:schemeClr val="lt1"/>
              </a:solidFill>
              <a:latin typeface="Gill Sans"/>
              <a:ea typeface="Gill Sans"/>
              <a:cs typeface="Gill Sans"/>
              <a:sym typeface="Gill Sans"/>
            </a:endParaRPr>
          </a:p>
        </p:txBody>
      </p:sp>
      <p:cxnSp>
        <p:nvCxnSpPr>
          <p:cNvPr id="636" name="Google Shape;636;p30"/>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37" name="Google Shape;637;p30"/>
          <p:cNvSpPr txBox="1"/>
          <p:nvPr/>
        </p:nvSpPr>
        <p:spPr>
          <a:xfrm>
            <a:off x="548270" y="4346842"/>
            <a:ext cx="518677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permettant de modifier le mot de passe de l’utilisateur s’exécute en précisant l’identifiant de celui-ci.</a:t>
            </a:r>
            <a:endParaRPr/>
          </a:p>
          <a:p>
            <a:pPr indent="0" lvl="2" marL="914400" marR="0" rtl="0" algn="l">
              <a:spcBef>
                <a:spcPts val="0"/>
              </a:spcBef>
              <a:spcAft>
                <a:spcPts val="0"/>
              </a:spcAft>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permettant de modifier l’adresse email de l’utilisateur s’exécute en précisant l’identifiant de celui-ci et son mot de passe.</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38" name="Google Shape;638;p30"/>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1"/>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46" name="Google Shape;646;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47" name="Google Shape;647;p31"/>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4ème Story</a:t>
            </a:r>
            <a:endParaRPr/>
          </a:p>
        </p:txBody>
      </p:sp>
      <p:sp>
        <p:nvSpPr>
          <p:cNvPr id="648" name="Google Shape;648;p31"/>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m’identifier à mon site internet</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commencer une nouvelle partie et challenger les autres joueurs.</a:t>
            </a:r>
            <a:endParaRPr b="1" sz="1400">
              <a:solidFill>
                <a:schemeClr val="lt1"/>
              </a:solidFill>
              <a:latin typeface="Gill Sans"/>
              <a:ea typeface="Gill Sans"/>
              <a:cs typeface="Gill Sans"/>
              <a:sym typeface="Gill Sans"/>
            </a:endParaRPr>
          </a:p>
        </p:txBody>
      </p:sp>
      <p:cxnSp>
        <p:nvCxnSpPr>
          <p:cNvPr id="649" name="Google Shape;649;p31"/>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50" name="Google Shape;650;p31"/>
          <p:cNvSpPr txBox="1"/>
          <p:nvPr/>
        </p:nvSpPr>
        <p:spPr>
          <a:xfrm>
            <a:off x="548270" y="4346842"/>
            <a:ext cx="5186770" cy="19851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de connexion permet de retrouver un utilisateur en précisant son email et son mot de passe. Si celle-ci renvoie un résultat, nous validerons la connexion.</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doit renvoyer toutes les informations de l’utilisateur trouvé.</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51" name="Google Shape;651;p31"/>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2"/>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59" name="Google Shape;659;p3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60" name="Google Shape;660;p32"/>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5ème Story</a:t>
            </a:r>
            <a:endParaRPr/>
          </a:p>
        </p:txBody>
      </p:sp>
      <p:sp>
        <p:nvSpPr>
          <p:cNvPr id="661" name="Google Shape;661;p32"/>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ajouter un jeu dans ma base de données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proposer ce même jeu aux utilisateurs de mon site internet</a:t>
            </a:r>
            <a:endParaRPr b="1" sz="1400">
              <a:solidFill>
                <a:schemeClr val="lt1"/>
              </a:solidFill>
              <a:latin typeface="Gill Sans"/>
              <a:ea typeface="Gill Sans"/>
              <a:cs typeface="Gill Sans"/>
              <a:sym typeface="Gill Sans"/>
            </a:endParaRPr>
          </a:p>
        </p:txBody>
      </p:sp>
      <p:cxnSp>
        <p:nvCxnSpPr>
          <p:cNvPr id="662" name="Google Shape;662;p32"/>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63" name="Google Shape;663;p32"/>
          <p:cNvSpPr txBox="1"/>
          <p:nvPr/>
        </p:nvSpPr>
        <p:spPr>
          <a:xfrm>
            <a:off x="548270" y="4346842"/>
            <a:ext cx="5186770" cy="11849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permettra d’ajouter le jeu « The Power Of Memory » à la base de données</a:t>
            </a:r>
            <a:endParaRPr b="1" sz="1600">
              <a:solidFill>
                <a:schemeClr val="lt1"/>
              </a:solidFill>
              <a:latin typeface="Gill Sans"/>
              <a:ea typeface="Gill Sans"/>
              <a:cs typeface="Gill Sans"/>
              <a:sym typeface="Gill Sans"/>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64" name="Google Shape;664;p32"/>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72" name="Google Shape;672;p3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73" name="Google Shape;673;p33"/>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6ème Story</a:t>
            </a:r>
            <a:endParaRPr/>
          </a:p>
        </p:txBody>
      </p:sp>
      <p:sp>
        <p:nvSpPr>
          <p:cNvPr id="674" name="Google Shape;674;p33"/>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afficher les scores de mes utilisateurs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lister l’ensemble des scores de tous les utilisateurs et de tous les jeux (même s’il y en a qu’un)</a:t>
            </a:r>
            <a:endParaRPr b="1" sz="1400">
              <a:solidFill>
                <a:schemeClr val="lt1"/>
              </a:solidFill>
              <a:latin typeface="Gill Sans"/>
              <a:ea typeface="Gill Sans"/>
              <a:cs typeface="Gill Sans"/>
              <a:sym typeface="Gill Sans"/>
            </a:endParaRPr>
          </a:p>
        </p:txBody>
      </p:sp>
      <p:cxnSp>
        <p:nvCxnSpPr>
          <p:cNvPr id="675" name="Google Shape;675;p33"/>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76" name="Google Shape;676;p33"/>
          <p:cNvSpPr txBox="1"/>
          <p:nvPr/>
        </p:nvSpPr>
        <p:spPr>
          <a:xfrm>
            <a:off x="548270" y="4346842"/>
            <a:ext cx="5186770"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retourne les colonnes suivantes :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joueur</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 de la partie</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77" name="Google Shape;677;p33"/>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678" name="Google Shape;678;p33"/>
          <p:cNvSpPr txBox="1"/>
          <p:nvPr/>
        </p:nvSpPr>
        <p:spPr>
          <a:xfrm>
            <a:off x="6572081" y="2180136"/>
            <a:ext cx="5186775"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résultats sont ordonnés par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 en ordre alphabétique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4"/>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686" name="Google Shape;686;p3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687" name="Google Shape;687;p34"/>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7ème Story</a:t>
            </a:r>
            <a:endParaRPr/>
          </a:p>
        </p:txBody>
      </p:sp>
      <p:sp>
        <p:nvSpPr>
          <p:cNvPr id="688" name="Google Shape;688;p34"/>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afficher les scores de mes utilisateurs avec des filtres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lister l’ensemble des scores de tous les utilisateurs et de tous les jeux (même s’il y en a qu’un)</a:t>
            </a:r>
            <a:endParaRPr b="1" sz="1400">
              <a:solidFill>
                <a:schemeClr val="lt1"/>
              </a:solidFill>
              <a:latin typeface="Gill Sans"/>
              <a:ea typeface="Gill Sans"/>
              <a:cs typeface="Gill Sans"/>
              <a:sym typeface="Gill Sans"/>
            </a:endParaRPr>
          </a:p>
        </p:txBody>
      </p:sp>
      <p:cxnSp>
        <p:nvCxnSpPr>
          <p:cNvPr id="689" name="Google Shape;689;p34"/>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690" name="Google Shape;690;p34"/>
          <p:cNvSpPr txBox="1"/>
          <p:nvPr/>
        </p:nvSpPr>
        <p:spPr>
          <a:xfrm>
            <a:off x="548270" y="4346842"/>
            <a:ext cx="5186770"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retourne les colonnes suivantes :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joueur</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 de la partie</a:t>
            </a:r>
            <a:endParaRPr/>
          </a:p>
          <a:p>
            <a:pPr indent="-203200" lvl="2" marL="12001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cxnSp>
        <p:nvCxnSpPr>
          <p:cNvPr id="691" name="Google Shape;691;p34"/>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
        <p:nvSpPr>
          <p:cNvPr id="692" name="Google Shape;692;p34"/>
          <p:cNvSpPr txBox="1"/>
          <p:nvPr/>
        </p:nvSpPr>
        <p:spPr>
          <a:xfrm>
            <a:off x="6572081" y="2180136"/>
            <a:ext cx="5186775" cy="249299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résultats sont ordonnés par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jeu en ordre alphabétique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Score</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Il est possible de filtrer les résultats (ajouter des paramètres) par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Jeu</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Joueur</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Difficulté de la partie</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filtres ci-dessus sont peuvent être combinés ou non. Il s’agit simplement de prévoir les éléments dans la requête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5"/>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700" name="Google Shape;700;p3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01" name="Google Shape;701;p35"/>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8ème Story</a:t>
            </a:r>
            <a:endParaRPr/>
          </a:p>
        </p:txBody>
      </p:sp>
      <p:sp>
        <p:nvSpPr>
          <p:cNvPr id="702" name="Google Shape;702;p35"/>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enregistrer le score de mon joueur qui a fini sa partie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ajouter son score dans le tableau</a:t>
            </a:r>
            <a:endParaRPr b="1" sz="1400">
              <a:solidFill>
                <a:schemeClr val="lt1"/>
              </a:solidFill>
              <a:latin typeface="Gill Sans"/>
              <a:ea typeface="Gill Sans"/>
              <a:cs typeface="Gill Sans"/>
              <a:sym typeface="Gill Sans"/>
            </a:endParaRPr>
          </a:p>
        </p:txBody>
      </p:sp>
      <p:cxnSp>
        <p:nvCxnSpPr>
          <p:cNvPr id="703" name="Google Shape;703;p35"/>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704" name="Google Shape;704;p35"/>
          <p:cNvSpPr txBox="1"/>
          <p:nvPr/>
        </p:nvSpPr>
        <p:spPr>
          <a:xfrm>
            <a:off x="548269" y="4346842"/>
            <a:ext cx="538731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Si le joueur a déjà un score d’enregistré pour un même jeu et une même difficulté, la ligne est mis à jour. Il ne doit pas y avoir de doublon !</a:t>
            </a:r>
            <a:endParaRPr/>
          </a:p>
        </p:txBody>
      </p:sp>
      <p:cxnSp>
        <p:nvCxnSpPr>
          <p:cNvPr id="705" name="Google Shape;705;p35"/>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6"/>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713" name="Google Shape;713;p3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14" name="Google Shape;714;p36"/>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9ème Story</a:t>
            </a:r>
            <a:endParaRPr/>
          </a:p>
        </p:txBody>
      </p:sp>
      <p:sp>
        <p:nvSpPr>
          <p:cNvPr id="715" name="Google Shape;715;p36"/>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envoyer un message sur le chat général de mon site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communiquer avec les autres joueurs</a:t>
            </a:r>
            <a:endParaRPr b="1" sz="1400">
              <a:solidFill>
                <a:schemeClr val="lt1"/>
              </a:solidFill>
              <a:latin typeface="Gill Sans"/>
              <a:ea typeface="Gill Sans"/>
              <a:cs typeface="Gill Sans"/>
              <a:sym typeface="Gill Sans"/>
            </a:endParaRPr>
          </a:p>
        </p:txBody>
      </p:sp>
      <p:cxnSp>
        <p:nvCxnSpPr>
          <p:cNvPr id="716" name="Google Shape;716;p36"/>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717" name="Google Shape;717;p36"/>
          <p:cNvSpPr txBox="1"/>
          <p:nvPr/>
        </p:nvSpPr>
        <p:spPr>
          <a:xfrm>
            <a:off x="548269" y="4346842"/>
            <a:ext cx="538731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Une nouvel ligne est ajouté dans la table correspondant au chat dans la base de données. </a:t>
            </a:r>
            <a:endParaRPr/>
          </a:p>
        </p:txBody>
      </p:sp>
      <p:cxnSp>
        <p:nvCxnSpPr>
          <p:cNvPr id="718" name="Google Shape;718;p36"/>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7"/>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2</a:t>
            </a:r>
            <a:endParaRPr/>
          </a:p>
        </p:txBody>
      </p:sp>
      <p:sp>
        <p:nvSpPr>
          <p:cNvPr id="726" name="Google Shape;726;p3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27" name="Google Shape;727;p37"/>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10ème Story</a:t>
            </a:r>
            <a:endParaRPr/>
          </a:p>
        </p:txBody>
      </p:sp>
      <p:sp>
        <p:nvSpPr>
          <p:cNvPr id="728" name="Google Shape;728;p37"/>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afficher la discussion du chat général</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communiquer avec les autres joueurs</a:t>
            </a:r>
            <a:endParaRPr b="1" sz="1400">
              <a:solidFill>
                <a:schemeClr val="lt1"/>
              </a:solidFill>
              <a:latin typeface="Gill Sans"/>
              <a:ea typeface="Gill Sans"/>
              <a:cs typeface="Gill Sans"/>
              <a:sym typeface="Gill Sans"/>
            </a:endParaRPr>
          </a:p>
        </p:txBody>
      </p:sp>
      <p:cxnSp>
        <p:nvCxnSpPr>
          <p:cNvPr id="729" name="Google Shape;729;p37"/>
          <p:cNvCxnSpPr/>
          <p:nvPr/>
        </p:nvCxnSpPr>
        <p:spPr>
          <a:xfrm>
            <a:off x="548270" y="2418797"/>
            <a:ext cx="0" cy="1595969"/>
          </a:xfrm>
          <a:prstGeom prst="straightConnector1">
            <a:avLst/>
          </a:prstGeom>
          <a:noFill/>
          <a:ln cap="flat" cmpd="sng" w="12700">
            <a:solidFill>
              <a:schemeClr val="accent4"/>
            </a:solidFill>
            <a:prstDash val="solid"/>
            <a:miter lim="800000"/>
            <a:headEnd len="sm" w="sm" type="none"/>
            <a:tailEnd len="sm" w="sm" type="none"/>
          </a:ln>
        </p:spPr>
      </p:cxnSp>
      <p:sp>
        <p:nvSpPr>
          <p:cNvPr id="730" name="Google Shape;730;p37"/>
          <p:cNvSpPr txBox="1"/>
          <p:nvPr/>
        </p:nvSpPr>
        <p:spPr>
          <a:xfrm>
            <a:off x="548269" y="4346842"/>
            <a:ext cx="5387310"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On ne récupère que les messages des dernières 24h</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requête renvoie les colonnes suivantes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Contenu du message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Nom du joueur ayant écrit le message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Date et heure du message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Une colonne « estExpediteur » à vrai ou faux si l’ID du joueur connecté est l’expéditeur (faites le test avec l’ID de votre choix)</a:t>
            </a:r>
            <a:endParaRPr/>
          </a:p>
        </p:txBody>
      </p:sp>
      <p:cxnSp>
        <p:nvCxnSpPr>
          <p:cNvPr id="731" name="Google Shape;731;p37"/>
          <p:cNvCxnSpPr/>
          <p:nvPr/>
        </p:nvCxnSpPr>
        <p:spPr>
          <a:xfrm>
            <a:off x="6096000" y="2228074"/>
            <a:ext cx="0" cy="3994484"/>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Notation</a:t>
            </a:r>
            <a:endParaRPr/>
          </a:p>
        </p:txBody>
      </p:sp>
      <p:sp>
        <p:nvSpPr>
          <p:cNvPr id="233" name="Google Shape;233;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234" name="Google Shape;234;p4"/>
          <p:cNvSpPr txBox="1"/>
          <p:nvPr>
            <p:ph idx="4294967295" type="body"/>
          </p:nvPr>
        </p:nvSpPr>
        <p:spPr>
          <a:xfrm>
            <a:off x="550863" y="1749257"/>
            <a:ext cx="8849812" cy="3360154"/>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A priori ce sujet devrait en intéresser plus d’un(e)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Vous serez donc noté sur plusieurs critères et à différents moments. Comme expliqué précédemment, le projet est décomposé en 4 grandes étapes (vos 4 semaines). A chaque semaine, un langage sera mis en lumière pour vous permettre de faire avancer votre projet.</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Vous serez noté chaque semaine et une note sera également attribué en fin de projet pour noter le projet dans sa globalité.</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Pour qu’il n’y ai aucune surprise, les grilles de notation vous sont données dans les slides suivantes pour que vous sachiez exactement comment vous allez être noté. Vous trouverez également des explications pour chaque critères de notation.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7" name="Shape 737"/>
        <p:cNvGrpSpPr/>
        <p:nvPr/>
      </p:nvGrpSpPr>
      <p:grpSpPr>
        <a:xfrm>
          <a:off x="0" y="0"/>
          <a:ext cx="0" cy="0"/>
          <a:chOff x="0" y="0"/>
          <a:chExt cx="0" cy="0"/>
        </a:xfrm>
      </p:grpSpPr>
      <p:sp>
        <p:nvSpPr>
          <p:cNvPr id="738" name="Google Shape;738;p38"/>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9" name="Google Shape;739;p38"/>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0" name="Google Shape;740;p38"/>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741" name="Google Shape;741;p38"/>
          <p:cNvGrpSpPr/>
          <p:nvPr/>
        </p:nvGrpSpPr>
        <p:grpSpPr>
          <a:xfrm>
            <a:off x="1292493" y="4299807"/>
            <a:ext cx="2083885" cy="2083885"/>
            <a:chOff x="4842143" y="3556857"/>
            <a:chExt cx="2083885" cy="2083885"/>
          </a:xfrm>
        </p:grpSpPr>
        <p:sp>
          <p:nvSpPr>
            <p:cNvPr id="742" name="Google Shape;742;p3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3" name="Google Shape;743;p3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4" name="Google Shape;744;p3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5" name="Google Shape;745;p3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746" name="Google Shape;746;p3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rrière-plan numérique Point de données" id="747" name="Google Shape;747;p38"/>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748" name="Google Shape;748;p38"/>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49" name="Google Shape;749;p38"/>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0" name="Google Shape;750;p38"/>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Backlog</a:t>
            </a:r>
            <a:br>
              <a:rPr lang="fr-FR">
                <a:latin typeface="Calibri"/>
                <a:ea typeface="Calibri"/>
                <a:cs typeface="Calibri"/>
                <a:sym typeface="Calibri"/>
              </a:rPr>
            </a:br>
            <a:r>
              <a:rPr lang="fr-FR" sz="6400">
                <a:solidFill>
                  <a:schemeClr val="lt1"/>
                </a:solidFill>
                <a:latin typeface="Calibri"/>
                <a:ea typeface="Calibri"/>
                <a:cs typeface="Calibri"/>
                <a:sym typeface="Calibri"/>
              </a:rPr>
              <a:t>Partie 3</a:t>
            </a:r>
            <a:endParaRPr/>
          </a:p>
        </p:txBody>
      </p:sp>
      <p:sp>
        <p:nvSpPr>
          <p:cNvPr id="751" name="Google Shape;751;p38"/>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5ème</a:t>
            </a:r>
            <a:r>
              <a:rPr lang="fr-FR">
                <a:latin typeface="Gill Sans"/>
                <a:ea typeface="Gill Sans"/>
                <a:cs typeface="Gill Sans"/>
                <a:sym typeface="Gill Sans"/>
              </a:rPr>
              <a:t> partie</a:t>
            </a:r>
            <a:endParaRPr/>
          </a:p>
        </p:txBody>
      </p:sp>
      <p:sp>
        <p:nvSpPr>
          <p:cNvPr id="752" name="Google Shape;752;p3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pic>
        <p:nvPicPr>
          <p:cNvPr id="753" name="Google Shape;753;p38"/>
          <p:cNvPicPr preferRelativeResize="0"/>
          <p:nvPr/>
        </p:nvPicPr>
        <p:blipFill rotWithShape="1">
          <a:blip r:embed="rId4">
            <a:alphaModFix/>
          </a:blip>
          <a:srcRect b="0" l="0" r="0" t="0"/>
          <a:stretch/>
        </p:blipFill>
        <p:spPr>
          <a:xfrm>
            <a:off x="1291186" y="4780757"/>
            <a:ext cx="949780" cy="94978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9"/>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761" name="Google Shape;761;p3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62" name="Google Shape;762;p39"/>
          <p:cNvSpPr txBox="1"/>
          <p:nvPr>
            <p:ph idx="4294967295" type="body"/>
          </p:nvPr>
        </p:nvSpPr>
        <p:spPr>
          <a:xfrm>
            <a:off x="550863" y="1749256"/>
            <a:ext cx="8849812" cy="4828007"/>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Cette semaine, vous allez vous concentrer sur la partie PHP de votre projet.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L’objectif est de lier vos requêtes SQL avec votre site et de les dynamiser pour que vos utilisateurs puissent interagir avec votre base de données.</a:t>
            </a:r>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rgbClr val="FF0000"/>
              </a:buClr>
              <a:buSzPts val="1600"/>
              <a:buFont typeface="Arial"/>
              <a:buNone/>
            </a:pPr>
            <a:r>
              <a:rPr b="1" i="0" lang="fr-FR" sz="1600" u="none" cap="none" strike="noStrike">
                <a:solidFill>
                  <a:srgbClr val="FF0000"/>
                </a:solidFill>
                <a:latin typeface="Calibri"/>
                <a:ea typeface="Calibri"/>
                <a:cs typeface="Calibri"/>
                <a:sym typeface="Calibri"/>
              </a:rPr>
              <a:t>Attention</a:t>
            </a:r>
            <a:r>
              <a:rPr b="1" i="0" lang="fr-FR" sz="1600" u="none" cap="none" strike="noStrike">
                <a:solidFill>
                  <a:schemeClr val="lt1"/>
                </a:solidFill>
                <a:latin typeface="Calibri"/>
                <a:ea typeface="Calibri"/>
                <a:cs typeface="Calibri"/>
                <a:sym typeface="Calibri"/>
              </a:rPr>
              <a:t>, ne brulez pas les étapes ! Restez uniquement sur cette partie. </a:t>
            </a: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Le projet a été construit afin de vous permettre d’évoluer sereinement tout au long de votre projet.</a:t>
            </a:r>
            <a:br>
              <a:rPr b="1" i="0" lang="fr-FR" sz="1600" u="none" cap="none" strike="noStrike">
                <a:solidFill>
                  <a:schemeClr val="lt1"/>
                </a:solidFill>
                <a:latin typeface="Calibri"/>
                <a:ea typeface="Calibri"/>
                <a:cs typeface="Calibri"/>
                <a:sym typeface="Calibri"/>
              </a:rPr>
            </a:br>
            <a:br>
              <a:rPr b="1" i="0" lang="fr-FR" sz="1600" u="none" cap="none" strike="noStrike">
                <a:solidFill>
                  <a:schemeClr val="lt1"/>
                </a:solidFill>
                <a:latin typeface="Calibri"/>
                <a:ea typeface="Calibri"/>
                <a:cs typeface="Calibri"/>
                <a:sym typeface="Calibri"/>
              </a:rPr>
            </a:br>
            <a:r>
              <a:rPr b="1" i="0" lang="fr-FR" sz="1600" u="none" cap="none" strike="noStrike">
                <a:solidFill>
                  <a:schemeClr val="lt1"/>
                </a:solidFill>
                <a:latin typeface="Calibri"/>
                <a:ea typeface="Calibri"/>
                <a:cs typeface="Calibri"/>
                <a:sym typeface="Calibri"/>
              </a:rPr>
              <a:t>Si vous brulez des étapes, vous prenez le risque de pénaliser votre équipe et vous-même.</a:t>
            </a:r>
            <a:endParaRPr/>
          </a:p>
          <a:p>
            <a:pPr indent="0" lvl="0" marL="0" marR="0" rtl="0" algn="ctr">
              <a:lnSpc>
                <a:spcPct val="110000"/>
              </a:lnSpc>
              <a:spcBef>
                <a:spcPts val="1800"/>
              </a:spcBef>
              <a:spcAft>
                <a:spcPts val="0"/>
              </a:spcAft>
              <a:buClr>
                <a:schemeClr val="lt1"/>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600"/>
              <a:buFont typeface="Arial"/>
              <a:buNone/>
            </a:pPr>
            <a:r>
              <a:rPr b="1" i="0" lang="fr-FR" sz="1600" u="none" cap="none" strike="noStrike">
                <a:solidFill>
                  <a:schemeClr val="lt1"/>
                </a:solidFill>
                <a:latin typeface="Calibri"/>
                <a:ea typeface="Calibri"/>
                <a:cs typeface="Calibri"/>
                <a:sym typeface="Calibri"/>
              </a:rPr>
              <a:t>Bon courage ! Et surtout, amusez-vous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0"/>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770" name="Google Shape;770;p4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71" name="Google Shape;771;p40"/>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1ère Story</a:t>
            </a:r>
            <a:endParaRPr/>
          </a:p>
        </p:txBody>
      </p:sp>
      <p:sp>
        <p:nvSpPr>
          <p:cNvPr id="772" name="Google Shape;772;p40"/>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améliorer la structure de mes pages</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gagner du temps de développement pour la suite</a:t>
            </a:r>
            <a:endParaRPr b="1" sz="1400">
              <a:solidFill>
                <a:schemeClr val="lt1"/>
              </a:solidFill>
              <a:latin typeface="Gill Sans"/>
              <a:ea typeface="Gill Sans"/>
              <a:cs typeface="Gill Sans"/>
              <a:sym typeface="Gill Sans"/>
            </a:endParaRPr>
          </a:p>
        </p:txBody>
      </p:sp>
      <p:cxnSp>
        <p:nvCxnSpPr>
          <p:cNvPr id="773" name="Google Shape;773;p40"/>
          <p:cNvCxnSpPr/>
          <p:nvPr/>
        </p:nvCxnSpPr>
        <p:spPr>
          <a:xfrm>
            <a:off x="548270" y="2418797"/>
            <a:ext cx="0" cy="1275039"/>
          </a:xfrm>
          <a:prstGeom prst="straightConnector1">
            <a:avLst/>
          </a:prstGeom>
          <a:noFill/>
          <a:ln cap="flat" cmpd="sng" w="12700">
            <a:solidFill>
              <a:schemeClr val="accent4"/>
            </a:solidFill>
            <a:prstDash val="solid"/>
            <a:miter lim="800000"/>
            <a:headEnd len="sm" w="sm" type="none"/>
            <a:tailEnd len="sm" w="sm" type="none"/>
          </a:ln>
        </p:spPr>
      </p:cxnSp>
      <p:sp>
        <p:nvSpPr>
          <p:cNvPr id="774" name="Google Shape;774;p40"/>
          <p:cNvSpPr txBox="1"/>
          <p:nvPr/>
        </p:nvSpPr>
        <p:spPr>
          <a:xfrm>
            <a:off x="548270" y="3990047"/>
            <a:ext cx="51867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header et le footer se trouve dans un dossier à part de votre projet. Vous nommerez le dossier « view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Votre header se nommera header.inc.php</a:t>
            </a:r>
            <a:endParaRPr sz="1300">
              <a:solidFill>
                <a:schemeClr val="lt1"/>
              </a:solidFill>
              <a:latin typeface="Gill Sans"/>
              <a:ea typeface="Gill Sans"/>
              <a:cs typeface="Gill Sans"/>
              <a:sym typeface="Gill Sans"/>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Votre footer se nommera footer.inc.php</a:t>
            </a:r>
            <a:endParaRPr sz="1300">
              <a:solidFill>
                <a:schemeClr val="lt1"/>
              </a:solidFill>
              <a:latin typeface="Gill Sans"/>
              <a:ea typeface="Gill Sans"/>
              <a:cs typeface="Gill Sans"/>
              <a:sym typeface="Gill Sans"/>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L’ensemble de vos pages HTML sont maintenant au format PHP (changez l’extension du fichier)</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p:txBody>
      </p:sp>
      <p:cxnSp>
        <p:nvCxnSpPr>
          <p:cNvPr id="775" name="Google Shape;775;p40"/>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1"/>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783" name="Google Shape;783;p4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84" name="Google Shape;784;p41"/>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2ème Story</a:t>
            </a:r>
            <a:endParaRPr/>
          </a:p>
        </p:txBody>
      </p:sp>
      <p:sp>
        <p:nvSpPr>
          <p:cNvPr id="785" name="Google Shape;785;p41"/>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une connexion à la base de données</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utiliser mes requêtes SQL sur mon site</a:t>
            </a:r>
            <a:endParaRPr b="1" sz="1400">
              <a:solidFill>
                <a:schemeClr val="lt1"/>
              </a:solidFill>
              <a:latin typeface="Gill Sans"/>
              <a:ea typeface="Gill Sans"/>
              <a:cs typeface="Gill Sans"/>
              <a:sym typeface="Gill Sans"/>
            </a:endParaRPr>
          </a:p>
        </p:txBody>
      </p:sp>
      <p:cxnSp>
        <p:nvCxnSpPr>
          <p:cNvPr id="786" name="Google Shape;786;p41"/>
          <p:cNvCxnSpPr/>
          <p:nvPr/>
        </p:nvCxnSpPr>
        <p:spPr>
          <a:xfrm>
            <a:off x="548270" y="2418797"/>
            <a:ext cx="0" cy="1275039"/>
          </a:xfrm>
          <a:prstGeom prst="straightConnector1">
            <a:avLst/>
          </a:prstGeom>
          <a:noFill/>
          <a:ln cap="flat" cmpd="sng" w="12700">
            <a:solidFill>
              <a:schemeClr val="accent4"/>
            </a:solidFill>
            <a:prstDash val="solid"/>
            <a:miter lim="800000"/>
            <a:headEnd len="sm" w="sm" type="none"/>
            <a:tailEnd len="sm" w="sm" type="none"/>
          </a:ln>
        </p:spPr>
      </p:cxnSp>
      <p:sp>
        <p:nvSpPr>
          <p:cNvPr id="787" name="Google Shape;787;p41"/>
          <p:cNvSpPr txBox="1"/>
          <p:nvPr/>
        </p:nvSpPr>
        <p:spPr>
          <a:xfrm>
            <a:off x="548270" y="3990047"/>
            <a:ext cx="5186775"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avez créé un dossier « includes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avez créé une fonction de connexion à la base de donnée qui se trouve dans le fichier database.inc.php. Ce fichier se trouve dans le dossier « includes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fonction de connexion à la BDD renvoie un objet PDO qui sera utilisé pour vos requêtes</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p:txBody>
      </p:sp>
      <p:cxnSp>
        <p:nvCxnSpPr>
          <p:cNvPr id="788" name="Google Shape;788;p41"/>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2"/>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796" name="Google Shape;796;p4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797" name="Google Shape;797;p42"/>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3ème Story</a:t>
            </a:r>
            <a:endParaRPr/>
          </a:p>
        </p:txBody>
      </p:sp>
      <p:sp>
        <p:nvSpPr>
          <p:cNvPr id="798" name="Google Shape;798;p42"/>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la fonctionnalité d’inscription</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m’inscrire à mon site internet</a:t>
            </a:r>
            <a:endParaRPr b="1" sz="1400">
              <a:solidFill>
                <a:schemeClr val="lt1"/>
              </a:solidFill>
              <a:latin typeface="Gill Sans"/>
              <a:ea typeface="Gill Sans"/>
              <a:cs typeface="Gill Sans"/>
              <a:sym typeface="Gill Sans"/>
            </a:endParaRPr>
          </a:p>
        </p:txBody>
      </p:sp>
      <p:cxnSp>
        <p:nvCxnSpPr>
          <p:cNvPr id="799" name="Google Shape;799;p42"/>
          <p:cNvCxnSpPr/>
          <p:nvPr/>
        </p:nvCxnSpPr>
        <p:spPr>
          <a:xfrm>
            <a:off x="548270" y="2418797"/>
            <a:ext cx="0" cy="1367140"/>
          </a:xfrm>
          <a:prstGeom prst="straightConnector1">
            <a:avLst/>
          </a:prstGeom>
          <a:noFill/>
          <a:ln cap="flat" cmpd="sng" w="12700">
            <a:solidFill>
              <a:schemeClr val="accent4"/>
            </a:solidFill>
            <a:prstDash val="solid"/>
            <a:miter lim="800000"/>
            <a:headEnd len="sm" w="sm" type="none"/>
            <a:tailEnd len="sm" w="sm" type="none"/>
          </a:ln>
        </p:spPr>
      </p:cxnSp>
      <p:sp>
        <p:nvSpPr>
          <p:cNvPr id="800" name="Google Shape;800;p42"/>
          <p:cNvSpPr txBox="1"/>
          <p:nvPr/>
        </p:nvSpPr>
        <p:spPr>
          <a:xfrm>
            <a:off x="548270" y="4082148"/>
            <a:ext cx="5186775"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des informations saisies est vérifiée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mail doit être un mail valide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doit faire au minimum 8 caractères, comprendre au moins un chiffre, une majuscule et un caractère spécial</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pseudo doit faire au minium 4 caractères</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Une fois l’inscription terminé. Un email est envoyé à l’utilisateur lui souhaitant la bienvenue sur votre site</a:t>
            </a:r>
            <a:endParaRPr/>
          </a:p>
        </p:txBody>
      </p:sp>
      <p:cxnSp>
        <p:nvCxnSpPr>
          <p:cNvPr id="801" name="Google Shape;801;p42"/>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3"/>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09" name="Google Shape;809;p4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10" name="Google Shape;810;p43"/>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4ème Story</a:t>
            </a:r>
            <a:endParaRPr/>
          </a:p>
        </p:txBody>
      </p:sp>
      <p:sp>
        <p:nvSpPr>
          <p:cNvPr id="811" name="Google Shape;811;p43"/>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la fonctionnalité de login</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me connecter à mon site internet</a:t>
            </a:r>
            <a:endParaRPr b="1" sz="1400">
              <a:solidFill>
                <a:schemeClr val="lt1"/>
              </a:solidFill>
              <a:latin typeface="Gill Sans"/>
              <a:ea typeface="Gill Sans"/>
              <a:cs typeface="Gill Sans"/>
              <a:sym typeface="Gill Sans"/>
            </a:endParaRPr>
          </a:p>
        </p:txBody>
      </p:sp>
      <p:cxnSp>
        <p:nvCxnSpPr>
          <p:cNvPr id="812" name="Google Shape;812;p43"/>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13" name="Google Shape;813;p43"/>
          <p:cNvSpPr txBox="1"/>
          <p:nvPr/>
        </p:nvSpPr>
        <p:spPr>
          <a:xfrm>
            <a:off x="548270" y="4058085"/>
            <a:ext cx="5186775"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des informations saisies est vérifiée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mail doit être un mail valide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doit faire au minimum 8 caractères</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Si les identifiants sont bons, l’id de l’utilisateur est stocké dans une variable de session nommé « user_id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Si les identifiants sont incorrects, le message suivant s’affiche : « Email ou mot de passe invalide »</a:t>
            </a:r>
            <a:endParaRPr/>
          </a:p>
        </p:txBody>
      </p:sp>
      <p:cxnSp>
        <p:nvCxnSpPr>
          <p:cNvPr id="814" name="Google Shape;814;p43"/>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4"/>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22" name="Google Shape;822;p4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23" name="Google Shape;823;p44"/>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5ème Story</a:t>
            </a:r>
            <a:endParaRPr/>
          </a:p>
        </p:txBody>
      </p:sp>
      <p:sp>
        <p:nvSpPr>
          <p:cNvPr id="824" name="Google Shape;824;p44"/>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créer la fonctionnalité de mise à jour du profile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pouvoir modifier mon email et mon mot de passe</a:t>
            </a:r>
            <a:endParaRPr b="1" sz="1400">
              <a:solidFill>
                <a:schemeClr val="lt1"/>
              </a:solidFill>
              <a:latin typeface="Gill Sans"/>
              <a:ea typeface="Gill Sans"/>
              <a:cs typeface="Gill Sans"/>
              <a:sym typeface="Gill Sans"/>
            </a:endParaRPr>
          </a:p>
        </p:txBody>
      </p:sp>
      <p:cxnSp>
        <p:nvCxnSpPr>
          <p:cNvPr id="825" name="Google Shape;825;p44"/>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26" name="Google Shape;826;p44"/>
          <p:cNvSpPr txBox="1"/>
          <p:nvPr/>
        </p:nvSpPr>
        <p:spPr>
          <a:xfrm>
            <a:off x="548270" y="4058085"/>
            <a:ext cx="5186775"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des informations saisies est vérifiée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mail doit être un mail valide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doit faire au minimum 8 caractères</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et sa confirmation doivent être identique</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Si l’ancien mot de passe n’est pas correct, un message s’affiche : « Mot de passe incorrect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formulaires de la page mon profile fonctionnent à 100%</a:t>
            </a:r>
            <a:endParaRPr/>
          </a:p>
        </p:txBody>
      </p:sp>
      <p:cxnSp>
        <p:nvCxnSpPr>
          <p:cNvPr id="827" name="Google Shape;827;p44"/>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5"/>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35" name="Google Shape;835;p4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36" name="Google Shape;836;p45"/>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6ème Story</a:t>
            </a:r>
            <a:endParaRPr/>
          </a:p>
        </p:txBody>
      </p:sp>
      <p:sp>
        <p:nvSpPr>
          <p:cNvPr id="837" name="Google Shape;837;p45"/>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remplir le tableau des scores au chargement de la page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proposer les scores à mes utilisateurs</a:t>
            </a:r>
            <a:endParaRPr b="1" sz="1400">
              <a:solidFill>
                <a:schemeClr val="lt1"/>
              </a:solidFill>
              <a:latin typeface="Gill Sans"/>
              <a:ea typeface="Gill Sans"/>
              <a:cs typeface="Gill Sans"/>
              <a:sym typeface="Gill Sans"/>
            </a:endParaRPr>
          </a:p>
        </p:txBody>
      </p:sp>
      <p:cxnSp>
        <p:nvCxnSpPr>
          <p:cNvPr id="838" name="Google Shape;838;p45"/>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39" name="Google Shape;839;p45"/>
          <p:cNvSpPr txBox="1"/>
          <p:nvPr/>
        </p:nvSpPr>
        <p:spPr>
          <a:xfrm>
            <a:off x="548270" y="4058085"/>
            <a:ext cx="5186775" cy="23852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des informations saisies est vérifiée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mail doit être un mail valide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doit faire au minimum 8 caractères</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mot de passe et sa confirmation doivent être identique</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Si l’ancien mot de passe n’est pas correct, un message s’affiche : « Mot de passe incorrect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formulaires de la page mon profile fonctionnent à 100%</a:t>
            </a:r>
            <a:endParaRPr/>
          </a:p>
        </p:txBody>
      </p:sp>
      <p:cxnSp>
        <p:nvCxnSpPr>
          <p:cNvPr id="840" name="Google Shape;840;p45"/>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6"/>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48" name="Google Shape;848;p4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49" name="Google Shape;849;p46"/>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7ème Story</a:t>
            </a:r>
            <a:endParaRPr/>
          </a:p>
        </p:txBody>
      </p:sp>
      <p:sp>
        <p:nvSpPr>
          <p:cNvPr id="850" name="Google Shape;850;p46"/>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afficher les messages du chat</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proposer à mes utilisateurs de communiquer entre eux</a:t>
            </a:r>
            <a:endParaRPr b="1" sz="1400">
              <a:solidFill>
                <a:schemeClr val="lt1"/>
              </a:solidFill>
              <a:latin typeface="Gill Sans"/>
              <a:ea typeface="Gill Sans"/>
              <a:cs typeface="Gill Sans"/>
              <a:sym typeface="Gill Sans"/>
            </a:endParaRPr>
          </a:p>
        </p:txBody>
      </p:sp>
      <p:cxnSp>
        <p:nvCxnSpPr>
          <p:cNvPr id="851" name="Google Shape;851;p46"/>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52" name="Google Shape;852;p46"/>
          <p:cNvSpPr txBox="1"/>
          <p:nvPr/>
        </p:nvSpPr>
        <p:spPr>
          <a:xfrm>
            <a:off x="548270" y="4058085"/>
            <a:ext cx="51867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messages des dernières 24h sont affichés dans l’encart prévu à cet effet sur la page du jeu</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messages sont ordonnées du plus vieux au plus récent</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messages expédiés par l’utilisateur connecté sont affichés en bleu, les autres en gris</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Attention, il s’agit uniquement d’afficher les messages !</a:t>
            </a:r>
            <a:endParaRPr/>
          </a:p>
          <a:p>
            <a:pPr indent="0" lvl="0" marL="0" marR="0" rtl="0" algn="l">
              <a:spcBef>
                <a:spcPts val="0"/>
              </a:spcBef>
              <a:spcAft>
                <a:spcPts val="0"/>
              </a:spcAft>
              <a:buNone/>
            </a:pPr>
            <a:r>
              <a:t/>
            </a:r>
            <a:endParaRPr sz="1300">
              <a:solidFill>
                <a:schemeClr val="lt1"/>
              </a:solidFill>
              <a:latin typeface="Gill Sans"/>
              <a:ea typeface="Gill Sans"/>
              <a:cs typeface="Gill Sans"/>
              <a:sym typeface="Gill Sans"/>
            </a:endParaRPr>
          </a:p>
        </p:txBody>
      </p:sp>
      <p:cxnSp>
        <p:nvCxnSpPr>
          <p:cNvPr id="853" name="Google Shape;853;p46"/>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
        <p:nvSpPr>
          <p:cNvPr id="854" name="Google Shape;854;p46"/>
          <p:cNvSpPr txBox="1"/>
          <p:nvPr/>
        </p:nvSpPr>
        <p:spPr>
          <a:xfrm>
            <a:off x="6572081" y="2180136"/>
            <a:ext cx="5186775"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Afficher la conversation pour la page du jeu courante.</a:t>
            </a:r>
            <a:br>
              <a:rPr lang="fr-FR" sz="1300">
                <a:solidFill>
                  <a:schemeClr val="lt1"/>
                </a:solidFill>
                <a:latin typeface="Gill Sans"/>
                <a:ea typeface="Gill Sans"/>
                <a:cs typeface="Gill Sans"/>
                <a:sym typeface="Gill Sans"/>
              </a:rPr>
            </a:b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Il y a un « Identifiant jeu » dans la table « Message » afin de proposer un chat par jeu. Soyez vigilant.</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messages sont actualisés toutes les 5 secondes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7"/>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62" name="Google Shape;862;p4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63" name="Google Shape;863;p47"/>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8ème Story</a:t>
            </a:r>
            <a:endParaRPr/>
          </a:p>
        </p:txBody>
      </p:sp>
      <p:sp>
        <p:nvSpPr>
          <p:cNvPr id="864" name="Google Shape;864;p47"/>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envoyer un email de contact via le formulaire</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proposer à mes utilisateurs de me contacter si nécessaire.</a:t>
            </a:r>
            <a:endParaRPr b="1" sz="1400">
              <a:solidFill>
                <a:schemeClr val="lt1"/>
              </a:solidFill>
              <a:latin typeface="Gill Sans"/>
              <a:ea typeface="Gill Sans"/>
              <a:cs typeface="Gill Sans"/>
              <a:sym typeface="Gill Sans"/>
            </a:endParaRPr>
          </a:p>
        </p:txBody>
      </p:sp>
      <p:cxnSp>
        <p:nvCxnSpPr>
          <p:cNvPr id="865" name="Google Shape;865;p47"/>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66" name="Google Shape;866;p47"/>
          <p:cNvSpPr txBox="1"/>
          <p:nvPr/>
        </p:nvSpPr>
        <p:spPr>
          <a:xfrm>
            <a:off x="548270" y="4058085"/>
            <a:ext cx="5186775"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des informations saisies est vérifiée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mail doit être un mail valide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nom ne peut être vide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sujet ne peut être vide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Le message doit contenir au moins 15 caractères</a:t>
            </a:r>
            <a:endParaRPr/>
          </a:p>
          <a:p>
            <a:pPr indent="-203200" lvl="1" marL="7429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En cas d’erreur dans le formulaire, un message est affiché : « Veuillez vérifier le formulaire »</a:t>
            </a:r>
            <a:endParaRPr/>
          </a:p>
        </p:txBody>
      </p:sp>
      <p:cxnSp>
        <p:nvCxnSpPr>
          <p:cNvPr id="867" name="Google Shape;867;p47"/>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
          <p:cNvSpPr txBox="1"/>
          <p:nvPr>
            <p:ph type="title"/>
          </p:nvPr>
        </p:nvSpPr>
        <p:spPr>
          <a:xfrm>
            <a:off x="550862" y="665115"/>
            <a:ext cx="7349875"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Grille de notation - Groupe</a:t>
            </a:r>
            <a:endParaRPr/>
          </a:p>
        </p:txBody>
      </p:sp>
      <p:sp>
        <p:nvSpPr>
          <p:cNvPr id="242" name="Google Shape;242;p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graphicFrame>
        <p:nvGraphicFramePr>
          <p:cNvPr id="243" name="Google Shape;243;p5"/>
          <p:cNvGraphicFramePr/>
          <p:nvPr/>
        </p:nvGraphicFramePr>
        <p:xfrm>
          <a:off x="550862" y="1694965"/>
          <a:ext cx="3000000" cy="3000000"/>
        </p:xfrm>
        <a:graphic>
          <a:graphicData uri="http://schemas.openxmlformats.org/drawingml/2006/table">
            <a:tbl>
              <a:tblPr bandRow="1" firstRow="1">
                <a:noFill/>
                <a:tableStyleId>{AF764F68-EB80-4824-8C51-B63F302AF4DC}</a:tableStyleId>
              </a:tblPr>
              <a:tblGrid>
                <a:gridCol w="1491050"/>
                <a:gridCol w="1230675"/>
                <a:gridCol w="2576950"/>
                <a:gridCol w="1259425"/>
                <a:gridCol w="2131350"/>
                <a:gridCol w="786000"/>
                <a:gridCol w="1684425"/>
              </a:tblGrid>
              <a:tr h="435375">
                <a:tc>
                  <a:txBody>
                    <a:bodyPr/>
                    <a:lstStyle/>
                    <a:p>
                      <a:pPr indent="0" lvl="0" marL="0" marR="0" rtl="0" algn="l">
                        <a:lnSpc>
                          <a:spcPct val="150000"/>
                        </a:lnSpc>
                        <a:spcBef>
                          <a:spcPts val="0"/>
                        </a:spcBef>
                        <a:spcAft>
                          <a:spcPts val="0"/>
                        </a:spcAft>
                        <a:buNone/>
                      </a:pPr>
                      <a:r>
                        <a:rPr lang="fr-FR" sz="1200" u="none" cap="none" strike="noStrike"/>
                        <a:t>Critère</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SCRUM - 40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Communication &amp; Cohésion - 40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Complet - 20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Répartition des tâches - 20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GIT - 20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Qualité du code - 20</a:t>
                      </a:r>
                      <a:endParaRPr/>
                    </a:p>
                  </a:txBody>
                  <a:tcPr marT="45725" marB="45725" marR="91450" marL="91450"/>
                </a:tc>
              </a:tr>
              <a:tr h="368975">
                <a:tc>
                  <a:txBody>
                    <a:bodyPr/>
                    <a:lstStyle/>
                    <a:p>
                      <a:pPr indent="0" lvl="0" marL="0" marR="0" rtl="0" algn="l">
                        <a:lnSpc>
                          <a:spcPct val="150000"/>
                        </a:lnSpc>
                        <a:spcBef>
                          <a:spcPts val="0"/>
                        </a:spcBef>
                        <a:spcAft>
                          <a:spcPts val="0"/>
                        </a:spcAft>
                        <a:buNone/>
                      </a:pPr>
                      <a:r>
                        <a:rPr lang="fr-FR" sz="1200" u="none" cap="none" strike="noStrike"/>
                        <a:t>HTML / CSS</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09075">
                <a:tc>
                  <a:txBody>
                    <a:bodyPr/>
                    <a:lstStyle/>
                    <a:p>
                      <a:pPr indent="0" lvl="0" marL="0" marR="0" rtl="0" algn="l">
                        <a:lnSpc>
                          <a:spcPct val="150000"/>
                        </a:lnSpc>
                        <a:spcBef>
                          <a:spcPts val="0"/>
                        </a:spcBef>
                        <a:spcAft>
                          <a:spcPts val="0"/>
                        </a:spcAft>
                        <a:buNone/>
                      </a:pPr>
                      <a:r>
                        <a:rPr lang="fr-FR" sz="1200" u="none" cap="none" strike="noStrike"/>
                        <a:t>JavaScript</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17100">
                <a:tc>
                  <a:txBody>
                    <a:bodyPr/>
                    <a:lstStyle/>
                    <a:p>
                      <a:pPr indent="0" lvl="0" marL="0" marR="0" rtl="0" algn="l">
                        <a:lnSpc>
                          <a:spcPct val="150000"/>
                        </a:lnSpc>
                        <a:spcBef>
                          <a:spcPts val="0"/>
                        </a:spcBef>
                        <a:spcAft>
                          <a:spcPts val="0"/>
                        </a:spcAft>
                        <a:buNone/>
                      </a:pPr>
                      <a:r>
                        <a:rPr lang="fr-FR" sz="1200" u="none" cap="none" strike="noStrike"/>
                        <a:t>SQL</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25125">
                <a:tc>
                  <a:txBody>
                    <a:bodyPr/>
                    <a:lstStyle/>
                    <a:p>
                      <a:pPr indent="0" lvl="0" marL="0" marR="0" rtl="0" algn="l">
                        <a:lnSpc>
                          <a:spcPct val="150000"/>
                        </a:lnSpc>
                        <a:spcBef>
                          <a:spcPts val="0"/>
                        </a:spcBef>
                        <a:spcAft>
                          <a:spcPts val="0"/>
                        </a:spcAft>
                        <a:buNone/>
                      </a:pPr>
                      <a:r>
                        <a:rPr lang="fr-FR" sz="1200" u="none" cap="none" strike="noStrike"/>
                        <a:t>PHP</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48"/>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875" name="Google Shape;875;p4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876" name="Google Shape;876;p48"/>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9ème Story</a:t>
            </a:r>
            <a:endParaRPr/>
          </a:p>
        </p:txBody>
      </p:sp>
      <p:sp>
        <p:nvSpPr>
          <p:cNvPr id="877" name="Google Shape;877;p48"/>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dynamiser le contenu de ma page d’accueil</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proposer à mes utilisateurs des informations pertinentes.</a:t>
            </a:r>
            <a:endParaRPr b="1" sz="1400">
              <a:solidFill>
                <a:schemeClr val="lt1"/>
              </a:solidFill>
              <a:latin typeface="Gill Sans"/>
              <a:ea typeface="Gill Sans"/>
              <a:cs typeface="Gill Sans"/>
              <a:sym typeface="Gill Sans"/>
            </a:endParaRPr>
          </a:p>
        </p:txBody>
      </p:sp>
      <p:cxnSp>
        <p:nvCxnSpPr>
          <p:cNvPr id="878" name="Google Shape;878;p48"/>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879" name="Google Shape;879;p48"/>
          <p:cNvSpPr txBox="1"/>
          <p:nvPr/>
        </p:nvSpPr>
        <p:spPr>
          <a:xfrm>
            <a:off x="548270" y="4058085"/>
            <a:ext cx="5186775"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Les chiffres présentes sur la page d’accueil doivent être des données dynamiques récupérées depuis la base de données</a:t>
            </a:r>
            <a:endParaRPr/>
          </a:p>
        </p:txBody>
      </p:sp>
      <p:cxnSp>
        <p:nvCxnSpPr>
          <p:cNvPr id="880" name="Google Shape;880;p48"/>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86" name="Shape 886"/>
        <p:cNvGrpSpPr/>
        <p:nvPr/>
      </p:nvGrpSpPr>
      <p:grpSpPr>
        <a:xfrm>
          <a:off x="0" y="0"/>
          <a:ext cx="0" cy="0"/>
          <a:chOff x="0" y="0"/>
          <a:chExt cx="0" cy="0"/>
        </a:xfrm>
      </p:grpSpPr>
      <p:sp>
        <p:nvSpPr>
          <p:cNvPr id="887" name="Google Shape;887;p49"/>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8" name="Google Shape;888;p49"/>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9" name="Google Shape;889;p49"/>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890" name="Google Shape;890;p49"/>
          <p:cNvGrpSpPr/>
          <p:nvPr/>
        </p:nvGrpSpPr>
        <p:grpSpPr>
          <a:xfrm>
            <a:off x="1292493" y="4299807"/>
            <a:ext cx="2083885" cy="2083885"/>
            <a:chOff x="4842143" y="3556857"/>
            <a:chExt cx="2083885" cy="2083885"/>
          </a:xfrm>
        </p:grpSpPr>
        <p:sp>
          <p:nvSpPr>
            <p:cNvPr id="891" name="Google Shape;891;p49"/>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2" name="Google Shape;892;p49"/>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3" name="Google Shape;893;p49"/>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4" name="Google Shape;894;p49"/>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95" name="Google Shape;895;p4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rrière-plan numérique Point de données" id="896" name="Google Shape;896;p49"/>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897" name="Google Shape;897;p49"/>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8" name="Google Shape;898;p49"/>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99" name="Google Shape;899;p49"/>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Backlog</a:t>
            </a:r>
            <a:br>
              <a:rPr lang="fr-FR">
                <a:latin typeface="Calibri"/>
                <a:ea typeface="Calibri"/>
                <a:cs typeface="Calibri"/>
                <a:sym typeface="Calibri"/>
              </a:rPr>
            </a:br>
            <a:r>
              <a:rPr lang="fr-FR" sz="6400">
                <a:solidFill>
                  <a:schemeClr val="lt1"/>
                </a:solidFill>
                <a:latin typeface="Calibri"/>
                <a:ea typeface="Calibri"/>
                <a:cs typeface="Calibri"/>
                <a:sym typeface="Calibri"/>
              </a:rPr>
              <a:t>Partie 4</a:t>
            </a:r>
            <a:endParaRPr/>
          </a:p>
        </p:txBody>
      </p:sp>
      <p:sp>
        <p:nvSpPr>
          <p:cNvPr id="900" name="Google Shape;900;p49"/>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6ème</a:t>
            </a:r>
            <a:r>
              <a:rPr lang="fr-FR">
                <a:latin typeface="Gill Sans"/>
                <a:ea typeface="Gill Sans"/>
                <a:cs typeface="Gill Sans"/>
                <a:sym typeface="Gill Sans"/>
              </a:rPr>
              <a:t> partie</a:t>
            </a:r>
            <a:endParaRPr/>
          </a:p>
        </p:txBody>
      </p:sp>
      <p:sp>
        <p:nvSpPr>
          <p:cNvPr id="901" name="Google Shape;901;p4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pic>
        <p:nvPicPr>
          <p:cNvPr id="902" name="Google Shape;902;p49"/>
          <p:cNvPicPr preferRelativeResize="0"/>
          <p:nvPr/>
        </p:nvPicPr>
        <p:blipFill rotWithShape="1">
          <a:blip r:embed="rId4">
            <a:alphaModFix/>
          </a:blip>
          <a:srcRect b="0" l="0" r="0" t="0"/>
          <a:stretch/>
        </p:blipFill>
        <p:spPr>
          <a:xfrm>
            <a:off x="1292492" y="4780757"/>
            <a:ext cx="933372" cy="9333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0"/>
          <p:cNvSpPr txBox="1"/>
          <p:nvPr>
            <p:ph type="title"/>
          </p:nvPr>
        </p:nvSpPr>
        <p:spPr>
          <a:xfrm>
            <a:off x="550863" y="665115"/>
            <a:ext cx="5601284"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3</a:t>
            </a:r>
            <a:endParaRPr/>
          </a:p>
        </p:txBody>
      </p:sp>
      <p:sp>
        <p:nvSpPr>
          <p:cNvPr id="910" name="Google Shape;910;p5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11" name="Google Shape;911;p50"/>
          <p:cNvSpPr txBox="1"/>
          <p:nvPr>
            <p:ph idx="4294967295" type="body"/>
          </p:nvPr>
        </p:nvSpPr>
        <p:spPr>
          <a:xfrm>
            <a:off x="550863" y="1749256"/>
            <a:ext cx="8849812" cy="4828007"/>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Cette semaine, vous allez vous concentrer sur la partie JavaScript de votre projet. </a:t>
            </a:r>
            <a:endParaRPr/>
          </a:p>
          <a:p>
            <a:pPr indent="0" lvl="0" marL="0" marR="0" rtl="0" algn="l">
              <a:lnSpc>
                <a:spcPct val="110000"/>
              </a:lnSpc>
              <a:spcBef>
                <a:spcPts val="1800"/>
              </a:spcBef>
              <a:spcAft>
                <a:spcPts val="0"/>
              </a:spcAft>
              <a:buClr>
                <a:schemeClr val="lt1"/>
              </a:buClr>
              <a:buSzPts val="1600"/>
              <a:buFont typeface="Arial"/>
              <a:buNone/>
            </a:pPr>
            <a:r>
              <a:rPr b="0" i="0" lang="fr-FR" sz="1600" u="none" cap="none" strike="noStrike">
                <a:solidFill>
                  <a:schemeClr val="lt1"/>
                </a:solidFill>
                <a:latin typeface="Calibri"/>
                <a:ea typeface="Calibri"/>
                <a:cs typeface="Calibri"/>
                <a:sym typeface="Calibri"/>
              </a:rPr>
              <a:t>L’objectif est de créer votre jeu ! Et également de dynamiser certaines fonctionnalités déjà existante.</a:t>
            </a:r>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l">
              <a:lnSpc>
                <a:spcPct val="110000"/>
              </a:lnSpc>
              <a:spcBef>
                <a:spcPts val="180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600"/>
              <a:buFont typeface="Arial"/>
              <a:buNone/>
            </a:pPr>
            <a:r>
              <a:rPr b="1" i="0" lang="fr-FR" sz="1600" u="none" cap="none" strike="noStrike">
                <a:solidFill>
                  <a:schemeClr val="lt1"/>
                </a:solidFill>
                <a:latin typeface="Calibri"/>
                <a:ea typeface="Calibri"/>
                <a:cs typeface="Calibri"/>
                <a:sym typeface="Calibri"/>
              </a:rPr>
              <a:t>A ce stade, vous pourrez revenir en arrière et compléter l’ensemble du projet si besoin.</a:t>
            </a:r>
            <a:endParaRPr/>
          </a:p>
          <a:p>
            <a:pPr indent="0" lvl="0" marL="0" marR="0" rtl="0" algn="ctr">
              <a:lnSpc>
                <a:spcPct val="110000"/>
              </a:lnSpc>
              <a:spcBef>
                <a:spcPts val="1800"/>
              </a:spcBef>
              <a:spcAft>
                <a:spcPts val="0"/>
              </a:spcAft>
              <a:buClr>
                <a:schemeClr val="lt1"/>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600"/>
              <a:buFont typeface="Arial"/>
              <a:buNone/>
            </a:pPr>
            <a:r>
              <a:rPr b="1" i="0" lang="fr-FR" sz="1600" u="none" cap="none" strike="noStrike">
                <a:solidFill>
                  <a:schemeClr val="lt1"/>
                </a:solidFill>
                <a:latin typeface="Calibri"/>
                <a:ea typeface="Calibri"/>
                <a:cs typeface="Calibri"/>
                <a:sym typeface="Calibri"/>
              </a:rPr>
              <a:t>Bon courage ! Et surtout, amusez-vous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51"/>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4</a:t>
            </a:r>
            <a:endParaRPr/>
          </a:p>
        </p:txBody>
      </p:sp>
      <p:sp>
        <p:nvSpPr>
          <p:cNvPr id="919" name="Google Shape;919;p5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20" name="Google Shape;920;p51"/>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1ère Story</a:t>
            </a:r>
            <a:endParaRPr/>
          </a:p>
        </p:txBody>
      </p:sp>
      <p:sp>
        <p:nvSpPr>
          <p:cNvPr id="921" name="Google Shape;921;p51"/>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proposer un thème à mon utilisateur et générer une grille de jeu</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personnaliser son expérience et lui permettre de jouer</a:t>
            </a:r>
            <a:endParaRPr/>
          </a:p>
        </p:txBody>
      </p:sp>
      <p:cxnSp>
        <p:nvCxnSpPr>
          <p:cNvPr id="922" name="Google Shape;922;p51"/>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923" name="Google Shape;923;p51"/>
          <p:cNvSpPr txBox="1"/>
          <p:nvPr/>
        </p:nvSpPr>
        <p:spPr>
          <a:xfrm>
            <a:off x="548270" y="4058085"/>
            <a:ext cx="5186775" cy="27853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 menu déroulant est présent sur la page avant de lancer une partie. Il proposera 3 thèmes que vous aurez imaginé.</a:t>
            </a:r>
            <a:br>
              <a:rPr lang="fr-FR" sz="1300">
                <a:solidFill>
                  <a:schemeClr val="lt1"/>
                </a:solidFill>
                <a:latin typeface="Gill Sans"/>
                <a:ea typeface="Gill Sans"/>
                <a:cs typeface="Gill Sans"/>
                <a:sym typeface="Gill Sans"/>
              </a:rPr>
            </a:b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 second menu déroulant proposant les difficultés est également proposés.</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Une fois le thème et la difficulté choisis, l’utilisateur appuiera sur un bouton « Lancer la partie »</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Au lancement de la partie, on lance un chronomètre</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p:txBody>
      </p:sp>
      <p:cxnSp>
        <p:nvCxnSpPr>
          <p:cNvPr id="924" name="Google Shape;924;p51"/>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
        <p:nvSpPr>
          <p:cNvPr id="925" name="Google Shape;925;p51"/>
          <p:cNvSpPr txBox="1"/>
          <p:nvPr/>
        </p:nvSpPr>
        <p:spPr>
          <a:xfrm>
            <a:off x="6572081" y="2180136"/>
            <a:ext cx="5186775"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Au lancement de la partie, une grille est générée suivant la difficulté et le thème.</a:t>
            </a:r>
            <a:br>
              <a:rPr lang="fr-FR" sz="1300">
                <a:solidFill>
                  <a:schemeClr val="lt1"/>
                </a:solidFill>
                <a:latin typeface="Gill Sans"/>
                <a:ea typeface="Gill Sans"/>
                <a:cs typeface="Gill Sans"/>
                <a:sym typeface="Gill Sans"/>
              </a:rPr>
            </a:br>
            <a:br>
              <a:rPr lang="fr-FR" sz="1300">
                <a:solidFill>
                  <a:schemeClr val="lt1"/>
                </a:solidFill>
                <a:latin typeface="Gill Sans"/>
                <a:ea typeface="Gill Sans"/>
                <a:cs typeface="Gill Sans"/>
                <a:sym typeface="Gill Sans"/>
              </a:rPr>
            </a:br>
            <a:r>
              <a:rPr lang="fr-FR" sz="1300">
                <a:solidFill>
                  <a:schemeClr val="lt1"/>
                </a:solidFill>
                <a:latin typeface="Gill Sans"/>
                <a:ea typeface="Gill Sans"/>
                <a:cs typeface="Gill Sans"/>
                <a:sym typeface="Gill Sans"/>
              </a:rPr>
              <a:t>A vous de prévoir les images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52"/>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4</a:t>
            </a:r>
            <a:endParaRPr/>
          </a:p>
        </p:txBody>
      </p:sp>
      <p:sp>
        <p:nvSpPr>
          <p:cNvPr id="933" name="Google Shape;933;p5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34" name="Google Shape;934;p52"/>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2ème Story</a:t>
            </a:r>
            <a:endParaRPr/>
          </a:p>
        </p:txBody>
      </p:sp>
      <p:sp>
        <p:nvSpPr>
          <p:cNvPr id="935" name="Google Shape;935;p52"/>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proposer à mon utilisateur de cliquer sur une image du jeu afin de chercher un doublon</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lui permettre de jouer</a:t>
            </a:r>
            <a:endParaRPr/>
          </a:p>
        </p:txBody>
      </p:sp>
      <p:cxnSp>
        <p:nvCxnSpPr>
          <p:cNvPr id="936" name="Google Shape;936;p52"/>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937" name="Google Shape;937;p52"/>
          <p:cNvSpPr txBox="1"/>
          <p:nvPr/>
        </p:nvSpPr>
        <p:spPr>
          <a:xfrm>
            <a:off x="548270" y="4058085"/>
            <a:ext cx="51867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Au clique sur une case, l’image présente en dessous apparait. Une animation (de votre choix) sera présente pour faire apparaitre l’image.</a:t>
            </a:r>
            <a:br>
              <a:rPr lang="fr-FR" sz="1300">
                <a:solidFill>
                  <a:schemeClr val="lt1"/>
                </a:solidFill>
                <a:latin typeface="Gill Sans"/>
                <a:ea typeface="Gill Sans"/>
                <a:cs typeface="Gill Sans"/>
                <a:sym typeface="Gill Sans"/>
              </a:rPr>
            </a:b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Lorsque l’utilisateur clique sur une seconde image :</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SI les 2 images sont identiques, elles restent visible</a:t>
            </a:r>
            <a:endParaRPr/>
          </a:p>
          <a:p>
            <a:pPr indent="-285750" lvl="1" marL="742950" marR="0" rtl="0" algn="l">
              <a:spcBef>
                <a:spcPts val="0"/>
              </a:spcBef>
              <a:spcAft>
                <a:spcPts val="0"/>
              </a:spcAft>
              <a:buClr>
                <a:schemeClr val="lt1"/>
              </a:buClr>
              <a:buSzPts val="1300"/>
              <a:buFont typeface="Arial"/>
              <a:buChar char="•"/>
            </a:pPr>
            <a:r>
              <a:rPr b="0" i="0" lang="fr-FR" sz="1300" u="none" cap="none" strike="noStrike">
                <a:solidFill>
                  <a:schemeClr val="lt1"/>
                </a:solidFill>
                <a:latin typeface="Gill Sans"/>
                <a:ea typeface="Gill Sans"/>
                <a:cs typeface="Gill Sans"/>
                <a:sym typeface="Gill Sans"/>
              </a:rPr>
              <a:t>Si les 2 images sont différentes, elles sont à nouveau cachées (avec une animation)</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 chronomètre s’affiche sur la page affichant les minutes, les secondes et les millisecondes.</a:t>
            </a:r>
            <a:endParaRPr/>
          </a:p>
        </p:txBody>
      </p:sp>
      <p:cxnSp>
        <p:nvCxnSpPr>
          <p:cNvPr id="938" name="Google Shape;938;p52"/>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
        <p:nvSpPr>
          <p:cNvPr id="939" name="Google Shape;939;p52"/>
          <p:cNvSpPr txBox="1"/>
          <p:nvPr/>
        </p:nvSpPr>
        <p:spPr>
          <a:xfrm>
            <a:off x="6572081" y="2180136"/>
            <a:ext cx="5186775" cy="4924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Lorsque toutes les images sont découverte, la partie s’arrête et on enregistre le temps dans une variable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53"/>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4</a:t>
            </a:r>
            <a:endParaRPr/>
          </a:p>
        </p:txBody>
      </p:sp>
      <p:sp>
        <p:nvSpPr>
          <p:cNvPr id="947" name="Google Shape;947;p5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48" name="Google Shape;948;p53"/>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3ème Story</a:t>
            </a:r>
            <a:endParaRPr/>
          </a:p>
        </p:txBody>
      </p:sp>
      <p:sp>
        <p:nvSpPr>
          <p:cNvPr id="949" name="Google Shape;949;p53"/>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enregistrer le temps d’une partie dans le tableau des scores</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lui permettre de voir son score sur le tableau des scores</a:t>
            </a:r>
            <a:endParaRPr/>
          </a:p>
        </p:txBody>
      </p:sp>
      <p:cxnSp>
        <p:nvCxnSpPr>
          <p:cNvPr id="950" name="Google Shape;950;p53"/>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951" name="Google Shape;951;p53"/>
          <p:cNvSpPr txBox="1"/>
          <p:nvPr/>
        </p:nvSpPr>
        <p:spPr>
          <a:xfrm>
            <a:off x="548270" y="4058085"/>
            <a:ext cx="5186775"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utiliserez de l’AJAX pour enregistrer en base de données le score de l’utilisateur une fois sa partie terminée</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Un message sous forme de popup s’affiche à l’écran informant l’utilisateur de son score. Un bouton lui permettre de rejouer s’affichera aussi dans la popup</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bouton « Rejouer » est fonctionnel</a:t>
            </a:r>
            <a:endParaRPr/>
          </a:p>
        </p:txBody>
      </p:sp>
      <p:cxnSp>
        <p:nvCxnSpPr>
          <p:cNvPr id="952" name="Google Shape;952;p53"/>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4"/>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4</a:t>
            </a:r>
            <a:endParaRPr/>
          </a:p>
        </p:txBody>
      </p:sp>
      <p:sp>
        <p:nvSpPr>
          <p:cNvPr id="960" name="Google Shape;960;p5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61" name="Google Shape;961;p54"/>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4ème Story</a:t>
            </a:r>
            <a:endParaRPr/>
          </a:p>
        </p:txBody>
      </p:sp>
      <p:sp>
        <p:nvSpPr>
          <p:cNvPr id="962" name="Google Shape;962;p54"/>
          <p:cNvSpPr txBox="1"/>
          <p:nvPr/>
        </p:nvSpPr>
        <p:spPr>
          <a:xfrm>
            <a:off x="631073" y="2524285"/>
            <a:ext cx="5103972"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envoyer un message via le chat du jeu</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communiquer avec les autres utilisateurs</a:t>
            </a:r>
            <a:endParaRPr/>
          </a:p>
        </p:txBody>
      </p:sp>
      <p:cxnSp>
        <p:nvCxnSpPr>
          <p:cNvPr id="963" name="Google Shape;963;p54"/>
          <p:cNvCxnSpPr/>
          <p:nvPr/>
        </p:nvCxnSpPr>
        <p:spPr>
          <a:xfrm>
            <a:off x="548270" y="2418797"/>
            <a:ext cx="0" cy="1343077"/>
          </a:xfrm>
          <a:prstGeom prst="straightConnector1">
            <a:avLst/>
          </a:prstGeom>
          <a:noFill/>
          <a:ln cap="flat" cmpd="sng" w="12700">
            <a:solidFill>
              <a:schemeClr val="accent4"/>
            </a:solidFill>
            <a:prstDash val="solid"/>
            <a:miter lim="800000"/>
            <a:headEnd len="sm" w="sm" type="none"/>
            <a:tailEnd len="sm" w="sm" type="none"/>
          </a:ln>
        </p:spPr>
      </p:cxnSp>
      <p:sp>
        <p:nvSpPr>
          <p:cNvPr id="964" name="Google Shape;964;p54"/>
          <p:cNvSpPr txBox="1"/>
          <p:nvPr/>
        </p:nvSpPr>
        <p:spPr>
          <a:xfrm>
            <a:off x="548270" y="4058085"/>
            <a:ext cx="5186775"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Vous utiliserez de l’AJAX pour enregistrer en base de données le message de l’utilisateur une fois son message envoyé</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Le message envoyé apparait dans le chat</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La validité du message est vérifié avant envoie. Minium 3 caractères.</a:t>
            </a:r>
            <a:endParaRPr/>
          </a:p>
        </p:txBody>
      </p:sp>
      <p:cxnSp>
        <p:nvCxnSpPr>
          <p:cNvPr id="965" name="Google Shape;965;p54"/>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5"/>
          <p:cNvSpPr txBox="1"/>
          <p:nvPr>
            <p:ph type="title"/>
          </p:nvPr>
        </p:nvSpPr>
        <p:spPr>
          <a:xfrm>
            <a:off x="550862" y="665115"/>
            <a:ext cx="8994191"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4</a:t>
            </a:r>
            <a:endParaRPr/>
          </a:p>
        </p:txBody>
      </p:sp>
      <p:sp>
        <p:nvSpPr>
          <p:cNvPr id="973" name="Google Shape;973;p5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974" name="Google Shape;974;p55"/>
          <p:cNvSpPr txBox="1"/>
          <p:nvPr/>
        </p:nvSpPr>
        <p:spPr>
          <a:xfrm>
            <a:off x="550862" y="1780026"/>
            <a:ext cx="5857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000">
                <a:solidFill>
                  <a:schemeClr val="accent4"/>
                </a:solidFill>
                <a:latin typeface="Gill Sans"/>
                <a:ea typeface="Gill Sans"/>
                <a:cs typeface="Gill Sans"/>
                <a:sym typeface="Gill Sans"/>
              </a:rPr>
              <a:t>5ème Story</a:t>
            </a:r>
            <a:endParaRPr/>
          </a:p>
        </p:txBody>
      </p:sp>
      <p:sp>
        <p:nvSpPr>
          <p:cNvPr id="975" name="Google Shape;975;p55"/>
          <p:cNvSpPr txBox="1"/>
          <p:nvPr/>
        </p:nvSpPr>
        <p:spPr>
          <a:xfrm>
            <a:off x="631073" y="2524285"/>
            <a:ext cx="51039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EN TANT QU</a:t>
            </a:r>
            <a:r>
              <a:rPr lang="fr-FR" sz="1400">
                <a:solidFill>
                  <a:schemeClr val="lt1"/>
                </a:solidFill>
                <a:latin typeface="Gill Sans"/>
                <a:ea typeface="Gill Sans"/>
                <a:cs typeface="Gill Sans"/>
                <a:sym typeface="Gill Sans"/>
              </a:rPr>
              <a:t>’étudiant de la Coding Factory</a:t>
            </a:r>
            <a:br>
              <a:rPr lang="fr-FR" sz="1400">
                <a:solidFill>
                  <a:schemeClr val="lt1"/>
                </a:solidFill>
                <a:latin typeface="Gill Sans"/>
                <a:ea typeface="Gill Sans"/>
                <a:cs typeface="Gill Sans"/>
                <a:sym typeface="Gill Sans"/>
              </a:rPr>
            </a:b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JE VEUX </a:t>
            </a:r>
            <a:r>
              <a:rPr lang="fr-FR" sz="1400">
                <a:solidFill>
                  <a:schemeClr val="lt1"/>
                </a:solidFill>
                <a:latin typeface="Gill Sans"/>
                <a:ea typeface="Gill Sans"/>
                <a:cs typeface="Gill Sans"/>
                <a:sym typeface="Gill Sans"/>
              </a:rPr>
              <a:t>ajouter une vérification de sécurité du mot de passe sur la page d’inscription</a:t>
            </a:r>
            <a:endParaRPr/>
          </a:p>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a:p>
            <a:pPr indent="0" lvl="0" marL="0" marR="0" rtl="0" algn="l">
              <a:spcBef>
                <a:spcPts val="0"/>
              </a:spcBef>
              <a:spcAft>
                <a:spcPts val="0"/>
              </a:spcAft>
              <a:buNone/>
            </a:pPr>
            <a:r>
              <a:rPr lang="fr-FR" sz="1400">
                <a:solidFill>
                  <a:schemeClr val="accent1"/>
                </a:solidFill>
                <a:latin typeface="Gill Sans"/>
                <a:ea typeface="Gill Sans"/>
                <a:cs typeface="Gill Sans"/>
                <a:sym typeface="Gill Sans"/>
              </a:rPr>
              <a:t>AFIN DE </a:t>
            </a:r>
            <a:r>
              <a:rPr lang="fr-FR" sz="1400">
                <a:solidFill>
                  <a:schemeClr val="lt1"/>
                </a:solidFill>
                <a:latin typeface="Gill Sans"/>
                <a:ea typeface="Gill Sans"/>
                <a:cs typeface="Gill Sans"/>
                <a:sym typeface="Gill Sans"/>
              </a:rPr>
              <a:t>guider mon utilisateur vers un choix sécurisé</a:t>
            </a:r>
            <a:endParaRPr/>
          </a:p>
        </p:txBody>
      </p:sp>
      <p:cxnSp>
        <p:nvCxnSpPr>
          <p:cNvPr id="976" name="Google Shape;976;p55"/>
          <p:cNvCxnSpPr/>
          <p:nvPr/>
        </p:nvCxnSpPr>
        <p:spPr>
          <a:xfrm>
            <a:off x="548270" y="2418797"/>
            <a:ext cx="0" cy="1490483"/>
          </a:xfrm>
          <a:prstGeom prst="straightConnector1">
            <a:avLst/>
          </a:prstGeom>
          <a:noFill/>
          <a:ln cap="flat" cmpd="sng" w="12700">
            <a:solidFill>
              <a:schemeClr val="accent4"/>
            </a:solidFill>
            <a:prstDash val="solid"/>
            <a:miter lim="800000"/>
            <a:headEnd len="sm" w="sm" type="none"/>
            <a:tailEnd len="sm" w="sm" type="none"/>
          </a:ln>
        </p:spPr>
      </p:cxnSp>
      <p:sp>
        <p:nvSpPr>
          <p:cNvPr id="977" name="Google Shape;977;p55"/>
          <p:cNvSpPr txBox="1"/>
          <p:nvPr/>
        </p:nvSpPr>
        <p:spPr>
          <a:xfrm>
            <a:off x="548270" y="4058085"/>
            <a:ext cx="5186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600">
                <a:solidFill>
                  <a:schemeClr val="accent2"/>
                </a:solidFill>
                <a:latin typeface="Gill Sans"/>
                <a:ea typeface="Gill Sans"/>
                <a:cs typeface="Gill Sans"/>
                <a:sym typeface="Gill Sans"/>
              </a:rPr>
              <a:t>Critères d’acceptation</a:t>
            </a:r>
            <a:endParaRPr/>
          </a:p>
          <a:p>
            <a:pPr indent="0" lvl="0" marL="0" marR="0" rtl="0" algn="l">
              <a:spcBef>
                <a:spcPts val="0"/>
              </a:spcBef>
              <a:spcAft>
                <a:spcPts val="0"/>
              </a:spcAft>
              <a:buNone/>
            </a:pPr>
            <a:r>
              <a:t/>
            </a:r>
            <a:endParaRPr b="1" sz="16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Suivez le visuel ci-après</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Mot de passe faible : moins de 8 caractères, pas de caractère spécial, pas de majuscule, pas de chiffre</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Mot</a:t>
            </a:r>
            <a:r>
              <a:rPr lang="fr-FR" sz="1300">
                <a:solidFill>
                  <a:schemeClr val="lt1"/>
                </a:solidFill>
                <a:latin typeface="Gill Sans"/>
                <a:ea typeface="Gill Sans"/>
                <a:cs typeface="Gill Sans"/>
                <a:sym typeface="Gill Sans"/>
              </a:rPr>
              <a:t> de passe moyen : Plus de 8 caractères, une majuscule au minimum, un chiffre au minimum, pas de caractère spécial</a:t>
            </a:r>
            <a:endParaRPr/>
          </a:p>
          <a:p>
            <a:pPr indent="-203200" lvl="0" marL="285750" marR="0" rtl="0" algn="l">
              <a:spcBef>
                <a:spcPts val="0"/>
              </a:spcBef>
              <a:spcAft>
                <a:spcPts val="0"/>
              </a:spcAft>
              <a:buClr>
                <a:schemeClr val="lt1"/>
              </a:buClr>
              <a:buSzPts val="1300"/>
              <a:buFont typeface="Arial"/>
              <a:buNone/>
            </a:pPr>
            <a:r>
              <a:t/>
            </a:r>
            <a:endParaRPr sz="1300">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lang="fr-FR" sz="1300">
                <a:solidFill>
                  <a:schemeClr val="lt1"/>
                </a:solidFill>
                <a:latin typeface="Gill Sans"/>
                <a:ea typeface="Gill Sans"/>
                <a:cs typeface="Gill Sans"/>
                <a:sym typeface="Gill Sans"/>
              </a:rPr>
              <a:t>Mot de passe fort : Plus de 8 caractères, au moins une majuscule, un chiffre et un caractère spécial</a:t>
            </a:r>
            <a:endParaRPr/>
          </a:p>
        </p:txBody>
      </p:sp>
      <p:cxnSp>
        <p:nvCxnSpPr>
          <p:cNvPr id="978" name="Google Shape;978;p55"/>
          <p:cNvCxnSpPr/>
          <p:nvPr/>
        </p:nvCxnSpPr>
        <p:spPr>
          <a:xfrm>
            <a:off x="6096000" y="2069432"/>
            <a:ext cx="0" cy="4153126"/>
          </a:xfrm>
          <a:prstGeom prst="straightConnector1">
            <a:avLst/>
          </a:prstGeom>
          <a:noFill/>
          <a:ln cap="flat" cmpd="sng" w="9525">
            <a:solidFill>
              <a:srgbClr val="7F7F7F"/>
            </a:solidFill>
            <a:prstDash val="solid"/>
            <a:miter lim="800000"/>
            <a:headEnd len="sm" w="sm" type="none"/>
            <a:tailEnd len="sm" w="sm" type="none"/>
          </a:ln>
        </p:spPr>
      </p:cxnSp>
      <p:pic>
        <p:nvPicPr>
          <p:cNvPr id="979" name="Google Shape;979;p55"/>
          <p:cNvPicPr preferRelativeResize="0"/>
          <p:nvPr/>
        </p:nvPicPr>
        <p:blipFill rotWithShape="1">
          <a:blip r:embed="rId3">
            <a:alphaModFix/>
          </a:blip>
          <a:srcRect b="0" l="0" r="0" t="0"/>
          <a:stretch/>
        </p:blipFill>
        <p:spPr>
          <a:xfrm>
            <a:off x="6456956" y="2297397"/>
            <a:ext cx="5273497" cy="73920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5" name="Shape 985"/>
        <p:cNvGrpSpPr/>
        <p:nvPr/>
      </p:nvGrpSpPr>
      <p:grpSpPr>
        <a:xfrm>
          <a:off x="0" y="0"/>
          <a:ext cx="0" cy="0"/>
          <a:chOff x="0" y="0"/>
          <a:chExt cx="0" cy="0"/>
        </a:xfrm>
      </p:grpSpPr>
      <p:sp>
        <p:nvSpPr>
          <p:cNvPr id="986" name="Google Shape;986;p56"/>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7" name="Google Shape;987;p56"/>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8" name="Google Shape;988;p56"/>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989" name="Google Shape;989;p56"/>
          <p:cNvGrpSpPr/>
          <p:nvPr/>
        </p:nvGrpSpPr>
        <p:grpSpPr>
          <a:xfrm>
            <a:off x="1292493" y="4299807"/>
            <a:ext cx="2083885" cy="2083885"/>
            <a:chOff x="4842143" y="3556857"/>
            <a:chExt cx="2083885" cy="2083885"/>
          </a:xfrm>
        </p:grpSpPr>
        <p:sp>
          <p:nvSpPr>
            <p:cNvPr id="990" name="Google Shape;990;p5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1" name="Google Shape;991;p5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2" name="Google Shape;992;p56"/>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3" name="Google Shape;993;p56"/>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994" name="Google Shape;994;p5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rrière-plan numérique Point de données" id="995" name="Google Shape;995;p56"/>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996" name="Google Shape;996;p5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7" name="Google Shape;997;p5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8" name="Google Shape;998;p56"/>
          <p:cNvSpPr txBox="1"/>
          <p:nvPr>
            <p:ph type="ctrTitle"/>
          </p:nvPr>
        </p:nvSpPr>
        <p:spPr>
          <a:xfrm>
            <a:off x="550863" y="549274"/>
            <a:ext cx="6379326" cy="4070851"/>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Backlog</a:t>
            </a:r>
            <a:br>
              <a:rPr lang="fr-FR">
                <a:latin typeface="Calibri"/>
                <a:ea typeface="Calibri"/>
                <a:cs typeface="Calibri"/>
                <a:sym typeface="Calibri"/>
              </a:rPr>
            </a:br>
            <a:r>
              <a:rPr lang="fr-FR" sz="6400">
                <a:solidFill>
                  <a:schemeClr val="lt1"/>
                </a:solidFill>
                <a:latin typeface="Calibri"/>
                <a:ea typeface="Calibri"/>
                <a:cs typeface="Calibri"/>
                <a:sym typeface="Calibri"/>
              </a:rPr>
              <a:t>Partie BONUS</a:t>
            </a:r>
            <a:endParaRPr/>
          </a:p>
        </p:txBody>
      </p:sp>
      <p:sp>
        <p:nvSpPr>
          <p:cNvPr id="999" name="Google Shape;999;p56"/>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baseline="30000" lang="fr-FR"/>
              <a:t>6ème</a:t>
            </a:r>
            <a:r>
              <a:rPr lang="fr-FR">
                <a:latin typeface="Gill Sans"/>
                <a:ea typeface="Gill Sans"/>
                <a:cs typeface="Gill Sans"/>
                <a:sym typeface="Gill Sans"/>
              </a:rPr>
              <a:t> partie</a:t>
            </a:r>
            <a:endParaRPr/>
          </a:p>
        </p:txBody>
      </p:sp>
      <p:sp>
        <p:nvSpPr>
          <p:cNvPr id="1000" name="Google Shape;1000;p5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7"/>
          <p:cNvSpPr txBox="1"/>
          <p:nvPr>
            <p:ph type="title"/>
          </p:nvPr>
        </p:nvSpPr>
        <p:spPr>
          <a:xfrm>
            <a:off x="550862" y="665115"/>
            <a:ext cx="6218905"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Backlog – Partie Bonus</a:t>
            </a:r>
            <a:endParaRPr/>
          </a:p>
        </p:txBody>
      </p:sp>
      <p:sp>
        <p:nvSpPr>
          <p:cNvPr id="1008" name="Google Shape;1008;p5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1009" name="Google Shape;1009;p57"/>
          <p:cNvSpPr txBox="1"/>
          <p:nvPr>
            <p:ph idx="4294967295" type="body"/>
          </p:nvPr>
        </p:nvSpPr>
        <p:spPr>
          <a:xfrm>
            <a:off x="550878" y="1749250"/>
            <a:ext cx="11260800" cy="4827900"/>
          </a:xfrm>
          <a:prstGeom prst="rect">
            <a:avLst/>
          </a:prstGeom>
          <a:noFill/>
          <a:ln>
            <a:noFill/>
          </a:ln>
        </p:spPr>
        <p:txBody>
          <a:bodyPr anchorCtr="0" anchor="t" bIns="0" lIns="0" spcFirstLastPara="1" rIns="0" wrap="square" tIns="0">
            <a:normAutofit/>
          </a:bodyPr>
          <a:lstStyle/>
          <a:p>
            <a:pPr indent="0" lvl="0" marL="0" marR="0" rtl="0" algn="l">
              <a:lnSpc>
                <a:spcPct val="110000"/>
              </a:lnSpc>
              <a:spcBef>
                <a:spcPts val="0"/>
              </a:spcBef>
              <a:spcAft>
                <a:spcPts val="0"/>
              </a:spcAft>
              <a:buClr>
                <a:schemeClr val="lt1"/>
              </a:buClr>
              <a:buSzPts val="1600"/>
              <a:buFont typeface="Arial"/>
              <a:buNone/>
            </a:pPr>
            <a:r>
              <a:rPr lang="fr-FR" sz="1600">
                <a:latin typeface="Calibri"/>
                <a:ea typeface="Calibri"/>
                <a:cs typeface="Calibri"/>
                <a:sym typeface="Calibri"/>
              </a:rPr>
              <a:t>Tout</a:t>
            </a:r>
            <a:r>
              <a:rPr b="0" i="0" lang="fr-FR" sz="1600" u="none" cap="none" strike="noStrike">
                <a:solidFill>
                  <a:schemeClr val="lt1"/>
                </a:solidFill>
                <a:latin typeface="Calibri"/>
                <a:ea typeface="Calibri"/>
                <a:cs typeface="Calibri"/>
                <a:sym typeface="Calibri"/>
              </a:rPr>
              <a:t> ce qui n’est pas présent dans le backlog est considéré comme un bonus. Veillez à nous lister les fonctionnalités </a:t>
            </a:r>
            <a:r>
              <a:rPr lang="fr-FR" sz="1600">
                <a:latin typeface="Calibri"/>
                <a:ea typeface="Calibri"/>
                <a:cs typeface="Calibri"/>
                <a:sym typeface="Calibri"/>
              </a:rPr>
              <a:t>supplémentaires</a:t>
            </a:r>
            <a:r>
              <a:rPr b="0" i="0" lang="fr-FR" sz="1600" u="none" cap="none" strike="noStrike">
                <a:solidFill>
                  <a:schemeClr val="lt1"/>
                </a:solidFill>
                <a:latin typeface="Calibri"/>
                <a:ea typeface="Calibri"/>
                <a:cs typeface="Calibri"/>
                <a:sym typeface="Calibri"/>
              </a:rPr>
              <a:t> que vous aurez </a:t>
            </a:r>
            <a:r>
              <a:rPr lang="fr-FR" sz="1600">
                <a:latin typeface="Calibri"/>
                <a:ea typeface="Calibri"/>
                <a:cs typeface="Calibri"/>
                <a:sym typeface="Calibri"/>
              </a:rPr>
              <a:t>développées.</a:t>
            </a:r>
            <a:r>
              <a:rPr b="0" i="0" lang="fr-FR" sz="1600" u="none" cap="none" strike="noStrike">
                <a:solidFill>
                  <a:schemeClr val="lt1"/>
                </a:solidFill>
                <a:latin typeface="Calibri"/>
                <a:ea typeface="Calibri"/>
                <a:cs typeface="Calibri"/>
                <a:sym typeface="Calibri"/>
              </a:rPr>
              <a:t> Faites-vous plaisir !</a:t>
            </a:r>
            <a:endParaRPr/>
          </a:p>
          <a:p>
            <a:pPr indent="0" lvl="0" marL="0" marR="0" rtl="0" algn="l">
              <a:lnSpc>
                <a:spcPct val="110000"/>
              </a:lnSpc>
              <a:spcBef>
                <a:spcPts val="1800"/>
              </a:spcBef>
              <a:spcAft>
                <a:spcPts val="0"/>
              </a:spcAft>
              <a:buClr>
                <a:schemeClr val="lt1"/>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rgbClr val="FF0000"/>
              </a:buClr>
              <a:buSzPts val="2800"/>
              <a:buFont typeface="Arial"/>
              <a:buNone/>
            </a:pPr>
            <a:r>
              <a:rPr b="1" i="0" lang="fr-FR" sz="2800" u="none" cap="none" strike="noStrike">
                <a:solidFill>
                  <a:srgbClr val="FF0000"/>
                </a:solidFill>
                <a:latin typeface="Calibri"/>
                <a:ea typeface="Calibri"/>
                <a:cs typeface="Calibri"/>
                <a:sym typeface="Calibri"/>
              </a:rPr>
              <a:t>Attention</a:t>
            </a:r>
            <a:endParaRPr/>
          </a:p>
          <a:p>
            <a:pPr indent="0" lvl="0" marL="0" marR="0" rtl="0" algn="ctr">
              <a:lnSpc>
                <a:spcPct val="110000"/>
              </a:lnSpc>
              <a:spcBef>
                <a:spcPts val="1800"/>
              </a:spcBef>
              <a:spcAft>
                <a:spcPts val="0"/>
              </a:spcAft>
              <a:buClr>
                <a:schemeClr val="lt1"/>
              </a:buClr>
              <a:buSzPts val="2400"/>
              <a:buFont typeface="Arial"/>
              <a:buNone/>
            </a:pPr>
            <a:r>
              <a:rPr b="1" i="0" lang="fr-FR" sz="2400" u="none" cap="none" strike="noStrike">
                <a:solidFill>
                  <a:schemeClr val="lt1"/>
                </a:solidFill>
                <a:latin typeface="Calibri"/>
                <a:ea typeface="Calibri"/>
                <a:cs typeface="Calibri"/>
                <a:sym typeface="Calibri"/>
              </a:rPr>
              <a:t>Les fonctionnalités bonus seront notées uniquement si vous avez terminé le backlog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txBox="1"/>
          <p:nvPr>
            <p:ph type="title"/>
          </p:nvPr>
        </p:nvSpPr>
        <p:spPr>
          <a:xfrm>
            <a:off x="550862" y="665115"/>
            <a:ext cx="7349875"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Grille de notation - Groupe</a:t>
            </a:r>
            <a:endParaRPr/>
          </a:p>
        </p:txBody>
      </p:sp>
      <p:sp>
        <p:nvSpPr>
          <p:cNvPr id="251" name="Google Shape;251;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252" name="Google Shape;252;p6"/>
          <p:cNvSpPr txBox="1"/>
          <p:nvPr/>
        </p:nvSpPr>
        <p:spPr>
          <a:xfrm>
            <a:off x="550863" y="1638913"/>
            <a:ext cx="10758822" cy="52937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Méthode SCRUM</a:t>
            </a:r>
            <a:br>
              <a:rPr b="0"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Réaliser un projet c’est une chose, le réaliser en équipe en est une autre !</a:t>
            </a:r>
            <a:br>
              <a:rPr b="0"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Vous serez noter sur le bon usage de la méthode SCRUM. Référez vous à votre cours sur le sujet. Veillez, par exemple, à faire vos cérémonies et à maintenir à jour votre board (que ce soit papier ou trello).</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Communication &amp; Cohésion</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Savoir communiquer c’est savoir exprimer ses limites, ses idées ou simplement un malaise pour que l’équipe fonctionne de la meilleure des façon. Chacun à sa place et chaque voix à le droit de se faire entendre. Veillez à ce que personne ne reste en retrait et pour cela, la communication est de mise.</a:t>
            </a:r>
            <a:br>
              <a:rPr b="0"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Votre cohésion sera aussi votre capacité à fonctionner et travailler en équipe. Si l’un ou l’une d’entre vous à des facilités ou au contraire des difficultés, ce n’est pas une raison pour avancer seul ou rester en retrait.</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Complet</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Votre projet est-il complet et fonctionnel ? Voici le critère !</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Répartition des tâches</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Répartissez votre travail de façon pertinente. Si l’un ou l’une d’entre vous à des facilités, ce n’est pas une raison pour qu’il ou elle s’occupe des tâches les plus ardues. Rappelez-vous, vous avancez ensemble ! Finir un projet c’est bien mais arrivez au bout ensemble, c’est mieux !</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Qualité du code</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Un code de qualité est indispensable pour le travail d’équipe ! Harmonisez-le et commentez-le. Pas de fran-glais ! Evitez la répétition de code, vous allez découvrir les fonctions, profitez-en. Et pensez à bien structurer votre projet.</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GIT</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Vous serez noter sur votre utilisation de GIT. N’envisagez pas un projet sans repo ! Également, veillez à effectuer des commits pertinents et compréhensible.</a:t>
            </a:r>
            <a:endParaRPr/>
          </a:p>
          <a:p>
            <a:pPr indent="-203200" lvl="0" marL="2857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58"/>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800"/>
              <a:buFont typeface="Calibri"/>
              <a:buNone/>
            </a:pPr>
            <a:r>
              <a:rPr lang="fr-FR">
                <a:latin typeface="Calibri"/>
                <a:ea typeface="Calibri"/>
                <a:cs typeface="Calibri"/>
                <a:sym typeface="Calibri"/>
              </a:rPr>
              <a:t>Merci</a:t>
            </a:r>
            <a:endParaRPr/>
          </a:p>
        </p:txBody>
      </p:sp>
      <p:sp>
        <p:nvSpPr>
          <p:cNvPr id="1015" name="Google Shape;1015;p58"/>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1800"/>
              <a:buNone/>
            </a:pPr>
            <a:r>
              <a:rPr lang="fr-FR" sz="1800">
                <a:latin typeface="Calibri"/>
                <a:ea typeface="Calibri"/>
                <a:cs typeface="Calibri"/>
                <a:sym typeface="Calibri"/>
              </a:rPr>
              <a:t>Thibaud Magniez</a:t>
            </a:r>
            <a:endParaRPr/>
          </a:p>
          <a:p>
            <a:pPr indent="-228600" lvl="0" marL="228600" rtl="0" algn="l">
              <a:lnSpc>
                <a:spcPct val="110000"/>
              </a:lnSpc>
              <a:spcBef>
                <a:spcPts val="1800"/>
              </a:spcBef>
              <a:spcAft>
                <a:spcPts val="0"/>
              </a:spcAft>
              <a:buClr>
                <a:schemeClr val="lt1"/>
              </a:buClr>
              <a:buSzPts val="1800"/>
              <a:buNone/>
            </a:pPr>
            <a:r>
              <a:rPr lang="fr-FR" sz="1800">
                <a:latin typeface="Calibri"/>
                <a:ea typeface="Calibri"/>
                <a:cs typeface="Calibri"/>
                <a:sym typeface="Calibri"/>
              </a:rPr>
              <a:t>magniez.thibaud@gmail.com</a:t>
            </a:r>
            <a:endParaRPr/>
          </a:p>
        </p:txBody>
      </p:sp>
      <p:pic>
        <p:nvPicPr>
          <p:cNvPr descr="Arrière-plan numérique Point de données" id="1016" name="Google Shape;1016;p58"/>
          <p:cNvPicPr preferRelativeResize="0"/>
          <p:nvPr>
            <p:ph idx="2" type="pic"/>
          </p:nvPr>
        </p:nvPicPr>
        <p:blipFill rotWithShape="1">
          <a:blip r:embed="rId3">
            <a:alphaModFix/>
          </a:blip>
          <a:srcRect b="0" l="0" r="0" t="0"/>
          <a:stretch/>
        </p:blipFill>
        <p:spPr>
          <a:xfrm>
            <a:off x="6556248" y="548640"/>
            <a:ext cx="5084064" cy="2880360"/>
          </a:xfrm>
          <a:prstGeom prst="rect">
            <a:avLst/>
          </a:prstGeom>
          <a:solidFill>
            <a:schemeClr val="accent5"/>
          </a:solidFill>
          <a:ln>
            <a:noFill/>
          </a:ln>
        </p:spPr>
      </p:pic>
      <p:pic>
        <p:nvPicPr>
          <p:cNvPr descr="Arrière-plan numérique Point de données" id="1017" name="Google Shape;1017;p58"/>
          <p:cNvPicPr preferRelativeResize="0"/>
          <p:nvPr>
            <p:ph idx="3" type="pic"/>
          </p:nvPr>
        </p:nvPicPr>
        <p:blipFill rotWithShape="1">
          <a:blip r:embed="rId4">
            <a:alphaModFix/>
          </a:blip>
          <a:srcRect b="0" l="0" r="0" t="0"/>
          <a:stretch/>
        </p:blipFill>
        <p:spPr>
          <a:xfrm>
            <a:off x="6556248" y="3429000"/>
            <a:ext cx="5084064" cy="2880360"/>
          </a:xfrm>
          <a:prstGeom prst="rect">
            <a:avLst/>
          </a:prstGeom>
          <a:solidFill>
            <a:schemeClr val="accent5"/>
          </a:solidFill>
          <a:ln>
            <a:noFill/>
          </a:ln>
        </p:spPr>
      </p:pic>
      <p:sp>
        <p:nvSpPr>
          <p:cNvPr id="1018" name="Google Shape;1018;p5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
          <p:cNvSpPr txBox="1"/>
          <p:nvPr>
            <p:ph type="title"/>
          </p:nvPr>
        </p:nvSpPr>
        <p:spPr>
          <a:xfrm>
            <a:off x="550862" y="665115"/>
            <a:ext cx="8520949"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Grille de notation - Individuelle</a:t>
            </a:r>
            <a:endParaRPr/>
          </a:p>
        </p:txBody>
      </p:sp>
      <p:sp>
        <p:nvSpPr>
          <p:cNvPr id="260" name="Google Shape;260;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graphicFrame>
        <p:nvGraphicFramePr>
          <p:cNvPr id="261" name="Google Shape;261;p7"/>
          <p:cNvGraphicFramePr/>
          <p:nvPr/>
        </p:nvGraphicFramePr>
        <p:xfrm>
          <a:off x="550862" y="1758073"/>
          <a:ext cx="3000000" cy="3000000"/>
        </p:xfrm>
        <a:graphic>
          <a:graphicData uri="http://schemas.openxmlformats.org/drawingml/2006/table">
            <a:tbl>
              <a:tblPr bandRow="1" firstRow="1">
                <a:noFill/>
                <a:tableStyleId>{AF764F68-EB80-4824-8C51-B63F302AF4DC}</a:tableStyleId>
              </a:tblPr>
              <a:tblGrid>
                <a:gridCol w="2136725"/>
                <a:gridCol w="1763600"/>
                <a:gridCol w="2206275"/>
                <a:gridCol w="3291400"/>
              </a:tblGrid>
              <a:tr h="435375">
                <a:tc>
                  <a:txBody>
                    <a:bodyPr/>
                    <a:lstStyle/>
                    <a:p>
                      <a:pPr indent="0" lvl="0" marL="0" marR="0" rtl="0" algn="l">
                        <a:lnSpc>
                          <a:spcPct val="150000"/>
                        </a:lnSpc>
                        <a:spcBef>
                          <a:spcPts val="0"/>
                        </a:spcBef>
                        <a:spcAft>
                          <a:spcPts val="0"/>
                        </a:spcAft>
                        <a:buNone/>
                      </a:pPr>
                      <a:r>
                        <a:rPr lang="fr-FR" sz="1200" u="none" cap="none" strike="noStrike"/>
                        <a:t>Critère</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Implication - 50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Professionnalisme - 30</a:t>
                      </a:r>
                      <a:endParaRPr/>
                    </a:p>
                  </a:txBody>
                  <a:tcPr marT="45725" marB="45725" marR="91450" marL="91450"/>
                </a:tc>
                <a:tc>
                  <a:txBody>
                    <a:bodyPr/>
                    <a:lstStyle/>
                    <a:p>
                      <a:pPr indent="0" lvl="0" marL="0" marR="0" rtl="0" algn="l">
                        <a:lnSpc>
                          <a:spcPct val="150000"/>
                        </a:lnSpc>
                        <a:spcBef>
                          <a:spcPts val="0"/>
                        </a:spcBef>
                        <a:spcAft>
                          <a:spcPts val="0"/>
                        </a:spcAft>
                        <a:buNone/>
                      </a:pPr>
                      <a:r>
                        <a:rPr lang="fr-FR" sz="1200" u="none" cap="none" strike="noStrike"/>
                        <a:t>Travail de groupe - 20</a:t>
                      </a:r>
                      <a:endParaRPr/>
                    </a:p>
                  </a:txBody>
                  <a:tcPr marT="45725" marB="45725" marR="91450" marL="91450"/>
                </a:tc>
              </a:tr>
              <a:tr h="368975">
                <a:tc>
                  <a:txBody>
                    <a:bodyPr/>
                    <a:lstStyle/>
                    <a:p>
                      <a:pPr indent="0" lvl="0" marL="0" marR="0" rtl="0" algn="l">
                        <a:lnSpc>
                          <a:spcPct val="150000"/>
                        </a:lnSpc>
                        <a:spcBef>
                          <a:spcPts val="0"/>
                        </a:spcBef>
                        <a:spcAft>
                          <a:spcPts val="0"/>
                        </a:spcAft>
                        <a:buNone/>
                      </a:pPr>
                      <a:r>
                        <a:rPr lang="fr-FR" sz="1200" u="none" cap="none" strike="noStrike"/>
                        <a:t>HTML / CSS</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09075">
                <a:tc>
                  <a:txBody>
                    <a:bodyPr/>
                    <a:lstStyle/>
                    <a:p>
                      <a:pPr indent="0" lvl="0" marL="0" marR="0" rtl="0" algn="l">
                        <a:lnSpc>
                          <a:spcPct val="150000"/>
                        </a:lnSpc>
                        <a:spcBef>
                          <a:spcPts val="0"/>
                        </a:spcBef>
                        <a:spcAft>
                          <a:spcPts val="0"/>
                        </a:spcAft>
                        <a:buNone/>
                      </a:pPr>
                      <a:r>
                        <a:rPr lang="fr-FR" sz="1200" u="none" cap="none" strike="noStrike"/>
                        <a:t>JavaScript</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17100">
                <a:tc>
                  <a:txBody>
                    <a:bodyPr/>
                    <a:lstStyle/>
                    <a:p>
                      <a:pPr indent="0" lvl="0" marL="0" marR="0" rtl="0" algn="l">
                        <a:lnSpc>
                          <a:spcPct val="150000"/>
                        </a:lnSpc>
                        <a:spcBef>
                          <a:spcPts val="0"/>
                        </a:spcBef>
                        <a:spcAft>
                          <a:spcPts val="0"/>
                        </a:spcAft>
                        <a:buNone/>
                      </a:pPr>
                      <a:r>
                        <a:rPr lang="fr-FR" sz="1200" u="none" cap="none" strike="noStrike"/>
                        <a:t>SQL</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25125">
                <a:tc>
                  <a:txBody>
                    <a:bodyPr/>
                    <a:lstStyle/>
                    <a:p>
                      <a:pPr indent="0" lvl="0" marL="0" marR="0" rtl="0" algn="l">
                        <a:lnSpc>
                          <a:spcPct val="150000"/>
                        </a:lnSpc>
                        <a:spcBef>
                          <a:spcPts val="0"/>
                        </a:spcBef>
                        <a:spcAft>
                          <a:spcPts val="0"/>
                        </a:spcAft>
                        <a:buNone/>
                      </a:pPr>
                      <a:r>
                        <a:rPr lang="fr-FR" sz="1200" u="none" cap="none" strike="noStrike"/>
                        <a:t>PHP</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r h="425125">
                <a:tc>
                  <a:txBody>
                    <a:bodyPr/>
                    <a:lstStyle/>
                    <a:p>
                      <a:pPr indent="0" lvl="0" marL="0" marR="0" rtl="0" algn="l">
                        <a:lnSpc>
                          <a:spcPct val="150000"/>
                        </a:lnSpc>
                        <a:spcBef>
                          <a:spcPts val="0"/>
                        </a:spcBef>
                        <a:spcAft>
                          <a:spcPts val="0"/>
                        </a:spcAft>
                        <a:buNone/>
                      </a:pPr>
                      <a:r>
                        <a:rPr lang="fr-FR" sz="1200" u="none" cap="none" strike="noStrike"/>
                        <a:t>Projet global</a:t>
                      </a:r>
                      <a:endParaRPr/>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c>
                  <a:txBody>
                    <a:bodyPr/>
                    <a:lstStyle/>
                    <a:p>
                      <a:pPr indent="0" lvl="0" marL="0" marR="0" rtl="0" algn="l">
                        <a:lnSpc>
                          <a:spcPct val="150000"/>
                        </a:lnSpc>
                        <a:spcBef>
                          <a:spcPts val="0"/>
                        </a:spcBef>
                        <a:spcAft>
                          <a:spcPts val="0"/>
                        </a:spcAft>
                        <a:buNone/>
                      </a:pPr>
                      <a:r>
                        <a:t/>
                      </a:r>
                      <a:endParaRPr sz="1200" u="none" cap="none" strike="noStrike"/>
                    </a:p>
                  </a:txBody>
                  <a:tcPr marT="45725" marB="45725" marR="91450" marL="91450"/>
                </a:tc>
              </a:tr>
            </a:tbl>
          </a:graphicData>
        </a:graphic>
      </p:graphicFrame>
      <p:sp>
        <p:nvSpPr>
          <p:cNvPr id="262" name="Google Shape;262;p7"/>
          <p:cNvSpPr txBox="1"/>
          <p:nvPr/>
        </p:nvSpPr>
        <p:spPr>
          <a:xfrm>
            <a:off x="550862" y="4437199"/>
            <a:ext cx="5785770" cy="2893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Implication</a:t>
            </a:r>
            <a:br>
              <a:rPr b="0"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Chaque semaine et pour la globalité du projet, vous serez noté sur votre implication dans le projet. Faites-vous le choix de persévérer dans la difficulté ? Ou au contraire de sortir votre téléphone et de prendre de plus longues pauses… Se former n’est pas juste technique, c’est aussi s’adapter et changer pour aller au bout des objectifs.</a:t>
            </a: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Professionnalisme</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Considérez-vous dans un open-space en entreprise ! Chacun à le droit à sa concentration et au calme. Ce qui veut dire que l’on peut échanger en équipe mais dans le calme et que l’on respecte les horaires.</a:t>
            </a:r>
            <a:br>
              <a:rPr b="0" i="0" lang="fr-FR" sz="1300" u="none" cap="none" strike="noStrike">
                <a:solidFill>
                  <a:schemeClr val="lt1"/>
                </a:solidFill>
                <a:latin typeface="Gill Sans"/>
                <a:ea typeface="Gill Sans"/>
                <a:cs typeface="Gill Sans"/>
                <a:sym typeface="Gill Sans"/>
              </a:rPr>
            </a:br>
            <a:br>
              <a:rPr b="0" i="0" lang="fr-FR" sz="1300" u="none" cap="none" strike="noStrike">
                <a:solidFill>
                  <a:schemeClr val="lt1"/>
                </a:solidFill>
                <a:latin typeface="Gill Sans"/>
                <a:ea typeface="Gill Sans"/>
                <a:cs typeface="Gill Sans"/>
                <a:sym typeface="Gill Sans"/>
              </a:rPr>
            </a:br>
            <a:endParaRPr b="0" i="0" sz="1300" u="none" cap="none" strike="noStrike">
              <a:solidFill>
                <a:schemeClr val="lt1"/>
              </a:solidFill>
              <a:latin typeface="Gill Sans"/>
              <a:ea typeface="Gill Sans"/>
              <a:cs typeface="Gill Sans"/>
              <a:sym typeface="Gill Sans"/>
            </a:endParaRPr>
          </a:p>
          <a:p>
            <a:pPr indent="-203200" lvl="0" marL="2857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sp>
        <p:nvSpPr>
          <p:cNvPr id="263" name="Google Shape;263;p7"/>
          <p:cNvSpPr txBox="1"/>
          <p:nvPr/>
        </p:nvSpPr>
        <p:spPr>
          <a:xfrm>
            <a:off x="6336632" y="4437199"/>
            <a:ext cx="5304504" cy="18928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300"/>
              <a:buFont typeface="Arial"/>
              <a:buChar char="•"/>
            </a:pPr>
            <a:r>
              <a:rPr b="1" i="0" lang="fr-FR" sz="1300" u="none" cap="none" strike="noStrike">
                <a:solidFill>
                  <a:schemeClr val="lt1"/>
                </a:solidFill>
                <a:latin typeface="Gill Sans"/>
                <a:ea typeface="Gill Sans"/>
                <a:cs typeface="Gill Sans"/>
                <a:sym typeface="Gill Sans"/>
              </a:rPr>
              <a:t>Travail de groupe</a:t>
            </a:r>
            <a:br>
              <a:rPr b="1"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Vous serez également noté sur votre capacité à travailler en groupe. Cette notion a été expliquée dans la slide précédente et il est ici important qu’à un niveau individuelle, chacun appréhende sa responsabilisé dans le bon fonctionnement du groupe.</a:t>
            </a:r>
            <a:br>
              <a:rPr b="0" i="0" lang="fr-FR" sz="1300" u="none" cap="none" strike="noStrike">
                <a:solidFill>
                  <a:schemeClr val="lt1"/>
                </a:solidFill>
                <a:latin typeface="Gill Sans"/>
                <a:ea typeface="Gill Sans"/>
                <a:cs typeface="Gill Sans"/>
                <a:sym typeface="Gill Sans"/>
              </a:rPr>
            </a:br>
            <a:r>
              <a:rPr b="0" i="0" lang="fr-FR" sz="1300" u="none" cap="none" strike="noStrike">
                <a:solidFill>
                  <a:schemeClr val="lt1"/>
                </a:solidFill>
                <a:latin typeface="Gill Sans"/>
                <a:ea typeface="Gill Sans"/>
                <a:cs typeface="Gill Sans"/>
                <a:sym typeface="Gill Sans"/>
              </a:rPr>
              <a:t>Alors soyez proactif, échangez avec votre groupe et, intéressez-vous à l’évolution des membres et à la bonne compréhension de chacun. Ou on contraire, exprimer vos interrogations !</a:t>
            </a:r>
            <a:endParaRPr/>
          </a:p>
          <a:p>
            <a:pPr indent="-203200" lvl="0" marL="285750" marR="0" rtl="0" algn="l">
              <a:spcBef>
                <a:spcPts val="0"/>
              </a:spcBef>
              <a:spcAft>
                <a:spcPts val="0"/>
              </a:spcAft>
              <a:buClr>
                <a:schemeClr val="lt1"/>
              </a:buClr>
              <a:buSzPts val="1300"/>
              <a:buFont typeface="Arial"/>
              <a:buNone/>
            </a:pPr>
            <a:r>
              <a:t/>
            </a:r>
            <a:endParaRPr b="0" i="0" sz="1300" u="none" cap="none" strike="noStrike">
              <a:solidFill>
                <a:schemeClr val="lt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8"/>
          <p:cNvSpPr txBox="1"/>
          <p:nvPr>
            <p:ph type="title"/>
          </p:nvPr>
        </p:nvSpPr>
        <p:spPr>
          <a:xfrm>
            <a:off x="550863" y="665115"/>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B7B7D8"/>
              </a:buClr>
              <a:buSzPts val="4800"/>
              <a:buFont typeface="Calibri"/>
              <a:buNone/>
            </a:pPr>
            <a:r>
              <a:rPr lang="fr-FR">
                <a:solidFill>
                  <a:srgbClr val="B7B7D8"/>
                </a:solidFill>
                <a:latin typeface="Calibri"/>
                <a:ea typeface="Calibri"/>
                <a:cs typeface="Calibri"/>
                <a:sym typeface="Calibri"/>
              </a:rPr>
              <a:t>Objectif</a:t>
            </a:r>
            <a:endParaRPr/>
          </a:p>
        </p:txBody>
      </p:sp>
      <p:sp>
        <p:nvSpPr>
          <p:cNvPr id="271" name="Google Shape;271;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FR"/>
              <a:t>‹#›</a:t>
            </a:fld>
            <a:endParaRPr/>
          </a:p>
        </p:txBody>
      </p:sp>
      <p:sp>
        <p:nvSpPr>
          <p:cNvPr id="272" name="Google Shape;272;p8"/>
          <p:cNvSpPr txBox="1"/>
          <p:nvPr>
            <p:ph idx="4294967295" type="body"/>
          </p:nvPr>
        </p:nvSpPr>
        <p:spPr>
          <a:xfrm>
            <a:off x="550863" y="1749256"/>
            <a:ext cx="11090274" cy="4531227"/>
          </a:xfrm>
          <a:prstGeom prst="rect">
            <a:avLst/>
          </a:prstGeom>
          <a:noFill/>
          <a:ln>
            <a:noFill/>
          </a:ln>
        </p:spPr>
        <p:txBody>
          <a:bodyPr anchorCtr="0" anchor="t" bIns="0" lIns="0" spcFirstLastPara="1" rIns="0" wrap="square" tIns="0">
            <a:normAutofit/>
          </a:bodyPr>
          <a:lstStyle/>
          <a:p>
            <a:pPr indent="0" lvl="0" marL="0" marR="0" rtl="0" algn="ctr">
              <a:lnSpc>
                <a:spcPct val="110000"/>
              </a:lnSpc>
              <a:spcBef>
                <a:spcPts val="0"/>
              </a:spcBef>
              <a:spcAft>
                <a:spcPts val="0"/>
              </a:spcAft>
              <a:buClr>
                <a:schemeClr val="lt1"/>
              </a:buClr>
              <a:buSzPts val="2800"/>
              <a:buFont typeface="Arial"/>
              <a:buNone/>
            </a:pPr>
            <a:r>
              <a:rPr b="1" i="0" lang="fr-FR" sz="2800" u="none" cap="none" strike="noStrike">
                <a:solidFill>
                  <a:schemeClr val="lt1"/>
                </a:solidFill>
                <a:latin typeface="Calibri"/>
                <a:ea typeface="Calibri"/>
                <a:cs typeface="Calibri"/>
                <a:sym typeface="Calibri"/>
              </a:rPr>
              <a:t>Réaliser un projet sur 4 semaines grâce à ces 5 langages qui vous seront enseignés : </a:t>
            </a:r>
            <a:br>
              <a:rPr b="1" i="0" lang="fr-FR" sz="2800" u="none" cap="none" strike="noStrike">
                <a:solidFill>
                  <a:schemeClr val="lt1"/>
                </a:solidFill>
                <a:latin typeface="Calibri"/>
                <a:ea typeface="Calibri"/>
                <a:cs typeface="Calibri"/>
                <a:sym typeface="Calibri"/>
              </a:rPr>
            </a:br>
            <a:br>
              <a:rPr b="1" i="0" lang="fr-FR" sz="2800" u="none" cap="none" strike="noStrike">
                <a:solidFill>
                  <a:schemeClr val="lt1"/>
                </a:solidFill>
                <a:latin typeface="Calibri"/>
                <a:ea typeface="Calibri"/>
                <a:cs typeface="Calibri"/>
                <a:sym typeface="Calibri"/>
              </a:rPr>
            </a:br>
            <a:r>
              <a:rPr b="1" i="0" lang="fr-FR" sz="2800" u="none" cap="none" strike="noStrike">
                <a:solidFill>
                  <a:schemeClr val="lt1"/>
                </a:solidFill>
                <a:latin typeface="Calibri"/>
                <a:ea typeface="Calibri"/>
                <a:cs typeface="Calibri"/>
                <a:sym typeface="Calibri"/>
              </a:rPr>
              <a:t>HTML,  CSS,  PHP,  SQL et JavaScript</a:t>
            </a:r>
            <a:endParaRPr/>
          </a:p>
          <a:p>
            <a:pPr indent="0" lvl="0" marL="0" marR="0" rtl="0" algn="ctr">
              <a:lnSpc>
                <a:spcPct val="110000"/>
              </a:lnSpc>
              <a:spcBef>
                <a:spcPts val="180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800"/>
              <a:buFont typeface="Arial"/>
              <a:buNone/>
            </a:pPr>
            <a:r>
              <a:t/>
            </a:r>
            <a:endParaRPr b="1" i="0" sz="1800" u="none" cap="none" strike="noStrike">
              <a:solidFill>
                <a:schemeClr val="lt1"/>
              </a:solidFill>
              <a:latin typeface="Calibri"/>
              <a:ea typeface="Calibri"/>
              <a:cs typeface="Calibri"/>
              <a:sym typeface="Calibri"/>
            </a:endParaRPr>
          </a:p>
          <a:p>
            <a:pPr indent="0" lvl="0" marL="0" marR="0" rtl="0" algn="ctr">
              <a:lnSpc>
                <a:spcPct val="110000"/>
              </a:lnSpc>
              <a:spcBef>
                <a:spcPts val="1800"/>
              </a:spcBef>
              <a:spcAft>
                <a:spcPts val="0"/>
              </a:spcAft>
              <a:buClr>
                <a:schemeClr val="lt1"/>
              </a:buClr>
              <a:buSzPts val="1800"/>
              <a:buFont typeface="Arial"/>
              <a:buNone/>
            </a:pPr>
            <a:r>
              <a:rPr b="0" i="0" lang="fr-FR" sz="1800" u="none" cap="none" strike="noStrike">
                <a:solidFill>
                  <a:schemeClr val="lt1"/>
                </a:solidFill>
                <a:latin typeface="Calibri"/>
                <a:ea typeface="Calibri"/>
                <a:cs typeface="Calibri"/>
                <a:sym typeface="Calibri"/>
              </a:rPr>
              <a:t>Etes-vous prêt(e) ?</a:t>
            </a:r>
            <a:endParaRPr/>
          </a:p>
          <a:p>
            <a:pPr indent="0" lvl="0" marL="0" marR="0" rtl="0" algn="ctr">
              <a:lnSpc>
                <a:spcPct val="110000"/>
              </a:lnSpc>
              <a:spcBef>
                <a:spcPts val="1800"/>
              </a:spcBef>
              <a:spcAft>
                <a:spcPts val="0"/>
              </a:spcAft>
              <a:buClr>
                <a:schemeClr val="lt1"/>
              </a:buClr>
              <a:buSzPts val="1800"/>
              <a:buFont typeface="Arial"/>
              <a:buNone/>
            </a:pPr>
            <a:r>
              <a:rPr b="0" i="0" lang="fr-FR" sz="1800" u="none" cap="none" strike="noStrike">
                <a:solidFill>
                  <a:schemeClr val="lt1"/>
                </a:solidFill>
                <a:latin typeface="Calibri"/>
                <a:ea typeface="Calibri"/>
                <a:cs typeface="Calibri"/>
                <a:sym typeface="Calibri"/>
              </a:rPr>
              <a:t>On commence… Maintenant !</a:t>
            </a:r>
            <a:endParaRPr b="1"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8" name="Shape 278"/>
        <p:cNvGrpSpPr/>
        <p:nvPr/>
      </p:nvGrpSpPr>
      <p:grpSpPr>
        <a:xfrm>
          <a:off x="0" y="0"/>
          <a:ext cx="0" cy="0"/>
          <a:chOff x="0" y="0"/>
          <a:chExt cx="0" cy="0"/>
        </a:xfrm>
      </p:grpSpPr>
      <p:sp>
        <p:nvSpPr>
          <p:cNvPr id="279" name="Google Shape;279;p9"/>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0" name="Google Shape;280;p9"/>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1" name="Google Shape;281;p9"/>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82" name="Google Shape;282;p9"/>
          <p:cNvGrpSpPr/>
          <p:nvPr/>
        </p:nvGrpSpPr>
        <p:grpSpPr>
          <a:xfrm>
            <a:off x="1292493" y="4299807"/>
            <a:ext cx="2083885" cy="2083885"/>
            <a:chOff x="4842143" y="3556857"/>
            <a:chExt cx="2083885" cy="2083885"/>
          </a:xfrm>
        </p:grpSpPr>
        <p:sp>
          <p:nvSpPr>
            <p:cNvPr id="283" name="Google Shape;283;p9"/>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4" name="Google Shape;284;p9"/>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5" name="Google Shape;285;p9"/>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86" name="Google Shape;286;p9"/>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87" name="Google Shape;287;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rrière-plan numérique Point de données" id="288" name="Google Shape;288;p9"/>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289" name="Google Shape;289;p9"/>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0" name="Google Shape;290;p9"/>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91" name="Google Shape;291;p9"/>
          <p:cNvSpPr txBox="1"/>
          <p:nvPr>
            <p:ph type="ctrTitle"/>
          </p:nvPr>
        </p:nvSpPr>
        <p:spPr>
          <a:xfrm>
            <a:off x="550863" y="549275"/>
            <a:ext cx="5437187" cy="2986234"/>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6400"/>
              <a:buFont typeface="Calibri"/>
              <a:buNone/>
            </a:pPr>
            <a:r>
              <a:rPr lang="fr-FR" sz="6400">
                <a:solidFill>
                  <a:schemeClr val="lt1"/>
                </a:solidFill>
                <a:latin typeface="Calibri"/>
                <a:ea typeface="Calibri"/>
                <a:cs typeface="Calibri"/>
                <a:sym typeface="Calibri"/>
              </a:rPr>
              <a:t>Le projet</a:t>
            </a:r>
            <a:endParaRPr/>
          </a:p>
        </p:txBody>
      </p:sp>
      <p:sp>
        <p:nvSpPr>
          <p:cNvPr id="292" name="Google Shape;292;p9"/>
          <p:cNvSpPr txBox="1"/>
          <p:nvPr>
            <p:ph idx="1" type="subTitle"/>
          </p:nvPr>
        </p:nvSpPr>
        <p:spPr>
          <a:xfrm>
            <a:off x="550863" y="1860334"/>
            <a:ext cx="5437187" cy="57487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lang="fr-FR">
                <a:latin typeface="Gill Sans"/>
                <a:ea typeface="Gill Sans"/>
                <a:cs typeface="Gill Sans"/>
                <a:sym typeface="Gill Sans"/>
              </a:rPr>
              <a:t>1</a:t>
            </a:r>
            <a:r>
              <a:rPr baseline="30000" lang="fr-FR">
                <a:latin typeface="Gill Sans"/>
                <a:ea typeface="Gill Sans"/>
                <a:cs typeface="Gill Sans"/>
                <a:sym typeface="Gill Sans"/>
              </a:rPr>
              <a:t>ère</a:t>
            </a:r>
            <a:r>
              <a:rPr lang="fr-FR">
                <a:latin typeface="Gill Sans"/>
                <a:ea typeface="Gill Sans"/>
                <a:cs typeface="Gill Sans"/>
                <a:sym typeface="Gill Sans"/>
              </a:rPr>
              <a:t> partie</a:t>
            </a:r>
            <a:endParaRPr/>
          </a:p>
        </p:txBody>
      </p:sp>
      <p:sp>
        <p:nvSpPr>
          <p:cNvPr id="293" name="Google Shape;293;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2022-09-15T11:26:54Z</dcterms:created>
  <dc:creator>Thibaud Magniez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