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3" r:id="rId4"/>
    <p:sldId id="257" r:id="rId5"/>
    <p:sldId id="280" r:id="rId6"/>
    <p:sldId id="281" r:id="rId7"/>
    <p:sldId id="282"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4" r:id="rId24"/>
    <p:sldId id="275" r:id="rId25"/>
    <p:sldId id="276" r:id="rId26"/>
    <p:sldId id="277" r:id="rId27"/>
    <p:sldId id="278" r:id="rId28"/>
    <p:sldId id="279"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61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B30F-B4D7-4B69-8608-DFB13A883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CBE77F-6A52-4ED1-BA45-06089B53A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93D8B-412D-4F90-B349-485332FD8D19}"/>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05AE3090-6432-4FAC-B4C2-5E0BE4A37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724AD-CB38-46E1-8A64-3AECC561993B}"/>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407450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B5C2-D4C2-4D4D-95FA-B9F919D29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E2966-74C3-4775-97B5-194B093080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8A4EE-68FE-40DF-898E-1D4CA7A5FDC1}"/>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9D17D9D8-F543-4B9F-BDFC-1AC5AA3FD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FFCBD-B6DE-4F34-A0FE-2B7ED4A19A6B}"/>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409513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E9333-DBB0-4BF2-B27E-92778440F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57610F-CE1A-418F-8333-75BBA8FA0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743EC-5133-4A37-AB08-8E6142FAA650}"/>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25E6144C-D252-4664-97C9-FAD56597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06CD5-7AE5-4DC5-9F2B-C79040271F05}"/>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3268214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A00D-852C-46B3-9D86-305674629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90B1B-3F3E-4530-998E-2D4ECFC47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70FE9-1E75-4F88-BDCD-E41B57D80EC7}"/>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0E3E6863-1936-4A3B-863C-70405E20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739DF-CC18-4A9D-8B99-1BE607D50341}"/>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379742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B52D-320B-480D-89CB-7D998B0349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6B37C6-71BF-453D-8469-C45D9B528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400B0-75B9-4BD7-BDD1-AA6483E730D6}"/>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975787F5-F773-46DC-8ED9-B147BC85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6520B-2A5D-496B-B54E-D118D0A73DCC}"/>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52931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4884-9548-44AE-8165-B96D2AC87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DE0E6-156B-4899-9E5C-D5C26D5578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60403-BF35-4815-BDED-EFFE3FC1C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37C20-1E7F-4747-A760-F523225C4B21}"/>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6" name="Footer Placeholder 5">
            <a:extLst>
              <a:ext uri="{FF2B5EF4-FFF2-40B4-BE49-F238E27FC236}">
                <a16:creationId xmlns:a16="http://schemas.microsoft.com/office/drawing/2014/main" id="{BCE0E76B-25E2-42D2-821D-7040822F2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A4691-2739-452D-94C1-24240E6D6CE4}"/>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137810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C8AB-2F23-4D16-B97F-F451C7D40D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EAEF0-34B8-4345-A41F-EACB5B2CE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7CD13F-3956-4647-9355-0FB4C3A52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A190-B1A0-4129-8962-C4EA6DD6E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243DD-5B3F-4893-9417-39DF234F7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976378-B357-48A5-996E-F57E30BC703B}"/>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8" name="Footer Placeholder 7">
            <a:extLst>
              <a:ext uri="{FF2B5EF4-FFF2-40B4-BE49-F238E27FC236}">
                <a16:creationId xmlns:a16="http://schemas.microsoft.com/office/drawing/2014/main" id="{B2A2169D-973F-4561-9DEE-422B6B010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FA65EC-2174-4BB6-A999-3400E3C3A679}"/>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25495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DCD4-7E82-4061-9094-5E17EF937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3807D-9892-4FAB-8F31-2276EEAC3290}"/>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4" name="Footer Placeholder 3">
            <a:extLst>
              <a:ext uri="{FF2B5EF4-FFF2-40B4-BE49-F238E27FC236}">
                <a16:creationId xmlns:a16="http://schemas.microsoft.com/office/drawing/2014/main" id="{7DBC425D-F4BB-4261-93DB-8B9319FB82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92348-47D4-4360-A74C-00BAA6B41326}"/>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409071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1C723-30BE-4BF0-AC3A-3C02FF36A2F9}"/>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3" name="Footer Placeholder 2">
            <a:extLst>
              <a:ext uri="{FF2B5EF4-FFF2-40B4-BE49-F238E27FC236}">
                <a16:creationId xmlns:a16="http://schemas.microsoft.com/office/drawing/2014/main" id="{C6072C38-1DA9-429C-BBC6-087EAE4B9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0AF60-44D4-4DDE-821F-DB7A216B9001}"/>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9799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88F9-228B-4A77-B9F2-7E6CA3BD3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98A2B-0C15-46DC-A89F-9B88E2440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53E069-EC6C-4E45-B928-8E666C103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47BD7-4395-4EA2-BAC2-888D1A3CC6BD}"/>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6" name="Footer Placeholder 5">
            <a:extLst>
              <a:ext uri="{FF2B5EF4-FFF2-40B4-BE49-F238E27FC236}">
                <a16:creationId xmlns:a16="http://schemas.microsoft.com/office/drawing/2014/main" id="{E3FB4067-900D-47FF-8AF4-5F5706910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F9082-0552-436D-8760-929EB8BE9D14}"/>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231639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AA29-49A2-4278-BDE5-15E9C7153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7F7D83-2ED7-4DEB-A5C6-F9108A287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ACCD99-0464-4221-8C1E-0461E2922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720F4-8383-4F7F-BFDF-59BDE772264C}"/>
              </a:ext>
            </a:extLst>
          </p:cNvPr>
          <p:cNvSpPr>
            <a:spLocks noGrp="1"/>
          </p:cNvSpPr>
          <p:nvPr>
            <p:ph type="dt" sz="half" idx="10"/>
          </p:nvPr>
        </p:nvSpPr>
        <p:spPr/>
        <p:txBody>
          <a:bodyPr/>
          <a:lstStyle/>
          <a:p>
            <a:fld id="{99ED12FF-923F-4232-8DAF-BC24ACD2A6B1}" type="datetimeFigureOut">
              <a:rPr lang="en-US" smtClean="0"/>
              <a:t>8/14/2019</a:t>
            </a:fld>
            <a:endParaRPr lang="en-US"/>
          </a:p>
        </p:txBody>
      </p:sp>
      <p:sp>
        <p:nvSpPr>
          <p:cNvPr id="6" name="Footer Placeholder 5">
            <a:extLst>
              <a:ext uri="{FF2B5EF4-FFF2-40B4-BE49-F238E27FC236}">
                <a16:creationId xmlns:a16="http://schemas.microsoft.com/office/drawing/2014/main" id="{83732589-1464-419A-8293-43249857B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83C5F-3579-4DA8-A42A-6000E6B0E8FC}"/>
              </a:ext>
            </a:extLst>
          </p:cNvPr>
          <p:cNvSpPr>
            <a:spLocks noGrp="1"/>
          </p:cNvSpPr>
          <p:nvPr>
            <p:ph type="sldNum" sz="quarter" idx="12"/>
          </p:nvPr>
        </p:nvSpPr>
        <p:spPr/>
        <p:txBody>
          <a:bodyPr/>
          <a:lstStyle/>
          <a:p>
            <a:fld id="{00C36A1C-4EA3-421C-BF94-F30531D784B9}" type="slidenum">
              <a:rPr lang="en-US" smtClean="0"/>
              <a:t>‹#›</a:t>
            </a:fld>
            <a:endParaRPr lang="en-US"/>
          </a:p>
        </p:txBody>
      </p:sp>
    </p:spTree>
    <p:extLst>
      <p:ext uri="{BB962C8B-B14F-4D97-AF65-F5344CB8AC3E}">
        <p14:creationId xmlns:p14="http://schemas.microsoft.com/office/powerpoint/2010/main" val="66568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D0957-0F3F-46D2-9A30-4256FE1C5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D61D2-4A3C-482A-913A-C417BD48D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AFA0E-C352-47A1-9B46-229601A66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D12FF-923F-4232-8DAF-BC24ACD2A6B1}" type="datetimeFigureOut">
              <a:rPr lang="en-US" smtClean="0"/>
              <a:t>8/14/2019</a:t>
            </a:fld>
            <a:endParaRPr lang="en-US"/>
          </a:p>
        </p:txBody>
      </p:sp>
      <p:sp>
        <p:nvSpPr>
          <p:cNvPr id="5" name="Footer Placeholder 4">
            <a:extLst>
              <a:ext uri="{FF2B5EF4-FFF2-40B4-BE49-F238E27FC236}">
                <a16:creationId xmlns:a16="http://schemas.microsoft.com/office/drawing/2014/main" id="{E8EB318A-6900-481A-8F2B-B50071485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B1B374-087D-4006-873C-0D34ACBF6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36A1C-4EA3-421C-BF94-F30531D784B9}" type="slidenum">
              <a:rPr lang="en-US" smtClean="0"/>
              <a:t>‹#›</a:t>
            </a:fld>
            <a:endParaRPr lang="en-US"/>
          </a:p>
        </p:txBody>
      </p:sp>
    </p:spTree>
    <p:extLst>
      <p:ext uri="{BB962C8B-B14F-4D97-AF65-F5344CB8AC3E}">
        <p14:creationId xmlns:p14="http://schemas.microsoft.com/office/powerpoint/2010/main" val="23709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E7B6-8CC0-4AB3-8E98-962EAA9F7E44}"/>
              </a:ext>
            </a:extLst>
          </p:cNvPr>
          <p:cNvSpPr>
            <a:spLocks noGrp="1"/>
          </p:cNvSpPr>
          <p:nvPr>
            <p:ph type="ctrTitle"/>
          </p:nvPr>
        </p:nvSpPr>
        <p:spPr/>
        <p:txBody>
          <a:bodyPr>
            <a:normAutofit fontScale="90000"/>
          </a:bodyPr>
          <a:lstStyle/>
          <a:p>
            <a:r>
              <a:rPr lang="en-US" b="1" dirty="0"/>
              <a:t>Effect of various factors on motor vehicle accident fatality rates</a:t>
            </a:r>
            <a:endParaRPr lang="en-US" dirty="0"/>
          </a:p>
        </p:txBody>
      </p:sp>
      <p:sp>
        <p:nvSpPr>
          <p:cNvPr id="3" name="Subtitle 2">
            <a:extLst>
              <a:ext uri="{FF2B5EF4-FFF2-40B4-BE49-F238E27FC236}">
                <a16:creationId xmlns:a16="http://schemas.microsoft.com/office/drawing/2014/main" id="{BDBADACC-9BE8-4C1D-8CC0-1F3F75974E0E}"/>
              </a:ext>
            </a:extLst>
          </p:cNvPr>
          <p:cNvSpPr>
            <a:spLocks noGrp="1"/>
          </p:cNvSpPr>
          <p:nvPr>
            <p:ph type="subTitle" idx="1"/>
          </p:nvPr>
        </p:nvSpPr>
        <p:spPr/>
        <p:txBody>
          <a:bodyPr/>
          <a:lstStyle/>
          <a:p>
            <a:r>
              <a:rPr lang="en-US" dirty="0"/>
              <a:t>By: Stefan Maciolek</a:t>
            </a:r>
          </a:p>
        </p:txBody>
      </p:sp>
    </p:spTree>
    <p:extLst>
      <p:ext uri="{BB962C8B-B14F-4D97-AF65-F5344CB8AC3E}">
        <p14:creationId xmlns:p14="http://schemas.microsoft.com/office/powerpoint/2010/main" val="319393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584E-6022-4D11-B7C6-3875F052810F}"/>
              </a:ext>
            </a:extLst>
          </p:cNvPr>
          <p:cNvSpPr>
            <a:spLocks noGrp="1"/>
          </p:cNvSpPr>
          <p:nvPr>
            <p:ph type="title"/>
          </p:nvPr>
        </p:nvSpPr>
        <p:spPr/>
        <p:txBody>
          <a:bodyPr/>
          <a:lstStyle/>
          <a:p>
            <a:r>
              <a:rPr lang="en-US" dirty="0"/>
              <a:t>Univariate Results - Time of Day</a:t>
            </a:r>
          </a:p>
        </p:txBody>
      </p:sp>
      <p:pic>
        <p:nvPicPr>
          <p:cNvPr id="3" name="Picture 2" descr="D:\567\Project 1\Histograms\Histogram of time of day.png">
            <a:extLst>
              <a:ext uri="{FF2B5EF4-FFF2-40B4-BE49-F238E27FC236}">
                <a16:creationId xmlns:a16="http://schemas.microsoft.com/office/drawing/2014/main" id="{7E1DB35E-6278-41FA-AEB1-DB56EB68EC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5270" y="1906905"/>
            <a:ext cx="4061460" cy="3044190"/>
          </a:xfrm>
          <a:prstGeom prst="rect">
            <a:avLst/>
          </a:prstGeom>
          <a:noFill/>
          <a:ln>
            <a:noFill/>
          </a:ln>
        </p:spPr>
      </p:pic>
    </p:spTree>
    <p:extLst>
      <p:ext uri="{BB962C8B-B14F-4D97-AF65-F5344CB8AC3E}">
        <p14:creationId xmlns:p14="http://schemas.microsoft.com/office/powerpoint/2010/main" val="114191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EA0-AE14-4C60-A4A2-EED8AF095688}"/>
              </a:ext>
            </a:extLst>
          </p:cNvPr>
          <p:cNvSpPr>
            <a:spLocks noGrp="1"/>
          </p:cNvSpPr>
          <p:nvPr>
            <p:ph type="title"/>
          </p:nvPr>
        </p:nvSpPr>
        <p:spPr/>
        <p:txBody>
          <a:bodyPr/>
          <a:lstStyle/>
          <a:p>
            <a:r>
              <a:rPr lang="en-US" dirty="0"/>
              <a:t>Univariate Results - Day of the Week</a:t>
            </a:r>
          </a:p>
        </p:txBody>
      </p:sp>
      <p:pic>
        <p:nvPicPr>
          <p:cNvPr id="4" name="Picture 3" descr="D:\567\Project 1\Histograms\Histogram of day of the week.png">
            <a:extLst>
              <a:ext uri="{FF2B5EF4-FFF2-40B4-BE49-F238E27FC236}">
                <a16:creationId xmlns:a16="http://schemas.microsoft.com/office/drawing/2014/main" id="{6054CD45-F5CC-424B-9844-0CF84DCF5D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34790" y="1884045"/>
            <a:ext cx="4122420" cy="3089910"/>
          </a:xfrm>
          <a:prstGeom prst="rect">
            <a:avLst/>
          </a:prstGeom>
          <a:noFill/>
          <a:ln>
            <a:noFill/>
          </a:ln>
        </p:spPr>
      </p:pic>
    </p:spTree>
    <p:extLst>
      <p:ext uri="{BB962C8B-B14F-4D97-AF65-F5344CB8AC3E}">
        <p14:creationId xmlns:p14="http://schemas.microsoft.com/office/powerpoint/2010/main" val="219883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5085-3AEE-4EFC-9E34-19E87EC1B432}"/>
              </a:ext>
            </a:extLst>
          </p:cNvPr>
          <p:cNvSpPr>
            <a:spLocks noGrp="1"/>
          </p:cNvSpPr>
          <p:nvPr>
            <p:ph type="title"/>
          </p:nvPr>
        </p:nvSpPr>
        <p:spPr/>
        <p:txBody>
          <a:bodyPr/>
          <a:lstStyle/>
          <a:p>
            <a:r>
              <a:rPr lang="en-US" dirty="0"/>
              <a:t>Univariate Results - Impairment</a:t>
            </a:r>
          </a:p>
        </p:txBody>
      </p:sp>
      <p:pic>
        <p:nvPicPr>
          <p:cNvPr id="3" name="Picture 2" descr="D:\567\Project 1\Histograms\Histogram of Impairment.png">
            <a:extLst>
              <a:ext uri="{FF2B5EF4-FFF2-40B4-BE49-F238E27FC236}">
                <a16:creationId xmlns:a16="http://schemas.microsoft.com/office/drawing/2014/main" id="{C146BA66-0D29-4BA7-B05B-C1F7E24238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95750" y="1929765"/>
            <a:ext cx="4000500" cy="2998470"/>
          </a:xfrm>
          <a:prstGeom prst="rect">
            <a:avLst/>
          </a:prstGeom>
          <a:noFill/>
          <a:ln>
            <a:noFill/>
          </a:ln>
        </p:spPr>
      </p:pic>
    </p:spTree>
    <p:extLst>
      <p:ext uri="{BB962C8B-B14F-4D97-AF65-F5344CB8AC3E}">
        <p14:creationId xmlns:p14="http://schemas.microsoft.com/office/powerpoint/2010/main" val="23278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84DB-67C6-4773-A6FC-6C34E02F4335}"/>
              </a:ext>
            </a:extLst>
          </p:cNvPr>
          <p:cNvSpPr>
            <a:spLocks noGrp="1"/>
          </p:cNvSpPr>
          <p:nvPr>
            <p:ph type="title"/>
          </p:nvPr>
        </p:nvSpPr>
        <p:spPr/>
        <p:txBody>
          <a:bodyPr/>
          <a:lstStyle/>
          <a:p>
            <a:r>
              <a:rPr lang="en-US" dirty="0"/>
              <a:t>Univariate Results - Road Surface Condition</a:t>
            </a:r>
          </a:p>
        </p:txBody>
      </p:sp>
      <p:pic>
        <p:nvPicPr>
          <p:cNvPr id="3" name="Picture 2" descr="D:\567\Project 1\Histograms\Histogram of surface condition.png">
            <a:extLst>
              <a:ext uri="{FF2B5EF4-FFF2-40B4-BE49-F238E27FC236}">
                <a16:creationId xmlns:a16="http://schemas.microsoft.com/office/drawing/2014/main" id="{867C6A49-3B0C-490A-9538-D6491C8BFA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81450" y="1844040"/>
            <a:ext cx="4229100" cy="3169920"/>
          </a:xfrm>
          <a:prstGeom prst="rect">
            <a:avLst/>
          </a:prstGeom>
          <a:noFill/>
          <a:ln>
            <a:noFill/>
          </a:ln>
        </p:spPr>
      </p:pic>
    </p:spTree>
    <p:extLst>
      <p:ext uri="{BB962C8B-B14F-4D97-AF65-F5344CB8AC3E}">
        <p14:creationId xmlns:p14="http://schemas.microsoft.com/office/powerpoint/2010/main" val="293802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A29A-88C9-4874-ACF1-CF5279E95969}"/>
              </a:ext>
            </a:extLst>
          </p:cNvPr>
          <p:cNvSpPr>
            <a:spLocks noGrp="1"/>
          </p:cNvSpPr>
          <p:nvPr>
            <p:ph type="title"/>
          </p:nvPr>
        </p:nvSpPr>
        <p:spPr/>
        <p:txBody>
          <a:bodyPr/>
          <a:lstStyle/>
          <a:p>
            <a:r>
              <a:rPr lang="en-US" dirty="0"/>
              <a:t>Bivariate - Outcome vs Weather Severity</a:t>
            </a:r>
          </a:p>
        </p:txBody>
      </p:sp>
      <p:pic>
        <p:nvPicPr>
          <p:cNvPr id="3" name="Picture 2" descr="D:\567\Project 1\Double Histograms\wethsev.png">
            <a:extLst>
              <a:ext uri="{FF2B5EF4-FFF2-40B4-BE49-F238E27FC236}">
                <a16:creationId xmlns:a16="http://schemas.microsoft.com/office/drawing/2014/main" id="{31096944-0748-45A9-A652-13688A6E8B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3360" y="1875472"/>
            <a:ext cx="4145280" cy="3107055"/>
          </a:xfrm>
          <a:prstGeom prst="rect">
            <a:avLst/>
          </a:prstGeom>
          <a:noFill/>
          <a:ln>
            <a:noFill/>
          </a:ln>
        </p:spPr>
      </p:pic>
    </p:spTree>
    <p:extLst>
      <p:ext uri="{BB962C8B-B14F-4D97-AF65-F5344CB8AC3E}">
        <p14:creationId xmlns:p14="http://schemas.microsoft.com/office/powerpoint/2010/main" val="416013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B658-5A62-490E-AB80-C7575E888F4D}"/>
              </a:ext>
            </a:extLst>
          </p:cNvPr>
          <p:cNvSpPr>
            <a:spLocks noGrp="1"/>
          </p:cNvSpPr>
          <p:nvPr>
            <p:ph type="title"/>
          </p:nvPr>
        </p:nvSpPr>
        <p:spPr/>
        <p:txBody>
          <a:bodyPr/>
          <a:lstStyle/>
          <a:p>
            <a:r>
              <a:rPr lang="en-US" dirty="0"/>
              <a:t>Bivariate Results - Outcome vs Time of Day</a:t>
            </a:r>
          </a:p>
        </p:txBody>
      </p:sp>
      <p:pic>
        <p:nvPicPr>
          <p:cNvPr id="3" name="Picture 2" descr="D:\567\Project 1\Double Histograms\Timeofday.png">
            <a:extLst>
              <a:ext uri="{FF2B5EF4-FFF2-40B4-BE49-F238E27FC236}">
                <a16:creationId xmlns:a16="http://schemas.microsoft.com/office/drawing/2014/main" id="{A5AA9EB4-BA00-45E5-BB42-5ACA2DF222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2410" y="1889760"/>
            <a:ext cx="4107180" cy="3078480"/>
          </a:xfrm>
          <a:prstGeom prst="rect">
            <a:avLst/>
          </a:prstGeom>
          <a:noFill/>
          <a:ln>
            <a:noFill/>
          </a:ln>
        </p:spPr>
      </p:pic>
    </p:spTree>
    <p:extLst>
      <p:ext uri="{BB962C8B-B14F-4D97-AF65-F5344CB8AC3E}">
        <p14:creationId xmlns:p14="http://schemas.microsoft.com/office/powerpoint/2010/main" val="203598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88E8-9420-42BC-842C-8B400CC9EF63}"/>
              </a:ext>
            </a:extLst>
          </p:cNvPr>
          <p:cNvSpPr>
            <a:spLocks noGrp="1"/>
          </p:cNvSpPr>
          <p:nvPr>
            <p:ph type="title"/>
          </p:nvPr>
        </p:nvSpPr>
        <p:spPr/>
        <p:txBody>
          <a:bodyPr/>
          <a:lstStyle/>
          <a:p>
            <a:r>
              <a:rPr lang="en-US" dirty="0"/>
              <a:t>Bivariate Results - Outcome vs Day of the Week</a:t>
            </a:r>
          </a:p>
        </p:txBody>
      </p:sp>
      <p:pic>
        <p:nvPicPr>
          <p:cNvPr id="3" name="Picture 2" descr="D:\567\Project 1\Double Histograms\dateofweek.png">
            <a:extLst>
              <a:ext uri="{FF2B5EF4-FFF2-40B4-BE49-F238E27FC236}">
                <a16:creationId xmlns:a16="http://schemas.microsoft.com/office/drawing/2014/main" id="{822DC850-8AF9-44D6-91EE-62B9B1D5D9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6220" y="1892617"/>
            <a:ext cx="4099560" cy="3072765"/>
          </a:xfrm>
          <a:prstGeom prst="rect">
            <a:avLst/>
          </a:prstGeom>
          <a:noFill/>
          <a:ln>
            <a:noFill/>
          </a:ln>
        </p:spPr>
      </p:pic>
    </p:spTree>
    <p:extLst>
      <p:ext uri="{BB962C8B-B14F-4D97-AF65-F5344CB8AC3E}">
        <p14:creationId xmlns:p14="http://schemas.microsoft.com/office/powerpoint/2010/main" val="152561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820A-E91B-4F1D-80B1-EC37F6FC1D6E}"/>
              </a:ext>
            </a:extLst>
          </p:cNvPr>
          <p:cNvSpPr>
            <a:spLocks noGrp="1"/>
          </p:cNvSpPr>
          <p:nvPr>
            <p:ph type="title"/>
          </p:nvPr>
        </p:nvSpPr>
        <p:spPr/>
        <p:txBody>
          <a:bodyPr/>
          <a:lstStyle/>
          <a:p>
            <a:r>
              <a:rPr lang="en-US" dirty="0"/>
              <a:t>Bivariate Results - Outcome vs Impairment</a:t>
            </a:r>
          </a:p>
        </p:txBody>
      </p:sp>
      <p:pic>
        <p:nvPicPr>
          <p:cNvPr id="3" name="Picture 2" descr="D:\567\Project 1\Double Histograms\impair.png">
            <a:extLst>
              <a:ext uri="{FF2B5EF4-FFF2-40B4-BE49-F238E27FC236}">
                <a16:creationId xmlns:a16="http://schemas.microsoft.com/office/drawing/2014/main" id="{79EC43EB-244D-4CBD-9C48-D77C50B8AA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0030" y="1895475"/>
            <a:ext cx="4091940" cy="3067050"/>
          </a:xfrm>
          <a:prstGeom prst="rect">
            <a:avLst/>
          </a:prstGeom>
          <a:noFill/>
          <a:ln>
            <a:noFill/>
          </a:ln>
        </p:spPr>
      </p:pic>
    </p:spTree>
    <p:extLst>
      <p:ext uri="{BB962C8B-B14F-4D97-AF65-F5344CB8AC3E}">
        <p14:creationId xmlns:p14="http://schemas.microsoft.com/office/powerpoint/2010/main" val="72519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180C-9758-4267-969D-E5A549DF5A61}"/>
              </a:ext>
            </a:extLst>
          </p:cNvPr>
          <p:cNvSpPr>
            <a:spLocks noGrp="1"/>
          </p:cNvSpPr>
          <p:nvPr>
            <p:ph type="title"/>
          </p:nvPr>
        </p:nvSpPr>
        <p:spPr/>
        <p:txBody>
          <a:bodyPr/>
          <a:lstStyle/>
          <a:p>
            <a:r>
              <a:rPr lang="en-US" dirty="0"/>
              <a:t>Bivariate Results - Outcome vs Road Surface Condition</a:t>
            </a:r>
          </a:p>
        </p:txBody>
      </p:sp>
      <p:pic>
        <p:nvPicPr>
          <p:cNvPr id="3" name="Picture 2" descr="D:\567\Project 1\Double Histograms\surfcond.png">
            <a:extLst>
              <a:ext uri="{FF2B5EF4-FFF2-40B4-BE49-F238E27FC236}">
                <a16:creationId xmlns:a16="http://schemas.microsoft.com/office/drawing/2014/main" id="{3CFBA5F4-1D39-4D6D-9FAF-C1475883C4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6700" y="1915477"/>
            <a:ext cx="4038600" cy="3027045"/>
          </a:xfrm>
          <a:prstGeom prst="rect">
            <a:avLst/>
          </a:prstGeom>
          <a:noFill/>
          <a:ln>
            <a:noFill/>
          </a:ln>
        </p:spPr>
      </p:pic>
    </p:spTree>
    <p:extLst>
      <p:ext uri="{BB962C8B-B14F-4D97-AF65-F5344CB8AC3E}">
        <p14:creationId xmlns:p14="http://schemas.microsoft.com/office/powerpoint/2010/main" val="422991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023E-C536-4AE0-996C-DF25D2B5E3E8}"/>
              </a:ext>
            </a:extLst>
          </p:cNvPr>
          <p:cNvSpPr>
            <a:spLocks noGrp="1"/>
          </p:cNvSpPr>
          <p:nvPr>
            <p:ph type="title"/>
          </p:nvPr>
        </p:nvSpPr>
        <p:spPr/>
        <p:txBody>
          <a:bodyPr/>
          <a:lstStyle/>
          <a:p>
            <a:r>
              <a:rPr lang="en-US" dirty="0"/>
              <a:t>Bivariate Hypothesis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A1BEEA-FD06-4F32-A77B-355FC3C4F5DB}"/>
                  </a:ext>
                </a:extLst>
              </p:cNvPr>
              <p:cNvSpPr>
                <a:spLocks noGrp="1"/>
              </p:cNvSpPr>
              <p:nvPr>
                <p:ph idx="1"/>
              </p:nvPr>
            </p:nvSpPr>
            <p:spPr/>
            <p:txBody>
              <a:bodyPr/>
              <a:lstStyle/>
              <a:p>
                <a:r>
                  <a:rPr lang="en-US" dirty="0"/>
                  <a:t>Impairment causes accidents to result in injuries or fatalities more often</a:t>
                </a:r>
              </a:p>
              <a:p>
                <a:r>
                  <a:rPr lang="en-US" dirty="0"/>
                  <a:t>Chi-Square Test: </a:t>
                </a:r>
                <a14:m>
                  <m:oMath xmlns:m="http://schemas.openxmlformats.org/officeDocument/2006/math">
                    <m:sSup>
                      <m:sSupPr>
                        <m:ctrlPr>
                          <a:rPr lang="en-US"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en-US" b="0" i="1" smtClean="0">
                            <a:latin typeface="Cambria Math" panose="02040503050406030204" pitchFamily="18" charset="0"/>
                          </a:rPr>
                          <m:t>2</m:t>
                        </m:r>
                      </m:sup>
                    </m:sSup>
                  </m:oMath>
                </a14:m>
                <a:r>
                  <a:rPr lang="en-US" dirty="0"/>
                  <a:t> = 380.8155, p &lt; .0001</a:t>
                </a:r>
              </a:p>
              <a:p>
                <a:r>
                  <a:rPr lang="en-US" dirty="0"/>
                  <a:t>Significant difference, infer directionality from bivariate distribution</a:t>
                </a:r>
              </a:p>
            </p:txBody>
          </p:sp>
        </mc:Choice>
        <mc:Fallback xmlns="">
          <p:sp>
            <p:nvSpPr>
              <p:cNvPr id="3" name="Content Placeholder 2">
                <a:extLst>
                  <a:ext uri="{FF2B5EF4-FFF2-40B4-BE49-F238E27FC236}">
                    <a16:creationId xmlns:a16="http://schemas.microsoft.com/office/drawing/2014/main" id="{3EA1BEEA-FD06-4F32-A77B-355FC3C4F5D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9444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47D5-9694-449A-9679-BAA856079B36}"/>
              </a:ext>
            </a:extLst>
          </p:cNvPr>
          <p:cNvSpPr>
            <a:spLocks noGrp="1"/>
          </p:cNvSpPr>
          <p:nvPr>
            <p:ph type="title"/>
          </p:nvPr>
        </p:nvSpPr>
        <p:spPr/>
        <p:txBody>
          <a:bodyPr/>
          <a:lstStyle/>
          <a:p>
            <a:r>
              <a:rPr lang="en-US" dirty="0"/>
              <a:t>Introduction – objectives of the study </a:t>
            </a:r>
          </a:p>
        </p:txBody>
      </p:sp>
      <p:sp>
        <p:nvSpPr>
          <p:cNvPr id="3" name="Content Placeholder 2">
            <a:extLst>
              <a:ext uri="{FF2B5EF4-FFF2-40B4-BE49-F238E27FC236}">
                <a16:creationId xmlns:a16="http://schemas.microsoft.com/office/drawing/2014/main" id="{D2B3753F-BF17-4121-87A5-3AB58EB81B37}"/>
              </a:ext>
            </a:extLst>
          </p:cNvPr>
          <p:cNvSpPr>
            <a:spLocks noGrp="1"/>
          </p:cNvSpPr>
          <p:nvPr>
            <p:ph idx="1"/>
          </p:nvPr>
        </p:nvSpPr>
        <p:spPr/>
        <p:txBody>
          <a:bodyPr/>
          <a:lstStyle/>
          <a:p>
            <a:r>
              <a:rPr lang="en-US" dirty="0"/>
              <a:t>To identify factors that are significant in predicting if an accident will be fatal</a:t>
            </a:r>
          </a:p>
          <a:p>
            <a:r>
              <a:rPr lang="en-US" dirty="0"/>
              <a:t>Not able to analyze what causes accidents in the first place</a:t>
            </a:r>
          </a:p>
        </p:txBody>
      </p:sp>
    </p:spTree>
    <p:extLst>
      <p:ext uri="{BB962C8B-B14F-4D97-AF65-F5344CB8AC3E}">
        <p14:creationId xmlns:p14="http://schemas.microsoft.com/office/powerpoint/2010/main" val="3518555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D600-C1BD-43BF-96E7-777B518591F5}"/>
              </a:ext>
            </a:extLst>
          </p:cNvPr>
          <p:cNvSpPr>
            <a:spLocks noGrp="1"/>
          </p:cNvSpPr>
          <p:nvPr>
            <p:ph type="title"/>
          </p:nvPr>
        </p:nvSpPr>
        <p:spPr/>
        <p:txBody>
          <a:bodyPr/>
          <a:lstStyle/>
          <a:p>
            <a:r>
              <a:rPr lang="en-US" dirty="0"/>
              <a:t>Bivariate Hypothesis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0A3146-880D-431A-B060-DFFF0DF423E6}"/>
                  </a:ext>
                </a:extLst>
              </p:cNvPr>
              <p:cNvSpPr>
                <a:spLocks noGrp="1"/>
              </p:cNvSpPr>
              <p:nvPr>
                <p:ph idx="1"/>
              </p:nvPr>
            </p:nvSpPr>
            <p:spPr/>
            <p:txBody>
              <a:bodyPr/>
              <a:lstStyle/>
              <a:p>
                <a:r>
                  <a:rPr lang="en-US" dirty="0"/>
                  <a:t>Accidents that occur late at night are more likely to result in injury or death</a:t>
                </a:r>
              </a:p>
              <a:p>
                <a:r>
                  <a:rPr lang="en-US" dirty="0"/>
                  <a:t>Chi-Square Test: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Χ</m:t>
                        </m:r>
                      </m:e>
                      <m:sup>
                        <m:r>
                          <a:rPr lang="en-US" i="1">
                            <a:latin typeface="Cambria Math" panose="02040503050406030204" pitchFamily="18" charset="0"/>
                          </a:rPr>
                          <m:t>2</m:t>
                        </m:r>
                      </m:sup>
                    </m:sSup>
                  </m:oMath>
                </a14:m>
                <a:r>
                  <a:rPr lang="en-US" dirty="0"/>
                  <a:t> = 51.0723, p &lt; .0001</a:t>
                </a:r>
              </a:p>
              <a:p>
                <a:r>
                  <a:rPr lang="en-US" dirty="0"/>
                  <a:t>Significant difference, infer directionality from bivariate distribution</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C0A3146-880D-431A-B060-DFFF0DF423E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7314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65D0-37FB-4CBE-AB37-1E7B79B51F98}"/>
              </a:ext>
            </a:extLst>
          </p:cNvPr>
          <p:cNvSpPr>
            <a:spLocks noGrp="1"/>
          </p:cNvSpPr>
          <p:nvPr>
            <p:ph type="title"/>
          </p:nvPr>
        </p:nvSpPr>
        <p:spPr/>
        <p:txBody>
          <a:bodyPr/>
          <a:lstStyle/>
          <a:p>
            <a:r>
              <a:rPr lang="en-US" dirty="0"/>
              <a:t>Bivariate Hypothesis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5CCD56-2EDE-4D0E-86EF-EC4DEE7BA349}"/>
                  </a:ext>
                </a:extLst>
              </p:cNvPr>
              <p:cNvSpPr>
                <a:spLocks noGrp="1"/>
              </p:cNvSpPr>
              <p:nvPr>
                <p:ph idx="1"/>
              </p:nvPr>
            </p:nvSpPr>
            <p:spPr/>
            <p:txBody>
              <a:bodyPr/>
              <a:lstStyle/>
              <a:p>
                <a:r>
                  <a:rPr lang="en-US" dirty="0"/>
                  <a:t>Accidents that occur on the weekend are more likely to result in injury or death</a:t>
                </a:r>
              </a:p>
              <a:p>
                <a:r>
                  <a:rPr lang="en-US" dirty="0"/>
                  <a:t>Chi-Square Test: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Χ</m:t>
                        </m:r>
                      </m:e>
                      <m:sup>
                        <m:r>
                          <a:rPr lang="en-US" i="1">
                            <a:latin typeface="Cambria Math" panose="02040503050406030204" pitchFamily="18" charset="0"/>
                          </a:rPr>
                          <m:t>2</m:t>
                        </m:r>
                      </m:sup>
                    </m:sSup>
                  </m:oMath>
                </a14:m>
                <a:r>
                  <a:rPr lang="en-US" dirty="0"/>
                  <a:t> = 38.4154, p = .0001</a:t>
                </a:r>
              </a:p>
              <a:p>
                <a:r>
                  <a:rPr lang="en-US" dirty="0"/>
                  <a:t>Significant difference, infer directionality from bivariate distribution</a:t>
                </a:r>
              </a:p>
              <a:p>
                <a:endParaRPr lang="en-US" dirty="0"/>
              </a:p>
            </p:txBody>
          </p:sp>
        </mc:Choice>
        <mc:Fallback xmlns="">
          <p:sp>
            <p:nvSpPr>
              <p:cNvPr id="3" name="Content Placeholder 2">
                <a:extLst>
                  <a:ext uri="{FF2B5EF4-FFF2-40B4-BE49-F238E27FC236}">
                    <a16:creationId xmlns:a16="http://schemas.microsoft.com/office/drawing/2014/main" id="{305CCD56-2EDE-4D0E-86EF-EC4DEE7BA34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309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41F3-01DC-4C0E-B066-334D23FC3805}"/>
              </a:ext>
            </a:extLst>
          </p:cNvPr>
          <p:cNvSpPr>
            <a:spLocks noGrp="1"/>
          </p:cNvSpPr>
          <p:nvPr>
            <p:ph type="title"/>
          </p:nvPr>
        </p:nvSpPr>
        <p:spPr/>
        <p:txBody>
          <a:bodyPr/>
          <a:lstStyle/>
          <a:p>
            <a:r>
              <a:rPr lang="en-US" dirty="0"/>
              <a:t>Multivariate Results – Logistic Regression</a:t>
            </a:r>
          </a:p>
        </p:txBody>
      </p:sp>
      <p:sp>
        <p:nvSpPr>
          <p:cNvPr id="3" name="Content Placeholder 2">
            <a:extLst>
              <a:ext uri="{FF2B5EF4-FFF2-40B4-BE49-F238E27FC236}">
                <a16:creationId xmlns:a16="http://schemas.microsoft.com/office/drawing/2014/main" id="{2A3B6818-1FF3-4742-9004-9A3C9507DF67}"/>
              </a:ext>
            </a:extLst>
          </p:cNvPr>
          <p:cNvSpPr>
            <a:spLocks noGrp="1"/>
          </p:cNvSpPr>
          <p:nvPr>
            <p:ph idx="1"/>
          </p:nvPr>
        </p:nvSpPr>
        <p:spPr/>
        <p:txBody>
          <a:bodyPr/>
          <a:lstStyle/>
          <a:p>
            <a:r>
              <a:rPr lang="en-US" dirty="0"/>
              <a:t>Only impairment was found to be significant, p &lt; .0001</a:t>
            </a:r>
          </a:p>
          <a:p>
            <a:r>
              <a:rPr lang="en-US" dirty="0"/>
              <a:t>Odds ratio 95% Confidence interval: (.232,.338)</a:t>
            </a:r>
          </a:p>
          <a:p>
            <a:r>
              <a:rPr lang="en-US" dirty="0"/>
              <a:t>Odds ratio point estimate: .28</a:t>
            </a:r>
          </a:p>
        </p:txBody>
      </p:sp>
    </p:spTree>
    <p:extLst>
      <p:ext uri="{BB962C8B-B14F-4D97-AF65-F5344CB8AC3E}">
        <p14:creationId xmlns:p14="http://schemas.microsoft.com/office/powerpoint/2010/main" val="282267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E555-D127-42F1-ADF3-75B42CC6179D}"/>
              </a:ext>
            </a:extLst>
          </p:cNvPr>
          <p:cNvSpPr>
            <a:spLocks noGrp="1"/>
          </p:cNvSpPr>
          <p:nvPr>
            <p:ph type="title"/>
          </p:nvPr>
        </p:nvSpPr>
        <p:spPr/>
        <p:txBody>
          <a:bodyPr/>
          <a:lstStyle/>
          <a:p>
            <a:r>
              <a:rPr lang="en-US" dirty="0"/>
              <a:t>Multivariate Results - Factor Analysis</a:t>
            </a:r>
          </a:p>
        </p:txBody>
      </p:sp>
      <p:graphicFrame>
        <p:nvGraphicFramePr>
          <p:cNvPr id="3" name="Table 2">
            <a:extLst>
              <a:ext uri="{FF2B5EF4-FFF2-40B4-BE49-F238E27FC236}">
                <a16:creationId xmlns:a16="http://schemas.microsoft.com/office/drawing/2014/main" id="{8234ADBF-6A2A-4384-B218-556C67AA3925}"/>
              </a:ext>
            </a:extLst>
          </p:cNvPr>
          <p:cNvGraphicFramePr>
            <a:graphicFrameLocks noGrp="1"/>
          </p:cNvGraphicFramePr>
          <p:nvPr>
            <p:extLst>
              <p:ext uri="{D42A27DB-BD31-4B8C-83A1-F6EECF244321}">
                <p14:modId xmlns:p14="http://schemas.microsoft.com/office/powerpoint/2010/main" val="2320306399"/>
              </p:ext>
            </p:extLst>
          </p:nvPr>
        </p:nvGraphicFramePr>
        <p:xfrm>
          <a:off x="3719463" y="1549260"/>
          <a:ext cx="4753073" cy="1385951"/>
        </p:xfrm>
        <a:graphic>
          <a:graphicData uri="http://schemas.openxmlformats.org/drawingml/2006/table">
            <a:tbl>
              <a:tblPr firstRow="1" firstCol="1" bandRow="1">
                <a:tableStyleId>{5C22544A-7EE6-4342-B048-85BDC9FD1C3A}</a:tableStyleId>
              </a:tblPr>
              <a:tblGrid>
                <a:gridCol w="788035">
                  <a:extLst>
                    <a:ext uri="{9D8B030D-6E8A-4147-A177-3AD203B41FA5}">
                      <a16:colId xmlns:a16="http://schemas.microsoft.com/office/drawing/2014/main" val="2525687305"/>
                    </a:ext>
                  </a:extLst>
                </a:gridCol>
                <a:gridCol w="694690">
                  <a:extLst>
                    <a:ext uri="{9D8B030D-6E8A-4147-A177-3AD203B41FA5}">
                      <a16:colId xmlns:a16="http://schemas.microsoft.com/office/drawing/2014/main" val="1429223164"/>
                    </a:ext>
                  </a:extLst>
                </a:gridCol>
                <a:gridCol w="699135">
                  <a:extLst>
                    <a:ext uri="{9D8B030D-6E8A-4147-A177-3AD203B41FA5}">
                      <a16:colId xmlns:a16="http://schemas.microsoft.com/office/drawing/2014/main" val="1272762340"/>
                    </a:ext>
                  </a:extLst>
                </a:gridCol>
                <a:gridCol w="865505">
                  <a:extLst>
                    <a:ext uri="{9D8B030D-6E8A-4147-A177-3AD203B41FA5}">
                      <a16:colId xmlns:a16="http://schemas.microsoft.com/office/drawing/2014/main" val="3719765571"/>
                    </a:ext>
                  </a:extLst>
                </a:gridCol>
                <a:gridCol w="791308">
                  <a:extLst>
                    <a:ext uri="{9D8B030D-6E8A-4147-A177-3AD203B41FA5}">
                      <a16:colId xmlns:a16="http://schemas.microsoft.com/office/drawing/2014/main" val="986941975"/>
                    </a:ext>
                  </a:extLst>
                </a:gridCol>
                <a:gridCol w="914400">
                  <a:extLst>
                    <a:ext uri="{9D8B030D-6E8A-4147-A177-3AD203B41FA5}">
                      <a16:colId xmlns:a16="http://schemas.microsoft.com/office/drawing/2014/main" val="3694021926"/>
                    </a:ext>
                  </a:extLst>
                </a:gridCol>
              </a:tblGrid>
              <a:tr h="190500">
                <a:tc gridSpan="6">
                  <a:txBody>
                    <a:bodyPr/>
                    <a:lstStyle/>
                    <a:p>
                      <a:pPr marL="0" marR="0" algn="ctr">
                        <a:lnSpc>
                          <a:spcPct val="115000"/>
                        </a:lnSpc>
                        <a:spcBef>
                          <a:spcPts val="0"/>
                        </a:spcBef>
                        <a:spcAft>
                          <a:spcPts val="0"/>
                        </a:spcAft>
                      </a:pPr>
                      <a:r>
                        <a:rPr lang="en-US" sz="1200" u="sng" dirty="0">
                          <a:effectLst/>
                        </a:rPr>
                        <a:t>Rotated Factor Pattern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9521754"/>
                  </a:ext>
                </a:extLst>
              </a:tr>
              <a:tr h="185420">
                <a:tc>
                  <a:txBody>
                    <a:bodyPr/>
                    <a:lstStyle/>
                    <a:p>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Factor1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Factor2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Factor3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Factor4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Factor5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510065"/>
                  </a:ext>
                </a:extLst>
              </a:tr>
              <a:tr h="185420">
                <a:tc>
                  <a:txBody>
                    <a:bodyPr/>
                    <a:lstStyle/>
                    <a:p>
                      <a:pPr marL="0" marR="0" algn="ctr">
                        <a:lnSpc>
                          <a:spcPct val="115000"/>
                        </a:lnSpc>
                        <a:spcBef>
                          <a:spcPts val="0"/>
                        </a:spcBef>
                        <a:spcAft>
                          <a:spcPts val="0"/>
                        </a:spcAft>
                      </a:pPr>
                      <a:r>
                        <a:rPr lang="en-US" sz="1200" u="sng">
                          <a:effectLst/>
                        </a:rPr>
                        <a:t>wethsev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0.95349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-0.02942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-0.01793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-0.00485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-0.2994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108249"/>
                  </a:ext>
                </a:extLst>
              </a:tr>
              <a:tr h="185420">
                <a:tc>
                  <a:txBody>
                    <a:bodyPr/>
                    <a:lstStyle/>
                    <a:p>
                      <a:pPr marL="0" marR="0" algn="ctr">
                        <a:lnSpc>
                          <a:spcPct val="115000"/>
                        </a:lnSpc>
                        <a:spcBef>
                          <a:spcPts val="0"/>
                        </a:spcBef>
                        <a:spcAft>
                          <a:spcPts val="0"/>
                        </a:spcAft>
                      </a:pPr>
                      <a:r>
                        <a:rPr lang="en-US" sz="1200" u="sng">
                          <a:effectLst/>
                        </a:rPr>
                        <a:t>timeofday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-0.04493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0.99869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0.00756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0.02295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703866"/>
                  </a:ext>
                </a:extLst>
              </a:tr>
              <a:tr h="185420">
                <a:tc>
                  <a:txBody>
                    <a:bodyPr/>
                    <a:lstStyle/>
                    <a:p>
                      <a:pPr marL="0" marR="0" algn="ctr">
                        <a:lnSpc>
                          <a:spcPct val="115000"/>
                        </a:lnSpc>
                        <a:spcBef>
                          <a:spcPts val="0"/>
                        </a:spcBef>
                        <a:spcAft>
                          <a:spcPts val="0"/>
                        </a:spcAft>
                      </a:pPr>
                      <a:r>
                        <a:rPr lang="en-US" sz="1200" u="sng">
                          <a:effectLst/>
                        </a:rPr>
                        <a:t>datew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-0.01678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0.00753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0.99981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0.00635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723031"/>
                  </a:ext>
                </a:extLst>
              </a:tr>
              <a:tr h="185420">
                <a:tc>
                  <a:txBody>
                    <a:bodyPr/>
                    <a:lstStyle/>
                    <a:p>
                      <a:pPr marL="0" marR="0" algn="ctr">
                        <a:lnSpc>
                          <a:spcPct val="115000"/>
                        </a:lnSpc>
                        <a:spcBef>
                          <a:spcPts val="0"/>
                        </a:spcBef>
                        <a:spcAft>
                          <a:spcPts val="0"/>
                        </a:spcAft>
                      </a:pPr>
                      <a:r>
                        <a:rPr lang="en-US" sz="1200" u="sng">
                          <a:effectLst/>
                        </a:rPr>
                        <a:t>impair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0.02287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0.00635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0.99969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296112"/>
                  </a:ext>
                </a:extLst>
              </a:tr>
              <a:tr h="185420">
                <a:tc>
                  <a:txBody>
                    <a:bodyPr/>
                    <a:lstStyle/>
                    <a:p>
                      <a:pPr marL="0" marR="0" algn="ctr">
                        <a:lnSpc>
                          <a:spcPct val="115000"/>
                        </a:lnSpc>
                        <a:spcBef>
                          <a:spcPts val="0"/>
                        </a:spcBef>
                        <a:spcAft>
                          <a:spcPts val="0"/>
                        </a:spcAft>
                      </a:pPr>
                      <a:r>
                        <a:rPr lang="en-US" sz="1200" u="sng">
                          <a:effectLst/>
                        </a:rPr>
                        <a:t>surfcond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0.93887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-0.04547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-0.00982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a:effectLst/>
                        </a:rPr>
                        <a:t>-0.00692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u="sng" dirty="0">
                          <a:effectLst/>
                        </a:rPr>
                        <a:t>0.34105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860625"/>
                  </a:ext>
                </a:extLst>
              </a:tr>
            </a:tbl>
          </a:graphicData>
        </a:graphic>
      </p:graphicFrame>
      <p:pic>
        <p:nvPicPr>
          <p:cNvPr id="4" name="Picture 3">
            <a:extLst>
              <a:ext uri="{FF2B5EF4-FFF2-40B4-BE49-F238E27FC236}">
                <a16:creationId xmlns:a16="http://schemas.microsoft.com/office/drawing/2014/main" id="{FAC70C0A-AEEB-4F8B-9BE6-571D2DFF0E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8623" y="3149600"/>
            <a:ext cx="5934075" cy="3343275"/>
          </a:xfrm>
          <a:prstGeom prst="rect">
            <a:avLst/>
          </a:prstGeom>
          <a:noFill/>
          <a:ln>
            <a:noFill/>
          </a:ln>
        </p:spPr>
      </p:pic>
    </p:spTree>
    <p:extLst>
      <p:ext uri="{BB962C8B-B14F-4D97-AF65-F5344CB8AC3E}">
        <p14:creationId xmlns:p14="http://schemas.microsoft.com/office/powerpoint/2010/main" val="643767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BAAE-F15E-4B2E-94F8-038FF010E98B}"/>
              </a:ext>
            </a:extLst>
          </p:cNvPr>
          <p:cNvSpPr>
            <a:spLocks noGrp="1"/>
          </p:cNvSpPr>
          <p:nvPr>
            <p:ph type="title"/>
          </p:nvPr>
        </p:nvSpPr>
        <p:spPr/>
        <p:txBody>
          <a:bodyPr/>
          <a:lstStyle/>
          <a:p>
            <a:r>
              <a:rPr lang="en-US" dirty="0"/>
              <a:t>Multivariate Results - Cluster Analysis</a:t>
            </a:r>
          </a:p>
        </p:txBody>
      </p:sp>
      <p:graphicFrame>
        <p:nvGraphicFramePr>
          <p:cNvPr id="3" name="Table 2">
            <a:extLst>
              <a:ext uri="{FF2B5EF4-FFF2-40B4-BE49-F238E27FC236}">
                <a16:creationId xmlns:a16="http://schemas.microsoft.com/office/drawing/2014/main" id="{C415278D-B031-4287-A919-FBA1D374159B}"/>
              </a:ext>
            </a:extLst>
          </p:cNvPr>
          <p:cNvGraphicFramePr>
            <a:graphicFrameLocks noGrp="1"/>
          </p:cNvGraphicFramePr>
          <p:nvPr>
            <p:extLst>
              <p:ext uri="{D42A27DB-BD31-4B8C-83A1-F6EECF244321}">
                <p14:modId xmlns:p14="http://schemas.microsoft.com/office/powerpoint/2010/main" val="3578326971"/>
              </p:ext>
            </p:extLst>
          </p:nvPr>
        </p:nvGraphicFramePr>
        <p:xfrm>
          <a:off x="1733797" y="1591294"/>
          <a:ext cx="7956468" cy="4661064"/>
        </p:xfrm>
        <a:graphic>
          <a:graphicData uri="http://schemas.openxmlformats.org/drawingml/2006/table">
            <a:tbl>
              <a:tblPr firstRow="1" firstCol="1" bandRow="1">
                <a:tableStyleId>{5C22544A-7EE6-4342-B048-85BDC9FD1C3A}</a:tableStyleId>
              </a:tblPr>
              <a:tblGrid>
                <a:gridCol w="1827837">
                  <a:extLst>
                    <a:ext uri="{9D8B030D-6E8A-4147-A177-3AD203B41FA5}">
                      <a16:colId xmlns:a16="http://schemas.microsoft.com/office/drawing/2014/main" val="553355487"/>
                    </a:ext>
                  </a:extLst>
                </a:gridCol>
                <a:gridCol w="1827837">
                  <a:extLst>
                    <a:ext uri="{9D8B030D-6E8A-4147-A177-3AD203B41FA5}">
                      <a16:colId xmlns:a16="http://schemas.microsoft.com/office/drawing/2014/main" val="2106911654"/>
                    </a:ext>
                  </a:extLst>
                </a:gridCol>
                <a:gridCol w="2150397">
                  <a:extLst>
                    <a:ext uri="{9D8B030D-6E8A-4147-A177-3AD203B41FA5}">
                      <a16:colId xmlns:a16="http://schemas.microsoft.com/office/drawing/2014/main" val="2761509715"/>
                    </a:ext>
                  </a:extLst>
                </a:gridCol>
                <a:gridCol w="2150397">
                  <a:extLst>
                    <a:ext uri="{9D8B030D-6E8A-4147-A177-3AD203B41FA5}">
                      <a16:colId xmlns:a16="http://schemas.microsoft.com/office/drawing/2014/main" val="4099910254"/>
                    </a:ext>
                  </a:extLst>
                </a:gridCol>
              </a:tblGrid>
              <a:tr h="1361064">
                <a:tc>
                  <a:txBody>
                    <a:bodyPr/>
                    <a:lstStyle/>
                    <a:p>
                      <a:pPr marL="0" marR="0" algn="ctr">
                        <a:lnSpc>
                          <a:spcPct val="115000"/>
                        </a:lnSpc>
                        <a:spcBef>
                          <a:spcPts val="0"/>
                        </a:spcBef>
                        <a:spcAft>
                          <a:spcPts val="0"/>
                        </a:spcAft>
                      </a:pPr>
                      <a:r>
                        <a:rPr lang="en-US" sz="2800" u="sng" dirty="0">
                          <a:effectLst/>
                        </a:rPr>
                        <a:t>Cluster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dirty="0">
                          <a:effectLst/>
                        </a:rPr>
                        <a:t>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Outcome 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a:effectLst/>
                        </a:rPr>
                        <a:t>Outcome Std Dev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392972"/>
                  </a:ext>
                </a:extLst>
              </a:tr>
              <a:tr h="660000">
                <a:tc>
                  <a:txBody>
                    <a:bodyPr/>
                    <a:lstStyle/>
                    <a:p>
                      <a:pPr marL="0" marR="0" algn="ctr">
                        <a:lnSpc>
                          <a:spcPct val="115000"/>
                        </a:lnSpc>
                        <a:spcBef>
                          <a:spcPts val="0"/>
                        </a:spcBef>
                        <a:spcAft>
                          <a:spcPts val="0"/>
                        </a:spcAft>
                      </a:pPr>
                      <a:r>
                        <a:rPr lang="en-US" sz="2800" u="sng">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dirty="0">
                          <a:effectLst/>
                        </a:rPr>
                        <a:t>1708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0.2265808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a:effectLst/>
                        </a:rPr>
                        <a:t>0.4187417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901407"/>
                  </a:ext>
                </a:extLst>
              </a:tr>
              <a:tr h="660000">
                <a:tc>
                  <a:txBody>
                    <a:bodyPr/>
                    <a:lstStyle/>
                    <a:p>
                      <a:pPr marL="0" marR="0" algn="ctr">
                        <a:lnSpc>
                          <a:spcPct val="115000"/>
                        </a:lnSpc>
                        <a:spcBef>
                          <a:spcPts val="0"/>
                        </a:spcBef>
                        <a:spcAft>
                          <a:spcPts val="0"/>
                        </a:spcAft>
                      </a:pPr>
                      <a:r>
                        <a:rPr lang="en-US" sz="2800" u="sng">
                          <a:effectLst/>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1501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dirty="0">
                          <a:effectLst/>
                        </a:rPr>
                        <a:t>0.2178548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a:effectLst/>
                        </a:rPr>
                        <a:t>0.4129257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7135931"/>
                  </a:ext>
                </a:extLst>
              </a:tr>
              <a:tr h="660000">
                <a:tc>
                  <a:txBody>
                    <a:bodyPr/>
                    <a:lstStyle/>
                    <a:p>
                      <a:pPr marL="0" marR="0" algn="ctr">
                        <a:lnSpc>
                          <a:spcPct val="115000"/>
                        </a:lnSpc>
                        <a:spcBef>
                          <a:spcPts val="0"/>
                        </a:spcBef>
                        <a:spcAft>
                          <a:spcPts val="0"/>
                        </a:spcAft>
                      </a:pPr>
                      <a:r>
                        <a:rPr lang="en-US" sz="2800" u="sng">
                          <a:effectLst/>
                        </a:rPr>
                        <a:t>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2008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dirty="0">
                          <a:effectLst/>
                        </a:rPr>
                        <a:t>0.2241036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a:effectLst/>
                        </a:rPr>
                        <a:t>0.4170945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38631"/>
                  </a:ext>
                </a:extLst>
              </a:tr>
              <a:tr h="660000">
                <a:tc>
                  <a:txBody>
                    <a:bodyPr/>
                    <a:lstStyle/>
                    <a:p>
                      <a:pPr marL="0" marR="0" algn="ctr">
                        <a:lnSpc>
                          <a:spcPct val="115000"/>
                        </a:lnSpc>
                        <a:spcBef>
                          <a:spcPts val="0"/>
                        </a:spcBef>
                        <a:spcAft>
                          <a:spcPts val="0"/>
                        </a:spcAft>
                      </a:pPr>
                      <a:r>
                        <a:rPr lang="en-US" sz="2800" u="sng">
                          <a:effectLst/>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1742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dirty="0">
                          <a:effectLst/>
                        </a:rPr>
                        <a:t>0.2256028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dirty="0">
                          <a:effectLst/>
                        </a:rPr>
                        <a:t>0.4180987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831266"/>
                  </a:ext>
                </a:extLst>
              </a:tr>
              <a:tr h="660000">
                <a:tc>
                  <a:txBody>
                    <a:bodyPr/>
                    <a:lstStyle/>
                    <a:p>
                      <a:pPr marL="0" marR="0" algn="ctr">
                        <a:lnSpc>
                          <a:spcPct val="115000"/>
                        </a:lnSpc>
                        <a:spcBef>
                          <a:spcPts val="0"/>
                        </a:spcBef>
                        <a:spcAft>
                          <a:spcPts val="0"/>
                        </a:spcAft>
                      </a:pPr>
                      <a:r>
                        <a:rPr lang="en-US" sz="2800" u="sng">
                          <a:effectLst/>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477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u="sng">
                          <a:effectLst/>
                        </a:rPr>
                        <a:t>0.5073375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u="sng" dirty="0">
                          <a:effectLst/>
                        </a:rPr>
                        <a:t>0.500471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6330376"/>
                  </a:ext>
                </a:extLst>
              </a:tr>
            </a:tbl>
          </a:graphicData>
        </a:graphic>
      </p:graphicFrame>
    </p:spTree>
    <p:extLst>
      <p:ext uri="{BB962C8B-B14F-4D97-AF65-F5344CB8AC3E}">
        <p14:creationId xmlns:p14="http://schemas.microsoft.com/office/powerpoint/2010/main" val="273947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84BC-7B16-4F90-9973-376405BB1B89}"/>
              </a:ext>
            </a:extLst>
          </p:cNvPr>
          <p:cNvSpPr>
            <a:spLocks noGrp="1"/>
          </p:cNvSpPr>
          <p:nvPr>
            <p:ph type="title"/>
          </p:nvPr>
        </p:nvSpPr>
        <p:spPr/>
        <p:txBody>
          <a:bodyPr/>
          <a:lstStyle/>
          <a:p>
            <a:r>
              <a:rPr lang="en-US" dirty="0"/>
              <a:t>Multivariate Results - ANOVA</a:t>
            </a:r>
          </a:p>
        </p:txBody>
      </p:sp>
      <p:graphicFrame>
        <p:nvGraphicFramePr>
          <p:cNvPr id="3" name="Table 2">
            <a:extLst>
              <a:ext uri="{FF2B5EF4-FFF2-40B4-BE49-F238E27FC236}">
                <a16:creationId xmlns:a16="http://schemas.microsoft.com/office/drawing/2014/main" id="{EBE3B28F-B294-4AA1-A11E-CF98CC76AE67}"/>
              </a:ext>
            </a:extLst>
          </p:cNvPr>
          <p:cNvGraphicFramePr>
            <a:graphicFrameLocks noGrp="1"/>
          </p:cNvGraphicFramePr>
          <p:nvPr>
            <p:extLst>
              <p:ext uri="{D42A27DB-BD31-4B8C-83A1-F6EECF244321}">
                <p14:modId xmlns:p14="http://schemas.microsoft.com/office/powerpoint/2010/main" val="3636303041"/>
              </p:ext>
            </p:extLst>
          </p:nvPr>
        </p:nvGraphicFramePr>
        <p:xfrm>
          <a:off x="1573480" y="1852552"/>
          <a:ext cx="8704612" cy="4209802"/>
        </p:xfrm>
        <a:graphic>
          <a:graphicData uri="http://schemas.openxmlformats.org/drawingml/2006/table">
            <a:tbl>
              <a:tblPr firstRow="1" firstCol="1" bandRow="1">
                <a:tableStyleId>{5C22544A-7EE6-4342-B048-85BDC9FD1C3A}</a:tableStyleId>
              </a:tblPr>
              <a:tblGrid>
                <a:gridCol w="1488818">
                  <a:extLst>
                    <a:ext uri="{9D8B030D-6E8A-4147-A177-3AD203B41FA5}">
                      <a16:colId xmlns:a16="http://schemas.microsoft.com/office/drawing/2014/main" val="63507168"/>
                    </a:ext>
                  </a:extLst>
                </a:gridCol>
                <a:gridCol w="917977">
                  <a:extLst>
                    <a:ext uri="{9D8B030D-6E8A-4147-A177-3AD203B41FA5}">
                      <a16:colId xmlns:a16="http://schemas.microsoft.com/office/drawing/2014/main" val="1453937041"/>
                    </a:ext>
                  </a:extLst>
                </a:gridCol>
                <a:gridCol w="2187283">
                  <a:extLst>
                    <a:ext uri="{9D8B030D-6E8A-4147-A177-3AD203B41FA5}">
                      <a16:colId xmlns:a16="http://schemas.microsoft.com/office/drawing/2014/main" val="1685450226"/>
                    </a:ext>
                  </a:extLst>
                </a:gridCol>
                <a:gridCol w="1881290">
                  <a:extLst>
                    <a:ext uri="{9D8B030D-6E8A-4147-A177-3AD203B41FA5}">
                      <a16:colId xmlns:a16="http://schemas.microsoft.com/office/drawing/2014/main" val="2391794537"/>
                    </a:ext>
                  </a:extLst>
                </a:gridCol>
                <a:gridCol w="1099307">
                  <a:extLst>
                    <a:ext uri="{9D8B030D-6E8A-4147-A177-3AD203B41FA5}">
                      <a16:colId xmlns:a16="http://schemas.microsoft.com/office/drawing/2014/main" val="3515959951"/>
                    </a:ext>
                  </a:extLst>
                </a:gridCol>
                <a:gridCol w="1129937">
                  <a:extLst>
                    <a:ext uri="{9D8B030D-6E8A-4147-A177-3AD203B41FA5}">
                      <a16:colId xmlns:a16="http://schemas.microsoft.com/office/drawing/2014/main" val="3572004748"/>
                    </a:ext>
                  </a:extLst>
                </a:gridCol>
              </a:tblGrid>
              <a:tr h="1218557">
                <a:tc>
                  <a:txBody>
                    <a:bodyPr/>
                    <a:lstStyle/>
                    <a:p>
                      <a:pPr marL="0" marR="0">
                        <a:lnSpc>
                          <a:spcPct val="115000"/>
                        </a:lnSpc>
                        <a:spcBef>
                          <a:spcPts val="0"/>
                        </a:spcBef>
                        <a:spcAft>
                          <a:spcPts val="0"/>
                        </a:spcAft>
                      </a:pPr>
                      <a:r>
                        <a:rPr lang="en-US" sz="2000" u="sng">
                          <a:effectLst/>
                        </a:rPr>
                        <a:t>Source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DF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dirty="0">
                          <a:effectLst/>
                        </a:rPr>
                        <a:t>Sum of Squares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Mean Square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F 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Pr &gt; 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228574"/>
                  </a:ext>
                </a:extLst>
              </a:tr>
              <a:tr h="590896">
                <a:tc>
                  <a:txBody>
                    <a:bodyPr/>
                    <a:lstStyle/>
                    <a:p>
                      <a:pPr marL="0" marR="0">
                        <a:lnSpc>
                          <a:spcPct val="115000"/>
                        </a:lnSpc>
                        <a:spcBef>
                          <a:spcPts val="0"/>
                        </a:spcBef>
                        <a:spcAft>
                          <a:spcPts val="0"/>
                        </a:spcAft>
                      </a:pPr>
                      <a:r>
                        <a:rPr lang="en-US" sz="2000" u="sng">
                          <a:effectLst/>
                        </a:rPr>
                        <a:t>Model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35.975322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8.993831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50.33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&lt;.0001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420441"/>
                  </a:ext>
                </a:extLst>
              </a:tr>
              <a:tr h="590896">
                <a:tc>
                  <a:txBody>
                    <a:bodyPr/>
                    <a:lstStyle/>
                    <a:p>
                      <a:pPr marL="0" marR="0">
                        <a:lnSpc>
                          <a:spcPct val="115000"/>
                        </a:lnSpc>
                        <a:spcBef>
                          <a:spcPts val="0"/>
                        </a:spcBef>
                        <a:spcAft>
                          <a:spcPts val="0"/>
                        </a:spcAft>
                      </a:pPr>
                      <a:r>
                        <a:rPr lang="en-US" sz="2000" u="sng">
                          <a:effectLst/>
                        </a:rPr>
                        <a:t>Error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7431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1327.790546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0.178683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915677"/>
                  </a:ext>
                </a:extLst>
              </a:tr>
              <a:tr h="1218557">
                <a:tc>
                  <a:txBody>
                    <a:bodyPr/>
                    <a:lstStyle/>
                    <a:p>
                      <a:pPr marL="0" marR="0">
                        <a:lnSpc>
                          <a:spcPct val="115000"/>
                        </a:lnSpc>
                        <a:spcBef>
                          <a:spcPts val="0"/>
                        </a:spcBef>
                        <a:spcAft>
                          <a:spcPts val="0"/>
                        </a:spcAft>
                      </a:pPr>
                      <a:r>
                        <a:rPr lang="en-US" sz="2000" u="sng">
                          <a:effectLst/>
                        </a:rPr>
                        <a:t>Corrected 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7435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1363.765869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830393"/>
                  </a:ext>
                </a:extLst>
              </a:tr>
              <a:tr h="590896">
                <a:tc>
                  <a:txBody>
                    <a:bodyPr/>
                    <a:lstStyle/>
                    <a:p>
                      <a:pPr marL="0" marR="0">
                        <a:lnSpc>
                          <a:spcPct val="115000"/>
                        </a:lnSpc>
                        <a:spcBef>
                          <a:spcPts val="0"/>
                        </a:spcBef>
                        <a:spcAft>
                          <a:spcPts val="0"/>
                        </a:spcAft>
                      </a:pPr>
                      <a:r>
                        <a:rPr lang="en-US" sz="2000" u="sng">
                          <a:effectLst/>
                        </a:rPr>
                        <a:t>Contrast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35.93015854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35.93015854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201.08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dirty="0">
                          <a:effectLst/>
                        </a:rPr>
                        <a:t>&lt;.0001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3491571"/>
                  </a:ext>
                </a:extLst>
              </a:tr>
            </a:tbl>
          </a:graphicData>
        </a:graphic>
      </p:graphicFrame>
    </p:spTree>
    <p:extLst>
      <p:ext uri="{BB962C8B-B14F-4D97-AF65-F5344CB8AC3E}">
        <p14:creationId xmlns:p14="http://schemas.microsoft.com/office/powerpoint/2010/main" val="1025533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B607-BAD0-47A5-9554-0D62817C8A37}"/>
              </a:ext>
            </a:extLst>
          </p:cNvPr>
          <p:cNvSpPr>
            <a:spLocks noGrp="1"/>
          </p:cNvSpPr>
          <p:nvPr>
            <p:ph type="title"/>
          </p:nvPr>
        </p:nvSpPr>
        <p:spPr/>
        <p:txBody>
          <a:bodyPr/>
          <a:lstStyle/>
          <a:p>
            <a:r>
              <a:rPr lang="en-US" dirty="0"/>
              <a:t>Multivariate Results - Comparison of cluster with total dataset </a:t>
            </a:r>
          </a:p>
        </p:txBody>
      </p:sp>
      <p:graphicFrame>
        <p:nvGraphicFramePr>
          <p:cNvPr id="3" name="Table 2">
            <a:extLst>
              <a:ext uri="{FF2B5EF4-FFF2-40B4-BE49-F238E27FC236}">
                <a16:creationId xmlns:a16="http://schemas.microsoft.com/office/drawing/2014/main" id="{F6BC8828-B7A9-485B-8115-944375B072A2}"/>
              </a:ext>
            </a:extLst>
          </p:cNvPr>
          <p:cNvGraphicFramePr>
            <a:graphicFrameLocks noGrp="1"/>
          </p:cNvGraphicFramePr>
          <p:nvPr>
            <p:extLst>
              <p:ext uri="{D42A27DB-BD31-4B8C-83A1-F6EECF244321}">
                <p14:modId xmlns:p14="http://schemas.microsoft.com/office/powerpoint/2010/main" val="2958243372"/>
              </p:ext>
            </p:extLst>
          </p:nvPr>
        </p:nvGraphicFramePr>
        <p:xfrm>
          <a:off x="1650670" y="1882240"/>
          <a:ext cx="8514607" cy="4209802"/>
        </p:xfrm>
        <a:graphic>
          <a:graphicData uri="http://schemas.openxmlformats.org/drawingml/2006/table">
            <a:tbl>
              <a:tblPr firstRow="1" firstCol="1" bandRow="1">
                <a:tableStyleId>{5C22544A-7EE6-4342-B048-85BDC9FD1C3A}</a:tableStyleId>
              </a:tblPr>
              <a:tblGrid>
                <a:gridCol w="1294411">
                  <a:extLst>
                    <a:ext uri="{9D8B030D-6E8A-4147-A177-3AD203B41FA5}">
                      <a16:colId xmlns:a16="http://schemas.microsoft.com/office/drawing/2014/main" val="2903794706"/>
                    </a:ext>
                  </a:extLst>
                </a:gridCol>
                <a:gridCol w="1091324">
                  <a:extLst>
                    <a:ext uri="{9D8B030D-6E8A-4147-A177-3AD203B41FA5}">
                      <a16:colId xmlns:a16="http://schemas.microsoft.com/office/drawing/2014/main" val="2721698067"/>
                    </a:ext>
                  </a:extLst>
                </a:gridCol>
                <a:gridCol w="1419101">
                  <a:extLst>
                    <a:ext uri="{9D8B030D-6E8A-4147-A177-3AD203B41FA5}">
                      <a16:colId xmlns:a16="http://schemas.microsoft.com/office/drawing/2014/main" val="4047831795"/>
                    </a:ext>
                  </a:extLst>
                </a:gridCol>
                <a:gridCol w="2611969">
                  <a:extLst>
                    <a:ext uri="{9D8B030D-6E8A-4147-A177-3AD203B41FA5}">
                      <a16:colId xmlns:a16="http://schemas.microsoft.com/office/drawing/2014/main" val="4226922097"/>
                    </a:ext>
                  </a:extLst>
                </a:gridCol>
                <a:gridCol w="1048901">
                  <a:extLst>
                    <a:ext uri="{9D8B030D-6E8A-4147-A177-3AD203B41FA5}">
                      <a16:colId xmlns:a16="http://schemas.microsoft.com/office/drawing/2014/main" val="3068180406"/>
                    </a:ext>
                  </a:extLst>
                </a:gridCol>
                <a:gridCol w="1048901">
                  <a:extLst>
                    <a:ext uri="{9D8B030D-6E8A-4147-A177-3AD203B41FA5}">
                      <a16:colId xmlns:a16="http://schemas.microsoft.com/office/drawing/2014/main" val="1851085749"/>
                    </a:ext>
                  </a:extLst>
                </a:gridCol>
              </a:tblGrid>
              <a:tr h="771769">
                <a:tc>
                  <a:txBody>
                    <a:bodyPr/>
                    <a:lstStyle/>
                    <a:p>
                      <a:endParaRPr lang="en-US" sz="20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total mean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subset mean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95% Confidence interval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t-value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p-value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6288089"/>
                  </a:ext>
                </a:extLst>
              </a:tr>
              <a:tr h="771769">
                <a:tc>
                  <a:txBody>
                    <a:bodyPr/>
                    <a:lstStyle/>
                    <a:p>
                      <a:pPr marL="0" marR="0">
                        <a:lnSpc>
                          <a:spcPct val="115000"/>
                        </a:lnSpc>
                        <a:spcBef>
                          <a:spcPts val="0"/>
                        </a:spcBef>
                        <a:spcAft>
                          <a:spcPts val="0"/>
                        </a:spcAft>
                      </a:pPr>
                      <a:r>
                        <a:rPr lang="en-US" sz="2000" u="sng">
                          <a:effectLst/>
                        </a:rPr>
                        <a:t>Outcome: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0.2419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0.5073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(0.2193,0.3115)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11.32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&lt;.0001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497175"/>
                  </a:ext>
                </a:extLst>
              </a:tr>
              <a:tr h="374242">
                <a:tc>
                  <a:txBody>
                    <a:bodyPr/>
                    <a:lstStyle/>
                    <a:p>
                      <a:pPr marL="0" marR="0">
                        <a:lnSpc>
                          <a:spcPct val="115000"/>
                        </a:lnSpc>
                        <a:spcBef>
                          <a:spcPts val="0"/>
                        </a:spcBef>
                        <a:spcAft>
                          <a:spcPts val="0"/>
                        </a:spcAft>
                      </a:pPr>
                      <a:r>
                        <a:rPr lang="en-US" sz="2000" u="sng">
                          <a:effectLst/>
                        </a:rPr>
                        <a:t>wethsev:</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0.8155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0.7547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(-0.1802,0.0587)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0.3181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8670527"/>
                  </a:ext>
                </a:extLst>
              </a:tr>
              <a:tr h="771769">
                <a:tc>
                  <a:txBody>
                    <a:bodyPr/>
                    <a:lstStyle/>
                    <a:p>
                      <a:pPr marL="0" marR="0">
                        <a:lnSpc>
                          <a:spcPct val="115000"/>
                        </a:lnSpc>
                        <a:spcBef>
                          <a:spcPts val="0"/>
                        </a:spcBef>
                        <a:spcAft>
                          <a:spcPts val="0"/>
                        </a:spcAft>
                      </a:pPr>
                      <a:r>
                        <a:rPr lang="en-US" sz="2000" u="sng">
                          <a:effectLst/>
                        </a:rPr>
                        <a:t>timeofday: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2.628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2.7757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(0.0366,0.2587)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2.61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0.0093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6346499"/>
                  </a:ext>
                </a:extLst>
              </a:tr>
              <a:tr h="374242">
                <a:tc>
                  <a:txBody>
                    <a:bodyPr/>
                    <a:lstStyle/>
                    <a:p>
                      <a:pPr marL="0" marR="0">
                        <a:lnSpc>
                          <a:spcPct val="115000"/>
                        </a:lnSpc>
                        <a:spcBef>
                          <a:spcPts val="0"/>
                        </a:spcBef>
                        <a:spcAft>
                          <a:spcPts val="0"/>
                        </a:spcAft>
                      </a:pPr>
                      <a:r>
                        <a:rPr lang="en-US" sz="2000" u="sng">
                          <a:effectLst/>
                        </a:rPr>
                        <a:t>datew: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4.1592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4.2474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(-0.1115,0.2878)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0.3862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654507"/>
                  </a:ext>
                </a:extLst>
              </a:tr>
              <a:tr h="374242">
                <a:tc>
                  <a:txBody>
                    <a:bodyPr/>
                    <a:lstStyle/>
                    <a:p>
                      <a:pPr marL="0" marR="0">
                        <a:lnSpc>
                          <a:spcPct val="115000"/>
                        </a:lnSpc>
                        <a:spcBef>
                          <a:spcPts val="0"/>
                        </a:spcBef>
                        <a:spcAft>
                          <a:spcPts val="0"/>
                        </a:spcAft>
                      </a:pPr>
                      <a:r>
                        <a:rPr lang="en-US" sz="2000" u="sng">
                          <a:effectLst/>
                        </a:rPr>
                        <a:t>impair: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0.0643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1.0021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(0.9309,0.9448)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265.03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&lt;.0001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854929"/>
                  </a:ext>
                </a:extLst>
              </a:tr>
              <a:tr h="771769">
                <a:tc>
                  <a:txBody>
                    <a:bodyPr/>
                    <a:lstStyle/>
                    <a:p>
                      <a:pPr marL="0" marR="0">
                        <a:lnSpc>
                          <a:spcPct val="115000"/>
                        </a:lnSpc>
                        <a:spcBef>
                          <a:spcPts val="0"/>
                        </a:spcBef>
                        <a:spcAft>
                          <a:spcPts val="0"/>
                        </a:spcAft>
                      </a:pPr>
                      <a:r>
                        <a:rPr lang="en-US" sz="2000" u="sng">
                          <a:effectLst/>
                        </a:rPr>
                        <a:t>surfcond: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0.661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0.5996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(-0.1538,0.355)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a:effectLst/>
                        </a:rPr>
                        <a:t>-1.24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u="sng" dirty="0">
                          <a:effectLst/>
                        </a:rPr>
                        <a:t>0.214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85685"/>
                  </a:ext>
                </a:extLst>
              </a:tr>
            </a:tbl>
          </a:graphicData>
        </a:graphic>
      </p:graphicFrame>
    </p:spTree>
    <p:extLst>
      <p:ext uri="{BB962C8B-B14F-4D97-AF65-F5344CB8AC3E}">
        <p14:creationId xmlns:p14="http://schemas.microsoft.com/office/powerpoint/2010/main" val="3119676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E2D3-07A9-4BD4-85CC-D8C0331E275C}"/>
              </a:ext>
            </a:extLst>
          </p:cNvPr>
          <p:cNvSpPr>
            <a:spLocks noGrp="1"/>
          </p:cNvSpPr>
          <p:nvPr>
            <p:ph type="title"/>
          </p:nvPr>
        </p:nvSpPr>
        <p:spPr/>
        <p:txBody>
          <a:bodyPr/>
          <a:lstStyle/>
          <a:p>
            <a:r>
              <a:rPr lang="en-US" dirty="0"/>
              <a:t>Discussion and Conclusions	</a:t>
            </a:r>
          </a:p>
        </p:txBody>
      </p:sp>
      <p:sp>
        <p:nvSpPr>
          <p:cNvPr id="3" name="Content Placeholder 2">
            <a:extLst>
              <a:ext uri="{FF2B5EF4-FFF2-40B4-BE49-F238E27FC236}">
                <a16:creationId xmlns:a16="http://schemas.microsoft.com/office/drawing/2014/main" id="{349635F3-F600-4872-958B-3EF6F7BF3292}"/>
              </a:ext>
            </a:extLst>
          </p:cNvPr>
          <p:cNvSpPr>
            <a:spLocks noGrp="1"/>
          </p:cNvSpPr>
          <p:nvPr>
            <p:ph idx="1"/>
          </p:nvPr>
        </p:nvSpPr>
        <p:spPr/>
        <p:txBody>
          <a:bodyPr/>
          <a:lstStyle/>
          <a:p>
            <a:r>
              <a:rPr lang="en-US" dirty="0"/>
              <a:t>Impairment was found to be significant via Chi-square test, logistic regression, and multivariate analysis</a:t>
            </a:r>
          </a:p>
          <a:p>
            <a:r>
              <a:rPr lang="en-US" dirty="0"/>
              <a:t>Time of the day was found to be significant via Chi-square test and multivariate analysis, but not logistic regression</a:t>
            </a:r>
          </a:p>
          <a:p>
            <a:r>
              <a:rPr lang="en-US" dirty="0"/>
              <a:t>Day of the week was found to be significant only through Chi-Square test </a:t>
            </a:r>
          </a:p>
        </p:txBody>
      </p:sp>
    </p:spTree>
    <p:extLst>
      <p:ext uri="{BB962C8B-B14F-4D97-AF65-F5344CB8AC3E}">
        <p14:creationId xmlns:p14="http://schemas.microsoft.com/office/powerpoint/2010/main" val="66071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91AB-192F-49CE-9AF5-57E27925A4ED}"/>
              </a:ext>
            </a:extLst>
          </p:cNvPr>
          <p:cNvSpPr>
            <a:spLocks noGrp="1"/>
          </p:cNvSpPr>
          <p:nvPr>
            <p:ph type="title"/>
          </p:nvPr>
        </p:nvSpPr>
        <p:spPr/>
        <p:txBody>
          <a:bodyPr/>
          <a:lstStyle/>
          <a:p>
            <a:r>
              <a:rPr lang="en-US" dirty="0"/>
              <a:t>If you only take one thing away from this study……</a:t>
            </a:r>
          </a:p>
        </p:txBody>
      </p:sp>
      <p:pic>
        <p:nvPicPr>
          <p:cNvPr id="5124" name="Picture 4" descr="Image result for drinking driving">
            <a:extLst>
              <a:ext uri="{FF2B5EF4-FFF2-40B4-BE49-F238E27FC236}">
                <a16:creationId xmlns:a16="http://schemas.microsoft.com/office/drawing/2014/main" id="{231CDAFD-86FA-4B6C-B7B3-7EEE1D52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1767254"/>
            <a:ext cx="7688767" cy="454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3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B1C-F18D-40C7-ADBE-4E979FF4D25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C8DE8F-0398-41A5-8B62-039F72DE0526}"/>
              </a:ext>
            </a:extLst>
          </p:cNvPr>
          <p:cNvSpPr>
            <a:spLocks noGrp="1"/>
          </p:cNvSpPr>
          <p:nvPr>
            <p:ph idx="1"/>
          </p:nvPr>
        </p:nvSpPr>
        <p:spPr/>
        <p:txBody>
          <a:bodyPr>
            <a:normAutofit fontScale="25000" lnSpcReduction="20000"/>
          </a:bodyPr>
          <a:lstStyle/>
          <a:p>
            <a:r>
              <a:rPr lang="en-US" sz="3200" dirty="0"/>
              <a:t>Jove Graham, Jennifer Irving, </a:t>
            </a:r>
            <a:r>
              <a:rPr lang="en-US" sz="3200" dirty="0" err="1"/>
              <a:t>Xiaoqin</a:t>
            </a:r>
            <a:r>
              <a:rPr lang="en-US" sz="3200" dirty="0"/>
              <a:t> Tang, Stephen Sellers, Joshua Crisp, Daniel Horwitz, </a:t>
            </a:r>
            <a:r>
              <a:rPr lang="en-US" sz="3200" dirty="0" err="1"/>
              <a:t>Lucija</a:t>
            </a:r>
            <a:r>
              <a:rPr lang="en-US" sz="3200" dirty="0"/>
              <a:t> </a:t>
            </a:r>
            <a:r>
              <a:rPr lang="en-US" sz="3200" dirty="0" err="1"/>
              <a:t>Muehlenbachs</a:t>
            </a:r>
            <a:r>
              <a:rPr lang="en-US" sz="3200" dirty="0"/>
              <a:t>, Alan </a:t>
            </a:r>
            <a:r>
              <a:rPr lang="en-US" sz="3200" dirty="0" err="1"/>
              <a:t>Krupnick</a:t>
            </a:r>
            <a:r>
              <a:rPr lang="en-US" sz="3200" dirty="0"/>
              <a:t>, &amp; David Carey (2015). Increased traffic accident rates associated with shale gas drilling in Pennsylvania. Accident Analysis and Prevention, 74, 203-209.</a:t>
            </a:r>
          </a:p>
          <a:p>
            <a:r>
              <a:rPr lang="en-US" sz="3200" dirty="0"/>
              <a:t>Matthew G. </a:t>
            </a:r>
            <a:r>
              <a:rPr lang="en-US" sz="3200" dirty="0" err="1"/>
              <a:t>Karlaftis</a:t>
            </a:r>
            <a:r>
              <a:rPr lang="en-US" sz="3200" dirty="0"/>
              <a:t>, </a:t>
            </a:r>
            <a:r>
              <a:rPr lang="en-US" sz="3200" dirty="0" err="1"/>
              <a:t>Ioannis</a:t>
            </a:r>
            <a:r>
              <a:rPr lang="en-US" sz="3200" dirty="0"/>
              <a:t> </a:t>
            </a:r>
            <a:r>
              <a:rPr lang="en-US" sz="3200" dirty="0" err="1"/>
              <a:t>Golias</a:t>
            </a:r>
            <a:r>
              <a:rPr lang="en-US" sz="3200" dirty="0"/>
              <a:t> (2002). Effects of road geometry and traffic volumes on rural roadway accident rates. Accident Analysis and Prevention, 34, 357-365.</a:t>
            </a:r>
          </a:p>
          <a:p>
            <a:r>
              <a:rPr lang="en-US" sz="3200" dirty="0" err="1"/>
              <a:t>Gudmundur</a:t>
            </a:r>
            <a:r>
              <a:rPr lang="en-US" sz="3200" dirty="0"/>
              <a:t> F. </a:t>
            </a:r>
            <a:r>
              <a:rPr lang="en-US" sz="3200" dirty="0" err="1"/>
              <a:t>Ulfarsson</a:t>
            </a:r>
            <a:r>
              <a:rPr lang="en-US" sz="3200" dirty="0"/>
              <a:t>, Fred L. Mannering (2004). Differences in male and female injury severities in sport-utility vehicle, minivan, pickup and passenger car accidents. Accident Analysis and Prevention, 36, 135-147.</a:t>
            </a:r>
          </a:p>
          <a:p>
            <a:r>
              <a:rPr lang="en-US" sz="3200" dirty="0"/>
              <a:t>Panagiotis Ch. </a:t>
            </a:r>
            <a:r>
              <a:rPr lang="en-US" sz="3200" dirty="0" err="1"/>
              <a:t>Anastasopoulos</a:t>
            </a:r>
            <a:r>
              <a:rPr lang="en-US" sz="3200" dirty="0"/>
              <a:t>, Andrew P. </a:t>
            </a:r>
            <a:r>
              <a:rPr lang="en-US" sz="3200" dirty="0" err="1"/>
              <a:t>Tarko</a:t>
            </a:r>
            <a:r>
              <a:rPr lang="en-US" sz="3200" dirty="0"/>
              <a:t>, &amp; Fred L. Mannering (2008). Tobit analysis of vehicle accident rates on interstate highways.  Accident Analysis and Prevention, 40, 768-775.</a:t>
            </a:r>
          </a:p>
          <a:p>
            <a:r>
              <a:rPr lang="en-US" sz="3200" dirty="0" err="1"/>
              <a:t>Liacine</a:t>
            </a:r>
            <a:r>
              <a:rPr lang="en-US" sz="3200" dirty="0"/>
              <a:t> </a:t>
            </a:r>
            <a:r>
              <a:rPr lang="en-US" sz="3200" dirty="0" err="1"/>
              <a:t>Bouaoun</a:t>
            </a:r>
            <a:r>
              <a:rPr lang="en-US" sz="3200" dirty="0"/>
              <a:t>, Mohamed </a:t>
            </a:r>
            <a:r>
              <a:rPr lang="en-US" sz="3200" dirty="0" err="1"/>
              <a:t>Mouloud</a:t>
            </a:r>
            <a:r>
              <a:rPr lang="en-US" sz="3200" dirty="0"/>
              <a:t> </a:t>
            </a:r>
            <a:r>
              <a:rPr lang="en-US" sz="3200" dirty="0" err="1"/>
              <a:t>Haddak</a:t>
            </a:r>
            <a:r>
              <a:rPr lang="en-US" sz="3200" dirty="0"/>
              <a:t>, &amp; Emmanuelle </a:t>
            </a:r>
            <a:r>
              <a:rPr lang="en-US" sz="3200" dirty="0" err="1"/>
              <a:t>Amoros</a:t>
            </a:r>
            <a:r>
              <a:rPr lang="en-US" sz="3200" dirty="0"/>
              <a:t> (2015). Road crash fatality rates in France: A comparison of road user types, taking account of travel practices. Accident Analysis and Prevention, 75, 217-225.</a:t>
            </a:r>
          </a:p>
          <a:p>
            <a:r>
              <a:rPr lang="en-US" sz="3200" dirty="0"/>
              <a:t>Jessica B. </a:t>
            </a:r>
            <a:r>
              <a:rPr lang="en-US" sz="3200" dirty="0" err="1"/>
              <a:t>Cicchino</a:t>
            </a:r>
            <a:r>
              <a:rPr lang="en-US" sz="3200" dirty="0"/>
              <a:t> (2015). Why have fatality rates among older drivers declined? The relative contributions of changes in survivability and crash involvement.  Accident Analysis and Prevention, 83, 67-73.</a:t>
            </a:r>
          </a:p>
          <a:p>
            <a:r>
              <a:rPr lang="en-US" sz="3200" dirty="0"/>
              <a:t>Sean T. Doherty, Jean C. Andrey, &amp; Carolyn MacGregor (1998). The situational risks of young drivers: the influence of passengers, time of day, and day of week on accident rates.  </a:t>
            </a:r>
            <a:r>
              <a:rPr lang="en-US" sz="3200" dirty="0" err="1"/>
              <a:t>Accid</a:t>
            </a:r>
            <a:r>
              <a:rPr lang="en-US" sz="3200" dirty="0"/>
              <a:t>. Anal. and Prev., 30(1), 45-52.</a:t>
            </a:r>
          </a:p>
          <a:p>
            <a:r>
              <a:rPr lang="en-US" sz="3200" dirty="0"/>
              <a:t>Md </a:t>
            </a:r>
            <a:r>
              <a:rPr lang="en-US" sz="3200" dirty="0" err="1"/>
              <a:t>Tawfiq</a:t>
            </a:r>
            <a:r>
              <a:rPr lang="en-US" sz="3200" dirty="0"/>
              <a:t> Sarwar, Panagiotis Ch. </a:t>
            </a:r>
            <a:r>
              <a:rPr lang="en-US" sz="3200" dirty="0" err="1"/>
              <a:t>Anastasopoulos</a:t>
            </a:r>
            <a:r>
              <a:rPr lang="en-US" sz="3200" dirty="0"/>
              <a:t> (2017). The effect of long term non-invasive pavement deterioration on accident injury-severity rates: A seemingly unrelated and multivariate equations approach. analytic Methods in Accident Research, 13, 1-15.</a:t>
            </a:r>
          </a:p>
          <a:p>
            <a:r>
              <a:rPr lang="en-US" sz="3200" dirty="0"/>
              <a:t>Leonard Evans, DPhil and Michael C. Frick (1992). Car Size or Car Mass: Which Has Greater Influence on Fatality Risk? American Journal of Public Health, 82, 1105-1112.</a:t>
            </a:r>
          </a:p>
          <a:p>
            <a:r>
              <a:rPr lang="en-US" sz="3200" dirty="0"/>
              <a:t>Chris Thompson, Jules White, Brian Dougherty, Adam Albright, and Douglas C. Schmidt (2010). Using Smartphones to Detect Car Accidents and Provide Situational Awareness to Emergency Responders. Lecture Notes of the Institute for Computer Sciences, 48, 29-42.</a:t>
            </a:r>
          </a:p>
          <a:p>
            <a:r>
              <a:rPr lang="en-US" sz="3200" dirty="0"/>
              <a:t>Min Zhou, Virginia P. </a:t>
            </a:r>
            <a:r>
              <a:rPr lang="en-US" sz="3200" dirty="0" err="1"/>
              <a:t>Sisipiku</a:t>
            </a:r>
            <a:r>
              <a:rPr lang="en-US" sz="3200" dirty="0"/>
              <a:t> (1997). Relationship between Volume-to-Capacity Ratios and Accident Rates. Transportation research records, 1581, 47-52.</a:t>
            </a:r>
          </a:p>
          <a:p>
            <a:r>
              <a:rPr lang="en-US" sz="3200" dirty="0" err="1"/>
              <a:t>Liling</a:t>
            </a:r>
            <a:r>
              <a:rPr lang="en-US" sz="3200" dirty="0"/>
              <a:t> Li, Sharad Shrestha, &amp; </a:t>
            </a:r>
            <a:r>
              <a:rPr lang="en-US" sz="3200" dirty="0" err="1"/>
              <a:t>Gongzhu</a:t>
            </a:r>
            <a:r>
              <a:rPr lang="en-US" sz="3200" dirty="0"/>
              <a:t> Hu (2017). IEEE computer society. 363-370</a:t>
            </a:r>
          </a:p>
          <a:p>
            <a:r>
              <a:rPr lang="en-US" sz="3200" dirty="0" err="1"/>
              <a:t>Almjewail</a:t>
            </a:r>
            <a:r>
              <a:rPr lang="en-US" sz="3200" dirty="0"/>
              <a:t> A., </a:t>
            </a:r>
            <a:r>
              <a:rPr lang="en-US" sz="3200" dirty="0" err="1"/>
              <a:t>Almjewail</a:t>
            </a:r>
            <a:r>
              <a:rPr lang="en-US" sz="3200" dirty="0"/>
              <a:t> A., </a:t>
            </a:r>
            <a:r>
              <a:rPr lang="en-US" sz="3200" dirty="0" err="1"/>
              <a:t>Alsenaydi</a:t>
            </a:r>
            <a:r>
              <a:rPr lang="en-US" sz="3200" dirty="0"/>
              <a:t> S., </a:t>
            </a:r>
            <a:r>
              <a:rPr lang="en-US" sz="3200" dirty="0" err="1"/>
              <a:t>ALSudairy</a:t>
            </a:r>
            <a:r>
              <a:rPr lang="en-US" sz="3200" dirty="0"/>
              <a:t> H., Al-</a:t>
            </a:r>
            <a:r>
              <a:rPr lang="en-US" sz="3200" dirty="0" err="1"/>
              <a:t>Turaiki</a:t>
            </a:r>
            <a:r>
              <a:rPr lang="en-US" sz="3200" dirty="0"/>
              <a:t> I. (2018) Analysis of Traffic Accident in Riyadh Using Clustering Algorithms. In: </a:t>
            </a:r>
            <a:r>
              <a:rPr lang="en-US" sz="3200" dirty="0" err="1"/>
              <a:t>Alenezi</a:t>
            </a:r>
            <a:r>
              <a:rPr lang="en-US" sz="3200" dirty="0"/>
              <a:t> M., Qureshi B. (eds) 5th International Symposium on Data Mining Applications. Advances in Intelligent Systems and Computing, vol 753. Springer, Cham</a:t>
            </a:r>
          </a:p>
          <a:p>
            <a:r>
              <a:rPr lang="en-US" sz="3200" dirty="0"/>
              <a:t>Chen  </a:t>
            </a:r>
            <a:r>
              <a:rPr lang="en-US" sz="3200" dirty="0" err="1"/>
              <a:t>Chen</a:t>
            </a:r>
            <a:r>
              <a:rPr lang="en-US" sz="3200" dirty="0"/>
              <a:t> (2017). Analysis and Forecast of Traffic Accident Big Data. ITM Web Conf. DOI: 10.1051/</a:t>
            </a:r>
            <a:r>
              <a:rPr lang="en-US" sz="3200" dirty="0" err="1"/>
              <a:t>itmconf</a:t>
            </a:r>
            <a:r>
              <a:rPr lang="en-US" sz="3200" dirty="0"/>
              <a:t>/20171204029</a:t>
            </a:r>
          </a:p>
          <a:p>
            <a:r>
              <a:rPr lang="en-US" sz="3200" dirty="0" err="1"/>
              <a:t>Ihm</a:t>
            </a:r>
            <a:r>
              <a:rPr lang="en-US" sz="3200" dirty="0"/>
              <a:t> Sun-Young, Park Young-Ho. Brief Paper: Analysis of Traffic Accident using Association Rule Model. J </a:t>
            </a:r>
            <a:r>
              <a:rPr lang="en-US" sz="3200" dirty="0" err="1"/>
              <a:t>Multimed</a:t>
            </a:r>
            <a:r>
              <a:rPr lang="en-US" sz="3200" dirty="0"/>
              <a:t> Inf Syst 2018;5(2):111-114.</a:t>
            </a:r>
          </a:p>
          <a:p>
            <a:r>
              <a:rPr lang="en-US" sz="3200" dirty="0"/>
              <a:t>Da Tao, Rui Zhang, </a:t>
            </a:r>
            <a:r>
              <a:rPr lang="en-US" sz="3200" dirty="0" err="1"/>
              <a:t>Xingda</a:t>
            </a:r>
            <a:r>
              <a:rPr lang="en-US" sz="3200" dirty="0"/>
              <a:t> Qu (2017). The role of personality traits and driving experience in self-reported risky driving behaviors and accident risk among Chinese drivers. Accident Analysis and Prevention, 99, A, 228-235</a:t>
            </a:r>
          </a:p>
          <a:p>
            <a:r>
              <a:rPr lang="en-US" sz="3200" dirty="0"/>
              <a:t>Rudi De </a:t>
            </a:r>
            <a:r>
              <a:rPr lang="en-US" sz="3200" dirty="0" err="1"/>
              <a:t>Raedt</a:t>
            </a:r>
            <a:r>
              <a:rPr lang="en-US" sz="3200" dirty="0"/>
              <a:t>, Ingrid </a:t>
            </a:r>
            <a:r>
              <a:rPr lang="en-US" sz="3200" dirty="0" err="1"/>
              <a:t>Ponjaert-Kristoffersen</a:t>
            </a:r>
            <a:r>
              <a:rPr lang="en-US" sz="3200" dirty="0"/>
              <a:t> (2001). Predicting at-fault car accidents of older drivers. Accident Analysis and Prevention, 33, 809–819</a:t>
            </a:r>
          </a:p>
          <a:p>
            <a:r>
              <a:rPr lang="en-US" sz="3200" dirty="0"/>
              <a:t>Peter </a:t>
            </a:r>
            <a:r>
              <a:rPr lang="en-US" sz="3200" dirty="0" err="1"/>
              <a:t>J.Cooper</a:t>
            </a:r>
            <a:r>
              <a:rPr lang="en-US" sz="3200" dirty="0"/>
              <a:t> (1990). Differences in accident characteristics among elderly drivers and between elderly and middle-aged drivers. Accident Analysis &amp; Prevention 22, 5, 499-508</a:t>
            </a:r>
          </a:p>
          <a:p>
            <a:endParaRPr lang="en-US" dirty="0"/>
          </a:p>
        </p:txBody>
      </p:sp>
    </p:spTree>
    <p:extLst>
      <p:ext uri="{BB962C8B-B14F-4D97-AF65-F5344CB8AC3E}">
        <p14:creationId xmlns:p14="http://schemas.microsoft.com/office/powerpoint/2010/main" val="399095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8F97-1851-40A4-87E8-03E1897C700E}"/>
              </a:ext>
            </a:extLst>
          </p:cNvPr>
          <p:cNvSpPr>
            <a:spLocks noGrp="1"/>
          </p:cNvSpPr>
          <p:nvPr>
            <p:ph type="title"/>
          </p:nvPr>
        </p:nvSpPr>
        <p:spPr/>
        <p:txBody>
          <a:bodyPr/>
          <a:lstStyle/>
          <a:p>
            <a:r>
              <a:rPr lang="en-US" dirty="0"/>
              <a:t>Introduction – sampling of previous findings</a:t>
            </a:r>
          </a:p>
        </p:txBody>
      </p:sp>
      <p:sp>
        <p:nvSpPr>
          <p:cNvPr id="3" name="Content Placeholder 2">
            <a:extLst>
              <a:ext uri="{FF2B5EF4-FFF2-40B4-BE49-F238E27FC236}">
                <a16:creationId xmlns:a16="http://schemas.microsoft.com/office/drawing/2014/main" id="{E3961C1C-9A40-4DEC-BEA0-3A24465FD10B}"/>
              </a:ext>
            </a:extLst>
          </p:cNvPr>
          <p:cNvSpPr>
            <a:spLocks noGrp="1"/>
          </p:cNvSpPr>
          <p:nvPr>
            <p:ph idx="1"/>
          </p:nvPr>
        </p:nvSpPr>
        <p:spPr/>
        <p:txBody>
          <a:bodyPr>
            <a:normAutofit fontScale="92500" lnSpcReduction="10000"/>
          </a:bodyPr>
          <a:lstStyle/>
          <a:p>
            <a:r>
              <a:rPr lang="en-US" dirty="0"/>
              <a:t>A study by Doherty et Al. found that accident rates were higher at night, on weekends, and for teenagers only, when passengers were present</a:t>
            </a:r>
          </a:p>
          <a:p>
            <a:r>
              <a:rPr lang="en-US" dirty="0"/>
              <a:t>Zhou and </a:t>
            </a:r>
            <a:r>
              <a:rPr lang="en-US" dirty="0" err="1"/>
              <a:t>Sisiopiku</a:t>
            </a:r>
            <a:r>
              <a:rPr lang="en-US" dirty="0"/>
              <a:t> found a parabolic relationship between traffic volume and max road capacity, high traffic accidents less likely to be fatal than low traffic accidents</a:t>
            </a:r>
          </a:p>
          <a:p>
            <a:r>
              <a:rPr lang="en-US" dirty="0"/>
              <a:t>Evans et. Al found that car size was not important in predicting accident survivability, only car mass</a:t>
            </a:r>
          </a:p>
          <a:p>
            <a:r>
              <a:rPr lang="en-US" dirty="0"/>
              <a:t>Thompson et. Al explored using mobile phones to identify and avoid adverse conditions – cell phone use may become increasingly correlated with accident </a:t>
            </a:r>
            <a:r>
              <a:rPr lang="en-US" dirty="0" err="1"/>
              <a:t>survivablity</a:t>
            </a:r>
            <a:r>
              <a:rPr lang="en-US" dirty="0"/>
              <a:t> in the future</a:t>
            </a:r>
          </a:p>
          <a:p>
            <a:r>
              <a:rPr lang="en-US" dirty="0"/>
              <a:t>See references for more details</a:t>
            </a:r>
          </a:p>
        </p:txBody>
      </p:sp>
    </p:spTree>
    <p:extLst>
      <p:ext uri="{BB962C8B-B14F-4D97-AF65-F5344CB8AC3E}">
        <p14:creationId xmlns:p14="http://schemas.microsoft.com/office/powerpoint/2010/main" val="340790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E08C-CF24-4EB5-A903-DB05A5C3EDDB}"/>
              </a:ext>
            </a:extLst>
          </p:cNvPr>
          <p:cNvSpPr>
            <a:spLocks noGrp="1"/>
          </p:cNvSpPr>
          <p:nvPr>
            <p:ph type="title"/>
          </p:nvPr>
        </p:nvSpPr>
        <p:spPr/>
        <p:txBody>
          <a:bodyPr/>
          <a:lstStyle/>
          <a:p>
            <a:r>
              <a:rPr lang="en-US" dirty="0"/>
              <a:t>Methods - Variables included in the Analysis</a:t>
            </a:r>
          </a:p>
        </p:txBody>
      </p:sp>
      <p:sp>
        <p:nvSpPr>
          <p:cNvPr id="3" name="Content Placeholder 2">
            <a:extLst>
              <a:ext uri="{FF2B5EF4-FFF2-40B4-BE49-F238E27FC236}">
                <a16:creationId xmlns:a16="http://schemas.microsoft.com/office/drawing/2014/main" id="{910484D2-9CB8-4FA3-8A9C-44EC27C84D52}"/>
              </a:ext>
            </a:extLst>
          </p:cNvPr>
          <p:cNvSpPr>
            <a:spLocks noGrp="1"/>
          </p:cNvSpPr>
          <p:nvPr>
            <p:ph idx="1"/>
          </p:nvPr>
        </p:nvSpPr>
        <p:spPr/>
        <p:txBody>
          <a:bodyPr/>
          <a:lstStyle/>
          <a:p>
            <a:r>
              <a:rPr lang="en-US" dirty="0"/>
              <a:t>~7400 observations of accidents in Vermont in 2016</a:t>
            </a:r>
          </a:p>
          <a:p>
            <a:r>
              <a:rPr lang="en-US" dirty="0"/>
              <a:t>Outcome (dependent, 0, 1, or 2)</a:t>
            </a:r>
          </a:p>
          <a:p>
            <a:r>
              <a:rPr lang="en-US" dirty="0"/>
              <a:t>Weather Severity (0-4)</a:t>
            </a:r>
          </a:p>
          <a:p>
            <a:r>
              <a:rPr lang="en-US" dirty="0"/>
              <a:t>Time of Day (1-4)</a:t>
            </a:r>
          </a:p>
          <a:p>
            <a:r>
              <a:rPr lang="en-US" dirty="0"/>
              <a:t>Day of the week (1-7)</a:t>
            </a:r>
          </a:p>
          <a:p>
            <a:r>
              <a:rPr lang="en-US" dirty="0"/>
              <a:t>Impairment (0-2)</a:t>
            </a:r>
          </a:p>
          <a:p>
            <a:r>
              <a:rPr lang="en-US" dirty="0"/>
              <a:t>Surface Condition (0-3)</a:t>
            </a:r>
          </a:p>
        </p:txBody>
      </p:sp>
    </p:spTree>
    <p:extLst>
      <p:ext uri="{BB962C8B-B14F-4D97-AF65-F5344CB8AC3E}">
        <p14:creationId xmlns:p14="http://schemas.microsoft.com/office/powerpoint/2010/main" val="198433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544E-C573-4384-A002-2A31AF6E28B4}"/>
              </a:ext>
            </a:extLst>
          </p:cNvPr>
          <p:cNvSpPr>
            <a:spLocks noGrp="1"/>
          </p:cNvSpPr>
          <p:nvPr>
            <p:ph type="title"/>
          </p:nvPr>
        </p:nvSpPr>
        <p:spPr/>
        <p:txBody>
          <a:bodyPr/>
          <a:lstStyle/>
          <a:p>
            <a:r>
              <a:rPr lang="en-US" dirty="0"/>
              <a:t>Methods - Univariate</a:t>
            </a:r>
          </a:p>
        </p:txBody>
      </p:sp>
      <p:sp>
        <p:nvSpPr>
          <p:cNvPr id="3" name="Content Placeholder 2">
            <a:extLst>
              <a:ext uri="{FF2B5EF4-FFF2-40B4-BE49-F238E27FC236}">
                <a16:creationId xmlns:a16="http://schemas.microsoft.com/office/drawing/2014/main" id="{052EE43D-8041-42C1-8D03-11D40B7B9BDD}"/>
              </a:ext>
            </a:extLst>
          </p:cNvPr>
          <p:cNvSpPr>
            <a:spLocks noGrp="1"/>
          </p:cNvSpPr>
          <p:nvPr>
            <p:ph idx="1"/>
          </p:nvPr>
        </p:nvSpPr>
        <p:spPr/>
        <p:txBody>
          <a:bodyPr/>
          <a:lstStyle/>
          <a:p>
            <a:r>
              <a:rPr lang="en-US" dirty="0"/>
              <a:t>Histograms produced for each variable</a:t>
            </a:r>
          </a:p>
          <a:p>
            <a:r>
              <a:rPr lang="en-US" dirty="0"/>
              <a:t>Transformations not possible for these data</a:t>
            </a:r>
          </a:p>
          <a:p>
            <a:r>
              <a:rPr lang="en-US" dirty="0" err="1"/>
              <a:t>Qq</a:t>
            </a:r>
            <a:r>
              <a:rPr lang="en-US" dirty="0"/>
              <a:t>-plots, box plots, dot plots, etc. not useful for these data</a:t>
            </a:r>
          </a:p>
        </p:txBody>
      </p:sp>
    </p:spTree>
    <p:extLst>
      <p:ext uri="{BB962C8B-B14F-4D97-AF65-F5344CB8AC3E}">
        <p14:creationId xmlns:p14="http://schemas.microsoft.com/office/powerpoint/2010/main" val="77141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D8F-5900-42DA-9BF3-267CC417EBF6}"/>
              </a:ext>
            </a:extLst>
          </p:cNvPr>
          <p:cNvSpPr>
            <a:spLocks noGrp="1"/>
          </p:cNvSpPr>
          <p:nvPr>
            <p:ph type="title"/>
          </p:nvPr>
        </p:nvSpPr>
        <p:spPr/>
        <p:txBody>
          <a:bodyPr/>
          <a:lstStyle/>
          <a:p>
            <a:r>
              <a:rPr lang="en-US" dirty="0"/>
              <a:t>Methods - Bivariate</a:t>
            </a:r>
          </a:p>
        </p:txBody>
      </p:sp>
      <p:sp>
        <p:nvSpPr>
          <p:cNvPr id="3" name="Content Placeholder 2">
            <a:extLst>
              <a:ext uri="{FF2B5EF4-FFF2-40B4-BE49-F238E27FC236}">
                <a16:creationId xmlns:a16="http://schemas.microsoft.com/office/drawing/2014/main" id="{47B04B1A-21B1-4B29-9233-24D91DBA6C17}"/>
              </a:ext>
            </a:extLst>
          </p:cNvPr>
          <p:cNvSpPr>
            <a:spLocks noGrp="1"/>
          </p:cNvSpPr>
          <p:nvPr>
            <p:ph idx="1"/>
          </p:nvPr>
        </p:nvSpPr>
        <p:spPr/>
        <p:txBody>
          <a:bodyPr/>
          <a:lstStyle/>
          <a:p>
            <a:r>
              <a:rPr lang="en-US" dirty="0"/>
              <a:t>“Sliced” histograms produced showing histogram of outcome for each level of the predictor</a:t>
            </a:r>
          </a:p>
          <a:p>
            <a:r>
              <a:rPr lang="en-US" dirty="0"/>
              <a:t>Scatter plots not suited for these data</a:t>
            </a:r>
          </a:p>
          <a:p>
            <a:r>
              <a:rPr lang="en-US" dirty="0"/>
              <a:t>Chi-Square test to prove relationship between predictor and outcome</a:t>
            </a:r>
          </a:p>
          <a:p>
            <a:r>
              <a:rPr lang="en-US" dirty="0"/>
              <a:t>Directionality inferred from sliced histograms</a:t>
            </a:r>
          </a:p>
        </p:txBody>
      </p:sp>
    </p:spTree>
    <p:extLst>
      <p:ext uri="{BB962C8B-B14F-4D97-AF65-F5344CB8AC3E}">
        <p14:creationId xmlns:p14="http://schemas.microsoft.com/office/powerpoint/2010/main" val="213368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3A95-6C29-4C59-9A7A-9B50DA52C844}"/>
              </a:ext>
            </a:extLst>
          </p:cNvPr>
          <p:cNvSpPr>
            <a:spLocks noGrp="1"/>
          </p:cNvSpPr>
          <p:nvPr>
            <p:ph type="title"/>
          </p:nvPr>
        </p:nvSpPr>
        <p:spPr/>
        <p:txBody>
          <a:bodyPr/>
          <a:lstStyle/>
          <a:p>
            <a:r>
              <a:rPr lang="en-US" dirty="0"/>
              <a:t>Methods - Multivariate</a:t>
            </a:r>
          </a:p>
        </p:txBody>
      </p:sp>
      <p:sp>
        <p:nvSpPr>
          <p:cNvPr id="3" name="Content Placeholder 2">
            <a:extLst>
              <a:ext uri="{FF2B5EF4-FFF2-40B4-BE49-F238E27FC236}">
                <a16:creationId xmlns:a16="http://schemas.microsoft.com/office/drawing/2014/main" id="{9E6FB1DC-DA98-4640-AD87-CD2F16505776}"/>
              </a:ext>
            </a:extLst>
          </p:cNvPr>
          <p:cNvSpPr>
            <a:spLocks noGrp="1"/>
          </p:cNvSpPr>
          <p:nvPr>
            <p:ph sz="half" idx="1"/>
          </p:nvPr>
        </p:nvSpPr>
        <p:spPr/>
        <p:txBody>
          <a:bodyPr>
            <a:normAutofit fontScale="92500" lnSpcReduction="10000"/>
          </a:bodyPr>
          <a:lstStyle/>
          <a:p>
            <a:r>
              <a:rPr lang="en-US" dirty="0"/>
              <a:t>Analysis 1 – Logistic regression fit, including every combination of predictor interactions</a:t>
            </a:r>
          </a:p>
          <a:p>
            <a:r>
              <a:rPr lang="en-US" dirty="0"/>
              <a:t>Response recoded to (0,1)</a:t>
            </a:r>
          </a:p>
          <a:p>
            <a:r>
              <a:rPr lang="en-US" dirty="0"/>
              <a:t>Stepwise and backwards model selection both employed</a:t>
            </a:r>
          </a:p>
          <a:p>
            <a:r>
              <a:rPr lang="en-US" dirty="0"/>
              <a:t>Confidence interval for Odds Ratio constructed</a:t>
            </a:r>
          </a:p>
        </p:txBody>
      </p:sp>
      <p:sp>
        <p:nvSpPr>
          <p:cNvPr id="4" name="Content Placeholder 3">
            <a:extLst>
              <a:ext uri="{FF2B5EF4-FFF2-40B4-BE49-F238E27FC236}">
                <a16:creationId xmlns:a16="http://schemas.microsoft.com/office/drawing/2014/main" id="{65B780E5-BD0F-4F54-9C69-CCAD8487B74B}"/>
              </a:ext>
            </a:extLst>
          </p:cNvPr>
          <p:cNvSpPr>
            <a:spLocks noGrp="1"/>
          </p:cNvSpPr>
          <p:nvPr>
            <p:ph sz="half" idx="2"/>
          </p:nvPr>
        </p:nvSpPr>
        <p:spPr/>
        <p:txBody>
          <a:bodyPr>
            <a:normAutofit fontScale="92500" lnSpcReduction="10000"/>
          </a:bodyPr>
          <a:lstStyle/>
          <a:p>
            <a:r>
              <a:rPr lang="en-US" dirty="0"/>
              <a:t>Analysis 2 - Factor analysis – PCA, rotation, discard unimportant factors</a:t>
            </a:r>
          </a:p>
          <a:p>
            <a:r>
              <a:rPr lang="en-US" dirty="0"/>
              <a:t>Cluster analysis and find mean outcome per cluster</a:t>
            </a:r>
          </a:p>
          <a:p>
            <a:r>
              <a:rPr lang="en-US" dirty="0"/>
              <a:t>ANOVA with contrast to prove cluster means are different</a:t>
            </a:r>
          </a:p>
          <a:p>
            <a:r>
              <a:rPr lang="en-US" dirty="0"/>
              <a:t>Identify which cluster has the highest mean</a:t>
            </a:r>
          </a:p>
          <a:p>
            <a:r>
              <a:rPr lang="en-US" dirty="0"/>
              <a:t>Compare high cluster means with entire dataset mean via t-test</a:t>
            </a:r>
          </a:p>
          <a:p>
            <a:pPr marL="0" indent="0">
              <a:buNone/>
            </a:pPr>
            <a:endParaRPr lang="en-US" dirty="0"/>
          </a:p>
        </p:txBody>
      </p:sp>
    </p:spTree>
    <p:extLst>
      <p:ext uri="{BB962C8B-B14F-4D97-AF65-F5344CB8AC3E}">
        <p14:creationId xmlns:p14="http://schemas.microsoft.com/office/powerpoint/2010/main" val="11766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CD6-F0BB-43B8-920E-2D2E038CA0D9}"/>
              </a:ext>
            </a:extLst>
          </p:cNvPr>
          <p:cNvSpPr>
            <a:spLocks noGrp="1"/>
          </p:cNvSpPr>
          <p:nvPr>
            <p:ph type="title"/>
          </p:nvPr>
        </p:nvSpPr>
        <p:spPr/>
        <p:txBody>
          <a:bodyPr/>
          <a:lstStyle/>
          <a:p>
            <a:r>
              <a:rPr lang="en-US" dirty="0"/>
              <a:t>Univariate Results - Outcome</a:t>
            </a:r>
          </a:p>
        </p:txBody>
      </p:sp>
      <p:pic>
        <p:nvPicPr>
          <p:cNvPr id="3" name="Picture 2" descr="D:\567\Project 1\Histograms\Histogram of outcome.png">
            <a:extLst>
              <a:ext uri="{FF2B5EF4-FFF2-40B4-BE49-F238E27FC236}">
                <a16:creationId xmlns:a16="http://schemas.microsoft.com/office/drawing/2014/main" id="{B35E8A79-A0A6-4F8D-AA87-8E69AC3F46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08120" y="1864042"/>
            <a:ext cx="4175760" cy="3129915"/>
          </a:xfrm>
          <a:prstGeom prst="rect">
            <a:avLst/>
          </a:prstGeom>
          <a:noFill/>
          <a:ln>
            <a:noFill/>
          </a:ln>
        </p:spPr>
      </p:pic>
    </p:spTree>
    <p:extLst>
      <p:ext uri="{BB962C8B-B14F-4D97-AF65-F5344CB8AC3E}">
        <p14:creationId xmlns:p14="http://schemas.microsoft.com/office/powerpoint/2010/main" val="7826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1118-2887-46A3-A25E-5CA6346C0C01}"/>
              </a:ext>
            </a:extLst>
          </p:cNvPr>
          <p:cNvSpPr>
            <a:spLocks noGrp="1"/>
          </p:cNvSpPr>
          <p:nvPr>
            <p:ph type="title"/>
          </p:nvPr>
        </p:nvSpPr>
        <p:spPr/>
        <p:txBody>
          <a:bodyPr/>
          <a:lstStyle/>
          <a:p>
            <a:r>
              <a:rPr lang="en-US" dirty="0"/>
              <a:t>Univariate Results - Weather Severity</a:t>
            </a:r>
          </a:p>
        </p:txBody>
      </p:sp>
      <p:pic>
        <p:nvPicPr>
          <p:cNvPr id="3" name="Picture 2" descr="D:\567\Project 1\Histograms\Histogram of Weather severity.png">
            <a:extLst>
              <a:ext uri="{FF2B5EF4-FFF2-40B4-BE49-F238E27FC236}">
                <a16:creationId xmlns:a16="http://schemas.microsoft.com/office/drawing/2014/main" id="{A65378E3-73A2-45D5-BC45-D023226833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550" y="1872615"/>
            <a:ext cx="4152900" cy="3112770"/>
          </a:xfrm>
          <a:prstGeom prst="rect">
            <a:avLst/>
          </a:prstGeom>
          <a:noFill/>
          <a:ln>
            <a:noFill/>
          </a:ln>
        </p:spPr>
      </p:pic>
    </p:spTree>
    <p:extLst>
      <p:ext uri="{BB962C8B-B14F-4D97-AF65-F5344CB8AC3E}">
        <p14:creationId xmlns:p14="http://schemas.microsoft.com/office/powerpoint/2010/main" val="1471635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1500</Words>
  <Application>Microsoft Office PowerPoint</Application>
  <PresentationFormat>Widescreen</PresentationFormat>
  <Paragraphs>219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Effect of various factors on motor vehicle accident fatality rates</vt:lpstr>
      <vt:lpstr>Introduction – objectives of the study </vt:lpstr>
      <vt:lpstr>Introduction – sampling of previous findings</vt:lpstr>
      <vt:lpstr>Methods - Variables included in the Analysis</vt:lpstr>
      <vt:lpstr>Methods - Univariate</vt:lpstr>
      <vt:lpstr>Methods - Bivariate</vt:lpstr>
      <vt:lpstr>Methods - Multivariate</vt:lpstr>
      <vt:lpstr>Univariate Results - Outcome</vt:lpstr>
      <vt:lpstr>Univariate Results - Weather Severity</vt:lpstr>
      <vt:lpstr>Univariate Results - Time of Day</vt:lpstr>
      <vt:lpstr>Univariate Results - Day of the Week</vt:lpstr>
      <vt:lpstr>Univariate Results - Impairment</vt:lpstr>
      <vt:lpstr>Univariate Results - Road Surface Condition</vt:lpstr>
      <vt:lpstr>Bivariate - Outcome vs Weather Severity</vt:lpstr>
      <vt:lpstr>Bivariate Results - Outcome vs Time of Day</vt:lpstr>
      <vt:lpstr>Bivariate Results - Outcome vs Day of the Week</vt:lpstr>
      <vt:lpstr>Bivariate Results - Outcome vs Impairment</vt:lpstr>
      <vt:lpstr>Bivariate Results - Outcome vs Road Surface Condition</vt:lpstr>
      <vt:lpstr>Bivariate Hypothesis 1</vt:lpstr>
      <vt:lpstr>Bivariate Hypothesis 2</vt:lpstr>
      <vt:lpstr>Bivariate Hypothesis 3</vt:lpstr>
      <vt:lpstr>Multivariate Results – Logistic Regression</vt:lpstr>
      <vt:lpstr>Multivariate Results - Factor Analysis</vt:lpstr>
      <vt:lpstr>Multivariate Results - Cluster Analysis</vt:lpstr>
      <vt:lpstr>Multivariate Results - ANOVA</vt:lpstr>
      <vt:lpstr>Multivariate Results - Comparison of cluster with total dataset </vt:lpstr>
      <vt:lpstr>Discussion and Conclusions </vt:lpstr>
      <vt:lpstr>If you only take one thing away from this study……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various factors on motor vehicle accident fatality rates</dc:title>
  <dc:creator>Maciolek, Stefan M</dc:creator>
  <cp:lastModifiedBy>Maciolek, Stefan M</cp:lastModifiedBy>
  <cp:revision>12</cp:revision>
  <dcterms:created xsi:type="dcterms:W3CDTF">2019-08-09T14:32:46Z</dcterms:created>
  <dcterms:modified xsi:type="dcterms:W3CDTF">2019-08-14T19:16:32Z</dcterms:modified>
</cp:coreProperties>
</file>