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Arimo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Lato Light"/>
      <p:regular r:id="rId49"/>
      <p:bold r:id="rId50"/>
      <p:italic r:id="rId51"/>
      <p:boldItalic r:id="rId52"/>
    </p:embeddedFont>
    <p:embeddedFont>
      <p:font typeface="Lato Black"/>
      <p:bold r:id="rId53"/>
      <p:boldItalic r:id="rId54"/>
    </p:embeddedFont>
    <p:embeddedFont>
      <p:font typeface="Century Gothic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9" roundtripDataSignature="AMtx7mh+ylThQuPsfr/wu+89KzK0SIEN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0F6A44-9CF7-4B3B-BF1D-65C8F07EA548}">
  <a:tblStyle styleId="{D80F6A44-9CF7-4B3B-BF1D-65C8F07EA548}" styleName="Table_0"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E7E7"/>
          </a:solidFill>
        </a:fill>
      </a:tcStyle>
    </a:wholeTbl>
    <a:band1H>
      <a:tcTxStyle/>
      <a:tcStyle>
        <a:fill>
          <a:solidFill>
            <a:srgbClr val="F3CCCB"/>
          </a:solidFill>
        </a:fill>
      </a:tcStyle>
    </a:band1H>
    <a:band2H>
      <a:tcTxStyle/>
    </a:band2H>
    <a:band1V>
      <a:tcTxStyle/>
      <a:tcStyle>
        <a:fill>
          <a:solidFill>
            <a:srgbClr val="F3CCCB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fill>
          <a:solidFill>
            <a:srgbClr val="DF2E28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fill>
          <a:solidFill>
            <a:srgbClr val="DF2E28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DF2E28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DF2E28"/>
          </a:solidFill>
        </a:fill>
      </a:tcStyle>
    </a:firstRow>
    <a:neCell>
      <a:tcTxStyle/>
    </a:neCell>
    <a:nwCell>
      <a:tcTxStyle/>
    </a:nwCell>
  </a:tblStyle>
  <a:tblStyle styleId="{9DC88331-9018-4FF1-A530-FC258FE99A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4CB053C-1B88-4666-9E85-5D200C03C1C9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5F1"/>
          </a:solidFill>
        </a:fill>
      </a:tcStyle>
    </a:wholeTbl>
    <a:band1H>
      <a:tcTxStyle/>
      <a:tcStyle>
        <a:fill>
          <a:solidFill>
            <a:srgbClr val="CCEBE1"/>
          </a:solidFill>
        </a:fill>
      </a:tcStyle>
    </a:band1H>
    <a:band2H>
      <a:tcTxStyle/>
    </a:band2H>
    <a:band1V>
      <a:tcTxStyle/>
      <a:tcStyle>
        <a:fill>
          <a:solidFill>
            <a:srgbClr val="CCEBE1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20074B76-564B-453E-9B1F-94FCEC592BA9}" styleName="Table_3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FF8"/>
          </a:solidFill>
        </a:fill>
      </a:tcStyle>
    </a:wholeTbl>
    <a:band1H>
      <a:tcTxStyle/>
      <a:tcStyle>
        <a:fill>
          <a:solidFill>
            <a:srgbClr val="CEDEF2"/>
          </a:solidFill>
        </a:fill>
      </a:tcStyle>
    </a:band1H>
    <a:band2H>
      <a:tcTxStyle/>
    </a:band2H>
    <a:band1V>
      <a:tcTxStyle/>
      <a:tcStyle>
        <a:fill>
          <a:solidFill>
            <a:srgbClr val="CEDEF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Arimo-bold.fntdata"/><Relationship Id="rId41" Type="http://schemas.openxmlformats.org/officeDocument/2006/relationships/font" Target="fonts/Arimo-regular.fntdata"/><Relationship Id="rId44" Type="http://schemas.openxmlformats.org/officeDocument/2006/relationships/font" Target="fonts/Arimo-boldItalic.fntdata"/><Relationship Id="rId43" Type="http://schemas.openxmlformats.org/officeDocument/2006/relationships/font" Target="fonts/Arimo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Light-italic.fntdata"/><Relationship Id="rId50" Type="http://schemas.openxmlformats.org/officeDocument/2006/relationships/font" Target="fonts/LatoLight-bold.fntdata"/><Relationship Id="rId53" Type="http://schemas.openxmlformats.org/officeDocument/2006/relationships/font" Target="fonts/LatoBlack-bold.fntdata"/><Relationship Id="rId52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55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54" Type="http://schemas.openxmlformats.org/officeDocument/2006/relationships/font" Target="fonts/LatoBlack-boldItalic.fntdata"/><Relationship Id="rId13" Type="http://schemas.openxmlformats.org/officeDocument/2006/relationships/slide" Target="slides/slide8.xml"/><Relationship Id="rId57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56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M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aa7a323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4aa7a323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aa7a323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a4aa7a323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aa7a323f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a4aa7a323f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aa7a323f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a4aa7a323f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4aa7a323f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4aa7a323f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4aa7a323f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a4aa7a323f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4aa7a323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a4aa7a323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4aa7a323f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a4aa7a323f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4aa7a323f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a4aa7a323f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4aa7a323f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a4aa7a323f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4aa7a323f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a4aa7a323f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4aa7a323f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a4aa7a323f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70f812885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870f812885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4aa7a323f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a4aa7a323f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4aa7a323f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a4aa7a323f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4aa7a323f_0_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a4aa7a323f_0_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ed3d4b09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9ed3d4b09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ed3d4b094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9ed3d4b094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ed3d4b094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9ed3d4b094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5577b846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a5577b846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4aa7a323f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ga4aa7a323f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4aa7a323f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a4aa7a323f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4aa7a323f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a4aa7a323f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4aa7a323f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a4aa7a323f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4aa7a323f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a4aa7a323f_0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4aa7a323f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a4aa7a323f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Sélectionner &amp; créer les variables pertinentes pour la segmentation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variables clivantes : distinguer sans disperser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« </a:t>
            </a:r>
            <a:r>
              <a:rPr i="1"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fléau de la dimensionnalité</a:t>
            </a: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 »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Faire des choix techniques stratégiques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« </a:t>
            </a:r>
            <a:r>
              <a:rPr i="1"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fonction de perte </a:t>
            </a: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» adaptée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algorithme de segmentation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sélection des hyperparamètres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Interpréter les partitions obtenues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critères et métriques adaptées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descriptions « actionnables » des groupes de clients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Définir &amp; appliquer une méthode d’évaluation de la stabilité temporelle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sachant que les clients sont majoritairement occasionnels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Importations des librairies, fonctions et données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76B8"/>
              </a:buClr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librairies de </a:t>
            </a:r>
            <a:r>
              <a:rPr i="1"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data science </a:t>
            </a: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et module de fonctions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76B8"/>
              </a:buClr>
              <a:buSzPts val="1800"/>
              <a:buFont typeface="Noto Sans Symbols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charger les données avec pd.read_csv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Inspection de l’intégrité des données et mesures curatives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76B8"/>
              </a:buClr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présence de lignes dupliquées ?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Table de géolocalisation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barycentre ou plus récentes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14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76B8"/>
              </a:buClr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présence de valeurs manquantes ?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Table des commandes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Table des évaluations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Tables des produits</a:t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aa7a323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a4aa7a323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aa7a323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4aa7a323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">
  <p:cSld name="Blank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7_Title Only">
  <p:cSld name="107_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type="title"/>
          </p:nvPr>
        </p:nvSpPr>
        <p:spPr>
          <a:xfrm>
            <a:off x="838201" y="365128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38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b="0" i="0" sz="1801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b="0" i="0" sz="1801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b="0" i="0" sz="6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2" name="Google Shape;62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Google Shape;63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Black"/>
              <a:buNone/>
              <a:defRPr b="0" i="0" sz="32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7" name="Google Shape;67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Info">
  <p:cSld name="Team Inf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/>
          <p:nvPr>
            <p:ph idx="2" type="pic"/>
          </p:nvPr>
        </p:nvSpPr>
        <p:spPr>
          <a:xfrm>
            <a:off x="990600" y="1598924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3" name="Google Shape;73;p44"/>
          <p:cNvSpPr/>
          <p:nvPr>
            <p:ph idx="3" type="pic"/>
          </p:nvPr>
        </p:nvSpPr>
        <p:spPr>
          <a:xfrm>
            <a:off x="2819400" y="1598924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4" name="Google Shape;74;p44"/>
          <p:cNvSpPr/>
          <p:nvPr>
            <p:ph idx="4" type="pic"/>
          </p:nvPr>
        </p:nvSpPr>
        <p:spPr>
          <a:xfrm>
            <a:off x="990600" y="3429000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Google Shape;75;p44"/>
          <p:cNvSpPr/>
          <p:nvPr>
            <p:ph idx="5" type="pic"/>
          </p:nvPr>
        </p:nvSpPr>
        <p:spPr>
          <a:xfrm>
            <a:off x="2819400" y="3429000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b="0" i="0" sz="6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B8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33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le_only_no page">
  <p:cSld name="Tile_only_no pag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" name="Google Shape;38;p34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34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Black"/>
              <a:buNone/>
              <a:defRPr b="0" i="0" sz="32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_clients">
  <p:cSld name="Sta_clien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/>
          <p:nvPr>
            <p:ph idx="2" type="pic"/>
          </p:nvPr>
        </p:nvSpPr>
        <p:spPr>
          <a:xfrm>
            <a:off x="-2" y="1758950"/>
            <a:ext cx="1142901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_layout">
  <p:cSld name="page_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/>
          <p:nvPr/>
        </p:nvSpPr>
        <p:spPr>
          <a:xfrm>
            <a:off x="0" y="3124200"/>
            <a:ext cx="121920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FF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cxnSp>
        <p:nvCxnSpPr>
          <p:cNvPr id="12" name="Google Shape;12;p28"/>
          <p:cNvCxnSpPr/>
          <p:nvPr/>
        </p:nvCxnSpPr>
        <p:spPr>
          <a:xfrm>
            <a:off x="1903789" y="6387497"/>
            <a:ext cx="889121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28"/>
          <p:cNvSpPr txBox="1"/>
          <p:nvPr/>
        </p:nvSpPr>
        <p:spPr>
          <a:xfrm>
            <a:off x="357525" y="6233600"/>
            <a:ext cx="16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MY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OpenClassrooms</a:t>
            </a:r>
            <a:endParaRPr b="0" i="0" sz="1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" name="Google Shape;14;p28"/>
          <p:cNvSpPr txBox="1"/>
          <p:nvPr/>
        </p:nvSpPr>
        <p:spPr>
          <a:xfrm>
            <a:off x="10977637" y="6248996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MY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5" name="Google Shape;15;p28"/>
          <p:cNvGrpSpPr/>
          <p:nvPr/>
        </p:nvGrpSpPr>
        <p:grpSpPr>
          <a:xfrm>
            <a:off x="10725261" y="443952"/>
            <a:ext cx="628539" cy="280755"/>
            <a:chOff x="11237090" y="300016"/>
            <a:chExt cx="628539" cy="280755"/>
          </a:xfrm>
        </p:grpSpPr>
        <p:sp>
          <p:nvSpPr>
            <p:cNvPr id="16" name="Google Shape;16;p28"/>
            <p:cNvSpPr/>
            <p:nvPr/>
          </p:nvSpPr>
          <p:spPr>
            <a:xfrm>
              <a:off x="11237090" y="300016"/>
              <a:ext cx="276847" cy="276847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" name="Google Shape;17;p28"/>
            <p:cNvSpPr/>
            <p:nvPr/>
          </p:nvSpPr>
          <p:spPr>
            <a:xfrm>
              <a:off x="11588782" y="303924"/>
              <a:ext cx="276847" cy="276847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8" name="Google Shape;18;p28"/>
            <p:cNvGrpSpPr/>
            <p:nvPr/>
          </p:nvGrpSpPr>
          <p:grpSpPr>
            <a:xfrm>
              <a:off x="11346477" y="404980"/>
              <a:ext cx="45719" cy="73401"/>
              <a:chOff x="3345327" y="4804130"/>
              <a:chExt cx="74098" cy="118964"/>
            </a:xfrm>
          </p:grpSpPr>
          <p:cxnSp>
            <p:nvCxnSpPr>
              <p:cNvPr id="19" name="Google Shape;19;p28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28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" name="Google Shape;21;p28"/>
            <p:cNvGrpSpPr/>
            <p:nvPr/>
          </p:nvGrpSpPr>
          <p:grpSpPr>
            <a:xfrm rot="10800000">
              <a:off x="11708252" y="402651"/>
              <a:ext cx="45719" cy="73401"/>
              <a:chOff x="3345327" y="4804130"/>
              <a:chExt cx="74098" cy="118964"/>
            </a:xfrm>
          </p:grpSpPr>
          <p:cxnSp>
            <p:nvCxnSpPr>
              <p:cNvPr id="22" name="Google Shape;22;p28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28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fhub.dev/google/universal-sentence-encoder/2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lab.research.google.com/gist/SmadjaPaul/854d67878a981f0a45775a2fef5d6e07/polist_02_notebookessais.ipynb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lab.research.google.com/gist/SmadjaPaul/854d67878a981f0a45775a2fef5d6e07/polist_02_notebookessais.ipynb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gist/SmadjaPaul/70a8acba50f5b7c7707905956b1d1de3/polist_01_notebookanalyse.ipynb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640976" y="0"/>
            <a:ext cx="10910100" cy="6858000"/>
          </a:xfrm>
          <a:prstGeom prst="parallelogram">
            <a:avLst>
              <a:gd fmla="val 50702" name="adj"/>
            </a:avLst>
          </a:prstGeom>
          <a:solidFill>
            <a:schemeClr val="lt1">
              <a:alpha val="4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478506" y="0"/>
            <a:ext cx="9127200" cy="6858000"/>
          </a:xfrm>
          <a:prstGeom prst="parallelogram">
            <a:avLst>
              <a:gd fmla="val 50860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3831350" y="1993100"/>
            <a:ext cx="50484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4906900" y="1842550"/>
            <a:ext cx="2553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000"/>
              <a:t>Place de marché</a:t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3777408" y="4112682"/>
            <a:ext cx="4529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 txBox="1"/>
          <p:nvPr/>
        </p:nvSpPr>
        <p:spPr>
          <a:xfrm>
            <a:off x="4003050" y="2774475"/>
            <a:ext cx="4185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Projet </a:t>
            </a: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6</a:t>
            </a:r>
            <a:endParaRPr b="0" i="0" sz="2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MY" sz="2800" cap="small">
                <a:latin typeface="Lato"/>
                <a:ea typeface="Lato"/>
                <a:cs typeface="Lato"/>
                <a:sym typeface="Lato"/>
              </a:rPr>
              <a:t>Classifiez automatiquement des biens de consommation</a:t>
            </a:r>
            <a:endParaRPr i="0" sz="2400" u="none" cap="small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624300" y="4383786"/>
            <a:ext cx="28356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Par </a:t>
            </a:r>
            <a:r>
              <a:rPr b="1" i="0" lang="en-MY" sz="1800" u="none" cap="none" strike="noStrike">
                <a:solidFill>
                  <a:srgbClr val="2B2B2D"/>
                </a:solidFill>
                <a:latin typeface="Lato"/>
                <a:ea typeface="Lato"/>
                <a:cs typeface="Lato"/>
                <a:sym typeface="Lato"/>
              </a:rPr>
              <a:t>Paul Smadja</a:t>
            </a:r>
            <a:endParaRPr b="1" i="0" sz="1800" u="none" cap="none" strike="noStrike">
              <a:solidFill>
                <a:srgbClr val="2B2B2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Mentoré par</a:t>
            </a:r>
            <a:endParaRPr b="0" i="0" sz="1800" u="none" cap="none" strike="noStrike">
              <a:solidFill>
                <a:srgbClr val="2B2B2D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i="0" lang="en-MY" sz="1800" u="none" cap="none" strike="noStrike">
                <a:solidFill>
                  <a:srgbClr val="2B2B2D"/>
                </a:solidFill>
                <a:latin typeface="Lato"/>
                <a:ea typeface="Lato"/>
                <a:cs typeface="Lato"/>
                <a:sym typeface="Lato"/>
              </a:rPr>
              <a:t>Denis Lecoeuche </a:t>
            </a:r>
            <a:endParaRPr b="0" i="1" sz="1800" u="none" cap="none" strike="noStrike">
              <a:solidFill>
                <a:srgbClr val="2B2B2D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MY" sz="1800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Octobre </a:t>
            </a:r>
            <a:r>
              <a:rPr b="0" i="1" lang="en-MY" sz="1800" u="none" cap="none" strike="noStrike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2020</a:t>
            </a:r>
            <a:endParaRPr b="0" i="1" sz="1800" u="none" cap="none" strike="noStrike">
              <a:solidFill>
                <a:srgbClr val="2B2B2D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aa7a323f_0_18"/>
          <p:cNvSpPr txBox="1"/>
          <p:nvPr>
            <p:ph type="title"/>
          </p:nvPr>
        </p:nvSpPr>
        <p:spPr>
          <a:xfrm>
            <a:off x="1298147" y="90570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Données Textuelles</a:t>
            </a:r>
            <a:endParaRPr b="1" sz="3600" cap="small">
              <a:solidFill>
                <a:srgbClr val="999999"/>
              </a:solidFill>
            </a:endParaRPr>
          </a:p>
        </p:txBody>
      </p:sp>
      <p:graphicFrame>
        <p:nvGraphicFramePr>
          <p:cNvPr id="166" name="Google Shape;166;ga4aa7a323f_0_18"/>
          <p:cNvGraphicFramePr/>
          <p:nvPr/>
        </p:nvGraphicFramePr>
        <p:xfrm>
          <a:off x="1373079" y="11032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{14CB053C-1B88-4666-9E85-5D200C03C1C9}</a:tableStyleId>
              </a:tblPr>
              <a:tblGrid>
                <a:gridCol w="807600"/>
                <a:gridCol w="7709025"/>
              </a:tblGrid>
              <a:tr h="51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u="none" cap="none" strike="noStrike"/>
                        <a:t>#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u="none" cap="none" strike="noStrike"/>
                        <a:t>Méthodes de traitement des données textuelles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</a:tr>
              <a:tr h="51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 u="none" cap="none" strike="noStrike"/>
                        <a:t>#1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 u="none" cap="none" strike="noStrike"/>
                        <a:t>Encodage TF-IDF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/>
                        <a:t>#2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/>
                        <a:t>Encodage TF-IDF + Réduction NMF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/>
                        <a:t>#3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/>
                        <a:t>Encodage BOW + Réduction LDA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/>
                        <a:t>#4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/>
                        <a:t>Encodage par réseau neuronal « </a:t>
                      </a:r>
                      <a:r>
                        <a:rPr i="1" lang="en-MY" sz="1800"/>
                        <a:t>Universal sentence encoder</a:t>
                      </a:r>
                      <a:r>
                        <a:rPr lang="en-MY" sz="1800"/>
                        <a:t> »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7" name="Google Shape;167;ga4aa7a323f_0_18"/>
          <p:cNvSpPr txBox="1"/>
          <p:nvPr/>
        </p:nvSpPr>
        <p:spPr>
          <a:xfrm>
            <a:off x="1373079" y="3989616"/>
            <a:ext cx="851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MY" sz="24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Pré-traitement générique des données textuelles :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Concaténation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 champs  «  product_name », « description » &amp; « brand</a:t>
            </a:r>
            <a:r>
              <a:rPr lang="en-MY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»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4aa7a323f_0_25"/>
          <p:cNvSpPr txBox="1"/>
          <p:nvPr>
            <p:ph type="title"/>
          </p:nvPr>
        </p:nvSpPr>
        <p:spPr>
          <a:xfrm>
            <a:off x="1325272" y="128870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Données Textuelles #1 : </a:t>
            </a:r>
            <a:r>
              <a:rPr b="1" i="1" lang="en-MY" sz="3600" cap="small">
                <a:solidFill>
                  <a:srgbClr val="999999"/>
                </a:solidFill>
              </a:rPr>
              <a:t>TF-IDF</a:t>
            </a:r>
            <a:endParaRPr b="1" sz="3600" cap="small">
              <a:solidFill>
                <a:srgbClr val="999999"/>
              </a:solidFill>
            </a:endParaRPr>
          </a:p>
        </p:txBody>
      </p:sp>
      <p:sp>
        <p:nvSpPr>
          <p:cNvPr id="173" name="Google Shape;173;ga4aa7a323f_0_25"/>
          <p:cNvSpPr txBox="1"/>
          <p:nvPr/>
        </p:nvSpPr>
        <p:spPr>
          <a:xfrm>
            <a:off x="853971" y="1151387"/>
            <a:ext cx="106944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Encodage du texte avec le</a:t>
            </a:r>
            <a:r>
              <a:rPr b="1" i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tf-idf </a:t>
            </a:r>
            <a:r>
              <a:rPr b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Utilisation de </a:t>
            </a:r>
            <a:r>
              <a:rPr b="1" lang="en-MY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TfidfVectorizer()</a:t>
            </a:r>
            <a:r>
              <a:rPr lang="en-MY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r>
              <a:rPr lang="en-MY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scikit-learn :</a:t>
            </a:r>
            <a:endParaRPr>
              <a:solidFill>
                <a:srgbClr val="999999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•"/>
            </a:pPr>
            <a:r>
              <a:rPr b="1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nettoyage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 texte : accents, ponctuation, casse…</a:t>
            </a:r>
            <a:endParaRPr>
              <a:solidFill>
                <a:srgbClr val="999999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•"/>
            </a:pP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élimination des « </a:t>
            </a:r>
            <a:r>
              <a:rPr b="1" i="1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stop-words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» et mots trop peu fréquents</a:t>
            </a:r>
            <a:endParaRPr>
              <a:solidFill>
                <a:srgbClr val="999999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•"/>
            </a:pPr>
            <a:r>
              <a:rPr b="1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tokenisation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sac-de-mots (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CountVectoriser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999999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•"/>
            </a:pP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encodage par </a:t>
            </a:r>
            <a:r>
              <a:rPr b="1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tf-idf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TfidfTransformer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4" name="Google Shape;174;ga4aa7a323f_0_25"/>
          <p:cNvSpPr txBox="1"/>
          <p:nvPr/>
        </p:nvSpPr>
        <p:spPr>
          <a:xfrm>
            <a:off x="853971" y="3719996"/>
            <a:ext cx="9383400" cy="7080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Taille du vocabulaire : 2’443 mots</a:t>
            </a: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(+ 3’399 stop-words) </a:t>
            </a:r>
            <a:endParaRPr>
              <a:solidFill>
                <a:srgbClr val="999999"/>
              </a:solidFill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Noto Sans Symbols"/>
              <a:buChar char="⇒"/>
            </a:pP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Encodage par vecteurs creux de </a:t>
            </a:r>
            <a:r>
              <a:rPr b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2’443 dimensions </a:t>
            </a:r>
            <a:endParaRPr sz="2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4aa7a323f_0_32"/>
          <p:cNvSpPr txBox="1"/>
          <p:nvPr/>
        </p:nvSpPr>
        <p:spPr>
          <a:xfrm>
            <a:off x="896644" y="691437"/>
            <a:ext cx="89547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Encodage du texte avec le</a:t>
            </a:r>
            <a:r>
              <a:rPr b="1" i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NMF </a:t>
            </a:r>
            <a:r>
              <a:rPr b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Utilisation de </a:t>
            </a:r>
            <a:r>
              <a:rPr b="1" lang="en-MY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TfidfVectorizer()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scikit-learn</a:t>
            </a:r>
            <a:endParaRPr>
              <a:solidFill>
                <a:srgbClr val="999999"/>
              </a:solidFill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Réduction dimensionnelle avec </a:t>
            </a:r>
            <a:r>
              <a:rPr i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Non-negative Matrix Factorisation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NMF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999999"/>
              </a:solidFill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Choix de l’hyperparamètre </a:t>
            </a:r>
            <a:r>
              <a:rPr b="1" lang="en-MY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n_components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égale à 7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0" name="Google Shape;180;ga4aa7a323f_0_32"/>
          <p:cNvSpPr txBox="1"/>
          <p:nvPr/>
        </p:nvSpPr>
        <p:spPr>
          <a:xfrm>
            <a:off x="1292293" y="73752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Données Textuelles #2 : </a:t>
            </a:r>
            <a:r>
              <a:rPr b="1" i="1"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NMF</a:t>
            </a:r>
            <a:endParaRPr b="1" sz="3600" cap="small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ga4aa7a323f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88" y="2815095"/>
            <a:ext cx="8954750" cy="35056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a4aa7a323f_0_32"/>
          <p:cNvSpPr txBox="1"/>
          <p:nvPr/>
        </p:nvSpPr>
        <p:spPr>
          <a:xfrm>
            <a:off x="958788" y="5761609"/>
            <a:ext cx="6906900" cy="5526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4aa7a323f_0_40"/>
          <p:cNvSpPr txBox="1"/>
          <p:nvPr>
            <p:ph type="title"/>
          </p:nvPr>
        </p:nvSpPr>
        <p:spPr>
          <a:xfrm>
            <a:off x="1261947" y="74570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Données Textuelles #3 : </a:t>
            </a:r>
            <a:r>
              <a:rPr b="1" i="1" lang="en-MY" sz="3600" cap="small">
                <a:solidFill>
                  <a:srgbClr val="999999"/>
                </a:solidFill>
              </a:rPr>
              <a:t>LDA</a:t>
            </a:r>
            <a:endParaRPr b="1" sz="3600" cap="small">
              <a:solidFill>
                <a:srgbClr val="999999"/>
              </a:solidFill>
            </a:endParaRPr>
          </a:p>
        </p:txBody>
      </p:sp>
      <p:sp>
        <p:nvSpPr>
          <p:cNvPr id="188" name="Google Shape;188;ga4aa7a323f_0_40"/>
          <p:cNvSpPr txBox="1"/>
          <p:nvPr/>
        </p:nvSpPr>
        <p:spPr>
          <a:xfrm>
            <a:off x="117900" y="4225750"/>
            <a:ext cx="8264700" cy="2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Encodage du texte avec </a:t>
            </a:r>
            <a:r>
              <a:rPr b="1" i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 </a:t>
            </a:r>
            <a:r>
              <a:rPr b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</a:t>
            </a:r>
            <a:r>
              <a:rPr b="1" i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Term-frequency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sous la forme d’un sac-de-mot avec </a:t>
            </a:r>
            <a:r>
              <a:rPr b="1" lang="en-MY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CountVectorizer()</a:t>
            </a:r>
            <a:endParaRPr b="1"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Utilisation de </a:t>
            </a:r>
            <a:r>
              <a:rPr b="1" lang="en-MY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LatentDirichletAllocation()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r>
              <a:rPr lang="en-MY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sklearn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avec 7 « sujets »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189" name="Google Shape;189;ga4aa7a323f_0_40"/>
          <p:cNvGrpSpPr/>
          <p:nvPr/>
        </p:nvGrpSpPr>
        <p:grpSpPr>
          <a:xfrm>
            <a:off x="274075" y="850423"/>
            <a:ext cx="11460885" cy="4649904"/>
            <a:chOff x="0" y="1749053"/>
            <a:chExt cx="12339454" cy="5212896"/>
          </a:xfrm>
        </p:grpSpPr>
        <p:sp>
          <p:nvSpPr>
            <p:cNvPr id="190" name="Google Shape;190;ga4aa7a323f_0_40"/>
            <p:cNvSpPr txBox="1"/>
            <p:nvPr/>
          </p:nvSpPr>
          <p:spPr>
            <a:xfrm>
              <a:off x="7844125" y="5533049"/>
              <a:ext cx="4295700" cy="1428900"/>
            </a:xfrm>
            <a:prstGeom prst="rect">
              <a:avLst/>
            </a:prstGeom>
            <a:solidFill>
              <a:srgbClr val="2376B8">
                <a:alpha val="31760"/>
              </a:srgbClr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Exemple </a:t>
              </a:r>
              <a:r>
                <a:rPr lang="en-MY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pour le produit d’indice 0 de p</a:t>
              </a:r>
              <a:r>
                <a:rPr lang="en-MY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robabilité d’appartenance au différent Topic </a:t>
              </a:r>
              <a:endParaRPr/>
            </a:p>
          </p:txBody>
        </p:sp>
        <p:pic>
          <p:nvPicPr>
            <p:cNvPr id="191" name="Google Shape;191;ga4aa7a323f_0_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35355" y="1749053"/>
              <a:ext cx="4204100" cy="3648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a4aa7a323f_0_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773327"/>
              <a:ext cx="8526065" cy="36485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ga4aa7a323f_0_40"/>
          <p:cNvSpPr txBox="1"/>
          <p:nvPr/>
        </p:nvSpPr>
        <p:spPr>
          <a:xfrm>
            <a:off x="466225" y="1796625"/>
            <a:ext cx="7334100" cy="5004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4aa7a323f_0_51"/>
          <p:cNvSpPr txBox="1"/>
          <p:nvPr>
            <p:ph type="title"/>
          </p:nvPr>
        </p:nvSpPr>
        <p:spPr>
          <a:xfrm>
            <a:off x="1374622" y="110770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Données Textuelles #4 : </a:t>
            </a:r>
            <a:r>
              <a:rPr b="1" i="1" lang="en-MY" sz="3600" cap="small">
                <a:solidFill>
                  <a:srgbClr val="999999"/>
                </a:solidFill>
              </a:rPr>
              <a:t>embedding</a:t>
            </a:r>
            <a:endParaRPr b="1" sz="3600" cap="small">
              <a:solidFill>
                <a:srgbClr val="999999"/>
              </a:solidFill>
            </a:endParaRPr>
          </a:p>
        </p:txBody>
      </p:sp>
      <p:sp>
        <p:nvSpPr>
          <p:cNvPr id="199" name="Google Shape;199;ga4aa7a323f_0_51"/>
          <p:cNvSpPr txBox="1"/>
          <p:nvPr/>
        </p:nvSpPr>
        <p:spPr>
          <a:xfrm>
            <a:off x="853971" y="1411015"/>
            <a:ext cx="10694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Encodage du texte par réseau neuronal (</a:t>
            </a:r>
            <a:r>
              <a:rPr b="1" i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transfer learning</a:t>
            </a:r>
            <a:r>
              <a:rPr b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u="sng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Universal-sentence-encoder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a4aa7a323f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460335"/>
            <a:ext cx="12191999" cy="26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a4aa7a323f_0_51"/>
          <p:cNvSpPr txBox="1"/>
          <p:nvPr/>
        </p:nvSpPr>
        <p:spPr>
          <a:xfrm>
            <a:off x="1" y="5319542"/>
            <a:ext cx="12192000" cy="4002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Encodage par vecteurs denses de </a:t>
            </a:r>
            <a:r>
              <a:rPr b="1" lang="en-MY" sz="20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512 dimensions </a:t>
            </a:r>
            <a:endParaRPr sz="20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aa7a323f_0_59"/>
          <p:cNvSpPr txBox="1"/>
          <p:nvPr>
            <p:ph type="title"/>
          </p:nvPr>
        </p:nvSpPr>
        <p:spPr>
          <a:xfrm>
            <a:off x="1414197" y="146945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Données Visuelles</a:t>
            </a:r>
            <a:endParaRPr b="1" sz="3600" cap="small">
              <a:solidFill>
                <a:srgbClr val="999999"/>
              </a:solidFill>
            </a:endParaRPr>
          </a:p>
        </p:txBody>
      </p:sp>
      <p:graphicFrame>
        <p:nvGraphicFramePr>
          <p:cNvPr id="207" name="Google Shape;207;ga4aa7a323f_0_59"/>
          <p:cNvGraphicFramePr/>
          <p:nvPr/>
        </p:nvGraphicFramePr>
        <p:xfrm>
          <a:off x="1461856" y="1172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{20074B76-564B-453E-9B1F-94FCEC592BA9}</a:tableStyleId>
              </a:tblPr>
              <a:tblGrid>
                <a:gridCol w="878900"/>
                <a:gridCol w="8389400"/>
              </a:tblGrid>
              <a:tr h="51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800"/>
                        <a:t>#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800"/>
                        <a:t>Méthodes de traitement des données visuelles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/>
                        <a:t>#1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/>
                        <a:t>Encodage « </a:t>
                      </a:r>
                      <a:r>
                        <a:rPr i="1" lang="en-MY" sz="1800"/>
                        <a:t>Bags-of-Visual-Words</a:t>
                      </a:r>
                      <a:r>
                        <a:rPr lang="en-MY" sz="1800"/>
                        <a:t> » (BoVW) avec ORB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/>
                        <a:t>#2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800"/>
                        <a:t>Encodage par base convolutionnelle d’un ResNet50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8" name="Google Shape;208;ga4aa7a323f_0_59"/>
          <p:cNvSpPr txBox="1"/>
          <p:nvPr/>
        </p:nvSpPr>
        <p:spPr>
          <a:xfrm>
            <a:off x="1346446" y="2990923"/>
            <a:ext cx="8516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Pré-traitement générique des données visuelles :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9" name="Google Shape;209;ga4aa7a323f_0_59"/>
          <p:cNvGrpSpPr/>
          <p:nvPr/>
        </p:nvGrpSpPr>
        <p:grpSpPr>
          <a:xfrm>
            <a:off x="6334156" y="3535525"/>
            <a:ext cx="4443637" cy="2717748"/>
            <a:chOff x="6693763" y="4025832"/>
            <a:chExt cx="4443637" cy="2717748"/>
          </a:xfrm>
        </p:grpSpPr>
        <p:pic>
          <p:nvPicPr>
            <p:cNvPr id="210" name="Google Shape;210;ga4aa7a323f_0_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93763" y="4025832"/>
              <a:ext cx="2124470" cy="2118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ga4aa7a323f_0_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6290" y="4025832"/>
              <a:ext cx="2141110" cy="2118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ga4aa7a323f_0_59"/>
            <p:cNvSpPr txBox="1"/>
            <p:nvPr/>
          </p:nvSpPr>
          <p:spPr>
            <a:xfrm>
              <a:off x="6693763" y="6343380"/>
              <a:ext cx="4443600" cy="400200"/>
            </a:xfrm>
            <a:prstGeom prst="rect">
              <a:avLst/>
            </a:prstGeom>
            <a:solidFill>
              <a:srgbClr val="2376B8">
                <a:alpha val="31760"/>
              </a:srgbClr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Contraste et Luminosité</a:t>
              </a:r>
              <a:endParaRPr/>
            </a:p>
          </p:txBody>
        </p:sp>
      </p:grpSp>
      <p:grpSp>
        <p:nvGrpSpPr>
          <p:cNvPr id="213" name="Google Shape;213;ga4aa7a323f_0_59"/>
          <p:cNvGrpSpPr/>
          <p:nvPr/>
        </p:nvGrpSpPr>
        <p:grpSpPr>
          <a:xfrm>
            <a:off x="1414206" y="3539562"/>
            <a:ext cx="3640525" cy="2709673"/>
            <a:chOff x="1461856" y="3721512"/>
            <a:chExt cx="3640525" cy="2709673"/>
          </a:xfrm>
        </p:grpSpPr>
        <p:pic>
          <p:nvPicPr>
            <p:cNvPr id="214" name="Google Shape;214;ga4aa7a323f_0_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1856" y="3726036"/>
              <a:ext cx="1315158" cy="2114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ga4aa7a323f_0_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5071" y="3721512"/>
              <a:ext cx="2147310" cy="2118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ga4aa7a323f_0_59"/>
            <p:cNvSpPr txBox="1"/>
            <p:nvPr/>
          </p:nvSpPr>
          <p:spPr>
            <a:xfrm>
              <a:off x="1461856" y="6030985"/>
              <a:ext cx="3640500" cy="400200"/>
            </a:xfrm>
            <a:prstGeom prst="rect">
              <a:avLst/>
            </a:prstGeom>
            <a:solidFill>
              <a:srgbClr val="2376B8">
                <a:alpha val="31760"/>
              </a:srgbClr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Redimensionnement 224²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4aa7a323f_0_83"/>
          <p:cNvSpPr txBox="1"/>
          <p:nvPr/>
        </p:nvSpPr>
        <p:spPr>
          <a:xfrm>
            <a:off x="-568172" y="302240"/>
            <a:ext cx="4306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Exemples d’images</a:t>
            </a:r>
            <a:endParaRPr b="1" sz="3600" cap="small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ga4aa7a323f_0_83"/>
          <p:cNvPicPr preferRelativeResize="0"/>
          <p:nvPr/>
        </p:nvPicPr>
        <p:blipFill rotWithShape="1">
          <a:blip r:embed="rId3">
            <a:alphaModFix/>
          </a:blip>
          <a:srcRect b="88193" l="0" r="999" t="0"/>
          <a:stretch/>
        </p:blipFill>
        <p:spPr>
          <a:xfrm>
            <a:off x="133825" y="1069619"/>
            <a:ext cx="8103975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a4aa7a323f_0_83"/>
          <p:cNvPicPr preferRelativeResize="0"/>
          <p:nvPr/>
        </p:nvPicPr>
        <p:blipFill rotWithShape="1">
          <a:blip r:embed="rId3">
            <a:alphaModFix/>
          </a:blip>
          <a:srcRect b="59972" l="495" r="504" t="28220"/>
          <a:stretch/>
        </p:blipFill>
        <p:spPr>
          <a:xfrm>
            <a:off x="133825" y="2478306"/>
            <a:ext cx="8103975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a4aa7a323f_0_83"/>
          <p:cNvPicPr preferRelativeResize="0"/>
          <p:nvPr/>
        </p:nvPicPr>
        <p:blipFill rotWithShape="1">
          <a:blip r:embed="rId3">
            <a:alphaModFix/>
          </a:blip>
          <a:srcRect b="73375" l="495" r="504" t="14817"/>
          <a:stretch/>
        </p:blipFill>
        <p:spPr>
          <a:xfrm>
            <a:off x="4005925" y="1913394"/>
            <a:ext cx="8103975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a4aa7a323f_0_83"/>
          <p:cNvPicPr preferRelativeResize="0"/>
          <p:nvPr/>
        </p:nvPicPr>
        <p:blipFill rotWithShape="1">
          <a:blip r:embed="rId3">
            <a:alphaModFix/>
          </a:blip>
          <a:srcRect b="31043" l="495" r="504" t="57149"/>
          <a:stretch/>
        </p:blipFill>
        <p:spPr>
          <a:xfrm>
            <a:off x="133825" y="3887006"/>
            <a:ext cx="8103975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a4aa7a323f_0_83"/>
          <p:cNvPicPr preferRelativeResize="0"/>
          <p:nvPr/>
        </p:nvPicPr>
        <p:blipFill rotWithShape="1">
          <a:blip r:embed="rId3">
            <a:alphaModFix/>
          </a:blip>
          <a:srcRect b="45273" l="504" r="495" t="42920"/>
          <a:stretch/>
        </p:blipFill>
        <p:spPr>
          <a:xfrm>
            <a:off x="4005925" y="3319869"/>
            <a:ext cx="8103975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a4aa7a323f_0_83"/>
          <p:cNvPicPr preferRelativeResize="0"/>
          <p:nvPr/>
        </p:nvPicPr>
        <p:blipFill rotWithShape="1">
          <a:blip r:embed="rId3">
            <a:alphaModFix/>
          </a:blip>
          <a:srcRect b="2350" l="495" r="504" t="85842"/>
          <a:stretch/>
        </p:blipFill>
        <p:spPr>
          <a:xfrm>
            <a:off x="133825" y="5343606"/>
            <a:ext cx="8103975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a4aa7a323f_0_83"/>
          <p:cNvPicPr preferRelativeResize="0"/>
          <p:nvPr/>
        </p:nvPicPr>
        <p:blipFill rotWithShape="1">
          <a:blip r:embed="rId3">
            <a:alphaModFix/>
          </a:blip>
          <a:srcRect b="16930" l="495" r="504" t="71262"/>
          <a:stretch/>
        </p:blipFill>
        <p:spPr>
          <a:xfrm>
            <a:off x="4005925" y="4693306"/>
            <a:ext cx="8103975" cy="8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4aa7a323f_0_74"/>
          <p:cNvSpPr txBox="1"/>
          <p:nvPr>
            <p:ph type="title"/>
          </p:nvPr>
        </p:nvSpPr>
        <p:spPr>
          <a:xfrm>
            <a:off x="1289072" y="129670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Données visuelles #1 : </a:t>
            </a:r>
            <a:r>
              <a:rPr b="1" i="1" lang="en-MY" sz="3600" cap="small">
                <a:solidFill>
                  <a:srgbClr val="999999"/>
                </a:solidFill>
              </a:rPr>
              <a:t>Bag-of-Features</a:t>
            </a:r>
            <a:endParaRPr b="1" sz="3600" cap="small">
              <a:solidFill>
                <a:srgbClr val="999999"/>
              </a:solidFill>
            </a:endParaRPr>
          </a:p>
        </p:txBody>
      </p:sp>
      <p:pic>
        <p:nvPicPr>
          <p:cNvPr id="234" name="Google Shape;234;ga4aa7a323f_0_74"/>
          <p:cNvPicPr preferRelativeResize="0"/>
          <p:nvPr/>
        </p:nvPicPr>
        <p:blipFill rotWithShape="1">
          <a:blip r:embed="rId3">
            <a:alphaModFix/>
          </a:blip>
          <a:srcRect b="3461" l="8490" r="8349" t="3246"/>
          <a:stretch/>
        </p:blipFill>
        <p:spPr>
          <a:xfrm>
            <a:off x="126675" y="370949"/>
            <a:ext cx="1956075" cy="58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4aa7a323f_0_74"/>
          <p:cNvSpPr txBox="1"/>
          <p:nvPr/>
        </p:nvSpPr>
        <p:spPr>
          <a:xfrm>
            <a:off x="2673658" y="894045"/>
            <a:ext cx="68448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Création du “Sac de mots visuels”</a:t>
            </a:r>
            <a:endParaRPr>
              <a:solidFill>
                <a:srgbClr val="999999"/>
              </a:solidFill>
            </a:endParaRPr>
          </a:p>
          <a:p>
            <a:pPr indent="0" lvl="1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Extraction des </a:t>
            </a:r>
            <a:r>
              <a:rPr b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descripteurs</a:t>
            </a: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ORB</a:t>
            </a: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à 32 dimensions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</a:t>
            </a:r>
            <a:r>
              <a:rPr b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Segmentation</a:t>
            </a: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 descripteurs avec </a:t>
            </a:r>
            <a:r>
              <a:rPr b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k-means</a:t>
            </a:r>
            <a:endParaRPr b="1" sz="2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(</a:t>
            </a:r>
            <a:r>
              <a:rPr b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Optimisation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 nombre de clusters « mots visuels »)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3) Création des </a:t>
            </a:r>
            <a:r>
              <a:rPr b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histogrammes</a:t>
            </a: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MY" sz="2000">
                <a:solidFill>
                  <a:srgbClr val="F4FFF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« mots visuels »</a:t>
            </a:r>
            <a:endParaRPr sz="2800">
              <a:solidFill>
                <a:srgbClr val="F4FFF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ga4aa7a323f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729" y="3354728"/>
            <a:ext cx="4020887" cy="29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a4aa7a323f_0_74"/>
          <p:cNvSpPr txBox="1"/>
          <p:nvPr/>
        </p:nvSpPr>
        <p:spPr>
          <a:xfrm>
            <a:off x="2673658" y="4191374"/>
            <a:ext cx="5245200" cy="7080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Encodage par vecteurs creux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r>
              <a:rPr b="1" lang="en-MY" sz="20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1’000 dimensions </a:t>
            </a:r>
            <a:endParaRPr sz="20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4aa7a323f_0_8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43" name="Google Shape;243;ga4aa7a323f_0_8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44" name="Google Shape;244;ga4aa7a323f_0_89"/>
          <p:cNvSpPr txBox="1"/>
          <p:nvPr>
            <p:ph idx="12" type="sldNum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245" name="Google Shape;245;ga4aa7a323f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988" y="-52804"/>
            <a:ext cx="12631664" cy="69108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a4aa7a323f_0_89"/>
          <p:cNvSpPr txBox="1"/>
          <p:nvPr/>
        </p:nvSpPr>
        <p:spPr>
          <a:xfrm>
            <a:off x="-58000" y="885725"/>
            <a:ext cx="4356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Données visuelles </a:t>
            </a:r>
            <a:r>
              <a:rPr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#2</a:t>
            </a:r>
            <a:r>
              <a:rPr b="1"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3600" cap="small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a4aa7a323f_0_89"/>
          <p:cNvSpPr/>
          <p:nvPr/>
        </p:nvSpPr>
        <p:spPr>
          <a:xfrm>
            <a:off x="-58000" y="1526200"/>
            <a:ext cx="4248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3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Transfer Learning</a:t>
            </a:r>
            <a:r>
              <a:rPr lang="en-MY" sz="40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248" name="Google Shape;248;ga4aa7a323f_0_89"/>
          <p:cNvSpPr txBox="1"/>
          <p:nvPr/>
        </p:nvSpPr>
        <p:spPr>
          <a:xfrm>
            <a:off x="384665" y="6319985"/>
            <a:ext cx="8217900" cy="4002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Encodage par vecteurs denses de </a:t>
            </a:r>
            <a:r>
              <a:rPr b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2’048 dimensions </a:t>
            </a:r>
            <a:endParaRPr sz="2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a4aa7a323f_0_89"/>
          <p:cNvSpPr txBox="1"/>
          <p:nvPr/>
        </p:nvSpPr>
        <p:spPr>
          <a:xfrm>
            <a:off x="384664" y="4721164"/>
            <a:ext cx="82179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Extraction des caractéristiques par </a:t>
            </a:r>
            <a:r>
              <a:rPr b="1" i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transfer learning</a:t>
            </a:r>
            <a:endParaRPr b="1" i="1"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entury Gothic"/>
              <a:buAutoNum type="arabicParenR"/>
            </a:pPr>
            <a:r>
              <a:rPr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Récupération de la </a:t>
            </a:r>
            <a:r>
              <a:rPr b="1"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convolutionnelle </a:t>
            </a:r>
            <a:r>
              <a:rPr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d’un réseau neuronal </a:t>
            </a:r>
            <a:r>
              <a:rPr b="1" i="1"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ResNet50</a:t>
            </a:r>
            <a:endParaRPr>
              <a:solidFill>
                <a:srgbClr val="999999"/>
              </a:solidFill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sz="14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</a:t>
            </a:r>
            <a:r>
              <a:rPr b="1"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Pré-entraîné</a:t>
            </a:r>
            <a:r>
              <a:rPr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sur la base d’images </a:t>
            </a:r>
            <a:r>
              <a:rPr b="1" i="1"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ImageNet</a:t>
            </a:r>
            <a:endParaRPr b="1" i="1" sz="14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3) Ajout d’une couche finale de </a:t>
            </a:r>
            <a:r>
              <a:rPr i="1"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pooling</a:t>
            </a:r>
            <a:r>
              <a:rPr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1"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GlobalMaxPooling2D</a:t>
            </a:r>
            <a:r>
              <a:rPr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ou aplatissement (</a:t>
            </a:r>
            <a:r>
              <a:rPr b="1"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Flatten</a:t>
            </a:r>
            <a:r>
              <a:rPr lang="en-MY" sz="1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a4aa7a323f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a4aa7a323f_0_100"/>
          <p:cNvSpPr txBox="1"/>
          <p:nvPr/>
        </p:nvSpPr>
        <p:spPr>
          <a:xfrm>
            <a:off x="5698941" y="4009246"/>
            <a:ext cx="5675700" cy="307800"/>
          </a:xfrm>
          <a:prstGeom prst="rect">
            <a:avLst/>
          </a:prstGeom>
          <a:solidFill>
            <a:schemeClr val="accent1">
              <a:alpha val="31760"/>
            </a:scheme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400">
                <a:solidFill>
                  <a:srgbClr val="999999"/>
                </a:solidFill>
                <a:latin typeface="Arimo"/>
                <a:ea typeface="Arimo"/>
                <a:cs typeface="Arimo"/>
                <a:sym typeface="Arimo"/>
              </a:rPr>
              <a:t>Best ARI results: </a:t>
            </a:r>
            <a:r>
              <a:rPr lang="en-MY" sz="1400">
                <a:solidFill>
                  <a:srgbClr val="999999"/>
                </a:solidFill>
                <a:latin typeface="Arimo"/>
                <a:ea typeface="Arimo"/>
                <a:cs typeface="Arimo"/>
                <a:sym typeface="Arimo"/>
              </a:rPr>
              <a:t>39.6% ± </a:t>
            </a:r>
            <a:r>
              <a:rPr lang="en-MY">
                <a:solidFill>
                  <a:srgbClr val="999999"/>
                </a:solidFill>
                <a:latin typeface="Arimo"/>
                <a:ea typeface="Arimo"/>
                <a:cs typeface="Arimo"/>
                <a:sym typeface="Arimo"/>
              </a:rPr>
              <a:t>1.0</a:t>
            </a:r>
            <a:r>
              <a:rPr lang="en-MY" sz="1400">
                <a:solidFill>
                  <a:srgbClr val="999999"/>
                </a:solidFill>
                <a:latin typeface="Arimo"/>
                <a:ea typeface="Arimo"/>
                <a:cs typeface="Arimo"/>
                <a:sym typeface="Arimo"/>
              </a:rPr>
              <a:t>% with text_EMB</a:t>
            </a:r>
            <a:r>
              <a:rPr lang="en-MY">
                <a:solidFill>
                  <a:srgbClr val="999999"/>
                </a:solidFill>
                <a:latin typeface="Arimo"/>
                <a:ea typeface="Arimo"/>
                <a:cs typeface="Arimo"/>
                <a:sym typeface="Arimo"/>
              </a:rPr>
              <a:t>_</a:t>
            </a:r>
            <a:r>
              <a:rPr lang="en-MY" sz="1400">
                <a:solidFill>
                  <a:srgbClr val="999999"/>
                </a:solidFill>
                <a:latin typeface="Arimo"/>
                <a:ea typeface="Arimo"/>
                <a:cs typeface="Arimo"/>
                <a:sym typeface="Arimo"/>
              </a:rPr>
              <a:t>nmf.</a:t>
            </a:r>
            <a:r>
              <a:rPr lang="en-MY" sz="11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2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a4aa7a323f_0_100"/>
          <p:cNvSpPr txBox="1"/>
          <p:nvPr/>
        </p:nvSpPr>
        <p:spPr>
          <a:xfrm>
            <a:off x="5698941" y="825747"/>
            <a:ext cx="63918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Méthode de comparaison des segmentations obtenues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avec différentes combinaisons de variables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</a:t>
            </a:r>
            <a:r>
              <a:rPr b="1"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Réduction dimensionnelle </a:t>
            </a:r>
            <a:r>
              <a:rPr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 NMF (7 comp.) ou ACP (90%)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Sélection d’une </a:t>
            </a:r>
            <a:r>
              <a:rPr b="1"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combinaison de variables (textes + images)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3) </a:t>
            </a:r>
            <a:r>
              <a:rPr b="1"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Segmentation</a:t>
            </a:r>
            <a:r>
              <a:rPr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7 segments avec </a:t>
            </a:r>
            <a:r>
              <a:rPr b="1" i="1"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k-means</a:t>
            </a:r>
            <a:endParaRPr b="1" i="1" sz="16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4) </a:t>
            </a:r>
            <a:r>
              <a:rPr b="1"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Évaluation</a:t>
            </a:r>
            <a:r>
              <a:rPr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 calcul du </a:t>
            </a:r>
            <a:r>
              <a:rPr b="1"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 ARI</a:t>
            </a:r>
            <a:r>
              <a:rPr lang="en-MY" sz="1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entre les catégories de produit et la segmentation obtenue (10 itérations)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7" name="Google Shape;257;ga4aa7a323f_0_100"/>
          <p:cNvSpPr txBox="1"/>
          <p:nvPr>
            <p:ph type="title"/>
          </p:nvPr>
        </p:nvSpPr>
        <p:spPr>
          <a:xfrm>
            <a:off x="6415052" y="103350"/>
            <a:ext cx="56757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Résultats de la Segmentation</a:t>
            </a:r>
            <a:endParaRPr b="1" sz="3600" cap="small">
              <a:solidFill>
                <a:srgbClr val="999999"/>
              </a:solidFill>
            </a:endParaRPr>
          </a:p>
        </p:txBody>
      </p:sp>
      <p:sp>
        <p:nvSpPr>
          <p:cNvPr id="258" name="Google Shape;258;ga4aa7a323f_0_100"/>
          <p:cNvSpPr txBox="1"/>
          <p:nvPr/>
        </p:nvSpPr>
        <p:spPr>
          <a:xfrm>
            <a:off x="952500" y="432600"/>
            <a:ext cx="476100" cy="5764200"/>
          </a:xfrm>
          <a:prstGeom prst="rect">
            <a:avLst/>
          </a:prstGeom>
          <a:solidFill>
            <a:schemeClr val="accent1">
              <a:alpha val="31760"/>
            </a:scheme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" name="Google Shape;93;p10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94" name="Google Shape;94;p10"/>
          <p:cNvCxnSpPr/>
          <p:nvPr/>
        </p:nvCxnSpPr>
        <p:spPr>
          <a:xfrm>
            <a:off x="599819" y="353995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0"/>
          <p:cNvSpPr txBox="1"/>
          <p:nvPr/>
        </p:nvSpPr>
        <p:spPr>
          <a:xfrm>
            <a:off x="487625" y="1729950"/>
            <a:ext cx="50178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MY" sz="1800" cap="small">
                <a:latin typeface="Century Gothic"/>
                <a:ea typeface="Century Gothic"/>
                <a:cs typeface="Century Gothic"/>
                <a:sym typeface="Century Gothic"/>
              </a:rPr>
              <a:t>Partie 1 </a:t>
            </a:r>
            <a:r>
              <a:rPr lang="en-MY" sz="1800" cap="small">
                <a:latin typeface="Century Gothic"/>
                <a:ea typeface="Century Gothic"/>
                <a:cs typeface="Century Gothic"/>
                <a:sym typeface="Century Gothic"/>
              </a:rPr>
              <a:t>(5 min) – </a:t>
            </a:r>
            <a:r>
              <a:rPr lang="en-MY" sz="1800">
                <a:latin typeface="Century Gothic"/>
                <a:ea typeface="Century Gothic"/>
                <a:cs typeface="Century Gothic"/>
                <a:sym typeface="Century Gothic"/>
              </a:rPr>
              <a:t>Problématique &amp; Présentation du jeu de données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MY" sz="1800" cap="small">
                <a:latin typeface="Century Gothic"/>
                <a:ea typeface="Century Gothic"/>
                <a:cs typeface="Century Gothic"/>
                <a:sym typeface="Century Gothic"/>
              </a:rPr>
              <a:t>Partie 2 </a:t>
            </a:r>
            <a:r>
              <a:rPr lang="en-MY" sz="1800" cap="small">
                <a:latin typeface="Century Gothic"/>
                <a:ea typeface="Century Gothic"/>
                <a:cs typeface="Century Gothic"/>
                <a:sym typeface="Century Gothic"/>
              </a:rPr>
              <a:t>(15 min) –</a:t>
            </a:r>
            <a:r>
              <a:rPr lang="en-MY" sz="1800" cap="small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Explication des prétraitements et des résultats du clustering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684571" y="753661"/>
            <a:ext cx="297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MY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Sommaire</a:t>
            </a:r>
            <a:endParaRPr b="0" i="0" sz="4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487625" y="3631475"/>
            <a:ext cx="42393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MY" sz="1800" cap="small">
                <a:latin typeface="Century Gothic"/>
                <a:ea typeface="Century Gothic"/>
                <a:cs typeface="Century Gothic"/>
                <a:sym typeface="Century Gothic"/>
              </a:rPr>
              <a:t>Partie 3 </a:t>
            </a:r>
            <a:r>
              <a:rPr lang="en-MY" sz="1800" cap="small">
                <a:latin typeface="Century Gothic"/>
                <a:ea typeface="Century Gothic"/>
                <a:cs typeface="Century Gothic"/>
                <a:sym typeface="Century Gothic"/>
              </a:rPr>
              <a:t>(5 min) – </a:t>
            </a:r>
            <a:r>
              <a:rPr lang="en-MY" sz="1800">
                <a:latin typeface="Century Gothic"/>
                <a:ea typeface="Century Gothic"/>
                <a:cs typeface="Century Gothic"/>
                <a:sym typeface="Century Gothic"/>
              </a:rPr>
              <a:t>Conclusion : faisabilité et recommandations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MY" sz="1800" cap="small">
                <a:latin typeface="Century Gothic"/>
                <a:ea typeface="Century Gothic"/>
                <a:cs typeface="Century Gothic"/>
                <a:sym typeface="Century Gothic"/>
              </a:rPr>
              <a:t>Partie 4 </a:t>
            </a:r>
            <a:r>
              <a:rPr lang="en-MY" sz="1800" cap="small">
                <a:latin typeface="Century Gothic"/>
                <a:ea typeface="Century Gothic"/>
                <a:cs typeface="Century Gothic"/>
                <a:sym typeface="Century Gothic"/>
              </a:rPr>
              <a:t>(5 à 10 min) – </a:t>
            </a:r>
            <a:r>
              <a:rPr lang="en-MY" sz="1800">
                <a:latin typeface="Century Gothic"/>
                <a:ea typeface="Century Gothic"/>
                <a:cs typeface="Century Gothic"/>
                <a:sym typeface="Century Gothic"/>
              </a:rPr>
              <a:t>Questions &amp; Réponses</a:t>
            </a:r>
            <a:endParaRPr b="1" sz="1800" cap="small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1800" cap="small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descr="logo entreprise place de marché" id="98" name="Google Shape;98;p10"/>
          <p:cNvPicPr preferRelativeResize="0"/>
          <p:nvPr/>
        </p:nvPicPr>
        <p:blipFill rotWithShape="1">
          <a:blip r:embed="rId3">
            <a:alphaModFix/>
          </a:blip>
          <a:srcRect b="12772" l="25294" r="25136" t="9581"/>
          <a:stretch/>
        </p:blipFill>
        <p:spPr>
          <a:xfrm>
            <a:off x="8033650" y="1924775"/>
            <a:ext cx="3240600" cy="3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4aa7a323f_0_109"/>
          <p:cNvSpPr txBox="1"/>
          <p:nvPr/>
        </p:nvSpPr>
        <p:spPr>
          <a:xfrm>
            <a:off x="1354251" y="124337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Matrice de confusion </a:t>
            </a:r>
            <a:endParaRPr b="1" sz="3600" cap="small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ga4aa7a323f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50" y="846725"/>
            <a:ext cx="9363601" cy="55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4aa7a323f_0_116"/>
          <p:cNvSpPr txBox="1"/>
          <p:nvPr/>
        </p:nvSpPr>
        <p:spPr>
          <a:xfrm>
            <a:off x="2828409" y="-8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Résultat</a:t>
            </a:r>
            <a:r>
              <a:rPr b="1"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MY" sz="36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la Segmentation</a:t>
            </a:r>
            <a:endParaRPr b="1" sz="3600" cap="small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Google Shape;270;ga4aa7a323f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350" y="131525"/>
            <a:ext cx="9957300" cy="63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a4aa7a323f_0_116"/>
          <p:cNvSpPr txBox="1"/>
          <p:nvPr/>
        </p:nvSpPr>
        <p:spPr>
          <a:xfrm>
            <a:off x="10089802" y="5152276"/>
            <a:ext cx="1387800" cy="600900"/>
          </a:xfrm>
          <a:prstGeom prst="rect">
            <a:avLst/>
          </a:prstGeom>
          <a:solidFill>
            <a:srgbClr val="5268A5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Data: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text_EMB_nmf.</a:t>
            </a:r>
            <a:r>
              <a:rPr lang="en-MY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70f812885_0_69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7" name="Google Shape;277;g870f812885_0_690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78" name="Google Shape;278;g870f812885_0_690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g870f812885_0_690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3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0" name="Google Shape;280;g870f812885_0_690"/>
          <p:cNvSpPr txBox="1"/>
          <p:nvPr/>
        </p:nvSpPr>
        <p:spPr>
          <a:xfrm>
            <a:off x="599800" y="2846850"/>
            <a:ext cx="46479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Conclusion sur la Faisabilité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Recommandations pour la Création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t/>
            </a:r>
            <a:endParaRPr sz="3000" cap="small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81" name="Google Shape;281;g870f812885_0_69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a4aa7a323f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88" y="1031150"/>
            <a:ext cx="11563425" cy="531588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a4aa7a323f_0_160"/>
          <p:cNvSpPr txBox="1"/>
          <p:nvPr>
            <p:ph type="title"/>
          </p:nvPr>
        </p:nvSpPr>
        <p:spPr>
          <a:xfrm>
            <a:off x="497624" y="165875"/>
            <a:ext cx="10227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Essai de Classification GridSearchCV sur K-NN</a:t>
            </a:r>
            <a:endParaRPr b="1" sz="3600" cap="small">
              <a:solidFill>
                <a:srgbClr val="999999"/>
              </a:solidFill>
            </a:endParaRPr>
          </a:p>
        </p:txBody>
      </p:sp>
      <p:sp>
        <p:nvSpPr>
          <p:cNvPr id="288" name="Google Shape;288;ga4aa7a323f_0_160"/>
          <p:cNvSpPr txBox="1"/>
          <p:nvPr/>
        </p:nvSpPr>
        <p:spPr>
          <a:xfrm>
            <a:off x="9652125" y="5440675"/>
            <a:ext cx="2063700" cy="307800"/>
          </a:xfrm>
          <a:prstGeom prst="rect">
            <a:avLst/>
          </a:prstGeom>
          <a:solidFill>
            <a:schemeClr val="accent1">
              <a:alpha val="31760"/>
            </a:scheme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4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Data: </a:t>
            </a:r>
            <a:r>
              <a:rPr lang="en-MY" sz="1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text_EMB_</a:t>
            </a:r>
            <a:r>
              <a:rPr lang="en-MY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nmf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a4aa7a323f_0_160"/>
          <p:cNvSpPr txBox="1"/>
          <p:nvPr/>
        </p:nvSpPr>
        <p:spPr>
          <a:xfrm>
            <a:off x="1114875" y="4979574"/>
            <a:ext cx="4504800" cy="7224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Best model ('n_neighbors' = 7) has a mean accuracy of 83.5%.</a:t>
            </a:r>
            <a:endParaRPr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4aa7a323f_0_175"/>
          <p:cNvSpPr txBox="1"/>
          <p:nvPr>
            <p:ph type="title"/>
          </p:nvPr>
        </p:nvSpPr>
        <p:spPr>
          <a:xfrm>
            <a:off x="1298147" y="97795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Recommandations</a:t>
            </a:r>
            <a:endParaRPr b="1" sz="3600" cap="small">
              <a:solidFill>
                <a:srgbClr val="999999"/>
              </a:solidFill>
            </a:endParaRPr>
          </a:p>
        </p:txBody>
      </p:sp>
      <p:sp>
        <p:nvSpPr>
          <p:cNvPr id="295" name="Google Shape;295;ga4aa7a323f_0_175"/>
          <p:cNvSpPr/>
          <p:nvPr/>
        </p:nvSpPr>
        <p:spPr>
          <a:xfrm>
            <a:off x="208437" y="4640603"/>
            <a:ext cx="114345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Phases d’entraînements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réseaux neuronaux </a:t>
            </a:r>
            <a:r>
              <a:rPr b="1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pré-entraînés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U.S.E. et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VGG16</a:t>
            </a:r>
            <a:endParaRPr sz="1800">
              <a:solidFill>
                <a:srgbClr val="999999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b="1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couches denses 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la classification (gel de U.S.E. et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VGG16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999999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b="1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couches denses + couches supérieures 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l’USE et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VGG16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(gel des couches inférieures)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6" name="Google Shape;296;ga4aa7a323f_0_175"/>
          <p:cNvSpPr txBox="1"/>
          <p:nvPr/>
        </p:nvSpPr>
        <p:spPr>
          <a:xfrm>
            <a:off x="0" y="1201671"/>
            <a:ext cx="12192000" cy="10158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Réseau neuronal </a:t>
            </a: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avec </a:t>
            </a:r>
            <a:r>
              <a:rPr b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apprentissage conjoint </a:t>
            </a: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 texte et images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i="1"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multi-input model </a:t>
            </a: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avec </a:t>
            </a:r>
            <a:r>
              <a:rPr b="1" lang="en-MY" sz="2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functional API</a:t>
            </a: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b="1" lang="en-MY" sz="2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r>
              <a:rPr lang="en-MY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ga4aa7a323f_0_175"/>
          <p:cNvSpPr/>
          <p:nvPr/>
        </p:nvSpPr>
        <p:spPr>
          <a:xfrm>
            <a:off x="1447800" y="3020625"/>
            <a:ext cx="1077400" cy="1269525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Sequence</a:t>
            </a:r>
            <a:endParaRPr/>
          </a:p>
        </p:txBody>
      </p:sp>
      <p:cxnSp>
        <p:nvCxnSpPr>
          <p:cNvPr id="298" name="Google Shape;298;ga4aa7a323f_0_175"/>
          <p:cNvCxnSpPr>
            <a:stCxn id="297" idx="4"/>
            <a:endCxn id="299" idx="2"/>
          </p:cNvCxnSpPr>
          <p:nvPr/>
        </p:nvCxnSpPr>
        <p:spPr>
          <a:xfrm>
            <a:off x="2525200" y="3655388"/>
            <a:ext cx="1229700" cy="621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" name="Google Shape;299;ga4aa7a323f_0_175"/>
          <p:cNvSpPr/>
          <p:nvPr/>
        </p:nvSpPr>
        <p:spPr>
          <a:xfrm>
            <a:off x="3755010" y="3959414"/>
            <a:ext cx="847568" cy="634753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Images</a:t>
            </a:r>
            <a:endParaRPr/>
          </a:p>
        </p:txBody>
      </p:sp>
      <p:sp>
        <p:nvSpPr>
          <p:cNvPr id="300" name="Google Shape;300;ga4aa7a323f_0_175"/>
          <p:cNvSpPr/>
          <p:nvPr/>
        </p:nvSpPr>
        <p:spPr>
          <a:xfrm>
            <a:off x="3755010" y="2761074"/>
            <a:ext cx="847568" cy="634753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Textes</a:t>
            </a:r>
            <a:endParaRPr/>
          </a:p>
        </p:txBody>
      </p:sp>
      <p:cxnSp>
        <p:nvCxnSpPr>
          <p:cNvPr id="301" name="Google Shape;301;ga4aa7a323f_0_175"/>
          <p:cNvCxnSpPr>
            <a:stCxn id="297" idx="4"/>
            <a:endCxn id="300" idx="2"/>
          </p:cNvCxnSpPr>
          <p:nvPr/>
        </p:nvCxnSpPr>
        <p:spPr>
          <a:xfrm flipH="1" rot="10800000">
            <a:off x="2525200" y="3078488"/>
            <a:ext cx="1229700" cy="576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ga4aa7a323f_0_175"/>
          <p:cNvSpPr/>
          <p:nvPr/>
        </p:nvSpPr>
        <p:spPr>
          <a:xfrm>
            <a:off x="5091351" y="2598948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Universal Sentence Encoder</a:t>
            </a:r>
            <a:endParaRPr/>
          </a:p>
        </p:txBody>
      </p:sp>
      <p:sp>
        <p:nvSpPr>
          <p:cNvPr id="303" name="Google Shape;303;ga4aa7a323f_0_175"/>
          <p:cNvSpPr/>
          <p:nvPr/>
        </p:nvSpPr>
        <p:spPr>
          <a:xfrm>
            <a:off x="5091351" y="3797288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VGG16</a:t>
            </a:r>
            <a:endParaRPr/>
          </a:p>
        </p:txBody>
      </p:sp>
      <p:cxnSp>
        <p:nvCxnSpPr>
          <p:cNvPr id="304" name="Google Shape;304;ga4aa7a323f_0_175"/>
          <p:cNvCxnSpPr>
            <a:stCxn id="300" idx="4"/>
            <a:endCxn id="302" idx="2"/>
          </p:cNvCxnSpPr>
          <p:nvPr/>
        </p:nvCxnSpPr>
        <p:spPr>
          <a:xfrm>
            <a:off x="4602578" y="3078451"/>
            <a:ext cx="488700" cy="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ga4aa7a323f_0_175"/>
          <p:cNvCxnSpPr>
            <a:stCxn id="299" idx="4"/>
            <a:endCxn id="303" idx="2"/>
          </p:cNvCxnSpPr>
          <p:nvPr/>
        </p:nvCxnSpPr>
        <p:spPr>
          <a:xfrm>
            <a:off x="4602578" y="4276791"/>
            <a:ext cx="488700" cy="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ga4aa7a323f_0_175"/>
          <p:cNvCxnSpPr>
            <a:stCxn id="302" idx="4"/>
            <a:endCxn id="307" idx="2"/>
          </p:cNvCxnSpPr>
          <p:nvPr/>
        </p:nvCxnSpPr>
        <p:spPr>
          <a:xfrm>
            <a:off x="6320335" y="3078406"/>
            <a:ext cx="719700" cy="57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ga4aa7a323f_0_175"/>
          <p:cNvCxnSpPr>
            <a:stCxn id="303" idx="4"/>
            <a:endCxn id="307" idx="2"/>
          </p:cNvCxnSpPr>
          <p:nvPr/>
        </p:nvCxnSpPr>
        <p:spPr>
          <a:xfrm flipH="1" rot="10800000">
            <a:off x="6320335" y="3655446"/>
            <a:ext cx="719700" cy="6213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7" name="Google Shape;307;ga4aa7a323f_0_175"/>
          <p:cNvSpPr/>
          <p:nvPr/>
        </p:nvSpPr>
        <p:spPr>
          <a:xfrm>
            <a:off x="7039992" y="3266846"/>
            <a:ext cx="1602427" cy="777087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Concaténation</a:t>
            </a:r>
            <a:endParaRPr/>
          </a:p>
        </p:txBody>
      </p:sp>
      <p:sp>
        <p:nvSpPr>
          <p:cNvPr id="309" name="Google Shape;309;ga4aa7a323f_0_175"/>
          <p:cNvSpPr/>
          <p:nvPr/>
        </p:nvSpPr>
        <p:spPr>
          <a:xfrm>
            <a:off x="9001497" y="3173920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couches </a:t>
            </a:r>
            <a:r>
              <a:rPr lang="en-MY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SoftMax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0" name="Google Shape;310;ga4aa7a323f_0_175"/>
          <p:cNvCxnSpPr>
            <a:stCxn id="307" idx="4"/>
            <a:endCxn id="309" idx="2"/>
          </p:cNvCxnSpPr>
          <p:nvPr/>
        </p:nvCxnSpPr>
        <p:spPr>
          <a:xfrm flipH="1" rot="10800000">
            <a:off x="8642419" y="3653290"/>
            <a:ext cx="359100" cy="210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4aa7a323f_0_3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6" name="Google Shape;316;ga4aa7a323f_0_378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17" name="Google Shape;317;ga4aa7a323f_0_378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ga4aa7a323f_0_378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4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9" name="Google Shape;319;ga4aa7a323f_0_378"/>
          <p:cNvSpPr txBox="1"/>
          <p:nvPr/>
        </p:nvSpPr>
        <p:spPr>
          <a:xfrm>
            <a:off x="599800" y="2585050"/>
            <a:ext cx="43368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000" cap="small">
                <a:latin typeface="Lato"/>
                <a:ea typeface="Lato"/>
                <a:cs typeface="Lato"/>
                <a:sym typeface="Lato"/>
              </a:rPr>
              <a:t>Bonus !!!</a:t>
            </a:r>
            <a:endParaRPr b="1" sz="3000" cap="small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000" cap="small">
                <a:latin typeface="Lato"/>
                <a:ea typeface="Lato"/>
                <a:cs typeface="Lato"/>
                <a:sym typeface="Lato"/>
              </a:rPr>
              <a:t>Implémentation de la </a:t>
            </a:r>
            <a:r>
              <a:rPr b="1" lang="en-MY" sz="3000" cap="small">
                <a:latin typeface="Lato"/>
                <a:ea typeface="Lato"/>
                <a:cs typeface="Lato"/>
                <a:sym typeface="Lato"/>
              </a:rPr>
              <a:t>recommandation</a:t>
            </a:r>
            <a:endParaRPr b="1" sz="3000" cap="small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ga4aa7a323f_0_37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ed3d4b094_0_22"/>
          <p:cNvSpPr txBox="1"/>
          <p:nvPr>
            <p:ph type="title"/>
          </p:nvPr>
        </p:nvSpPr>
        <p:spPr>
          <a:xfrm>
            <a:off x="1298147" y="97795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000" cap="small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Implémentation de la recommandation</a:t>
            </a:r>
            <a:endParaRPr b="1" sz="3600" cap="small">
              <a:solidFill>
                <a:srgbClr val="666666"/>
              </a:solidFill>
            </a:endParaRPr>
          </a:p>
        </p:txBody>
      </p:sp>
      <p:sp>
        <p:nvSpPr>
          <p:cNvPr id="326" name="Google Shape;326;g9ed3d4b094_0_22"/>
          <p:cNvSpPr/>
          <p:nvPr/>
        </p:nvSpPr>
        <p:spPr>
          <a:xfrm>
            <a:off x="378750" y="3307149"/>
            <a:ext cx="114345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 des Données grâce à un objet Data Sequence (custom), afin de gérer l’ingestion par batch et la correspondance des données textuelles et des Images.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Premier Layer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embedding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puis </a:t>
            </a:r>
            <a:r>
              <a:rPr b="1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couches denses </a:t>
            </a:r>
            <a:r>
              <a:rPr b="0" i="0" lang="en-MY" sz="18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la classification (gel de U.S.E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avec dropout de 0.1 pour éviter le surapprentissage.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Entrainement seul dans un premier temps puis récupérations des poids pour réutilisation dans le modèle concaténer final. 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7" name="Google Shape;327;g9ed3d4b094_0_22"/>
          <p:cNvCxnSpPr>
            <a:stCxn id="328" idx="4"/>
            <a:endCxn id="329" idx="2"/>
          </p:cNvCxnSpPr>
          <p:nvPr/>
        </p:nvCxnSpPr>
        <p:spPr>
          <a:xfrm>
            <a:off x="2506635" y="2065466"/>
            <a:ext cx="1229700" cy="62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g9ed3d4b094_0_22"/>
          <p:cNvSpPr/>
          <p:nvPr/>
        </p:nvSpPr>
        <p:spPr>
          <a:xfrm>
            <a:off x="3736335" y="2369389"/>
            <a:ext cx="847568" cy="634753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Images</a:t>
            </a:r>
            <a:endParaRPr/>
          </a:p>
        </p:txBody>
      </p:sp>
      <p:sp>
        <p:nvSpPr>
          <p:cNvPr id="330" name="Google Shape;330;g9ed3d4b094_0_22"/>
          <p:cNvSpPr/>
          <p:nvPr/>
        </p:nvSpPr>
        <p:spPr>
          <a:xfrm>
            <a:off x="3736335" y="1171049"/>
            <a:ext cx="847568" cy="634753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Textes</a:t>
            </a:r>
            <a:endParaRPr/>
          </a:p>
        </p:txBody>
      </p:sp>
      <p:cxnSp>
        <p:nvCxnSpPr>
          <p:cNvPr id="331" name="Google Shape;331;g9ed3d4b094_0_22"/>
          <p:cNvCxnSpPr>
            <a:stCxn id="328" idx="4"/>
            <a:endCxn id="330" idx="2"/>
          </p:cNvCxnSpPr>
          <p:nvPr/>
        </p:nvCxnSpPr>
        <p:spPr>
          <a:xfrm flipH="1" rot="10800000">
            <a:off x="2506635" y="1488426"/>
            <a:ext cx="1229700" cy="57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Google Shape;332;g9ed3d4b094_0_22"/>
          <p:cNvSpPr/>
          <p:nvPr/>
        </p:nvSpPr>
        <p:spPr>
          <a:xfrm>
            <a:off x="5072676" y="1008923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Universal Sentence Encoder</a:t>
            </a:r>
            <a:endParaRPr/>
          </a:p>
        </p:txBody>
      </p:sp>
      <p:sp>
        <p:nvSpPr>
          <p:cNvPr id="333" name="Google Shape;333;g9ed3d4b094_0_22"/>
          <p:cNvSpPr/>
          <p:nvPr/>
        </p:nvSpPr>
        <p:spPr>
          <a:xfrm>
            <a:off x="5072676" y="2207263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VGG-16</a:t>
            </a:r>
            <a:endParaRPr/>
          </a:p>
        </p:txBody>
      </p:sp>
      <p:cxnSp>
        <p:nvCxnSpPr>
          <p:cNvPr id="334" name="Google Shape;334;g9ed3d4b094_0_22"/>
          <p:cNvCxnSpPr>
            <a:stCxn id="330" idx="4"/>
            <a:endCxn id="332" idx="2"/>
          </p:cNvCxnSpPr>
          <p:nvPr/>
        </p:nvCxnSpPr>
        <p:spPr>
          <a:xfrm>
            <a:off x="4583903" y="1488426"/>
            <a:ext cx="488700" cy="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5" name="Google Shape;335;g9ed3d4b094_0_22"/>
          <p:cNvCxnSpPr>
            <a:stCxn id="329" idx="4"/>
            <a:endCxn id="333" idx="2"/>
          </p:cNvCxnSpPr>
          <p:nvPr/>
        </p:nvCxnSpPr>
        <p:spPr>
          <a:xfrm>
            <a:off x="4583903" y="2686766"/>
            <a:ext cx="488700" cy="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g9ed3d4b094_0_22"/>
          <p:cNvCxnSpPr>
            <a:stCxn id="332" idx="4"/>
            <a:endCxn id="337" idx="2"/>
          </p:cNvCxnSpPr>
          <p:nvPr/>
        </p:nvCxnSpPr>
        <p:spPr>
          <a:xfrm>
            <a:off x="6301660" y="1488381"/>
            <a:ext cx="719700" cy="57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g9ed3d4b094_0_22"/>
          <p:cNvCxnSpPr>
            <a:stCxn id="333" idx="4"/>
            <a:endCxn id="337" idx="2"/>
          </p:cNvCxnSpPr>
          <p:nvPr/>
        </p:nvCxnSpPr>
        <p:spPr>
          <a:xfrm flipH="1" rot="10800000">
            <a:off x="6301660" y="2065421"/>
            <a:ext cx="719700" cy="6213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g9ed3d4b094_0_22"/>
          <p:cNvSpPr/>
          <p:nvPr/>
        </p:nvSpPr>
        <p:spPr>
          <a:xfrm>
            <a:off x="7021317" y="1676821"/>
            <a:ext cx="1602427" cy="777087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Concaténation</a:t>
            </a:r>
            <a:endParaRPr/>
          </a:p>
        </p:txBody>
      </p:sp>
      <p:sp>
        <p:nvSpPr>
          <p:cNvPr id="339" name="Google Shape;339;g9ed3d4b094_0_22"/>
          <p:cNvSpPr/>
          <p:nvPr/>
        </p:nvSpPr>
        <p:spPr>
          <a:xfrm>
            <a:off x="8982822" y="1583895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couches </a:t>
            </a:r>
            <a:r>
              <a:rPr lang="en-MY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SoftMax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0" name="Google Shape;340;g9ed3d4b094_0_22"/>
          <p:cNvCxnSpPr>
            <a:stCxn id="337" idx="4"/>
            <a:endCxn id="339" idx="2"/>
          </p:cNvCxnSpPr>
          <p:nvPr/>
        </p:nvCxnSpPr>
        <p:spPr>
          <a:xfrm flipH="1" rot="10800000">
            <a:off x="8623744" y="2063265"/>
            <a:ext cx="359100" cy="210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g9ed3d4b094_0_22"/>
          <p:cNvSpPr/>
          <p:nvPr/>
        </p:nvSpPr>
        <p:spPr>
          <a:xfrm>
            <a:off x="1296113" y="1291238"/>
            <a:ext cx="1344600" cy="1428600"/>
          </a:xfrm>
          <a:prstGeom prst="rect">
            <a:avLst/>
          </a:prstGeom>
          <a:solidFill>
            <a:srgbClr val="F3F3F3">
              <a:alpha val="1620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9ed3d4b094_0_22"/>
          <p:cNvSpPr txBox="1"/>
          <p:nvPr/>
        </p:nvSpPr>
        <p:spPr>
          <a:xfrm>
            <a:off x="1734575" y="5624700"/>
            <a:ext cx="9170700" cy="576900"/>
          </a:xfrm>
          <a:prstGeom prst="rect">
            <a:avLst/>
          </a:prstGeom>
          <a:solidFill>
            <a:srgbClr val="2376B8">
              <a:alpha val="317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Meilleur Score de validation :</a:t>
            </a:r>
            <a:r>
              <a:rPr b="1" lang="en-MY" sz="2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0,7381</a:t>
            </a:r>
            <a:r>
              <a:rPr lang="en-MY" sz="2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( 20 Epochs  en 20 secondes)</a:t>
            </a:r>
            <a:endParaRPr sz="2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g9ed3d4b094_0_22"/>
          <p:cNvSpPr/>
          <p:nvPr/>
        </p:nvSpPr>
        <p:spPr>
          <a:xfrm>
            <a:off x="1429725" y="1370788"/>
            <a:ext cx="1077400" cy="1269525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Sequence</a:t>
            </a:r>
            <a:endParaRPr/>
          </a:p>
        </p:txBody>
      </p:sp>
      <p:sp>
        <p:nvSpPr>
          <p:cNvPr id="344" name="Google Shape;344;g9ed3d4b094_0_22"/>
          <p:cNvSpPr/>
          <p:nvPr/>
        </p:nvSpPr>
        <p:spPr>
          <a:xfrm>
            <a:off x="6862250" y="1370750"/>
            <a:ext cx="3799500" cy="1269600"/>
          </a:xfrm>
          <a:prstGeom prst="rect">
            <a:avLst/>
          </a:prstGeom>
          <a:solidFill>
            <a:srgbClr val="F3F3F3">
              <a:alpha val="7318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9ed3d4b094_0_22"/>
          <p:cNvSpPr/>
          <p:nvPr/>
        </p:nvSpPr>
        <p:spPr>
          <a:xfrm>
            <a:off x="2987725" y="2170263"/>
            <a:ext cx="3799500" cy="1015800"/>
          </a:xfrm>
          <a:prstGeom prst="rect">
            <a:avLst/>
          </a:prstGeom>
          <a:solidFill>
            <a:srgbClr val="F3F3F3">
              <a:alpha val="65359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9ed3d4b094_0_22"/>
          <p:cNvSpPr/>
          <p:nvPr/>
        </p:nvSpPr>
        <p:spPr>
          <a:xfrm>
            <a:off x="3009625" y="934900"/>
            <a:ext cx="3755700" cy="1015800"/>
          </a:xfrm>
          <a:prstGeom prst="rect">
            <a:avLst/>
          </a:prstGeom>
          <a:solidFill>
            <a:srgbClr val="F3F3F3">
              <a:alpha val="1453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ed3d4b094_0_45"/>
          <p:cNvSpPr/>
          <p:nvPr/>
        </p:nvSpPr>
        <p:spPr>
          <a:xfrm>
            <a:off x="378750" y="3405625"/>
            <a:ext cx="114345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 des Données grâce à un objet Data Sequence (custom), afin de gérer l’ingestion par batch et la correspondance des données textuelles et des Images.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Premier Layer data_augmentation puis </a:t>
            </a:r>
            <a:r>
              <a:rPr b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couches denses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la classification (gel de VGG16) avec dropout de 0.1 pour éviter le surapprentissage.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Entrainement seul dans un premier temps puis récupérations des poids pour réutilisation dans le modèle concaténer final. 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52" name="Google Shape;352;g9ed3d4b094_0_45"/>
          <p:cNvCxnSpPr>
            <a:stCxn id="353" idx="4"/>
            <a:endCxn id="354" idx="2"/>
          </p:cNvCxnSpPr>
          <p:nvPr/>
        </p:nvCxnSpPr>
        <p:spPr>
          <a:xfrm>
            <a:off x="2506635" y="2065466"/>
            <a:ext cx="1229700" cy="62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g9ed3d4b094_0_45"/>
          <p:cNvSpPr/>
          <p:nvPr/>
        </p:nvSpPr>
        <p:spPr>
          <a:xfrm>
            <a:off x="3736335" y="2369389"/>
            <a:ext cx="847568" cy="634753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Images</a:t>
            </a:r>
            <a:endParaRPr/>
          </a:p>
        </p:txBody>
      </p:sp>
      <p:sp>
        <p:nvSpPr>
          <p:cNvPr id="355" name="Google Shape;355;g9ed3d4b094_0_45"/>
          <p:cNvSpPr/>
          <p:nvPr/>
        </p:nvSpPr>
        <p:spPr>
          <a:xfrm>
            <a:off x="3736335" y="1171049"/>
            <a:ext cx="847568" cy="634753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Textes</a:t>
            </a:r>
            <a:endParaRPr/>
          </a:p>
        </p:txBody>
      </p:sp>
      <p:cxnSp>
        <p:nvCxnSpPr>
          <p:cNvPr id="356" name="Google Shape;356;g9ed3d4b094_0_45"/>
          <p:cNvCxnSpPr>
            <a:stCxn id="353" idx="4"/>
            <a:endCxn id="355" idx="2"/>
          </p:cNvCxnSpPr>
          <p:nvPr/>
        </p:nvCxnSpPr>
        <p:spPr>
          <a:xfrm flipH="1" rot="10800000">
            <a:off x="2506635" y="1488426"/>
            <a:ext cx="1229700" cy="57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7" name="Google Shape;357;g9ed3d4b094_0_45"/>
          <p:cNvSpPr/>
          <p:nvPr/>
        </p:nvSpPr>
        <p:spPr>
          <a:xfrm>
            <a:off x="5072676" y="1008923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Universal Sentence Encoder</a:t>
            </a:r>
            <a:endParaRPr/>
          </a:p>
        </p:txBody>
      </p:sp>
      <p:sp>
        <p:nvSpPr>
          <p:cNvPr id="358" name="Google Shape;358;g9ed3d4b094_0_45"/>
          <p:cNvSpPr/>
          <p:nvPr/>
        </p:nvSpPr>
        <p:spPr>
          <a:xfrm>
            <a:off x="5072676" y="2207263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VGG-16</a:t>
            </a:r>
            <a:endParaRPr/>
          </a:p>
        </p:txBody>
      </p:sp>
      <p:cxnSp>
        <p:nvCxnSpPr>
          <p:cNvPr id="359" name="Google Shape;359;g9ed3d4b094_0_45"/>
          <p:cNvCxnSpPr>
            <a:stCxn id="355" idx="4"/>
            <a:endCxn id="357" idx="2"/>
          </p:cNvCxnSpPr>
          <p:nvPr/>
        </p:nvCxnSpPr>
        <p:spPr>
          <a:xfrm>
            <a:off x="4583903" y="1488426"/>
            <a:ext cx="488700" cy="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g9ed3d4b094_0_45"/>
          <p:cNvCxnSpPr>
            <a:stCxn id="354" idx="4"/>
            <a:endCxn id="358" idx="2"/>
          </p:cNvCxnSpPr>
          <p:nvPr/>
        </p:nvCxnSpPr>
        <p:spPr>
          <a:xfrm>
            <a:off x="4583903" y="2686766"/>
            <a:ext cx="488700" cy="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g9ed3d4b094_0_45"/>
          <p:cNvCxnSpPr>
            <a:stCxn id="357" idx="4"/>
            <a:endCxn id="362" idx="2"/>
          </p:cNvCxnSpPr>
          <p:nvPr/>
        </p:nvCxnSpPr>
        <p:spPr>
          <a:xfrm>
            <a:off x="6301660" y="1488381"/>
            <a:ext cx="719700" cy="57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g9ed3d4b094_0_45"/>
          <p:cNvCxnSpPr>
            <a:stCxn id="358" idx="4"/>
            <a:endCxn id="362" idx="2"/>
          </p:cNvCxnSpPr>
          <p:nvPr/>
        </p:nvCxnSpPr>
        <p:spPr>
          <a:xfrm flipH="1" rot="10800000">
            <a:off x="6301660" y="2065421"/>
            <a:ext cx="719700" cy="6213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g9ed3d4b094_0_45"/>
          <p:cNvSpPr/>
          <p:nvPr/>
        </p:nvSpPr>
        <p:spPr>
          <a:xfrm>
            <a:off x="7021317" y="1676821"/>
            <a:ext cx="1602427" cy="777087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Concaténation</a:t>
            </a:r>
            <a:endParaRPr/>
          </a:p>
        </p:txBody>
      </p:sp>
      <p:sp>
        <p:nvSpPr>
          <p:cNvPr id="364" name="Google Shape;364;g9ed3d4b094_0_45"/>
          <p:cNvSpPr/>
          <p:nvPr/>
        </p:nvSpPr>
        <p:spPr>
          <a:xfrm>
            <a:off x="8982822" y="1583895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couches </a:t>
            </a:r>
            <a:r>
              <a:rPr lang="en-MY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SoftMax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65" name="Google Shape;365;g9ed3d4b094_0_45"/>
          <p:cNvCxnSpPr>
            <a:stCxn id="362" idx="4"/>
            <a:endCxn id="364" idx="2"/>
          </p:cNvCxnSpPr>
          <p:nvPr/>
        </p:nvCxnSpPr>
        <p:spPr>
          <a:xfrm flipH="1" rot="10800000">
            <a:off x="8623744" y="2063265"/>
            <a:ext cx="359100" cy="210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g9ed3d4b094_0_45"/>
          <p:cNvSpPr/>
          <p:nvPr/>
        </p:nvSpPr>
        <p:spPr>
          <a:xfrm>
            <a:off x="6862250" y="1370750"/>
            <a:ext cx="3799500" cy="1269600"/>
          </a:xfrm>
          <a:prstGeom prst="rect">
            <a:avLst/>
          </a:prstGeom>
          <a:solidFill>
            <a:srgbClr val="F3F3F3">
              <a:alpha val="7318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9ed3d4b094_0_45"/>
          <p:cNvSpPr/>
          <p:nvPr/>
        </p:nvSpPr>
        <p:spPr>
          <a:xfrm>
            <a:off x="2987725" y="2170263"/>
            <a:ext cx="3799500" cy="1015800"/>
          </a:xfrm>
          <a:prstGeom prst="rect">
            <a:avLst/>
          </a:prstGeom>
          <a:solidFill>
            <a:srgbClr val="F3F3F3">
              <a:alpha val="1620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9ed3d4b094_0_45"/>
          <p:cNvSpPr/>
          <p:nvPr/>
        </p:nvSpPr>
        <p:spPr>
          <a:xfrm>
            <a:off x="3009625" y="934900"/>
            <a:ext cx="3755700" cy="1015800"/>
          </a:xfrm>
          <a:prstGeom prst="rect">
            <a:avLst/>
          </a:prstGeom>
          <a:solidFill>
            <a:srgbClr val="F3F3F3">
              <a:alpha val="7263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9ed3d4b094_0_45"/>
          <p:cNvSpPr/>
          <p:nvPr/>
        </p:nvSpPr>
        <p:spPr>
          <a:xfrm>
            <a:off x="1296125" y="1291238"/>
            <a:ext cx="1344600" cy="1428600"/>
          </a:xfrm>
          <a:prstGeom prst="rect">
            <a:avLst/>
          </a:prstGeom>
          <a:solidFill>
            <a:srgbClr val="F3F3F3">
              <a:alpha val="1620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9ed3d4b094_0_45"/>
          <p:cNvSpPr txBox="1"/>
          <p:nvPr/>
        </p:nvSpPr>
        <p:spPr>
          <a:xfrm>
            <a:off x="1734575" y="5624700"/>
            <a:ext cx="9170700" cy="576900"/>
          </a:xfrm>
          <a:prstGeom prst="rect">
            <a:avLst/>
          </a:prstGeom>
          <a:solidFill>
            <a:srgbClr val="2376B8">
              <a:alpha val="317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Meilleur Score de validation :</a:t>
            </a:r>
            <a:r>
              <a:rPr b="1" lang="en-MY" sz="2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0,1571</a:t>
            </a:r>
            <a:r>
              <a:rPr lang="en-MY" sz="2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( 10 Epochs  en 1 heure)</a:t>
            </a:r>
            <a:endParaRPr sz="2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g9ed3d4b094_0_45"/>
          <p:cNvSpPr txBox="1"/>
          <p:nvPr>
            <p:ph type="title"/>
          </p:nvPr>
        </p:nvSpPr>
        <p:spPr>
          <a:xfrm>
            <a:off x="1298147" y="97795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000" cap="small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Implémentation de la recommandation</a:t>
            </a:r>
            <a:endParaRPr b="1" sz="3600" cap="small">
              <a:solidFill>
                <a:srgbClr val="666666"/>
              </a:solidFill>
            </a:endParaRPr>
          </a:p>
        </p:txBody>
      </p:sp>
      <p:sp>
        <p:nvSpPr>
          <p:cNvPr id="372" name="Google Shape;372;g9ed3d4b094_0_45"/>
          <p:cNvSpPr/>
          <p:nvPr/>
        </p:nvSpPr>
        <p:spPr>
          <a:xfrm>
            <a:off x="1429725" y="1370788"/>
            <a:ext cx="1077400" cy="1269525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Sequence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d3d4b094_0_68"/>
          <p:cNvSpPr/>
          <p:nvPr/>
        </p:nvSpPr>
        <p:spPr>
          <a:xfrm>
            <a:off x="378750" y="3307150"/>
            <a:ext cx="114345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 des Données grâce à un objet Data Sequence (custom), afin de gérer l’ingestion par batch et la correspondance des données textuelles et des Images.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Premier Layer data_augmentation puis </a:t>
            </a:r>
            <a:r>
              <a:rPr b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couches denses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la classification (gel de VGG16) avec dropout de 0.1 pour éviter le surapprentissage.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entury Gothic"/>
              <a:buAutoNum type="arabicParenR"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Entrainement seul dans un premier temps puis récupérations des poids pour réutilisation dans le modèle concaténer final. 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78" name="Google Shape;378;g9ed3d4b094_0_68"/>
          <p:cNvCxnSpPr>
            <a:stCxn id="379" idx="4"/>
            <a:endCxn id="380" idx="2"/>
          </p:cNvCxnSpPr>
          <p:nvPr/>
        </p:nvCxnSpPr>
        <p:spPr>
          <a:xfrm>
            <a:off x="2506635" y="2065466"/>
            <a:ext cx="1229700" cy="62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g9ed3d4b094_0_68"/>
          <p:cNvSpPr/>
          <p:nvPr/>
        </p:nvSpPr>
        <p:spPr>
          <a:xfrm>
            <a:off x="3736335" y="2369389"/>
            <a:ext cx="847568" cy="634753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Images</a:t>
            </a:r>
            <a:endParaRPr/>
          </a:p>
        </p:txBody>
      </p:sp>
      <p:sp>
        <p:nvSpPr>
          <p:cNvPr id="381" name="Google Shape;381;g9ed3d4b094_0_68"/>
          <p:cNvSpPr/>
          <p:nvPr/>
        </p:nvSpPr>
        <p:spPr>
          <a:xfrm>
            <a:off x="3736335" y="1171049"/>
            <a:ext cx="847568" cy="634753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Textes</a:t>
            </a:r>
            <a:endParaRPr/>
          </a:p>
        </p:txBody>
      </p:sp>
      <p:cxnSp>
        <p:nvCxnSpPr>
          <p:cNvPr id="382" name="Google Shape;382;g9ed3d4b094_0_68"/>
          <p:cNvCxnSpPr>
            <a:stCxn id="379" idx="4"/>
            <a:endCxn id="381" idx="2"/>
          </p:cNvCxnSpPr>
          <p:nvPr/>
        </p:nvCxnSpPr>
        <p:spPr>
          <a:xfrm flipH="1" rot="10800000">
            <a:off x="2506635" y="1488426"/>
            <a:ext cx="1229700" cy="57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3" name="Google Shape;383;g9ed3d4b094_0_68"/>
          <p:cNvSpPr/>
          <p:nvPr/>
        </p:nvSpPr>
        <p:spPr>
          <a:xfrm>
            <a:off x="5072676" y="1008923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Universal Sentence Encoder</a:t>
            </a:r>
            <a:endParaRPr/>
          </a:p>
        </p:txBody>
      </p:sp>
      <p:sp>
        <p:nvSpPr>
          <p:cNvPr id="384" name="Google Shape;384;g9ed3d4b094_0_68"/>
          <p:cNvSpPr/>
          <p:nvPr/>
        </p:nvSpPr>
        <p:spPr>
          <a:xfrm>
            <a:off x="5072676" y="2207263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VGG-16</a:t>
            </a:r>
            <a:endParaRPr/>
          </a:p>
        </p:txBody>
      </p:sp>
      <p:cxnSp>
        <p:nvCxnSpPr>
          <p:cNvPr id="385" name="Google Shape;385;g9ed3d4b094_0_68"/>
          <p:cNvCxnSpPr>
            <a:stCxn id="381" idx="4"/>
            <a:endCxn id="383" idx="2"/>
          </p:cNvCxnSpPr>
          <p:nvPr/>
        </p:nvCxnSpPr>
        <p:spPr>
          <a:xfrm>
            <a:off x="4583903" y="1488426"/>
            <a:ext cx="488700" cy="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6" name="Google Shape;386;g9ed3d4b094_0_68"/>
          <p:cNvCxnSpPr>
            <a:stCxn id="380" idx="4"/>
            <a:endCxn id="384" idx="2"/>
          </p:cNvCxnSpPr>
          <p:nvPr/>
        </p:nvCxnSpPr>
        <p:spPr>
          <a:xfrm>
            <a:off x="4583903" y="2686766"/>
            <a:ext cx="488700" cy="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g9ed3d4b094_0_68"/>
          <p:cNvCxnSpPr>
            <a:stCxn id="383" idx="4"/>
            <a:endCxn id="388" idx="2"/>
          </p:cNvCxnSpPr>
          <p:nvPr/>
        </p:nvCxnSpPr>
        <p:spPr>
          <a:xfrm>
            <a:off x="6301660" y="1488381"/>
            <a:ext cx="719700" cy="57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9" name="Google Shape;389;g9ed3d4b094_0_68"/>
          <p:cNvCxnSpPr>
            <a:stCxn id="384" idx="4"/>
            <a:endCxn id="388" idx="2"/>
          </p:cNvCxnSpPr>
          <p:nvPr/>
        </p:nvCxnSpPr>
        <p:spPr>
          <a:xfrm flipH="1" rot="10800000">
            <a:off x="6301660" y="2065421"/>
            <a:ext cx="719700" cy="6213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" name="Google Shape;388;g9ed3d4b094_0_68"/>
          <p:cNvSpPr/>
          <p:nvPr/>
        </p:nvSpPr>
        <p:spPr>
          <a:xfrm>
            <a:off x="7021317" y="1676821"/>
            <a:ext cx="1602427" cy="777087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Concaténation</a:t>
            </a:r>
            <a:endParaRPr/>
          </a:p>
        </p:txBody>
      </p:sp>
      <p:sp>
        <p:nvSpPr>
          <p:cNvPr id="390" name="Google Shape;390;g9ed3d4b094_0_68"/>
          <p:cNvSpPr/>
          <p:nvPr/>
        </p:nvSpPr>
        <p:spPr>
          <a:xfrm>
            <a:off x="8982822" y="1583895"/>
            <a:ext cx="1344600" cy="843300"/>
          </a:xfrm>
          <a:prstGeom prst="cube">
            <a:avLst>
              <a:gd fmla="val 13710" name="adj"/>
            </a:avLst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couches </a:t>
            </a:r>
            <a:r>
              <a:rPr lang="en-MY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SoftMax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1" name="Google Shape;391;g9ed3d4b094_0_68"/>
          <p:cNvCxnSpPr>
            <a:stCxn id="388" idx="4"/>
            <a:endCxn id="390" idx="2"/>
          </p:cNvCxnSpPr>
          <p:nvPr/>
        </p:nvCxnSpPr>
        <p:spPr>
          <a:xfrm flipH="1" rot="10800000">
            <a:off x="8623744" y="2063265"/>
            <a:ext cx="359100" cy="2100"/>
          </a:xfrm>
          <a:prstGeom prst="straightConnector1">
            <a:avLst/>
          </a:prstGeom>
          <a:noFill/>
          <a:ln cap="flat" cmpd="sng" w="9525">
            <a:solidFill>
              <a:srgbClr val="174E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g9ed3d4b094_0_68"/>
          <p:cNvSpPr/>
          <p:nvPr/>
        </p:nvSpPr>
        <p:spPr>
          <a:xfrm>
            <a:off x="1296113" y="1291238"/>
            <a:ext cx="1344600" cy="1428600"/>
          </a:xfrm>
          <a:prstGeom prst="rect">
            <a:avLst/>
          </a:prstGeom>
          <a:solidFill>
            <a:srgbClr val="F3F3F3">
              <a:alpha val="1620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9ed3d4b094_0_68"/>
          <p:cNvSpPr txBox="1"/>
          <p:nvPr/>
        </p:nvSpPr>
        <p:spPr>
          <a:xfrm>
            <a:off x="1820300" y="5745725"/>
            <a:ext cx="8946300" cy="490500"/>
          </a:xfrm>
          <a:prstGeom prst="rect">
            <a:avLst/>
          </a:prstGeom>
          <a:solidFill>
            <a:srgbClr val="2376B8">
              <a:alpha val="317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Meilleur Score de validation :</a:t>
            </a:r>
            <a:r>
              <a:rPr b="1" lang="en-MY" sz="2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0,2681</a:t>
            </a:r>
            <a:r>
              <a:rPr lang="en-MY" sz="2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( 10 Epochs  en 1h)</a:t>
            </a:r>
            <a:endParaRPr sz="2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g9ed3d4b094_0_68"/>
          <p:cNvSpPr txBox="1"/>
          <p:nvPr>
            <p:ph type="title"/>
          </p:nvPr>
        </p:nvSpPr>
        <p:spPr>
          <a:xfrm>
            <a:off x="1298147" y="97795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000" cap="small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Implémentation de la recommandation</a:t>
            </a:r>
            <a:endParaRPr b="1" sz="3600" cap="small">
              <a:solidFill>
                <a:srgbClr val="666666"/>
              </a:solidFill>
            </a:endParaRPr>
          </a:p>
        </p:txBody>
      </p:sp>
      <p:sp>
        <p:nvSpPr>
          <p:cNvPr id="395" name="Google Shape;395;g9ed3d4b094_0_68"/>
          <p:cNvSpPr/>
          <p:nvPr/>
        </p:nvSpPr>
        <p:spPr>
          <a:xfrm>
            <a:off x="1429725" y="1370788"/>
            <a:ext cx="1077400" cy="1269525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rgbClr val="174E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Sequence</a:t>
            </a:r>
            <a:endParaRPr/>
          </a:p>
        </p:txBody>
      </p:sp>
      <p:sp>
        <p:nvSpPr>
          <p:cNvPr id="396" name="Google Shape;396;g9ed3d4b094_0_68"/>
          <p:cNvSpPr/>
          <p:nvPr/>
        </p:nvSpPr>
        <p:spPr>
          <a:xfrm>
            <a:off x="6862250" y="1370750"/>
            <a:ext cx="3799500" cy="1269600"/>
          </a:xfrm>
          <a:prstGeom prst="rect">
            <a:avLst/>
          </a:prstGeom>
          <a:solidFill>
            <a:srgbClr val="F3F3F3">
              <a:alpha val="838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9ed3d4b094_0_68"/>
          <p:cNvSpPr/>
          <p:nvPr/>
        </p:nvSpPr>
        <p:spPr>
          <a:xfrm>
            <a:off x="2987725" y="2170263"/>
            <a:ext cx="3799500" cy="1015800"/>
          </a:xfrm>
          <a:prstGeom prst="rect">
            <a:avLst/>
          </a:prstGeom>
          <a:solidFill>
            <a:srgbClr val="F3F3F3">
              <a:alpha val="1620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9ed3d4b094_0_68"/>
          <p:cNvSpPr/>
          <p:nvPr/>
        </p:nvSpPr>
        <p:spPr>
          <a:xfrm>
            <a:off x="3009625" y="934900"/>
            <a:ext cx="3755700" cy="1015800"/>
          </a:xfrm>
          <a:prstGeom prst="rect">
            <a:avLst/>
          </a:prstGeom>
          <a:solidFill>
            <a:srgbClr val="F3F3F3">
              <a:alpha val="11730"/>
            </a:srgbClr>
          </a:solidFill>
          <a:ln cap="flat" cmpd="sng" w="9525">
            <a:solidFill>
              <a:srgbClr val="174E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5577b846f_0_0"/>
          <p:cNvSpPr txBox="1"/>
          <p:nvPr/>
        </p:nvSpPr>
        <p:spPr>
          <a:xfrm>
            <a:off x="721950" y="1161500"/>
            <a:ext cx="10432800" cy="4978500"/>
          </a:xfrm>
          <a:prstGeom prst="rect">
            <a:avLst/>
          </a:prstGeom>
          <a:solidFill>
            <a:srgbClr val="2376B8">
              <a:alpha val="317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MY" sz="2400">
                <a:solidFill>
                  <a:srgbClr val="666666"/>
                </a:solidFill>
              </a:rPr>
              <a:t>Les différentes techniques de segmentation reposant sur les analyses de description sont satisfaisantes (qu’elle soit par réseau neuronale ou extraction de features).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MY" sz="2400">
                <a:solidFill>
                  <a:srgbClr val="666666"/>
                </a:solidFill>
              </a:rPr>
              <a:t>La segmentation par image n’a pas donné de résultat concluant bien qu’une approche m'a donné de bon résultat (0.5), je n’ai pas réussis à la reproduire dans le modèle unifié dont je viens de parler.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MY" sz="2400">
                <a:solidFill>
                  <a:srgbClr val="666666"/>
                </a:solidFill>
              </a:rPr>
              <a:t>L'implémentation de ce modèle unifié bien qu’ayant donné de mauvais résultat m’auras beaucoup appris sur tensorflow ( tf.data.dataset, data séquence, entraînement de réseaux de neurones , concaténation de modèles, data augmentation).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MY" sz="2400">
                <a:solidFill>
                  <a:srgbClr val="666666"/>
                </a:solidFill>
              </a:rPr>
              <a:t>Enfin, on chercherait idéalement à augmenter le nombre d’images et a ajouter des étapes lors du pre processing des images.</a:t>
            </a:r>
            <a:endParaRPr sz="24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ga5577b846f_0_0"/>
          <p:cNvSpPr txBox="1"/>
          <p:nvPr>
            <p:ph type="title"/>
          </p:nvPr>
        </p:nvSpPr>
        <p:spPr>
          <a:xfrm>
            <a:off x="1298147" y="97795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000" cap="small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3600" cap="small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11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05" name="Google Shape;105;p11"/>
          <p:cNvCxnSpPr/>
          <p:nvPr/>
        </p:nvCxnSpPr>
        <p:spPr>
          <a:xfrm>
            <a:off x="599806" y="2216633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1"/>
          <p:cNvSpPr txBox="1"/>
          <p:nvPr/>
        </p:nvSpPr>
        <p:spPr>
          <a:xfrm>
            <a:off x="599800" y="104155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1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599800" y="2887175"/>
            <a:ext cx="46548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MY" sz="4000">
                <a:latin typeface="Lato"/>
                <a:ea typeface="Lato"/>
                <a:cs typeface="Lato"/>
                <a:sym typeface="Lato"/>
              </a:rPr>
              <a:t>Problématique &amp; Présentation du jeu de données</a:t>
            </a:r>
            <a:endParaRPr i="0" sz="4000" u="none" cap="small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logo entreprise place de marché" id="108" name="Google Shape;108;p11"/>
          <p:cNvPicPr preferRelativeResize="0"/>
          <p:nvPr/>
        </p:nvPicPr>
        <p:blipFill rotWithShape="1">
          <a:blip r:embed="rId3">
            <a:alphaModFix/>
          </a:blip>
          <a:srcRect b="12772" l="25294" r="25136" t="9581"/>
          <a:stretch/>
        </p:blipFill>
        <p:spPr>
          <a:xfrm>
            <a:off x="8033650" y="1924775"/>
            <a:ext cx="3240600" cy="3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4aa7a323f_0_3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0" name="Google Shape;410;ga4aa7a323f_0_387"/>
          <p:cNvSpPr/>
          <p:nvPr/>
        </p:nvSpPr>
        <p:spPr>
          <a:xfrm>
            <a:off x="640976" y="0"/>
            <a:ext cx="10910100" cy="6858000"/>
          </a:xfrm>
          <a:prstGeom prst="parallelogram">
            <a:avLst>
              <a:gd fmla="val 50702" name="adj"/>
            </a:avLst>
          </a:prstGeom>
          <a:solidFill>
            <a:schemeClr val="lt1">
              <a:alpha val="423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1" name="Google Shape;411;ga4aa7a323f_0_387"/>
          <p:cNvSpPr/>
          <p:nvPr/>
        </p:nvSpPr>
        <p:spPr>
          <a:xfrm>
            <a:off x="1478506" y="0"/>
            <a:ext cx="9127200" cy="6858000"/>
          </a:xfrm>
          <a:prstGeom prst="parallelogram">
            <a:avLst>
              <a:gd fmla="val 50860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2" name="Google Shape;412;ga4aa7a323f_0_387"/>
          <p:cNvSpPr txBox="1"/>
          <p:nvPr/>
        </p:nvSpPr>
        <p:spPr>
          <a:xfrm>
            <a:off x="4986925" y="2228500"/>
            <a:ext cx="221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MY" sz="4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Merci !</a:t>
            </a:r>
            <a:endParaRPr b="1"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ga4aa7a323f_0_387"/>
          <p:cNvSpPr txBox="1"/>
          <p:nvPr/>
        </p:nvSpPr>
        <p:spPr>
          <a:xfrm>
            <a:off x="4824400" y="3244350"/>
            <a:ext cx="24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MY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Des Questions ?</a:t>
            </a:r>
            <a:endParaRPr b="0" i="0" sz="2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14" name="Google Shape;414;ga4aa7a323f_0_387"/>
          <p:cNvCxnSpPr/>
          <p:nvPr/>
        </p:nvCxnSpPr>
        <p:spPr>
          <a:xfrm>
            <a:off x="3777408" y="3964107"/>
            <a:ext cx="4529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ga4aa7a323f_0_387"/>
          <p:cNvSpPr txBox="1"/>
          <p:nvPr/>
        </p:nvSpPr>
        <p:spPr>
          <a:xfrm>
            <a:off x="4933000" y="4314550"/>
            <a:ext cx="22182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Paul Smadja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Mentoré par</a:t>
            </a:r>
            <a:endParaRPr b="0" i="0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Denis Lecoeuche 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2020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4aa7a323f_0_207"/>
          <p:cNvSpPr txBox="1"/>
          <p:nvPr/>
        </p:nvSpPr>
        <p:spPr>
          <a:xfrm>
            <a:off x="1255647" y="165869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Annexe 1 </a:t>
            </a:r>
            <a:endParaRPr b="1" sz="3600" cap="small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ga4aa7a323f_0_207"/>
          <p:cNvSpPr txBox="1"/>
          <p:nvPr/>
        </p:nvSpPr>
        <p:spPr>
          <a:xfrm>
            <a:off x="11412867" y="165878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2" name="Google Shape;422;ga4aa7a323f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24" y="1931362"/>
            <a:ext cx="12194625" cy="36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4aa7a323f_0_214"/>
          <p:cNvSpPr txBox="1"/>
          <p:nvPr/>
        </p:nvSpPr>
        <p:spPr>
          <a:xfrm>
            <a:off x="1294104" y="165872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Annexe </a:t>
            </a: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3600" cap="small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8" name="Google Shape;428;ga4aa7a323f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34225"/>
            <a:ext cx="12191999" cy="37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a4aa7a323f_0_214"/>
          <p:cNvSpPr txBox="1"/>
          <p:nvPr/>
        </p:nvSpPr>
        <p:spPr>
          <a:xfrm>
            <a:off x="316525" y="888275"/>
            <a:ext cx="11542200" cy="224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ga4aa7a323f_0_214"/>
          <p:cNvSpPr txBox="1"/>
          <p:nvPr/>
        </p:nvSpPr>
        <p:spPr>
          <a:xfrm>
            <a:off x="316524" y="1032832"/>
            <a:ext cx="11619900" cy="203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899" l="-469" r="0" t="-1798"/>
            </a:stretch>
          </a:blip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4aa7a323f_0_222"/>
          <p:cNvSpPr txBox="1"/>
          <p:nvPr/>
        </p:nvSpPr>
        <p:spPr>
          <a:xfrm>
            <a:off x="11412867" y="165878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ga4aa7a323f_0_222"/>
          <p:cNvSpPr txBox="1"/>
          <p:nvPr/>
        </p:nvSpPr>
        <p:spPr>
          <a:xfrm>
            <a:off x="1065024" y="862010"/>
            <a:ext cx="10491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(latent Dirichlet Allocation) est un algorithme de </a:t>
            </a:r>
            <a:r>
              <a:rPr i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modélisation de sujets </a:t>
            </a: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(non-supervisé).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 algorithme se base sur les deux hypothèses suivantes :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Les documents sont des distributions de probabilités sur des sujets latents.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Les sujets sont des distributions de probabilité sur les mots.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437" name="Google Shape;437;ga4aa7a323f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025" y="2276900"/>
            <a:ext cx="7818750" cy="41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a4aa7a323f_0_222"/>
          <p:cNvSpPr txBox="1"/>
          <p:nvPr/>
        </p:nvSpPr>
        <p:spPr>
          <a:xfrm>
            <a:off x="1294104" y="165872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Annexe </a:t>
            </a: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3600" cap="small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ga4aa7a323f_0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9534"/>
            <a:ext cx="12192002" cy="695753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a4aa7a323f_0_230"/>
          <p:cNvSpPr txBox="1"/>
          <p:nvPr/>
        </p:nvSpPr>
        <p:spPr>
          <a:xfrm>
            <a:off x="1811872" y="-12781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Annexe 4</a:t>
            </a:r>
            <a:r>
              <a:rPr b="1" lang="en-MY" sz="40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4000" cap="small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ga4aa7a323f_0_230"/>
          <p:cNvSpPr txBox="1"/>
          <p:nvPr/>
        </p:nvSpPr>
        <p:spPr>
          <a:xfrm>
            <a:off x="11412867" y="165878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4aa7a323f_0_236"/>
          <p:cNvSpPr txBox="1"/>
          <p:nvPr/>
        </p:nvSpPr>
        <p:spPr>
          <a:xfrm>
            <a:off x="1325172" y="113669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Annexe </a:t>
            </a: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lang="en-MY" sz="3600" cap="small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3600" cap="small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ga4aa7a323f_0_236"/>
          <p:cNvSpPr txBox="1"/>
          <p:nvPr/>
        </p:nvSpPr>
        <p:spPr>
          <a:xfrm>
            <a:off x="11412867" y="165878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MY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2" name="Google Shape;452;ga4aa7a323f_0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38576"/>
            <a:ext cx="12192000" cy="27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685800" y="1112121"/>
            <a:ext cx="10820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Contexte &amp; Mission</a:t>
            </a:r>
            <a:endParaRPr sz="3600">
              <a:solidFill>
                <a:srgbClr val="999999"/>
              </a:solidFill>
            </a:endParaRPr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432450" y="2344000"/>
            <a:ext cx="51612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40"/>
              <a:buNone/>
            </a:pPr>
            <a:r>
              <a:t/>
            </a:r>
            <a:endParaRPr sz="1400">
              <a:solidFill>
                <a:srgbClr val="8B8B8C"/>
              </a:solidFill>
            </a:endParaRPr>
          </a:p>
          <a:p>
            <a:pPr indent="0" lvl="1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40"/>
              <a:buFont typeface="Arial"/>
              <a:buNone/>
            </a:pPr>
            <a:r>
              <a:rPr b="1" i="1" lang="en-MY" sz="2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Place de marché</a:t>
            </a:r>
            <a:r>
              <a:rPr lang="en-MY" sz="2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: marketplace e-commerce</a:t>
            </a:r>
            <a:r>
              <a:rPr lang="en-MY" sz="2400">
                <a:solidFill>
                  <a:srgbClr val="999999"/>
                </a:solidFill>
              </a:rPr>
              <a:t>:</a:t>
            </a:r>
            <a:endParaRPr sz="2400">
              <a:solidFill>
                <a:srgbClr val="999999"/>
              </a:solidFill>
            </a:endParaRPr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12700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Lato Light"/>
              <a:buChar char="⇒"/>
            </a:pPr>
            <a:r>
              <a:rPr lang="en-MY">
                <a:solidFill>
                  <a:srgbClr val="999999"/>
                </a:solidFill>
              </a:rPr>
              <a:t> </a:t>
            </a:r>
            <a:r>
              <a:rPr lang="en-MY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vendeurs : articles avec </a:t>
            </a:r>
            <a:r>
              <a:rPr b="1" lang="en-MY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photo et description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Noto Sans Symbols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12700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Lato Light"/>
              <a:buChar char="⇒"/>
            </a:pPr>
            <a:r>
              <a:rPr lang="en-MY">
                <a:solidFill>
                  <a:srgbClr val="999999"/>
                </a:solidFill>
              </a:rPr>
              <a:t> </a:t>
            </a:r>
            <a:r>
              <a:rPr b="1" lang="en-MY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attribution manuelle</a:t>
            </a:r>
            <a:r>
              <a:rPr lang="en-MY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: fastidieuse et peu fiable</a:t>
            </a:r>
            <a:endParaRPr>
              <a:solidFill>
                <a:srgbClr val="999999"/>
              </a:solidFill>
            </a:endParaRPr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Noto Sans Symbols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12700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Lato Light"/>
              <a:buChar char="⇒"/>
            </a:pPr>
            <a:r>
              <a:rPr lang="en-MY">
                <a:solidFill>
                  <a:srgbClr val="999999"/>
                </a:solidFill>
              </a:rPr>
              <a:t> </a:t>
            </a:r>
            <a:r>
              <a:rPr lang="en-MY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perspective de </a:t>
            </a:r>
            <a:r>
              <a:rPr b="1" lang="en-MY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passage à l’échelle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5867700" y="2319700"/>
            <a:ext cx="56385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940"/>
              <a:buFont typeface="Arial"/>
              <a:buNone/>
            </a:pPr>
            <a:r>
              <a:rPr i="0" lang="en-MY" sz="24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Missions :</a:t>
            </a:r>
            <a:endParaRPr i="0" sz="2400" u="none" cap="none" strike="noStrike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1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94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MY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Étude de faisabilité</a:t>
            </a:r>
            <a:r>
              <a:rPr lang="en-MY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d’un moteur de classification</a:t>
            </a:r>
            <a:endParaRPr sz="24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Noto Sans Symbols"/>
              <a:buChar char="⇒"/>
            </a:pPr>
            <a:r>
              <a:rPr lang="en-MY" sz="2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premier jeu de données avec </a:t>
            </a:r>
            <a:r>
              <a:rPr b="1" lang="en-MY" sz="2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photo et description</a:t>
            </a:r>
            <a:endParaRPr sz="20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descr="logo entreprise place de marché" id="117" name="Google Shape;117;p9"/>
          <p:cNvPicPr preferRelativeResize="0"/>
          <p:nvPr/>
        </p:nvPicPr>
        <p:blipFill rotWithShape="1">
          <a:blip r:embed="rId3">
            <a:alphaModFix/>
          </a:blip>
          <a:srcRect b="12772" l="25294" r="25136" t="9581"/>
          <a:stretch/>
        </p:blipFill>
        <p:spPr>
          <a:xfrm>
            <a:off x="432450" y="426225"/>
            <a:ext cx="1577350" cy="157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520825" y="2069150"/>
            <a:ext cx="4976100" cy="2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00"/>
              <a:buChar char="•"/>
            </a:pPr>
            <a:r>
              <a:rPr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Données du site d’e-commerce </a:t>
            </a:r>
            <a:r>
              <a:rPr b="1"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flipkart.com</a:t>
            </a:r>
            <a:endParaRPr b="1" i="1" sz="22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00"/>
              <a:buChar char="•"/>
            </a:pPr>
            <a:r>
              <a:rPr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Données sur </a:t>
            </a:r>
            <a:r>
              <a:rPr b="1"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1’050 produits</a:t>
            </a:r>
            <a:r>
              <a:rPr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et les photos associées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685800" y="891333"/>
            <a:ext cx="10820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4800" cap="small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Données initiales</a:t>
            </a:r>
            <a:endParaRPr sz="4800">
              <a:solidFill>
                <a:srgbClr val="999999"/>
              </a:solidFill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5938875" y="2042150"/>
            <a:ext cx="54885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00"/>
              <a:buChar char="⇒"/>
            </a:pPr>
            <a:r>
              <a:rPr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au format </a:t>
            </a:r>
            <a:r>
              <a:rPr b="1"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.csv</a:t>
            </a:r>
            <a:r>
              <a:rPr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images au format </a:t>
            </a:r>
            <a:r>
              <a:rPr b="1"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.jpg</a:t>
            </a:r>
            <a:endParaRPr sz="22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00"/>
              <a:buChar char="⇒"/>
            </a:pPr>
            <a:r>
              <a:rPr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contenant </a:t>
            </a:r>
            <a:r>
              <a:rPr b="1"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 champs</a:t>
            </a:r>
            <a:endParaRPr b="1" sz="22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00"/>
              <a:buChar char="■"/>
            </a:pPr>
            <a:r>
              <a:rPr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Taille totale : environ </a:t>
            </a:r>
            <a:r>
              <a:rPr b="1" lang="en-MY" sz="22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350 Mo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descr="logo entreprise place de marché" id="125" name="Google Shape;125;p12"/>
          <p:cNvPicPr preferRelativeResize="0"/>
          <p:nvPr/>
        </p:nvPicPr>
        <p:blipFill rotWithShape="1">
          <a:blip r:embed="rId3">
            <a:alphaModFix/>
          </a:blip>
          <a:srcRect b="12772" l="25294" r="25136" t="9581"/>
          <a:stretch/>
        </p:blipFill>
        <p:spPr>
          <a:xfrm>
            <a:off x="584850" y="578625"/>
            <a:ext cx="1577350" cy="15723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12"/>
          <p:cNvGraphicFramePr/>
          <p:nvPr/>
        </p:nvGraphicFramePr>
        <p:xfrm>
          <a:off x="416061" y="4323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{D80F6A44-9CF7-4B3B-BF1D-65C8F07EA548}</a:tableStyleId>
              </a:tblPr>
              <a:tblGrid>
                <a:gridCol w="1411700"/>
                <a:gridCol w="1185875"/>
                <a:gridCol w="1686750"/>
                <a:gridCol w="2388100"/>
                <a:gridCol w="1819925"/>
                <a:gridCol w="1737825"/>
                <a:gridCol w="12239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>
                          <a:solidFill>
                            <a:srgbClr val="000000"/>
                          </a:solidFill>
                        </a:rPr>
                        <a:t>CHAMPS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2376B8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 sz="1400" u="none" cap="none" strike="noStrike">
                          <a:solidFill>
                            <a:srgbClr val="000000"/>
                          </a:solidFill>
                        </a:rPr>
                        <a:t>unique_id</a:t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8B8B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 sz="1400" u="none" cap="none" strike="noStrike">
                          <a:solidFill>
                            <a:srgbClr val="000000"/>
                          </a:solidFill>
                        </a:rPr>
                        <a:t>product_name</a:t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8B8B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 sz="1400" u="none" cap="none" strike="noStrike">
                          <a:solidFill>
                            <a:srgbClr val="000000"/>
                          </a:solidFill>
                        </a:rPr>
                        <a:t>product_category_tree</a:t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8B8B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 sz="1400" u="none" cap="none" strike="noStrike">
                          <a:solidFill>
                            <a:srgbClr val="000000"/>
                          </a:solidFill>
                        </a:rPr>
                        <a:t>image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8B8B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 sz="1400" u="none" cap="none" strike="noStrike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8B8B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 sz="1400" u="none" cap="none" strike="noStrike">
                          <a:solidFill>
                            <a:srgbClr val="000000"/>
                          </a:solidFill>
                        </a:rPr>
                        <a:t>brand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8B8B8C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376B8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identifiant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nom du produit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arbre des catégories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nom du fichier img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descriptif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marque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dtype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376B8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object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EAF8">
                        <a:alpha val="88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MY" sz="1400" u="none" cap="none" strike="noStrike"/>
                        <a:t>object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EAF8">
                        <a:alpha val="88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MY" sz="1400" u="none" cap="none" strike="noStrike"/>
                        <a:t>object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EAF8">
                        <a:alpha val="88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object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EAF8">
                        <a:alpha val="88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object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EAF8">
                        <a:alpha val="88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/>
                        <a:t>object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EAF8">
                        <a:alpha val="88240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remplissage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2376B8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100 %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MY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100 %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MY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100 %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100 %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100 %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MY" sz="1400" u="none" cap="none" strike="noStrike">
                          <a:solidFill>
                            <a:srgbClr val="DF2E2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68 %</a:t>
                      </a:r>
                      <a:endParaRPr b="1" sz="1400" u="none" cap="none" strike="noStrike">
                        <a:solidFill>
                          <a:srgbClr val="DF2E28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CEDE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15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33" name="Google Shape;133;p15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5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2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99800" y="2323625"/>
            <a:ext cx="43368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Explication des Prétraitements</a:t>
            </a:r>
            <a:endParaRPr sz="3000" cap="small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et</a:t>
            </a:r>
            <a:endParaRPr sz="3000" cap="small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Résultats de la Segmentation</a:t>
            </a:r>
            <a:endParaRPr sz="3000" cap="small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6" name="Google Shape;136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1640134" y="0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Importation &amp; Nettoyage</a:t>
            </a:r>
            <a:endParaRPr sz="3600" cap="small">
              <a:solidFill>
                <a:srgbClr val="999999"/>
              </a:solidFill>
            </a:endParaRPr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750125" y="1083075"/>
            <a:ext cx="5429700" cy="4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300">
                <a:solidFill>
                  <a:srgbClr val="999999"/>
                </a:solidFill>
              </a:rPr>
              <a:t>1) </a:t>
            </a:r>
            <a:r>
              <a:rPr b="1" lang="en-MY" sz="1800">
                <a:solidFill>
                  <a:srgbClr val="999999"/>
                </a:solidFill>
              </a:rPr>
              <a:t>Importations</a:t>
            </a:r>
            <a:r>
              <a:rPr lang="en-MY" sz="1800">
                <a:solidFill>
                  <a:srgbClr val="999999"/>
                </a:solidFill>
              </a:rPr>
              <a:t> des bibliothèques, fonctions et données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300">
                <a:solidFill>
                  <a:srgbClr val="999999"/>
                </a:solidFill>
              </a:rPr>
              <a:t>2)</a:t>
            </a:r>
            <a:r>
              <a:rPr lang="en-MY" sz="1800">
                <a:solidFill>
                  <a:srgbClr val="999999"/>
                </a:solidFill>
              </a:rPr>
              <a:t> Suppression des </a:t>
            </a:r>
            <a:r>
              <a:rPr b="1" lang="en-MY" sz="1800">
                <a:solidFill>
                  <a:srgbClr val="999999"/>
                </a:solidFill>
              </a:rPr>
              <a:t>champs inutiles</a:t>
            </a:r>
            <a:endParaRPr b="1" sz="1800">
              <a:solidFill>
                <a:srgbClr val="999999"/>
              </a:solidFill>
            </a:endParaRPr>
          </a:p>
          <a:p>
            <a:pPr indent="-314325" lvl="1" marL="8001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400"/>
              <a:buChar char="•"/>
            </a:pPr>
            <a:r>
              <a:rPr lang="en-MY" sz="1400">
                <a:solidFill>
                  <a:srgbClr val="999999"/>
                </a:solidFill>
              </a:rPr>
              <a:t>'crawl_timestamp’</a:t>
            </a:r>
            <a:endParaRPr sz="1400">
              <a:solidFill>
                <a:srgbClr val="999999"/>
              </a:solidFill>
            </a:endParaRPr>
          </a:p>
          <a:p>
            <a:pPr indent="-314325" lvl="1" marL="8001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400"/>
              <a:buChar char="•"/>
            </a:pPr>
            <a:r>
              <a:rPr lang="en-MY" sz="1400">
                <a:solidFill>
                  <a:srgbClr val="999999"/>
                </a:solidFill>
              </a:rPr>
              <a:t>'product_url’</a:t>
            </a:r>
            <a:endParaRPr sz="1400">
              <a:solidFill>
                <a:srgbClr val="999999"/>
              </a:solidFill>
            </a:endParaRPr>
          </a:p>
          <a:p>
            <a:pPr indent="-314325" lvl="1" marL="8001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400"/>
              <a:buChar char="•"/>
            </a:pPr>
            <a:r>
              <a:rPr lang="en-MY" sz="1400">
                <a:solidFill>
                  <a:srgbClr val="999999"/>
                </a:solidFill>
              </a:rPr>
              <a:t>'pid’</a:t>
            </a:r>
            <a:endParaRPr sz="1400">
              <a:solidFill>
                <a:srgbClr val="999999"/>
              </a:solidFill>
            </a:endParaRPr>
          </a:p>
          <a:p>
            <a:pPr indent="-314325" lvl="1" marL="8001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400"/>
              <a:buChar char="•"/>
            </a:pPr>
            <a:r>
              <a:rPr lang="en-MY" sz="1400">
                <a:solidFill>
                  <a:srgbClr val="999999"/>
                </a:solidFill>
              </a:rPr>
              <a:t>'retail_price’</a:t>
            </a:r>
            <a:endParaRPr sz="1400">
              <a:solidFill>
                <a:srgbClr val="999999"/>
              </a:solidFill>
            </a:endParaRPr>
          </a:p>
          <a:p>
            <a:pPr indent="-314325" lvl="1" marL="8001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400"/>
              <a:buChar char="•"/>
            </a:pPr>
            <a:r>
              <a:rPr lang="en-MY" sz="1400">
                <a:solidFill>
                  <a:srgbClr val="999999"/>
                </a:solidFill>
              </a:rPr>
              <a:t>'discounted_price’</a:t>
            </a:r>
            <a:endParaRPr sz="1400">
              <a:solidFill>
                <a:srgbClr val="999999"/>
              </a:solidFill>
            </a:endParaRPr>
          </a:p>
          <a:p>
            <a:pPr indent="-314325" lvl="1" marL="8001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400"/>
              <a:buChar char="•"/>
            </a:pPr>
            <a:r>
              <a:rPr lang="en-MY" sz="1400">
                <a:solidFill>
                  <a:srgbClr val="999999"/>
                </a:solidFill>
              </a:rPr>
              <a:t>'is_FK_Advantage_product’</a:t>
            </a:r>
            <a:endParaRPr sz="1400">
              <a:solidFill>
                <a:srgbClr val="999999"/>
              </a:solidFill>
            </a:endParaRPr>
          </a:p>
          <a:p>
            <a:pPr indent="-314325" lvl="1" marL="8001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400"/>
              <a:buChar char="•"/>
            </a:pPr>
            <a:r>
              <a:rPr lang="en-MY" sz="1400">
                <a:solidFill>
                  <a:srgbClr val="999999"/>
                </a:solidFill>
              </a:rPr>
              <a:t>'product_rating’</a:t>
            </a:r>
            <a:endParaRPr sz="1400">
              <a:solidFill>
                <a:srgbClr val="999999"/>
              </a:solidFill>
            </a:endParaRPr>
          </a:p>
          <a:p>
            <a:pPr indent="-314325" lvl="1" marL="8001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400"/>
              <a:buChar char="•"/>
            </a:pPr>
            <a:r>
              <a:rPr lang="en-MY" sz="1400">
                <a:solidFill>
                  <a:srgbClr val="999999"/>
                </a:solidFill>
              </a:rPr>
              <a:t>'overall_rating’</a:t>
            </a:r>
            <a:endParaRPr sz="1400">
              <a:solidFill>
                <a:srgbClr val="999999"/>
              </a:solidFill>
            </a:endParaRPr>
          </a:p>
          <a:p>
            <a:pPr indent="-339725" lvl="1" marL="8001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MY" sz="1400">
                <a:solidFill>
                  <a:srgbClr val="999999"/>
                </a:solidFill>
              </a:rPr>
              <a:t>'product_specifications</a:t>
            </a:r>
            <a:r>
              <a:rPr lang="en-MY" sz="1800">
                <a:solidFill>
                  <a:srgbClr val="999999"/>
                </a:solidFill>
              </a:rPr>
              <a:t>’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99999"/>
                </a:solidFill>
              </a:rPr>
              <a:t>3) Vérification de l’</a:t>
            </a:r>
            <a:r>
              <a:rPr b="1" lang="en-MY" sz="1800">
                <a:solidFill>
                  <a:srgbClr val="999999"/>
                </a:solidFill>
              </a:rPr>
              <a:t>intégrité des données</a:t>
            </a:r>
            <a:endParaRPr sz="1800">
              <a:solidFill>
                <a:srgbClr val="999999"/>
              </a:solidFill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MY" sz="1800">
                <a:solidFill>
                  <a:srgbClr val="999999"/>
                </a:solidFill>
              </a:rPr>
              <a:t>Pas de « doublons »</a:t>
            </a:r>
            <a:endParaRPr sz="1800">
              <a:solidFill>
                <a:srgbClr val="999999"/>
              </a:solidFill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MY" sz="1800">
                <a:solidFill>
                  <a:srgbClr val="999999"/>
                </a:solidFill>
              </a:rPr>
              <a:t>valeurs manquantes : imputation de </a:t>
            </a:r>
            <a:r>
              <a:rPr i="1" lang="en-MY" sz="1800">
                <a:solidFill>
                  <a:srgbClr val="999999"/>
                </a:solidFill>
              </a:rPr>
              <a:t>brand</a:t>
            </a:r>
            <a:r>
              <a:rPr lang="en-MY" sz="1800">
                <a:solidFill>
                  <a:srgbClr val="999999"/>
                </a:solidFill>
              </a:rPr>
              <a:t> avec «  »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5546650" y="984000"/>
            <a:ext cx="60063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99999"/>
                </a:solidFill>
              </a:rPr>
              <a:t>4) </a:t>
            </a:r>
            <a:r>
              <a:rPr b="1"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Éclatement de 'product_category_tree’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Exemple :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["Baby Care &gt;&gt; Baby Bath &amp; Skin &gt;&gt; Baby Bath Towels &gt;&gt; Sathiyas Baby Bath Towels &gt;&gt; Sathiyas Cotton Bath Towel (3 Bath Towel, Red, Y..."]</a:t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44" name="Google Shape;144;p16"/>
          <p:cNvGraphicFramePr/>
          <p:nvPr/>
        </p:nvGraphicFramePr>
        <p:xfrm>
          <a:off x="5704150" y="304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{9DC88331-9018-4FF1-A530-FC258FE99AA8}</a:tableStyleId>
              </a:tblPr>
              <a:tblGrid>
                <a:gridCol w="1665500"/>
                <a:gridCol w="1371600"/>
                <a:gridCol w="1518550"/>
                <a:gridCol w="1518550"/>
              </a:tblGrid>
              <a:tr h="75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2376B8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MY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cat_1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2376B8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MY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cat_2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2376B8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MY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cat_3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2376B8">
                        <a:alpha val="30980"/>
                      </a:srgbClr>
                    </a:solidFill>
                  </a:tcPr>
                </a:tc>
              </a:tr>
              <a:tr h="75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Exemple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‘Baby Care’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‘Baby Bath &amp; Skin’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‘Baby Bath Towels’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Modalités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5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Remplissage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100 %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100 %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MY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100 %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aa7a323f_0_2"/>
          <p:cNvSpPr txBox="1"/>
          <p:nvPr>
            <p:ph type="title"/>
          </p:nvPr>
        </p:nvSpPr>
        <p:spPr>
          <a:xfrm>
            <a:off x="1285297" y="144770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Exploration des données</a:t>
            </a:r>
            <a:endParaRPr b="1" sz="3600" cap="small">
              <a:solidFill>
                <a:srgbClr val="999999"/>
              </a:solidFill>
            </a:endParaRPr>
          </a:p>
        </p:txBody>
      </p:sp>
      <p:pic>
        <p:nvPicPr>
          <p:cNvPr id="150" name="Google Shape;150;ga4aa7a323f_0_2"/>
          <p:cNvPicPr preferRelativeResize="0"/>
          <p:nvPr/>
        </p:nvPicPr>
        <p:blipFill rotWithShape="1">
          <a:blip r:embed="rId3">
            <a:alphaModFix/>
          </a:blip>
          <a:srcRect b="0" l="6589" r="9993" t="0"/>
          <a:stretch/>
        </p:blipFill>
        <p:spPr>
          <a:xfrm>
            <a:off x="719449" y="805375"/>
            <a:ext cx="9929450" cy="51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a4aa7a323f_0_2"/>
          <p:cNvSpPr txBox="1"/>
          <p:nvPr/>
        </p:nvSpPr>
        <p:spPr>
          <a:xfrm>
            <a:off x="1899975" y="5906875"/>
            <a:ext cx="8495700" cy="4002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MY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150 produits dans chacune des 7 catégories principales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aa7a323f_0_9"/>
          <p:cNvSpPr txBox="1"/>
          <p:nvPr>
            <p:ph type="title"/>
          </p:nvPr>
        </p:nvSpPr>
        <p:spPr>
          <a:xfrm>
            <a:off x="1289097" y="-5"/>
            <a:ext cx="9363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Exploration des données</a:t>
            </a:r>
            <a:endParaRPr b="1" sz="3600" cap="small">
              <a:solidFill>
                <a:srgbClr val="999999"/>
              </a:solidFill>
            </a:endParaRPr>
          </a:p>
        </p:txBody>
      </p:sp>
      <p:sp>
        <p:nvSpPr>
          <p:cNvPr id="157" name="Google Shape;157;ga4aa7a323f_0_9"/>
          <p:cNvSpPr txBox="1"/>
          <p:nvPr/>
        </p:nvSpPr>
        <p:spPr>
          <a:xfrm>
            <a:off x="1387763" y="5890999"/>
            <a:ext cx="4447200" cy="4002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MY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62 catégories secondaires</a:t>
            </a:r>
            <a:endParaRPr/>
          </a:p>
        </p:txBody>
      </p:sp>
      <p:pic>
        <p:nvPicPr>
          <p:cNvPr id="158" name="Google Shape;158;ga4aa7a323f_0_9"/>
          <p:cNvPicPr preferRelativeResize="0"/>
          <p:nvPr/>
        </p:nvPicPr>
        <p:blipFill rotWithShape="1">
          <a:blip r:embed="rId3">
            <a:alphaModFix/>
          </a:blip>
          <a:srcRect b="0" l="5429" r="7005" t="5303"/>
          <a:stretch/>
        </p:blipFill>
        <p:spPr>
          <a:xfrm>
            <a:off x="1387774" y="1013251"/>
            <a:ext cx="4023700" cy="471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a4aa7a323f_0_9"/>
          <p:cNvPicPr preferRelativeResize="0"/>
          <p:nvPr/>
        </p:nvPicPr>
        <p:blipFill rotWithShape="1">
          <a:blip r:embed="rId4">
            <a:alphaModFix/>
          </a:blip>
          <a:srcRect b="0" l="3703" r="3703" t="4798"/>
          <a:stretch/>
        </p:blipFill>
        <p:spPr>
          <a:xfrm>
            <a:off x="6629001" y="833901"/>
            <a:ext cx="4023700" cy="47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a4aa7a323f_0_9"/>
          <p:cNvSpPr txBox="1"/>
          <p:nvPr/>
        </p:nvSpPr>
        <p:spPr>
          <a:xfrm>
            <a:off x="6297247" y="5891005"/>
            <a:ext cx="4447200" cy="4002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MY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242 catégories tertiaires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tartup_x_bluepurple">
      <a:dk1>
        <a:srgbClr val="2B2B2D"/>
      </a:dk1>
      <a:lt1>
        <a:srgbClr val="FFFFFF"/>
      </a:lt1>
      <a:dk2>
        <a:srgbClr val="6651A1"/>
      </a:dk2>
      <a:lt2>
        <a:srgbClr val="5E5CA2"/>
      </a:lt2>
      <a:accent1>
        <a:srgbClr val="5268A5"/>
      </a:accent1>
      <a:accent2>
        <a:srgbClr val="4276AA"/>
      </a:accent2>
      <a:accent3>
        <a:srgbClr val="2C85AE"/>
      </a:accent3>
      <a:accent4>
        <a:srgbClr val="1891AB"/>
      </a:accent4>
      <a:accent5>
        <a:srgbClr val="0099A5"/>
      </a:accent5>
      <a:accent6>
        <a:srgbClr val="00A09D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