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Lato Light"/>
      <p:regular r:id="rId26"/>
      <p:bold r:id="rId27"/>
      <p:italic r:id="rId28"/>
      <p:boldItalic r:id="rId29"/>
    </p:embeddedFont>
    <p:embeddedFont>
      <p:font typeface="Corbel"/>
      <p:regular r:id="rId30"/>
      <p:bold r:id="rId31"/>
      <p:italic r:id="rId32"/>
      <p:boldItalic r:id="rId33"/>
    </p:embeddedFont>
    <p:embeddedFont>
      <p:font typeface="Lato Black"/>
      <p:bold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uc/mdLSj09jhfZSDrc55GA7Zl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font" Target="fonts/Lato-regular.fntdata"/><Relationship Id="rId21" Type="http://schemas.openxmlformats.org/officeDocument/2006/relationships/slide" Target="slides/slide17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7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6.xml"/><Relationship Id="rId32" Type="http://schemas.openxmlformats.org/officeDocument/2006/relationships/font" Target="fonts/Corbel-italic.fntdata"/><Relationship Id="rId13" Type="http://schemas.openxmlformats.org/officeDocument/2006/relationships/slide" Target="slides/slide9.xml"/><Relationship Id="rId35" Type="http://schemas.openxmlformats.org/officeDocument/2006/relationships/font" Target="fonts/LatoBlack-boldItalic.fntdata"/><Relationship Id="rId12" Type="http://schemas.openxmlformats.org/officeDocument/2006/relationships/slide" Target="slides/slide8.xml"/><Relationship Id="rId34" Type="http://schemas.openxmlformats.org/officeDocument/2006/relationships/font" Target="fonts/LatoBlack-bold.fntdata"/><Relationship Id="rId15" Type="http://schemas.openxmlformats.org/officeDocument/2006/relationships/slide" Target="slides/slide11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10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3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M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28c5a1d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b28c5a1d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b28c5a1d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bb28c5a1d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f1c183d8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bf1c183d8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70f812885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870f812885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aa7a323f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a4aa7a323f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5577b846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a5577b846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40ce7b821_0_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b40ce7b821_0_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4aa7a323f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a4aa7a323f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Sélectionner &amp; créer les variables pertinentes pour la segmentation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variables clivantes : distinguer sans disperser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« </a:t>
            </a:r>
            <a:r>
              <a:rPr i="1"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fléau de la dimensionnalité</a:t>
            </a: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 »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Faire des choix techniques stratégiques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« </a:t>
            </a:r>
            <a:r>
              <a:rPr i="1"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fonction de perte </a:t>
            </a: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» adaptée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algorithme de segmentation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sélection des hyperparamètres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Interpréter les partitions obtenues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critères et métriques adaptées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descriptions « actionnables » des groupes de clients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 Light"/>
              <a:buChar char="⇒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Définir &amp; appliquer une méthode d’évaluation de la stabilité temporelle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ato Light"/>
              <a:buChar char="•"/>
            </a:pPr>
            <a:r>
              <a:rPr lang="en-MY"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sachant que les clients sont majoritairement occasionnels</a:t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6fabdd96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6fabdd96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b6fabdd96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40ce7b82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b40ce7b82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b28c5a1d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bb28c5a1d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7_Title Only">
  <p:cSld name="107_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838201" y="365128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38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b="0" i="0" sz="1801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44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fo">
  <p:cSld name="Team Inf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/>
          <p:nvPr>
            <p:ph idx="2" type="pic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3" name="Google Shape;73;p44"/>
          <p:cNvSpPr/>
          <p:nvPr>
            <p:ph idx="3" type="pic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4" name="Google Shape;74;p44"/>
          <p:cNvSpPr/>
          <p:nvPr>
            <p:ph idx="4" type="pic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Google Shape;75;p44"/>
          <p:cNvSpPr/>
          <p:nvPr>
            <p:ph idx="5" type="pic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b="0" i="0" sz="6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8B8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B8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33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e_only_no page">
  <p:cSld name="Tile_only_no pag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" name="Google Shape;38;p34"/>
          <p:cNvSpPr txBox="1"/>
          <p:nvPr>
            <p:ph type="title"/>
          </p:nvPr>
        </p:nvSpPr>
        <p:spPr>
          <a:xfrm>
            <a:off x="838200" y="365126"/>
            <a:ext cx="10515600" cy="886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34"/>
          <p:cNvSpPr txBox="1"/>
          <p:nvPr>
            <p:ph idx="1" type="subTitle"/>
          </p:nvPr>
        </p:nvSpPr>
        <p:spPr>
          <a:xfrm>
            <a:off x="1524000" y="1040179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 Black"/>
              <a:buNone/>
              <a:defRPr b="0" i="0" sz="32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_clients">
  <p:cSld name="Sta_clien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/>
          <p:nvPr>
            <p:ph idx="2" type="pic"/>
          </p:nvPr>
        </p:nvSpPr>
        <p:spPr>
          <a:xfrm>
            <a:off x="-2" y="1758950"/>
            <a:ext cx="1142901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_layout">
  <p:cSld name="page_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/>
          <p:nvPr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FF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 Black"/>
              <a:buNone/>
              <a:defRPr b="0" i="0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cxnSp>
        <p:nvCxnSpPr>
          <p:cNvPr id="12" name="Google Shape;12;p28"/>
          <p:cNvCxnSpPr/>
          <p:nvPr/>
        </p:nvCxnSpPr>
        <p:spPr>
          <a:xfrm>
            <a:off x="1903789" y="6387497"/>
            <a:ext cx="889121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28"/>
          <p:cNvSpPr txBox="1"/>
          <p:nvPr/>
        </p:nvSpPr>
        <p:spPr>
          <a:xfrm>
            <a:off x="357525" y="6233600"/>
            <a:ext cx="16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MY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OpenClassrooms</a:t>
            </a:r>
            <a:endParaRPr b="0" i="0" sz="1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0977637" y="6248996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MY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" name="Google Shape;15;p28"/>
          <p:cNvGrpSpPr/>
          <p:nvPr/>
        </p:nvGrpSpPr>
        <p:grpSpPr>
          <a:xfrm>
            <a:off x="10725261" y="443952"/>
            <a:ext cx="628539" cy="280755"/>
            <a:chOff x="11237090" y="300016"/>
            <a:chExt cx="628539" cy="280755"/>
          </a:xfrm>
        </p:grpSpPr>
        <p:sp>
          <p:nvSpPr>
            <p:cNvPr id="16" name="Google Shape;16;p28"/>
            <p:cNvSpPr/>
            <p:nvPr/>
          </p:nvSpPr>
          <p:spPr>
            <a:xfrm>
              <a:off x="11237090" y="300016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>
              <a:off x="11588782" y="303924"/>
              <a:ext cx="276847" cy="276847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8" name="Google Shape;18;p28"/>
            <p:cNvGrpSpPr/>
            <p:nvPr/>
          </p:nvGrpSpPr>
          <p:grpSpPr>
            <a:xfrm>
              <a:off x="11346477" y="404980"/>
              <a:ext cx="45719" cy="73401"/>
              <a:chOff x="3345327" y="4804130"/>
              <a:chExt cx="74098" cy="118964"/>
            </a:xfrm>
          </p:grpSpPr>
          <p:cxnSp>
            <p:nvCxnSpPr>
              <p:cNvPr id="19" name="Google Shape;19;p28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28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" name="Google Shape;21;p28"/>
            <p:cNvGrpSpPr/>
            <p:nvPr/>
          </p:nvGrpSpPr>
          <p:grpSpPr>
            <a:xfrm rot="10800000">
              <a:off x="11708252" y="402651"/>
              <a:ext cx="45719" cy="73401"/>
              <a:chOff x="3345327" y="4804130"/>
              <a:chExt cx="74098" cy="118964"/>
            </a:xfrm>
          </p:grpSpPr>
          <p:cxnSp>
            <p:nvCxnSpPr>
              <p:cNvPr id="22" name="Google Shape;22;p28"/>
              <p:cNvCxnSpPr/>
              <p:nvPr/>
            </p:nvCxnSpPr>
            <p:spPr>
              <a:xfrm rot="-5400000">
                <a:off x="3350846" y="4798611"/>
                <a:ext cx="63061" cy="740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28"/>
              <p:cNvCxnSpPr/>
              <p:nvPr/>
            </p:nvCxnSpPr>
            <p:spPr>
              <a:xfrm>
                <a:off x="3345327" y="4861369"/>
                <a:ext cx="74097" cy="61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2929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hare.streamlit.io/smadjapaul/projet7_dashboard/dashboard.py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madjaPaul/Projet7_API" TargetMode="External"/><Relationship Id="rId4" Type="http://schemas.openxmlformats.org/officeDocument/2006/relationships/hyperlink" Target="https://github.com/SmadjaPaul/Projet7_Dashboard" TargetMode="External"/><Relationship Id="rId5" Type="http://schemas.openxmlformats.org/officeDocument/2006/relationships/hyperlink" Target="https://github.com/SmadjaPaul/DATASCIENCE-PROJECT/tree/master/OPC_P7_SCORE" TargetMode="External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gist/SmadjaPaul/70a8acba50f5b7c7707905956b1d1de3/polist_01_notebookanalyse.ipynb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3831350" y="1993100"/>
            <a:ext cx="5048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4906900" y="1842550"/>
            <a:ext cx="2553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3000"/>
              <a:t>Prêt à dépenser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3777408" y="4112682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4003050" y="2774475"/>
            <a:ext cx="4185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Projet </a:t>
            </a:r>
            <a:r>
              <a:rPr lang="en-MY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2800" cap="small">
                <a:latin typeface="Lato"/>
                <a:ea typeface="Lato"/>
                <a:cs typeface="Lato"/>
                <a:sym typeface="Lato"/>
              </a:rPr>
              <a:t>Implémentez un modèle de scoring</a:t>
            </a:r>
            <a:endParaRPr i="0" sz="2800" u="none" cap="small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624300" y="4383786"/>
            <a:ext cx="28356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rgbClr val="2B2B2D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rgbClr val="2B2B2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rgbClr val="2B2B2D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lang="en-MY" sz="1800">
                <a:solidFill>
                  <a:srgbClr val="2B2B2D"/>
                </a:solidFill>
                <a:latin typeface="Lato"/>
                <a:ea typeface="Lato"/>
                <a:cs typeface="Lato"/>
                <a:sym typeface="Lato"/>
              </a:rPr>
              <a:t>Walid Ayadi </a:t>
            </a:r>
            <a:r>
              <a:rPr b="1" i="0" lang="en-MY" sz="1800" u="none" cap="none" strike="noStrike">
                <a:solidFill>
                  <a:srgbClr val="2B2B2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1" sz="1800" u="none" cap="none" strike="noStrike">
              <a:solidFill>
                <a:srgbClr val="2B2B2D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MY" sz="1800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Février </a:t>
            </a:r>
            <a:r>
              <a:rPr b="0" i="1" lang="en-MY" sz="1800" u="none" cap="none" strike="noStrike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202</a:t>
            </a:r>
            <a:r>
              <a:rPr i="1" lang="en-MY" sz="1800">
                <a:solidFill>
                  <a:srgbClr val="2B2B2D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b="0" i="1" sz="1800" u="none" cap="none" strike="noStrike">
              <a:solidFill>
                <a:srgbClr val="2B2B2D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bb28c5a1d8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00" y="1306625"/>
            <a:ext cx="6108274" cy="38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bb28c5a1d8_0_37"/>
          <p:cNvPicPr preferRelativeResize="0"/>
          <p:nvPr/>
        </p:nvPicPr>
        <p:blipFill rotWithShape="1">
          <a:blip r:embed="rId4">
            <a:alphaModFix/>
          </a:blip>
          <a:srcRect b="0" l="47456" r="0" t="0"/>
          <a:stretch/>
        </p:blipFill>
        <p:spPr>
          <a:xfrm>
            <a:off x="6395378" y="1306625"/>
            <a:ext cx="5644120" cy="29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bb28c5a1d8_0_37"/>
          <p:cNvSpPr txBox="1"/>
          <p:nvPr/>
        </p:nvSpPr>
        <p:spPr>
          <a:xfrm>
            <a:off x="1484301" y="0"/>
            <a:ext cx="91503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MY" sz="40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Résultat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b28c5a1d8_0_58"/>
          <p:cNvSpPr txBox="1"/>
          <p:nvPr/>
        </p:nvSpPr>
        <p:spPr>
          <a:xfrm>
            <a:off x="1484300" y="0"/>
            <a:ext cx="91641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MY" sz="40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Interpretation Globale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02" name="Google Shape;202;gbb28c5a1d8_0_58"/>
          <p:cNvPicPr preferRelativeResize="0"/>
          <p:nvPr/>
        </p:nvPicPr>
        <p:blipFill rotWithShape="1">
          <a:blip r:embed="rId3">
            <a:alphaModFix/>
          </a:blip>
          <a:srcRect b="0" l="14339" r="0" t="0"/>
          <a:stretch/>
        </p:blipFill>
        <p:spPr>
          <a:xfrm>
            <a:off x="97975" y="995775"/>
            <a:ext cx="6205299" cy="51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bb28c5a1d8_0_58"/>
          <p:cNvPicPr preferRelativeResize="0"/>
          <p:nvPr/>
        </p:nvPicPr>
        <p:blipFill rotWithShape="1">
          <a:blip r:embed="rId4">
            <a:alphaModFix/>
          </a:blip>
          <a:srcRect b="0" l="19627" r="0" t="0"/>
          <a:stretch/>
        </p:blipFill>
        <p:spPr>
          <a:xfrm>
            <a:off x="6527350" y="995775"/>
            <a:ext cx="5479174" cy="3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f1c183d81_0_10"/>
          <p:cNvSpPr txBox="1"/>
          <p:nvPr/>
        </p:nvSpPr>
        <p:spPr>
          <a:xfrm>
            <a:off x="1484301" y="0"/>
            <a:ext cx="91914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MY" sz="40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Interpretation Locale</a:t>
            </a:r>
            <a:endParaRPr b="1">
              <a:solidFill>
                <a:srgbClr val="999999"/>
              </a:solidFill>
            </a:endParaRPr>
          </a:p>
        </p:txBody>
      </p:sp>
      <p:pic>
        <p:nvPicPr>
          <p:cNvPr id="209" name="Google Shape;209;gbf1c183d8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38" y="1271975"/>
            <a:ext cx="8905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bf1c183d8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350" y="3408300"/>
            <a:ext cx="88582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70f812885_0_6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6" name="Google Shape;216;g870f812885_0_690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17" name="Google Shape;217;g870f812885_0_690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g870f812885_0_690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3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9" name="Google Shape;219;g870f812885_0_690"/>
          <p:cNvSpPr txBox="1"/>
          <p:nvPr/>
        </p:nvSpPr>
        <p:spPr>
          <a:xfrm>
            <a:off x="599800" y="2846850"/>
            <a:ext cx="46479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Présentation du tableau de bord</a:t>
            </a:r>
            <a:endParaRPr b="0" i="0" sz="3000" u="none" cap="small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20" name="Google Shape;220;g870f812885_0_690"/>
          <p:cNvPicPr preferRelativeResize="0"/>
          <p:nvPr/>
        </p:nvPicPr>
        <p:blipFill rotWithShape="1">
          <a:blip r:embed="rId3">
            <a:alphaModFix/>
          </a:blip>
          <a:srcRect b="22647" l="18644" r="18493" t="15878"/>
          <a:stretch/>
        </p:blipFill>
        <p:spPr>
          <a:xfrm>
            <a:off x="6816000" y="1714362"/>
            <a:ext cx="4736901" cy="3317974"/>
          </a:xfrm>
          <a:prstGeom prst="rect">
            <a:avLst/>
          </a:prstGeom>
          <a:noFill/>
          <a:ln>
            <a:noFill/>
          </a:ln>
          <a:effectLst>
            <a:reflection blurRad="0" dir="5400000" dist="285750" endA="0" endPos="40000" fadeDir="5400012" kx="0" rotWithShape="0" algn="bl" stA="69000" stPos="0" sy="-100000" ky="0"/>
          </a:effectLst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4aa7a323f_0_160"/>
          <p:cNvSpPr/>
          <p:nvPr/>
        </p:nvSpPr>
        <p:spPr>
          <a:xfrm>
            <a:off x="239220" y="1335743"/>
            <a:ext cx="3811200" cy="3913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a4aa7a323f_0_160"/>
          <p:cNvSpPr txBox="1"/>
          <p:nvPr>
            <p:ph type="title"/>
          </p:nvPr>
        </p:nvSpPr>
        <p:spPr>
          <a:xfrm>
            <a:off x="497624" y="165875"/>
            <a:ext cx="10227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Architecture API/Dashboard</a:t>
            </a:r>
            <a:endParaRPr b="1" sz="3600" cap="small">
              <a:solidFill>
                <a:srgbClr val="999999"/>
              </a:solidFill>
            </a:endParaRPr>
          </a:p>
        </p:txBody>
      </p:sp>
      <p:sp>
        <p:nvSpPr>
          <p:cNvPr id="227" name="Google Shape;227;ga4aa7a323f_0_160"/>
          <p:cNvSpPr/>
          <p:nvPr/>
        </p:nvSpPr>
        <p:spPr>
          <a:xfrm>
            <a:off x="304456" y="2186519"/>
            <a:ext cx="1482600" cy="10290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(PICKLE)</a:t>
            </a:r>
            <a:endParaRPr/>
          </a:p>
        </p:txBody>
      </p:sp>
      <p:sp>
        <p:nvSpPr>
          <p:cNvPr id="228" name="Google Shape;228;ga4aa7a323f_0_160"/>
          <p:cNvSpPr/>
          <p:nvPr/>
        </p:nvSpPr>
        <p:spPr>
          <a:xfrm>
            <a:off x="304456" y="3383641"/>
            <a:ext cx="1482570" cy="1072951"/>
          </a:xfrm>
          <a:prstGeom prst="flowChartMagneticDisk">
            <a:avLst/>
          </a:prstGeom>
          <a:solidFill>
            <a:schemeClr val="accent2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(CSV)</a:t>
            </a:r>
            <a:endParaRPr/>
          </a:p>
        </p:txBody>
      </p:sp>
      <p:sp>
        <p:nvSpPr>
          <p:cNvPr id="229" name="Google Shape;229;ga4aa7a323f_0_160"/>
          <p:cNvSpPr/>
          <p:nvPr/>
        </p:nvSpPr>
        <p:spPr>
          <a:xfrm>
            <a:off x="1810054" y="2511136"/>
            <a:ext cx="519000" cy="22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ga4aa7a323f_0_160"/>
          <p:cNvSpPr/>
          <p:nvPr/>
        </p:nvSpPr>
        <p:spPr>
          <a:xfrm>
            <a:off x="1812410" y="3767354"/>
            <a:ext cx="516600" cy="22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a4aa7a323f_0_160"/>
          <p:cNvSpPr/>
          <p:nvPr/>
        </p:nvSpPr>
        <p:spPr>
          <a:xfrm>
            <a:off x="2368991" y="2261950"/>
            <a:ext cx="1390932" cy="2460996"/>
          </a:xfrm>
          <a:prstGeom prst="flowChartDocument">
            <a:avLst/>
          </a:prstGeom>
          <a:solidFill>
            <a:schemeClr val="accent2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a4aa7a323f_0_160"/>
          <p:cNvSpPr/>
          <p:nvPr/>
        </p:nvSpPr>
        <p:spPr>
          <a:xfrm>
            <a:off x="4752646" y="1395782"/>
            <a:ext cx="2068800" cy="384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a4aa7a323f_0_160"/>
          <p:cNvSpPr/>
          <p:nvPr/>
        </p:nvSpPr>
        <p:spPr>
          <a:xfrm>
            <a:off x="3796476" y="2534073"/>
            <a:ext cx="1110600" cy="16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a4aa7a323f_0_160"/>
          <p:cNvSpPr/>
          <p:nvPr/>
        </p:nvSpPr>
        <p:spPr>
          <a:xfrm rot="10800000">
            <a:off x="3825549" y="3777760"/>
            <a:ext cx="1110600" cy="215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a4aa7a323f_0_160"/>
          <p:cNvSpPr txBox="1"/>
          <p:nvPr/>
        </p:nvSpPr>
        <p:spPr>
          <a:xfrm>
            <a:off x="3946213" y="3509196"/>
            <a:ext cx="8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6" name="Google Shape;236;ga4aa7a323f_0_160"/>
          <p:cNvSpPr txBox="1"/>
          <p:nvPr/>
        </p:nvSpPr>
        <p:spPr>
          <a:xfrm>
            <a:off x="4050285" y="2251491"/>
            <a:ext cx="7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7" name="Google Shape;237;ga4aa7a323f_0_160"/>
          <p:cNvSpPr/>
          <p:nvPr/>
        </p:nvSpPr>
        <p:spPr>
          <a:xfrm>
            <a:off x="4962498" y="2261947"/>
            <a:ext cx="1625400" cy="2460996"/>
          </a:xfrm>
          <a:prstGeom prst="flowChartDocument">
            <a:avLst/>
          </a:prstGeom>
          <a:solidFill>
            <a:schemeClr val="accent2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8" name="Google Shape;238;ga4aa7a323f_0_160"/>
          <p:cNvGrpSpPr/>
          <p:nvPr/>
        </p:nvGrpSpPr>
        <p:grpSpPr>
          <a:xfrm>
            <a:off x="6680543" y="1395782"/>
            <a:ext cx="2143861" cy="3853500"/>
            <a:chOff x="6680543" y="1395782"/>
            <a:chExt cx="2143861" cy="3853500"/>
          </a:xfrm>
        </p:grpSpPr>
        <p:cxnSp>
          <p:nvCxnSpPr>
            <p:cNvPr id="239" name="Google Shape;239;ga4aa7a323f_0_160"/>
            <p:cNvCxnSpPr/>
            <p:nvPr/>
          </p:nvCxnSpPr>
          <p:spPr>
            <a:xfrm>
              <a:off x="7190126" y="1395782"/>
              <a:ext cx="9300" cy="3853500"/>
            </a:xfrm>
            <a:prstGeom prst="straightConnector1">
              <a:avLst/>
            </a:prstGeom>
            <a:noFill/>
            <a:ln cap="flat" cmpd="sng" w="3175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ga4aa7a323f_0_160"/>
            <p:cNvCxnSpPr/>
            <p:nvPr/>
          </p:nvCxnSpPr>
          <p:spPr>
            <a:xfrm>
              <a:off x="8584145" y="1429057"/>
              <a:ext cx="0" cy="3820200"/>
            </a:xfrm>
            <a:prstGeom prst="straightConnector1">
              <a:avLst/>
            </a:prstGeom>
            <a:noFill/>
            <a:ln cap="flat" cmpd="sng" w="3175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ga4aa7a323f_0_160"/>
            <p:cNvSpPr txBox="1"/>
            <p:nvPr/>
          </p:nvSpPr>
          <p:spPr>
            <a:xfrm>
              <a:off x="7488893" y="2333672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1800">
                  <a:solidFill>
                    <a:srgbClr val="9E9E9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HTTP</a:t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242" name="Google Shape;242;ga4aa7a323f_0_160"/>
            <p:cNvSpPr txBox="1"/>
            <p:nvPr/>
          </p:nvSpPr>
          <p:spPr>
            <a:xfrm>
              <a:off x="7190126" y="3126925"/>
              <a:ext cx="112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1800">
                  <a:solidFill>
                    <a:srgbClr val="9E9E9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HTML</a:t>
              </a:r>
              <a:endParaRPr>
                <a:solidFill>
                  <a:srgbClr val="9E9E9E"/>
                </a:solidFill>
              </a:endParaRPr>
            </a:p>
          </p:txBody>
        </p:sp>
        <p:sp>
          <p:nvSpPr>
            <p:cNvPr id="243" name="Google Shape;243;ga4aa7a323f_0_160"/>
            <p:cNvSpPr/>
            <p:nvPr/>
          </p:nvSpPr>
          <p:spPr>
            <a:xfrm>
              <a:off x="6680543" y="2672692"/>
              <a:ext cx="2126700" cy="194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Google Shape;244;ga4aa7a323f_0_160"/>
            <p:cNvSpPr/>
            <p:nvPr/>
          </p:nvSpPr>
          <p:spPr>
            <a:xfrm rot="10800000">
              <a:off x="6697704" y="3472770"/>
              <a:ext cx="2126700" cy="2055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245" name="Google Shape;245;ga4aa7a323f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393" y="1509875"/>
            <a:ext cx="1207308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4aa7a323f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225" y="2327677"/>
            <a:ext cx="355038" cy="45638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a4aa7a323f_0_160"/>
          <p:cNvSpPr/>
          <p:nvPr/>
        </p:nvSpPr>
        <p:spPr>
          <a:xfrm>
            <a:off x="8824400" y="2056300"/>
            <a:ext cx="2912400" cy="5388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Navigateur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ga4aa7a323f_0_160"/>
          <p:cNvPicPr preferRelativeResize="0"/>
          <p:nvPr/>
        </p:nvPicPr>
        <p:blipFill rotWithShape="1">
          <a:blip r:embed="rId5">
            <a:alphaModFix/>
          </a:blip>
          <a:srcRect b="26362" l="11161" r="12286" t="25274"/>
          <a:stretch/>
        </p:blipFill>
        <p:spPr>
          <a:xfrm>
            <a:off x="8824400" y="2437100"/>
            <a:ext cx="2912399" cy="18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a4aa7a323f_0_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775" y="1395775"/>
            <a:ext cx="2143850" cy="71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a5577b846f_0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6362" l="11161" r="12286" t="25274"/>
          <a:stretch/>
        </p:blipFill>
        <p:spPr>
          <a:xfrm>
            <a:off x="3095726" y="1456650"/>
            <a:ext cx="6093125" cy="38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a5577b846f_0_0"/>
          <p:cNvSpPr txBox="1"/>
          <p:nvPr>
            <p:ph type="title"/>
          </p:nvPr>
        </p:nvSpPr>
        <p:spPr>
          <a:xfrm>
            <a:off x="-75" y="165875"/>
            <a:ext cx="12192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</a:rPr>
              <a:t>Click Me to see the dashboard !!!</a:t>
            </a:r>
            <a:endParaRPr b="1" sz="3600" cap="small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40ce7b821_0_636"/>
          <p:cNvSpPr/>
          <p:nvPr/>
        </p:nvSpPr>
        <p:spPr>
          <a:xfrm>
            <a:off x="420915" y="827312"/>
            <a:ext cx="5488800" cy="2220600"/>
          </a:xfrm>
          <a:prstGeom prst="roundRect">
            <a:avLst>
              <a:gd fmla="val 8234" name="adj"/>
            </a:avLst>
          </a:prstGeom>
          <a:gradFill>
            <a:gsLst>
              <a:gs pos="0">
                <a:srgbClr val="4BA7D1"/>
              </a:gs>
              <a:gs pos="100000">
                <a:srgbClr val="255C75"/>
              </a:gs>
            </a:gsLst>
            <a:lin ang="5400012" scaled="0"/>
          </a:gradFill>
          <a:ln cap="rnd" cmpd="sng" w="9525">
            <a:solidFill>
              <a:srgbClr val="A8A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Construction d’un modèle de classification binaire à partir d’un Kernel de départ téléchargé sur Kaggle.</a:t>
            </a:r>
            <a:endParaRPr/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Une population fortement asymétrique (92% - 8%)</a:t>
            </a:r>
            <a:endParaRPr/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Google Shape;261;gb40ce7b821_0_636"/>
          <p:cNvSpPr txBox="1"/>
          <p:nvPr>
            <p:ph type="title"/>
          </p:nvPr>
        </p:nvSpPr>
        <p:spPr>
          <a:xfrm>
            <a:off x="1484310" y="0"/>
            <a:ext cx="100188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MY"/>
              <a:t>RESUME</a:t>
            </a:r>
            <a:endParaRPr/>
          </a:p>
        </p:txBody>
      </p:sp>
      <p:sp>
        <p:nvSpPr>
          <p:cNvPr id="262" name="Google Shape;262;gb40ce7b821_0_636"/>
          <p:cNvSpPr/>
          <p:nvPr/>
        </p:nvSpPr>
        <p:spPr>
          <a:xfrm>
            <a:off x="420925" y="4863050"/>
            <a:ext cx="5488800" cy="1409700"/>
          </a:xfrm>
          <a:prstGeom prst="roundRect">
            <a:avLst>
              <a:gd fmla="val 12851" name="adj"/>
            </a:avLst>
          </a:prstGeom>
          <a:gradFill>
            <a:gsLst>
              <a:gs pos="0">
                <a:srgbClr val="6997C5"/>
              </a:gs>
              <a:gs pos="100000">
                <a:srgbClr val="365676"/>
              </a:gs>
            </a:gsLst>
            <a:lin ang="5400012" scaled="0"/>
          </a:gradFill>
          <a:ln cap="rnd" cmpd="sng" w="9525">
            <a:solidFill>
              <a:srgbClr val="BFDD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AXES D’AMELIORATION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Une recherche de performances de prédiction plus approfondie, avec réseaux de neurones par exemple.</a:t>
            </a:r>
            <a:endParaRPr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Une optimisation plus fine en étudiant plus en détails chaque hyperparamètre.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Google Shape;263;gb40ce7b821_0_636"/>
          <p:cNvSpPr/>
          <p:nvPr/>
        </p:nvSpPr>
        <p:spPr>
          <a:xfrm>
            <a:off x="6282275" y="827327"/>
            <a:ext cx="5488800" cy="5222400"/>
          </a:xfrm>
          <a:prstGeom prst="roundRect">
            <a:avLst>
              <a:gd fmla="val 3278" name="adj"/>
            </a:avLst>
          </a:prstGeom>
          <a:gradFill>
            <a:gsLst>
              <a:gs pos="0">
                <a:srgbClr val="B9E8E7"/>
              </a:gs>
              <a:gs pos="100000">
                <a:srgbClr val="5DC1C0"/>
              </a:gs>
            </a:gsLst>
            <a:lin ang="5400012" scaled="0"/>
          </a:gradFill>
          <a:ln cap="rnd" cmpd="sng" w="9525">
            <a:solidFill>
              <a:srgbClr val="E7AF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PROFIL GitHub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L’ensemble des fichiers de ce projet ont été stockés sur mon compte GitHub 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 API : </a:t>
            </a:r>
            <a:r>
              <a:rPr lang="en-MY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https://github.com/SmadjaPaul/Projet7_API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 DashBoard : </a:t>
            </a:r>
            <a:r>
              <a:rPr lang="en-MY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https://github.com/SmadjaPaul/Projet7_Dashboard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: </a:t>
            </a:r>
            <a:r>
              <a:rPr lang="en-MY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https://github.com/SmadjaPaul/DATASCIENCE-PROJECT/tree/master/OPC_P7_SCORE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gb40ce7b821_0_636"/>
          <p:cNvSpPr/>
          <p:nvPr/>
        </p:nvSpPr>
        <p:spPr>
          <a:xfrm>
            <a:off x="420925" y="3208173"/>
            <a:ext cx="5488800" cy="1494600"/>
          </a:xfrm>
          <a:prstGeom prst="roundRect">
            <a:avLst>
              <a:gd fmla="val 8234" name="adj"/>
            </a:avLst>
          </a:prstGeom>
          <a:gradFill>
            <a:gsLst>
              <a:gs pos="0">
                <a:srgbClr val="25BEE0"/>
              </a:gs>
              <a:gs pos="100000">
                <a:srgbClr val="155D6E"/>
              </a:gs>
            </a:gsLst>
            <a:lin ang="5400012" scaled="0"/>
          </a:gradFill>
          <a:ln cap="rnd" cmpd="sng" w="9525">
            <a:solidFill>
              <a:srgbClr val="A8A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API / DASHBOARD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Création d’une API web avec Flask pour le côté serveur, et Streamlit pour le côté dashboard.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gb40ce7b821_0_6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3125" y="987575"/>
            <a:ext cx="2220600" cy="2220600"/>
          </a:xfrm>
          <a:prstGeom prst="rect">
            <a:avLst/>
          </a:prstGeom>
          <a:noFill/>
          <a:ln cap="rnd" cmpd="sng" w="9525">
            <a:solidFill>
              <a:srgbClr val="E7AFC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4aa7a323f_0_3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1" name="Google Shape;271;ga4aa7a323f_0_387"/>
          <p:cNvSpPr/>
          <p:nvPr/>
        </p:nvSpPr>
        <p:spPr>
          <a:xfrm>
            <a:off x="640976" y="0"/>
            <a:ext cx="10910100" cy="6858000"/>
          </a:xfrm>
          <a:prstGeom prst="parallelogram">
            <a:avLst>
              <a:gd fmla="val 50702" name="adj"/>
            </a:avLst>
          </a:prstGeom>
          <a:solidFill>
            <a:schemeClr val="lt1">
              <a:alpha val="4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2" name="Google Shape;272;ga4aa7a323f_0_387"/>
          <p:cNvSpPr/>
          <p:nvPr/>
        </p:nvSpPr>
        <p:spPr>
          <a:xfrm>
            <a:off x="1478506" y="0"/>
            <a:ext cx="9127200" cy="6858000"/>
          </a:xfrm>
          <a:prstGeom prst="parallelogram">
            <a:avLst>
              <a:gd fmla="val 50860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#D3FDF9</a:t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3" name="Google Shape;273;ga4aa7a323f_0_387"/>
          <p:cNvSpPr txBox="1"/>
          <p:nvPr/>
        </p:nvSpPr>
        <p:spPr>
          <a:xfrm>
            <a:off x="4986925" y="2228500"/>
            <a:ext cx="221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MY" sz="4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Merci !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ga4aa7a323f_0_387"/>
          <p:cNvSpPr txBox="1"/>
          <p:nvPr/>
        </p:nvSpPr>
        <p:spPr>
          <a:xfrm>
            <a:off x="4824400" y="3244350"/>
            <a:ext cx="24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MY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Des Questions ?</a:t>
            </a:r>
            <a:endParaRPr b="0" i="0" sz="2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75" name="Google Shape;275;ga4aa7a323f_0_387"/>
          <p:cNvCxnSpPr/>
          <p:nvPr/>
        </p:nvCxnSpPr>
        <p:spPr>
          <a:xfrm>
            <a:off x="3777408" y="3964107"/>
            <a:ext cx="4529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ga4aa7a323f_0_387"/>
          <p:cNvSpPr txBox="1"/>
          <p:nvPr/>
        </p:nvSpPr>
        <p:spPr>
          <a:xfrm>
            <a:off x="4933000" y="4314550"/>
            <a:ext cx="22182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Par </a:t>
            </a:r>
            <a:r>
              <a:rPr b="1" i="0" lang="en-MY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Paul Smadja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Mentoré par</a:t>
            </a:r>
            <a:endParaRPr b="0" i="0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lang="en-MY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Walid Ayadi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MY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202</a:t>
            </a:r>
            <a:r>
              <a:rPr i="1" lang="en-MY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b="0" i="1" sz="1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" name="Google Shape;93;p10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94" name="Google Shape;94;p10"/>
          <p:cNvCxnSpPr/>
          <p:nvPr/>
        </p:nvCxnSpPr>
        <p:spPr>
          <a:xfrm>
            <a:off x="599819" y="353995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0"/>
          <p:cNvSpPr txBox="1"/>
          <p:nvPr/>
        </p:nvSpPr>
        <p:spPr>
          <a:xfrm>
            <a:off x="487625" y="1729950"/>
            <a:ext cx="50178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1 </a:t>
            </a:r>
            <a:r>
              <a:rPr b="0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(5 min) – </a:t>
            </a:r>
            <a:r>
              <a:rPr b="0" i="0" lang="en-MY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 &amp; Présentation du jeu de données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2 </a:t>
            </a:r>
            <a:r>
              <a:rPr b="0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MY" sz="1800" cap="small"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0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min) –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Explication de l’approche de modélisation</a:t>
            </a:r>
            <a:endParaRPr i="0" sz="18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684571" y="753661"/>
            <a:ext cx="297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MY" sz="44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Sommaire</a:t>
            </a:r>
            <a:endParaRPr b="0" i="0" sz="44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487625" y="3631475"/>
            <a:ext cx="4239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3 </a:t>
            </a:r>
            <a:r>
              <a:rPr b="0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(15 min) – </a:t>
            </a:r>
            <a:r>
              <a:rPr lang="en-MY" sz="1800">
                <a:latin typeface="Lato"/>
                <a:ea typeface="Lato"/>
                <a:cs typeface="Lato"/>
                <a:sym typeface="Lato"/>
              </a:rPr>
              <a:t>Présentation du tableau de bord</a:t>
            </a:r>
            <a:endParaRPr i="0" sz="18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 4 </a:t>
            </a:r>
            <a:r>
              <a:rPr b="0" i="0" lang="en-MY" sz="1800" u="none" cap="small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(5 à 10 min) – </a:t>
            </a:r>
            <a:r>
              <a:rPr b="0" i="0" lang="en-MY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 &amp; Réponses</a:t>
            </a:r>
            <a:endParaRPr b="1" i="0" sz="1800" u="none" cap="small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1800" u="none" cap="small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8" name="Google Shape;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100" y="1611324"/>
            <a:ext cx="4202100" cy="3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1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599806" y="2216633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1"/>
          <p:cNvSpPr txBox="1"/>
          <p:nvPr/>
        </p:nvSpPr>
        <p:spPr>
          <a:xfrm>
            <a:off x="599800" y="104155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1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599800" y="2887175"/>
            <a:ext cx="46548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MY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Problématique &amp; Présentation du jeu de données</a:t>
            </a:r>
            <a:endParaRPr b="0" i="0" sz="4000" u="none" cap="small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100" y="1611324"/>
            <a:ext cx="4202100" cy="3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-118600" y="225896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MY" sz="3600" cap="small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Contexte &amp; Mission</a:t>
            </a:r>
            <a:endParaRPr sz="3600">
              <a:solidFill>
                <a:srgbClr val="999999"/>
              </a:solidFill>
            </a:endParaRPr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32450" y="2344000"/>
            <a:ext cx="51612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40"/>
              <a:buFont typeface="Arial"/>
              <a:buNone/>
            </a:pPr>
            <a:r>
              <a:rPr b="1" i="1" lang="en-MY" sz="26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Prêt à dépenser</a:t>
            </a:r>
            <a:r>
              <a:rPr lang="en-MY" sz="26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MY" sz="26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MY">
                <a:solidFill>
                  <a:srgbClr val="999999"/>
                </a:solidFill>
              </a:rPr>
              <a:t> </a:t>
            </a: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société financière de 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prêts à la consommation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12700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Lato Light"/>
              <a:buChar char="⇒"/>
            </a:pPr>
            <a:r>
              <a:rPr lang="en-MY">
                <a:solidFill>
                  <a:srgbClr val="999999"/>
                </a:solidFill>
              </a:rPr>
              <a:t> </a:t>
            </a: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personnes ayant 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 ou peu d’historique </a:t>
            </a: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prêts</a:t>
            </a:r>
            <a:endParaRPr>
              <a:solidFill>
                <a:srgbClr val="999999"/>
              </a:solidFill>
            </a:endParaRPr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Noto Sans Symbols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1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940"/>
              <a:buFont typeface="Arial"/>
              <a:buNone/>
            </a:pPr>
            <a:r>
              <a:rPr lang="en-MY" sz="2400">
                <a:solidFill>
                  <a:srgbClr val="999999"/>
                </a:solidFill>
              </a:rPr>
              <a:t>Missions :</a:t>
            </a:r>
            <a:endParaRPr>
              <a:solidFill>
                <a:srgbClr val="999999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MY" sz="26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Développement </a:t>
            </a:r>
            <a:r>
              <a:rPr lang="en-MY" sz="26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d’un modèle de </a:t>
            </a:r>
            <a:r>
              <a:rPr i="1" lang="en-MY" sz="26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scoring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5867700" y="2150975"/>
            <a:ext cx="56385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Noto Sans Symbols"/>
              <a:buChar char="⇒"/>
            </a:pP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probabilité de défaut de paiement </a:t>
            </a: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 client</a:t>
            </a:r>
            <a:endParaRPr sz="2400">
              <a:solidFill>
                <a:srgbClr val="9E9E9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Noto Sans Symbols"/>
              <a:buChar char="⇒"/>
            </a:pP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déploiement du modèle sous forme d’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</a:t>
            </a:r>
            <a:endParaRPr>
              <a:solidFill>
                <a:srgbClr val="9E9E9E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Noto Sans Symbols"/>
              <a:buChar char="⇒"/>
            </a:pP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réalisation d’un 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bord interactif</a:t>
            </a:r>
            <a:endParaRPr>
              <a:solidFill>
                <a:srgbClr val="9E9E9E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Noto Sans Symbols"/>
              <a:buChar char="⇒"/>
            </a:pP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interprétabilité</a:t>
            </a: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 modèle</a:t>
            </a:r>
            <a:endParaRPr>
              <a:solidFill>
                <a:srgbClr val="9E9E9E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Noto Sans Symbols"/>
              <a:buChar char="⇒"/>
            </a:pP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rédaction d’une 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 méthodologique</a:t>
            </a:r>
            <a:endParaRPr>
              <a:solidFill>
                <a:srgbClr val="9E9E9E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2400"/>
              <a:buFont typeface="Noto Sans Symbols"/>
              <a:buChar char="⇒"/>
            </a:pPr>
            <a:r>
              <a:rPr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utilisation d’un </a:t>
            </a:r>
            <a:r>
              <a:rPr b="1" lang="en-MY" sz="24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outil de versionnage</a:t>
            </a:r>
            <a:endParaRPr sz="24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64" y="578624"/>
            <a:ext cx="1712923" cy="15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00" y="-12"/>
            <a:ext cx="9793149" cy="62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>
            <p:ph type="title"/>
          </p:nvPr>
        </p:nvSpPr>
        <p:spPr>
          <a:xfrm>
            <a:off x="-162050" y="246983"/>
            <a:ext cx="10820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MY" sz="4800" cap="small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Données initiales</a:t>
            </a:r>
            <a:endParaRPr sz="4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b6fabdd96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94" y="1091952"/>
            <a:ext cx="5282926" cy="513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6fabdd964_0_9"/>
          <p:cNvSpPr txBox="1"/>
          <p:nvPr/>
        </p:nvSpPr>
        <p:spPr>
          <a:xfrm>
            <a:off x="5664625" y="2494574"/>
            <a:ext cx="6350400" cy="17316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2400" u="none" cap="none" strike="noStrike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Kernels </a:t>
            </a:r>
            <a:r>
              <a:rPr b="1" i="0" lang="en-MY" sz="2400" u="none" cap="none" strike="noStrike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Kaggle</a:t>
            </a:r>
            <a:r>
              <a:rPr b="0" i="0" lang="en-MY" sz="2400" u="none" cap="none" strike="noStrike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</a:t>
            </a:r>
            <a:r>
              <a:rPr b="1" i="0" lang="en-MY" sz="2400" u="none" cap="none" strike="noStrike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MY" sz="2400" u="none" cap="none" strike="noStrike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Koehrsen</a:t>
            </a:r>
            <a:endParaRPr sz="2400">
              <a:solidFill>
                <a:srgbClr val="9E9E9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Noto Sans Symbols"/>
              <a:buChar char="⇒"/>
            </a:pPr>
            <a:r>
              <a:rPr i="1" lang="en-MY" sz="18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 Here: A Gentle Introduction</a:t>
            </a:r>
            <a:endParaRPr b="0" i="1" sz="1800" u="none" cap="none" strike="noStrike">
              <a:solidFill>
                <a:srgbClr val="9E9E9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entury Gothic"/>
              <a:buChar char="⇒"/>
            </a:pPr>
            <a:r>
              <a:rPr i="1" lang="en-MY" sz="18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Manual Feature Engineering</a:t>
            </a:r>
            <a:endParaRPr i="1" sz="1800">
              <a:solidFill>
                <a:srgbClr val="9E9E9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Noto Sans Symbols"/>
              <a:buChar char="⇒"/>
            </a:pPr>
            <a:r>
              <a:rPr b="0" i="1" lang="en-MY" sz="1800" u="none" cap="none" strike="noStrike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Manual Feature Engineering P2</a:t>
            </a:r>
            <a:endParaRPr>
              <a:solidFill>
                <a:srgbClr val="9E9E9E"/>
              </a:solidFill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Noto Sans Symbols"/>
              <a:buChar char="⇒"/>
            </a:pPr>
            <a:r>
              <a:rPr b="0" i="1" lang="en-MY" sz="1800" u="none" cap="none" strike="noStrike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Selection</a:t>
            </a:r>
            <a:endParaRPr b="0" i="1" sz="1800" u="none" cap="none" strike="noStrike">
              <a:solidFill>
                <a:srgbClr val="9E9E9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b6fabdd964_0_9"/>
          <p:cNvSpPr txBox="1"/>
          <p:nvPr/>
        </p:nvSpPr>
        <p:spPr>
          <a:xfrm>
            <a:off x="5706120" y="5956048"/>
            <a:ext cx="6350400" cy="369300"/>
          </a:xfrm>
          <a:prstGeom prst="rect">
            <a:avLst/>
          </a:prstGeom>
          <a:solidFill>
            <a:srgbClr val="2376B8">
              <a:alpha val="31760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MY" sz="18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Taille des données : </a:t>
            </a:r>
            <a:r>
              <a:rPr b="1" i="1" lang="en-MY" sz="18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289</a:t>
            </a:r>
            <a:r>
              <a:rPr b="1" i="1" lang="en-MY" sz="1800">
                <a:solidFill>
                  <a:srgbClr val="9E9E9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’000 x 215</a:t>
            </a:r>
            <a:endParaRPr>
              <a:solidFill>
                <a:srgbClr val="9E9E9E"/>
              </a:solidFill>
            </a:endParaRPr>
          </a:p>
        </p:txBody>
      </p:sp>
      <p:pic>
        <p:nvPicPr>
          <p:cNvPr id="132" name="Google Shape;132;gb6fabdd964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6" y="0"/>
            <a:ext cx="1283161" cy="51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40ce7b821_0_0"/>
          <p:cNvSpPr txBox="1"/>
          <p:nvPr/>
        </p:nvSpPr>
        <p:spPr>
          <a:xfrm>
            <a:off x="1484301" y="0"/>
            <a:ext cx="92595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MY" sz="3600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PRESENTATION DU NOTEBOOK KAGGLE</a:t>
            </a:r>
            <a:endParaRPr sz="10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gb40ce7b821_0_0"/>
          <p:cNvGrpSpPr/>
          <p:nvPr/>
        </p:nvGrpSpPr>
        <p:grpSpPr>
          <a:xfrm>
            <a:off x="748875" y="814224"/>
            <a:ext cx="10227698" cy="5430183"/>
            <a:chOff x="59904" y="7236"/>
            <a:chExt cx="10706268" cy="5985652"/>
          </a:xfrm>
        </p:grpSpPr>
        <p:sp>
          <p:nvSpPr>
            <p:cNvPr id="139" name="Google Shape;139;gb40ce7b821_0_0"/>
            <p:cNvSpPr/>
            <p:nvPr/>
          </p:nvSpPr>
          <p:spPr>
            <a:xfrm rot="5400000">
              <a:off x="81370" y="-14064"/>
              <a:ext cx="946800" cy="9894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8E1BC"/>
                </a:gs>
                <a:gs pos="100000">
                  <a:srgbClr val="9DCE81"/>
                </a:gs>
              </a:gsLst>
              <a:lin ang="5400012" scaled="0"/>
            </a:gra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b40ce7b821_0_0"/>
            <p:cNvSpPr txBox="1"/>
            <p:nvPr/>
          </p:nvSpPr>
          <p:spPr>
            <a:xfrm>
              <a:off x="60049" y="7236"/>
              <a:ext cx="989400" cy="9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1" lang="en-MY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 train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1" lang="en-MY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 test</a:t>
              </a:r>
              <a:endParaRPr/>
            </a:p>
          </p:txBody>
        </p:sp>
        <p:sp>
          <p:nvSpPr>
            <p:cNvPr id="141" name="Google Shape;141;gb40ce7b821_0_0"/>
            <p:cNvSpPr/>
            <p:nvPr/>
          </p:nvSpPr>
          <p:spPr>
            <a:xfrm rot="5400000">
              <a:off x="5659872" y="-4483164"/>
              <a:ext cx="615900" cy="9596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b40ce7b821_0_0"/>
            <p:cNvSpPr txBox="1"/>
            <p:nvPr/>
          </p:nvSpPr>
          <p:spPr>
            <a:xfrm>
              <a:off x="1169568" y="37296"/>
              <a:ext cx="95664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Rappel : "test.csv" est le dataset que nous utilisons pour simuler un nouveau client dans la base. Toutefois il convient que ces deux datasets aient la même structure à l'issu du feature engineering.</a:t>
              </a:r>
              <a:endParaRPr/>
            </a:p>
          </p:txBody>
        </p:sp>
        <p:sp>
          <p:nvSpPr>
            <p:cNvPr id="143" name="Google Shape;143;gb40ce7b821_0_0"/>
            <p:cNvSpPr/>
            <p:nvPr/>
          </p:nvSpPr>
          <p:spPr>
            <a:xfrm rot="5400000">
              <a:off x="88018" y="841666"/>
              <a:ext cx="946800" cy="1002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0D3BA"/>
                </a:gs>
                <a:gs pos="100000">
                  <a:srgbClr val="E6B179"/>
                </a:gs>
              </a:gsLst>
              <a:lin ang="5400012" scaled="0"/>
            </a:gradFill>
            <a:ln cap="rnd" cmpd="sng" w="9525">
              <a:solidFill>
                <a:srgbClr val="E19D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b40ce7b821_0_0"/>
            <p:cNvSpPr txBox="1"/>
            <p:nvPr/>
          </p:nvSpPr>
          <p:spPr>
            <a:xfrm>
              <a:off x="60049" y="869565"/>
              <a:ext cx="1002600" cy="9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1" lang="en-MY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Valeurs manquantes</a:t>
              </a:r>
              <a:endParaRPr/>
            </a:p>
          </p:txBody>
        </p:sp>
        <p:sp>
          <p:nvSpPr>
            <p:cNvPr id="145" name="Google Shape;145;gb40ce7b821_0_0"/>
            <p:cNvSpPr/>
            <p:nvPr/>
          </p:nvSpPr>
          <p:spPr>
            <a:xfrm rot="5400000">
              <a:off x="5666749" y="-3599233"/>
              <a:ext cx="615600" cy="9553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rnd" cmpd="sng" w="9525">
              <a:solidFill>
                <a:srgbClr val="E19D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b40ce7b821_0_0"/>
            <p:cNvSpPr txBox="1"/>
            <p:nvPr/>
          </p:nvSpPr>
          <p:spPr>
            <a:xfrm>
              <a:off x="1197842" y="899610"/>
              <a:ext cx="95232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Traitement par imputation de la médiane</a:t>
              </a:r>
              <a:endParaRPr/>
            </a:p>
          </p:txBody>
        </p:sp>
        <p:sp>
          <p:nvSpPr>
            <p:cNvPr id="147" name="Google Shape;147;gb40ce7b821_0_0"/>
            <p:cNvSpPr/>
            <p:nvPr/>
          </p:nvSpPr>
          <p:spPr>
            <a:xfrm rot="5400000">
              <a:off x="97986" y="1693946"/>
              <a:ext cx="946800" cy="10227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ABBB8"/>
                </a:gs>
                <a:gs pos="100000">
                  <a:srgbClr val="DC7E78"/>
                </a:gs>
              </a:gsLst>
              <a:lin ang="5400012" scaled="0"/>
            </a:gradFill>
            <a:ln cap="rnd" cmpd="sng" w="9525">
              <a:solidFill>
                <a:srgbClr val="D548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b40ce7b821_0_0"/>
            <p:cNvSpPr txBox="1"/>
            <p:nvPr/>
          </p:nvSpPr>
          <p:spPr>
            <a:xfrm>
              <a:off x="60049" y="1731896"/>
              <a:ext cx="1022700" cy="9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1" lang="en-MY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Encodage variables</a:t>
              </a:r>
              <a:endParaRPr/>
            </a:p>
          </p:txBody>
        </p:sp>
        <p:sp>
          <p:nvSpPr>
            <p:cNvPr id="149" name="Google Shape;149;gb40ce7b821_0_0"/>
            <p:cNvSpPr/>
            <p:nvPr/>
          </p:nvSpPr>
          <p:spPr>
            <a:xfrm rot="5400000">
              <a:off x="5675049" y="-2727603"/>
              <a:ext cx="615600" cy="9534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rnd" cmpd="sng" w="9525">
              <a:solidFill>
                <a:srgbClr val="D548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b40ce7b821_0_0"/>
            <p:cNvSpPr txBox="1"/>
            <p:nvPr/>
          </p:nvSpPr>
          <p:spPr>
            <a:xfrm>
              <a:off x="1215418" y="1761941"/>
              <a:ext cx="95046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Label encoding pour les variables à 2 catégories.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One Hot Encoding pour les variables à plus de deux catégories.</a:t>
              </a:r>
              <a:endParaRPr/>
            </a:p>
          </p:txBody>
        </p:sp>
        <p:sp>
          <p:nvSpPr>
            <p:cNvPr id="151" name="Google Shape;151;gb40ce7b821_0_0"/>
            <p:cNvSpPr/>
            <p:nvPr/>
          </p:nvSpPr>
          <p:spPr>
            <a:xfrm rot="5400000">
              <a:off x="96654" y="2557477"/>
              <a:ext cx="946800" cy="1020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ABACB"/>
                </a:gs>
                <a:gs pos="100000">
                  <a:srgbClr val="DD7CA2"/>
                </a:gs>
              </a:gsLst>
              <a:lin ang="5400012" scaled="0"/>
            </a:gradFill>
            <a:ln cap="rnd" cmpd="sng" w="9525">
              <a:solidFill>
                <a:srgbClr val="D644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b40ce7b821_0_0"/>
            <p:cNvSpPr txBox="1"/>
            <p:nvPr/>
          </p:nvSpPr>
          <p:spPr>
            <a:xfrm>
              <a:off x="60049" y="2594227"/>
              <a:ext cx="1020300" cy="9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1" lang="en-MY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Alignement datasets</a:t>
              </a:r>
              <a:endParaRPr/>
            </a:p>
          </p:txBody>
        </p:sp>
        <p:sp>
          <p:nvSpPr>
            <p:cNvPr id="153" name="Google Shape;153;gb40ce7b821_0_0"/>
            <p:cNvSpPr/>
            <p:nvPr/>
          </p:nvSpPr>
          <p:spPr>
            <a:xfrm rot="5400000">
              <a:off x="5664408" y="-1847722"/>
              <a:ext cx="615600" cy="9499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rnd" cmpd="sng" w="9525">
              <a:solidFill>
                <a:srgbClr val="D644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b40ce7b821_0_0"/>
            <p:cNvSpPr txBox="1"/>
            <p:nvPr/>
          </p:nvSpPr>
          <p:spPr>
            <a:xfrm>
              <a:off x="1222347" y="2624272"/>
              <a:ext cx="94695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Alignement des datasets "train" et "test" pour conserver des structures identiques.</a:t>
              </a:r>
              <a:endParaRPr/>
            </a:p>
          </p:txBody>
        </p:sp>
        <p:sp>
          <p:nvSpPr>
            <p:cNvPr id="155" name="Google Shape;155;gb40ce7b821_0_0"/>
            <p:cNvSpPr/>
            <p:nvPr/>
          </p:nvSpPr>
          <p:spPr>
            <a:xfrm rot="5400000">
              <a:off x="100856" y="3415758"/>
              <a:ext cx="946800" cy="10284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D6C3EF"/>
                </a:gs>
                <a:gs pos="100000">
                  <a:srgbClr val="B68DE4"/>
                </a:gs>
              </a:gsLst>
              <a:lin ang="5400012" scaled="0"/>
            </a:gradFill>
            <a:ln cap="rnd" cmpd="sng" w="9525">
              <a:solidFill>
                <a:srgbClr val="A46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b40ce7b821_0_0"/>
            <p:cNvSpPr txBox="1"/>
            <p:nvPr/>
          </p:nvSpPr>
          <p:spPr>
            <a:xfrm>
              <a:off x="60049" y="3456558"/>
              <a:ext cx="1028400" cy="9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1" lang="en-MY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Création de variables</a:t>
              </a:r>
              <a:endParaRPr/>
            </a:p>
          </p:txBody>
        </p:sp>
        <p:sp>
          <p:nvSpPr>
            <p:cNvPr id="157" name="Google Shape;157;gb40ce7b821_0_0"/>
            <p:cNvSpPr/>
            <p:nvPr/>
          </p:nvSpPr>
          <p:spPr>
            <a:xfrm rot="5400000">
              <a:off x="5661373" y="-972341"/>
              <a:ext cx="615600" cy="947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rnd" cmpd="sng" w="9525">
              <a:solidFill>
                <a:srgbClr val="A46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b40ce7b821_0_0"/>
            <p:cNvSpPr txBox="1"/>
            <p:nvPr/>
          </p:nvSpPr>
          <p:spPr>
            <a:xfrm>
              <a:off x="1232611" y="3486602"/>
              <a:ext cx="94431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Remplacement des outliers par des valeurs nulles. Ensuite les valeurs sont imputées par la médiane dans le Preprocessing</a:t>
              </a:r>
              <a:r>
                <a:rPr b="0" i="1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Ajout d'une "flag feature" pour identifier les lignes qui contiennent les outliers.</a:t>
              </a:r>
              <a:endParaRPr/>
            </a:p>
          </p:txBody>
        </p:sp>
        <p:sp>
          <p:nvSpPr>
            <p:cNvPr id="159" name="Google Shape;159;gb40ce7b821_0_0"/>
            <p:cNvSpPr/>
            <p:nvPr/>
          </p:nvSpPr>
          <p:spPr>
            <a:xfrm rot="5400000">
              <a:off x="116516" y="4791656"/>
              <a:ext cx="946800" cy="10599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C8E1BC"/>
                </a:gs>
                <a:gs pos="100000">
                  <a:srgbClr val="9DCE81"/>
                </a:gs>
              </a:gsLst>
              <a:lin ang="5400012" scaled="0"/>
            </a:gra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b40ce7b821_0_0"/>
            <p:cNvSpPr txBox="1"/>
            <p:nvPr/>
          </p:nvSpPr>
          <p:spPr>
            <a:xfrm>
              <a:off x="60049" y="4848206"/>
              <a:ext cx="1059900" cy="9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1" lang="en-MY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Hypothèses</a:t>
              </a:r>
              <a:endParaRPr/>
            </a:p>
          </p:txBody>
        </p:sp>
        <p:sp>
          <p:nvSpPr>
            <p:cNvPr id="161" name="Google Shape;161;gb40ce7b821_0_0"/>
            <p:cNvSpPr/>
            <p:nvPr/>
          </p:nvSpPr>
          <p:spPr>
            <a:xfrm rot="5400000">
              <a:off x="5158885" y="398938"/>
              <a:ext cx="1674000" cy="9513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b40ce7b821_0_0"/>
            <p:cNvSpPr txBox="1"/>
            <p:nvPr/>
          </p:nvSpPr>
          <p:spPr>
            <a:xfrm>
              <a:off x="1238819" y="4400611"/>
              <a:ext cx="9432300" cy="15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sng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Création de deux hypothèses de feature engineering :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1" lang="en-MY" sz="1200" u="sng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"Weighted Features" </a:t>
              </a:r>
              <a:endParaRPr b="1" sz="17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: Amélioration de la </a:t>
              </a:r>
              <a:r>
                <a:rPr lang="en-MY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corrélation</a:t>
              </a: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des variables EXT SOURCES avec la target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1" lang="en-MY" sz="1200" u="sng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"Domain Features" </a:t>
              </a: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: Construction de variables s'appliquant plus au domaine de la banque comme :</a:t>
              </a:r>
              <a:endParaRPr/>
            </a:p>
            <a:p>
              <a:pPr indent="-114300" lvl="3" marL="3429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"CREDIT_INCOME_PERCENT"</a:t>
              </a:r>
              <a:endParaRPr/>
            </a:p>
            <a:p>
              <a:pPr indent="-114300" lvl="3" marL="3429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"ANNUITY_INCOME_PERCENT"</a:t>
              </a:r>
              <a:endParaRPr/>
            </a:p>
            <a:p>
              <a:pPr indent="-114300" lvl="3" marL="3429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"CREDIT_TERM"</a:t>
              </a:r>
              <a:endParaRPr/>
            </a:p>
            <a:p>
              <a:pPr indent="-114300" lvl="3" marL="3429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Char char="•"/>
              </a:pPr>
              <a:r>
                <a:rPr b="0" i="0" lang="en-MY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"DAYS_EMPLOYED_PERCENT" 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FD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8" name="Google Shape;168;p15"/>
          <p:cNvSpPr/>
          <p:nvPr/>
        </p:nvSpPr>
        <p:spPr>
          <a:xfrm rot="10800000">
            <a:off x="347402" y="324202"/>
            <a:ext cx="7057709" cy="6210776"/>
          </a:xfrm>
          <a:custGeom>
            <a:rect b="b" l="l" r="r" t="t"/>
            <a:pathLst>
              <a:path extrusionOk="0" h="5143500" w="546051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FF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69" name="Google Shape;169;p15"/>
          <p:cNvCxnSpPr/>
          <p:nvPr/>
        </p:nvCxnSpPr>
        <p:spPr>
          <a:xfrm>
            <a:off x="599806" y="1669708"/>
            <a:ext cx="3143400" cy="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5"/>
          <p:cNvSpPr txBox="1"/>
          <p:nvPr/>
        </p:nvSpPr>
        <p:spPr>
          <a:xfrm>
            <a:off x="599800" y="838700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MY" sz="36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Partie 2</a:t>
            </a:r>
            <a:endParaRPr b="0" i="0" sz="3600" u="none" cap="none" strike="noStrike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99800" y="2645800"/>
            <a:ext cx="43368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3000" u="none" cap="small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Explication de</a:t>
            </a:r>
            <a:r>
              <a:rPr lang="en-MY" sz="3000" cap="small">
                <a:latin typeface="Lato"/>
                <a:ea typeface="Lato"/>
                <a:cs typeface="Lato"/>
                <a:sym typeface="Lato"/>
              </a:rPr>
              <a:t> l’approche de modélisation</a:t>
            </a:r>
            <a:endParaRPr b="0" i="0" sz="3000" u="none" cap="small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2" name="Google Shape;172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800" y="1137325"/>
            <a:ext cx="3953976" cy="458334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28c5a1d8_0_11"/>
          <p:cNvSpPr txBox="1"/>
          <p:nvPr/>
        </p:nvSpPr>
        <p:spPr>
          <a:xfrm>
            <a:off x="1484301" y="0"/>
            <a:ext cx="92187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MY" sz="40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Méthodologie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8" name="Google Shape;178;gbb28c5a1d8_0_11"/>
          <p:cNvSpPr/>
          <p:nvPr/>
        </p:nvSpPr>
        <p:spPr>
          <a:xfrm>
            <a:off x="68875" y="1250300"/>
            <a:ext cx="5247300" cy="2060700"/>
          </a:xfrm>
          <a:prstGeom prst="roundRect">
            <a:avLst>
              <a:gd fmla="val 8334" name="adj"/>
            </a:avLst>
          </a:prstGeom>
          <a:noFill/>
          <a:ln cap="rnd" cmpd="sng" w="9525">
            <a:solidFill>
              <a:srgbClr val="A8A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Métriques pour  notre modèle de classification :</a:t>
            </a:r>
            <a:endParaRPr/>
          </a:p>
        </p:txBody>
      </p:sp>
      <p:sp>
        <p:nvSpPr>
          <p:cNvPr id="179" name="Google Shape;179;gbb28c5a1d8_0_11"/>
          <p:cNvSpPr/>
          <p:nvPr/>
        </p:nvSpPr>
        <p:spPr>
          <a:xfrm>
            <a:off x="120648" y="3497506"/>
            <a:ext cx="5247300" cy="2517900"/>
          </a:xfrm>
          <a:prstGeom prst="roundRect">
            <a:avLst>
              <a:gd fmla="val 3962" name="adj"/>
            </a:avLst>
          </a:prstGeom>
          <a:noFill/>
          <a:ln cap="rnd" cmpd="sng" w="9525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matrice de confusion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matrice de confusion consiste à compter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nombre de fois où des observations de 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classe 0 ont été rangées dans la classe 1. Par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exemple, si nous voulons connaître 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nombre de fois où le classifieur à bien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réussi à classer une classe 1, on examinera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cellule à l’intersection de la ligne 1 et de 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colonne 1.</a:t>
            </a:r>
            <a:endParaRPr b="1" sz="12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gbb28c5a1d8_0_11"/>
          <p:cNvSpPr/>
          <p:nvPr/>
        </p:nvSpPr>
        <p:spPr>
          <a:xfrm>
            <a:off x="5535950" y="3100925"/>
            <a:ext cx="6535500" cy="2914500"/>
          </a:xfrm>
          <a:prstGeom prst="roundRect">
            <a:avLst>
              <a:gd fmla="val 2980" name="adj"/>
            </a:avLst>
          </a:prstGeom>
          <a:noFill/>
          <a:ln cap="rnd" cmpd="sng" w="9525">
            <a:solidFill>
              <a:srgbClr val="EEC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Sélection du Threshold</a:t>
            </a:r>
            <a:r>
              <a:rPr b="1" lang="en-MY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1" name="Google Shape;181;gbb28c5a1d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50" y="3745838"/>
            <a:ext cx="2344500" cy="2198675"/>
          </a:xfrm>
          <a:prstGeom prst="rect">
            <a:avLst/>
          </a:prstGeom>
          <a:noFill/>
          <a:ln cap="rnd" cmpd="sng" w="9525">
            <a:solidFill>
              <a:srgbClr val="ABD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gbb28c5a1d8_0_11"/>
          <p:cNvSpPr txBox="1"/>
          <p:nvPr/>
        </p:nvSpPr>
        <p:spPr>
          <a:xfrm>
            <a:off x="3199350" y="3978125"/>
            <a:ext cx="411000" cy="247500"/>
          </a:xfrm>
          <a:prstGeom prst="rect">
            <a:avLst/>
          </a:prstGeom>
          <a:gradFill>
            <a:gsLst>
              <a:gs pos="0">
                <a:srgbClr val="F0D3BA"/>
              </a:gs>
              <a:gs pos="100000">
                <a:srgbClr val="E7B17A"/>
              </a:gs>
            </a:gsLst>
            <a:lin ang="5400012" scaled="0"/>
          </a:gradFill>
          <a:ln cap="rnd" cmpd="sng" w="9525">
            <a:solidFill>
              <a:srgbClr val="EEC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TN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gbb28c5a1d8_0_11"/>
          <p:cNvSpPr txBox="1"/>
          <p:nvPr/>
        </p:nvSpPr>
        <p:spPr>
          <a:xfrm>
            <a:off x="4905175" y="3978125"/>
            <a:ext cx="411000" cy="247500"/>
          </a:xfrm>
          <a:prstGeom prst="rect">
            <a:avLst/>
          </a:prstGeom>
          <a:gradFill>
            <a:gsLst>
              <a:gs pos="0">
                <a:srgbClr val="F0D3BA"/>
              </a:gs>
              <a:gs pos="100000">
                <a:srgbClr val="E7B17A"/>
              </a:gs>
            </a:gsLst>
            <a:lin ang="5400012" scaled="0"/>
          </a:gradFill>
          <a:ln cap="rnd" cmpd="sng" w="9525">
            <a:solidFill>
              <a:srgbClr val="EEC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FP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gbb28c5a1d8_0_11"/>
          <p:cNvSpPr txBox="1"/>
          <p:nvPr/>
        </p:nvSpPr>
        <p:spPr>
          <a:xfrm>
            <a:off x="4905173" y="5258400"/>
            <a:ext cx="411000" cy="247500"/>
          </a:xfrm>
          <a:prstGeom prst="rect">
            <a:avLst/>
          </a:prstGeom>
          <a:gradFill>
            <a:gsLst>
              <a:gs pos="0">
                <a:srgbClr val="F0D3BA"/>
              </a:gs>
              <a:gs pos="100000">
                <a:srgbClr val="E7B17A"/>
              </a:gs>
            </a:gsLst>
            <a:lin ang="5400012" scaled="0"/>
          </a:gradFill>
          <a:ln cap="rnd" cmpd="sng" w="9525">
            <a:solidFill>
              <a:srgbClr val="EEC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TP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gbb28c5a1d8_0_11"/>
          <p:cNvSpPr txBox="1"/>
          <p:nvPr/>
        </p:nvSpPr>
        <p:spPr>
          <a:xfrm>
            <a:off x="3199348" y="5335175"/>
            <a:ext cx="411000" cy="247500"/>
          </a:xfrm>
          <a:prstGeom prst="rect">
            <a:avLst/>
          </a:prstGeom>
          <a:gradFill>
            <a:gsLst>
              <a:gs pos="0">
                <a:srgbClr val="F0D3BA"/>
              </a:gs>
              <a:gs pos="100000">
                <a:srgbClr val="E7B17A"/>
              </a:gs>
            </a:gsLst>
            <a:lin ang="5400012" scaled="0"/>
          </a:gradFill>
          <a:ln cap="rnd" cmpd="sng" w="9525">
            <a:solidFill>
              <a:srgbClr val="EEC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FN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6" name="Google Shape;186;gbb28c5a1d8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325" y="1708713"/>
            <a:ext cx="4980400" cy="13922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gbb28c5a1d8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3811" y="3426600"/>
            <a:ext cx="3564460" cy="2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bb28c5a1d8_0_11"/>
          <p:cNvSpPr/>
          <p:nvPr/>
        </p:nvSpPr>
        <p:spPr>
          <a:xfrm>
            <a:off x="5542501" y="1208425"/>
            <a:ext cx="6422100" cy="1673700"/>
          </a:xfrm>
          <a:prstGeom prst="roundRect">
            <a:avLst>
              <a:gd fmla="val 4545" name="adj"/>
            </a:avLst>
          </a:prstGeom>
          <a:noFill/>
          <a:ln cap="rnd" cmpd="sng" w="9525">
            <a:solidFill>
              <a:srgbClr val="A8A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MY" sz="11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Explication des targets / Déséquilibre de la population: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Nous avons à faire à un problème de classification binaire où la population 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fortement déséquilibrée.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Explication des targets 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MY" sz="11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Target = 0 : </a:t>
            </a:r>
            <a:r>
              <a:rPr lang="en-MY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 ne représentant pas de risque de faillite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MY" sz="11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Target = 1 : </a:t>
            </a:r>
            <a:r>
              <a:rPr lang="en-MY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 représentant un risque de faillite pour l’entreprise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Il y a 92% de clients ne représentant pas de risque de faillite dans notre population.</a:t>
            </a:r>
            <a:endParaRPr/>
          </a:p>
        </p:txBody>
      </p:sp>
      <p:pic>
        <p:nvPicPr>
          <p:cNvPr id="189" name="Google Shape;189;gbb28c5a1d8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0700" y="1383550"/>
            <a:ext cx="1395925" cy="1323425"/>
          </a:xfrm>
          <a:prstGeom prst="rect">
            <a:avLst/>
          </a:prstGeom>
          <a:noFill/>
          <a:ln cap="rnd" cmpd="sng" w="9525">
            <a:solidFill>
              <a:srgbClr val="A8A8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tartup_x_bluepurple">
      <a:dk1>
        <a:srgbClr val="2B2B2D"/>
      </a:dk1>
      <a:lt1>
        <a:srgbClr val="FFFFFF"/>
      </a:lt1>
      <a:dk2>
        <a:srgbClr val="6651A1"/>
      </a:dk2>
      <a:lt2>
        <a:srgbClr val="5E5CA2"/>
      </a:lt2>
      <a:accent1>
        <a:srgbClr val="5268A5"/>
      </a:accent1>
      <a:accent2>
        <a:srgbClr val="4276AA"/>
      </a:accent2>
      <a:accent3>
        <a:srgbClr val="2C85AE"/>
      </a:accent3>
      <a:accent4>
        <a:srgbClr val="1891AB"/>
      </a:accent4>
      <a:accent5>
        <a:srgbClr val="0099A5"/>
      </a:accent5>
      <a:accent6>
        <a:srgbClr val="87D8D6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