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La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Lato Light"/>
      <p:regular r:id="rId42"/>
      <p:bold r:id="rId43"/>
      <p:italic r:id="rId44"/>
      <p:boldItalic r:id="rId45"/>
    </p:embeddedFont>
    <p:embeddedFont>
      <p:font typeface="Lato Black"/>
      <p:bold r:id="rId46"/>
      <p:boldItalic r:id="rId47"/>
    </p:embeddedFont>
    <p:embeddedFont>
      <p:font typeface="Century Gothic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ji2XK4dAh+if0i/fal0YIQeIX0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LatoLight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LatoLight-italic.fntdata"/><Relationship Id="rId43" Type="http://schemas.openxmlformats.org/officeDocument/2006/relationships/font" Target="fonts/LatoLight-bold.fntdata"/><Relationship Id="rId46" Type="http://schemas.openxmlformats.org/officeDocument/2006/relationships/font" Target="fonts/LatoBlack-bold.fntdata"/><Relationship Id="rId45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enturyGothic-regular.fntdata"/><Relationship Id="rId47" Type="http://schemas.openxmlformats.org/officeDocument/2006/relationships/font" Target="fonts/LatoBlack-boldItalic.fntdata"/><Relationship Id="rId4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Lato-bold.fntdata"/><Relationship Id="rId34" Type="http://schemas.openxmlformats.org/officeDocument/2006/relationships/font" Target="fonts/Lato-regular.fntdata"/><Relationship Id="rId37" Type="http://schemas.openxmlformats.org/officeDocument/2006/relationships/font" Target="fonts/Lato-boldItalic.fntdata"/><Relationship Id="rId36" Type="http://schemas.openxmlformats.org/officeDocument/2006/relationships/font" Target="fonts/Lato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enturyGothic-boldItalic.fntdata"/><Relationship Id="rId50" Type="http://schemas.openxmlformats.org/officeDocument/2006/relationships/font" Target="fonts/CenturyGothic-italic.fntdata"/><Relationship Id="rId52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M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d996ddc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0d996ddc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d996ddc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0d996ddc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d996ddc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0d996ddc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d996ddc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0d996ddc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d996ddc3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70d996ddc3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d996ddc3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0d996ddc3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d996ddc3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70d996ddc3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0d996ddc3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70d996ddc3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d996ddc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70d996ddc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e31307c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fe31307c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d996ddc3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70d996ddc3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0d996ddc3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70d996ddc3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0d996ddc3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70d996ddc3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0d996ddc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70d996ddc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23d3e6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7023d3e6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d996ddc3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70d996ddc3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023d3e67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7023d3e67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0d996ddc3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70d996ddc3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d996ddc3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70d996ddc3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e31307c3_0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fe31307c3_0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e31307c3_0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6fe31307c3_0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e31307c3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fe31307c3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e31307c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fe31307c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e31307c3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fe31307c3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yout">
  <p:cSld name="Blank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B8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2" name="Google Shape;62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Info">
  <p:cSld name="Team Inf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/>
          <p:nvPr>
            <p:ph idx="2" type="pic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3" name="Google Shape;73;p35"/>
          <p:cNvSpPr/>
          <p:nvPr>
            <p:ph idx="3" type="pic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4" name="Google Shape;74;p35"/>
          <p:cNvSpPr/>
          <p:nvPr>
            <p:ph idx="4" type="pic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Google Shape;75;p35"/>
          <p:cNvSpPr/>
          <p:nvPr>
            <p:ph idx="5" type="pic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21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le_only_no page">
  <p:cSld name="Tile_only_no p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23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_clients">
  <p:cSld name="Sta_clien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/>
          <p:nvPr>
            <p:ph idx="2" type="pic"/>
          </p:nvPr>
        </p:nvSpPr>
        <p:spPr>
          <a:xfrm>
            <a:off x="-2" y="1758950"/>
            <a:ext cx="1142901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_layout">
  <p:cSld name="page_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/>
          <p:nvPr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7_Title Only">
  <p:cSld name="107_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838201" y="365128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27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cxnSp>
        <p:nvCxnSpPr>
          <p:cNvPr id="12" name="Google Shape;12;p19"/>
          <p:cNvCxnSpPr/>
          <p:nvPr/>
        </p:nvCxnSpPr>
        <p:spPr>
          <a:xfrm>
            <a:off x="1903789" y="6387497"/>
            <a:ext cx="889121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9"/>
          <p:cNvSpPr txBox="1"/>
          <p:nvPr/>
        </p:nvSpPr>
        <p:spPr>
          <a:xfrm>
            <a:off x="357525" y="6233600"/>
            <a:ext cx="16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MY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OpenClassrooms</a:t>
            </a:r>
            <a:endParaRPr b="0" i="0" sz="1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" name="Google Shape;14;p19"/>
          <p:cNvSpPr txBox="1"/>
          <p:nvPr/>
        </p:nvSpPr>
        <p:spPr>
          <a:xfrm>
            <a:off x="10977637" y="6248996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MY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5" name="Google Shape;15;p19"/>
          <p:cNvGrpSpPr/>
          <p:nvPr/>
        </p:nvGrpSpPr>
        <p:grpSpPr>
          <a:xfrm>
            <a:off x="10725261" y="443952"/>
            <a:ext cx="628539" cy="280755"/>
            <a:chOff x="11237090" y="300016"/>
            <a:chExt cx="628539" cy="280755"/>
          </a:xfrm>
        </p:grpSpPr>
        <p:sp>
          <p:nvSpPr>
            <p:cNvPr id="16" name="Google Shape;16;p19"/>
            <p:cNvSpPr/>
            <p:nvPr/>
          </p:nvSpPr>
          <p:spPr>
            <a:xfrm>
              <a:off x="11237090" y="300016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11588782" y="303924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8" name="Google Shape;18;p19"/>
            <p:cNvGrpSpPr/>
            <p:nvPr/>
          </p:nvGrpSpPr>
          <p:grpSpPr>
            <a:xfrm>
              <a:off x="11346477" y="404980"/>
              <a:ext cx="45719" cy="73401"/>
              <a:chOff x="3345327" y="4804130"/>
              <a:chExt cx="74098" cy="118964"/>
            </a:xfrm>
          </p:grpSpPr>
          <p:cxnSp>
            <p:nvCxnSpPr>
              <p:cNvPr id="19" name="Google Shape;19;p19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19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" name="Google Shape;21;p19"/>
            <p:cNvGrpSpPr/>
            <p:nvPr/>
          </p:nvGrpSpPr>
          <p:grpSpPr>
            <a:xfrm rot="10800000">
              <a:off x="11708252" y="402651"/>
              <a:ext cx="45719" cy="73401"/>
              <a:chOff x="3345327" y="4804130"/>
              <a:chExt cx="74098" cy="118964"/>
            </a:xfrm>
          </p:grpSpPr>
          <p:cxnSp>
            <p:nvCxnSpPr>
              <p:cNvPr id="22" name="Google Shape;22;p19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19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antepubliquefrance.fr/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uka.io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r.openfoodfacts.org/" TargetMode="External"/><Relationship Id="rId4" Type="http://schemas.openxmlformats.org/officeDocument/2006/relationships/hyperlink" Target="https://world.openfoodfacts.org/data/data-fields.txt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587051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4054750" y="1758650"/>
            <a:ext cx="54009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MY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Concevez une application au service de la santé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MY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publique</a:t>
            </a:r>
            <a:endParaRPr b="1" i="0" sz="3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5095550" y="3498563"/>
            <a:ext cx="274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Projet 3 OpenClassrooms</a:t>
            </a:r>
            <a:endParaRPr b="0" i="0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85" name="Google Shape;85;p1"/>
          <p:cNvCxnSpPr/>
          <p:nvPr/>
        </p:nvCxnSpPr>
        <p:spPr>
          <a:xfrm flipH="1" rot="10800000">
            <a:off x="4371725" y="3964175"/>
            <a:ext cx="3989100" cy="990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 txBox="1"/>
          <p:nvPr/>
        </p:nvSpPr>
        <p:spPr>
          <a:xfrm>
            <a:off x="5436800" y="4060325"/>
            <a:ext cx="20664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b="0" i="0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Denis Lecoeuche 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Février 2020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9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65" name="Google Shape;165;p9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9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2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599800" y="1878200"/>
            <a:ext cx="4336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24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2 </a:t>
            </a:r>
            <a:r>
              <a:rPr lang="en-MY" sz="24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min) - </a:t>
            </a: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Présentation du nettoyage du jeu de données (notebook)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24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3 </a:t>
            </a:r>
            <a:r>
              <a:rPr lang="en-MY" sz="24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(10 min) - </a:t>
            </a: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Présentation de l’analyse exploratoire (notebook)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24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4 </a:t>
            </a:r>
            <a:r>
              <a:rPr lang="en-MY" sz="24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min) - </a:t>
            </a: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Présentation des faits pertinents pour l’application (notebook)</a:t>
            </a:r>
            <a:endParaRPr sz="3000" cap="small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 rot="6649">
            <a:off x="4712039" y="324199"/>
            <a:ext cx="7057722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7352550" y="1669700"/>
            <a:ext cx="4417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Néttoyage </a:t>
            </a: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de la base de données​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MY"/>
              <a:t>							</a:t>
            </a:r>
            <a:br>
              <a:rPr lang="en-MY"/>
            </a:br>
            <a:r>
              <a:rPr lang="en-MY"/>
              <a:t>	● 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Obtenir une base de données ‘clean’</a:t>
            </a:r>
            <a:br>
              <a:rPr lang="en-MY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MY"/>
              <a:t>								</a:t>
            </a:r>
            <a:br>
              <a:rPr lang="en-MY"/>
            </a:br>
            <a:r>
              <a:rPr lang="en-MY"/>
              <a:t>	● 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contenant les nutri-score,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            et le nutri-grade pour chaque produit.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MY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/>
              <a:t>								</a:t>
            </a:r>
            <a:br>
              <a:rPr lang="en-MY"/>
            </a:b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Exploration des données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​</a:t>
            </a:r>
            <a:r>
              <a:rPr lang="en-MY"/>
              <a:t>							</a:t>
            </a:r>
            <a:br>
              <a:rPr lang="en-MY"/>
            </a:br>
            <a:r>
              <a:rPr lang="en-MY"/>
              <a:t>	● 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Trouver les variables importantes</a:t>
            </a:r>
            <a:br>
              <a:rPr lang="en-MY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/>
              <a:t>							</a:t>
            </a:r>
            <a:br>
              <a:rPr lang="en-MY"/>
            </a:br>
            <a:r>
              <a:rPr lang="en-MY"/>
              <a:t>	● 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comprendre s’il y a des liens entre 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           variables</a:t>
            </a:r>
            <a:r>
              <a:rPr lang="en-MY"/>
              <a:t>								</a:t>
            </a:r>
            <a:br>
              <a:rPr lang="en-MY"/>
            </a:br>
            <a:r>
              <a:rPr lang="en-MY"/>
              <a:t>	● 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les visualiser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MY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/>
              <a:t>								</a:t>
            </a:r>
            <a:br>
              <a:rPr lang="en-MY"/>
            </a:b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br>
              <a:rPr b="1" lang="en-MY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 sz="1100"/>
              <a:t>	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100"/>
              <a:t>	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100"/>
              <a:t>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100"/>
              <a:t>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MY" sz="1100"/>
              <a:t>	 </a:t>
            </a:r>
            <a:endParaRPr b="1" sz="2400" cap="small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d996ddc3_0_16"/>
          <p:cNvSpPr txBox="1"/>
          <p:nvPr>
            <p:ph type="title"/>
          </p:nvPr>
        </p:nvSpPr>
        <p:spPr>
          <a:xfrm>
            <a:off x="838200" y="719100"/>
            <a:ext cx="10441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BDD </a:t>
            </a:r>
            <a:r>
              <a:rPr lang="en-MY" sz="4800"/>
              <a:t>avant</a:t>
            </a:r>
            <a:r>
              <a:rPr lang="en-MY" sz="4800"/>
              <a:t> nettoyage</a:t>
            </a:r>
            <a:endParaRPr sz="4800"/>
          </a:p>
        </p:txBody>
      </p:sp>
      <p:pic>
        <p:nvPicPr>
          <p:cNvPr id="176" name="Google Shape;176;g70d996ddc3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70d996ddc3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974" y="1864150"/>
            <a:ext cx="7162949" cy="43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70d996ddc3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56" y="2657388"/>
            <a:ext cx="44386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70d996ddc3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13" y="1976400"/>
            <a:ext cx="4476125" cy="4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70d996ddc3_0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125" y="3101925"/>
            <a:ext cx="4476100" cy="305009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70d996ddc3_0_16"/>
          <p:cNvSpPr txBox="1"/>
          <p:nvPr/>
        </p:nvSpPr>
        <p:spPr>
          <a:xfrm>
            <a:off x="243850" y="2838375"/>
            <a:ext cx="1150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200">
                <a:latin typeface="Lato"/>
                <a:ea typeface="Lato"/>
                <a:cs typeface="Lato"/>
                <a:sym typeface="Lato"/>
              </a:rPr>
              <a:t>Soit 2,1 GB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g70d996ddc3_0_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1725" y="5971050"/>
            <a:ext cx="22174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d996ddc3_0_0"/>
          <p:cNvSpPr txBox="1"/>
          <p:nvPr>
            <p:ph type="title"/>
          </p:nvPr>
        </p:nvSpPr>
        <p:spPr>
          <a:xfrm>
            <a:off x="838200" y="719100"/>
            <a:ext cx="10441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BDD </a:t>
            </a:r>
            <a:r>
              <a:rPr lang="en-MY" sz="4800"/>
              <a:t>après </a:t>
            </a:r>
            <a:r>
              <a:rPr lang="en-MY" sz="4800"/>
              <a:t>nettoyage</a:t>
            </a:r>
            <a:endParaRPr sz="4800"/>
          </a:p>
        </p:txBody>
      </p:sp>
      <p:pic>
        <p:nvPicPr>
          <p:cNvPr id="188" name="Google Shape;188;g70d996ddc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0d996ddc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050" y="1931675"/>
            <a:ext cx="8153675" cy="42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70d996ddc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250" y="3444202"/>
            <a:ext cx="3350800" cy="275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70d996ddc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4213" y="5920700"/>
            <a:ext cx="18002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70d996ddc3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269" y="2808888"/>
            <a:ext cx="42481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70d996ddc3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125" y="2018425"/>
            <a:ext cx="4343275" cy="3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70d996ddc3_0_0"/>
          <p:cNvSpPr txBox="1"/>
          <p:nvPr/>
        </p:nvSpPr>
        <p:spPr>
          <a:xfrm>
            <a:off x="320250" y="3109000"/>
            <a:ext cx="1150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200">
                <a:latin typeface="Lato"/>
                <a:ea typeface="Lato"/>
                <a:cs typeface="Lato"/>
                <a:sym typeface="Lato"/>
              </a:rPr>
              <a:t>Soit 180 MB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d996ddc3_0_25"/>
          <p:cNvSpPr txBox="1"/>
          <p:nvPr>
            <p:ph type="title"/>
          </p:nvPr>
        </p:nvSpPr>
        <p:spPr>
          <a:xfrm>
            <a:off x="838200" y="719100"/>
            <a:ext cx="10441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Comment ?</a:t>
            </a:r>
            <a:endParaRPr sz="4800"/>
          </a:p>
        </p:txBody>
      </p:sp>
      <p:pic>
        <p:nvPicPr>
          <p:cNvPr id="200" name="Google Shape;200;g70d996ddc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70d996ddc3_0_25"/>
          <p:cNvSpPr txBox="1"/>
          <p:nvPr/>
        </p:nvSpPr>
        <p:spPr>
          <a:xfrm>
            <a:off x="599800" y="1878200"/>
            <a:ext cx="109524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Premier tri fonctionnel: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300"/>
              <a:t>														</a:t>
            </a:r>
            <a:br>
              <a:rPr lang="en-MY" sz="1300"/>
            </a:br>
            <a:r>
              <a:rPr lang="en-MY"/>
              <a:t>● 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Suppression ​</a:t>
            </a: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colonnes non pertinentes​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pour la qualification de produit sain. ​EX: </a:t>
            </a:r>
            <a:r>
              <a:rPr i="1" lang="en-MY">
                <a:latin typeface="Montserrat"/>
                <a:ea typeface="Montserrat"/>
                <a:cs typeface="Montserrat"/>
                <a:sym typeface="Montserrat"/>
              </a:rPr>
              <a:t>'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​ </a:t>
            </a:r>
            <a:r>
              <a:rPr i="1" lang="en-MY">
                <a:latin typeface="Montserrat"/>
                <a:ea typeface="Montserrat"/>
                <a:cs typeface="Montserrat"/>
                <a:sym typeface="Montserrat"/>
              </a:rPr>
              <a:t>url' ; 'created_datetime',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● 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Suppression des ​</a:t>
            </a: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colonnes ​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​</a:t>
            </a: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oublons ​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portant la même information: ​Ex: ​</a:t>
            </a:r>
            <a:r>
              <a:rPr i="1" lang="en-MY">
                <a:latin typeface="Montserrat"/>
                <a:ea typeface="Montserrat"/>
                <a:cs typeface="Montserrat"/>
                <a:sym typeface="Montserrat"/>
              </a:rPr>
              <a:t>'brands_tags' et ‘brands’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●  </a:t>
            </a: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Filtre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sur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 les produits vendus en ​</a:t>
            </a:r>
            <a:r>
              <a:rPr b="1" lang="en-MY">
                <a:latin typeface="Montserrat"/>
                <a:ea typeface="Montserrat"/>
                <a:cs typeface="Montserrat"/>
                <a:sym typeface="Montserrat"/>
              </a:rPr>
              <a:t>France </a:t>
            </a:r>
            <a:r>
              <a:rPr lang="en-MY">
                <a:latin typeface="Montserrat"/>
                <a:ea typeface="Montserrat"/>
                <a:cs typeface="Montserrat"/>
                <a:sym typeface="Montserrat"/>
              </a:rPr>
              <a:t>uniquement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● Gestion des doublons par fusion (code-barres) ( 188 produits)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 sz="1300"/>
              <a:t>								</a:t>
            </a:r>
            <a:br>
              <a:rPr lang="en-MY" sz="1300"/>
            </a:b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Gestion des valeurs erronées:</a:t>
            </a:r>
            <a:br>
              <a:rPr b="1" lang="en-MY" sz="13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 sz="1300"/>
              <a:t>														</a:t>
            </a:r>
            <a:br>
              <a:rPr lang="en-MY" sz="1300"/>
            </a:br>
            <a:r>
              <a:rPr lang="en-MY" sz="1300"/>
              <a:t>●  </a:t>
            </a: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Suppression des lignes de 'nutrition facts' contenant des 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valeurs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 &gt; 100g ou &lt;0g​ </a:t>
            </a: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​(les champs se terminant en _100g 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300"/>
              <a:t>●  </a:t>
            </a: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Suppression lignes de 'nutrition facts' ayant une ​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valeur de colonne parente &gt;  somme des colonnes filles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300"/>
              <a:t>●  </a:t>
            </a: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Suppression lignes d'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é</a:t>
            </a: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​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nergie démesurée​</a:t>
            </a: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: seuil max fixé à 9 000 kJ (correspondant a l’aliment le plus énergetique possible, l’huile)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300"/>
              <a:t>●  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Correction du 'pnns_groups_1'​</a:t>
            </a: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: suppression des '-' et mise en minuscule.</a:t>
            </a:r>
            <a:br>
              <a:rPr lang="en-MY" sz="13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 sz="1300"/>
              <a:t>								</a:t>
            </a:r>
            <a:br>
              <a:rPr lang="en-MY" sz="1300"/>
            </a:b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On a désormais​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 560 301 l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ignes  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28 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colonnes.</a:t>
            </a:r>
            <a:br>
              <a:rPr b="1" lang="en-MY" sz="13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 sz="1100"/>
              <a:t>	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100"/>
              <a:t>	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100"/>
              <a:t>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100"/>
              <a:t>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MY" sz="1100"/>
              <a:t>	 </a:t>
            </a:r>
            <a:endParaRPr b="1" sz="2400" cap="small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d996ddc3_0_36"/>
          <p:cNvSpPr txBox="1"/>
          <p:nvPr>
            <p:ph type="title"/>
          </p:nvPr>
        </p:nvSpPr>
        <p:spPr>
          <a:xfrm>
            <a:off x="838200" y="719100"/>
            <a:ext cx="10441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Comment ?</a:t>
            </a:r>
            <a:endParaRPr sz="4800"/>
          </a:p>
        </p:txBody>
      </p:sp>
      <p:pic>
        <p:nvPicPr>
          <p:cNvPr id="207" name="Google Shape;207;g70d996ddc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70d996ddc3_0_36"/>
          <p:cNvSpPr txBox="1"/>
          <p:nvPr/>
        </p:nvSpPr>
        <p:spPr>
          <a:xfrm>
            <a:off x="599800" y="1878200"/>
            <a:ext cx="109524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Gestion des valeurs manquantes: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/>
              <a:t>● Imputation pour les lignes ayant un nom de produit identique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/>
              <a:t>● </a:t>
            </a:r>
            <a:r>
              <a:rPr b="1" lang="en-MY" sz="1200"/>
              <a:t>Imputation </a:t>
            </a:r>
            <a:r>
              <a:rPr lang="en-MY" sz="1200"/>
              <a:t>pour les colonnes remplies à</a:t>
            </a:r>
            <a:r>
              <a:rPr b="1" lang="en-MY" sz="1200"/>
              <a:t> plus de 75% ( valeur nutritive)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/>
              <a:t>●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Suppression des ​</a:t>
            </a: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colonnes contenant trop peu de valeurs​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remplies: (​ 28 colonnes restante)</a:t>
            </a:r>
            <a:br>
              <a:rPr lang="en-MY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Choix: seuil de remplissage minimum des colonnes: 15% ( colonne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supprimer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 car inintéressante pour l’analyse)</a:t>
            </a:r>
            <a:br>
              <a:rPr lang="en-MY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MY" sz="1200"/>
              <a:t>● 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Suppression des ​</a:t>
            </a: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lignes avec tous leurs ‘nutrition facts’ vides​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. (​ 3 944 lignes supprimés)</a:t>
            </a:r>
            <a:br>
              <a:rPr lang="en-MY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MY" sz="1200"/>
              <a:t>●  </a:t>
            </a: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Remplacement des NaN​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par des 0 pour tous les “nutrition facts”</a:t>
            </a:r>
            <a:br>
              <a:rPr lang="en-MY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MY" sz="1200"/>
              <a:t>●  </a:t>
            </a: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Remplacement des Nan du nutrition_score et nutrition_grade​ </a:t>
            </a: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par</a:t>
            </a: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 calcul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(196 979 lignes modifiées)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Gestion des valeurs manquantes: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1200"/>
              <a:t>● 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Gestion des NaN restants du ​</a:t>
            </a: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nutrition_score: prédiction par régression linéaire​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: ​(6756 lignes modifiées) Bootstrapping d’arbre de décision: BaggingRegressor() </a:t>
            </a:r>
            <a:r>
              <a:rPr lang="en-MY" sz="1200"/>
              <a:t>⇒ </a:t>
            </a:r>
            <a:r>
              <a:rPr i="1" lang="en-MY" sz="1200"/>
              <a:t>R</a:t>
            </a:r>
            <a:r>
              <a:rPr lang="en-MY" sz="800"/>
              <a:t>2 </a:t>
            </a:r>
            <a:r>
              <a:rPr lang="en-MY" sz="1200"/>
              <a:t>= 0.82</a:t>
            </a:r>
            <a:br>
              <a:rPr lang="en-MY" sz="1200"/>
            </a:br>
            <a:r>
              <a:rPr lang="en-MY" sz="1200"/>
              <a:t>● 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Gestion des NaN restants du ​</a:t>
            </a: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nutrition_grade: prédiction par algorithme de classification​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: (​ 6756 lignes modifiées) Forêt aléatoire: RandomForestClassifier() </a:t>
            </a:r>
            <a:r>
              <a:rPr lang="en-MY" sz="1200"/>
              <a:t>⇒ </a:t>
            </a:r>
            <a:r>
              <a:rPr lang="en-MY" sz="1200">
                <a:latin typeface="Montserrat"/>
                <a:ea typeface="Montserrat"/>
                <a:cs typeface="Montserrat"/>
                <a:sym typeface="Montserrat"/>
              </a:rPr>
              <a:t>Accuracy = 0.83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1300">
                <a:latin typeface="Montserrat"/>
                <a:ea typeface="Montserrat"/>
                <a:cs typeface="Montserrat"/>
                <a:sym typeface="Montserrat"/>
              </a:rPr>
              <a:t>On a désormais​</a:t>
            </a:r>
            <a:r>
              <a:rPr b="1" lang="en-MY" sz="1300">
                <a:latin typeface="Montserrat"/>
                <a:ea typeface="Montserrat"/>
                <a:cs typeface="Montserrat"/>
                <a:sym typeface="Montserrat"/>
              </a:rPr>
              <a:t> 556 324 lignes  28 colonnes.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 </a:t>
            </a:r>
            <a:br>
              <a:rPr b="1" lang="en-MY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 sz="1100"/>
              <a:t>	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 </a:t>
            </a:r>
            <a:br>
              <a:rPr b="1" lang="en-MY" sz="13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MY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MY" sz="1100"/>
              <a:t>	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/>
              <a:t>		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100"/>
              <a:t>	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100"/>
              <a:t>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100"/>
              <a:t>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MY" sz="1100"/>
              <a:t>	 </a:t>
            </a:r>
            <a:endParaRPr b="1" sz="2400" cap="small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0d996ddc3_0_1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4" name="Google Shape;214;g70d996ddc3_0_143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15" name="Google Shape;215;g70d996ddc3_0_143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g70d996ddc3_0_143"/>
          <p:cNvSpPr txBox="1"/>
          <p:nvPr/>
        </p:nvSpPr>
        <p:spPr>
          <a:xfrm>
            <a:off x="599800" y="605775"/>
            <a:ext cx="55578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MY" sz="2300"/>
              <a:t>Analyses </a:t>
            </a:r>
            <a:r>
              <a:rPr b="1" lang="en-MY" sz="2300"/>
              <a:t>univariées</a:t>
            </a:r>
            <a:endParaRPr b="1" sz="23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17" name="Google Shape;217;g70d996ddc3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70d996ddc3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475" y="1232650"/>
            <a:ext cx="2854575" cy="17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70d996ddc3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1" y="1034274"/>
            <a:ext cx="10258699" cy="47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d996ddc3_0_1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3" name="Google Shape;233;g70d996ddc3_0_123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34" name="Google Shape;234;g70d996ddc3_0_123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g70d996ddc3_0_123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MY"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b="1" lang="en-MY" sz="2300"/>
              <a:t>Analyses bivariées</a:t>
            </a:r>
            <a:endParaRPr b="1"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36" name="Google Shape;236;g70d996ddc3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70d996ddc3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63" y="3342275"/>
            <a:ext cx="7117075" cy="29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70d996ddc3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63" y="167525"/>
            <a:ext cx="7117076" cy="3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70d996ddc3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5751" y="1946551"/>
            <a:ext cx="4146800" cy="29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e31307c3_0_8"/>
          <p:cNvSpPr txBox="1"/>
          <p:nvPr>
            <p:ph type="title"/>
          </p:nvPr>
        </p:nvSpPr>
        <p:spPr>
          <a:xfrm>
            <a:off x="826950" y="821675"/>
            <a:ext cx="10395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LE CONTEXTE</a:t>
            </a:r>
            <a:endParaRPr sz="4800"/>
          </a:p>
        </p:txBody>
      </p:sp>
      <p:sp>
        <p:nvSpPr>
          <p:cNvPr id="92" name="Google Shape;92;g6fe31307c3_0_8"/>
          <p:cNvSpPr txBox="1"/>
          <p:nvPr>
            <p:ph idx="1" type="body"/>
          </p:nvPr>
        </p:nvSpPr>
        <p:spPr>
          <a:xfrm>
            <a:off x="826950" y="2401200"/>
            <a:ext cx="108204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 sz="2800">
                <a:solidFill>
                  <a:schemeClr val="dk1"/>
                </a:solidFill>
              </a:rPr>
              <a:t>L'agence "</a:t>
            </a:r>
            <a:r>
              <a:rPr lang="en-MY" sz="2800" u="sng">
                <a:solidFill>
                  <a:schemeClr val="dk1"/>
                </a:solidFill>
                <a:hlinkClick r:id="rId3"/>
              </a:rPr>
              <a:t>Santé publique France</a:t>
            </a:r>
            <a:r>
              <a:rPr lang="en-MY" sz="2800">
                <a:solidFill>
                  <a:schemeClr val="dk1"/>
                </a:solidFill>
              </a:rPr>
              <a:t>" a lancé</a:t>
            </a:r>
            <a:r>
              <a:rPr b="1" lang="en-MY" sz="28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MY" sz="2800">
                <a:solidFill>
                  <a:schemeClr val="dk1"/>
                </a:solidFill>
              </a:rPr>
              <a:t>un appel à projets pour trouver des idées innovantes d’applications en lien avec l'alimentation.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 sz="28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 sz="2800">
                <a:solidFill>
                  <a:schemeClr val="dk1"/>
                </a:solidFill>
              </a:rPr>
              <a:t>Nous souhaitons y participer et proposer une idée d’application.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3" name="Google Shape;93;g6fe31307c3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0d996ddc3_0_1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9" name="Google Shape;249;g70d996ddc3_0_134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50" name="Google Shape;250;g70d996ddc3_0_134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g70d996ddc3_0_134"/>
          <p:cNvSpPr txBox="1"/>
          <p:nvPr/>
        </p:nvSpPr>
        <p:spPr>
          <a:xfrm>
            <a:off x="599800" y="605775"/>
            <a:ext cx="55578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MY" sz="2300"/>
              <a:t>Analyses multivariées</a:t>
            </a:r>
            <a:endParaRPr sz="36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52" name="Google Shape;252;g70d996ddc3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70d996ddc3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850" y="262900"/>
            <a:ext cx="4300300" cy="60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023d3e67f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1" name="Google Shape;271;g7023d3e67f_0_0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72" name="Google Shape;272;g7023d3e67f_0_0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g7023d3e67f_0_0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MY"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Resumer de l’exploration 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74" name="Google Shape;274;g7023d3e67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0d996ddc3_0_161"/>
          <p:cNvSpPr txBox="1"/>
          <p:nvPr>
            <p:ph type="title"/>
          </p:nvPr>
        </p:nvSpPr>
        <p:spPr>
          <a:xfrm>
            <a:off x="838200" y="719100"/>
            <a:ext cx="10441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MY" sz="4800"/>
              <a:t>Résumer</a:t>
            </a:r>
            <a:endParaRPr sz="4800"/>
          </a:p>
        </p:txBody>
      </p:sp>
      <p:pic>
        <p:nvPicPr>
          <p:cNvPr id="280" name="Google Shape;280;g70d996ddc3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70d996ddc3_0_161"/>
          <p:cNvSpPr txBox="1"/>
          <p:nvPr/>
        </p:nvSpPr>
        <p:spPr>
          <a:xfrm>
            <a:off x="599800" y="1878200"/>
            <a:ext cx="53652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1800">
                <a:latin typeface="Lato"/>
                <a:ea typeface="Lato"/>
                <a:cs typeface="Lato"/>
                <a:sym typeface="Lato"/>
              </a:rPr>
              <a:t>●  </a:t>
            </a:r>
            <a:r>
              <a:rPr b="1" lang="en-MY" sz="1800">
                <a:latin typeface="Lato"/>
                <a:ea typeface="Lato"/>
                <a:cs typeface="Lato"/>
                <a:sym typeface="Lato"/>
              </a:rPr>
              <a:t>Mesure de la sanité​ 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d’un produit via: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1800">
                <a:latin typeface="Lato"/>
                <a:ea typeface="Lato"/>
                <a:cs typeface="Lato"/>
                <a:sym typeface="Lato"/>
              </a:rPr>
              <a:t>○ Nutrition_score								</a:t>
            </a:r>
            <a:br>
              <a:rPr lang="en-MY" sz="1800">
                <a:latin typeface="Lato"/>
                <a:ea typeface="Lato"/>
                <a:cs typeface="Lato"/>
                <a:sym typeface="Lato"/>
              </a:rPr>
            </a:br>
            <a:r>
              <a:rPr lang="en-MY" sz="1800">
                <a:latin typeface="Lato"/>
                <a:ea typeface="Lato"/>
                <a:cs typeface="Lato"/>
                <a:sym typeface="Lato"/>
              </a:rPr>
              <a:t>	○ Nutrition_grade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1800">
                <a:latin typeface="Lato"/>
                <a:ea typeface="Lato"/>
                <a:cs typeface="Lato"/>
                <a:sym typeface="Lato"/>
              </a:rPr>
              <a:t>●  Base de ​</a:t>
            </a:r>
            <a:r>
              <a:rPr b="1" lang="en-MY" sz="1800">
                <a:latin typeface="Lato"/>
                <a:ea typeface="Lato"/>
                <a:cs typeface="Lato"/>
                <a:sym typeface="Lato"/>
              </a:rPr>
              <a:t>données répondant au besoin​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MY" sz="1800">
                <a:latin typeface="Lato"/>
                <a:ea typeface="Lato"/>
                <a:cs typeface="Lato"/>
                <a:sym typeface="Lato"/>
              </a:rPr>
              <a:t>○  556 356 produits vendus en France</a:t>
            </a:r>
            <a:br>
              <a:rPr lang="en-MY" sz="1800">
                <a:latin typeface="Lato"/>
                <a:ea typeface="Lato"/>
                <a:cs typeface="Lato"/>
                <a:sym typeface="Lato"/>
              </a:rPr>
            </a:br>
            <a:r>
              <a:rPr lang="en-MY" sz="1800">
                <a:latin typeface="Lato"/>
                <a:ea typeface="Lato"/>
                <a:cs typeface="Lato"/>
                <a:sym typeface="Lato"/>
              </a:rPr>
              <a:t>	○  Contenant le nutri_score</a:t>
            </a:r>
            <a:br>
              <a:rPr lang="en-MY" sz="1800">
                <a:latin typeface="Lato"/>
                <a:ea typeface="Lato"/>
                <a:cs typeface="Lato"/>
                <a:sym typeface="Lato"/>
              </a:rPr>
            </a:br>
            <a:r>
              <a:rPr lang="en-MY" sz="1800">
                <a:latin typeface="Lato"/>
                <a:ea typeface="Lato"/>
                <a:cs typeface="Lato"/>
                <a:sym typeface="Lato"/>
              </a:rPr>
              <a:t>	○  Nouveaux produits ajoutés journalièrement</a:t>
            </a:r>
            <a:br>
              <a:rPr lang="en-MY" sz="1800">
                <a:latin typeface="Lato"/>
                <a:ea typeface="Lato"/>
                <a:cs typeface="Lato"/>
                <a:sym typeface="Lato"/>
              </a:rPr>
            </a:br>
            <a:r>
              <a:rPr lang="en-MY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○ Poid raisonnable (180 MB)</a:t>
            </a:r>
            <a:endParaRPr sz="1800" cap="small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g70d996ddc3_0_161"/>
          <p:cNvSpPr txBox="1"/>
          <p:nvPr/>
        </p:nvSpPr>
        <p:spPr>
          <a:xfrm>
            <a:off x="5621500" y="1874450"/>
            <a:ext cx="65706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1200"/>
              <a:t>●</a:t>
            </a:r>
            <a:r>
              <a:rPr lang="en-MY">
                <a:latin typeface="Lato"/>
                <a:ea typeface="Lato"/>
                <a:cs typeface="Lato"/>
                <a:sym typeface="Lato"/>
              </a:rPr>
              <a:t>  À investiguer: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>
                <a:latin typeface="Lato"/>
                <a:ea typeface="Lato"/>
                <a:cs typeface="Lato"/>
                <a:sym typeface="Lato"/>
              </a:rPr>
              <a:t>○ Effectuer une analyse bivarié avec le nombre d'additifs et la présence d’huile de palme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>
                <a:latin typeface="Lato"/>
                <a:ea typeface="Lato"/>
                <a:cs typeface="Lato"/>
                <a:sym typeface="Lato"/>
              </a:rPr>
              <a:t>○ Explorations catégorielle, par exemple certaines </a:t>
            </a:r>
            <a:r>
              <a:rPr b="1" lang="en-MY">
                <a:latin typeface="Lato"/>
                <a:ea typeface="Lato"/>
                <a:cs typeface="Lato"/>
                <a:sym typeface="Lato"/>
              </a:rPr>
              <a:t>catégories sont plus saines que d’autres</a:t>
            </a:r>
            <a:r>
              <a:rPr lang="en-MY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MY"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en-MY">
                <a:latin typeface="Lato"/>
                <a:ea typeface="Lato"/>
                <a:cs typeface="Lato"/>
                <a:sym typeface="Lato"/>
              </a:rPr>
            </a:br>
            <a:r>
              <a:rPr lang="en-MY">
                <a:latin typeface="Lato"/>
                <a:ea typeface="Lato"/>
                <a:cs typeface="Lato"/>
                <a:sym typeface="Lato"/>
              </a:rPr>
              <a:t>○  Fiabilité des données, champs obligatoires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MY">
                <a:latin typeface="Lato"/>
                <a:ea typeface="Lato"/>
                <a:cs typeface="Lato"/>
                <a:sym typeface="Lato"/>
              </a:rPr>
              <a:t>○  Exploration des labels:  bio, label rouge, etc. pour </a:t>
            </a:r>
            <a:r>
              <a:rPr lang="en-MY">
                <a:latin typeface="Lato"/>
                <a:ea typeface="Lato"/>
                <a:cs typeface="Lato"/>
                <a:sym typeface="Lato"/>
              </a:rPr>
              <a:t>analyser</a:t>
            </a:r>
            <a:r>
              <a:rPr lang="en-MY">
                <a:latin typeface="Lato"/>
                <a:ea typeface="Lato"/>
                <a:cs typeface="Lato"/>
                <a:sym typeface="Lato"/>
              </a:rPr>
              <a:t> le gages de qualité. </a:t>
            </a:r>
            <a:br>
              <a:rPr lang="en-MY">
                <a:latin typeface="Lato"/>
                <a:ea typeface="Lato"/>
                <a:cs typeface="Lato"/>
                <a:sym typeface="Lato"/>
              </a:rPr>
            </a:br>
            <a:r>
              <a:rPr lang="en-MY">
                <a:latin typeface="Lato"/>
                <a:ea typeface="Lato"/>
                <a:cs typeface="Lato"/>
                <a:sym typeface="Lato"/>
              </a:rPr>
              <a:t>	○  Proposition d’améliorations de la BDD:								Catégories: OGM, pesticides, etc.</a:t>
            </a:r>
            <a:endParaRPr cap="small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23d3e67f_0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8" name="Google Shape;288;g7023d3e67f_0_9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89" name="Google Shape;289;g7023d3e67f_0_9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g7023d3e67f_0_9"/>
          <p:cNvSpPr txBox="1"/>
          <p:nvPr/>
        </p:nvSpPr>
        <p:spPr>
          <a:xfrm>
            <a:off x="599800" y="427225"/>
            <a:ext cx="55578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MY" sz="2300"/>
              <a:t>Synthèse des faits pertinents pour l’application</a:t>
            </a:r>
            <a:endParaRPr b="1" sz="23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91" name="Google Shape;291;g7023d3e67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d996ddc3_0_177"/>
          <p:cNvSpPr txBox="1"/>
          <p:nvPr>
            <p:ph type="title"/>
          </p:nvPr>
        </p:nvSpPr>
        <p:spPr>
          <a:xfrm>
            <a:off x="838200" y="719100"/>
            <a:ext cx="10441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MY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Synthèse</a:t>
            </a:r>
            <a:r>
              <a:rPr b="1" lang="en-MY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/>
          </a:p>
        </p:txBody>
      </p:sp>
      <p:pic>
        <p:nvPicPr>
          <p:cNvPr id="297" name="Google Shape;297;g70d996ddc3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70d996ddc3_0_177"/>
          <p:cNvSpPr txBox="1"/>
          <p:nvPr/>
        </p:nvSpPr>
        <p:spPr>
          <a:xfrm>
            <a:off x="599800" y="1878200"/>
            <a:ext cx="54582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MY"/>
              <a:t>Amélioration de la lisibilité du Nutri-Score par ré-étalonnage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MY"/>
              <a:t>Entre 0 et 100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MY"/>
              <a:t>0 : mauvais ; 100 : bon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 startAt="2"/>
            </a:pPr>
            <a:r>
              <a:rPr b="1" lang="en-MY"/>
              <a:t>Facteurs principaux</a:t>
            </a:r>
            <a:r>
              <a:rPr lang="en-MY"/>
              <a:t> du Nutri-Score 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MY"/>
              <a:t>Facteurs négatifs 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MY"/>
              <a:t>acides gras saturés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MY"/>
              <a:t>huile de palme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MY"/>
              <a:t>additifs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MY"/>
              <a:t>sucres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MY"/>
              <a:t>sodium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MY"/>
              <a:t>Facteurs positif 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MY"/>
              <a:t>fibres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MY"/>
              <a:t>Energie</a:t>
            </a:r>
            <a:endParaRPr b="1" sz="2400" cap="small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9" name="Google Shape;299;g70d996ddc3_0_177"/>
          <p:cNvSpPr txBox="1"/>
          <p:nvPr/>
        </p:nvSpPr>
        <p:spPr>
          <a:xfrm>
            <a:off x="6343650" y="1802000"/>
            <a:ext cx="53610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 startAt="3"/>
            </a:pPr>
            <a:r>
              <a:rPr lang="en-MY" sz="1200"/>
              <a:t>Nombre de produits pris en charge : </a:t>
            </a:r>
            <a:r>
              <a:rPr b="1" lang="en-MY" sz="1200"/>
              <a:t>+500'000 produits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MY" sz="1200"/>
              <a:t>F</a:t>
            </a:r>
            <a:r>
              <a:rPr lang="en-MY" sz="1200"/>
              <a:t>iltrer sur les produits distribués en France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MY" sz="1200"/>
              <a:t>Imputation du Nutri-Score sur la base 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MY" sz="1200"/>
              <a:t>code-barre (fusion des doublons)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MY" sz="1200"/>
              <a:t>nom de produit, catégories de produit…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MY" sz="1200"/>
              <a:t>grâce à la formule du Nutri-Score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MY" sz="1200"/>
              <a:t>grâce à des algorithmes d'apprentissage automatique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MY" sz="1200"/>
              <a:t>Améliorations possibles 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MY" sz="1200"/>
              <a:t>prise en charge de l'EAN8 (8 chiffres, pour les petits emballages)</a:t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MY" sz="1200"/>
              <a:t>Taille de la base de données (</a:t>
            </a:r>
            <a:r>
              <a:rPr b="1" lang="en-MY" sz="1200"/>
              <a:t>&lt; 180 Mo</a:t>
            </a:r>
            <a:r>
              <a:rPr lang="en-MY" sz="1200"/>
              <a:t>) :</a:t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MY" sz="1200"/>
              <a:t>Yuka : 55 Mo + connexion requise</a:t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MY" sz="1200"/>
              <a:t>Application autonome</a:t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MY" sz="1200"/>
              <a:t>Transparence pour l'utilisateur des Nutri-Score imputés</a:t>
            </a:r>
            <a:endParaRPr sz="12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MY" sz="1200"/>
              <a:t>Améliorations possibles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MY" sz="1200"/>
              <a:t>fichier binaire et/ou compressé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MY" sz="1200"/>
              <a:t>stocker la note (a-e) plutôt que le score (0-100)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MY" sz="1200"/>
              <a:t>effectuer </a:t>
            </a:r>
            <a:r>
              <a:rPr lang="en-MY" sz="1200"/>
              <a:t>une réduction dimensionnelle via ACP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640976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4933000" y="2390150"/>
            <a:ext cx="221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MY" sz="4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Merci !</a:t>
            </a:r>
            <a:endParaRPr b="1"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4824400" y="3244350"/>
            <a:ext cx="24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MY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Des Questions ?</a:t>
            </a:r>
            <a:endParaRPr b="0" i="0" sz="2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09" name="Google Shape;309;p18"/>
          <p:cNvCxnSpPr/>
          <p:nvPr/>
        </p:nvCxnSpPr>
        <p:spPr>
          <a:xfrm>
            <a:off x="3777408" y="3964107"/>
            <a:ext cx="4529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8"/>
          <p:cNvSpPr txBox="1"/>
          <p:nvPr/>
        </p:nvSpPr>
        <p:spPr>
          <a:xfrm>
            <a:off x="4933000" y="4314550"/>
            <a:ext cx="22182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b="0" i="0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Denis Lecoeuche 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Février 2020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0d996ddc3_0_63"/>
          <p:cNvSpPr txBox="1"/>
          <p:nvPr>
            <p:ph type="title"/>
          </p:nvPr>
        </p:nvSpPr>
        <p:spPr>
          <a:xfrm>
            <a:off x="838200" y="719100"/>
            <a:ext cx="10441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Annexe</a:t>
            </a:r>
            <a:endParaRPr sz="4800"/>
          </a:p>
        </p:txBody>
      </p:sp>
      <p:pic>
        <p:nvPicPr>
          <p:cNvPr id="316" name="Google Shape;316;g70d996ddc3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0d996ddc3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850" y="1864150"/>
            <a:ext cx="5548250" cy="427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70d996ddc3_0_63"/>
          <p:cNvSpPr txBox="1"/>
          <p:nvPr/>
        </p:nvSpPr>
        <p:spPr>
          <a:xfrm>
            <a:off x="6435100" y="1931675"/>
            <a:ext cx="5337900" cy="4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latin typeface="Lato Light"/>
                <a:ea typeface="Lato Light"/>
                <a:cs typeface="Lato Light"/>
                <a:sym typeface="Lato Light"/>
              </a:rPr>
              <a:t>Le site santepubliquefrance.fr contient toute les information necessaire au calcule du nutrition score.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latin typeface="Lato Light"/>
                <a:ea typeface="Lato Light"/>
                <a:cs typeface="Lato Light"/>
                <a:sym typeface="Lato Light"/>
              </a:rPr>
              <a:t>https://www.santepubliquefrance.fr/determinants-de-sante/nutrition-et-activite-physique/articles/nutri-score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9600" y="1738475"/>
            <a:ext cx="5993025" cy="33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599794" y="34290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"/>
          <p:cNvSpPr txBox="1"/>
          <p:nvPr/>
        </p:nvSpPr>
        <p:spPr>
          <a:xfrm>
            <a:off x="684559" y="851186"/>
            <a:ext cx="297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MY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Sommaire</a:t>
            </a:r>
            <a:endParaRPr b="0" i="0" sz="4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84550" y="3634125"/>
            <a:ext cx="4091700" cy="26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3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(10 min) - 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Présentation de l’analyse exploratoire (notebook)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4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min) - 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Présentation des faits pertinents pour l’application (notebook)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5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à 10 min) - 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Questions-réponses</a:t>
            </a:r>
            <a:endParaRPr b="0" i="0" sz="2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84550" y="1620663"/>
            <a:ext cx="50178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1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min) - 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Présentation de l’idée d’application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2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min) - 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Présentation du nettoyage du jeu de données (notebook)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0" name="Google Shape;110;p4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599806" y="2216633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4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1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99800" y="2887175"/>
            <a:ext cx="4654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MY" sz="4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Présentation de</a:t>
            </a:r>
            <a:endParaRPr b="0" i="0" sz="4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MY" sz="4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L’idée d’application</a:t>
            </a:r>
            <a:endParaRPr b="0" i="0" sz="3000" u="none" cap="small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9600" y="1738475"/>
            <a:ext cx="5993025" cy="33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e31307c3_0_3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E2DF"/>
              </a:gs>
              <a:gs pos="100000">
                <a:srgbClr val="045C5A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0" name="Google Shape;120;g6fe31307c3_0_364"/>
          <p:cNvSpPr txBox="1"/>
          <p:nvPr/>
        </p:nvSpPr>
        <p:spPr>
          <a:xfrm>
            <a:off x="1709875" y="2705048"/>
            <a:ext cx="68052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MY" sz="6000">
                <a:solidFill>
                  <a:srgbClr val="D3FDF9"/>
                </a:solidFill>
                <a:latin typeface="Lato Black"/>
                <a:ea typeface="Lato Black"/>
                <a:cs typeface="Lato Black"/>
                <a:sym typeface="Lato Black"/>
              </a:rPr>
              <a:t>YUSCAN</a:t>
            </a:r>
            <a:endParaRPr sz="9600">
              <a:solidFill>
                <a:srgbClr val="D3FDF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" name="Google Shape;121;g6fe31307c3_0_364"/>
          <p:cNvSpPr txBox="1"/>
          <p:nvPr/>
        </p:nvSpPr>
        <p:spPr>
          <a:xfrm>
            <a:off x="1709884" y="3653958"/>
            <a:ext cx="840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MY" sz="2400">
                <a:solidFill>
                  <a:srgbClr val="D3FDF9"/>
                </a:solidFill>
                <a:latin typeface="Lato Light"/>
                <a:ea typeface="Lato Light"/>
                <a:cs typeface="Lato Light"/>
                <a:sym typeface="Lato Light"/>
              </a:rPr>
              <a:t>Application pour la prévention de l’obésité </a:t>
            </a:r>
            <a:endParaRPr sz="2800">
              <a:solidFill>
                <a:srgbClr val="D3FDF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2" name="Google Shape;122;g6fe31307c3_0_364"/>
          <p:cNvSpPr/>
          <p:nvPr/>
        </p:nvSpPr>
        <p:spPr>
          <a:xfrm>
            <a:off x="1606067" y="2700801"/>
            <a:ext cx="103800" cy="15408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fe31307c3_0_440"/>
          <p:cNvSpPr txBox="1"/>
          <p:nvPr>
            <p:ph type="title"/>
          </p:nvPr>
        </p:nvSpPr>
        <p:spPr>
          <a:xfrm>
            <a:off x="0" y="727925"/>
            <a:ext cx="112338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L’IDÉE D’APPLICATION</a:t>
            </a:r>
            <a:endParaRPr b="0" i="0" sz="48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28" name="Google Shape;128;g6fe31307c3_0_440"/>
          <p:cNvCxnSpPr/>
          <p:nvPr/>
        </p:nvCxnSpPr>
        <p:spPr>
          <a:xfrm>
            <a:off x="4686300" y="2562225"/>
            <a:ext cx="0" cy="288600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g6fe31307c3_0_440"/>
          <p:cNvSpPr txBox="1"/>
          <p:nvPr/>
        </p:nvSpPr>
        <p:spPr>
          <a:xfrm>
            <a:off x="5440375" y="2168009"/>
            <a:ext cx="55083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Libre et gratuite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24155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7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Simple et légère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Pas de compte utilisateur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Pas de collecte de données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Pas d’historique…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3495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Hors connexion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Accessible partout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Sans consommation de « data »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0" name="Google Shape;130;g6fe31307c3_0_4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12" y="3290575"/>
            <a:ext cx="3466775" cy="10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6fe31307c3_0_440"/>
          <p:cNvSpPr txBox="1"/>
          <p:nvPr>
            <p:ph idx="4294967295" type="body"/>
          </p:nvPr>
        </p:nvSpPr>
        <p:spPr>
          <a:xfrm>
            <a:off x="490250" y="2263988"/>
            <a:ext cx="2611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b="1" lang="en-MY" sz="2380">
                <a:solidFill>
                  <a:schemeClr val="dk1"/>
                </a:solidFill>
              </a:rPr>
              <a:t>Une alternative à </a:t>
            </a:r>
            <a:r>
              <a:rPr lang="en-MY"/>
              <a:t>:</a:t>
            </a:r>
            <a:endParaRPr sz="1870">
              <a:solidFill>
                <a:schemeClr val="dk1"/>
              </a:solidFill>
            </a:endParaRPr>
          </a:p>
          <a:p>
            <a:pPr indent="-224155" lvl="0" marL="34290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70"/>
              <a:buFont typeface="Arial"/>
              <a:buNone/>
            </a:pPr>
            <a:r>
              <a:t/>
            </a:r>
            <a:endParaRPr sz="1870">
              <a:solidFill>
                <a:schemeClr val="dk1"/>
              </a:solidFill>
            </a:endParaRPr>
          </a:p>
          <a:p>
            <a:pPr indent="-224155" lvl="0" marL="34290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70"/>
              <a:buFont typeface="Arial"/>
              <a:buNone/>
            </a:pPr>
            <a:r>
              <a:t/>
            </a:r>
            <a:endParaRPr sz="1870">
              <a:solidFill>
                <a:schemeClr val="dk1"/>
              </a:solidFill>
            </a:endParaRPr>
          </a:p>
        </p:txBody>
      </p:sp>
      <p:pic>
        <p:nvPicPr>
          <p:cNvPr id="132" name="Google Shape;132;g6fe31307c3_0_4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825" y="490050"/>
            <a:ext cx="2415156" cy="13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e31307c3_0_56"/>
          <p:cNvSpPr txBox="1"/>
          <p:nvPr>
            <p:ph type="title"/>
          </p:nvPr>
        </p:nvSpPr>
        <p:spPr>
          <a:xfrm>
            <a:off x="685800" y="821675"/>
            <a:ext cx="105480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YUSCAN</a:t>
            </a:r>
            <a:endParaRPr sz="4800"/>
          </a:p>
        </p:txBody>
      </p:sp>
      <p:pic>
        <p:nvPicPr>
          <p:cNvPr id="138" name="Google Shape;138;g6fe31307c3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2800" y="2479231"/>
            <a:ext cx="3269200" cy="1899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6fe31307c3_0_56"/>
          <p:cNvSpPr/>
          <p:nvPr/>
        </p:nvSpPr>
        <p:spPr>
          <a:xfrm>
            <a:off x="8265111" y="3229193"/>
            <a:ext cx="887700" cy="39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52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g6fe31307c3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245" y="2479231"/>
            <a:ext cx="3627685" cy="18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6fe31307c3_0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52" y="2479231"/>
            <a:ext cx="3379175" cy="1899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6fe31307c3_0_56"/>
          <p:cNvSpPr/>
          <p:nvPr/>
        </p:nvSpPr>
        <p:spPr>
          <a:xfrm>
            <a:off x="3522908" y="3229192"/>
            <a:ext cx="887700" cy="39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52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g6fe31307c3_0_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e31307c3_0_34"/>
          <p:cNvSpPr txBox="1"/>
          <p:nvPr>
            <p:ph type="title"/>
          </p:nvPr>
        </p:nvSpPr>
        <p:spPr>
          <a:xfrm>
            <a:off x="593400" y="772325"/>
            <a:ext cx="10674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LES DONNÉES</a:t>
            </a:r>
            <a:endParaRPr sz="4800"/>
          </a:p>
        </p:txBody>
      </p:sp>
      <p:sp>
        <p:nvSpPr>
          <p:cNvPr id="149" name="Google Shape;149;g6fe31307c3_0_34"/>
          <p:cNvSpPr txBox="1"/>
          <p:nvPr>
            <p:ph idx="1" type="body"/>
          </p:nvPr>
        </p:nvSpPr>
        <p:spPr>
          <a:xfrm>
            <a:off x="685799" y="2262543"/>
            <a:ext cx="10490100" cy="3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MY" sz="2800">
                <a:solidFill>
                  <a:schemeClr val="dk1"/>
                </a:solidFill>
              </a:rPr>
              <a:t>Base de données </a:t>
            </a:r>
            <a:r>
              <a:rPr b="1" lang="en-MY" sz="2800" u="sng">
                <a:solidFill>
                  <a:schemeClr val="dk1"/>
                </a:solidFill>
                <a:hlinkClick r:id="rId3"/>
              </a:rPr>
              <a:t>Open Food Fact</a:t>
            </a:r>
            <a:r>
              <a:rPr b="1" lang="en-MY" sz="2800">
                <a:solidFill>
                  <a:schemeClr val="dk1"/>
                </a:solidFill>
              </a:rPr>
              <a:t>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BDD ouverte (</a:t>
            </a:r>
            <a:r>
              <a:rPr i="1" lang="en-MY">
                <a:solidFill>
                  <a:schemeClr val="dk1"/>
                </a:solidFill>
              </a:rPr>
              <a:t>open data</a:t>
            </a:r>
            <a:r>
              <a:rPr lang="en-MY">
                <a:solidFill>
                  <a:schemeClr val="dk1"/>
                </a:solidFill>
              </a:rPr>
              <a:t>) et collaborative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Base de +</a:t>
            </a:r>
            <a:r>
              <a:rPr b="1" lang="en-MY">
                <a:solidFill>
                  <a:schemeClr val="dk1"/>
                </a:solidFill>
              </a:rPr>
              <a:t>6</a:t>
            </a:r>
            <a:r>
              <a:rPr b="1" lang="en-MY">
                <a:solidFill>
                  <a:schemeClr val="dk1"/>
                </a:solidFill>
              </a:rPr>
              <a:t>00’000</a:t>
            </a:r>
            <a:r>
              <a:rPr lang="en-MY">
                <a:solidFill>
                  <a:schemeClr val="dk1"/>
                </a:solidFill>
              </a:rPr>
              <a:t> produits </a:t>
            </a:r>
            <a:r>
              <a:rPr b="1" lang="en-MY">
                <a:solidFill>
                  <a:schemeClr val="dk1"/>
                </a:solidFill>
              </a:rPr>
              <a:t>alimentaires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Répertorie les ingrédients, les allergènes, la composition nutritionnelle…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… et toutes les informations présentes sur les étiquettes des aliments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Description des </a:t>
            </a:r>
            <a:r>
              <a:rPr b="1" lang="en-MY">
                <a:solidFill>
                  <a:schemeClr val="dk1"/>
                </a:solidFill>
              </a:rPr>
              <a:t>175 variables</a:t>
            </a:r>
            <a:r>
              <a:rPr lang="en-MY">
                <a:solidFill>
                  <a:schemeClr val="dk1"/>
                </a:solidFill>
              </a:rPr>
              <a:t> : </a:t>
            </a:r>
            <a:r>
              <a:rPr lang="en-MY" u="sng">
                <a:solidFill>
                  <a:schemeClr val="dk1"/>
                </a:solidFill>
                <a:hlinkClick r:id="rId4"/>
              </a:rPr>
              <a:t>ici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Le fichier .csv pèse </a:t>
            </a:r>
            <a:r>
              <a:rPr b="1" lang="en-MY">
                <a:solidFill>
                  <a:schemeClr val="dk1"/>
                </a:solidFill>
              </a:rPr>
              <a:t>+2,1 Go</a:t>
            </a:r>
            <a:endParaRPr/>
          </a:p>
        </p:txBody>
      </p:sp>
      <p:pic>
        <p:nvPicPr>
          <p:cNvPr id="150" name="Google Shape;150;g6fe31307c3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5575" y="1864150"/>
            <a:ext cx="2563125" cy="1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6fe31307c3_0_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e31307c3_0_67"/>
          <p:cNvSpPr txBox="1"/>
          <p:nvPr>
            <p:ph type="title"/>
          </p:nvPr>
        </p:nvSpPr>
        <p:spPr>
          <a:xfrm>
            <a:off x="838200" y="719100"/>
            <a:ext cx="10441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4800"/>
              <a:t>PROBLÉMATIQUES</a:t>
            </a:r>
            <a:endParaRPr sz="4800"/>
          </a:p>
        </p:txBody>
      </p:sp>
      <p:sp>
        <p:nvSpPr>
          <p:cNvPr id="157" name="Google Shape;157;g6fe31307c3_0_67"/>
          <p:cNvSpPr txBox="1"/>
          <p:nvPr>
            <p:ph idx="1" type="body"/>
          </p:nvPr>
        </p:nvSpPr>
        <p:spPr>
          <a:xfrm>
            <a:off x="838200" y="1984750"/>
            <a:ext cx="106311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/>
              <a:t>Quelles sont les principales </a:t>
            </a:r>
            <a:r>
              <a:rPr b="1" lang="en-MY" sz="2400"/>
              <a:t>variables corrélées </a:t>
            </a:r>
            <a:r>
              <a:rPr lang="en-MY" sz="2400"/>
              <a:t>au Nutri-Score ?</a:t>
            </a:r>
            <a:endParaRPr sz="2400"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⇒"/>
            </a:pPr>
            <a:r>
              <a:rPr lang="en-MY"/>
              <a:t> afin d’informer l’utilisateur des points positifs et négatifs</a:t>
            </a:r>
            <a:endParaRPr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⇒"/>
            </a:pPr>
            <a:r>
              <a:rPr lang="en-MY"/>
              <a:t> afin d’éliminer les variables inutiles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400"/>
              <a:t>Peut-on </a:t>
            </a:r>
            <a:r>
              <a:rPr b="1" lang="en-MY" sz="2400"/>
              <a:t>imputer</a:t>
            </a:r>
            <a:r>
              <a:rPr lang="en-MY" sz="2400"/>
              <a:t> le Nutri-Score ?</a:t>
            </a:r>
            <a:endParaRPr sz="2400"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⇒"/>
            </a:pPr>
            <a:r>
              <a:rPr lang="en-MY"/>
              <a:t> pour augmenter le nombre de produits pris en charge</a:t>
            </a:r>
            <a:endParaRPr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⇒"/>
            </a:pPr>
            <a:r>
              <a:rPr lang="en-MY"/>
              <a:t> en étant transparent avec l’utilisateur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400"/>
              <a:t>Peut-on réduire drastiquement la </a:t>
            </a:r>
            <a:r>
              <a:rPr b="1" lang="en-MY" sz="2400"/>
              <a:t>taille de la base </a:t>
            </a:r>
            <a:r>
              <a:rPr lang="en-MY" sz="2400"/>
              <a:t>de données ?</a:t>
            </a:r>
            <a:endParaRPr sz="2400"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⇒"/>
            </a:pPr>
            <a:r>
              <a:rPr lang="en-MY"/>
              <a:t> pour améliorer la « portabilité » de la base de données</a:t>
            </a:r>
            <a:endParaRPr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⇒"/>
            </a:pPr>
            <a:r>
              <a:rPr lang="en-MY"/>
              <a:t> tout en conservant un maximum d’informations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035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035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035"/>
          </a:p>
        </p:txBody>
      </p:sp>
      <p:pic>
        <p:nvPicPr>
          <p:cNvPr id="158" name="Google Shape;158;g6fe31307c3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50" y="501600"/>
            <a:ext cx="2415156" cy="13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tartup_x_bluepurple">
      <a:dk1>
        <a:srgbClr val="2B2B2D"/>
      </a:dk1>
      <a:lt1>
        <a:srgbClr val="FFFFFF"/>
      </a:lt1>
      <a:dk2>
        <a:srgbClr val="6651A1"/>
      </a:dk2>
      <a:lt2>
        <a:srgbClr val="5E5CA2"/>
      </a:lt2>
      <a:accent1>
        <a:srgbClr val="5268A5"/>
      </a:accent1>
      <a:accent2>
        <a:srgbClr val="4276AA"/>
      </a:accent2>
      <a:accent3>
        <a:srgbClr val="2C85AE"/>
      </a:accent3>
      <a:accent4>
        <a:srgbClr val="1891AB"/>
      </a:accent4>
      <a:accent5>
        <a:srgbClr val="0099A5"/>
      </a:accent5>
      <a:accent6>
        <a:srgbClr val="00A09D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