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Da4YeAGS+z/9LbXwu8bhCztc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regular.fntdata"/><Relationship Id="rId30" Type="http://schemas.openxmlformats.org/officeDocument/2006/relationships/font" Target="fonts/LatoBlack-boldItalic.fntdata"/><Relationship Id="rId11" Type="http://schemas.openxmlformats.org/officeDocument/2006/relationships/slide" Target="slides/slide7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M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07711e2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ff07711e2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f07711e2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ff07711e2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f07711e2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ff07711e2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f07711e2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ff07711e2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f07711e2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ff07711e2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f07711e2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6ff07711e2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f07711e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6ff07711e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ff07711e2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f07711e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ff07711e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07711e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ff07711e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077133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6ff077133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e9e204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fe9e204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yout">
  <p:cSld name="Blank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2" name="Google Shape;62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Info">
  <p:cSld name="Team Inf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>
            <p:ph idx="2" type="pic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3" name="Google Shape;73;p35"/>
          <p:cNvSpPr/>
          <p:nvPr>
            <p:ph idx="3" type="pic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4" name="Google Shape;74;p35"/>
          <p:cNvSpPr/>
          <p:nvPr>
            <p:ph idx="4" type="pic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Google Shape;75;p35"/>
          <p:cNvSpPr/>
          <p:nvPr>
            <p:ph idx="5" type="pic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B8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21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le_only_no page">
  <p:cSld name="Tile_only_no p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_clients">
  <p:cSld name="Sta_clien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>
            <p:ph idx="2" type="pic"/>
          </p:nvPr>
        </p:nvSpPr>
        <p:spPr>
          <a:xfrm>
            <a:off x="-2" y="1758950"/>
            <a:ext cx="1142901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_layout">
  <p:cSld name="page_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/>
          <p:nvPr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7_Title Only">
  <p:cSld name="107_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838201" y="365128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27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cxnSp>
        <p:nvCxnSpPr>
          <p:cNvPr id="12" name="Google Shape;12;p19"/>
          <p:cNvCxnSpPr/>
          <p:nvPr/>
        </p:nvCxnSpPr>
        <p:spPr>
          <a:xfrm>
            <a:off x="1903789" y="6387497"/>
            <a:ext cx="889121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9"/>
          <p:cNvSpPr txBox="1"/>
          <p:nvPr/>
        </p:nvSpPr>
        <p:spPr>
          <a:xfrm>
            <a:off x="357525" y="6233600"/>
            <a:ext cx="16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MY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OpenClassrooms</a:t>
            </a:r>
            <a:endParaRPr b="0" i="0" sz="1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" name="Google Shape;14;p19"/>
          <p:cNvSpPr txBox="1"/>
          <p:nvPr/>
        </p:nvSpPr>
        <p:spPr>
          <a:xfrm>
            <a:off x="10977637" y="6248996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MY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5" name="Google Shape;15;p19"/>
          <p:cNvGrpSpPr/>
          <p:nvPr/>
        </p:nvGrpSpPr>
        <p:grpSpPr>
          <a:xfrm>
            <a:off x="10725261" y="443952"/>
            <a:ext cx="628539" cy="280755"/>
            <a:chOff x="11237090" y="300016"/>
            <a:chExt cx="628539" cy="280755"/>
          </a:xfrm>
        </p:grpSpPr>
        <p:sp>
          <p:nvSpPr>
            <p:cNvPr id="16" name="Google Shape;16;p19"/>
            <p:cNvSpPr/>
            <p:nvPr/>
          </p:nvSpPr>
          <p:spPr>
            <a:xfrm>
              <a:off x="11237090" y="300016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11588782" y="303924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8" name="Google Shape;18;p19"/>
            <p:cNvGrpSpPr/>
            <p:nvPr/>
          </p:nvGrpSpPr>
          <p:grpSpPr>
            <a:xfrm>
              <a:off x="11346477" y="404980"/>
              <a:ext cx="45719" cy="73401"/>
              <a:chOff x="3345327" y="4804130"/>
              <a:chExt cx="74098" cy="118964"/>
            </a:xfrm>
          </p:grpSpPr>
          <p:cxnSp>
            <p:nvCxnSpPr>
              <p:cNvPr id="19" name="Google Shape;19;p19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19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" name="Google Shape;21;p19"/>
            <p:cNvGrpSpPr/>
            <p:nvPr/>
          </p:nvGrpSpPr>
          <p:grpSpPr>
            <a:xfrm rot="10800000">
              <a:off x="11708252" y="402651"/>
              <a:ext cx="45719" cy="73401"/>
              <a:chOff x="3345327" y="4804130"/>
              <a:chExt cx="74098" cy="118964"/>
            </a:xfrm>
          </p:grpSpPr>
          <p:cxnSp>
            <p:nvCxnSpPr>
              <p:cNvPr id="22" name="Google Shape;22;p19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19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user.oc-static.com/upload/2019/02/24/15510245026714_Seattle_logo_landscape_blue-black.png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user.oc-static.com/upload/2019/02/24/15510245026714_Seattle_logo_landscape_blue-black.png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user.oc-static.com/upload/2019/02/24/15510245026714_Seattle_logo_landscape_blue-black.png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user.oc-static.com/upload/2019/02/24/15510245026714_Seattle_logo_landscape_blue-black.png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user.oc-static.com/upload/2019/02/24/15510245026714_Seattle_logo_landscape_blue-black.png" TargetMode="External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ser.oc-static.com/upload/2019/02/24/15510245026714_Seattle_logo_landscape_blue-black.png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ser.oc-static.com/upload/2019/02/24/15510245026714_Seattle_logo_landscape_blue-black.pn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ser.oc-static.com/upload/2019/02/24/15510245026714_Seattle_logo_landscape_blue-black.pn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ser.oc-static.com/upload/2019/02/24/15510245026714_Seattle_logo_landscape_blue-black.png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user.oc-static.com/upload/2019/02/24/15510245026714_Seattle_logo_landscape_blue-black.png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3831350" y="1993100"/>
            <a:ext cx="5048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MY" sz="3600" cap="smal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Apprentissage statistique</a:t>
            </a:r>
            <a:endParaRPr b="1" i="0" sz="3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4108450" y="2704419"/>
            <a:ext cx="38673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Projet 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 sz="1800" cap="smal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Anticipez les besoins de bâtiments</a:t>
            </a:r>
            <a:br>
              <a:rPr lang="en-MY" sz="1800" cap="smal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MY" sz="1800" cap="smal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 consommation énergétique et émissions de G.E.S.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3831358" y="3964107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/>
        </p:nvSpPr>
        <p:spPr>
          <a:xfrm>
            <a:off x="4678200" y="4156586"/>
            <a:ext cx="28356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b="0"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Denis Lecoeuche 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20</a:t>
            </a:r>
            <a:r>
              <a:rPr i="1"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6ff07711e2_0_59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850925" y="724925"/>
            <a:ext cx="9539674" cy="540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seattle" id="162" name="Google Shape;162;g6ff07711e2_0_5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895600" cy="132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6ff07711e2_0_65"/>
          <p:cNvPicPr preferRelativeResize="0"/>
          <p:nvPr/>
        </p:nvPicPr>
        <p:blipFill rotWithShape="1">
          <a:blip r:embed="rId3">
            <a:alphaModFix/>
          </a:blip>
          <a:srcRect b="0" l="9903" r="9646" t="0"/>
          <a:stretch/>
        </p:blipFill>
        <p:spPr>
          <a:xfrm>
            <a:off x="705700" y="982300"/>
            <a:ext cx="10375324" cy="5162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seattle" id="168" name="Google Shape;168;g6ff07711e2_0_6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895600" cy="132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6ff07711e2_0_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915" l="0" r="0" t="0"/>
          <a:stretch/>
        </p:blipFill>
        <p:spPr>
          <a:xfrm>
            <a:off x="2329129" y="1024300"/>
            <a:ext cx="6180600" cy="525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seattle" id="174" name="Google Shape;174;g6ff07711e2_0_7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895600" cy="132618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6ff07711e2_0_71"/>
          <p:cNvSpPr txBox="1"/>
          <p:nvPr>
            <p:ph type="title"/>
          </p:nvPr>
        </p:nvSpPr>
        <p:spPr>
          <a:xfrm>
            <a:off x="0" y="301875"/>
            <a:ext cx="12192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3600"/>
              <a:t>VARIABLE DISPENSABLE ?</a:t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6ff07711e2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475" y="1293000"/>
            <a:ext cx="9635501" cy="4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6ff07711e2_0_78"/>
          <p:cNvSpPr txBox="1"/>
          <p:nvPr/>
        </p:nvSpPr>
        <p:spPr>
          <a:xfrm>
            <a:off x="-125" y="0"/>
            <a:ext cx="1219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i="0" lang="en-MY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COMPROMIS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i="0" lang="en-MY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PERFORMANCES / RESSOURCES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Logo seattle" id="182" name="Google Shape;182;g6ff07711e2_0_7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895600" cy="132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6ff07711e2_0_85"/>
          <p:cNvPicPr preferRelativeResize="0"/>
          <p:nvPr/>
        </p:nvPicPr>
        <p:blipFill rotWithShape="1">
          <a:blip r:embed="rId3">
            <a:alphaModFix/>
          </a:blip>
          <a:srcRect b="4844" l="8211" r="9922" t="6108"/>
          <a:stretch/>
        </p:blipFill>
        <p:spPr>
          <a:xfrm>
            <a:off x="920575" y="1326175"/>
            <a:ext cx="10022350" cy="48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ff07711e2_0_85"/>
          <p:cNvSpPr txBox="1"/>
          <p:nvPr/>
        </p:nvSpPr>
        <p:spPr>
          <a:xfrm>
            <a:off x="18950" y="310900"/>
            <a:ext cx="12192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i="0" lang="en-MY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PLUS DE DONNÉES ?</a:t>
            </a:r>
            <a:endParaRPr sz="3600"/>
          </a:p>
        </p:txBody>
      </p:sp>
      <p:pic>
        <p:nvPicPr>
          <p:cNvPr descr="Logo seattle" id="189" name="Google Shape;189;g6ff07711e2_0_8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895600" cy="132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f07711e2_0_92"/>
          <p:cNvSpPr txBox="1"/>
          <p:nvPr>
            <p:ph idx="1" type="body"/>
          </p:nvPr>
        </p:nvSpPr>
        <p:spPr>
          <a:xfrm>
            <a:off x="775500" y="1562675"/>
            <a:ext cx="4943400" cy="4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/>
              <a:t>Algorithmes pour la </a:t>
            </a:r>
            <a:r>
              <a:rPr b="1" lang="en-MY" sz="2400"/>
              <a:t>sélection des hyperparamètres </a:t>
            </a:r>
            <a:r>
              <a:rPr lang="en-MY" sz="2400"/>
              <a:t>:</a:t>
            </a:r>
            <a:endParaRPr sz="2400"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optimisation bayésienne (skopt)</a:t>
            </a:r>
            <a:endParaRPr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algorithmes génétiques</a:t>
            </a:r>
            <a:endParaRPr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estimateurs de Parzen (TPE, hyperopt)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/>
              <a:t>Essayer d'autres méthodes de </a:t>
            </a:r>
            <a:r>
              <a:rPr b="1" i="1" lang="en-MY" sz="2400"/>
              <a:t>boosting</a:t>
            </a:r>
            <a:r>
              <a:rPr lang="en-MY" sz="2400"/>
              <a:t> :</a:t>
            </a:r>
            <a:endParaRPr sz="2400"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XGBoost</a:t>
            </a:r>
            <a:endParaRPr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CatBoost</a:t>
            </a:r>
            <a:endParaRPr/>
          </a:p>
          <a:p>
            <a:pPr indent="-2635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LightGBM</a:t>
            </a:r>
            <a:endParaRPr/>
          </a:p>
        </p:txBody>
      </p:sp>
      <p:sp>
        <p:nvSpPr>
          <p:cNvPr id="195" name="Google Shape;195;g6ff07711e2_0_92"/>
          <p:cNvSpPr txBox="1"/>
          <p:nvPr>
            <p:ph type="title"/>
          </p:nvPr>
        </p:nvSpPr>
        <p:spPr>
          <a:xfrm>
            <a:off x="0" y="244363"/>
            <a:ext cx="12192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3600"/>
              <a:t>PISTES D’AMÉLIORATIONS</a:t>
            </a:r>
            <a:endParaRPr b="1" sz="3600"/>
          </a:p>
        </p:txBody>
      </p:sp>
      <p:cxnSp>
        <p:nvCxnSpPr>
          <p:cNvPr id="196" name="Google Shape;196;g6ff07711e2_0_92"/>
          <p:cNvCxnSpPr/>
          <p:nvPr/>
        </p:nvCxnSpPr>
        <p:spPr>
          <a:xfrm flipH="1" rot="10800000">
            <a:off x="6096000" y="1505225"/>
            <a:ext cx="2700" cy="473550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g6ff07711e2_0_92"/>
          <p:cNvSpPr txBox="1"/>
          <p:nvPr>
            <p:ph idx="1" type="body"/>
          </p:nvPr>
        </p:nvSpPr>
        <p:spPr>
          <a:xfrm>
            <a:off x="6185700" y="1470600"/>
            <a:ext cx="58983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MY" sz="2400"/>
              <a:t>Approfondir les essais sur les </a:t>
            </a:r>
            <a:r>
              <a:rPr b="1" lang="en-MY" sz="2400"/>
              <a:t>réseaux de neurones</a:t>
            </a:r>
            <a:r>
              <a:rPr lang="en-MY" sz="2400"/>
              <a:t> :</a:t>
            </a:r>
            <a:endParaRPr sz="2400"/>
          </a:p>
          <a:p>
            <a:pPr indent="-257683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essayer une régularisation (dropout, etc.)</a:t>
            </a:r>
            <a:endParaRPr/>
          </a:p>
          <a:p>
            <a:pPr indent="-257683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optimisation des hyperparamètres : nb de couches, d’unités, vitesse d’apprentissage, taux de dropout…</a:t>
            </a:r>
            <a:endParaRPr/>
          </a:p>
          <a:p>
            <a:pPr indent="-1170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400"/>
              <a:t>Améliorer le processus d’</a:t>
            </a:r>
            <a:r>
              <a:rPr b="1" lang="en-MY" sz="2400"/>
              <a:t>hybridation</a:t>
            </a:r>
            <a:r>
              <a:rPr lang="en-MY" sz="2400"/>
              <a:t> (</a:t>
            </a:r>
            <a:r>
              <a:rPr i="1" lang="en-MY" sz="2400"/>
              <a:t>modèle stacking</a:t>
            </a:r>
            <a:r>
              <a:rPr lang="en-MY" sz="2400"/>
              <a:t>)</a:t>
            </a:r>
            <a:endParaRPr sz="2400"/>
          </a:p>
          <a:p>
            <a:pPr indent="-263525" lvl="1" marL="6858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validation croisée imbriquée pour compenser le problème de taille des données</a:t>
            </a:r>
            <a:endParaRPr/>
          </a:p>
          <a:p>
            <a:pPr indent="-263525" lvl="1" marL="6858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MY"/>
              <a:t>sélection du méta-modèle (moyenne pondérée, forêt, etc.)</a:t>
            </a:r>
            <a:endParaRPr/>
          </a:p>
        </p:txBody>
      </p:sp>
      <p:pic>
        <p:nvPicPr>
          <p:cNvPr descr="Logo seattle" id="198" name="Google Shape;198;g6ff07711e2_0_9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895600" cy="132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4986925" y="2228500"/>
            <a:ext cx="221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MY" sz="4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Merci !</a:t>
            </a:r>
            <a:endParaRPr b="1"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4824400" y="3244350"/>
            <a:ext cx="24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MY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Des Questions ?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08" name="Google Shape;208;p18"/>
          <p:cNvCxnSpPr/>
          <p:nvPr/>
        </p:nvCxnSpPr>
        <p:spPr>
          <a:xfrm>
            <a:off x="3777408" y="3964107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18"/>
          <p:cNvSpPr txBox="1"/>
          <p:nvPr/>
        </p:nvSpPr>
        <p:spPr>
          <a:xfrm>
            <a:off x="4933000" y="4314550"/>
            <a:ext cx="22182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b="0"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Denis Lecoeuche 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2020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f07711e2_0_21"/>
          <p:cNvSpPr txBox="1"/>
          <p:nvPr>
            <p:ph type="title"/>
          </p:nvPr>
        </p:nvSpPr>
        <p:spPr>
          <a:xfrm>
            <a:off x="685800" y="1112121"/>
            <a:ext cx="10820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4800"/>
              <a:t>LE CONTEXTE</a:t>
            </a:r>
            <a:endParaRPr b="1" sz="4800"/>
          </a:p>
        </p:txBody>
      </p:sp>
      <p:sp>
        <p:nvSpPr>
          <p:cNvPr id="93" name="Google Shape;93;g6ff07711e2_0_21"/>
          <p:cNvSpPr txBox="1"/>
          <p:nvPr>
            <p:ph idx="1" type="body"/>
          </p:nvPr>
        </p:nvSpPr>
        <p:spPr>
          <a:xfrm>
            <a:off x="432452" y="2343995"/>
            <a:ext cx="113271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 sz="2800">
                <a:solidFill>
                  <a:schemeClr val="dk1"/>
                </a:solidFill>
              </a:rPr>
              <a:t>Pour atteindre son objectif de ville neutre en émissions de carbone en 2050, la </a:t>
            </a:r>
            <a:r>
              <a:rPr b="1" lang="en-MY" sz="2800">
                <a:solidFill>
                  <a:schemeClr val="dk1"/>
                </a:solidFill>
              </a:rPr>
              <a:t>ville de Seattle </a:t>
            </a:r>
            <a:r>
              <a:rPr lang="en-MY" sz="2800">
                <a:solidFill>
                  <a:schemeClr val="dk1"/>
                </a:solidFill>
              </a:rPr>
              <a:t>s’intéresse de près aux émissions des bâtiments non destinés à l’habitation.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 sz="2800">
                <a:solidFill>
                  <a:schemeClr val="dk1"/>
                </a:solidFill>
              </a:rPr>
              <a:t> Les relevés sont coûteux à obtenir, et à partir de ceux déjà réalisés, vous voulez tenter de </a:t>
            </a:r>
            <a:r>
              <a:rPr b="1" lang="en-MY" sz="2800">
                <a:solidFill>
                  <a:schemeClr val="dk1"/>
                </a:solidFill>
              </a:rPr>
              <a:t>prédire les émissions de CO2 et la consommation totale d’énergie</a:t>
            </a:r>
            <a:r>
              <a:rPr lang="en-MY" sz="2800">
                <a:solidFill>
                  <a:schemeClr val="dk1"/>
                </a:solidFill>
              </a:rPr>
              <a:t> de bâtiments pour lesquels elles n’ont pas encore été mesurées.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descr="Logo seattle" id="94" name="Google Shape;94;g6ff07711e2_0_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2700"/>
            <a:ext cx="4762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" name="Google Shape;100;p2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599819" y="353995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487625" y="1729950"/>
            <a:ext cx="50178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1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min) – 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Problématique, interprétation et pistes de recherche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2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min) – N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ettoyage et exploration (notebook)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84571" y="753661"/>
            <a:ext cx="297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MY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Sommaire</a:t>
            </a:r>
            <a:endParaRPr b="0" i="0" sz="4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87625" y="3631475"/>
            <a:ext cx="4239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3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(10 min) – P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istes de modélisation effectuées (code)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4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min) – M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odèle final sélectionné et améliorations (code)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1800" cap="small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Partie 5 </a:t>
            </a:r>
            <a:r>
              <a:rPr lang="en-MY" sz="1800" cap="small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(5 à 10 min) – 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Questions-réponses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125" y="1133750"/>
            <a:ext cx="4866776" cy="486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" name="Google Shape;111;p4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>
            <a:off x="599806" y="2216633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4"/>
          <p:cNvSpPr txBox="1"/>
          <p:nvPr/>
        </p:nvSpPr>
        <p:spPr>
          <a:xfrm>
            <a:off x="599800" y="104155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1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599800" y="2887175"/>
            <a:ext cx="46548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MY" sz="4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Présentation de</a:t>
            </a:r>
            <a:endParaRPr b="0" i="0" sz="4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MY" sz="4000">
                <a:latin typeface="Lato"/>
                <a:ea typeface="Lato"/>
                <a:cs typeface="Lato"/>
                <a:sym typeface="Lato"/>
              </a:rPr>
              <a:t>la problématique</a:t>
            </a:r>
            <a:endParaRPr b="0" i="0" sz="3000" u="none" cap="small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125" y="1133750"/>
            <a:ext cx="4866776" cy="486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f07711e2_0_29"/>
          <p:cNvSpPr txBox="1"/>
          <p:nvPr>
            <p:ph idx="1" type="body"/>
          </p:nvPr>
        </p:nvSpPr>
        <p:spPr>
          <a:xfrm>
            <a:off x="1016100" y="2675023"/>
            <a:ext cx="104901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MY" sz="2800">
                <a:solidFill>
                  <a:schemeClr val="dk1"/>
                </a:solidFill>
              </a:rPr>
              <a:t>Données accessibles sur 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Données de la ville de </a:t>
            </a:r>
            <a:r>
              <a:rPr b="1" lang="en-MY">
                <a:solidFill>
                  <a:schemeClr val="dk1"/>
                </a:solidFill>
              </a:rPr>
              <a:t>Seattle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Deux tables : pour les années </a:t>
            </a:r>
            <a:r>
              <a:rPr b="1" lang="en-MY">
                <a:solidFill>
                  <a:schemeClr val="dk1"/>
                </a:solidFill>
              </a:rPr>
              <a:t>2015</a:t>
            </a:r>
            <a:r>
              <a:rPr lang="en-MY">
                <a:solidFill>
                  <a:schemeClr val="dk1"/>
                </a:solidFill>
              </a:rPr>
              <a:t> et </a:t>
            </a:r>
            <a:r>
              <a:rPr b="1" lang="en-MY">
                <a:solidFill>
                  <a:schemeClr val="dk1"/>
                </a:solidFill>
              </a:rPr>
              <a:t>2016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Environ </a:t>
            </a:r>
            <a:r>
              <a:rPr b="1" lang="en-MY">
                <a:solidFill>
                  <a:schemeClr val="dk1"/>
                </a:solidFill>
              </a:rPr>
              <a:t>3’400 bâtiments </a:t>
            </a:r>
            <a:r>
              <a:rPr lang="en-MY">
                <a:solidFill>
                  <a:schemeClr val="dk1"/>
                </a:solidFill>
              </a:rPr>
              <a:t>dans chaque table, et </a:t>
            </a:r>
            <a:r>
              <a:rPr b="1" lang="en-MY">
                <a:solidFill>
                  <a:schemeClr val="dk1"/>
                </a:solidFill>
              </a:rPr>
              <a:t>46 caractéristiques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MY">
                <a:solidFill>
                  <a:schemeClr val="dk1"/>
                </a:solidFill>
              </a:rPr>
              <a:t>Les fichiers .csv pèsent </a:t>
            </a:r>
            <a:r>
              <a:rPr b="1" lang="en-MY">
                <a:solidFill>
                  <a:schemeClr val="dk1"/>
                </a:solidFill>
              </a:rPr>
              <a:t>1,5 Mo + 1,2 Mo</a:t>
            </a:r>
            <a:endParaRPr/>
          </a:p>
        </p:txBody>
      </p:sp>
      <p:pic>
        <p:nvPicPr>
          <p:cNvPr descr="Logo seattle" id="121" name="Google Shape;121;g6ff07711e2_0_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2700"/>
            <a:ext cx="4762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6ff07711e2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9450" y="2563925"/>
            <a:ext cx="1355300" cy="6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6ff07711e2_0_29"/>
          <p:cNvSpPr txBox="1"/>
          <p:nvPr>
            <p:ph type="title"/>
          </p:nvPr>
        </p:nvSpPr>
        <p:spPr>
          <a:xfrm>
            <a:off x="685800" y="1112121"/>
            <a:ext cx="10820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4800"/>
              <a:t>LES DONNÉES</a:t>
            </a:r>
            <a:endParaRPr b="1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f07711e2_0_37"/>
          <p:cNvSpPr txBox="1"/>
          <p:nvPr>
            <p:ph idx="1" type="body"/>
          </p:nvPr>
        </p:nvSpPr>
        <p:spPr>
          <a:xfrm>
            <a:off x="1043100" y="2290100"/>
            <a:ext cx="101058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200"/>
              <a:t>L’</a:t>
            </a:r>
            <a:r>
              <a:rPr b="1" lang="en-MY" sz="2200"/>
              <a:t>apprentissage statistique </a:t>
            </a:r>
            <a:r>
              <a:rPr lang="en-MY" sz="2200"/>
              <a:t>peut-il aider à résoudre notre problème ?</a:t>
            </a:r>
            <a:endParaRPr sz="2200"/>
          </a:p>
          <a:p>
            <a:pPr indent="-2413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⇒"/>
            </a:pPr>
            <a:r>
              <a:rPr lang="en-MY" sz="2200"/>
              <a:t> sélectionner le </a:t>
            </a:r>
            <a:r>
              <a:rPr b="1" lang="en-MY" sz="2200"/>
              <a:t>meilleur modèle</a:t>
            </a:r>
            <a:r>
              <a:rPr lang="en-MY" sz="2200"/>
              <a:t> d’apprentissage statistique</a:t>
            </a:r>
            <a:endParaRPr sz="2200"/>
          </a:p>
          <a:p>
            <a:pPr indent="-2413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⇒"/>
            </a:pPr>
            <a:r>
              <a:rPr lang="en-MY" sz="2200"/>
              <a:t> sélectionner les meilleurs </a:t>
            </a:r>
            <a:r>
              <a:rPr b="1" lang="en-MY" sz="2200"/>
              <a:t>hyperparamètres</a:t>
            </a:r>
            <a:endParaRPr sz="2200"/>
          </a:p>
          <a:p>
            <a:pPr indent="-2413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⇒"/>
            </a:pPr>
            <a:r>
              <a:rPr b="1" lang="en-MY" sz="2200"/>
              <a:t> </a:t>
            </a:r>
            <a:r>
              <a:rPr lang="en-MY" sz="2200"/>
              <a:t>évaluer la </a:t>
            </a:r>
            <a:r>
              <a:rPr b="1" lang="en-MY" sz="2200"/>
              <a:t>performance</a:t>
            </a:r>
            <a:r>
              <a:rPr lang="en-MY" sz="2200"/>
              <a:t> du modèle obtenu</a:t>
            </a:r>
            <a:endParaRPr sz="2200"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200"/>
              <a:t>Quelles sont les </a:t>
            </a:r>
            <a:r>
              <a:rPr b="1" lang="en-MY" sz="2200"/>
              <a:t>caractéristiques</a:t>
            </a:r>
            <a:r>
              <a:rPr lang="en-MY" sz="2200"/>
              <a:t> les plus importantes ?</a:t>
            </a:r>
            <a:endParaRPr sz="2200"/>
          </a:p>
          <a:p>
            <a:pPr indent="-2413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⇒"/>
            </a:pPr>
            <a:r>
              <a:rPr lang="en-MY" sz="2200"/>
              <a:t> étudier la pertinence de la variable « </a:t>
            </a:r>
            <a:r>
              <a:rPr b="1" lang="en-MY" sz="2200"/>
              <a:t>ENERGY STAR Score</a:t>
            </a:r>
            <a:r>
              <a:rPr lang="en-MY" sz="2200"/>
              <a:t> »</a:t>
            </a:r>
            <a:endParaRPr sz="2200"/>
          </a:p>
          <a:p>
            <a:pPr indent="-101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2200"/>
              <a:t>Quelles sont les </a:t>
            </a:r>
            <a:r>
              <a:rPr b="1" lang="en-MY" sz="2200"/>
              <a:t>améliorations</a:t>
            </a:r>
            <a:r>
              <a:rPr lang="en-MY" sz="2200"/>
              <a:t> possibles ?</a:t>
            </a:r>
            <a:endParaRPr sz="2200"/>
          </a:p>
          <a:p>
            <a:pPr indent="-2413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⇒"/>
            </a:pPr>
            <a:r>
              <a:rPr lang="en-MY" sz="2200"/>
              <a:t> effets de la taille du jeu de données d’entraînement</a:t>
            </a:r>
            <a:endParaRPr sz="2200"/>
          </a:p>
          <a:p>
            <a:pPr indent="-2413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⇒"/>
            </a:pPr>
            <a:r>
              <a:rPr lang="en-MY" sz="2200"/>
              <a:t> impact des observations (bâtiments) « hors-normes »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29" name="Google Shape;129;g6ff07711e2_0_37"/>
          <p:cNvSpPr txBox="1"/>
          <p:nvPr>
            <p:ph type="title"/>
          </p:nvPr>
        </p:nvSpPr>
        <p:spPr>
          <a:xfrm>
            <a:off x="685800" y="1112121"/>
            <a:ext cx="10820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sz="4800"/>
              <a:t>PROBLÉMATIQUE</a:t>
            </a:r>
            <a:endParaRPr b="1" sz="4800"/>
          </a:p>
        </p:txBody>
      </p:sp>
      <p:pic>
        <p:nvPicPr>
          <p:cNvPr descr="Logo seattle" id="130" name="Google Shape;130;g6ff07711e2_0_3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2713"/>
            <a:ext cx="4762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136;p9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37" name="Google Shape;137;p9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9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2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599800" y="2004975"/>
            <a:ext cx="43368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PARTIE 2 :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MY" sz="2400" cap="smal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ETTOYAGE ET EXPLORATION </a:t>
            </a:r>
            <a:b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PARTIE 3 :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MY" sz="2400" cap="smal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ISTES DE MODÉLISATION EFFECTUÉES </a:t>
            </a:r>
            <a:b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PARTIE 4 :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MY" sz="2400" cap="smal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MY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ODÈLE FINAL SÉLECTIONNÉ ET AMÉLIORATIONS</a:t>
            </a:r>
            <a:endParaRPr i="0" sz="2400" u="none" cap="small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f077133b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g6ff077133b_0_0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47" name="Google Shape;147;g6ff077133b_0_0"/>
          <p:cNvCxnSpPr/>
          <p:nvPr/>
        </p:nvCxnSpPr>
        <p:spPr>
          <a:xfrm>
            <a:off x="599806" y="2216633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g6ff077133b_0_0"/>
          <p:cNvSpPr txBox="1"/>
          <p:nvPr/>
        </p:nvSpPr>
        <p:spPr>
          <a:xfrm>
            <a:off x="599800" y="113375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</a:t>
            </a:r>
            <a:r>
              <a:rPr lang="en-MY"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4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9" name="Google Shape;149;g6ff077133b_0_0"/>
          <p:cNvSpPr txBox="1"/>
          <p:nvPr/>
        </p:nvSpPr>
        <p:spPr>
          <a:xfrm>
            <a:off x="599800" y="3037000"/>
            <a:ext cx="46548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MY" sz="4000">
                <a:latin typeface="Lato"/>
                <a:ea typeface="Lato"/>
                <a:cs typeface="Lato"/>
                <a:sym typeface="Lato"/>
              </a:rPr>
              <a:t>Modèle final &amp; amélioration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g6ff077133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125" y="1133750"/>
            <a:ext cx="4866776" cy="486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FF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6fe9e2049c_0_0"/>
          <p:cNvPicPr preferRelativeResize="0"/>
          <p:nvPr/>
        </p:nvPicPr>
        <p:blipFill rotWithShape="1">
          <a:blip r:embed="rId3">
            <a:alphaModFix/>
          </a:blip>
          <a:srcRect b="6872" l="6417" r="9584" t="0"/>
          <a:stretch/>
        </p:blipFill>
        <p:spPr>
          <a:xfrm>
            <a:off x="1148650" y="806225"/>
            <a:ext cx="9180525" cy="540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seattle" id="156" name="Google Shape;156;g6fe9e2049c_0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895600" cy="132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tartup_x_bluepurple">
      <a:dk1>
        <a:srgbClr val="2B2B2D"/>
      </a:dk1>
      <a:lt1>
        <a:srgbClr val="FFFFFF"/>
      </a:lt1>
      <a:dk2>
        <a:srgbClr val="6651A1"/>
      </a:dk2>
      <a:lt2>
        <a:srgbClr val="5E5CA2"/>
      </a:lt2>
      <a:accent1>
        <a:srgbClr val="5268A5"/>
      </a:accent1>
      <a:accent2>
        <a:srgbClr val="4276AA"/>
      </a:accent2>
      <a:accent3>
        <a:srgbClr val="2C85AE"/>
      </a:accent3>
      <a:accent4>
        <a:srgbClr val="1891AB"/>
      </a:accent4>
      <a:accent5>
        <a:srgbClr val="0099A5"/>
      </a:accent5>
      <a:accent6>
        <a:srgbClr val="00A09D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