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7C37E3-3AF8-4A82-A095-667582E972F8}">
  <a:tblStyle styleId="{517C37E3-3AF8-4A82-A095-667582E972F8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AF0"/>
          </a:solidFill>
        </a:fill>
      </a:tcStyle>
    </a:wholeTbl>
    <a:band1H>
      <a:tcTxStyle/>
      <a:tcStyle>
        <a:fill>
          <a:solidFill>
            <a:srgbClr val="CFD2E0"/>
          </a:solidFill>
        </a:fill>
      </a:tcStyle>
    </a:band1H>
    <a:band2H>
      <a:tcTxStyle/>
    </a:band2H>
    <a:band1V>
      <a:tcTxStyle/>
      <a:tcStyle>
        <a:fill>
          <a:solidFill>
            <a:srgbClr val="CFD2E0"/>
          </a:solidFill>
        </a:fill>
      </a:tcStyle>
    </a:band1V>
    <a:band2V>
      <a:tcTxStyle/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Black-bold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font" Target="fonts/LatoBlack-bold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M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ab97eb37_0_9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0ab97eb37_0_9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af1c6bf8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6af1c6bf8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af1c6bf89_1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6af1c6bf89_1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af1c6bf89_1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6af1c6bf89_1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af1c6bf89_1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6af1c6bf89_1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0ab97eb37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70ab97eb37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ab97eb3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0ab97eb3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ab97eb37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70ab97eb37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ab97eb37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0ab97eb37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0ab97eb37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0ab97eb37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yout">
  <p:cSld name="Blank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B8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Info">
  <p:cSld name="Team Inf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>
            <p:ph idx="2" type="pic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3" name="Google Shape;73;p17"/>
          <p:cNvSpPr/>
          <p:nvPr>
            <p:ph idx="3" type="pic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4" name="Google Shape;74;p17"/>
          <p:cNvSpPr/>
          <p:nvPr>
            <p:ph idx="4" type="pic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Google Shape;75;p17"/>
          <p:cNvSpPr/>
          <p:nvPr>
            <p:ph idx="5" type="pic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_clients">
  <p:cSld name="Sta_clien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>
            <p:ph idx="2" type="pic"/>
          </p:nvPr>
        </p:nvSpPr>
        <p:spPr>
          <a:xfrm>
            <a:off x="-2" y="1758950"/>
            <a:ext cx="1142901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le_only_no page">
  <p:cSld name="Tile_only_no p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ge_layout">
  <p:cSld name="page_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7_Title Only">
  <p:cSld name="107_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8201" y="365128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1903789" y="6387497"/>
            <a:ext cx="889121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357525" y="6233600"/>
            <a:ext cx="16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OpenClassrooms</a:t>
            </a:r>
            <a:endParaRPr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977637" y="624899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MY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>
            <a:off x="10725261" y="443952"/>
            <a:ext cx="628539" cy="280755"/>
            <a:chOff x="11237090" y="300016"/>
            <a:chExt cx="628539" cy="280755"/>
          </a:xfrm>
        </p:grpSpPr>
        <p:sp>
          <p:nvSpPr>
            <p:cNvPr id="16" name="Google Shape;16;p1"/>
            <p:cNvSpPr/>
            <p:nvPr/>
          </p:nvSpPr>
          <p:spPr>
            <a:xfrm>
              <a:off x="11237090" y="300016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1588782" y="303924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8" name="Google Shape;18;p1"/>
            <p:cNvGrpSpPr/>
            <p:nvPr/>
          </p:nvGrpSpPr>
          <p:grpSpPr>
            <a:xfrm>
              <a:off x="11346477" y="404980"/>
              <a:ext cx="45719" cy="73401"/>
              <a:chOff x="3345327" y="4804130"/>
              <a:chExt cx="74098" cy="118964"/>
            </a:xfrm>
          </p:grpSpPr>
          <p:cxnSp>
            <p:nvCxnSpPr>
              <p:cNvPr id="19" name="Google Shape;19;p1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" name="Google Shape;21;p1"/>
            <p:cNvGrpSpPr/>
            <p:nvPr/>
          </p:nvGrpSpPr>
          <p:grpSpPr>
            <a:xfrm rot="10800000">
              <a:off x="11708253" y="402651"/>
              <a:ext cx="45719" cy="73401"/>
              <a:chOff x="3345327" y="4804130"/>
              <a:chExt cx="74098" cy="118964"/>
            </a:xfrm>
          </p:grpSpPr>
          <p:cxnSp>
            <p:nvCxnSpPr>
              <p:cNvPr id="22" name="Google Shape;22;p1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1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catalog.worldbank.org/dataset/education-statist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3333375" y="1114850"/>
            <a:ext cx="577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4800">
                <a:latin typeface="Lato"/>
                <a:ea typeface="Lato"/>
                <a:cs typeface="Lato"/>
                <a:sym typeface="Lato"/>
              </a:rPr>
              <a:t>Analysez des données de systèmes éducatifs</a:t>
            </a:r>
            <a:endParaRPr b="1"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162349" y="3402315"/>
            <a:ext cx="38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Projet 2 OpenClassrooms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85" name="Google Shape;85;p18"/>
          <p:cNvCxnSpPr/>
          <p:nvPr/>
        </p:nvCxnSpPr>
        <p:spPr>
          <a:xfrm>
            <a:off x="3831358" y="3964107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8"/>
          <p:cNvSpPr txBox="1"/>
          <p:nvPr/>
        </p:nvSpPr>
        <p:spPr>
          <a:xfrm>
            <a:off x="4678200" y="4156586"/>
            <a:ext cx="28356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ar </a:t>
            </a: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i="1"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Septembre 2019</a:t>
            </a:r>
            <a:endParaRPr i="1"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38200" y="365126"/>
            <a:ext cx="10515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</a:pPr>
            <a:r>
              <a:rPr lang="en-MY"/>
              <a:t>Les indicateurs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1524000" y="1040179"/>
            <a:ext cx="9144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MY"/>
              <a:t>Les indicateurs </a:t>
            </a:r>
            <a:r>
              <a:rPr lang="en-MY"/>
              <a:t>présentés</a:t>
            </a:r>
            <a:r>
              <a:rPr lang="en-MY"/>
              <a:t> ici sont ceux qui nous aiderons le plus à répondre à notre problématique:</a:t>
            </a:r>
            <a:endParaRPr b="0" i="0" sz="20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4619919" y="1855908"/>
            <a:ext cx="8890367" cy="813302"/>
            <a:chOff x="3743619" y="1855908"/>
            <a:chExt cx="8890367" cy="813302"/>
          </a:xfrm>
        </p:grpSpPr>
        <p:sp>
          <p:nvSpPr>
            <p:cNvPr id="238" name="Google Shape;238;p27"/>
            <p:cNvSpPr/>
            <p:nvPr/>
          </p:nvSpPr>
          <p:spPr>
            <a:xfrm>
              <a:off x="6613286" y="1995609"/>
              <a:ext cx="6020700" cy="5334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3743619" y="1855908"/>
              <a:ext cx="1511100" cy="8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rot="5400000">
              <a:off x="5530792" y="1579760"/>
              <a:ext cx="813300" cy="1365600"/>
            </a:xfrm>
            <a:prstGeom prst="trapezoid">
              <a:avLst>
                <a:gd fmla="val 17391" name="adj"/>
              </a:avLst>
            </a:prstGeom>
            <a:solidFill>
              <a:schemeClr val="accent1">
                <a:alpha val="7882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41" name="Google Shape;241;p27"/>
          <p:cNvGrpSpPr/>
          <p:nvPr/>
        </p:nvGrpSpPr>
        <p:grpSpPr>
          <a:xfrm>
            <a:off x="4619917" y="2823513"/>
            <a:ext cx="8890193" cy="1008482"/>
            <a:chOff x="3743618" y="2823513"/>
            <a:chExt cx="8890193" cy="1008482"/>
          </a:xfrm>
        </p:grpSpPr>
        <p:sp>
          <p:nvSpPr>
            <p:cNvPr id="242" name="Google Shape;242;p27"/>
            <p:cNvSpPr/>
            <p:nvPr/>
          </p:nvSpPr>
          <p:spPr>
            <a:xfrm>
              <a:off x="6610111" y="2823513"/>
              <a:ext cx="6023700" cy="5322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743618" y="3018604"/>
              <a:ext cx="1511100" cy="81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 rot="5400000">
              <a:off x="5427924" y="2648596"/>
              <a:ext cx="1008481" cy="1358317"/>
            </a:xfrm>
            <a:custGeom>
              <a:rect b="b" l="l" r="r" t="t"/>
              <a:pathLst>
                <a:path extrusionOk="0" h="1811089" w="1008481">
                  <a:moveTo>
                    <a:pt x="195091" y="1811089"/>
                  </a:moveTo>
                  <a:lnTo>
                    <a:pt x="0" y="794"/>
                  </a:lnTo>
                  <a:lnTo>
                    <a:pt x="528886" y="0"/>
                  </a:lnTo>
                  <a:lnTo>
                    <a:pt x="1008481" y="1811089"/>
                  </a:lnTo>
                  <a:lnTo>
                    <a:pt x="195091" y="1811089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45" name="Google Shape;245;p27"/>
          <p:cNvGrpSpPr/>
          <p:nvPr/>
        </p:nvGrpSpPr>
        <p:grpSpPr>
          <a:xfrm>
            <a:off x="4638949" y="4453314"/>
            <a:ext cx="8871453" cy="1684119"/>
            <a:chOff x="3762645" y="4453310"/>
            <a:chExt cx="8871453" cy="1684119"/>
          </a:xfrm>
        </p:grpSpPr>
        <p:sp>
          <p:nvSpPr>
            <p:cNvPr id="246" name="Google Shape;246;p27"/>
            <p:cNvSpPr/>
            <p:nvPr/>
          </p:nvSpPr>
          <p:spPr>
            <a:xfrm>
              <a:off x="6610998" y="4455923"/>
              <a:ext cx="6023100" cy="5337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762645" y="5324039"/>
              <a:ext cx="1511100" cy="81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 rot="5400000">
              <a:off x="5100522" y="4624843"/>
              <a:ext cx="1684119" cy="1341053"/>
            </a:xfrm>
            <a:custGeom>
              <a:rect b="b" l="l" r="r" t="t"/>
              <a:pathLst>
                <a:path extrusionOk="0" h="1788070" w="1684119">
                  <a:moveTo>
                    <a:pt x="870729" y="1788070"/>
                  </a:moveTo>
                  <a:lnTo>
                    <a:pt x="0" y="3175"/>
                  </a:lnTo>
                  <a:lnTo>
                    <a:pt x="527458" y="0"/>
                  </a:lnTo>
                  <a:lnTo>
                    <a:pt x="1684119" y="1788070"/>
                  </a:lnTo>
                  <a:lnTo>
                    <a:pt x="870729" y="1788070"/>
                  </a:ln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4628840" y="3622447"/>
            <a:ext cx="8881524" cy="1357731"/>
            <a:chOff x="3752537" y="3622446"/>
            <a:chExt cx="8881524" cy="1357731"/>
          </a:xfrm>
        </p:grpSpPr>
        <p:sp>
          <p:nvSpPr>
            <p:cNvPr id="250" name="Google Shape;250;p27"/>
            <p:cNvSpPr/>
            <p:nvPr/>
          </p:nvSpPr>
          <p:spPr>
            <a:xfrm>
              <a:off x="3752537" y="4166786"/>
              <a:ext cx="1511100" cy="81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 rot="5400000">
              <a:off x="5257172" y="3627214"/>
              <a:ext cx="1357731" cy="1348196"/>
            </a:xfrm>
            <a:custGeom>
              <a:rect b="b" l="l" r="r" t="t"/>
              <a:pathLst>
                <a:path extrusionOk="0" h="1797595" w="1357731">
                  <a:moveTo>
                    <a:pt x="544341" y="1797595"/>
                  </a:moveTo>
                  <a:lnTo>
                    <a:pt x="0" y="0"/>
                  </a:lnTo>
                  <a:lnTo>
                    <a:pt x="535236" y="793"/>
                  </a:lnTo>
                  <a:lnTo>
                    <a:pt x="1357731" y="1797595"/>
                  </a:lnTo>
                  <a:lnTo>
                    <a:pt x="544341" y="1797595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603761" y="3629342"/>
              <a:ext cx="6030300" cy="5337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53" name="Google Shape;253;p27"/>
          <p:cNvSpPr/>
          <p:nvPr/>
        </p:nvSpPr>
        <p:spPr>
          <a:xfrm>
            <a:off x="4323911" y="1786371"/>
            <a:ext cx="951900" cy="9519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4323907" y="2949067"/>
            <a:ext cx="951900" cy="9519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349311" y="5254503"/>
            <a:ext cx="951900" cy="9519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4335815" y="4097251"/>
            <a:ext cx="951900" cy="9519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1021075" y="2012975"/>
            <a:ext cx="2619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lang="en-MY" sz="217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Démographie et son évolution</a:t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1021075" y="3068263"/>
            <a:ext cx="234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lang="en-MY" sz="217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</a:t>
            </a:r>
            <a:r>
              <a:rPr b="1" lang="en-MY" sz="217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nfrastructures technologiques</a:t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1021075" y="4354948"/>
            <a:ext cx="3154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325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Niveau d’éducation</a:t>
            </a:r>
            <a:r>
              <a:rPr lang="en-MY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1021075" y="5482200"/>
            <a:ext cx="3302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lang="en-MY" sz="217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Situation économique</a:t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639" y="1896676"/>
            <a:ext cx="6324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574" y="3067013"/>
            <a:ext cx="6324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9050" y="4261538"/>
            <a:ext cx="6324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9061" y="5446968"/>
            <a:ext cx="632400" cy="63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8"/>
          <p:cNvGrpSpPr/>
          <p:nvPr/>
        </p:nvGrpSpPr>
        <p:grpSpPr>
          <a:xfrm>
            <a:off x="-2394654" y="1855908"/>
            <a:ext cx="8509480" cy="813392"/>
            <a:chOff x="-2394654" y="1855908"/>
            <a:chExt cx="8509480" cy="813392"/>
          </a:xfrm>
        </p:grpSpPr>
        <p:sp>
          <p:nvSpPr>
            <p:cNvPr id="270" name="Google Shape;270;p28"/>
            <p:cNvSpPr/>
            <p:nvPr/>
          </p:nvSpPr>
          <p:spPr>
            <a:xfrm>
              <a:off x="-2394654" y="1995609"/>
              <a:ext cx="6020674" cy="5334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603675" y="1855908"/>
              <a:ext cx="1511151" cy="8133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 rot="-5400000">
              <a:off x="3533273" y="1579868"/>
              <a:ext cx="813390" cy="1365473"/>
            </a:xfrm>
            <a:prstGeom prst="trapezoid">
              <a:avLst>
                <a:gd fmla="val 17391" name="adj"/>
              </a:avLst>
            </a:prstGeom>
            <a:solidFill>
              <a:srgbClr val="3D4D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73" name="Google Shape;273;p28"/>
          <p:cNvGrpSpPr/>
          <p:nvPr/>
        </p:nvGrpSpPr>
        <p:grpSpPr>
          <a:xfrm>
            <a:off x="-2397830" y="2823160"/>
            <a:ext cx="8512654" cy="1008836"/>
            <a:chOff x="-2397830" y="2823160"/>
            <a:chExt cx="8512654" cy="1008836"/>
          </a:xfrm>
        </p:grpSpPr>
        <p:sp>
          <p:nvSpPr>
            <p:cNvPr id="274" name="Google Shape;274;p28"/>
            <p:cNvSpPr/>
            <p:nvPr/>
          </p:nvSpPr>
          <p:spPr>
            <a:xfrm>
              <a:off x="-2397830" y="2823513"/>
              <a:ext cx="6023850" cy="532077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603673" y="3018604"/>
              <a:ext cx="1511151" cy="8133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 flipH="1" rot="-5400000">
              <a:off x="3440187" y="2649123"/>
              <a:ext cx="1008481" cy="1356555"/>
            </a:xfrm>
            <a:custGeom>
              <a:rect b="b" l="l" r="r" t="t"/>
              <a:pathLst>
                <a:path extrusionOk="0" h="1811089" w="1008481">
                  <a:moveTo>
                    <a:pt x="195091" y="1811089"/>
                  </a:moveTo>
                  <a:lnTo>
                    <a:pt x="0" y="794"/>
                  </a:lnTo>
                  <a:lnTo>
                    <a:pt x="528886" y="0"/>
                  </a:lnTo>
                  <a:lnTo>
                    <a:pt x="1008481" y="1811089"/>
                  </a:lnTo>
                  <a:lnTo>
                    <a:pt x="195091" y="1811089"/>
                  </a:lnTo>
                  <a:close/>
                </a:path>
              </a:pathLst>
            </a:custGeom>
            <a:solidFill>
              <a:srgbClr val="3158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77" name="Google Shape;277;p28"/>
          <p:cNvGrpSpPr/>
          <p:nvPr/>
        </p:nvGrpSpPr>
        <p:grpSpPr>
          <a:xfrm>
            <a:off x="-2396938" y="4453314"/>
            <a:ext cx="8530794" cy="1684121"/>
            <a:chOff x="-2396938" y="4453314"/>
            <a:chExt cx="8530794" cy="1684121"/>
          </a:xfrm>
        </p:grpSpPr>
        <p:sp>
          <p:nvSpPr>
            <p:cNvPr id="278" name="Google Shape;278;p28"/>
            <p:cNvSpPr/>
            <p:nvPr/>
          </p:nvSpPr>
          <p:spPr>
            <a:xfrm>
              <a:off x="-2396938" y="4455927"/>
              <a:ext cx="6022958" cy="533779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622705" y="5324043"/>
              <a:ext cx="1511151" cy="8133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 flipH="1" rot="-5400000">
              <a:off x="3121097" y="4625717"/>
              <a:ext cx="1684119" cy="1339313"/>
            </a:xfrm>
            <a:custGeom>
              <a:rect b="b" l="l" r="r" t="t"/>
              <a:pathLst>
                <a:path extrusionOk="0" h="1788070" w="1684119">
                  <a:moveTo>
                    <a:pt x="870729" y="1788070"/>
                  </a:moveTo>
                  <a:lnTo>
                    <a:pt x="0" y="3175"/>
                  </a:lnTo>
                  <a:lnTo>
                    <a:pt x="527458" y="0"/>
                  </a:lnTo>
                  <a:lnTo>
                    <a:pt x="1684119" y="1788070"/>
                  </a:lnTo>
                  <a:lnTo>
                    <a:pt x="870729" y="1788070"/>
                  </a:lnTo>
                  <a:close/>
                </a:path>
              </a:pathLst>
            </a:custGeom>
            <a:solidFill>
              <a:srgbClr val="0072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-2404176" y="3622448"/>
            <a:ext cx="8527923" cy="1357731"/>
            <a:chOff x="-2404176" y="3622448"/>
            <a:chExt cx="8527923" cy="1357731"/>
          </a:xfrm>
        </p:grpSpPr>
        <p:sp>
          <p:nvSpPr>
            <p:cNvPr id="282" name="Google Shape;282;p28"/>
            <p:cNvSpPr/>
            <p:nvPr/>
          </p:nvSpPr>
          <p:spPr>
            <a:xfrm>
              <a:off x="4612596" y="4166787"/>
              <a:ext cx="1511151" cy="8133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2404176" y="3629343"/>
              <a:ext cx="6030196" cy="533779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 flipH="1" rot="-5400000">
              <a:off x="3270616" y="3628090"/>
              <a:ext cx="1357731" cy="1346448"/>
            </a:xfrm>
            <a:custGeom>
              <a:rect b="b" l="l" r="r" t="t"/>
              <a:pathLst>
                <a:path extrusionOk="0" h="1797595" w="1357731">
                  <a:moveTo>
                    <a:pt x="544341" y="1797595"/>
                  </a:moveTo>
                  <a:lnTo>
                    <a:pt x="0" y="0"/>
                  </a:lnTo>
                  <a:lnTo>
                    <a:pt x="535236" y="793"/>
                  </a:lnTo>
                  <a:lnTo>
                    <a:pt x="1357731" y="1797595"/>
                  </a:lnTo>
                  <a:lnTo>
                    <a:pt x="544341" y="1797595"/>
                  </a:lnTo>
                  <a:close/>
                </a:path>
              </a:pathLst>
            </a:custGeom>
            <a:solidFill>
              <a:srgbClr val="206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85" name="Google Shape;285;p28"/>
          <p:cNvSpPr/>
          <p:nvPr/>
        </p:nvSpPr>
        <p:spPr>
          <a:xfrm>
            <a:off x="6782575" y="1473725"/>
            <a:ext cx="53718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40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MY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SP.POP.TOTL : population totale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02247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MY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SP.SEC.TOTL.IN : population dans le secondaire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02247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MY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SP.POP.0014.TO : population de moins de 15 ans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9240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MY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SP.POP.GROW : taux de croissance démographique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6782575" y="2953050"/>
            <a:ext cx="49125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875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MY" sz="17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</a:t>
            </a:r>
            <a:r>
              <a:rPr lang="en-MY" sz="17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T.NET.USER.P2 : taux d’utilisateurs d’internet</a:t>
            </a:r>
            <a:endParaRPr sz="1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9875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MY" sz="17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IT.CMP.PCMP.P2 : taux d’équipement en ordinateurs personnels</a:t>
            </a:r>
            <a:endParaRPr sz="1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6782575" y="4247000"/>
            <a:ext cx="5083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5262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SE.ADT.1524.LT.ZS : taux d’alphabétisation des 15-24 ans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6770975" y="5453463"/>
            <a:ext cx="4509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5105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NY.GDP.PCAP.KD : PNB par habitant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05105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SL.UEM.TOTL.ZS : taux de chômage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5793572" y="1738069"/>
            <a:ext cx="952012" cy="952012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5793568" y="2900765"/>
            <a:ext cx="952012" cy="952012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5818972" y="5206201"/>
            <a:ext cx="952012" cy="952012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5805476" y="4048949"/>
            <a:ext cx="952012" cy="952012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3" name="Google Shape;293;p28"/>
          <p:cNvSpPr txBox="1"/>
          <p:nvPr>
            <p:ph type="title"/>
          </p:nvPr>
        </p:nvSpPr>
        <p:spPr>
          <a:xfrm>
            <a:off x="838200" y="365126"/>
            <a:ext cx="10515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</a:pPr>
            <a:r>
              <a:rPr lang="en-MY"/>
              <a:t>Les indicateurs</a:t>
            </a:r>
            <a:endParaRPr/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777" y="1918251"/>
            <a:ext cx="6324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374" y="3053313"/>
            <a:ext cx="6324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8775" y="4202900"/>
            <a:ext cx="632400" cy="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8786" y="5364168"/>
            <a:ext cx="632400" cy="63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</a:pPr>
            <a:r>
              <a:rPr lang="en-MY"/>
              <a:t>Remplissage des indicateurs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MY"/>
              <a:t>évolution entre 1970 et 2016 sur les principaux indicateur</a:t>
            </a:r>
            <a:endParaRPr b="0" i="0" sz="20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6173"/>
          <a:stretch/>
        </p:blipFill>
        <p:spPr>
          <a:xfrm>
            <a:off x="0" y="1435800"/>
            <a:ext cx="12192000" cy="5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6000" cy="3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763000" y="518160"/>
            <a:ext cx="2743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1" y="-1"/>
            <a:ext cx="6096000" cy="333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3338569"/>
            <a:ext cx="7128387" cy="351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8387" y="3428999"/>
            <a:ext cx="5063612" cy="343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/>
        </p:nvSpPr>
        <p:spPr>
          <a:xfrm>
            <a:off x="633306" y="2822720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t/>
            </a:r>
            <a:endParaRPr sz="4000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633306" y="2057401"/>
            <a:ext cx="113688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 données datées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2008 pour IT.CMP.PCMP.P2 : taux d’équipement en ordis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 indicateurs mal, voir non renseignés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10% pour SE.ADT.1524.LT.ZS : taux d’alphabétisation des 15-24 ans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 indicateurs non-pertinents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UIS.THDUR.0 : durée théorique de l’école maternelle</a:t>
            </a:r>
            <a:endParaRPr/>
          </a:p>
        </p:txBody>
      </p:sp>
      <p:sp>
        <p:nvSpPr>
          <p:cNvPr id="321" name="Google Shape;321;p31"/>
          <p:cNvSpPr txBox="1"/>
          <p:nvPr>
            <p:ph type="title"/>
          </p:nvPr>
        </p:nvSpPr>
        <p:spPr>
          <a:xfrm>
            <a:off x="708825" y="894409"/>
            <a:ext cx="86106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/>
              <a:t>MAIS AUSSI…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685800" y="52275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/>
              <a:t>DES INSUFFISANCES</a:t>
            </a:r>
            <a:endParaRPr/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685800" y="1500810"/>
            <a:ext cx="108204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b="1" lang="en-MY" sz="2405"/>
              <a:t>Sur la situation économique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MY" sz="2035"/>
              <a:t>Croissance du PIB</a:t>
            </a:r>
            <a:endParaRPr/>
          </a:p>
          <a:p>
            <a:pPr indent="0" lvl="1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b="1" lang="en-MY" sz="2405"/>
              <a:t>Sur l’infrastructure technologique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MY" sz="2220"/>
              <a:t>Débit internet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MY" sz="2220"/>
              <a:t>Accès à Internet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MY" sz="2220"/>
              <a:t>Équipement (tablettes, smartphones…)</a:t>
            </a:r>
            <a:endParaRPr/>
          </a:p>
          <a:p>
            <a:pPr indent="-75882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b="1" lang="en-MY" sz="2405"/>
              <a:t>Sur la concurrence locale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MY" sz="2035"/>
              <a:t>Étude du marché à prévoir</a:t>
            </a:r>
            <a:endParaRPr/>
          </a:p>
          <a:p>
            <a:pPr indent="0" lvl="2" marL="9144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b="1" lang="en-MY" sz="2405"/>
              <a:t>Sur les langues parlées </a:t>
            </a:r>
            <a:r>
              <a:rPr lang="en-MY" sz="2405"/>
              <a:t>dans le pays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MY" sz="2220"/>
              <a:t>Privilégier les pays francophones ou anglophones</a:t>
            </a:r>
            <a:endParaRPr sz="18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838200" y="1142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/>
              <a:t>CONCLUSION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547969" y="2769715"/>
            <a:ext cx="11643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 sz="2800"/>
              <a:t>Un jeu de données pouvant informer partiellement le projet…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 sz="2800"/>
              <a:t>	… mais nécessitant d’être complété avec d’autres sources.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4986925" y="2228500"/>
            <a:ext cx="221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4800">
                <a:latin typeface="Lato"/>
                <a:ea typeface="Lato"/>
                <a:cs typeface="Lato"/>
                <a:sym typeface="Lato"/>
              </a:rPr>
              <a:t>Merci !</a:t>
            </a:r>
            <a:endParaRPr b="1"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4824400" y="3244350"/>
            <a:ext cx="24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Des Questions ?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43" name="Google Shape;343;p34"/>
          <p:cNvCxnSpPr/>
          <p:nvPr/>
        </p:nvCxnSpPr>
        <p:spPr>
          <a:xfrm>
            <a:off x="3777408" y="3964107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34"/>
          <p:cNvSpPr txBox="1"/>
          <p:nvPr/>
        </p:nvSpPr>
        <p:spPr>
          <a:xfrm>
            <a:off x="4933000" y="4314550"/>
            <a:ext cx="22182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Denis Lecoeuche </a:t>
            </a:r>
            <a:endParaRPr i="1"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Septembre 2019</a:t>
            </a:r>
            <a:endParaRPr i="1"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175" y="1443900"/>
            <a:ext cx="6500825" cy="398223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94" name="Google Shape;94;p19"/>
          <p:cNvCxnSpPr/>
          <p:nvPr/>
        </p:nvCxnSpPr>
        <p:spPr>
          <a:xfrm>
            <a:off x="599806" y="3758558"/>
            <a:ext cx="3143422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9"/>
          <p:cNvSpPr txBox="1"/>
          <p:nvPr/>
        </p:nvSpPr>
        <p:spPr>
          <a:xfrm>
            <a:off x="599801" y="902375"/>
            <a:ext cx="613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Analyse exploratoire du projet :</a:t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47400" y="2678075"/>
            <a:ext cx="502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Expansion</a:t>
            </a:r>
            <a:r>
              <a:rPr lang="en-MY" sz="3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à l’international</a:t>
            </a:r>
            <a:endParaRPr sz="3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4763320" y="329624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787047" y="933136"/>
            <a:ext cx="29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4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Sommaire</a:t>
            </a:r>
            <a:endParaRPr sz="44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759700" y="2212038"/>
            <a:ext cx="502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Rappel de la problématique et présentation du jeu de données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332800" y="3867888"/>
            <a:ext cx="5432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Présentation de l’analyse pré-exploratoire du jeu de données et vos conclusions sur  l’usage du jeu de données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759700" y="5657900"/>
            <a:ext cx="457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Questions-réponses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</a:pPr>
            <a:r>
              <a:rPr lang="en-MY" sz="4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MISSION</a:t>
            </a:r>
            <a:endParaRPr i="0" sz="4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1524000" y="1163329"/>
            <a:ext cx="9144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MY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Mon manager me confie </a:t>
            </a:r>
            <a:r>
              <a:rPr b="1" lang="en-MY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une première mission d’analyse exploratoire.</a:t>
            </a:r>
            <a:endParaRPr b="0" i="0" sz="20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4686300" y="2562225"/>
            <a:ext cx="0" cy="2886075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/>
        </p:nvSpPr>
        <p:spPr>
          <a:xfrm>
            <a:off x="5257675" y="2068875"/>
            <a:ext cx="65442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« Ton travail va nous permettre de déterminer si ce jeu de données peut </a:t>
            </a:r>
            <a:r>
              <a:rPr b="1" lang="en-MY" sz="1800">
                <a:latin typeface="Lato"/>
                <a:ea typeface="Lato"/>
                <a:cs typeface="Lato"/>
                <a:sym typeface="Lato"/>
              </a:rPr>
              <a:t>informer les décisions 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d'ouverture vers de nouveaux pays. On va partager ton analyse avec le </a:t>
            </a:r>
            <a:r>
              <a:rPr i="1" lang="en-MY" sz="1800">
                <a:latin typeface="Lato"/>
                <a:ea typeface="Lato"/>
                <a:cs typeface="Lato"/>
                <a:sym typeface="Lato"/>
              </a:rPr>
              <a:t>board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, alors merci de </a:t>
            </a:r>
            <a:r>
              <a:rPr b="1" lang="en-MY" sz="1800">
                <a:latin typeface="Lato"/>
                <a:ea typeface="Lato"/>
                <a:cs typeface="Lato"/>
                <a:sym typeface="Lato"/>
              </a:rPr>
              <a:t>soigner la présentation 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et de l'illustrer avec des </a:t>
            </a:r>
            <a:r>
              <a:rPr b="1" lang="en-MY" sz="1800">
                <a:latin typeface="Lato"/>
                <a:ea typeface="Lato"/>
                <a:cs typeface="Lato"/>
                <a:sym typeface="Lato"/>
              </a:rPr>
              <a:t>graphiques pertinents et lisibles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 ! » 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4753" r="38994" t="0"/>
          <a:stretch/>
        </p:blipFill>
        <p:spPr>
          <a:xfrm>
            <a:off x="1411975" y="2702663"/>
            <a:ext cx="2605200" cy="260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002675" y="4121400"/>
            <a:ext cx="70542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AutoNum type="arabicPeriod"/>
            </a:pPr>
            <a:r>
              <a:rPr b="1"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Valider la qualité </a:t>
            </a:r>
            <a:r>
              <a:rPr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 ce jeu de données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AutoNum type="arabicPeriod"/>
            </a:pPr>
            <a:r>
              <a:rPr b="1"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Décrire les informations </a:t>
            </a:r>
            <a:r>
              <a:rPr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contenues dans le jeu de données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AutoNum type="arabicPeriod"/>
            </a:pPr>
            <a:r>
              <a:rPr b="1"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Sélectionner les informations </a:t>
            </a:r>
            <a:r>
              <a:rPr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qui semblent pertinentes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AutoNum type="arabicPeriod"/>
            </a:pPr>
            <a:r>
              <a:rPr b="1"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Déterminer des ordres de grandeurs </a:t>
            </a:r>
            <a:r>
              <a:rPr lang="en-MY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 indicateurs statistiques classiques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175" y="1443900"/>
            <a:ext cx="6500825" cy="3982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>
            <a:off x="599806" y="2216633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1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1</a:t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99800" y="2887175"/>
            <a:ext cx="4654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Rappel de la problématique</a:t>
            </a:r>
            <a:endParaRPr sz="3000" cap="small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cap="small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Présentation du jeu de données</a:t>
            </a:r>
            <a:endParaRPr sz="3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55550" y="746150"/>
            <a:ext cx="498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/>
              <a:t>CONTEXTE &amp; PROBLÉMATIQUE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55544" y="2267118"/>
            <a:ext cx="114663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67"/>
              <a:buNone/>
            </a:pPr>
            <a:r>
              <a:rPr b="1" i="1" lang="en-MY" sz="2867" cap="small"/>
              <a:t>Notre projet : </a:t>
            </a:r>
            <a:r>
              <a:rPr b="1" i="1" lang="en-MY" sz="2867"/>
              <a:t>expansion à l’international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MY" sz="1850"/>
              <a:t>Contenus de </a:t>
            </a:r>
            <a:r>
              <a:rPr b="1" lang="en-MY" sz="1850"/>
              <a:t>formation en ligne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MY" sz="1850"/>
              <a:t>Public de </a:t>
            </a:r>
            <a:r>
              <a:rPr b="1" lang="en-MY" sz="1850"/>
              <a:t>niveau lycée et université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b="1" sz="2035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67"/>
              <a:buNone/>
            </a:pPr>
            <a:r>
              <a:rPr b="1" i="1" lang="en-MY" sz="2867" cap="small"/>
              <a:t>Les données : </a:t>
            </a:r>
            <a:r>
              <a:rPr b="1" i="1" lang="en-MY" sz="2867"/>
              <a:t>« EdStats » 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MY" sz="1850"/>
              <a:t>BDD publique “</a:t>
            </a:r>
            <a:r>
              <a:rPr i="1" lang="en-MY" sz="1850"/>
              <a:t>Education Statistics</a:t>
            </a:r>
            <a:r>
              <a:rPr lang="en-MY" sz="1850"/>
              <a:t>” de la </a:t>
            </a:r>
            <a:r>
              <a:rPr b="1" i="1" lang="en-MY" sz="1850"/>
              <a:t>Banque mondiale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MY" sz="1850"/>
              <a:t>Nombreux </a:t>
            </a:r>
            <a:r>
              <a:rPr b="1" lang="en-MY" sz="1850"/>
              <a:t>indicateurs internationaux</a:t>
            </a:r>
            <a:r>
              <a:rPr lang="en-MY" sz="1850"/>
              <a:t>: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MY" sz="1665"/>
              <a:t>provenant de </a:t>
            </a:r>
            <a:r>
              <a:rPr b="1" lang="en-MY" sz="1665"/>
              <a:t>différentes sources</a:t>
            </a:r>
            <a:r>
              <a:rPr lang="en-MY" sz="1665"/>
              <a:t>…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MY" sz="1665"/>
              <a:t>relatifs à l’</a:t>
            </a:r>
            <a:r>
              <a:rPr b="1" lang="en-MY" sz="1665"/>
              <a:t>éducation</a:t>
            </a:r>
            <a:r>
              <a:rPr lang="en-MY" sz="1665"/>
              <a:t> (accès, diplômes, dépenses)</a:t>
            </a:r>
            <a:endParaRPr i="1" sz="1665"/>
          </a:p>
        </p:txBody>
      </p:sp>
      <p:sp>
        <p:nvSpPr>
          <p:cNvPr id="128" name="Google Shape;128;p22"/>
          <p:cNvSpPr txBox="1"/>
          <p:nvPr/>
        </p:nvSpPr>
        <p:spPr>
          <a:xfrm>
            <a:off x="1328430" y="5590837"/>
            <a:ext cx="7689300" cy="461700"/>
          </a:xfrm>
          <a:prstGeom prst="rect">
            <a:avLst/>
          </a:prstGeom>
          <a:solidFill>
            <a:srgbClr val="D3FDF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données peuvent-elles informer notre projet ?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55544" y="5590837"/>
            <a:ext cx="6924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3FDF9"/>
          </a:solidFill>
          <a:ln cap="flat" cmpd="sng" w="12700">
            <a:solidFill>
              <a:srgbClr val="A52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MY"/>
              <a:t>LES QUESTIONS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0" y="2951435"/>
            <a:ext cx="121920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 sz="2400"/>
              <a:t>1. Quels sont les pays avec un fort </a:t>
            </a:r>
            <a:r>
              <a:rPr b="1" lang="en-MY" sz="2400"/>
              <a:t>potentiel de clients </a:t>
            </a:r>
            <a:r>
              <a:rPr lang="en-MY" sz="2400"/>
              <a:t>pour nos services 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 sz="2400"/>
              <a:t>2. Pour chacun de ces pays, quelle sera l’</a:t>
            </a:r>
            <a:r>
              <a:rPr b="1" lang="en-MY" sz="2400"/>
              <a:t>évolution de ce potentiel </a:t>
            </a:r>
            <a:r>
              <a:rPr lang="en-MY" sz="2400"/>
              <a:t>de clients 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 sz="2400"/>
              <a:t>3. Dans </a:t>
            </a:r>
            <a:r>
              <a:rPr b="1" lang="en-MY" sz="2400"/>
              <a:t>quels pays</a:t>
            </a:r>
            <a:r>
              <a:rPr lang="en-MY" sz="2400"/>
              <a:t> l'entreprise doit-elle opérer en priorité ?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0" y="2075649"/>
            <a:ext cx="10129500" cy="461700"/>
          </a:xfrm>
          <a:prstGeom prst="rect">
            <a:avLst/>
          </a:prstGeom>
          <a:solidFill>
            <a:srgbClr val="D3FDF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données peuvent-elles nous aider à répondre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</a:pPr>
            <a:r>
              <a:rPr lang="en-MY"/>
              <a:t>Les bases de données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MY" sz="1800" u="sng">
                <a:solidFill>
                  <a:schemeClr val="hlink"/>
                </a:solidFill>
                <a:hlinkClick r:id="rId3"/>
              </a:rPr>
              <a:t>https://datacatalog.worldbank.org/dataset/education-statistics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43" name="Google Shape;143;p24"/>
          <p:cNvGrpSpPr/>
          <p:nvPr/>
        </p:nvGrpSpPr>
        <p:grpSpPr>
          <a:xfrm>
            <a:off x="4014078" y="3477104"/>
            <a:ext cx="3901708" cy="2962700"/>
            <a:chOff x="1053315" y="610123"/>
            <a:chExt cx="5816938" cy="4417008"/>
          </a:xfrm>
        </p:grpSpPr>
        <p:sp>
          <p:nvSpPr>
            <p:cNvPr id="144" name="Google Shape;144;p24"/>
            <p:cNvSpPr/>
            <p:nvPr/>
          </p:nvSpPr>
          <p:spPr>
            <a:xfrm>
              <a:off x="1344531" y="2243734"/>
              <a:ext cx="5232328" cy="2783397"/>
            </a:xfrm>
            <a:custGeom>
              <a:rect b="b" l="l" r="r" t="t"/>
              <a:pathLst>
                <a:path extrusionOk="0" h="21600" w="21335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rgbClr val="010101">
                <a:alpha val="7843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053315" y="610123"/>
              <a:ext cx="5814759" cy="3093226"/>
            </a:xfrm>
            <a:custGeom>
              <a:rect b="b" l="l" r="r" t="t"/>
              <a:pathLst>
                <a:path extrusionOk="0" h="21600" w="21335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A193C9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158215" y="610123"/>
              <a:ext cx="4712038" cy="2942882"/>
            </a:xfrm>
            <a:custGeom>
              <a:rect b="b" l="l" r="r" t="t"/>
              <a:pathLst>
                <a:path extrusionOk="0" h="21600" w="21435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0">
                  <a:srgbClr val="322850">
                    <a:alpha val="24705"/>
                  </a:srgbClr>
                </a:gs>
                <a:gs pos="8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lin ang="3793388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053315" y="2159523"/>
              <a:ext cx="5815652" cy="2212139"/>
            </a:xfrm>
            <a:custGeom>
              <a:rect b="b" l="l" r="r" t="t"/>
              <a:pathLst>
                <a:path extrusionOk="0" h="2212139" w="5815652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A193C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961615" y="2159992"/>
              <a:ext cx="2907352" cy="2211670"/>
            </a:xfrm>
            <a:custGeom>
              <a:rect b="b" l="l" r="r" t="t"/>
              <a:pathLst>
                <a:path extrusionOk="0" h="21600" w="2160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4C3C7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49" name="Google Shape;149;p24"/>
          <p:cNvGrpSpPr/>
          <p:nvPr/>
        </p:nvGrpSpPr>
        <p:grpSpPr>
          <a:xfrm>
            <a:off x="4350911" y="2859093"/>
            <a:ext cx="3276808" cy="2172758"/>
            <a:chOff x="1053315" y="610123"/>
            <a:chExt cx="5827422" cy="3864005"/>
          </a:xfrm>
        </p:grpSpPr>
        <p:sp>
          <p:nvSpPr>
            <p:cNvPr id="150" name="Google Shape;150;p24"/>
            <p:cNvSpPr/>
            <p:nvPr/>
          </p:nvSpPr>
          <p:spPr>
            <a:xfrm>
              <a:off x="1066014" y="711724"/>
              <a:ext cx="5814723" cy="3762404"/>
            </a:xfrm>
            <a:custGeom>
              <a:rect b="b" l="l" r="r" t="t"/>
              <a:pathLst>
                <a:path extrusionOk="0" h="21600" w="21569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9803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053315" y="610123"/>
              <a:ext cx="5814759" cy="3093226"/>
            </a:xfrm>
            <a:custGeom>
              <a:rect b="b" l="l" r="r" t="t"/>
              <a:pathLst>
                <a:path extrusionOk="0" h="21600" w="21335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87ABD1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158215" y="610123"/>
              <a:ext cx="4712038" cy="2942882"/>
            </a:xfrm>
            <a:custGeom>
              <a:rect b="b" l="l" r="r" t="t"/>
              <a:pathLst>
                <a:path extrusionOk="0" h="21600" w="21435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0">
                  <a:srgbClr val="213B55">
                    <a:alpha val="24705"/>
                  </a:srgbClr>
                </a:gs>
                <a:gs pos="8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lin ang="3793388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053315" y="2159523"/>
              <a:ext cx="5815652" cy="2212139"/>
            </a:xfrm>
            <a:custGeom>
              <a:rect b="b" l="l" r="r" t="t"/>
              <a:pathLst>
                <a:path extrusionOk="0" h="2212139" w="5815652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87ABD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961615" y="2159992"/>
              <a:ext cx="2907352" cy="2211670"/>
            </a:xfrm>
            <a:custGeom>
              <a:rect b="b" l="l" r="r" t="t"/>
              <a:pathLst>
                <a:path extrusionOk="0" h="21600" w="2160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3158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55" name="Google Shape;155;p24"/>
          <p:cNvGrpSpPr/>
          <p:nvPr/>
        </p:nvGrpSpPr>
        <p:grpSpPr>
          <a:xfrm>
            <a:off x="4755218" y="2360109"/>
            <a:ext cx="2501033" cy="1658365"/>
            <a:chOff x="1053315" y="610123"/>
            <a:chExt cx="5827422" cy="3864005"/>
          </a:xfrm>
        </p:grpSpPr>
        <p:sp>
          <p:nvSpPr>
            <p:cNvPr id="156" name="Google Shape;156;p24"/>
            <p:cNvSpPr/>
            <p:nvPr/>
          </p:nvSpPr>
          <p:spPr>
            <a:xfrm>
              <a:off x="1066015" y="711723"/>
              <a:ext cx="5814722" cy="3762405"/>
            </a:xfrm>
            <a:custGeom>
              <a:rect b="b" l="l" r="r" t="t"/>
              <a:pathLst>
                <a:path extrusionOk="0" h="21600" w="21569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053315" y="610123"/>
              <a:ext cx="5814759" cy="3093226"/>
            </a:xfrm>
            <a:custGeom>
              <a:rect b="b" l="l" r="r" t="t"/>
              <a:pathLst>
                <a:path extrusionOk="0" h="21600" w="21335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72B9DB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2158215" y="610123"/>
              <a:ext cx="4712038" cy="2942882"/>
            </a:xfrm>
            <a:custGeom>
              <a:rect b="b" l="l" r="r" t="t"/>
              <a:pathLst>
                <a:path extrusionOk="0" h="21600" w="21435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0">
                  <a:srgbClr val="154257">
                    <a:alpha val="24705"/>
                  </a:srgbClr>
                </a:gs>
                <a:gs pos="8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lin ang="3793388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053315" y="2159523"/>
              <a:ext cx="5815652" cy="2212139"/>
            </a:xfrm>
            <a:custGeom>
              <a:rect b="b" l="l" r="r" t="t"/>
              <a:pathLst>
                <a:path extrusionOk="0" h="2212139" w="5815652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72B9D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3961615" y="2159992"/>
              <a:ext cx="2907352" cy="2211670"/>
            </a:xfrm>
            <a:custGeom>
              <a:rect b="b" l="l" r="r" t="t"/>
              <a:pathLst>
                <a:path extrusionOk="0" h="21600" w="2160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20638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61" name="Google Shape;161;p24"/>
          <p:cNvGrpSpPr/>
          <p:nvPr/>
        </p:nvGrpSpPr>
        <p:grpSpPr>
          <a:xfrm>
            <a:off x="4999737" y="1909881"/>
            <a:ext cx="1971455" cy="1340892"/>
            <a:chOff x="1053315" y="610123"/>
            <a:chExt cx="5827422" cy="3963542"/>
          </a:xfrm>
        </p:grpSpPr>
        <p:sp>
          <p:nvSpPr>
            <p:cNvPr id="162" name="Google Shape;162;p24"/>
            <p:cNvSpPr/>
            <p:nvPr/>
          </p:nvSpPr>
          <p:spPr>
            <a:xfrm>
              <a:off x="1066015" y="811261"/>
              <a:ext cx="5814722" cy="3762404"/>
            </a:xfrm>
            <a:custGeom>
              <a:rect b="b" l="l" r="r" t="t"/>
              <a:pathLst>
                <a:path extrusionOk="0" h="21600" w="21569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9803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053315" y="610123"/>
              <a:ext cx="5814759" cy="3093226"/>
            </a:xfrm>
            <a:custGeom>
              <a:rect b="b" l="l" r="r" t="t"/>
              <a:pathLst>
                <a:path extrusionOk="0" h="21600" w="21335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57CDE8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2158215" y="610123"/>
              <a:ext cx="4712038" cy="2942882"/>
            </a:xfrm>
            <a:custGeom>
              <a:rect b="b" l="l" r="r" t="t"/>
              <a:pathLst>
                <a:path extrusionOk="0" h="21600" w="21435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0">
                  <a:srgbClr val="0B4855">
                    <a:alpha val="24705"/>
                  </a:srgbClr>
                </a:gs>
                <a:gs pos="8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lin ang="3793388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053315" y="2159523"/>
              <a:ext cx="5815652" cy="2212139"/>
            </a:xfrm>
            <a:custGeom>
              <a:rect b="b" l="l" r="r" t="t"/>
              <a:pathLst>
                <a:path extrusionOk="0" h="2212139" w="5815652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57CD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961615" y="2159992"/>
              <a:ext cx="2907352" cy="2211670"/>
            </a:xfrm>
            <a:custGeom>
              <a:rect b="b" l="l" r="r" t="t"/>
              <a:pathLst>
                <a:path extrusionOk="0" h="21600" w="2160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116C8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67" name="Google Shape;167;p24"/>
          <p:cNvGrpSpPr/>
          <p:nvPr/>
        </p:nvGrpSpPr>
        <p:grpSpPr>
          <a:xfrm>
            <a:off x="5356320" y="1580914"/>
            <a:ext cx="1219489" cy="859404"/>
            <a:chOff x="1053315" y="610123"/>
            <a:chExt cx="5827422" cy="4106730"/>
          </a:xfrm>
        </p:grpSpPr>
        <p:sp>
          <p:nvSpPr>
            <p:cNvPr id="168" name="Google Shape;168;p24"/>
            <p:cNvSpPr/>
            <p:nvPr/>
          </p:nvSpPr>
          <p:spPr>
            <a:xfrm>
              <a:off x="1066014" y="954448"/>
              <a:ext cx="5814723" cy="3762405"/>
            </a:xfrm>
            <a:custGeom>
              <a:rect b="b" l="l" r="r" t="t"/>
              <a:pathLst>
                <a:path extrusionOk="0" h="21600" w="21569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784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053315" y="610123"/>
              <a:ext cx="5814759" cy="3093226"/>
            </a:xfrm>
            <a:custGeom>
              <a:rect b="b" l="l" r="r" t="t"/>
              <a:pathLst>
                <a:path extrusionOk="0" h="21600" w="21335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2FEEFF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053315" y="2159523"/>
              <a:ext cx="5815652" cy="2212139"/>
            </a:xfrm>
            <a:custGeom>
              <a:rect b="b" l="l" r="r" t="t"/>
              <a:pathLst>
                <a:path extrusionOk="0" h="2212139" w="5815652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75F4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961615" y="2159992"/>
              <a:ext cx="2907352" cy="2211670"/>
            </a:xfrm>
            <a:custGeom>
              <a:rect b="b" l="l" r="r" t="t"/>
              <a:pathLst>
                <a:path extrusionOk="0" h="21600" w="2160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00727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cxnSp>
        <p:nvCxnSpPr>
          <p:cNvPr id="172" name="Google Shape;172;p24"/>
          <p:cNvCxnSpPr/>
          <p:nvPr/>
        </p:nvCxnSpPr>
        <p:spPr>
          <a:xfrm>
            <a:off x="6717330" y="1935207"/>
            <a:ext cx="10427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73" name="Google Shape;173;p24"/>
          <p:cNvCxnSpPr/>
          <p:nvPr/>
        </p:nvCxnSpPr>
        <p:spPr>
          <a:xfrm>
            <a:off x="7392937" y="3163448"/>
            <a:ext cx="10427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8080116" y="4738930"/>
            <a:ext cx="10427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3688024" y="2515870"/>
            <a:ext cx="10427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3166637" y="3911141"/>
            <a:ext cx="10427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177" name="Google Shape;177;p24"/>
          <p:cNvSpPr txBox="1"/>
          <p:nvPr/>
        </p:nvSpPr>
        <p:spPr>
          <a:xfrm>
            <a:off x="1054196" y="2087863"/>
            <a:ext cx="236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25">
            <a:noAutofit/>
          </a:bodyPr>
          <a:lstStyle/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Arial"/>
              <a:buNone/>
            </a:pPr>
            <a:r>
              <a:rPr b="1" lang="en-MY" sz="1800" u="sng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EdStatsCountry-Series</a:t>
            </a:r>
            <a:endParaRPr b="1" sz="1800" u="sng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2"/>
              <a:buFont typeface="Arial"/>
              <a:buNone/>
            </a:pPr>
            <a:r>
              <a:rPr lang="en-MY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source ou mode de calcul de quelques séries (pays/indicateur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60224" y="3529995"/>
            <a:ext cx="236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25">
            <a:noAutofit/>
          </a:bodyPr>
          <a:lstStyle/>
          <a:p>
            <a:pPr indent="0" lvl="1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Arial"/>
              <a:buNone/>
            </a:pPr>
            <a:r>
              <a:rPr b="1" lang="en-MY" sz="2400" u="sng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EdStatsCountry</a:t>
            </a:r>
            <a:endParaRPr b="1" sz="2400" u="sng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Arial"/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</a:t>
            </a: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nformations générales sur les pays : région, monnaie…</a:t>
            </a:r>
            <a:endParaRPr sz="1800"/>
          </a:p>
        </p:txBody>
      </p:sp>
      <p:sp>
        <p:nvSpPr>
          <p:cNvPr id="179" name="Google Shape;179;p24"/>
          <p:cNvSpPr txBox="1"/>
          <p:nvPr/>
        </p:nvSpPr>
        <p:spPr>
          <a:xfrm>
            <a:off x="7901409" y="1556588"/>
            <a:ext cx="236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25">
            <a:noAutofit/>
          </a:bodyPr>
          <a:lstStyle/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375"/>
              <a:buNone/>
            </a:pPr>
            <a:r>
              <a:rPr b="1" lang="en-MY" u="sng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EdStatsFootNote</a:t>
            </a:r>
            <a:endParaRPr b="1" u="sng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5"/>
              <a:buFont typeface="Arial"/>
              <a:buNone/>
            </a:pPr>
            <a:r>
              <a:rPr lang="en-MY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Informations complémentaires concernant une donnée particulière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8857482" y="2692337"/>
            <a:ext cx="236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25">
            <a:noAutofit/>
          </a:bodyPr>
          <a:lstStyle/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MY" sz="2000" u="sng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EdStatsSeries</a:t>
            </a:r>
            <a:endParaRPr b="1" sz="2000" u="sng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1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Details concernant les indicateurs : description, source, méthode…</a:t>
            </a:r>
            <a:endParaRPr b="1"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9575384" y="4323416"/>
            <a:ext cx="236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None/>
            </a:pPr>
            <a:r>
              <a:rPr b="1" lang="en-MY" sz="3000" u="sng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EdStatsData</a:t>
            </a:r>
            <a:endParaRPr b="1" sz="3000" u="sng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None/>
            </a:pP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</a:t>
            </a: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able principale contenant les données</a:t>
            </a:r>
            <a:endParaRPr sz="24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en-MY" cap="small"/>
              <a:t>EdStatsData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MY"/>
              <a:t>Structure du dataframe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188" name="Google Shape;188;p25"/>
          <p:cNvGrpSpPr/>
          <p:nvPr/>
        </p:nvGrpSpPr>
        <p:grpSpPr>
          <a:xfrm>
            <a:off x="991408" y="1620831"/>
            <a:ext cx="4655100" cy="3877800"/>
            <a:chOff x="1168408" y="2151781"/>
            <a:chExt cx="4655100" cy="3877800"/>
          </a:xfrm>
        </p:grpSpPr>
        <p:sp>
          <p:nvSpPr>
            <p:cNvPr id="189" name="Google Shape;189;p25"/>
            <p:cNvSpPr/>
            <p:nvPr/>
          </p:nvSpPr>
          <p:spPr>
            <a:xfrm>
              <a:off x="1168408" y="2151781"/>
              <a:ext cx="4655100" cy="3877800"/>
            </a:xfrm>
            <a:prstGeom prst="rect">
              <a:avLst/>
            </a:prstGeom>
            <a:solidFill>
              <a:srgbClr val="D3FDF9"/>
            </a:solidFill>
            <a:ln cap="flat" cmpd="sng" w="9525">
              <a:solidFill>
                <a:schemeClr val="accent2"/>
              </a:solidFill>
              <a:prstDash val="dot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506471" y="2485047"/>
              <a:ext cx="3973542" cy="523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MY" sz="2400">
                  <a:solidFill>
                    <a:schemeClr val="dk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Lignes</a:t>
              </a:r>
              <a:endParaRPr sz="24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1449680" y="3003209"/>
              <a:ext cx="4092571" cy="1015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1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Une ligne </a:t>
              </a:r>
              <a:r>
                <a:rPr lang="en-MY" sz="1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correspond</a:t>
              </a:r>
              <a:r>
                <a:rPr lang="en-MY" sz="1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à un duet entre un indicateur et un pays.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632378" y="4068970"/>
              <a:ext cx="214882" cy="214884"/>
            </a:xfrm>
            <a:custGeom>
              <a:rect b="b" l="l" r="r" t="t"/>
              <a:pathLst>
                <a:path extrusionOk="0" h="602" w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9" y="544"/>
                    <a:pt x="544" y="431"/>
                    <a:pt x="544" y="297"/>
                  </a:cubicBezTo>
                  <a:cubicBezTo>
                    <a:pt x="544" y="163"/>
                    <a:pt x="439" y="57"/>
                    <a:pt x="304" y="57"/>
                  </a:cubicBezTo>
                  <a:close/>
                  <a:moveTo>
                    <a:pt x="403" y="431"/>
                  </a:moveTo>
                  <a:lnTo>
                    <a:pt x="403" y="431"/>
                  </a:lnTo>
                  <a:cubicBezTo>
                    <a:pt x="396" y="431"/>
                    <a:pt x="389" y="431"/>
                    <a:pt x="389" y="424"/>
                  </a:cubicBezTo>
                  <a:cubicBezTo>
                    <a:pt x="304" y="340"/>
                    <a:pt x="304" y="340"/>
                    <a:pt x="304" y="340"/>
                  </a:cubicBezTo>
                  <a:cubicBezTo>
                    <a:pt x="219" y="424"/>
                    <a:pt x="219" y="424"/>
                    <a:pt x="219" y="424"/>
                  </a:cubicBezTo>
                  <a:cubicBezTo>
                    <a:pt x="212" y="431"/>
                    <a:pt x="205" y="431"/>
                    <a:pt x="198" y="431"/>
                  </a:cubicBezTo>
                  <a:cubicBezTo>
                    <a:pt x="184" y="431"/>
                    <a:pt x="170" y="417"/>
                    <a:pt x="170" y="403"/>
                  </a:cubicBezTo>
                  <a:cubicBezTo>
                    <a:pt x="170" y="396"/>
                    <a:pt x="170" y="389"/>
                    <a:pt x="177" y="382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0" y="212"/>
                    <a:pt x="170" y="205"/>
                    <a:pt x="170" y="198"/>
                  </a:cubicBezTo>
                  <a:cubicBezTo>
                    <a:pt x="170" y="177"/>
                    <a:pt x="184" y="170"/>
                    <a:pt x="198" y="170"/>
                  </a:cubicBezTo>
                  <a:cubicBezTo>
                    <a:pt x="205" y="170"/>
                    <a:pt x="212" y="170"/>
                    <a:pt x="219" y="177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89" y="177"/>
                    <a:pt x="389" y="177"/>
                    <a:pt x="389" y="177"/>
                  </a:cubicBezTo>
                  <a:cubicBezTo>
                    <a:pt x="389" y="170"/>
                    <a:pt x="396" y="170"/>
                    <a:pt x="403" y="170"/>
                  </a:cubicBezTo>
                  <a:cubicBezTo>
                    <a:pt x="424" y="170"/>
                    <a:pt x="431" y="177"/>
                    <a:pt x="431" y="198"/>
                  </a:cubicBezTo>
                  <a:cubicBezTo>
                    <a:pt x="431" y="205"/>
                    <a:pt x="431" y="212"/>
                    <a:pt x="424" y="212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424" y="382"/>
                    <a:pt x="424" y="382"/>
                    <a:pt x="424" y="382"/>
                  </a:cubicBezTo>
                  <a:cubicBezTo>
                    <a:pt x="431" y="389"/>
                    <a:pt x="431" y="396"/>
                    <a:pt x="431" y="403"/>
                  </a:cubicBezTo>
                  <a:cubicBezTo>
                    <a:pt x="431" y="417"/>
                    <a:pt x="424" y="431"/>
                    <a:pt x="403" y="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506471" y="4068970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506471" y="4392763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506471" y="4735006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1718383" y="4015073"/>
              <a:ext cx="1696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242 « codes pays »</a:t>
              </a:r>
              <a:endPara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1718383" y="4301793"/>
              <a:ext cx="1696192" cy="310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3 660 indicateurs</a:t>
              </a:r>
              <a:endPara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1718383" y="4645596"/>
              <a:ext cx="1696192" cy="310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886 960 lignes</a:t>
              </a:r>
              <a:endPara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3847262" y="4021323"/>
              <a:ext cx="1696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r>
                <a:rPr lang="en-MY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 groupements</a:t>
              </a:r>
              <a:endPara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506471" y="5079244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506471" y="5421487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1718383" y="4988274"/>
              <a:ext cx="1696192" cy="310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Pas de doublon</a:t>
              </a:r>
              <a:endPara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1718374" y="5332075"/>
              <a:ext cx="19140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Pas de ligne manquante</a:t>
              </a:r>
              <a:endPara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6698632" y="1620844"/>
            <a:ext cx="4655172" cy="3877773"/>
            <a:chOff x="6373282" y="2151794"/>
            <a:chExt cx="4655172" cy="3877773"/>
          </a:xfrm>
        </p:grpSpPr>
        <p:sp>
          <p:nvSpPr>
            <p:cNvPr id="205" name="Google Shape;205;p25"/>
            <p:cNvSpPr/>
            <p:nvPr/>
          </p:nvSpPr>
          <p:spPr>
            <a:xfrm>
              <a:off x="6373282" y="2151794"/>
              <a:ext cx="4655172" cy="3877773"/>
            </a:xfrm>
            <a:prstGeom prst="rect">
              <a:avLst/>
            </a:pr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8837339" y="4068970"/>
              <a:ext cx="214882" cy="214884"/>
            </a:xfrm>
            <a:custGeom>
              <a:rect b="b" l="l" r="r" t="t"/>
              <a:pathLst>
                <a:path extrusionOk="0" h="602" w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9" y="544"/>
                    <a:pt x="544" y="431"/>
                    <a:pt x="544" y="297"/>
                  </a:cubicBezTo>
                  <a:cubicBezTo>
                    <a:pt x="544" y="163"/>
                    <a:pt x="439" y="57"/>
                    <a:pt x="304" y="57"/>
                  </a:cubicBezTo>
                  <a:close/>
                  <a:moveTo>
                    <a:pt x="403" y="431"/>
                  </a:moveTo>
                  <a:lnTo>
                    <a:pt x="403" y="431"/>
                  </a:lnTo>
                  <a:cubicBezTo>
                    <a:pt x="396" y="431"/>
                    <a:pt x="389" y="431"/>
                    <a:pt x="389" y="424"/>
                  </a:cubicBezTo>
                  <a:cubicBezTo>
                    <a:pt x="304" y="340"/>
                    <a:pt x="304" y="340"/>
                    <a:pt x="304" y="340"/>
                  </a:cubicBezTo>
                  <a:cubicBezTo>
                    <a:pt x="219" y="424"/>
                    <a:pt x="219" y="424"/>
                    <a:pt x="219" y="424"/>
                  </a:cubicBezTo>
                  <a:cubicBezTo>
                    <a:pt x="212" y="431"/>
                    <a:pt x="205" y="431"/>
                    <a:pt x="198" y="431"/>
                  </a:cubicBezTo>
                  <a:cubicBezTo>
                    <a:pt x="184" y="431"/>
                    <a:pt x="170" y="417"/>
                    <a:pt x="170" y="403"/>
                  </a:cubicBezTo>
                  <a:cubicBezTo>
                    <a:pt x="170" y="396"/>
                    <a:pt x="170" y="389"/>
                    <a:pt x="177" y="382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0" y="212"/>
                    <a:pt x="170" y="205"/>
                    <a:pt x="170" y="198"/>
                  </a:cubicBezTo>
                  <a:cubicBezTo>
                    <a:pt x="170" y="177"/>
                    <a:pt x="184" y="170"/>
                    <a:pt x="198" y="170"/>
                  </a:cubicBezTo>
                  <a:cubicBezTo>
                    <a:pt x="205" y="170"/>
                    <a:pt x="212" y="170"/>
                    <a:pt x="219" y="177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89" y="177"/>
                    <a:pt x="389" y="177"/>
                    <a:pt x="389" y="177"/>
                  </a:cubicBezTo>
                  <a:cubicBezTo>
                    <a:pt x="389" y="170"/>
                    <a:pt x="396" y="170"/>
                    <a:pt x="403" y="170"/>
                  </a:cubicBezTo>
                  <a:cubicBezTo>
                    <a:pt x="424" y="170"/>
                    <a:pt x="431" y="177"/>
                    <a:pt x="431" y="198"/>
                  </a:cubicBezTo>
                  <a:cubicBezTo>
                    <a:pt x="431" y="205"/>
                    <a:pt x="431" y="212"/>
                    <a:pt x="424" y="212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424" y="382"/>
                    <a:pt x="424" y="382"/>
                    <a:pt x="424" y="382"/>
                  </a:cubicBezTo>
                  <a:cubicBezTo>
                    <a:pt x="431" y="389"/>
                    <a:pt x="431" y="396"/>
                    <a:pt x="431" y="403"/>
                  </a:cubicBezTo>
                  <a:cubicBezTo>
                    <a:pt x="431" y="417"/>
                    <a:pt x="424" y="431"/>
                    <a:pt x="403" y="431"/>
                  </a:cubicBez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711432" y="4068970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711432" y="4392763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711432" y="4735006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8837339" y="4389057"/>
              <a:ext cx="214882" cy="214884"/>
            </a:xfrm>
            <a:custGeom>
              <a:rect b="b" l="l" r="r" t="t"/>
              <a:pathLst>
                <a:path extrusionOk="0" h="602" w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9" y="544"/>
                    <a:pt x="544" y="431"/>
                    <a:pt x="544" y="297"/>
                  </a:cubicBezTo>
                  <a:cubicBezTo>
                    <a:pt x="544" y="163"/>
                    <a:pt x="439" y="57"/>
                    <a:pt x="304" y="57"/>
                  </a:cubicBezTo>
                  <a:close/>
                  <a:moveTo>
                    <a:pt x="403" y="431"/>
                  </a:moveTo>
                  <a:lnTo>
                    <a:pt x="403" y="431"/>
                  </a:lnTo>
                  <a:cubicBezTo>
                    <a:pt x="396" y="431"/>
                    <a:pt x="389" y="431"/>
                    <a:pt x="389" y="424"/>
                  </a:cubicBezTo>
                  <a:cubicBezTo>
                    <a:pt x="304" y="340"/>
                    <a:pt x="304" y="340"/>
                    <a:pt x="304" y="340"/>
                  </a:cubicBezTo>
                  <a:cubicBezTo>
                    <a:pt x="219" y="424"/>
                    <a:pt x="219" y="424"/>
                    <a:pt x="219" y="424"/>
                  </a:cubicBezTo>
                  <a:cubicBezTo>
                    <a:pt x="212" y="431"/>
                    <a:pt x="205" y="431"/>
                    <a:pt x="198" y="431"/>
                  </a:cubicBezTo>
                  <a:cubicBezTo>
                    <a:pt x="184" y="431"/>
                    <a:pt x="170" y="417"/>
                    <a:pt x="170" y="403"/>
                  </a:cubicBezTo>
                  <a:cubicBezTo>
                    <a:pt x="170" y="396"/>
                    <a:pt x="170" y="389"/>
                    <a:pt x="177" y="382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0" y="212"/>
                    <a:pt x="170" y="205"/>
                    <a:pt x="170" y="198"/>
                  </a:cubicBezTo>
                  <a:cubicBezTo>
                    <a:pt x="170" y="177"/>
                    <a:pt x="184" y="170"/>
                    <a:pt x="198" y="170"/>
                  </a:cubicBezTo>
                  <a:cubicBezTo>
                    <a:pt x="205" y="170"/>
                    <a:pt x="212" y="170"/>
                    <a:pt x="219" y="177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89" y="177"/>
                    <a:pt x="389" y="177"/>
                    <a:pt x="389" y="177"/>
                  </a:cubicBezTo>
                  <a:cubicBezTo>
                    <a:pt x="389" y="170"/>
                    <a:pt x="396" y="170"/>
                    <a:pt x="403" y="170"/>
                  </a:cubicBezTo>
                  <a:cubicBezTo>
                    <a:pt x="424" y="170"/>
                    <a:pt x="431" y="177"/>
                    <a:pt x="431" y="198"/>
                  </a:cubicBezTo>
                  <a:cubicBezTo>
                    <a:pt x="431" y="205"/>
                    <a:pt x="431" y="212"/>
                    <a:pt x="424" y="212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424" y="382"/>
                    <a:pt x="424" y="382"/>
                    <a:pt x="424" y="382"/>
                  </a:cubicBezTo>
                  <a:cubicBezTo>
                    <a:pt x="431" y="389"/>
                    <a:pt x="431" y="396"/>
                    <a:pt x="431" y="403"/>
                  </a:cubicBezTo>
                  <a:cubicBezTo>
                    <a:pt x="431" y="417"/>
                    <a:pt x="424" y="431"/>
                    <a:pt x="403" y="431"/>
                  </a:cubicBez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8837339" y="4732035"/>
              <a:ext cx="214882" cy="214884"/>
            </a:xfrm>
            <a:custGeom>
              <a:rect b="b" l="l" r="r" t="t"/>
              <a:pathLst>
                <a:path extrusionOk="0" h="602" w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9" y="544"/>
                    <a:pt x="544" y="431"/>
                    <a:pt x="544" y="297"/>
                  </a:cubicBezTo>
                  <a:cubicBezTo>
                    <a:pt x="544" y="163"/>
                    <a:pt x="439" y="57"/>
                    <a:pt x="304" y="57"/>
                  </a:cubicBezTo>
                  <a:close/>
                  <a:moveTo>
                    <a:pt x="403" y="431"/>
                  </a:moveTo>
                  <a:lnTo>
                    <a:pt x="403" y="431"/>
                  </a:lnTo>
                  <a:cubicBezTo>
                    <a:pt x="396" y="431"/>
                    <a:pt x="389" y="431"/>
                    <a:pt x="389" y="424"/>
                  </a:cubicBezTo>
                  <a:cubicBezTo>
                    <a:pt x="304" y="340"/>
                    <a:pt x="304" y="340"/>
                    <a:pt x="304" y="340"/>
                  </a:cubicBezTo>
                  <a:cubicBezTo>
                    <a:pt x="219" y="424"/>
                    <a:pt x="219" y="424"/>
                    <a:pt x="219" y="424"/>
                  </a:cubicBezTo>
                  <a:cubicBezTo>
                    <a:pt x="212" y="431"/>
                    <a:pt x="205" y="431"/>
                    <a:pt x="198" y="431"/>
                  </a:cubicBezTo>
                  <a:cubicBezTo>
                    <a:pt x="184" y="431"/>
                    <a:pt x="170" y="417"/>
                    <a:pt x="170" y="403"/>
                  </a:cubicBezTo>
                  <a:cubicBezTo>
                    <a:pt x="170" y="396"/>
                    <a:pt x="170" y="389"/>
                    <a:pt x="177" y="382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0" y="212"/>
                    <a:pt x="170" y="205"/>
                    <a:pt x="170" y="198"/>
                  </a:cubicBezTo>
                  <a:cubicBezTo>
                    <a:pt x="170" y="177"/>
                    <a:pt x="184" y="170"/>
                    <a:pt x="198" y="170"/>
                  </a:cubicBezTo>
                  <a:cubicBezTo>
                    <a:pt x="205" y="170"/>
                    <a:pt x="212" y="170"/>
                    <a:pt x="219" y="177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89" y="177"/>
                    <a:pt x="389" y="177"/>
                    <a:pt x="389" y="177"/>
                  </a:cubicBezTo>
                  <a:cubicBezTo>
                    <a:pt x="389" y="170"/>
                    <a:pt x="396" y="170"/>
                    <a:pt x="403" y="170"/>
                  </a:cubicBezTo>
                  <a:cubicBezTo>
                    <a:pt x="424" y="170"/>
                    <a:pt x="431" y="177"/>
                    <a:pt x="431" y="198"/>
                  </a:cubicBezTo>
                  <a:cubicBezTo>
                    <a:pt x="431" y="205"/>
                    <a:pt x="431" y="212"/>
                    <a:pt x="424" y="212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424" y="382"/>
                    <a:pt x="424" y="382"/>
                    <a:pt x="424" y="382"/>
                  </a:cubicBezTo>
                  <a:cubicBezTo>
                    <a:pt x="431" y="389"/>
                    <a:pt x="431" y="396"/>
                    <a:pt x="431" y="403"/>
                  </a:cubicBezTo>
                  <a:cubicBezTo>
                    <a:pt x="431" y="417"/>
                    <a:pt x="424" y="431"/>
                    <a:pt x="403" y="431"/>
                  </a:cubicBez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711432" y="5079244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711432" y="5421487"/>
              <a:ext cx="211913" cy="211913"/>
            </a:xfrm>
            <a:custGeom>
              <a:rect b="b" l="l" r="r" t="t"/>
              <a:pathLst>
                <a:path extrusionOk="0" h="602" w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8837339" y="5076273"/>
              <a:ext cx="214882" cy="214884"/>
            </a:xfrm>
            <a:custGeom>
              <a:rect b="b" l="l" r="r" t="t"/>
              <a:pathLst>
                <a:path extrusionOk="0" h="602" w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9" y="544"/>
                    <a:pt x="544" y="431"/>
                    <a:pt x="544" y="297"/>
                  </a:cubicBezTo>
                  <a:cubicBezTo>
                    <a:pt x="544" y="163"/>
                    <a:pt x="439" y="57"/>
                    <a:pt x="304" y="57"/>
                  </a:cubicBezTo>
                  <a:close/>
                  <a:moveTo>
                    <a:pt x="403" y="431"/>
                  </a:moveTo>
                  <a:lnTo>
                    <a:pt x="403" y="431"/>
                  </a:lnTo>
                  <a:cubicBezTo>
                    <a:pt x="396" y="431"/>
                    <a:pt x="389" y="431"/>
                    <a:pt x="389" y="424"/>
                  </a:cubicBezTo>
                  <a:cubicBezTo>
                    <a:pt x="304" y="340"/>
                    <a:pt x="304" y="340"/>
                    <a:pt x="304" y="340"/>
                  </a:cubicBezTo>
                  <a:cubicBezTo>
                    <a:pt x="219" y="424"/>
                    <a:pt x="219" y="424"/>
                    <a:pt x="219" y="424"/>
                  </a:cubicBezTo>
                  <a:cubicBezTo>
                    <a:pt x="212" y="431"/>
                    <a:pt x="205" y="431"/>
                    <a:pt x="198" y="431"/>
                  </a:cubicBezTo>
                  <a:cubicBezTo>
                    <a:pt x="184" y="431"/>
                    <a:pt x="170" y="417"/>
                    <a:pt x="170" y="403"/>
                  </a:cubicBezTo>
                  <a:cubicBezTo>
                    <a:pt x="170" y="396"/>
                    <a:pt x="170" y="389"/>
                    <a:pt x="177" y="382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0" y="212"/>
                    <a:pt x="170" y="205"/>
                    <a:pt x="170" y="198"/>
                  </a:cubicBezTo>
                  <a:cubicBezTo>
                    <a:pt x="170" y="177"/>
                    <a:pt x="184" y="170"/>
                    <a:pt x="198" y="170"/>
                  </a:cubicBezTo>
                  <a:cubicBezTo>
                    <a:pt x="205" y="170"/>
                    <a:pt x="212" y="170"/>
                    <a:pt x="219" y="177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89" y="177"/>
                    <a:pt x="389" y="177"/>
                    <a:pt x="389" y="177"/>
                  </a:cubicBezTo>
                  <a:cubicBezTo>
                    <a:pt x="389" y="170"/>
                    <a:pt x="396" y="170"/>
                    <a:pt x="403" y="170"/>
                  </a:cubicBezTo>
                  <a:cubicBezTo>
                    <a:pt x="424" y="170"/>
                    <a:pt x="431" y="177"/>
                    <a:pt x="431" y="198"/>
                  </a:cubicBezTo>
                  <a:cubicBezTo>
                    <a:pt x="431" y="205"/>
                    <a:pt x="431" y="212"/>
                    <a:pt x="424" y="212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424" y="382"/>
                    <a:pt x="424" y="382"/>
                    <a:pt x="424" y="382"/>
                  </a:cubicBezTo>
                  <a:cubicBezTo>
                    <a:pt x="431" y="389"/>
                    <a:pt x="431" y="396"/>
                    <a:pt x="431" y="403"/>
                  </a:cubicBezTo>
                  <a:cubicBezTo>
                    <a:pt x="431" y="417"/>
                    <a:pt x="424" y="431"/>
                    <a:pt x="403" y="431"/>
                  </a:cubicBez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8837339" y="5419251"/>
              <a:ext cx="214882" cy="214884"/>
            </a:xfrm>
            <a:custGeom>
              <a:rect b="b" l="l" r="r" t="t"/>
              <a:pathLst>
                <a:path extrusionOk="0" h="602" w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9" y="544"/>
                    <a:pt x="544" y="431"/>
                    <a:pt x="544" y="297"/>
                  </a:cubicBezTo>
                  <a:cubicBezTo>
                    <a:pt x="544" y="163"/>
                    <a:pt x="439" y="57"/>
                    <a:pt x="304" y="57"/>
                  </a:cubicBezTo>
                  <a:close/>
                  <a:moveTo>
                    <a:pt x="403" y="431"/>
                  </a:moveTo>
                  <a:lnTo>
                    <a:pt x="403" y="431"/>
                  </a:lnTo>
                  <a:cubicBezTo>
                    <a:pt x="396" y="431"/>
                    <a:pt x="389" y="431"/>
                    <a:pt x="389" y="424"/>
                  </a:cubicBezTo>
                  <a:cubicBezTo>
                    <a:pt x="304" y="340"/>
                    <a:pt x="304" y="340"/>
                    <a:pt x="304" y="340"/>
                  </a:cubicBezTo>
                  <a:cubicBezTo>
                    <a:pt x="219" y="424"/>
                    <a:pt x="219" y="424"/>
                    <a:pt x="219" y="424"/>
                  </a:cubicBezTo>
                  <a:cubicBezTo>
                    <a:pt x="212" y="431"/>
                    <a:pt x="205" y="431"/>
                    <a:pt x="198" y="431"/>
                  </a:cubicBezTo>
                  <a:cubicBezTo>
                    <a:pt x="184" y="431"/>
                    <a:pt x="170" y="417"/>
                    <a:pt x="170" y="403"/>
                  </a:cubicBezTo>
                  <a:cubicBezTo>
                    <a:pt x="170" y="396"/>
                    <a:pt x="170" y="389"/>
                    <a:pt x="177" y="382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0" y="212"/>
                    <a:pt x="170" y="205"/>
                    <a:pt x="170" y="198"/>
                  </a:cubicBezTo>
                  <a:cubicBezTo>
                    <a:pt x="170" y="177"/>
                    <a:pt x="184" y="170"/>
                    <a:pt x="198" y="170"/>
                  </a:cubicBezTo>
                  <a:cubicBezTo>
                    <a:pt x="205" y="170"/>
                    <a:pt x="212" y="170"/>
                    <a:pt x="219" y="177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89" y="177"/>
                    <a:pt x="389" y="177"/>
                    <a:pt x="389" y="177"/>
                  </a:cubicBezTo>
                  <a:cubicBezTo>
                    <a:pt x="389" y="170"/>
                    <a:pt x="396" y="170"/>
                    <a:pt x="403" y="170"/>
                  </a:cubicBezTo>
                  <a:cubicBezTo>
                    <a:pt x="424" y="170"/>
                    <a:pt x="431" y="177"/>
                    <a:pt x="431" y="198"/>
                  </a:cubicBezTo>
                  <a:cubicBezTo>
                    <a:pt x="431" y="205"/>
                    <a:pt x="431" y="212"/>
                    <a:pt x="424" y="212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424" y="382"/>
                    <a:pt x="424" y="382"/>
                    <a:pt x="424" y="382"/>
                  </a:cubicBezTo>
                  <a:cubicBezTo>
                    <a:pt x="431" y="389"/>
                    <a:pt x="431" y="396"/>
                    <a:pt x="431" y="403"/>
                  </a:cubicBezTo>
                  <a:cubicBezTo>
                    <a:pt x="431" y="417"/>
                    <a:pt x="424" y="431"/>
                    <a:pt x="403" y="431"/>
                  </a:cubicBezTo>
                  <a:close/>
                </a:path>
              </a:pathLst>
            </a:custGeom>
            <a:solidFill>
              <a:srgbClr val="D3FDF9"/>
            </a:solidFill>
            <a:ln cap="flat" cmpd="sng" w="38100">
              <a:solidFill>
                <a:srgbClr val="D3FD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16" name="Google Shape;216;p25"/>
          <p:cNvSpPr/>
          <p:nvPr/>
        </p:nvSpPr>
        <p:spPr>
          <a:xfrm>
            <a:off x="986550" y="5642725"/>
            <a:ext cx="1036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total de </a:t>
            </a: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57’650’450 valeurs</a:t>
            </a:r>
            <a:r>
              <a:rPr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potentielle.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Mais </a:t>
            </a:r>
            <a:r>
              <a:rPr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taux de remplissage global de seulement </a:t>
            </a: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0.8 %</a:t>
            </a:r>
            <a:r>
              <a:rPr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!</a:t>
            </a:r>
            <a:endParaRPr sz="1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6984792" y="1949047"/>
            <a:ext cx="4092600" cy="1538699"/>
            <a:chOff x="1449680" y="2480010"/>
            <a:chExt cx="4092600" cy="1538699"/>
          </a:xfrm>
        </p:grpSpPr>
        <p:sp>
          <p:nvSpPr>
            <p:cNvPr id="218" name="Google Shape;218;p25"/>
            <p:cNvSpPr txBox="1"/>
            <p:nvPr/>
          </p:nvSpPr>
          <p:spPr>
            <a:xfrm>
              <a:off x="1504346" y="2480010"/>
              <a:ext cx="3973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rPr b="1" lang="en-MY" sz="2400">
                  <a:latin typeface="Lato"/>
                  <a:ea typeface="Lato"/>
                  <a:cs typeface="Lato"/>
                  <a:sym typeface="Lato"/>
                </a:rPr>
                <a:t>Colonnes</a:t>
              </a:r>
              <a:endParaRPr sz="2400"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19" name="Google Shape;219;p25"/>
            <p:cNvSpPr txBox="1"/>
            <p:nvPr/>
          </p:nvSpPr>
          <p:spPr>
            <a:xfrm>
              <a:off x="1449680" y="3003209"/>
              <a:ext cx="40926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1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Notre Dataframe contient 70 colonnes:</a:t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aphicFrame>
        <p:nvGraphicFramePr>
          <p:cNvPr id="220" name="Google Shape;220;p25"/>
          <p:cNvGraphicFramePr/>
          <p:nvPr/>
        </p:nvGraphicFramePr>
        <p:xfrm>
          <a:off x="6703501" y="29936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{517C37E3-3AF8-4A82-A095-667582E972F8}</a:tableStyleId>
              </a:tblPr>
              <a:tblGrid>
                <a:gridCol w="667175"/>
                <a:gridCol w="734025"/>
                <a:gridCol w="1048150"/>
                <a:gridCol w="1122550"/>
                <a:gridCol w="1083275"/>
              </a:tblGrid>
              <a:tr h="126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 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index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D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 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pays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D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 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Indicateur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D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48 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temporelle passé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D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rgbClr val="000000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17 temporelle future</a:t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>
                        <a:solidFill>
                          <a:srgbClr val="00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DF9"/>
                    </a:solidFill>
                  </a:tcPr>
                </a:tc>
              </a:tr>
              <a:tr h="124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MY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 1 à 86K</a:t>
                      </a:r>
                      <a:endParaRPr b="0" cap="none">
                        <a:solidFill>
                          <a:schemeClr val="dk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nom et code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nom et code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1970 à 2017</a:t>
                      </a:r>
                      <a:endParaRPr cap="none">
                        <a:solidFill>
                          <a:schemeClr val="dk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2020 à 2100</a:t>
                      </a:r>
                      <a:endParaRPr cap="none">
                        <a:solidFill>
                          <a:schemeClr val="dk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0950" marB="60950" marR="113150" marL="1131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175" y="1443900"/>
            <a:ext cx="6500825" cy="398223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599806" y="2075483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26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2</a:t>
            </a:r>
            <a:endParaRPr sz="36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599800" y="2481250"/>
            <a:ext cx="45930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Présentation de l’analyse pré-exploratoire</a:t>
            </a:r>
            <a:endParaRPr sz="3000" cap="small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cap="small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Conclusions sur la pertinence de l’utilisation du jeu de donnée</a:t>
            </a:r>
            <a:endParaRPr sz="3000" cap="small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tartup_x_bluepurple">
      <a:dk1>
        <a:srgbClr val="2B2B2D"/>
      </a:dk1>
      <a:lt1>
        <a:srgbClr val="FFFFFF"/>
      </a:lt1>
      <a:dk2>
        <a:srgbClr val="6651A1"/>
      </a:dk2>
      <a:lt2>
        <a:srgbClr val="5E5CA2"/>
      </a:lt2>
      <a:accent1>
        <a:srgbClr val="5268A5"/>
      </a:accent1>
      <a:accent2>
        <a:srgbClr val="4276AA"/>
      </a:accent2>
      <a:accent3>
        <a:srgbClr val="2C85AE"/>
      </a:accent3>
      <a:accent4>
        <a:srgbClr val="1891AB"/>
      </a:accent4>
      <a:accent5>
        <a:srgbClr val="0099A5"/>
      </a:accent5>
      <a:accent6>
        <a:srgbClr val="00A09D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