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9" r:id="rId4"/>
    <p:sldId id="271" r:id="rId5"/>
    <p:sldId id="275" r:id="rId6"/>
    <p:sldId id="276" r:id="rId7"/>
    <p:sldId id="277" r:id="rId8"/>
    <p:sldId id="261" r:id="rId9"/>
    <p:sldId id="270" r:id="rId10"/>
    <p:sldId id="265" r:id="rId11"/>
    <p:sldId id="262" r:id="rId12"/>
    <p:sldId id="273" r:id="rId13"/>
    <p:sldId id="260" r:id="rId14"/>
    <p:sldId id="266" r:id="rId15"/>
    <p:sldId id="267" r:id="rId16"/>
    <p:sldId id="268" r:id="rId17"/>
    <p:sldId id="278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DE2E-4CC1-407E-B3C1-BAB4E1FD8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252DA3-A4CD-48BC-8343-E445FA8C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49CA5-21B7-4110-A346-6F8EED6E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29407A-F9A7-4033-AB46-9F7EA067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97EA6-4D83-4E42-A1ED-80316F82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84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C721F-81EE-4149-BF80-B91CDACB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F6D4D9-104D-402A-9A8A-DEEE909C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43F50-2E76-46D9-A7B1-18CC1551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87D98-1EAC-4A20-9034-BDD5C619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378777-D646-4A68-856F-0AA38B42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4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4E4651-0AA7-4696-9390-2791470A6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7D3E67-CD8F-4A97-A8A6-01CF1F47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0C6D4-9B31-4F0D-A6B8-C265EED0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05E90B-2526-46A3-80CD-D7BCAAB3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CEF905-033F-4C9B-977D-3FF014B8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56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E6A83-5CE5-402E-A886-FF3135A1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B04853-1966-4E94-AA49-C6E238CA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4EB9B7-7969-4835-BCAB-652B9FC1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2CF66-F040-427C-9D5D-866A84FE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1A128-3AF9-4C4C-8AB9-6DBB01E8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45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3D39D-D58C-48C1-9F34-BD60482E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C1B8AA-A83D-44EC-8CFD-7F927059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F64B0-650C-402A-A8B3-5DA183EB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B226C-C9D7-46AB-9B60-F4F5C95D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A2A5D4-07FF-44AB-A237-50509055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19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09BE8-AEB1-490D-9981-C28A462F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A5936-09B0-4D50-87B2-061972C3E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C3F30A-ADD7-451D-9D86-ED88C15A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46BD15-35E4-4FFF-93AD-1496F1DC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C7CBD5-1F7D-47A1-A232-9FCAD550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ADD5C4-6BA9-413D-8184-75B7409A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87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47488-A7DB-4AE1-9077-76D92C5B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A884CE-C381-495E-A15C-F2849A8A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1C1517-AE94-4D03-8C01-71CC4A17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8BCDE3-0A16-4A22-B9E3-6C47E7C1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4D0A92-B29D-42E2-A332-CA41B8013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96CDAE-4BF2-40D4-93DE-499B8358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F1A92D-66AA-4B33-8218-0D65698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200BD-0921-4D2E-9DC5-71CEA4AC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42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8A4EF-B8EB-4A17-8A34-DE9D416D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DC823B-DCCA-4716-9B70-38CFE849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854BA6-4779-4A82-8D01-CB28DB8D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0A122F-6830-45A5-9FDD-ABC233F3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87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465B7F-CF47-4F08-BA96-BD329F77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9BBA1C-9524-4D10-9A6B-C0DA3045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3FA7FD-4EA5-4742-A14F-B57C3BFE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4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95A51-A1FF-47F3-86F8-F0D075B9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FFC15-576D-4899-BF00-DE7EDDF6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68EC7-99CD-4DDA-A0D7-BE1CBCFD9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5148CA-2F70-4C53-9840-E8F83CD2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6F470-7EE4-403C-83F9-6730B2D0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06ECC9-2094-4C2D-BD8F-930C11C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52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BE643-F59A-4D06-9DE8-2C87C7ED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3A87C9-7F68-473E-83A4-AA676844C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1F30B4-CBA7-4AE7-B1EF-4BFDC7C11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87D0F3-EFA4-4952-8795-2B34D225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B6CC2A-58EB-486B-9790-CC92E930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1198F-D83C-4C65-88C8-65967380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86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CB69C6-BB46-4F83-9398-31D6FE7B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21D154-47F4-4CD1-9FC6-291F220B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40FE7-3C59-4EEE-A182-5A2FBCFFC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820D-99C1-494B-A348-EFF32487B604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B82168-A6FB-448E-BEF8-A01B75C5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F7C7F-C33D-4EBF-BF80-6486D36DB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2E4A-E3E7-4F07-98F7-E302DB83600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5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A6110-6279-42E0-AEC1-CEC431202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65" y="1171073"/>
            <a:ext cx="11304270" cy="3785240"/>
          </a:xfrm>
        </p:spPr>
        <p:txBody>
          <a:bodyPr>
            <a:normAutofit/>
          </a:bodyPr>
          <a:lstStyle/>
          <a:p>
            <a:r>
              <a:rPr lang="fr-FR" sz="4400" b="1" dirty="0"/>
              <a:t>Projet Fin de 1ère Année</a:t>
            </a:r>
            <a:br>
              <a:rPr lang="fr-FR" sz="4400" b="1" dirty="0"/>
            </a:br>
            <a:r>
              <a:rPr lang="fr-FR" sz="4400" b="1" dirty="0"/>
              <a:t>Filière 2IA</a:t>
            </a:r>
            <a:br>
              <a:rPr lang="fr-FR" dirty="0"/>
            </a:br>
            <a:r>
              <a:rPr lang="fr-FR" sz="8000" dirty="0">
                <a:solidFill>
                  <a:schemeClr val="accent2"/>
                </a:solidFill>
                <a:latin typeface="Algerian" panose="04020705040A02060702" pitchFamily="82" charset="0"/>
              </a:rPr>
              <a:t>Parchis de Tétouan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31B9E-3C8B-419B-B37C-A37DEFE53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62" y="4622048"/>
            <a:ext cx="9667876" cy="1950837"/>
          </a:xfrm>
        </p:spPr>
        <p:txBody>
          <a:bodyPr>
            <a:normAutofit/>
          </a:bodyPr>
          <a:lstStyle/>
          <a:p>
            <a:pPr algn="l"/>
            <a:r>
              <a:rPr lang="fr-FR" sz="1800" dirty="0"/>
              <a:t>Réalisé par :		Jury:				       Encadré par :</a:t>
            </a:r>
          </a:p>
          <a:p>
            <a:pPr algn="l"/>
            <a:r>
              <a:rPr lang="fr-FR" sz="1800" dirty="0"/>
              <a:t>          </a:t>
            </a:r>
            <a:r>
              <a:rPr lang="en-US" sz="1800" dirty="0"/>
              <a:t>Moudni Ahmad	          </a:t>
            </a:r>
            <a:r>
              <a:rPr lang="fr-FR" sz="1800" dirty="0"/>
              <a:t>Mr. Amrani Joutei Idrissi Ibrahim </a:t>
            </a:r>
            <a:r>
              <a:rPr lang="en-US" sz="1800" dirty="0"/>
              <a:t>	                 Mr. EL AFIA ABDELLATIF</a:t>
            </a:r>
          </a:p>
          <a:p>
            <a:pPr algn="l"/>
            <a:r>
              <a:rPr lang="en-US" sz="1800" dirty="0"/>
              <a:t>          El hadri Ismael 	          </a:t>
            </a:r>
            <a:r>
              <a:rPr lang="fr-FR" sz="1800" dirty="0"/>
              <a:t>Mr. Chiheb Raddouane </a:t>
            </a:r>
            <a:endParaRPr lang="en-US" sz="1800" dirty="0"/>
          </a:p>
          <a:p>
            <a:pPr algn="l"/>
            <a:r>
              <a:rPr lang="en-US" sz="1800" dirty="0"/>
              <a:t>          Smahi Ayoub</a:t>
            </a:r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BC66E9-3994-443B-BF32-E918D297F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" y="285115"/>
            <a:ext cx="1550670" cy="13150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97F5CD5-2C82-4731-9FEB-3777FDD7B7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00" y="254952"/>
            <a:ext cx="2209800" cy="13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A0C1ECD-177E-4095-A9C5-DE9E00512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37" y="1989207"/>
            <a:ext cx="5852172" cy="43891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672C34-03AA-4376-95FF-A5126E79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275" y="1217682"/>
            <a:ext cx="1543050" cy="15430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AF9029-311C-45B2-B00E-3935AC89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dirty="0">
                <a:solidFill>
                  <a:schemeClr val="accent1"/>
                </a:solidFill>
                <a:latin typeface="Algerian" panose="04020705040A02060702" pitchFamily="82" charset="0"/>
              </a:rPr>
              <a:t>Conception et Structuration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C0CAA-9D3A-4C43-A80C-B4A555F0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2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Le Générateur Aléatoire</a:t>
            </a:r>
          </a:p>
          <a:p>
            <a:pPr marL="0" indent="0">
              <a:buNone/>
            </a:pPr>
            <a:r>
              <a:rPr lang="fr-FR" sz="2000" dirty="0"/>
              <a:t>Pour simuler la loi uniforme on a utilisé un générateur congruentiel linéaire de la forme:</a:t>
            </a:r>
          </a:p>
          <a:p>
            <a:pPr marL="0" indent="0">
              <a:buNone/>
            </a:pPr>
            <a:r>
              <a:rPr lang="fr-FR" sz="2000" dirty="0"/>
              <a:t>	X(i+1) = (a*X(i)+b) mod [m]</a:t>
            </a:r>
          </a:p>
          <a:p>
            <a:pPr marL="0" indent="0">
              <a:buNone/>
            </a:pPr>
            <a:r>
              <a:rPr lang="fr-FR" sz="2000" dirty="0"/>
              <a:t>La qualité d’un tel générateur est donnée par sa période et l’indépendance entre les nombres.</a:t>
            </a:r>
          </a:p>
          <a:p>
            <a:pPr marL="0" indent="0">
              <a:buNone/>
            </a:pPr>
            <a:r>
              <a:rPr lang="fr-FR" sz="2000" dirty="0"/>
              <a:t>Pour une meilleure qualité on a pris:</a:t>
            </a:r>
          </a:p>
          <a:p>
            <a:pPr marL="0" indent="0">
              <a:buNone/>
            </a:pPr>
            <a:r>
              <a:rPr lang="fr-FR" sz="2000" dirty="0"/>
              <a:t>	m = 2^31-1</a:t>
            </a:r>
          </a:p>
          <a:p>
            <a:pPr marL="0" indent="0">
              <a:buNone/>
            </a:pPr>
            <a:r>
              <a:rPr lang="fr-FR" sz="2000" dirty="0"/>
              <a:t>	a = 7^5</a:t>
            </a:r>
          </a:p>
          <a:p>
            <a:pPr marL="0" indent="0">
              <a:buNone/>
            </a:pPr>
            <a:r>
              <a:rPr lang="fr-FR" sz="2000" dirty="0"/>
              <a:t>	b = 0</a:t>
            </a:r>
          </a:p>
        </p:txBody>
      </p:sp>
    </p:spTree>
    <p:extLst>
      <p:ext uri="{BB962C8B-B14F-4D97-AF65-F5344CB8AC3E}">
        <p14:creationId xmlns:p14="http://schemas.microsoft.com/office/powerpoint/2010/main" val="246355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5B7F311-F5B6-4007-994E-8F40CE9F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59" y="2075699"/>
            <a:ext cx="9708482" cy="461550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453077-6FB4-42B0-A7E9-60BFD272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dirty="0">
                <a:solidFill>
                  <a:schemeClr val="accent1"/>
                </a:solidFill>
                <a:latin typeface="Algerian" panose="04020705040A02060702" pitchFamily="82" charset="0"/>
              </a:rPr>
              <a:t>Conception et Structuration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5787D-1559-4500-836D-F367B43B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 algn="ctr">
              <a:buNone/>
            </a:pPr>
            <a:r>
              <a:rPr lang="fr-FR" b="1" u="sng" dirty="0"/>
              <a:t>Fonctions de l’interface graphique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36151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31B38-BCAB-4677-844D-7D7BD763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4"/>
            <a:ext cx="10515600" cy="728869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  <a:latin typeface="Algerian" panose="04020705040A02060702" pitchFamily="82" charset="0"/>
              </a:rPr>
              <a:t>Conception et Structuration des données</a:t>
            </a:r>
            <a:br>
              <a:rPr lang="fr-FR" sz="2800" b="1" u="sng" dirty="0">
                <a:latin typeface="+mn-lt"/>
                <a:ea typeface="+mn-ea"/>
                <a:cs typeface="+mn-cs"/>
              </a:rPr>
            </a:br>
            <a:r>
              <a:rPr lang="fr-FR" sz="2800" b="1" u="sng" dirty="0">
                <a:latin typeface="+mn-lt"/>
                <a:ea typeface="+mn-ea"/>
                <a:cs typeface="+mn-cs"/>
              </a:rPr>
              <a:t>Fonctions des règles du Jeu</a:t>
            </a:r>
            <a:br>
              <a:rPr lang="fr-FR" sz="4800" u="sng" dirty="0"/>
            </a:br>
            <a:endParaRPr lang="fr-FR" sz="48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2BB009-740A-4D39-AEE1-42111627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09" y="993914"/>
            <a:ext cx="9952382" cy="57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40D6C-F9C1-4F08-AA00-F2F68B33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accent1"/>
                </a:solidFill>
                <a:latin typeface="Algerian" panose="04020705040A02060702" pitchFamily="82" charset="0"/>
              </a:rPr>
              <a:t>Environnement et Outils du travail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A893A7-3B22-4403-B328-2278BB77A2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38" y="1975805"/>
            <a:ext cx="3059387" cy="29127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9E4253-BDBB-4956-BB60-6EED4E37F3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2188845"/>
            <a:ext cx="2491105" cy="24803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9C016E-7E02-42AC-B099-D5B8287AB1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1975805"/>
            <a:ext cx="3943350" cy="29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2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6342B45-02F2-46FD-93FB-850CB3D4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dirty="0">
                <a:solidFill>
                  <a:schemeClr val="accent1"/>
                </a:solidFill>
                <a:latin typeface="Algerian" panose="04020705040A02060702" pitchFamily="82" charset="0"/>
              </a:rPr>
              <a:t>Interface Joueur-Application</a:t>
            </a:r>
            <a:endParaRPr lang="fr-FR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EA9474-F39C-4BE7-AC34-77E8F8B5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247900"/>
            <a:ext cx="108680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8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438D1-C540-4E55-B7AC-DAED981A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93635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accent1"/>
                </a:solidFill>
                <a:latin typeface="Algerian" panose="04020705040A02060702" pitchFamily="82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51054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AC6B6-2E71-4C10-9A4D-7F15F6A0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>
                <a:solidFill>
                  <a:schemeClr val="accent1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79171F-2885-450F-A715-1CAE583BC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48F69-C2F2-4E0D-A62C-EF0B28AC7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973" y="2505075"/>
            <a:ext cx="4943062" cy="3684588"/>
          </a:xfrm>
        </p:spPr>
        <p:txBody>
          <a:bodyPr>
            <a:normAutofit/>
          </a:bodyPr>
          <a:lstStyle/>
          <a:p>
            <a:r>
              <a:rPr lang="fr-FR" dirty="0"/>
              <a:t>Développement des jeux</a:t>
            </a:r>
          </a:p>
          <a:p>
            <a:r>
              <a:rPr lang="fr-FR" dirty="0"/>
              <a:t>Programmation en C</a:t>
            </a:r>
          </a:p>
          <a:p>
            <a:r>
              <a:rPr lang="fr-FR" dirty="0"/>
              <a:t>Structuration des données et manipulation de ces structures</a:t>
            </a:r>
          </a:p>
          <a:p>
            <a:r>
              <a:rPr lang="fr-FR" dirty="0"/>
              <a:t>Utilisation de la bibliothèque d’interface graphique SDL2</a:t>
            </a:r>
          </a:p>
          <a:p>
            <a:r>
              <a:rPr lang="fr-FR" dirty="0"/>
              <a:t>Techniques de simulation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2BE8D42-E746-406F-BE17-EEA6E3D1F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2487" y="1681163"/>
            <a:ext cx="4612899" cy="823912"/>
          </a:xfrm>
        </p:spPr>
        <p:txBody>
          <a:bodyPr/>
          <a:lstStyle/>
          <a:p>
            <a:r>
              <a:rPr lang="fr-FR" sz="4000" dirty="0"/>
              <a:t>Gestion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C65DBC-8B50-497B-9982-985B8FACD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22435" y="2505075"/>
            <a:ext cx="4420858" cy="3684588"/>
          </a:xfrm>
        </p:spPr>
        <p:txBody>
          <a:bodyPr>
            <a:normAutofit/>
          </a:bodyPr>
          <a:lstStyle/>
          <a:p>
            <a:r>
              <a:rPr lang="fr-FR" dirty="0"/>
              <a:t>Gestion du temps</a:t>
            </a:r>
          </a:p>
          <a:p>
            <a:r>
              <a:rPr lang="fr-FR" dirty="0"/>
              <a:t>Gestion de projet</a:t>
            </a:r>
          </a:p>
          <a:p>
            <a:r>
              <a:rPr lang="fr-FR" dirty="0"/>
              <a:t>Travail de groupe</a:t>
            </a:r>
          </a:p>
        </p:txBody>
      </p:sp>
    </p:spTree>
    <p:extLst>
      <p:ext uri="{BB962C8B-B14F-4D97-AF65-F5344CB8AC3E}">
        <p14:creationId xmlns:p14="http://schemas.microsoft.com/office/powerpoint/2010/main" val="329326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B5FA9C0-C9F4-4AC2-8BE4-CBDA6148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>
                <a:solidFill>
                  <a:schemeClr val="accent1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E788FEA-0A31-4A50-AA68-E1739B0B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/>
              <a:t>Perceptives :</a:t>
            </a:r>
          </a:p>
          <a:p>
            <a:pPr marL="0" indent="0">
              <a:buNone/>
            </a:pPr>
            <a:r>
              <a:rPr lang="fr-FR" sz="4000" b="1" dirty="0"/>
              <a:t>	</a:t>
            </a:r>
            <a:r>
              <a:rPr lang="fr-FR" sz="3200" dirty="0"/>
              <a:t>Jeu mobile</a:t>
            </a:r>
          </a:p>
          <a:p>
            <a:pPr marL="0" indent="0">
              <a:buNone/>
            </a:pPr>
            <a:r>
              <a:rPr lang="fr-FR" sz="3200" dirty="0"/>
              <a:t>	Partie multijoueur online</a:t>
            </a:r>
          </a:p>
          <a:p>
            <a:pPr marL="0" indent="0">
              <a:buNone/>
            </a:pPr>
            <a:r>
              <a:rPr lang="fr-FR" sz="3200" dirty="0"/>
              <a:t>	Joueur machine intelligent</a:t>
            </a:r>
          </a:p>
          <a:p>
            <a:pPr marL="0" indent="0">
              <a:buNone/>
            </a:pPr>
            <a:r>
              <a:rPr lang="fr-FR" sz="3200" dirty="0"/>
              <a:t>		Machine Learning</a:t>
            </a:r>
          </a:p>
          <a:p>
            <a:pPr marL="0" indent="0">
              <a:buNone/>
            </a:pPr>
            <a:r>
              <a:rPr lang="fr-FR" sz="3200" dirty="0"/>
              <a:t>		Apprentissage Multi-Agents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84175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3D8B7AF-8344-4259-9457-9D2216F40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28800"/>
            <a:ext cx="12192000" cy="1219199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Algerian" panose="04020705040A02060702" pitchFamily="82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61075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7F8BD-64B8-4881-836C-2B8AE585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>
                <a:solidFill>
                  <a:schemeClr val="accent1"/>
                </a:solidFill>
                <a:latin typeface="Algerian" panose="04020705040A02060702" pitchFamily="82" charset="0"/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8F1D7-8D0D-4D8E-8272-B8A534A6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0" y="1825625"/>
            <a:ext cx="9763539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/>
              <a:t>Brève histoire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/>
              <a:t>Objectifs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/>
              <a:t>Règles du Jeu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/>
              <a:t>Conception et Structuration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/>
              <a:t>Environnement et Outils du travail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/>
              <a:t>Interface Joueur-Application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84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D0D4D-2F30-47E0-8262-3DAA6CF7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55941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accent1"/>
                </a:solidFill>
                <a:latin typeface="Algerian" panose="04020705040A02060702" pitchFamily="82" charset="0"/>
              </a:rPr>
              <a:t>Brève Histoire</a:t>
            </a:r>
          </a:p>
        </p:txBody>
      </p:sp>
      <p:pic>
        <p:nvPicPr>
          <p:cNvPr id="1026" name="Picture 2" descr="como suena tetuan zoco seda parchis">
            <a:extLst>
              <a:ext uri="{FF2B5EF4-FFF2-40B4-BE49-F238E27FC236}">
                <a16:creationId xmlns:a16="http://schemas.microsoft.com/office/drawing/2014/main" id="{17F6FA44-E803-4933-83C7-9624E02B4E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5452"/>
            <a:ext cx="4876800" cy="277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mosos $$$$$$$$$ - famoso@tanger.com">
            <a:extLst>
              <a:ext uri="{FF2B5EF4-FFF2-40B4-BE49-F238E27FC236}">
                <a16:creationId xmlns:a16="http://schemas.microsoft.com/office/drawing/2014/main" id="{DCF2C7DA-A569-4FA1-A1A2-1A26AE08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1190902"/>
            <a:ext cx="3810000" cy="26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va parchi - viva derari de tetouan">
            <a:extLst>
              <a:ext uri="{FF2B5EF4-FFF2-40B4-BE49-F238E27FC236}">
                <a16:creationId xmlns:a16="http://schemas.microsoft.com/office/drawing/2014/main" id="{BCD996FD-DBFE-4B44-A565-D4F03864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645" y="1190900"/>
            <a:ext cx="3810000" cy="26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rchi in 7amadi hadi hiya 9raya dyana - Blog de hms4ever">
            <a:extLst>
              <a:ext uri="{FF2B5EF4-FFF2-40B4-BE49-F238E27FC236}">
                <a16:creationId xmlns:a16="http://schemas.microsoft.com/office/drawing/2014/main" id="{386A1CF1-C390-450F-8721-456FCC51F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90901"/>
            <a:ext cx="3810000" cy="26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ucune description de photo disponible.">
            <a:extLst>
              <a:ext uri="{FF2B5EF4-FFF2-40B4-BE49-F238E27FC236}">
                <a16:creationId xmlns:a16="http://schemas.microsoft.com/office/drawing/2014/main" id="{E1BCAC5B-92B5-4C01-A443-DEB430700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5452"/>
            <a:ext cx="4876800" cy="279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14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525BF-D66E-461C-9C50-4984E9CE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accent1"/>
                </a:solidFill>
                <a:latin typeface="Algerian" panose="04020705040A02060702" pitchFamily="82" charset="0"/>
              </a:rPr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F9B708-0452-4293-B8CB-E3B47A69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Programmer les règles du Parchis de Tétouan.</a:t>
            </a:r>
          </a:p>
          <a:p>
            <a:pPr marL="0" indent="0">
              <a:buNone/>
            </a:pPr>
            <a:r>
              <a:rPr lang="fr-FR" sz="3200" dirty="0"/>
              <a:t>Bien simuler le hasard dû au lancer du dé.</a:t>
            </a:r>
          </a:p>
          <a:p>
            <a:pPr marL="0" indent="0">
              <a:buNone/>
            </a:pPr>
            <a:r>
              <a:rPr lang="fr-FR" sz="3200" dirty="0"/>
              <a:t>Permettre à un à 4 joueurs de jouer une partie du Parchis.</a:t>
            </a:r>
          </a:p>
          <a:p>
            <a:pPr marL="0" indent="0">
              <a:buNone/>
            </a:pPr>
            <a:r>
              <a:rPr lang="fr-FR" sz="3200" dirty="0"/>
              <a:t>Jouer contre une machine de bon niveau.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1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FD500-5BCF-438A-BDE7-6CE3EF40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Algerian" panose="04020705040A02060702" pitchFamily="82" charset="0"/>
              </a:rPr>
              <a:t>Règles du Jeu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E51396-563A-4DE0-A5B4-F806AE36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9409" y="1825625"/>
            <a:ext cx="5814391" cy="4351338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Maison du joueur Jaune</a:t>
            </a:r>
          </a:p>
          <a:p>
            <a:pPr marL="0" indent="0">
              <a:buNone/>
            </a:pPr>
            <a:r>
              <a:rPr lang="fr-FR" dirty="0"/>
              <a:t>But du joueur Jaune</a:t>
            </a:r>
          </a:p>
          <a:p>
            <a:pPr marL="0" indent="0">
              <a:buNone/>
            </a:pPr>
            <a:r>
              <a:rPr lang="fr-FR" dirty="0"/>
              <a:t>Couloir du joueur Jaune</a:t>
            </a:r>
          </a:p>
          <a:p>
            <a:pPr marL="0" indent="0">
              <a:buNone/>
            </a:pPr>
            <a:r>
              <a:rPr lang="fr-FR" dirty="0"/>
              <a:t>Case de Sortie du joueur Bleu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dirty="0"/>
              <a:t>Case sécurisée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57940A1-484E-4AE5-BBAD-2D65DD9525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267200" cy="427975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2420640-010F-4E59-B653-AAD97F93BF00}"/>
              </a:ext>
            </a:extLst>
          </p:cNvPr>
          <p:cNvCxnSpPr>
            <a:cxnSpLocks/>
          </p:cNvCxnSpPr>
          <p:nvPr/>
        </p:nvCxnSpPr>
        <p:spPr>
          <a:xfrm>
            <a:off x="4333461" y="2584174"/>
            <a:ext cx="12059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E73BFA6-AAD0-44AE-8CAB-A715A51082C8}"/>
              </a:ext>
            </a:extLst>
          </p:cNvPr>
          <p:cNvCxnSpPr>
            <a:cxnSpLocks/>
          </p:cNvCxnSpPr>
          <p:nvPr/>
        </p:nvCxnSpPr>
        <p:spPr>
          <a:xfrm flipV="1">
            <a:off x="3253409" y="3074504"/>
            <a:ext cx="2286000" cy="894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88B88E1-1886-4B81-941D-4797F6ABFEA8}"/>
              </a:ext>
            </a:extLst>
          </p:cNvPr>
          <p:cNvCxnSpPr>
            <a:cxnSpLocks/>
          </p:cNvCxnSpPr>
          <p:nvPr/>
        </p:nvCxnSpPr>
        <p:spPr>
          <a:xfrm flipV="1">
            <a:off x="4094922" y="3528391"/>
            <a:ext cx="1444487" cy="4371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EF5270E-D952-4115-A155-7F8EA277139D}"/>
              </a:ext>
            </a:extLst>
          </p:cNvPr>
          <p:cNvCxnSpPr>
            <a:cxnSpLocks/>
          </p:cNvCxnSpPr>
          <p:nvPr/>
        </p:nvCxnSpPr>
        <p:spPr>
          <a:xfrm flipV="1">
            <a:off x="3316477" y="4094922"/>
            <a:ext cx="2222932" cy="1107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1A215C5-1452-4572-926E-24F2BB9ADD3E}"/>
              </a:ext>
            </a:extLst>
          </p:cNvPr>
          <p:cNvCxnSpPr>
            <a:cxnSpLocks/>
          </p:cNvCxnSpPr>
          <p:nvPr/>
        </p:nvCxnSpPr>
        <p:spPr>
          <a:xfrm flipV="1">
            <a:off x="3140765" y="5197599"/>
            <a:ext cx="2398644" cy="76862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A6FF0CE-27B2-4779-9E33-DD10EA91D81E}"/>
              </a:ext>
            </a:extLst>
          </p:cNvPr>
          <p:cNvCxnSpPr>
            <a:cxnSpLocks/>
          </p:cNvCxnSpPr>
          <p:nvPr/>
        </p:nvCxnSpPr>
        <p:spPr>
          <a:xfrm>
            <a:off x="3316477" y="5202474"/>
            <a:ext cx="222293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FBB29FC-7812-4B3D-9AF5-E787C8DB7304}"/>
              </a:ext>
            </a:extLst>
          </p:cNvPr>
          <p:cNvCxnSpPr>
            <a:cxnSpLocks/>
          </p:cNvCxnSpPr>
          <p:nvPr/>
        </p:nvCxnSpPr>
        <p:spPr>
          <a:xfrm>
            <a:off x="3035300" y="4673600"/>
            <a:ext cx="2504109" cy="51947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5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B27E6-F472-46BC-9DEA-89506459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Algerian" panose="04020705040A02060702" pitchFamily="82" charset="0"/>
              </a:rPr>
              <a:t>Règles du Jeu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63C530-E0EA-4CFF-A85D-90B7CD2A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1000" y="1825625"/>
            <a:ext cx="5892800" cy="4351338"/>
          </a:xfrm>
        </p:spPr>
        <p:txBody>
          <a:bodyPr/>
          <a:lstStyle/>
          <a:p>
            <a:endParaRPr lang="fr-FR" sz="1600" dirty="0"/>
          </a:p>
          <a:p>
            <a:pPr marL="0" indent="0">
              <a:buNone/>
            </a:pPr>
            <a:r>
              <a:rPr lang="fr-FR" dirty="0"/>
              <a:t>Blocus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faut ouvrir un Blocus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pion choisis avance de 12 cases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4A8F39D-89F3-4322-A795-EB968A9BAA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267200" cy="4267200"/>
          </a:xfr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C6E1CB7-27EB-4730-B159-DC85125BF676}"/>
              </a:ext>
            </a:extLst>
          </p:cNvPr>
          <p:cNvCxnSpPr>
            <a:cxnSpLocks/>
          </p:cNvCxnSpPr>
          <p:nvPr/>
        </p:nvCxnSpPr>
        <p:spPr>
          <a:xfrm>
            <a:off x="3568700" y="2387600"/>
            <a:ext cx="1892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E48187B-B97A-4A2D-8CA1-2820BA9A4572}"/>
              </a:ext>
            </a:extLst>
          </p:cNvPr>
          <p:cNvCxnSpPr>
            <a:cxnSpLocks/>
          </p:cNvCxnSpPr>
          <p:nvPr/>
        </p:nvCxnSpPr>
        <p:spPr>
          <a:xfrm flipV="1">
            <a:off x="3568700" y="3429000"/>
            <a:ext cx="1892300" cy="16891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DC21488-4719-4878-92CB-A6B31D69BC87}"/>
              </a:ext>
            </a:extLst>
          </p:cNvPr>
          <p:cNvCxnSpPr>
            <a:cxnSpLocks/>
          </p:cNvCxnSpPr>
          <p:nvPr/>
        </p:nvCxnSpPr>
        <p:spPr>
          <a:xfrm flipV="1">
            <a:off x="1866900" y="3429000"/>
            <a:ext cx="3594100" cy="1397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C7EFD5C-CF8D-494F-B4BA-87A1DBBF4174}"/>
              </a:ext>
            </a:extLst>
          </p:cNvPr>
          <p:cNvCxnSpPr>
            <a:cxnSpLocks/>
          </p:cNvCxnSpPr>
          <p:nvPr/>
        </p:nvCxnSpPr>
        <p:spPr>
          <a:xfrm flipV="1">
            <a:off x="3568700" y="4432300"/>
            <a:ext cx="1892300" cy="6858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5DC58E0-66B6-40DB-B03F-CB6FFD28D3FA}"/>
              </a:ext>
            </a:extLst>
          </p:cNvPr>
          <p:cNvCxnSpPr>
            <a:cxnSpLocks/>
          </p:cNvCxnSpPr>
          <p:nvPr/>
        </p:nvCxnSpPr>
        <p:spPr>
          <a:xfrm>
            <a:off x="1866900" y="3568700"/>
            <a:ext cx="3594100" cy="9017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7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5FCD6-DDCF-4CA9-A641-8BCD17CC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Algerian" panose="04020705040A02060702" pitchFamily="82" charset="0"/>
              </a:rPr>
              <a:t>Règles du Jeu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D9A2BA-F20E-4217-80C4-063AF1B2BE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2" y="1825625"/>
            <a:ext cx="4279898" cy="4257675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C72B07-B4AB-45E8-825B-09FB9A68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2257" y="1825625"/>
            <a:ext cx="6929744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fr-FR" sz="2800" dirty="0"/>
              <a:t>Cas 1 (pion bleu dans la maison)</a:t>
            </a:r>
          </a:p>
          <a:p>
            <a:pPr marL="914400" lvl="2" indent="0">
              <a:buNone/>
            </a:pPr>
            <a:r>
              <a:rPr lang="fr-FR" sz="2800" dirty="0"/>
              <a:t>Cas 2 (aucun pion bleu dans la maison)</a:t>
            </a:r>
          </a:p>
          <a:p>
            <a:pPr marL="914400" lvl="2" indent="0">
              <a:buNone/>
            </a:pPr>
            <a:endParaRPr lang="fr-FR" sz="2800" dirty="0"/>
          </a:p>
          <a:p>
            <a:pPr marL="914400" lvl="2" indent="0">
              <a:buNone/>
            </a:pPr>
            <a:r>
              <a:rPr lang="fr-FR" sz="2800" dirty="0"/>
              <a:t>Manger le(s) pion(s) adversaire(s)</a:t>
            </a:r>
          </a:p>
          <a:p>
            <a:pPr marL="914400" lvl="2" indent="0">
              <a:buNone/>
            </a:pPr>
            <a:r>
              <a:rPr lang="fr-FR" sz="2800" dirty="0"/>
              <a:t>Retourner à la maison</a:t>
            </a:r>
          </a:p>
          <a:p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C48CA37-E17C-468D-889C-275BD3432106}"/>
              </a:ext>
            </a:extLst>
          </p:cNvPr>
          <p:cNvCxnSpPr/>
          <p:nvPr/>
        </p:nvCxnSpPr>
        <p:spPr>
          <a:xfrm flipH="1">
            <a:off x="3632200" y="4953000"/>
            <a:ext cx="1003300" cy="165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0D86417-94C4-4F16-B633-37E3A6CBCAAB}"/>
              </a:ext>
            </a:extLst>
          </p:cNvPr>
          <p:cNvCxnSpPr>
            <a:cxnSpLocks/>
          </p:cNvCxnSpPr>
          <p:nvPr/>
        </p:nvCxnSpPr>
        <p:spPr>
          <a:xfrm flipH="1" flipV="1">
            <a:off x="1333500" y="2286000"/>
            <a:ext cx="1968500" cy="27861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F8F7B20-E7C9-43FB-84F4-B0438AC5C1F0}"/>
              </a:ext>
            </a:extLst>
          </p:cNvPr>
          <p:cNvCxnSpPr/>
          <p:nvPr/>
        </p:nvCxnSpPr>
        <p:spPr>
          <a:xfrm flipH="1">
            <a:off x="2078892" y="5212862"/>
            <a:ext cx="1391139" cy="5627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A233A41-EB40-4711-AF26-70F37124C7E7}"/>
              </a:ext>
            </a:extLst>
          </p:cNvPr>
          <p:cNvCxnSpPr>
            <a:cxnSpLocks/>
          </p:cNvCxnSpPr>
          <p:nvPr/>
        </p:nvCxnSpPr>
        <p:spPr>
          <a:xfrm>
            <a:off x="3838669" y="4410421"/>
            <a:ext cx="8603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414F40-9DC4-43D5-BC98-892C2BDFE5E3}"/>
              </a:ext>
            </a:extLst>
          </p:cNvPr>
          <p:cNvCxnSpPr/>
          <p:nvPr/>
        </p:nvCxnSpPr>
        <p:spPr>
          <a:xfrm flipH="1" flipV="1">
            <a:off x="2078892" y="2381061"/>
            <a:ext cx="2620108" cy="19464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A7B89BD-0A47-4272-A6BE-2E135E21177A}"/>
              </a:ext>
            </a:extLst>
          </p:cNvPr>
          <p:cNvCxnSpPr>
            <a:cxnSpLocks/>
          </p:cNvCxnSpPr>
          <p:nvPr/>
        </p:nvCxnSpPr>
        <p:spPr>
          <a:xfrm>
            <a:off x="5669814" y="3429000"/>
            <a:ext cx="4261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81E9278-9F02-4DB1-932B-1B1A97785C36}"/>
              </a:ext>
            </a:extLst>
          </p:cNvPr>
          <p:cNvCxnSpPr>
            <a:cxnSpLocks/>
          </p:cNvCxnSpPr>
          <p:nvPr/>
        </p:nvCxnSpPr>
        <p:spPr>
          <a:xfrm>
            <a:off x="5669814" y="3855720"/>
            <a:ext cx="42618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7C501C1E-0C79-499E-AF20-F8C9BD3700DE}"/>
              </a:ext>
            </a:extLst>
          </p:cNvPr>
          <p:cNvSpPr/>
          <p:nvPr/>
        </p:nvSpPr>
        <p:spPr>
          <a:xfrm>
            <a:off x="1059276" y="1825624"/>
            <a:ext cx="3986580" cy="4257675"/>
          </a:xfrm>
          <a:custGeom>
            <a:avLst/>
            <a:gdLst>
              <a:gd name="connsiteX0" fmla="*/ 15811 w 3837750"/>
              <a:gd name="connsiteY0" fmla="*/ 368706 h 4170942"/>
              <a:gd name="connsiteX1" fmla="*/ 859872 w 3837750"/>
              <a:gd name="connsiteY1" fmla="*/ 4054441 h 4170942"/>
              <a:gd name="connsiteX2" fmla="*/ 3814088 w 3837750"/>
              <a:gd name="connsiteY2" fmla="*/ 3182244 h 4170942"/>
              <a:gd name="connsiteX3" fmla="*/ 2154100 w 3837750"/>
              <a:gd name="connsiteY3" fmla="*/ 2492927 h 4170942"/>
              <a:gd name="connsiteX4" fmla="*/ 451909 w 3837750"/>
              <a:gd name="connsiteY4" fmla="*/ 368706 h 4170942"/>
              <a:gd name="connsiteX5" fmla="*/ 15811 w 3837750"/>
              <a:gd name="connsiteY5" fmla="*/ 368706 h 417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7750" h="4170942">
                <a:moveTo>
                  <a:pt x="15811" y="368706"/>
                </a:moveTo>
                <a:cubicBezTo>
                  <a:pt x="83805" y="982995"/>
                  <a:pt x="226826" y="3585518"/>
                  <a:pt x="859872" y="4054441"/>
                </a:cubicBezTo>
                <a:cubicBezTo>
                  <a:pt x="1492918" y="4523364"/>
                  <a:pt x="3598383" y="3442496"/>
                  <a:pt x="3814088" y="3182244"/>
                </a:cubicBezTo>
                <a:cubicBezTo>
                  <a:pt x="4029793" y="2921992"/>
                  <a:pt x="2714463" y="2961850"/>
                  <a:pt x="2154100" y="2492927"/>
                </a:cubicBezTo>
                <a:cubicBezTo>
                  <a:pt x="1593737" y="2024004"/>
                  <a:pt x="803601" y="720398"/>
                  <a:pt x="451909" y="368706"/>
                </a:cubicBezTo>
                <a:cubicBezTo>
                  <a:pt x="100217" y="17014"/>
                  <a:pt x="-52183" y="-245583"/>
                  <a:pt x="15811" y="368706"/>
                </a:cubicBezTo>
                <a:close/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9968315F-2807-44A2-B275-4350B8134CD2}"/>
              </a:ext>
            </a:extLst>
          </p:cNvPr>
          <p:cNvSpPr/>
          <p:nvPr/>
        </p:nvSpPr>
        <p:spPr>
          <a:xfrm>
            <a:off x="1862492" y="2086103"/>
            <a:ext cx="3183364" cy="2594358"/>
          </a:xfrm>
          <a:custGeom>
            <a:avLst/>
            <a:gdLst>
              <a:gd name="connsiteX0" fmla="*/ 218847 w 3183364"/>
              <a:gd name="connsiteY0" fmla="*/ 15630 h 2594358"/>
              <a:gd name="connsiteX1" fmla="*/ 3032386 w 3183364"/>
              <a:gd name="connsiteY1" fmla="*/ 1788159 h 2594358"/>
              <a:gd name="connsiteX2" fmla="*/ 2666626 w 3183364"/>
              <a:gd name="connsiteY2" fmla="*/ 2575950 h 2594358"/>
              <a:gd name="connsiteX3" fmla="*/ 1513075 w 3183364"/>
              <a:gd name="connsiteY3" fmla="*/ 2167987 h 2594358"/>
              <a:gd name="connsiteX4" fmla="*/ 78170 w 3183364"/>
              <a:gd name="connsiteY4" fmla="*/ 296984 h 2594358"/>
              <a:gd name="connsiteX5" fmla="*/ 317321 w 3183364"/>
              <a:gd name="connsiteY5" fmla="*/ 29698 h 259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3364" h="2594358">
                <a:moveTo>
                  <a:pt x="218847" y="15630"/>
                </a:moveTo>
                <a:cubicBezTo>
                  <a:pt x="1421635" y="688534"/>
                  <a:pt x="2624423" y="1361439"/>
                  <a:pt x="3032386" y="1788159"/>
                </a:cubicBezTo>
                <a:cubicBezTo>
                  <a:pt x="3440349" y="2214879"/>
                  <a:pt x="2919845" y="2512645"/>
                  <a:pt x="2666626" y="2575950"/>
                </a:cubicBezTo>
                <a:cubicBezTo>
                  <a:pt x="2413407" y="2639255"/>
                  <a:pt x="1944484" y="2547815"/>
                  <a:pt x="1513075" y="2167987"/>
                </a:cubicBezTo>
                <a:cubicBezTo>
                  <a:pt x="1081666" y="1788159"/>
                  <a:pt x="277462" y="653365"/>
                  <a:pt x="78170" y="296984"/>
                </a:cubicBezTo>
                <a:cubicBezTo>
                  <a:pt x="-121122" y="-59397"/>
                  <a:pt x="98099" y="-14850"/>
                  <a:pt x="317321" y="29698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EF01DD2-39E4-4AD6-B3BD-91D799F99DB2}"/>
              </a:ext>
            </a:extLst>
          </p:cNvPr>
          <p:cNvSpPr/>
          <p:nvPr/>
        </p:nvSpPr>
        <p:spPr>
          <a:xfrm>
            <a:off x="5700242" y="1955265"/>
            <a:ext cx="426186" cy="1981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F43FD22-8E90-4C3E-A8F5-3A05561063FD}"/>
              </a:ext>
            </a:extLst>
          </p:cNvPr>
          <p:cNvSpPr/>
          <p:nvPr/>
        </p:nvSpPr>
        <p:spPr>
          <a:xfrm>
            <a:off x="5708223" y="2381984"/>
            <a:ext cx="426186" cy="1981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75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FD7C-E278-46D2-8D07-F71F07CB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dirty="0">
                <a:solidFill>
                  <a:schemeClr val="accent1"/>
                </a:solidFill>
                <a:latin typeface="Algerian" panose="04020705040A02060702" pitchFamily="82" charset="0"/>
              </a:rPr>
              <a:t>Conception et Structuration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1D99BA-BB64-412D-A510-96DF127F4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29" y="1690688"/>
            <a:ext cx="907354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DD401-971C-482F-9913-E6E29D95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dirty="0">
                <a:solidFill>
                  <a:schemeClr val="accent1"/>
                </a:solidFill>
                <a:latin typeface="Algerian" panose="04020705040A02060702" pitchFamily="82" charset="0"/>
              </a:rPr>
              <a:t>Conception et Structuration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A606A-752F-4BF1-9303-C34A0CA3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Tableaux de cordonnées des cases</a:t>
            </a:r>
            <a:r>
              <a:rPr lang="fr-FR" dirty="0"/>
              <a:t> </a:t>
            </a:r>
          </a:p>
          <a:p>
            <a:pPr lvl="2"/>
            <a:r>
              <a:rPr lang="fr-FR" sz="4400" dirty="0">
                <a:solidFill>
                  <a:srgbClr val="9900CC"/>
                </a:solidFill>
              </a:rPr>
              <a:t>Q[69][2]</a:t>
            </a:r>
          </a:p>
          <a:p>
            <a:pPr lvl="2"/>
            <a:r>
              <a:rPr lang="fr-FR" sz="4400" dirty="0"/>
              <a:t>B[8][2]</a:t>
            </a:r>
          </a:p>
          <a:p>
            <a:pPr lvl="2"/>
            <a:r>
              <a:rPr lang="fr-FR" sz="4400" dirty="0">
                <a:solidFill>
                  <a:schemeClr val="accent6"/>
                </a:solidFill>
              </a:rPr>
              <a:t>Y[8][2]</a:t>
            </a:r>
          </a:p>
          <a:p>
            <a:pPr lvl="2"/>
            <a:r>
              <a:rPr lang="fr-FR" sz="4400" dirty="0">
                <a:solidFill>
                  <a:schemeClr val="accent2"/>
                </a:solidFill>
              </a:rPr>
              <a:t>G[8][2]</a:t>
            </a:r>
          </a:p>
          <a:p>
            <a:pPr lvl="2"/>
            <a:r>
              <a:rPr lang="fr-FR" sz="4400" dirty="0">
                <a:solidFill>
                  <a:schemeClr val="accent1"/>
                </a:solidFill>
              </a:rPr>
              <a:t>R[8][2]</a:t>
            </a:r>
            <a:br>
              <a:rPr lang="fr-FR" dirty="0"/>
            </a:br>
            <a:r>
              <a:rPr lang="fr-FR" dirty="0"/>
              <a:t>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9F30AF-5F2F-44C6-917A-9A18AB081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443" y="1534078"/>
            <a:ext cx="4354375" cy="43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794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1558</TotalTime>
  <Words>420</Words>
  <Application>Microsoft Office PowerPoint</Application>
  <PresentationFormat>Grand écran</PresentationFormat>
  <Paragraphs>84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Thème Office</vt:lpstr>
      <vt:lpstr>Projet Fin de 1ère Année Filière 2IA Parchis de Tétouan </vt:lpstr>
      <vt:lpstr>Plan</vt:lpstr>
      <vt:lpstr>Brève Histoire</vt:lpstr>
      <vt:lpstr>Objectifs</vt:lpstr>
      <vt:lpstr>Règles du Jeu</vt:lpstr>
      <vt:lpstr>Règles du Jeu</vt:lpstr>
      <vt:lpstr>Règles du Jeu</vt:lpstr>
      <vt:lpstr>Conception et Structuration des données</vt:lpstr>
      <vt:lpstr>Conception et Structuration des données</vt:lpstr>
      <vt:lpstr>Conception et Structuration des données</vt:lpstr>
      <vt:lpstr>Conception et Structuration des données</vt:lpstr>
      <vt:lpstr>Conception et Structuration des données Fonctions des règles du Jeu </vt:lpstr>
      <vt:lpstr>Environnement et Outils du travail </vt:lpstr>
      <vt:lpstr>Interface Joueur-Application</vt:lpstr>
      <vt:lpstr>Démonstration</vt:lpstr>
      <vt:lpstr>Conclusion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 d’Année  Parchis de Tétouan </dc:title>
  <dc:creator>pc</dc:creator>
  <cp:lastModifiedBy>pc</cp:lastModifiedBy>
  <cp:revision>59</cp:revision>
  <dcterms:created xsi:type="dcterms:W3CDTF">2020-05-31T23:13:06Z</dcterms:created>
  <dcterms:modified xsi:type="dcterms:W3CDTF">2020-06-09T21:08:59Z</dcterms:modified>
</cp:coreProperties>
</file>