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228069-06E5-4ABE-BDDC-6E2BD3214610}">
  <a:tblStyle styleId="{12228069-06E5-4ABE-BDDC-6E2BD32146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e3f3d81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e3f3d81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e3f3d819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e3f3d81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e3f3d819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e3f3d81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e3f3d819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e3f3d81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e3f3d819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e3f3d819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e3f3d819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e3f3d81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e3f3d819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e3f3d819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e3f3d819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e3f3d819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e3f3d819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e3f3d819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e3f3d819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e3f3d819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e3f3d8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6e3f3d8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e3f3d8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e3f3d8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e3f3d8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e3f3d8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e3f3d8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e3f3d8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e3f3d81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e3f3d81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e3f3d81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e3f3d81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e3f3d81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e3f3d81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e3f3d81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e3f3d81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UqRCEmrv1gQ" TargetMode="External"/><Relationship Id="rId4" Type="http://schemas.openxmlformats.org/officeDocument/2006/relationships/hyperlink" Target="https://www.analyticsvidhya.com/blog/2017/06/word-embeddings-count-word2veec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08075" y="162400"/>
            <a:ext cx="71412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/>
              <a:t>Project Title : Keyphrase Extraction</a:t>
            </a:r>
            <a:endParaRPr sz="3400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2250" y="2781875"/>
            <a:ext cx="8520600" cy="21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PROJECT GUIDE                                    	  			    TEAM MEMBERS: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Mr. MURTUZA BOHRA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 						SONAKSHI SHARMA          2018201090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 						VARUN BHATT		         2018201086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						AMAN RAJ			         2018201085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						MANIK LANGER		         2018201092	</a:t>
            </a:r>
            <a:r>
              <a:rPr lang="en" sz="2400">
                <a:solidFill>
                  <a:schemeClr val="dk1"/>
                </a:solidFill>
              </a:rPr>
              <a:t>					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312" y="1192550"/>
            <a:ext cx="2121825" cy="1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63850" y="27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Step 3 : Cluster Candidate Term on Relatedness</a:t>
            </a:r>
            <a:endParaRPr sz="30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35625" y="1152475"/>
            <a:ext cx="86235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❏"/>
            </a:pPr>
            <a:r>
              <a:rPr lang="en" sz="2200">
                <a:solidFill>
                  <a:srgbClr val="000000"/>
                </a:solidFill>
              </a:rPr>
              <a:t>Hierarchical Clustering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❏"/>
            </a:pPr>
            <a:r>
              <a:rPr lang="en" sz="2200">
                <a:solidFill>
                  <a:srgbClr val="000000"/>
                </a:solidFill>
              </a:rPr>
              <a:t>Spectral Clustering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335625" y="2627563"/>
            <a:ext cx="68295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Step 4 : Finding Exemplar Terms</a:t>
            </a:r>
            <a:endParaRPr sz="3000"/>
          </a:p>
        </p:txBody>
      </p:sp>
      <p:sp>
        <p:nvSpPr>
          <p:cNvPr id="111" name="Google Shape;111;p22"/>
          <p:cNvSpPr txBox="1"/>
          <p:nvPr/>
        </p:nvSpPr>
        <p:spPr>
          <a:xfrm>
            <a:off x="377175" y="3516700"/>
            <a:ext cx="82353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K-Mean Algorithm : To Find Mean of each cluster and obtain    exemplar terms.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30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Step 5 : Finding Keyphrases</a:t>
            </a:r>
            <a:endParaRPr sz="3000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035625"/>
            <a:ext cx="86118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❏"/>
            </a:pPr>
            <a:r>
              <a:rPr lang="en" sz="2200">
                <a:solidFill>
                  <a:srgbClr val="000000"/>
                </a:solidFill>
              </a:rPr>
              <a:t>Chunking : Using Regular Expression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(JJ) ∗ (NN|NNS|NNP)+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Step 6 : Relatedness Measurements</a:t>
            </a:r>
            <a:endParaRPr sz="30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❏"/>
            </a:pPr>
            <a:r>
              <a:rPr lang="en" sz="2200">
                <a:solidFill>
                  <a:srgbClr val="000000"/>
                </a:solidFill>
              </a:rPr>
              <a:t>Precision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❏"/>
            </a:pPr>
            <a:r>
              <a:rPr lang="en" sz="2200">
                <a:solidFill>
                  <a:srgbClr val="000000"/>
                </a:solidFill>
              </a:rPr>
              <a:t>Recall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❏"/>
            </a:pPr>
            <a:r>
              <a:rPr lang="en" sz="2200">
                <a:solidFill>
                  <a:srgbClr val="000000"/>
                </a:solidFill>
              </a:rPr>
              <a:t>F1 Measure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4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 AND OBSERVATIONS</a:t>
            </a:r>
            <a:endParaRPr sz="3000"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863550"/>
            <a:ext cx="85878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1)Word2Vec with hierarchical clustering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where m= cluster number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n=Number of candidate terms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24" name="Google Shape;124;p2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{12228069-06E5-4ABE-BDDC-6E2BD3214610}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PARAMETERS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PRECISION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RECALL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F1-SCORE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m=(1/4)n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m=(1/2)n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m=(2/3)n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m=(4/5)n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263850" y="168900"/>
            <a:ext cx="85206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 	 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2) Word2Vec with Spectral clustering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{12228069-06E5-4ABE-BDDC-6E2BD3214610}</a:tableStyleId>
              </a:tblPr>
              <a:tblGrid>
                <a:gridCol w="1868075"/>
                <a:gridCol w="1868075"/>
                <a:gridCol w="1868075"/>
                <a:gridCol w="1868075"/>
              </a:tblGrid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PARAMETERS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PRECISION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RECALL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F1-SCORE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m=(1/4)n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m=(1/2)n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m=(2/3)n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m=(4/5)n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145975"/>
            <a:ext cx="85206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	</a:t>
            </a:r>
            <a:r>
              <a:rPr lang="en" sz="1100"/>
              <a:t> 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3) Co-occurrence matrix for relatedness with Hierarchical clustering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028700"/>
            <a:ext cx="85206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value of w,window size in Word2Vec model = 10</a:t>
            </a:r>
            <a:endParaRPr sz="2200"/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952500" y="183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{12228069-06E5-4ABE-BDDC-6E2BD3214610}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PARAMETERS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PRECISION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RECALL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F1-SCORE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m=(1/4)n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m=(1/2)n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m=(2/3)n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m=(4/5)n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26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 	 	</a:t>
            </a:r>
            <a:endParaRPr sz="11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Calculating on w = 40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2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{12228069-06E5-4ABE-BDDC-6E2BD3214610}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PARAMETERS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PRECISION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RECALL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F1-SCORE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m=(1/4)n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m=(1/2)n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m=(2/3)n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m=(4/5)n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34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Analysis and Discussion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101100" y="1403625"/>
            <a:ext cx="89061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Clustering-based method is both robust and effective for keyphrase extraction as an unsupervised method.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As the cluster number increases, more exemplar terms are identified from these clusters and more keyphrases will be extracted from the document.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requency word list is important for keyphrase extraction.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 AND FUTURE WORK</a:t>
            </a:r>
            <a:endParaRPr sz="3000"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427575"/>
            <a:ext cx="8587800" cy="2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Check the feasibility of combining co-occurrence-based and Wikipedia-based relatedness for clustering.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Perform this method on other types of documents, such as long articles, product reviews and news.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853450"/>
            <a:ext cx="8520600" cy="4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Zhiyuan Liu, Peng Li, Yabin Zheng, Maosong Sun,”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to Find Exemplar Terms for Keyphrase Extraction”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Rada Mihalcea and Paul Tarau. 2004. Textrank: Bringing order into texts. In Proceedings of the 2004 Conference on Empirical Methods in Natural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Processing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[3]Peter D.Turney. 1999 “Learning to Extract Keyphrases from Text”. National Research Council Canada, Institute for Information Technology, Technical Report ERB-1057.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 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https://www.youtube.com/watch?v=UqRCEmrv1gQ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https://www.analyticsvidhya.com/blog/2017/06/word-embeddings-count-word2veec/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38" y="147975"/>
            <a:ext cx="7048524" cy="484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67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Keyphrase Extraction : A brief summary of a document.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A solution to organise, manage and retrieve documents.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Widely used in digital libraries and information retrieval.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1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MOTIVATION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6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Keyphrases in articles of journals assigned by authors.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Manual assignment is time consuming.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Retrieval of information in various fields, for e.g : medical.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OBJECTIVE</a:t>
            </a:r>
            <a:endParaRPr sz="30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511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❏"/>
            </a:pPr>
            <a:r>
              <a:rPr lang="en" sz="2200">
                <a:solidFill>
                  <a:srgbClr val="000000"/>
                </a:solidFill>
              </a:rPr>
              <a:t>Extraction of “good phrases” of a document.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❏"/>
            </a:pPr>
            <a:r>
              <a:rPr lang="en" sz="2200">
                <a:solidFill>
                  <a:srgbClr val="000000"/>
                </a:solidFill>
              </a:rPr>
              <a:t>Understandable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❏"/>
            </a:pPr>
            <a:r>
              <a:rPr lang="en" sz="2200">
                <a:solidFill>
                  <a:srgbClr val="000000"/>
                </a:solidFill>
              </a:rPr>
              <a:t>Relevant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❏"/>
            </a:pPr>
            <a:r>
              <a:rPr lang="en" sz="2200">
                <a:solidFill>
                  <a:srgbClr val="000000"/>
                </a:solidFill>
              </a:rPr>
              <a:t>Good coverage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7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LITERATURE REVIEW</a:t>
            </a:r>
            <a:endParaRPr sz="3000"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456150" y="1127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{12228069-06E5-4ABE-BDDC-6E2BD3214610}</a:tableStyleId>
              </a:tblPr>
              <a:tblGrid>
                <a:gridCol w="2792050"/>
                <a:gridCol w="2792050"/>
                <a:gridCol w="2792050"/>
              </a:tblGrid>
              <a:tr h="82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Article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Description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Findings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3525"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arenR"/>
                      </a:pPr>
                      <a:r>
                        <a:rPr lang="en" sz="1600"/>
                        <a:t>A straight forward method 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Frequency based approach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Inefficient method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2)  Supervised Approach(Turney, 1999)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Regards extraction as a classification task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 large training set is required. 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3) Unsupervised Approach(Mihalcea and Tarau, 2004)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Graph based extraction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Inefficient relatedness calculation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3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METHODOLOGY</a:t>
            </a:r>
            <a:endParaRPr sz="30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352475"/>
            <a:ext cx="8520600" cy="3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>
                <a:solidFill>
                  <a:schemeClr val="dk1"/>
                </a:solidFill>
              </a:rPr>
              <a:t>Candidate term selection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>
                <a:solidFill>
                  <a:schemeClr val="dk1"/>
                </a:solidFill>
              </a:rPr>
              <a:t>Calculation of term relatedness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>
                <a:solidFill>
                  <a:schemeClr val="dk1"/>
                </a:solidFill>
              </a:rPr>
              <a:t>Term clustering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>
                <a:solidFill>
                  <a:schemeClr val="dk1"/>
                </a:solidFill>
              </a:rPr>
              <a:t>From exemplar terms to keyphrases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91375" y="179425"/>
            <a:ext cx="8952600" cy="50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625" y="179425"/>
            <a:ext cx="2870050" cy="470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449500"/>
            <a:ext cx="8520600" cy="3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IMPLEMENTATION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Step 1 : Text Processing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			</a:t>
            </a:r>
            <a:r>
              <a:rPr lang="en" sz="2400"/>
              <a:t>Tokenizing</a:t>
            </a:r>
            <a:endParaRPr sz="24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Stemming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			Removing Stopwords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Step 2 :  Find Term Relatedness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33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Word2Vec : Vector Representation of a word</a:t>
            </a:r>
            <a:endParaRPr sz="24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CBOW (Continuous Bag Of Words)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Skip-Gram Model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2)  Co-Occurence Matrix </a:t>
            </a:r>
            <a:endParaRPr sz="24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Glove Model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