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3" r:id="rId2"/>
    <p:sldMasterId id="2147483708" r:id="rId3"/>
    <p:sldMasterId id="2147483793" r:id="rId4"/>
  </p:sldMasterIdLst>
  <p:notesMasterIdLst>
    <p:notesMasterId r:id="rId29"/>
  </p:notesMasterIdLst>
  <p:sldIdLst>
    <p:sldId id="257" r:id="rId5"/>
    <p:sldId id="259" r:id="rId6"/>
    <p:sldId id="267" r:id="rId7"/>
    <p:sldId id="261" r:id="rId8"/>
    <p:sldId id="262" r:id="rId9"/>
    <p:sldId id="263" r:id="rId10"/>
    <p:sldId id="264" r:id="rId11"/>
    <p:sldId id="265" r:id="rId12"/>
    <p:sldId id="268" r:id="rId13"/>
    <p:sldId id="266" r:id="rId14"/>
    <p:sldId id="269" r:id="rId15"/>
    <p:sldId id="281" r:id="rId16"/>
    <p:sldId id="270" r:id="rId17"/>
    <p:sldId id="271" r:id="rId18"/>
    <p:sldId id="272" r:id="rId19"/>
    <p:sldId id="273" r:id="rId20"/>
    <p:sldId id="274" r:id="rId21"/>
    <p:sldId id="275" r:id="rId22"/>
    <p:sldId id="276" r:id="rId23"/>
    <p:sldId id="277" r:id="rId24"/>
    <p:sldId id="278" r:id="rId25"/>
    <p:sldId id="279" r:id="rId26"/>
    <p:sldId id="280" r:id="rId27"/>
    <p:sldId id="258"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692" autoAdjust="0"/>
  </p:normalViewPr>
  <p:slideViewPr>
    <p:cSldViewPr snapToGrid="0">
      <p:cViewPr varScale="1">
        <p:scale>
          <a:sx n="68" d="100"/>
          <a:sy n="68" d="100"/>
        </p:scale>
        <p:origin x="219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3E038-FC09-4081-AF86-2354F73DB20B}" type="datetimeFigureOut">
              <a:rPr lang="fr-FR" smtClean="0"/>
              <a:pPr/>
              <a:t>18/10/2018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0C660-E56A-4D0E-9610-0B0FF79CBA11}" type="slidenum">
              <a:rPr lang="fr-FR" smtClean="0"/>
              <a:pPr/>
              <a:t>‹N°›</a:t>
            </a:fld>
            <a:endParaRPr lang="fr-FR"/>
          </a:p>
        </p:txBody>
      </p:sp>
    </p:spTree>
    <p:extLst>
      <p:ext uri="{BB962C8B-B14F-4D97-AF65-F5344CB8AC3E}">
        <p14:creationId xmlns:p14="http://schemas.microsoft.com/office/powerpoint/2010/main" val="273200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fr.wikipedia.org/wiki/Statistique" TargetMode="External"/><Relationship Id="rId3" Type="http://schemas.openxmlformats.org/officeDocument/2006/relationships/hyperlink" Target="https://fr.blog.businessdecision.com/bigdata/2015/09/nouveaux-defis-de-la-data-science/" TargetMode="External"/><Relationship Id="rId7" Type="http://schemas.openxmlformats.org/officeDocument/2006/relationships/hyperlink" Target="https://fr.wikipedia.org/wiki/Faux_positif"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fr.wikipedia.org/wiki/Vrai_positif" TargetMode="External"/><Relationship Id="rId11" Type="http://schemas.openxmlformats.org/officeDocument/2006/relationships/hyperlink" Target="http://www.xavierdupre.fr/app/mlstatpy/helpsphinx/c_metric/roc.html#aire-sous-la-courbe" TargetMode="External"/><Relationship Id="rId5" Type="http://schemas.openxmlformats.org/officeDocument/2006/relationships/hyperlink" Target="https://fr.wikipedia.org/wiki/Courbe" TargetMode="External"/><Relationship Id="rId10" Type="http://schemas.openxmlformats.org/officeDocument/2006/relationships/hyperlink" Target="https://fr.wikipedia.org/wiki/Seuil_de_discrimination" TargetMode="External"/><Relationship Id="rId4" Type="http://schemas.openxmlformats.org/officeDocument/2006/relationships/hyperlink" Target="https://fr.wikipedia.org/wiki/Repr%C3%A9sentation_graphique" TargetMode="External"/><Relationship Id="rId9" Type="http://schemas.openxmlformats.org/officeDocument/2006/relationships/hyperlink" Target="https://fr.wikipedia.org/wiki/Classification_automatiqu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r.blog.businessdecision.com/bigdata/2015/04/6-constats-cles-datascienc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fr.blog.businessdecision.com/bigdata/2015/01/donnees-entrepris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Avant</a:t>
            </a:r>
            <a:r>
              <a:rPr lang="de-DE" baseline="0" dirty="0" smtClean="0"/>
              <a:t> </a:t>
            </a:r>
            <a:r>
              <a:rPr lang="de-DE" baseline="0" dirty="0" err="1" smtClean="0"/>
              <a:t>toute</a:t>
            </a:r>
            <a:r>
              <a:rPr lang="de-DE" baseline="0" dirty="0" smtClean="0"/>
              <a:t> </a:t>
            </a:r>
            <a:r>
              <a:rPr lang="de-DE" baseline="0" dirty="0" err="1" smtClean="0"/>
              <a:t>chose</a:t>
            </a:r>
            <a:r>
              <a:rPr lang="de-DE" baseline="0" dirty="0" smtClean="0"/>
              <a:t>, je </a:t>
            </a:r>
            <a:r>
              <a:rPr lang="de-DE" baseline="0" dirty="0" err="1" smtClean="0"/>
              <a:t>tiens</a:t>
            </a:r>
            <a:r>
              <a:rPr lang="de-DE" baseline="0" dirty="0" smtClean="0"/>
              <a:t> à </a:t>
            </a:r>
            <a:r>
              <a:rPr lang="de-DE" baseline="0" dirty="0" err="1" smtClean="0"/>
              <a:t>vous</a:t>
            </a:r>
            <a:r>
              <a:rPr lang="de-DE" baseline="0" dirty="0" smtClean="0"/>
              <a:t> </a:t>
            </a:r>
            <a:r>
              <a:rPr lang="de-DE" baseline="0" dirty="0" err="1" smtClean="0"/>
              <a:t>remercier</a:t>
            </a:r>
            <a:r>
              <a:rPr lang="de-DE" baseline="0" dirty="0" smtClean="0"/>
              <a:t> </a:t>
            </a:r>
            <a:r>
              <a:rPr lang="de-DE" baseline="0" dirty="0" err="1" smtClean="0"/>
              <a:t>d‘avoir</a:t>
            </a:r>
            <a:r>
              <a:rPr lang="de-DE" baseline="0" dirty="0" smtClean="0"/>
              <a:t> </a:t>
            </a:r>
            <a:r>
              <a:rPr lang="de-DE" baseline="0" dirty="0" err="1" smtClean="0"/>
              <a:t>voulu</a:t>
            </a:r>
            <a:r>
              <a:rPr lang="de-DE" baseline="0" dirty="0" smtClean="0"/>
              <a:t> </a:t>
            </a:r>
            <a:r>
              <a:rPr lang="de-DE" baseline="0" dirty="0" err="1" smtClean="0"/>
              <a:t>participer</a:t>
            </a:r>
            <a:r>
              <a:rPr lang="de-DE" baseline="0" dirty="0" smtClean="0"/>
              <a:t> à </a:t>
            </a:r>
            <a:r>
              <a:rPr lang="de-DE" baseline="0" dirty="0" err="1" smtClean="0"/>
              <a:t>l‘évaluation</a:t>
            </a:r>
            <a:r>
              <a:rPr lang="de-DE" baseline="0" dirty="0" smtClean="0"/>
              <a:t> de </a:t>
            </a:r>
            <a:r>
              <a:rPr lang="de-DE" baseline="0" dirty="0" err="1" smtClean="0"/>
              <a:t>ce</a:t>
            </a:r>
            <a:r>
              <a:rPr lang="de-DE" baseline="0" dirty="0" smtClean="0"/>
              <a:t> </a:t>
            </a:r>
            <a:r>
              <a:rPr lang="de-DE" baseline="0" dirty="0" err="1" smtClean="0"/>
              <a:t>travail</a:t>
            </a:r>
            <a:r>
              <a:rPr lang="de-DE" baseline="0" dirty="0" smtClean="0"/>
              <a:t>, </a:t>
            </a:r>
            <a:r>
              <a:rPr lang="de-DE" baseline="0" dirty="0" err="1" smtClean="0"/>
              <a:t>j‘en</a:t>
            </a:r>
            <a:r>
              <a:rPr lang="de-DE" baseline="0" dirty="0" smtClean="0"/>
              <a:t> </a:t>
            </a:r>
            <a:r>
              <a:rPr lang="de-DE" baseline="0" dirty="0" err="1" smtClean="0"/>
              <a:t>profite</a:t>
            </a:r>
            <a:r>
              <a:rPr lang="de-DE" baseline="0" dirty="0" smtClean="0"/>
              <a:t> </a:t>
            </a:r>
            <a:r>
              <a:rPr lang="de-DE" baseline="0" dirty="0" err="1" smtClean="0"/>
              <a:t>pour</a:t>
            </a:r>
            <a:r>
              <a:rPr lang="de-DE" baseline="0" dirty="0" smtClean="0"/>
              <a:t> </a:t>
            </a:r>
            <a:r>
              <a:rPr lang="de-DE" baseline="0" dirty="0" err="1" smtClean="0"/>
              <a:t>remercier</a:t>
            </a:r>
            <a:r>
              <a:rPr lang="de-DE" baseline="0" dirty="0" smtClean="0"/>
              <a:t> </a:t>
            </a:r>
            <a:r>
              <a:rPr lang="de-DE" baseline="0" dirty="0" err="1" smtClean="0"/>
              <a:t>particulierment</a:t>
            </a:r>
            <a:r>
              <a:rPr lang="de-DE" baseline="0" dirty="0" smtClean="0"/>
              <a:t> </a:t>
            </a:r>
            <a:r>
              <a:rPr lang="de-DE" baseline="0" dirty="0" err="1" smtClean="0"/>
              <a:t>mon</a:t>
            </a:r>
            <a:r>
              <a:rPr lang="de-DE" baseline="0" dirty="0" smtClean="0"/>
              <a:t> </a:t>
            </a:r>
            <a:r>
              <a:rPr lang="de-DE" baseline="0" dirty="0" err="1" smtClean="0"/>
              <a:t>prof</a:t>
            </a:r>
            <a:r>
              <a:rPr lang="de-DE" baseline="0" dirty="0" smtClean="0"/>
              <a:t> et </a:t>
            </a:r>
            <a:r>
              <a:rPr lang="de-DE" baseline="0" dirty="0" err="1" smtClean="0"/>
              <a:t>mon</a:t>
            </a:r>
            <a:r>
              <a:rPr lang="de-DE" baseline="0" dirty="0" smtClean="0"/>
              <a:t> </a:t>
            </a:r>
            <a:r>
              <a:rPr lang="de-DE" baseline="0" dirty="0" err="1" smtClean="0"/>
              <a:t>encadre</a:t>
            </a:r>
            <a:r>
              <a:rPr lang="de-DE" baseline="0" dirty="0" smtClean="0"/>
              <a:t> de PFE </a:t>
            </a:r>
            <a:r>
              <a:rPr lang="de-DE" baseline="0" dirty="0" err="1" smtClean="0"/>
              <a:t>Monscieur</a:t>
            </a:r>
            <a:r>
              <a:rPr lang="de-DE" baseline="0" dirty="0" smtClean="0"/>
              <a:t> </a:t>
            </a:r>
            <a:r>
              <a:rPr lang="de-DE" baseline="0" dirty="0" err="1" smtClean="0"/>
              <a:t>Ziyati</a:t>
            </a:r>
            <a:r>
              <a:rPr lang="de-DE" baseline="0" dirty="0" smtClean="0"/>
              <a:t> de </a:t>
            </a:r>
            <a:r>
              <a:rPr lang="de-DE" baseline="0" dirty="0" err="1" smtClean="0"/>
              <a:t>m‘avoir</a:t>
            </a:r>
            <a:r>
              <a:rPr lang="de-DE" baseline="0" dirty="0" smtClean="0"/>
              <a:t> </a:t>
            </a:r>
            <a:r>
              <a:rPr lang="de-DE" baseline="0" dirty="0" err="1" smtClean="0"/>
              <a:t>guider</a:t>
            </a:r>
            <a:r>
              <a:rPr lang="de-DE" baseline="0" dirty="0" smtClean="0"/>
              <a:t> </a:t>
            </a:r>
            <a:r>
              <a:rPr lang="de-DE" baseline="0" dirty="0" err="1" smtClean="0"/>
              <a:t>durant</a:t>
            </a:r>
            <a:r>
              <a:rPr lang="de-DE" baseline="0" dirty="0" smtClean="0"/>
              <a:t> </a:t>
            </a:r>
            <a:r>
              <a:rPr lang="de-DE" baseline="0" dirty="0" err="1" smtClean="0"/>
              <a:t>ce</a:t>
            </a:r>
            <a:r>
              <a:rPr lang="de-DE" baseline="0" dirty="0" smtClean="0"/>
              <a:t> </a:t>
            </a:r>
            <a:r>
              <a:rPr lang="de-DE" baseline="0" dirty="0" err="1" smtClean="0"/>
              <a:t>travail</a:t>
            </a:r>
            <a:r>
              <a:rPr lang="de-DE" baseline="0" dirty="0" smtClean="0"/>
              <a:t>, </a:t>
            </a:r>
            <a:r>
              <a:rPr lang="de-DE" baseline="0" dirty="0" err="1" smtClean="0"/>
              <a:t>enfin</a:t>
            </a:r>
            <a:r>
              <a:rPr lang="de-DE" baseline="0" dirty="0" smtClean="0"/>
              <a:t> je </a:t>
            </a:r>
            <a:r>
              <a:rPr lang="de-DE" baseline="0" dirty="0" err="1" smtClean="0"/>
              <a:t>remercie</a:t>
            </a:r>
            <a:r>
              <a:rPr lang="de-DE" baseline="0" dirty="0" smtClean="0"/>
              <a:t> le </a:t>
            </a:r>
            <a:r>
              <a:rPr lang="de-DE" baseline="0" dirty="0" err="1" smtClean="0"/>
              <a:t>jury</a:t>
            </a:r>
            <a:r>
              <a:rPr lang="de-DE" baseline="0" dirty="0" smtClean="0"/>
              <a:t> les </a:t>
            </a:r>
            <a:r>
              <a:rPr lang="de-DE" baseline="0" dirty="0" err="1" smtClean="0"/>
              <a:t>personnes</a:t>
            </a:r>
            <a:r>
              <a:rPr lang="de-DE" baseline="0" dirty="0" smtClean="0"/>
              <a:t> du </a:t>
            </a:r>
            <a:r>
              <a:rPr lang="de-DE" baseline="0" dirty="0" err="1" smtClean="0"/>
              <a:t>public</a:t>
            </a:r>
            <a:r>
              <a:rPr lang="de-DE" baseline="0" dirty="0" smtClean="0"/>
              <a:t> </a:t>
            </a:r>
            <a:r>
              <a:rPr lang="de-DE" baseline="0" dirty="0" err="1" smtClean="0"/>
              <a:t>pour</a:t>
            </a:r>
            <a:r>
              <a:rPr lang="de-DE" baseline="0" dirty="0" smtClean="0"/>
              <a:t> </a:t>
            </a:r>
            <a:r>
              <a:rPr lang="de-DE" baseline="0" dirty="0" err="1" smtClean="0"/>
              <a:t>leur</a:t>
            </a:r>
            <a:r>
              <a:rPr lang="de-DE" baseline="0" dirty="0" smtClean="0"/>
              <a:t> </a:t>
            </a:r>
            <a:r>
              <a:rPr lang="de-DE" baseline="0" dirty="0" err="1" smtClean="0"/>
              <a:t>presence</a:t>
            </a:r>
            <a:r>
              <a:rPr lang="de-DE" baseline="0" dirty="0" smtClean="0"/>
              <a:t>.</a:t>
            </a:r>
          </a:p>
          <a:p>
            <a:r>
              <a:rPr lang="de-DE" baseline="0" dirty="0" err="1" smtClean="0"/>
              <a:t>Titre</a:t>
            </a:r>
            <a:endParaRPr lang="de-DE" baseline="0" dirty="0" smtClean="0"/>
          </a:p>
          <a:p>
            <a:r>
              <a:rPr lang="de-DE" baseline="0" dirty="0" smtClean="0"/>
              <a:t>Je </a:t>
            </a:r>
            <a:r>
              <a:rPr lang="de-DE" baseline="0" dirty="0" err="1" smtClean="0"/>
              <a:t>vais</a:t>
            </a:r>
            <a:r>
              <a:rPr lang="de-DE" baseline="0" dirty="0" smtClean="0"/>
              <a:t> </a:t>
            </a:r>
            <a:r>
              <a:rPr lang="de-DE" baseline="0" dirty="0" err="1" smtClean="0"/>
              <a:t>donc</a:t>
            </a:r>
            <a:r>
              <a:rPr lang="de-DE" baseline="0" dirty="0" smtClean="0"/>
              <a:t> </a:t>
            </a:r>
            <a:r>
              <a:rPr lang="de-DE" baseline="0" dirty="0" err="1" smtClean="0"/>
              <a:t>presenter</a:t>
            </a:r>
            <a:r>
              <a:rPr lang="de-DE" baseline="0" dirty="0" smtClean="0"/>
              <a:t> </a:t>
            </a:r>
            <a:r>
              <a:rPr lang="de-DE" baseline="0" dirty="0" err="1" smtClean="0"/>
              <a:t>brievement</a:t>
            </a:r>
            <a:r>
              <a:rPr lang="de-DE" baseline="0" dirty="0" smtClean="0"/>
              <a:t> </a:t>
            </a:r>
            <a:r>
              <a:rPr lang="de-DE" baseline="0" dirty="0" err="1" smtClean="0"/>
              <a:t>mon</a:t>
            </a:r>
            <a:r>
              <a:rPr lang="de-DE" baseline="0" dirty="0" smtClean="0"/>
              <a:t> </a:t>
            </a:r>
            <a:r>
              <a:rPr lang="de-DE" baseline="0" dirty="0" err="1" smtClean="0"/>
              <a:t>pfe</a:t>
            </a:r>
            <a:r>
              <a:rPr lang="de-DE" baseline="0" dirty="0" smtClean="0"/>
              <a:t> </a:t>
            </a:r>
            <a:r>
              <a:rPr lang="de-DE" baseline="0" dirty="0" err="1" smtClean="0"/>
              <a:t>que</a:t>
            </a:r>
            <a:r>
              <a:rPr lang="de-DE" baseline="0" dirty="0" smtClean="0"/>
              <a:t> </a:t>
            </a:r>
            <a:r>
              <a:rPr lang="de-DE" baseline="0" dirty="0" err="1" smtClean="0"/>
              <a:t>j‘ai</a:t>
            </a:r>
            <a:r>
              <a:rPr lang="de-DE" baseline="0" dirty="0" smtClean="0"/>
              <a:t> </a:t>
            </a:r>
            <a:r>
              <a:rPr lang="de-DE" baseline="0" dirty="0" err="1" smtClean="0"/>
              <a:t>intitulé</a:t>
            </a:r>
            <a:r>
              <a:rPr lang="de-DE" baseline="0" dirty="0" smtClean="0"/>
              <a:t> </a:t>
            </a:r>
            <a:r>
              <a:rPr lang="de-DE" baseline="0" dirty="0" err="1" smtClean="0"/>
              <a:t>Detection</a:t>
            </a:r>
            <a:r>
              <a:rPr lang="de-DE" baseline="0" dirty="0" smtClean="0"/>
              <a:t> de </a:t>
            </a:r>
            <a:r>
              <a:rPr lang="de-DE" baseline="0" dirty="0" err="1" smtClean="0"/>
              <a:t>fraude</a:t>
            </a:r>
            <a:r>
              <a:rPr lang="de-DE" baseline="0" dirty="0" smtClean="0"/>
              <a:t> de la </a:t>
            </a:r>
            <a:r>
              <a:rPr lang="de-DE" baseline="0" dirty="0" err="1" smtClean="0"/>
              <a:t>carte</a:t>
            </a:r>
            <a:r>
              <a:rPr lang="de-DE" baseline="0" dirty="0" smtClean="0"/>
              <a:t> </a:t>
            </a:r>
            <a:r>
              <a:rPr lang="de-DE" baseline="0" dirty="0" err="1" smtClean="0"/>
              <a:t>bancaire</a:t>
            </a:r>
            <a:r>
              <a:rPr lang="de-DE" baseline="0" dirty="0" smtClean="0"/>
              <a:t>.</a:t>
            </a:r>
            <a:endParaRPr lang="de-DE" dirty="0"/>
          </a:p>
        </p:txBody>
      </p:sp>
      <p:sp>
        <p:nvSpPr>
          <p:cNvPr id="4" name="Foliennummernplatzhalter 3"/>
          <p:cNvSpPr>
            <a:spLocks noGrp="1"/>
          </p:cNvSpPr>
          <p:nvPr>
            <p:ph type="sldNum" sz="quarter" idx="10"/>
          </p:nvPr>
        </p:nvSpPr>
        <p:spPr/>
        <p:txBody>
          <a:bodyPr/>
          <a:lstStyle/>
          <a:p>
            <a:fld id="{F07B8F03-BC93-4120-96CA-A36DF640BE24}" type="slidenum">
              <a:rPr lang="en-US" smtClean="0"/>
              <a:pPr/>
              <a:t>1</a:t>
            </a:fld>
            <a:endParaRPr lang="en-US" dirty="0"/>
          </a:p>
        </p:txBody>
      </p:sp>
    </p:spTree>
    <p:extLst>
      <p:ext uri="{BB962C8B-B14F-4D97-AF65-F5344CB8AC3E}">
        <p14:creationId xmlns:p14="http://schemas.microsoft.com/office/powerpoint/2010/main" val="1926486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La phase de modélisation C’est la phase de </a:t>
            </a:r>
            <a:r>
              <a:rPr lang="fr-FR" sz="1200" b="1" i="0" u="none" strike="noStrike" kern="1200" dirty="0" smtClean="0">
                <a:solidFill>
                  <a:schemeClr val="tx1"/>
                </a:solidFill>
                <a:effectLst/>
                <a:latin typeface="+mn-lt"/>
                <a:ea typeface="+mn-ea"/>
                <a:cs typeface="+mn-cs"/>
                <a:hlinkClick r:id="rId3"/>
              </a:rPr>
              <a:t>Data Science</a:t>
            </a:r>
            <a:r>
              <a:rPr lang="fr-FR" sz="1200" b="0" i="0" kern="1200" dirty="0" smtClean="0">
                <a:solidFill>
                  <a:schemeClr val="tx1"/>
                </a:solidFill>
                <a:effectLst/>
                <a:latin typeface="+mn-lt"/>
                <a:ea typeface="+mn-ea"/>
                <a:cs typeface="+mn-cs"/>
              </a:rPr>
              <a:t> proprement dite. Dans cette phase j’ai commencer par</a:t>
            </a:r>
            <a:r>
              <a:rPr lang="fr-FR" sz="1200" b="0" i="0" kern="1200" baseline="0" dirty="0" smtClean="0">
                <a:solidFill>
                  <a:schemeClr val="tx1"/>
                </a:solidFill>
                <a:effectLst/>
                <a:latin typeface="+mn-lt"/>
                <a:ea typeface="+mn-ea"/>
                <a:cs typeface="+mn-cs"/>
              </a:rPr>
              <a:t> des </a:t>
            </a:r>
            <a:r>
              <a:rPr lang="fr-FR" sz="1200" kern="1200" dirty="0" smtClean="0">
                <a:solidFill>
                  <a:schemeClr val="tx1"/>
                </a:solidFill>
                <a:effectLst/>
                <a:latin typeface="+mn-lt"/>
                <a:ea typeface="+mn-ea"/>
                <a:cs typeface="+mn-cs"/>
              </a:rPr>
              <a:t>test les performances de six modèles de classification de Machine Learning en utilisant </a:t>
            </a:r>
            <a:r>
              <a:rPr lang="fr-FR" sz="1200" kern="1200" dirty="0" err="1" smtClean="0">
                <a:solidFill>
                  <a:schemeClr val="tx1"/>
                </a:solidFill>
                <a:effectLst/>
                <a:latin typeface="+mn-lt"/>
                <a:ea typeface="+mn-ea"/>
                <a:cs typeface="+mn-cs"/>
              </a:rPr>
              <a:t>biensure</a:t>
            </a:r>
            <a:r>
              <a:rPr lang="fr-FR" sz="1200" kern="1200" dirty="0" smtClean="0">
                <a:solidFill>
                  <a:schemeClr val="tx1"/>
                </a:solidFill>
                <a:effectLst/>
                <a:latin typeface="+mn-lt"/>
                <a:ea typeface="+mn-ea"/>
                <a:cs typeface="+mn-cs"/>
              </a:rPr>
              <a:t> le package </a:t>
            </a:r>
            <a:r>
              <a:rPr lang="fr-FR" sz="1200" b="1" kern="1200" dirty="0" err="1" smtClean="0">
                <a:solidFill>
                  <a:schemeClr val="tx1"/>
                </a:solidFill>
                <a:effectLst/>
                <a:latin typeface="+mn-lt"/>
                <a:ea typeface="+mn-ea"/>
                <a:cs typeface="+mn-cs"/>
              </a:rPr>
              <a:t>SparkML</a:t>
            </a:r>
            <a:r>
              <a:rPr lang="fr-FR" sz="1200" b="1"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en Python.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Dans ce diapo, je vais vous montrer les indicateurs qui permettent de mesurer la qualité d’un modèle de classification binaire.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c’est-à-dire, qui prédit 2 classes notées classe 0 qui présente non fraude et classe 1</a:t>
            </a:r>
            <a:r>
              <a:rPr lang="fr-FR" sz="1200" b="0" i="0" kern="1200" baseline="0" dirty="0" smtClean="0">
                <a:solidFill>
                  <a:schemeClr val="tx1"/>
                </a:solidFill>
                <a:effectLst/>
                <a:latin typeface="+mn-lt"/>
                <a:ea typeface="+mn-ea"/>
                <a:cs typeface="+mn-cs"/>
              </a:rPr>
              <a:t> qui présente fraude dans notre cas.</a:t>
            </a:r>
          </a:p>
          <a:p>
            <a:r>
              <a:rPr lang="fr-FR" sz="1200" b="0" i="0" kern="1200" dirty="0" smtClean="0">
                <a:solidFill>
                  <a:schemeClr val="tx1"/>
                </a:solidFill>
                <a:effectLst/>
                <a:latin typeface="+mn-lt"/>
                <a:ea typeface="+mn-ea"/>
                <a:cs typeface="+mn-cs"/>
              </a:rPr>
              <a:t>Pour mesurer les performances de ce </a:t>
            </a:r>
            <a:r>
              <a:rPr lang="fr-FR" sz="1200" b="0" i="0" kern="1200" dirty="0" err="1" smtClean="0">
                <a:solidFill>
                  <a:schemeClr val="tx1"/>
                </a:solidFill>
                <a:effectLst/>
                <a:latin typeface="+mn-lt"/>
                <a:ea typeface="+mn-ea"/>
                <a:cs typeface="+mn-cs"/>
              </a:rPr>
              <a:t>classifieur</a:t>
            </a:r>
            <a:r>
              <a:rPr lang="fr-FR" sz="1200" b="0" i="0" kern="1200" dirty="0" smtClean="0">
                <a:solidFill>
                  <a:schemeClr val="tx1"/>
                </a:solidFill>
                <a:effectLst/>
                <a:latin typeface="+mn-lt"/>
                <a:ea typeface="+mn-ea"/>
                <a:cs typeface="+mn-cs"/>
              </a:rPr>
              <a:t>, il est d’usage de distinguer 4 types d’éléments classés pour la classe voulue :</a:t>
            </a:r>
          </a:p>
          <a:p>
            <a:r>
              <a:rPr lang="fr-FR" sz="1200" b="1" i="0" kern="1200" dirty="0" smtClean="0">
                <a:solidFill>
                  <a:schemeClr val="tx1"/>
                </a:solidFill>
                <a:effectLst/>
                <a:latin typeface="+mn-lt"/>
                <a:ea typeface="+mn-ea"/>
                <a:cs typeface="+mn-cs"/>
              </a:rPr>
              <a:t>Vrai positif</a:t>
            </a:r>
            <a:r>
              <a:rPr lang="fr-FR" sz="1200" b="0" i="0" kern="1200" dirty="0" smtClean="0">
                <a:solidFill>
                  <a:schemeClr val="tx1"/>
                </a:solidFill>
                <a:effectLst/>
                <a:latin typeface="+mn-lt"/>
                <a:ea typeface="+mn-ea"/>
                <a:cs typeface="+mn-cs"/>
              </a:rPr>
              <a:t> </a:t>
            </a:r>
            <a:r>
              <a:rPr lang="fr-FR" sz="1200" b="1" i="0" kern="1200" dirty="0" smtClean="0">
                <a:solidFill>
                  <a:schemeClr val="tx1"/>
                </a:solidFill>
                <a:effectLst/>
                <a:latin typeface="+mn-lt"/>
                <a:ea typeface="+mn-ea"/>
                <a:cs typeface="+mn-cs"/>
              </a:rPr>
              <a:t>VP</a:t>
            </a:r>
            <a:r>
              <a:rPr lang="fr-FR" sz="1200" b="0" i="0" kern="1200" dirty="0" smtClean="0">
                <a:solidFill>
                  <a:schemeClr val="tx1"/>
                </a:solidFill>
                <a:effectLst/>
                <a:latin typeface="+mn-lt"/>
                <a:ea typeface="+mn-ea"/>
                <a:cs typeface="+mn-cs"/>
              </a:rPr>
              <a:t>. Elément de la classe 1 correctement prédit</a:t>
            </a:r>
          </a:p>
          <a:p>
            <a:r>
              <a:rPr lang="fr-FR" sz="1200" b="1" i="0" kern="1200" dirty="0" smtClean="0">
                <a:solidFill>
                  <a:schemeClr val="tx1"/>
                </a:solidFill>
                <a:effectLst/>
                <a:latin typeface="+mn-lt"/>
                <a:ea typeface="+mn-ea"/>
                <a:cs typeface="+mn-cs"/>
              </a:rPr>
              <a:t>Vrai négatif VN</a:t>
            </a:r>
            <a:r>
              <a:rPr lang="fr-FR" sz="1200" b="0" i="0" kern="1200" dirty="0" smtClean="0">
                <a:solidFill>
                  <a:schemeClr val="tx1"/>
                </a:solidFill>
                <a:effectLst/>
                <a:latin typeface="+mn-lt"/>
                <a:ea typeface="+mn-ea"/>
                <a:cs typeface="+mn-cs"/>
              </a:rPr>
              <a:t>. Elément de la classe 0 correctement prédit</a:t>
            </a:r>
          </a:p>
          <a:p>
            <a:r>
              <a:rPr lang="fr-FR" sz="1200" b="1" i="0" kern="1200" dirty="0" smtClean="0">
                <a:solidFill>
                  <a:schemeClr val="tx1"/>
                </a:solidFill>
                <a:effectLst/>
                <a:latin typeface="+mn-lt"/>
                <a:ea typeface="+mn-ea"/>
                <a:cs typeface="+mn-cs"/>
              </a:rPr>
              <a:t>Faux positif FP</a:t>
            </a:r>
            <a:r>
              <a:rPr lang="fr-FR" sz="1200" b="0" i="0" kern="1200" dirty="0" smtClean="0">
                <a:solidFill>
                  <a:schemeClr val="tx1"/>
                </a:solidFill>
                <a:effectLst/>
                <a:latin typeface="+mn-lt"/>
                <a:ea typeface="+mn-ea"/>
                <a:cs typeface="+mn-cs"/>
              </a:rPr>
              <a:t>. Elément de la classe 1 mal prédit</a:t>
            </a:r>
          </a:p>
          <a:p>
            <a:r>
              <a:rPr lang="fr-FR" sz="1200" b="1" i="0" kern="1200" dirty="0" smtClean="0">
                <a:solidFill>
                  <a:schemeClr val="tx1"/>
                </a:solidFill>
                <a:effectLst/>
                <a:latin typeface="+mn-lt"/>
                <a:ea typeface="+mn-ea"/>
                <a:cs typeface="+mn-cs"/>
              </a:rPr>
              <a:t>Faux négatif FN</a:t>
            </a:r>
            <a:r>
              <a:rPr lang="fr-FR" sz="1200" b="0" i="0" kern="1200" dirty="0" smtClean="0">
                <a:solidFill>
                  <a:schemeClr val="tx1"/>
                </a:solidFill>
                <a:effectLst/>
                <a:latin typeface="+mn-lt"/>
                <a:ea typeface="+mn-ea"/>
                <a:cs typeface="+mn-cs"/>
              </a:rPr>
              <a:t>. Elément de la classe 0 mal prédit</a:t>
            </a:r>
          </a:p>
          <a:p>
            <a:r>
              <a:rPr lang="fr-FR" sz="1200" b="0" i="0" kern="1200" dirty="0" smtClean="0">
                <a:solidFill>
                  <a:schemeClr val="tx1"/>
                </a:solidFill>
                <a:effectLst/>
                <a:latin typeface="+mn-lt"/>
                <a:ea typeface="+mn-ea"/>
                <a:cs typeface="+mn-cs"/>
              </a:rPr>
              <a:t>Ces informations peuvent être rassemblés et visualisés sous forme de tableau dans une </a:t>
            </a:r>
            <a:r>
              <a:rPr lang="fr-FR" sz="1200" b="1" i="0" kern="1200" dirty="0" smtClean="0">
                <a:solidFill>
                  <a:schemeClr val="tx1"/>
                </a:solidFill>
                <a:effectLst/>
                <a:latin typeface="+mn-lt"/>
                <a:ea typeface="+mn-ea"/>
                <a:cs typeface="+mn-cs"/>
              </a:rPr>
              <a:t>matrice de confusion. </a:t>
            </a:r>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Et</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À partir de la matrice de confusion on peut dériver tout un tas de critères de performance</a:t>
            </a:r>
            <a:endParaRPr lang="fr-FR" sz="1200" kern="1200" dirty="0" smtClean="0">
              <a:solidFill>
                <a:schemeClr val="tx1"/>
              </a:solidFill>
              <a:effectLst/>
              <a:latin typeface="+mn-lt"/>
              <a:ea typeface="+mn-ea"/>
              <a:cs typeface="+mn-cs"/>
            </a:endParaRP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1" i="0" kern="1200" dirty="0" err="1" smtClean="0">
                <a:solidFill>
                  <a:schemeClr val="tx1"/>
                </a:solidFill>
                <a:effectLst/>
                <a:latin typeface="+mn-lt"/>
                <a:ea typeface="+mn-ea"/>
                <a:cs typeface="+mn-cs"/>
              </a:rPr>
              <a:t>Accuracy</a:t>
            </a:r>
            <a:r>
              <a:rPr lang="fr-FR" sz="1200" b="0" i="0" kern="1200" dirty="0" smtClean="0">
                <a:solidFill>
                  <a:schemeClr val="tx1"/>
                </a:solidFill>
                <a:effectLst/>
                <a:latin typeface="+mn-lt"/>
                <a:ea typeface="+mn-ea"/>
                <a:cs typeface="+mn-cs"/>
              </a:rPr>
              <a:t>: qui présente la proportion de points correctement prédits</a:t>
            </a:r>
            <a:endParaRPr lang="fr-FR" sz="1200" b="1"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fr-FR" sz="1200" b="0" i="0" kern="1200" dirty="0" smtClean="0">
                <a:solidFill>
                  <a:schemeClr val="tx1"/>
                </a:solidFill>
                <a:effectLst/>
                <a:latin typeface="+mn-lt"/>
                <a:ea typeface="+mn-ea"/>
                <a:cs typeface="+mn-cs"/>
              </a:rPr>
              <a:t>Le </a:t>
            </a:r>
            <a:r>
              <a:rPr lang="fr-FR" sz="1200" b="1" i="0" kern="1200" dirty="0" smtClean="0">
                <a:solidFill>
                  <a:schemeClr val="tx1"/>
                </a:solidFill>
                <a:effectLst/>
                <a:latin typeface="+mn-lt"/>
                <a:ea typeface="+mn-ea"/>
                <a:cs typeface="+mn-cs"/>
              </a:rPr>
              <a:t>rappel</a:t>
            </a:r>
            <a:r>
              <a:rPr lang="fr-FR" sz="1200" b="0" i="0" kern="1200" dirty="0" smtClean="0">
                <a:solidFill>
                  <a:schemeClr val="tx1"/>
                </a:solidFill>
                <a:effectLst/>
                <a:latin typeface="+mn-lt"/>
                <a:ea typeface="+mn-ea"/>
                <a:cs typeface="+mn-cs"/>
              </a:rPr>
              <a:t> ("</a:t>
            </a:r>
            <a:r>
              <a:rPr lang="fr-FR" sz="1200" b="0" i="1" kern="1200" dirty="0" err="1" smtClean="0">
                <a:solidFill>
                  <a:schemeClr val="tx1"/>
                </a:solidFill>
                <a:effectLst/>
                <a:latin typeface="+mn-lt"/>
                <a:ea typeface="+mn-ea"/>
                <a:cs typeface="+mn-cs"/>
              </a:rPr>
              <a:t>recall</a:t>
            </a:r>
            <a:r>
              <a:rPr lang="fr-FR" sz="1200" b="0" i="1" kern="1200" dirty="0" smtClean="0">
                <a:solidFill>
                  <a:schemeClr val="tx1"/>
                </a:solidFill>
                <a:effectLst/>
                <a:latin typeface="+mn-lt"/>
                <a:ea typeface="+mn-ea"/>
                <a:cs typeface="+mn-cs"/>
              </a:rPr>
              <a:t>"</a:t>
            </a:r>
            <a:r>
              <a:rPr lang="fr-FR" sz="1200" b="0" i="0" kern="1200" dirty="0" smtClean="0">
                <a:solidFill>
                  <a:schemeClr val="tx1"/>
                </a:solidFill>
                <a:effectLst/>
                <a:latin typeface="+mn-lt"/>
                <a:ea typeface="+mn-ea"/>
                <a:cs typeface="+mn-cs"/>
              </a:rPr>
              <a:t>  en anglais), ou </a:t>
            </a:r>
            <a:r>
              <a:rPr lang="fr-FR" sz="1200" b="1" i="0" kern="1200" dirty="0" smtClean="0">
                <a:solidFill>
                  <a:schemeClr val="tx1"/>
                </a:solidFill>
                <a:effectLst/>
                <a:latin typeface="+mn-lt"/>
                <a:ea typeface="+mn-ea"/>
                <a:cs typeface="+mn-cs"/>
              </a:rPr>
              <a:t>sensibilité</a:t>
            </a:r>
            <a:r>
              <a:rPr lang="fr-FR" sz="1200" b="0" i="0" kern="1200" dirty="0" smtClean="0">
                <a:solidFill>
                  <a:schemeClr val="tx1"/>
                </a:solidFill>
                <a:effectLst/>
                <a:latin typeface="+mn-lt"/>
                <a:ea typeface="+mn-ea"/>
                <a:cs typeface="+mn-cs"/>
              </a:rPr>
              <a:t> ("</a:t>
            </a:r>
            <a:r>
              <a:rPr lang="fr-FR" sz="1200" b="0" i="1" kern="1200" dirty="0" err="1" smtClean="0">
                <a:solidFill>
                  <a:schemeClr val="tx1"/>
                </a:solidFill>
                <a:effectLst/>
                <a:latin typeface="+mn-lt"/>
                <a:ea typeface="+mn-ea"/>
                <a:cs typeface="+mn-cs"/>
              </a:rPr>
              <a:t>sensitivity</a:t>
            </a:r>
            <a:r>
              <a:rPr lang="fr-FR" sz="1200" b="0" i="1" kern="1200" dirty="0" smtClean="0">
                <a:solidFill>
                  <a:schemeClr val="tx1"/>
                </a:solidFill>
                <a:effectLst/>
                <a:latin typeface="+mn-lt"/>
                <a:ea typeface="+mn-ea"/>
                <a:cs typeface="+mn-cs"/>
              </a:rPr>
              <a:t>"</a:t>
            </a:r>
            <a:r>
              <a:rPr lang="fr-FR" sz="1200" b="0" i="0" kern="1200" dirty="0" smtClean="0">
                <a:solidFill>
                  <a:schemeClr val="tx1"/>
                </a:solidFill>
                <a:effectLst/>
                <a:latin typeface="+mn-lt"/>
                <a:ea typeface="+mn-ea"/>
                <a:cs typeface="+mn-cs"/>
              </a:rPr>
              <a:t> en anglais), est le </a:t>
            </a:r>
            <a:r>
              <a:rPr lang="fr-FR" sz="1200" b="1" i="0" kern="1200" dirty="0" smtClean="0">
                <a:solidFill>
                  <a:schemeClr val="tx1"/>
                </a:solidFill>
                <a:effectLst/>
                <a:latin typeface="+mn-lt"/>
                <a:ea typeface="+mn-ea"/>
                <a:cs typeface="+mn-cs"/>
              </a:rPr>
              <a:t>taux de vrais positifs</a:t>
            </a:r>
            <a:r>
              <a:rPr lang="fr-FR" sz="1200" b="0" i="0" kern="1200" dirty="0" smtClean="0">
                <a:solidFill>
                  <a:schemeClr val="tx1"/>
                </a:solidFill>
                <a:effectLst/>
                <a:latin typeface="+mn-lt"/>
                <a:ea typeface="+mn-ea"/>
                <a:cs typeface="+mn-cs"/>
              </a:rPr>
              <a:t>, c’est à dire la proportion de positifs que l’on a correctement identifiés. C’est la capacité de notre modèle à détecter tous les incendies.</a:t>
            </a:r>
          </a:p>
          <a:p>
            <a:pPr marL="171450" indent="-171450">
              <a:buFont typeface="Arial" panose="020B0604020202020204" pitchFamily="34" charset="0"/>
              <a:buChar char="•"/>
            </a:pPr>
            <a:r>
              <a:rPr lang="fr-FR" sz="1200" b="0" i="0" kern="1200" dirty="0" smtClean="0">
                <a:solidFill>
                  <a:schemeClr val="tx1"/>
                </a:solidFill>
                <a:effectLst/>
                <a:latin typeface="+mn-lt"/>
                <a:ea typeface="+mn-ea"/>
                <a:cs typeface="+mn-cs"/>
              </a:rPr>
              <a:t>On s’intéressera donc aussi à la </a:t>
            </a:r>
            <a:r>
              <a:rPr lang="fr-FR" sz="1200" b="1" i="0" kern="1200" dirty="0" smtClean="0">
                <a:solidFill>
                  <a:schemeClr val="tx1"/>
                </a:solidFill>
                <a:effectLst/>
                <a:latin typeface="+mn-lt"/>
                <a:ea typeface="+mn-ea"/>
                <a:cs typeface="+mn-cs"/>
              </a:rPr>
              <a:t>précision</a:t>
            </a:r>
            <a:r>
              <a:rPr lang="fr-FR" sz="1200" b="0" i="0" kern="1200" dirty="0" smtClean="0">
                <a:solidFill>
                  <a:schemeClr val="tx1"/>
                </a:solidFill>
                <a:effectLst/>
                <a:latin typeface="+mn-lt"/>
                <a:ea typeface="+mn-ea"/>
                <a:cs typeface="+mn-cs"/>
              </a:rPr>
              <a:t>, c’est-à-dire la proportion de prédictions correctes parmi les points que l’on a prédits positifs. C’est la capacité de notre modèle à ne déclencher d’alarme que pour un vrai incendie. </a:t>
            </a:r>
          </a:p>
          <a:p>
            <a:pPr marL="171450" indent="-171450">
              <a:buFont typeface="Arial" panose="020B0604020202020204" pitchFamily="34" charset="0"/>
              <a:buChar char="•"/>
            </a:pPr>
            <a:r>
              <a:rPr lang="fr-FR" b="1" dirty="0" smtClean="0"/>
              <a:t>Area Under</a:t>
            </a:r>
            <a:r>
              <a:rPr lang="fr-FR" b="1" baseline="0" dirty="0" smtClean="0"/>
              <a:t> </a:t>
            </a:r>
            <a:r>
              <a:rPr lang="fr-FR" b="1" baseline="0" dirty="0" err="1" smtClean="0"/>
              <a:t>Curve</a:t>
            </a:r>
            <a:r>
              <a:rPr lang="fr-FR" b="1" baseline="0" dirty="0" smtClean="0"/>
              <a:t> </a:t>
            </a:r>
            <a:r>
              <a:rPr lang="fr-FR" b="1" dirty="0" smtClean="0"/>
              <a:t>ROC:</a:t>
            </a:r>
            <a:r>
              <a:rPr lang="fr-FR" sz="1200" b="0" i="0" kern="1200" dirty="0" smtClean="0">
                <a:solidFill>
                  <a:schemeClr val="tx1"/>
                </a:solidFill>
                <a:effectLst/>
                <a:latin typeface="+mn-lt"/>
                <a:ea typeface="+mn-ea"/>
                <a:cs typeface="+mn-cs"/>
              </a:rPr>
              <a:t> qui </a:t>
            </a:r>
            <a:r>
              <a:rPr lang="fr-FR" sz="1200" b="0" i="0" u="none" strike="noStrike" kern="1200" dirty="0" smtClean="0">
                <a:solidFill>
                  <a:schemeClr val="tx1"/>
                </a:solidFill>
                <a:effectLst/>
                <a:latin typeface="+mn-lt"/>
                <a:ea typeface="+mn-ea"/>
                <a:cs typeface="+mn-cs"/>
                <a:hlinkClick r:id="rId4" tooltip="Représentation graphique"/>
              </a:rPr>
              <a:t>représente</a:t>
            </a:r>
            <a:r>
              <a:rPr lang="fr-FR" sz="1200" b="0" i="0" kern="1200" dirty="0" smtClean="0">
                <a:solidFill>
                  <a:schemeClr val="tx1"/>
                </a:solidFill>
                <a:effectLst/>
                <a:latin typeface="+mn-lt"/>
                <a:ea typeface="+mn-ea"/>
                <a:cs typeface="+mn-cs"/>
              </a:rPr>
              <a:t> la mesure ROC sous la forme d'une </a:t>
            </a:r>
            <a:r>
              <a:rPr lang="fr-FR" sz="1200" b="0" i="0" u="none" strike="noStrike" kern="1200" dirty="0" smtClean="0">
                <a:solidFill>
                  <a:schemeClr val="tx1"/>
                </a:solidFill>
                <a:effectLst/>
                <a:latin typeface="+mn-lt"/>
                <a:ea typeface="+mn-ea"/>
                <a:cs typeface="+mn-cs"/>
                <a:hlinkClick r:id="rId5" tooltip="Courbe"/>
              </a:rPr>
              <a:t>courbe</a:t>
            </a:r>
            <a:r>
              <a:rPr lang="fr-FR" sz="1200" b="0" i="0" kern="1200" dirty="0" smtClean="0">
                <a:solidFill>
                  <a:schemeClr val="tx1"/>
                </a:solidFill>
                <a:effectLst/>
                <a:latin typeface="+mn-lt"/>
                <a:ea typeface="+mn-ea"/>
                <a:cs typeface="+mn-cs"/>
              </a:rPr>
              <a:t> qui donne le taux de </a:t>
            </a:r>
            <a:r>
              <a:rPr lang="fr-FR" sz="1200" b="0" i="0" u="none" strike="noStrike" kern="1200" dirty="0" smtClean="0">
                <a:solidFill>
                  <a:schemeClr val="tx1"/>
                </a:solidFill>
                <a:effectLst/>
                <a:latin typeface="+mn-lt"/>
                <a:ea typeface="+mn-ea"/>
                <a:cs typeface="+mn-cs"/>
                <a:hlinkClick r:id="rId6" tooltip="Vrai positif"/>
              </a:rPr>
              <a:t>vrais positifs</a:t>
            </a:r>
            <a:r>
              <a:rPr lang="fr-FR" sz="1200" b="0" i="0" kern="1200" dirty="0" smtClean="0">
                <a:solidFill>
                  <a:schemeClr val="tx1"/>
                </a:solidFill>
                <a:effectLst/>
                <a:latin typeface="+mn-lt"/>
                <a:ea typeface="+mn-ea"/>
                <a:cs typeface="+mn-cs"/>
              </a:rPr>
              <a:t> en fonction du taux de </a:t>
            </a:r>
            <a:r>
              <a:rPr lang="fr-FR" sz="1200" b="0" i="0" u="none" strike="noStrike" kern="1200" dirty="0" smtClean="0">
                <a:solidFill>
                  <a:schemeClr val="tx1"/>
                </a:solidFill>
                <a:effectLst/>
                <a:latin typeface="+mn-lt"/>
                <a:ea typeface="+mn-ea"/>
                <a:cs typeface="+mn-cs"/>
                <a:hlinkClick r:id="rId7" tooltip="Faux positif"/>
              </a:rPr>
              <a:t>faux positifs</a:t>
            </a:r>
            <a:endParaRPr lang="fr-FR"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1" i="0" u="none" strike="noStrike" kern="1200" dirty="0" smtClean="0">
                <a:solidFill>
                  <a:schemeClr val="tx1"/>
                </a:solidFill>
                <a:effectLst/>
                <a:latin typeface="+mn-lt"/>
                <a:ea typeface="+mn-ea"/>
                <a:cs typeface="+mn-cs"/>
              </a:rPr>
              <a:t>Area Under </a:t>
            </a:r>
            <a:r>
              <a:rPr lang="fr-FR" sz="1200" b="1" i="0" u="none" strike="noStrike" kern="1200" dirty="0" err="1" smtClean="0">
                <a:solidFill>
                  <a:schemeClr val="tx1"/>
                </a:solidFill>
                <a:effectLst/>
                <a:latin typeface="+mn-lt"/>
                <a:ea typeface="+mn-ea"/>
                <a:cs typeface="+mn-cs"/>
              </a:rPr>
              <a:t>Curve</a:t>
            </a:r>
            <a:r>
              <a:rPr lang="fr-FR" sz="1200" b="1" i="0" u="none" strike="noStrike" kern="1200" dirty="0" smtClean="0">
                <a:solidFill>
                  <a:schemeClr val="tx1"/>
                </a:solidFill>
                <a:effectLst/>
                <a:latin typeface="+mn-lt"/>
                <a:ea typeface="+mn-ea"/>
                <a:cs typeface="+mn-cs"/>
              </a:rPr>
              <a:t> PR:</a:t>
            </a:r>
            <a:r>
              <a:rPr lang="fr-FR" sz="1200" b="1" i="0" u="none" strike="noStrike"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qui </a:t>
            </a:r>
            <a:r>
              <a:rPr lang="fr-FR" sz="1200" b="0" i="0" u="none" strike="noStrike" kern="1200" dirty="0" smtClean="0">
                <a:solidFill>
                  <a:schemeClr val="tx1"/>
                </a:solidFill>
                <a:effectLst/>
                <a:latin typeface="+mn-lt"/>
                <a:ea typeface="+mn-ea"/>
                <a:cs typeface="+mn-cs"/>
                <a:hlinkClick r:id="rId4" tooltip="Représentation graphique"/>
              </a:rPr>
              <a:t>représente</a:t>
            </a:r>
            <a:r>
              <a:rPr lang="fr-FR" sz="1200" b="0" i="0" kern="1200" dirty="0" smtClean="0">
                <a:solidFill>
                  <a:schemeClr val="tx1"/>
                </a:solidFill>
                <a:effectLst/>
                <a:latin typeface="+mn-lt"/>
                <a:ea typeface="+mn-ea"/>
                <a:cs typeface="+mn-cs"/>
              </a:rPr>
              <a:t> la mesure PR sous la forme d'une </a:t>
            </a:r>
            <a:r>
              <a:rPr lang="fr-FR" sz="1200" b="0" i="0" u="none" strike="noStrike" kern="1200" dirty="0" smtClean="0">
                <a:solidFill>
                  <a:schemeClr val="tx1"/>
                </a:solidFill>
                <a:effectLst/>
                <a:latin typeface="+mn-lt"/>
                <a:ea typeface="+mn-ea"/>
                <a:cs typeface="+mn-cs"/>
                <a:hlinkClick r:id="rId5" tooltip="Courbe"/>
              </a:rPr>
              <a:t>courbe</a:t>
            </a:r>
            <a:r>
              <a:rPr lang="fr-FR" sz="1200" b="0" i="0" kern="1200" dirty="0" smtClean="0">
                <a:solidFill>
                  <a:schemeClr val="tx1"/>
                </a:solidFill>
                <a:effectLst/>
                <a:latin typeface="+mn-lt"/>
                <a:ea typeface="+mn-ea"/>
                <a:cs typeface="+mn-cs"/>
              </a:rPr>
              <a:t> qui donne le taux de </a:t>
            </a:r>
            <a:r>
              <a:rPr lang="fr-FR" sz="1200" b="0" i="0" u="none" strike="noStrike" kern="1200" dirty="0" smtClean="0">
                <a:solidFill>
                  <a:schemeClr val="tx1"/>
                </a:solidFill>
                <a:effectLst/>
                <a:latin typeface="+mn-lt"/>
                <a:ea typeface="+mn-ea"/>
                <a:cs typeface="+mn-cs"/>
              </a:rPr>
              <a:t>précision</a:t>
            </a:r>
            <a:r>
              <a:rPr lang="fr-FR" sz="1200" b="0" i="0" kern="1200" dirty="0" smtClean="0">
                <a:solidFill>
                  <a:schemeClr val="tx1"/>
                </a:solidFill>
                <a:effectLst/>
                <a:latin typeface="+mn-lt"/>
                <a:ea typeface="+mn-ea"/>
                <a:cs typeface="+mn-cs"/>
              </a:rPr>
              <a:t> en fonction du taux de </a:t>
            </a:r>
            <a:r>
              <a:rPr lang="fr-FR" sz="1200" b="0" i="0" u="none" strike="noStrike" kern="1200" dirty="0" err="1" smtClean="0">
                <a:solidFill>
                  <a:schemeClr val="tx1"/>
                </a:solidFill>
                <a:effectLst/>
                <a:latin typeface="+mn-lt"/>
                <a:ea typeface="+mn-ea"/>
                <a:cs typeface="+mn-cs"/>
              </a:rPr>
              <a:t>Recall</a:t>
            </a:r>
            <a:r>
              <a:rPr lang="fr-FR" sz="1200" b="0" i="0" u="none" strike="noStrike"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i="0" kern="1200" dirty="0" smtClean="0">
                <a:solidFill>
                  <a:schemeClr val="tx1"/>
                </a:solidFill>
                <a:effectLst/>
                <a:latin typeface="+mn-lt"/>
                <a:ea typeface="+mn-ea"/>
                <a:cs typeface="+mn-cs"/>
              </a:rPr>
              <a:t>Elles sont souvent utilisées en </a:t>
            </a:r>
            <a:r>
              <a:rPr lang="fr-FR" sz="1200" b="0" i="0" u="none" strike="noStrike" kern="1200" dirty="0" smtClean="0">
                <a:solidFill>
                  <a:schemeClr val="tx1"/>
                </a:solidFill>
                <a:effectLst/>
                <a:latin typeface="+mn-lt"/>
                <a:ea typeface="+mn-ea"/>
                <a:cs typeface="+mn-cs"/>
                <a:hlinkClick r:id="rId8" tooltip="Statistique"/>
              </a:rPr>
              <a:t>statistiques</a:t>
            </a:r>
            <a:r>
              <a:rPr lang="fr-FR" sz="1200" b="0" i="0" kern="1200" dirty="0" smtClean="0">
                <a:solidFill>
                  <a:schemeClr val="tx1"/>
                </a:solidFill>
                <a:effectLst/>
                <a:latin typeface="+mn-lt"/>
                <a:ea typeface="+mn-ea"/>
                <a:cs typeface="+mn-cs"/>
              </a:rPr>
              <a:t> pour montrer les progrès réalisés grâce à un </a:t>
            </a:r>
            <a:r>
              <a:rPr lang="fr-FR" sz="1200" b="0" i="0" u="none" strike="noStrike" kern="1200" dirty="0" smtClean="0">
                <a:solidFill>
                  <a:schemeClr val="tx1"/>
                </a:solidFill>
                <a:effectLst/>
                <a:latin typeface="+mn-lt"/>
                <a:ea typeface="+mn-ea"/>
                <a:cs typeface="+mn-cs"/>
                <a:hlinkClick r:id="rId9" tooltip="Classification automatique"/>
              </a:rPr>
              <a:t>classificateur</a:t>
            </a:r>
            <a:r>
              <a:rPr lang="fr-FR" sz="1200" b="0" i="0" kern="1200" dirty="0" smtClean="0">
                <a:solidFill>
                  <a:schemeClr val="tx1"/>
                </a:solidFill>
                <a:effectLst/>
                <a:latin typeface="+mn-lt"/>
                <a:ea typeface="+mn-ea"/>
                <a:cs typeface="+mn-cs"/>
              </a:rPr>
              <a:t> binaire lorsque le </a:t>
            </a:r>
            <a:r>
              <a:rPr lang="fr-FR" sz="1200" b="0" i="0" u="none" strike="noStrike" kern="1200" dirty="0" smtClean="0">
                <a:solidFill>
                  <a:schemeClr val="tx1"/>
                </a:solidFill>
                <a:effectLst/>
                <a:latin typeface="+mn-lt"/>
                <a:ea typeface="+mn-ea"/>
                <a:cs typeface="+mn-cs"/>
                <a:hlinkClick r:id="rId10" tooltip="Seuil de discrimination"/>
              </a:rPr>
              <a:t>seuil de discrimination</a:t>
            </a:r>
            <a:r>
              <a:rPr lang="fr-FR" sz="1200" b="0" i="0" kern="1200" dirty="0" smtClean="0">
                <a:solidFill>
                  <a:schemeClr val="tx1"/>
                </a:solidFill>
                <a:effectLst/>
                <a:latin typeface="+mn-lt"/>
                <a:ea typeface="+mn-ea"/>
                <a:cs typeface="+mn-cs"/>
              </a:rPr>
              <a:t> varie.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Dans la détection de la fraude, la courbe </a:t>
            </a:r>
            <a:r>
              <a:rPr lang="fr-FR" sz="1200" b="1" kern="1200" dirty="0" smtClean="0">
                <a:solidFill>
                  <a:schemeClr val="tx1"/>
                </a:solidFill>
                <a:effectLst/>
                <a:latin typeface="+mn-lt"/>
                <a:ea typeface="+mn-ea"/>
                <a:cs typeface="+mn-cs"/>
              </a:rPr>
              <a:t>AU-PR</a:t>
            </a:r>
            <a:r>
              <a:rPr lang="fr-FR" sz="1200" kern="1200" dirty="0" smtClean="0">
                <a:solidFill>
                  <a:schemeClr val="tx1"/>
                </a:solidFill>
                <a:effectLst/>
                <a:latin typeface="+mn-lt"/>
                <a:ea typeface="+mn-ea"/>
                <a:cs typeface="+mn-cs"/>
              </a:rPr>
              <a:t> est plus informative, </a:t>
            </a:r>
            <a:endParaRPr lang="fr-FR"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b="1" dirty="0" smtClean="0"/>
              <a:t>L’aire sous la courbe ROC </a:t>
            </a:r>
            <a:r>
              <a:rPr lang="fr-FR" dirty="0" smtClean="0"/>
              <a:t>est un outil pertinent pour mesurer la performance d’un </a:t>
            </a:r>
            <a:r>
              <a:rPr lang="fr-FR" dirty="0" err="1" smtClean="0"/>
              <a:t>classifieur</a:t>
            </a:r>
            <a:r>
              <a:rPr lang="fr-FR" dirty="0" smtClean="0"/>
              <a:t> et possède de nombreux avantages par rapport aux mesures de rappel et précision par classe : la performance est indiquée par une seule mesure et ne dépend pas des populations des classes. Cet avantage se transforme néanmoins en inconvénient lorsqu’il s’agit, lors de la lecture de la courbe, de calculer rapidement les mesures de rappel et de précision par classe ou d’estimer le comportement du </a:t>
            </a:r>
            <a:r>
              <a:rPr lang="fr-FR" dirty="0" err="1" smtClean="0"/>
              <a:t>classifieur</a:t>
            </a:r>
            <a:r>
              <a:rPr lang="fr-FR" dirty="0" smtClean="0"/>
              <a:t> en tenant compte des populations des classes</a:t>
            </a:r>
            <a:r>
              <a:rPr lang="fr-FR" dirty="0" smtClean="0"/>
              <a: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b="0" i="0" kern="1200" dirty="0" smtClean="0">
                <a:solidFill>
                  <a:schemeClr val="tx1"/>
                </a:solidFill>
                <a:effectLst/>
                <a:latin typeface="+mn-lt"/>
                <a:ea typeface="+mn-ea"/>
                <a:cs typeface="+mn-cs"/>
              </a:rPr>
              <a:t>L’aire sous la courbe ou </a:t>
            </a:r>
            <a:r>
              <a:rPr lang="fr-FR" sz="1200" b="0" i="0" u="none" strike="noStrike" kern="1200" dirty="0" smtClean="0">
                <a:solidFill>
                  <a:schemeClr val="tx1"/>
                </a:solidFill>
                <a:effectLst/>
                <a:latin typeface="+mn-lt"/>
                <a:ea typeface="+mn-ea"/>
                <a:cs typeface="+mn-cs"/>
                <a:hlinkClick r:id="rId11"/>
              </a:rPr>
              <a:t>AUC</a:t>
            </a:r>
            <a:r>
              <a:rPr lang="fr-FR" sz="1200" b="0" i="0" kern="1200" dirty="0" smtClean="0">
                <a:solidFill>
                  <a:schemeClr val="tx1"/>
                </a:solidFill>
                <a:effectLst/>
                <a:latin typeface="+mn-lt"/>
                <a:ea typeface="+mn-ea"/>
                <a:cs typeface="+mn-cs"/>
              </a:rPr>
              <a:t> (Area Under the </a:t>
            </a:r>
            <a:r>
              <a:rPr lang="fr-FR" sz="1200" b="0" i="0" kern="1200" dirty="0" err="1" smtClean="0">
                <a:solidFill>
                  <a:schemeClr val="tx1"/>
                </a:solidFill>
                <a:effectLst/>
                <a:latin typeface="+mn-lt"/>
                <a:ea typeface="+mn-ea"/>
                <a:cs typeface="+mn-cs"/>
              </a:rPr>
              <a:t>Curve</a:t>
            </a:r>
            <a:r>
              <a:rPr lang="fr-FR" sz="1200" b="0" i="0" kern="1200" dirty="0" smtClean="0">
                <a:solidFill>
                  <a:schemeClr val="tx1"/>
                </a:solidFill>
                <a:effectLst/>
                <a:latin typeface="+mn-lt"/>
                <a:ea typeface="+mn-ea"/>
                <a:cs typeface="+mn-cs"/>
              </a:rPr>
              <a:t>) est liée à la pertinence du modèle. Plus le score est </a:t>
            </a:r>
            <a:r>
              <a:rPr lang="fr-FR" sz="1200" b="0" i="0" kern="1200" dirty="0" err="1" smtClean="0">
                <a:solidFill>
                  <a:schemeClr val="tx1"/>
                </a:solidFill>
                <a:effectLst/>
                <a:latin typeface="+mn-lt"/>
                <a:ea typeface="+mn-ea"/>
                <a:cs typeface="+mn-cs"/>
              </a:rPr>
              <a:t>elevé</a:t>
            </a:r>
            <a:r>
              <a:rPr lang="fr-FR" sz="1200" b="0" i="0" kern="1200" dirty="0" smtClean="0">
                <a:solidFill>
                  <a:schemeClr val="tx1"/>
                </a:solidFill>
                <a:effectLst/>
                <a:latin typeface="+mn-lt"/>
                <a:ea typeface="+mn-ea"/>
                <a:cs typeface="+mn-cs"/>
              </a:rPr>
              <a:t>, plus on s’attend à ce que la proportion d’exemples bien classés soit grande par rapport à la proportion d’exemple mal classés.</a:t>
            </a:r>
            <a:endParaRPr lang="fr-FR"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200" b="0" i="0" u="none" strike="noStrike"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fr-FR" b="1"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11</a:t>
            </a:fld>
            <a:endParaRPr lang="fr-FR"/>
          </a:p>
        </p:txBody>
      </p:sp>
    </p:spTree>
    <p:extLst>
      <p:ext uri="{BB962C8B-B14F-4D97-AF65-F5344CB8AC3E}">
        <p14:creationId xmlns:p14="http://schemas.microsoft.com/office/powerpoint/2010/main" val="379304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métriques de performance de chaque modèle sont présentées ici.</a:t>
            </a:r>
          </a:p>
          <a:p>
            <a:pPr marL="0" marR="0" lvl="2" indent="0" algn="l" defTabSz="914400" rtl="0" eaLnBrk="1" fontAlgn="auto" latinLnBrk="0" hangingPunct="1">
              <a:lnSpc>
                <a:spcPct val="100000"/>
              </a:lnSpc>
              <a:spcBef>
                <a:spcPts val="0"/>
              </a:spcBef>
              <a:spcAft>
                <a:spcPts val="0"/>
              </a:spcAft>
              <a:buClrTx/>
              <a:buSzTx/>
              <a:buFontTx/>
              <a:buNone/>
              <a:tabLst/>
              <a:defRPr/>
            </a:pPr>
            <a:endParaRPr lang="fr-FR" sz="1200" b="1"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fr-FR" sz="1200" b="1" kern="1200" dirty="0" err="1" smtClean="0">
                <a:solidFill>
                  <a:schemeClr val="tx1"/>
                </a:solidFill>
                <a:effectLst/>
                <a:latin typeface="+mn-lt"/>
                <a:ea typeface="+mn-ea"/>
                <a:cs typeface="+mn-cs"/>
              </a:rPr>
              <a:t>Naive</a:t>
            </a:r>
            <a:r>
              <a:rPr lang="fr-FR" sz="1200" b="1" kern="1200" dirty="0" smtClean="0">
                <a:solidFill>
                  <a:schemeClr val="tx1"/>
                </a:solidFill>
                <a:effectLst/>
                <a:latin typeface="+mn-lt"/>
                <a:ea typeface="+mn-ea"/>
                <a:cs typeface="+mn-cs"/>
              </a:rPr>
              <a:t> Bayes: </a:t>
            </a:r>
            <a:r>
              <a:rPr lang="fr-FR" sz="1200" b="0" kern="1200" dirty="0" smtClean="0">
                <a:solidFill>
                  <a:schemeClr val="tx1"/>
                </a:solidFill>
                <a:effectLst/>
                <a:latin typeface="+mn-lt"/>
                <a:ea typeface="+mn-ea"/>
                <a:cs typeface="+mn-cs"/>
              </a:rPr>
              <a:t>C'était</a:t>
            </a:r>
            <a:r>
              <a:rPr lang="fr-FR" sz="1200" kern="1200" dirty="0" smtClean="0">
                <a:solidFill>
                  <a:schemeClr val="tx1"/>
                </a:solidFill>
                <a:effectLst/>
                <a:latin typeface="+mn-lt"/>
                <a:ea typeface="+mn-ea"/>
                <a:cs typeface="+mn-cs"/>
              </a:rPr>
              <a:t> le modèle le plus basique que j’utilise et il était très rapide à entraîner. mais, sa performance était plutôt faible.</a:t>
            </a:r>
          </a:p>
          <a:p>
            <a:pPr marL="0" marR="0" lvl="2"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Régression Logistique:</a:t>
            </a:r>
            <a:r>
              <a:rPr lang="fr-FR" sz="1200" b="1"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Il ne souffre pas beaucoup à cause d’apprentissage, son taux de </a:t>
            </a:r>
            <a:r>
              <a:rPr lang="fr-FR" sz="1200" b="1" kern="1200" dirty="0" smtClean="0">
                <a:solidFill>
                  <a:schemeClr val="tx1"/>
                </a:solidFill>
                <a:effectLst/>
                <a:latin typeface="+mn-lt"/>
                <a:ea typeface="+mn-ea"/>
                <a:cs typeface="+mn-cs"/>
              </a:rPr>
              <a:t>AU-PR</a:t>
            </a:r>
            <a:r>
              <a:rPr lang="fr-FR" sz="1200" kern="1200" dirty="0" smtClean="0">
                <a:solidFill>
                  <a:schemeClr val="tx1"/>
                </a:solidFill>
                <a:effectLst/>
                <a:latin typeface="+mn-lt"/>
                <a:ea typeface="+mn-ea"/>
                <a:cs typeface="+mn-cs"/>
              </a:rPr>
              <a:t> est relativement faible, ce qui indique que de nombreuses fraudes sont prévues avec une faible précision.</a:t>
            </a:r>
          </a:p>
          <a:p>
            <a:pPr marL="0" marR="0" lvl="2"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Arbre de décision: </a:t>
            </a:r>
            <a:r>
              <a:rPr lang="fr-FR" sz="1200" kern="1200" dirty="0" smtClean="0">
                <a:solidFill>
                  <a:schemeClr val="tx1"/>
                </a:solidFill>
                <a:effectLst/>
                <a:latin typeface="+mn-lt"/>
                <a:ea typeface="+mn-ea"/>
                <a:cs typeface="+mn-cs"/>
              </a:rPr>
              <a:t>Comme indiqué dans le tableau ici, malgré un bon classement </a:t>
            </a:r>
            <a:r>
              <a:rPr lang="fr-FR" sz="1200" kern="1200" dirty="0" err="1" smtClean="0">
                <a:solidFill>
                  <a:schemeClr val="tx1"/>
                </a:solidFill>
                <a:effectLst/>
                <a:latin typeface="+mn-lt"/>
                <a:ea typeface="+mn-ea"/>
                <a:cs typeface="+mn-cs"/>
              </a:rPr>
              <a:t>accuracy</a:t>
            </a:r>
            <a:r>
              <a:rPr lang="fr-FR" sz="1200" kern="1200" dirty="0" smtClean="0">
                <a:solidFill>
                  <a:schemeClr val="tx1"/>
                </a:solidFill>
                <a:effectLst/>
                <a:latin typeface="+mn-lt"/>
                <a:ea typeface="+mn-ea"/>
                <a:cs typeface="+mn-cs"/>
              </a:rPr>
              <a:t>  Il a atteint une performance terrible.</a:t>
            </a:r>
          </a:p>
          <a:p>
            <a:pPr marL="0" marR="0" lvl="2"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Machine à Vecteurs de Support : </a:t>
            </a:r>
            <a:r>
              <a:rPr lang="fr-FR" sz="1200" kern="1200" dirty="0" smtClean="0">
                <a:solidFill>
                  <a:schemeClr val="tx1"/>
                </a:solidFill>
                <a:effectLst/>
                <a:latin typeface="+mn-lt"/>
                <a:ea typeface="+mn-ea"/>
                <a:cs typeface="+mn-cs"/>
              </a:rPr>
              <a:t>Il souffre beaucoup à cause de sur-apprentissage, ses </a:t>
            </a:r>
            <a:r>
              <a:rPr lang="fr-FR" sz="1200" b="1" kern="1200" dirty="0" smtClean="0">
                <a:solidFill>
                  <a:schemeClr val="tx1"/>
                </a:solidFill>
                <a:effectLst/>
                <a:latin typeface="+mn-lt"/>
                <a:ea typeface="+mn-ea"/>
                <a:cs typeface="+mn-cs"/>
              </a:rPr>
              <a:t>AUPR </a:t>
            </a:r>
            <a:r>
              <a:rPr lang="fr-FR" sz="1200" kern="1200" dirty="0" smtClean="0">
                <a:solidFill>
                  <a:schemeClr val="tx1"/>
                </a:solidFill>
                <a:effectLst/>
                <a:latin typeface="+mn-lt"/>
                <a:ea typeface="+mn-ea"/>
                <a:cs typeface="+mn-cs"/>
              </a:rPr>
              <a:t>sont terribles.</a:t>
            </a:r>
          </a:p>
          <a:p>
            <a:pPr marL="0" marR="0" lvl="2"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Perceptron Multi-Layer:</a:t>
            </a:r>
            <a:r>
              <a:rPr lang="fr-FR" sz="1200" b="1"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Les taux de </a:t>
            </a:r>
            <a:r>
              <a:rPr lang="fr-FR" sz="1200" b="1" kern="1200" dirty="0" err="1" smtClean="0">
                <a:solidFill>
                  <a:schemeClr val="tx1"/>
                </a:solidFill>
                <a:effectLst/>
                <a:latin typeface="+mn-lt"/>
                <a:ea typeface="+mn-ea"/>
                <a:cs typeface="+mn-cs"/>
              </a:rPr>
              <a:t>Accuracy</a:t>
            </a:r>
            <a:r>
              <a:rPr lang="fr-FR" sz="1200" kern="1200" dirty="0" smtClean="0">
                <a:solidFill>
                  <a:schemeClr val="tx1"/>
                </a:solidFill>
                <a:effectLst/>
                <a:latin typeface="+mn-lt"/>
                <a:ea typeface="+mn-ea"/>
                <a:cs typeface="+mn-cs"/>
              </a:rPr>
              <a:t> et </a:t>
            </a:r>
            <a:r>
              <a:rPr lang="fr-FR" sz="1200" b="1" kern="1200" dirty="0" smtClean="0">
                <a:solidFill>
                  <a:schemeClr val="tx1"/>
                </a:solidFill>
                <a:effectLst/>
                <a:latin typeface="+mn-lt"/>
                <a:ea typeface="+mn-ea"/>
                <a:cs typeface="+mn-cs"/>
              </a:rPr>
              <a:t>AUROC </a:t>
            </a:r>
            <a:r>
              <a:rPr lang="fr-FR" sz="1200" kern="1200" dirty="0" smtClean="0">
                <a:solidFill>
                  <a:schemeClr val="tx1"/>
                </a:solidFill>
                <a:effectLst/>
                <a:latin typeface="+mn-lt"/>
                <a:ea typeface="+mn-ea"/>
                <a:cs typeface="+mn-cs"/>
              </a:rPr>
              <a:t>de </a:t>
            </a:r>
            <a:r>
              <a:rPr lang="fr-FR" sz="1200" b="1" kern="1200" dirty="0" smtClean="0">
                <a:solidFill>
                  <a:schemeClr val="tx1"/>
                </a:solidFill>
                <a:effectLst/>
                <a:latin typeface="+mn-lt"/>
                <a:ea typeface="+mn-ea"/>
                <a:cs typeface="+mn-cs"/>
              </a:rPr>
              <a:t>Multi-Layer Perceptron</a:t>
            </a:r>
            <a:r>
              <a:rPr lang="fr-FR" sz="1200" kern="1200" dirty="0" smtClean="0">
                <a:solidFill>
                  <a:schemeClr val="tx1"/>
                </a:solidFill>
                <a:effectLst/>
                <a:latin typeface="+mn-lt"/>
                <a:ea typeface="+mn-ea"/>
                <a:cs typeface="+mn-cs"/>
              </a:rPr>
              <a:t> sont presque similaire à la forêt aléatoire, mais le taux </a:t>
            </a:r>
            <a:r>
              <a:rPr lang="fr-FR" sz="1200" b="1" kern="1200" dirty="0" smtClean="0">
                <a:solidFill>
                  <a:schemeClr val="tx1"/>
                </a:solidFill>
                <a:effectLst/>
                <a:latin typeface="+mn-lt"/>
                <a:ea typeface="+mn-ea"/>
                <a:cs typeface="+mn-cs"/>
              </a:rPr>
              <a:t>AUPR</a:t>
            </a:r>
            <a:r>
              <a:rPr lang="fr-FR" sz="1200" kern="1200" dirty="0" smtClean="0">
                <a:solidFill>
                  <a:schemeClr val="tx1"/>
                </a:solidFill>
                <a:effectLst/>
                <a:latin typeface="+mn-lt"/>
                <a:ea typeface="+mn-ea"/>
                <a:cs typeface="+mn-cs"/>
              </a:rPr>
              <a:t> est trais faible.</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Forêt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aléatoire</a:t>
            </a:r>
            <a:r>
              <a:rPr lang="en-US" sz="1200" b="1"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Il a également généré un bon score </a:t>
            </a:r>
            <a:r>
              <a:rPr lang="fr-FR" sz="1200" b="1" kern="1200" dirty="0" smtClean="0">
                <a:solidFill>
                  <a:schemeClr val="tx1"/>
                </a:solidFill>
                <a:effectLst/>
                <a:latin typeface="+mn-lt"/>
                <a:ea typeface="+mn-ea"/>
                <a:cs typeface="+mn-cs"/>
              </a:rPr>
              <a:t>AU-ROC </a:t>
            </a:r>
            <a:r>
              <a:rPr lang="fr-FR" sz="1200" kern="1200" dirty="0" smtClean="0">
                <a:solidFill>
                  <a:schemeClr val="tx1"/>
                </a:solidFill>
                <a:effectLst/>
                <a:latin typeface="+mn-lt"/>
                <a:ea typeface="+mn-ea"/>
                <a:cs typeface="+mn-cs"/>
              </a:rPr>
              <a:t>et une bonne précision de classification ”</a:t>
            </a:r>
            <a:r>
              <a:rPr lang="fr-FR" sz="1200" b="1" kern="1200" dirty="0" err="1" smtClean="0">
                <a:solidFill>
                  <a:schemeClr val="tx1"/>
                </a:solidFill>
                <a:effectLst/>
                <a:latin typeface="+mn-lt"/>
                <a:ea typeface="+mn-ea"/>
                <a:cs typeface="+mn-cs"/>
              </a:rPr>
              <a:t>Accuracy</a:t>
            </a:r>
            <a:r>
              <a:rPr lang="fr-FR" sz="1200" kern="1200" dirty="0" smtClean="0">
                <a:solidFill>
                  <a:schemeClr val="tx1"/>
                </a:solidFill>
                <a:effectLst/>
                <a:latin typeface="+mn-lt"/>
                <a:ea typeface="+mn-ea"/>
                <a:cs typeface="+mn-cs"/>
              </a:rPr>
              <a:t>”. Bien que le taux d’</a:t>
            </a:r>
            <a:r>
              <a:rPr lang="fr-FR" sz="1200" b="1" kern="1200" dirty="0" smtClean="0">
                <a:solidFill>
                  <a:schemeClr val="tx1"/>
                </a:solidFill>
                <a:effectLst/>
                <a:latin typeface="+mn-lt"/>
                <a:ea typeface="+mn-ea"/>
                <a:cs typeface="+mn-cs"/>
              </a:rPr>
              <a:t>AUPR</a:t>
            </a:r>
            <a:r>
              <a:rPr lang="fr-FR" sz="1200" kern="1200" dirty="0" smtClean="0">
                <a:solidFill>
                  <a:schemeClr val="tx1"/>
                </a:solidFill>
                <a:effectLst/>
                <a:latin typeface="+mn-lt"/>
                <a:ea typeface="+mn-ea"/>
                <a:cs typeface="+mn-cs"/>
              </a:rPr>
              <a:t> ne soit pas suffisant sur les données de test, un meilleur résultat pourrait être obtenu en améliorant les réglages de paramètres de ce classificateur et les échantillonnages de jeu de donnée.</a:t>
            </a:r>
          </a:p>
          <a:p>
            <a:pPr marL="0" marR="0" lvl="2"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Donc après cette comparaison l’algorithme qui</a:t>
            </a:r>
            <a:r>
              <a:rPr lang="fr-FR" sz="1200" kern="1200" baseline="0" dirty="0" smtClean="0">
                <a:solidFill>
                  <a:schemeClr val="tx1"/>
                </a:solidFill>
                <a:effectLst/>
                <a:latin typeface="+mn-lt"/>
                <a:ea typeface="+mn-ea"/>
                <a:cs typeface="+mn-cs"/>
              </a:rPr>
              <a:t> donne les meilleur performances avec notre jeu de donnée </a:t>
            </a:r>
            <a:r>
              <a:rPr lang="fr-FR" sz="1200" kern="1200" dirty="0" smtClean="0">
                <a:solidFill>
                  <a:schemeClr val="tx1"/>
                </a:solidFill>
                <a:effectLst/>
                <a:latin typeface="+mn-lt"/>
                <a:ea typeface="+mn-ea"/>
                <a:cs typeface="+mn-cs"/>
              </a:rPr>
              <a:t>c’est </a:t>
            </a:r>
            <a:r>
              <a:rPr lang="fr-FR" sz="1200" b="1" kern="1200" dirty="0" err="1" smtClean="0">
                <a:solidFill>
                  <a:schemeClr val="tx1"/>
                </a:solidFill>
                <a:effectLst/>
                <a:latin typeface="+mn-lt"/>
                <a:ea typeface="+mn-ea"/>
                <a:cs typeface="+mn-cs"/>
              </a:rPr>
              <a:t>Random</a:t>
            </a:r>
            <a:r>
              <a:rPr lang="fr-FR" sz="1200" b="1" kern="1200" dirty="0" smtClean="0">
                <a:solidFill>
                  <a:schemeClr val="tx1"/>
                </a:solidFill>
                <a:effectLst/>
                <a:latin typeface="+mn-lt"/>
                <a:ea typeface="+mn-ea"/>
                <a:cs typeface="+mn-cs"/>
              </a:rPr>
              <a:t> Forest </a:t>
            </a:r>
            <a:r>
              <a:rPr lang="fr-FR" sz="1200" kern="1200" dirty="0" smtClean="0">
                <a:solidFill>
                  <a:schemeClr val="tx1"/>
                </a:solidFill>
                <a:effectLst/>
                <a:latin typeface="+mn-lt"/>
                <a:ea typeface="+mn-ea"/>
                <a:cs typeface="+mn-cs"/>
              </a:rPr>
              <a:t>ou</a:t>
            </a:r>
            <a:r>
              <a:rPr lang="fr-FR" sz="1200" b="1" kern="1200" dirty="0" smtClean="0">
                <a:solidFill>
                  <a:schemeClr val="tx1"/>
                </a:solidFill>
                <a:effectLst/>
                <a:latin typeface="+mn-lt"/>
                <a:ea typeface="+mn-ea"/>
                <a:cs typeface="+mn-cs"/>
              </a:rPr>
              <a:t> </a:t>
            </a:r>
            <a:r>
              <a:rPr lang="fr-FR" sz="1200" b="1" i="0" kern="1200" dirty="0" smtClean="0">
                <a:solidFill>
                  <a:schemeClr val="tx1"/>
                </a:solidFill>
                <a:effectLst/>
                <a:latin typeface="+mn-lt"/>
                <a:ea typeface="+mn-ea"/>
                <a:cs typeface="+mn-cs"/>
              </a:rPr>
              <a:t>forêts</a:t>
            </a:r>
            <a:r>
              <a:rPr lang="fr-FR" sz="1200" b="0" i="0" kern="120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Aléatoire, </a:t>
            </a:r>
            <a:r>
              <a:rPr lang="fr-FR" sz="1200" b="0" kern="1200" dirty="0" smtClean="0">
                <a:solidFill>
                  <a:schemeClr val="tx1"/>
                </a:solidFill>
                <a:effectLst/>
                <a:latin typeface="+mn-lt"/>
                <a:ea typeface="+mn-ea"/>
                <a:cs typeface="+mn-cs"/>
              </a:rPr>
              <a:t>qu'il</a:t>
            </a:r>
            <a:r>
              <a:rPr lang="fr-FR" sz="1200" b="0" i="0" kern="1200" baseline="0" dirty="0" smtClean="0">
                <a:solidFill>
                  <a:schemeClr val="tx1"/>
                </a:solidFill>
                <a:effectLst/>
                <a:latin typeface="+mn-lt"/>
                <a:ea typeface="+mn-ea"/>
                <a:cs typeface="+mn-cs"/>
              </a:rPr>
              <a:t> a </a:t>
            </a:r>
            <a:r>
              <a:rPr lang="fr-FR" sz="1200" b="0" i="0" kern="1200" dirty="0" smtClean="0">
                <a:solidFill>
                  <a:schemeClr val="tx1"/>
                </a:solidFill>
                <a:effectLst/>
                <a:latin typeface="+mn-lt"/>
                <a:ea typeface="+mn-ea"/>
                <a:cs typeface="+mn-cs"/>
              </a:rPr>
              <a:t>l’avantage de s’apprendre rapidement et de marcher sur tout type de données, discrètes continues… Les forêts aléatoires sont également robustes au sur-apprentissage.</a:t>
            </a:r>
            <a:endParaRPr lang="fr-FR" sz="120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fr-FR" sz="1200" b="1"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http://www.xavierdupre.fr/app/ensae_teaching_cs/helpsphinx3/debutermlprojet.html</a:t>
            </a:r>
          </a:p>
          <a:p>
            <a:pPr marL="0" marR="0" lvl="2"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fr-FR" sz="1200" b="1"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12</a:t>
            </a:fld>
            <a:endParaRPr lang="fr-FR"/>
          </a:p>
        </p:txBody>
      </p:sp>
    </p:spTree>
    <p:extLst>
      <p:ext uri="{BB962C8B-B14F-4D97-AF65-F5344CB8AC3E}">
        <p14:creationId xmlns:p14="http://schemas.microsoft.com/office/powerpoint/2010/main" val="2980532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Maintenant</a:t>
            </a:r>
            <a:r>
              <a:rPr lang="fr-FR" sz="1200" b="0" i="0" kern="1200" baseline="0" dirty="0" smtClean="0">
                <a:solidFill>
                  <a:schemeClr val="tx1"/>
                </a:solidFill>
                <a:effectLst/>
                <a:latin typeface="+mn-lt"/>
                <a:ea typeface="+mn-ea"/>
                <a:cs typeface="+mn-cs"/>
              </a:rPr>
              <a:t> on va appliquer des différances techniques pour améliorer la prédiction de notre modèle foret aléatoire, on va commencer par </a:t>
            </a:r>
            <a:r>
              <a:rPr lang="fr-FR" sz="1200" b="0" i="0" kern="1200" dirty="0" smtClean="0">
                <a:solidFill>
                  <a:schemeClr val="tx1"/>
                </a:solidFill>
                <a:effectLst/>
                <a:latin typeface="+mn-lt"/>
                <a:ea typeface="+mn-ea"/>
                <a:cs typeface="+mn-cs"/>
              </a:rPr>
              <a:t>L’échantillonnage </a:t>
            </a:r>
            <a:r>
              <a:rPr lang="fr-FR" sz="1200" b="0" i="0" kern="1200" dirty="0" smtClean="0">
                <a:solidFill>
                  <a:schemeClr val="tx1"/>
                </a:solidFill>
                <a:effectLst/>
                <a:latin typeface="+mn-lt"/>
                <a:ea typeface="+mn-ea"/>
                <a:cs typeface="+mn-cs"/>
              </a:rPr>
              <a:t>stratifié </a:t>
            </a:r>
            <a:r>
              <a:rPr lang="fr-FR" sz="1200" b="0" i="0" kern="1200" dirty="0" smtClean="0">
                <a:solidFill>
                  <a:schemeClr val="tx1"/>
                </a:solidFill>
                <a:effectLst/>
                <a:latin typeface="+mn-lt"/>
                <a:ea typeface="+mn-ea"/>
                <a:cs typeface="+mn-cs"/>
              </a:rPr>
              <a:t>qui permet </a:t>
            </a:r>
            <a:r>
              <a:rPr lang="fr-FR" sz="1200" b="0" i="0" kern="1200" dirty="0" smtClean="0">
                <a:solidFill>
                  <a:schemeClr val="tx1"/>
                </a:solidFill>
                <a:effectLst/>
                <a:latin typeface="+mn-lt"/>
                <a:ea typeface="+mn-ea"/>
                <a:cs typeface="+mn-cs"/>
              </a:rPr>
              <a:t>de fixer le taux d’échantillonnage pour chaque strate.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J’essaye de regrouper le </a:t>
            </a:r>
            <a:r>
              <a:rPr lang="fr-FR" sz="1200" kern="1200" dirty="0" err="1" smtClean="0">
                <a:solidFill>
                  <a:schemeClr val="tx1"/>
                </a:solidFill>
                <a:effectLst/>
                <a:latin typeface="+mn-lt"/>
                <a:ea typeface="+mn-ea"/>
                <a:cs typeface="+mn-cs"/>
              </a:rPr>
              <a:t>DataFrame</a:t>
            </a:r>
            <a:r>
              <a:rPr lang="fr-FR" sz="1200" kern="1200" dirty="0" smtClean="0">
                <a:solidFill>
                  <a:schemeClr val="tx1"/>
                </a:solidFill>
                <a:effectLst/>
                <a:latin typeface="+mn-lt"/>
                <a:ea typeface="+mn-ea"/>
                <a:cs typeface="+mn-cs"/>
              </a:rPr>
              <a:t> par le champ Label et de compter le nombre d'instances dans chaque groupe: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Il y a environ près 300 fois plus d'échantillons des fraudes que d'échantillons de non fraudes,</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Donc on</a:t>
            </a:r>
            <a:r>
              <a:rPr lang="fr-FR" sz="1200" kern="1200" baseline="0" dirty="0" smtClean="0">
                <a:solidFill>
                  <a:schemeClr val="tx1"/>
                </a:solidFill>
                <a:effectLst/>
                <a:latin typeface="+mn-lt"/>
                <a:ea typeface="+mn-ea"/>
                <a:cs typeface="+mn-cs"/>
              </a:rPr>
              <a:t> a un déséquilibrage de classe qui </a:t>
            </a:r>
            <a:r>
              <a:rPr lang="fr-FR" sz="1200" kern="1200" dirty="0" smtClean="0">
                <a:solidFill>
                  <a:schemeClr val="tx1"/>
                </a:solidFill>
                <a:effectLst/>
                <a:latin typeface="+mn-lt"/>
                <a:ea typeface="+mn-ea"/>
                <a:cs typeface="+mn-cs"/>
              </a:rPr>
              <a:t>rendent plus difficile l'entrainement du modèle foret </a:t>
            </a:r>
            <a:r>
              <a:rPr lang="fr-FR" sz="1200" b="0" i="0" kern="1200" baseline="0" dirty="0" smtClean="0">
                <a:solidFill>
                  <a:schemeClr val="tx1"/>
                </a:solidFill>
                <a:effectLst/>
                <a:latin typeface="+mn-lt"/>
                <a:ea typeface="+mn-ea"/>
                <a:cs typeface="+mn-cs"/>
              </a:rPr>
              <a:t>aléatoire</a:t>
            </a:r>
            <a:r>
              <a:rPr lang="fr-FR" sz="1200" kern="1200" dirty="0" smtClean="0">
                <a:solidFill>
                  <a:schemeClr val="tx1"/>
                </a:solidFill>
                <a:effectLst/>
                <a:latin typeface="+mn-lt"/>
                <a:ea typeface="+mn-ea"/>
                <a:cs typeface="+mn-cs"/>
              </a:rPr>
              <a:t>, et parmi les solutions aide à lutter contre le problème du déséquilibre de c’est de changer la distribution naturelle de classe .</a:t>
            </a: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Je peux mettre les deux types d'échantillons sur le même pied en utilisant l'échantillonnage stratifié. La fonction </a:t>
            </a:r>
            <a:r>
              <a:rPr lang="fr-FR" sz="1200" kern="1200" dirty="0" err="1" smtClean="0">
                <a:solidFill>
                  <a:schemeClr val="tx1"/>
                </a:solidFill>
                <a:effectLst/>
                <a:latin typeface="+mn-lt"/>
                <a:ea typeface="+mn-ea"/>
                <a:cs typeface="+mn-cs"/>
              </a:rPr>
              <a:t>DataFrames</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sampleBy</a:t>
            </a:r>
            <a:r>
              <a:rPr lang="fr-FR" sz="1200" kern="1200" dirty="0" smtClean="0">
                <a:solidFill>
                  <a:schemeClr val="tx1"/>
                </a:solidFill>
                <a:effectLst/>
                <a:latin typeface="+mn-lt"/>
                <a:ea typeface="+mn-ea"/>
                <a:cs typeface="+mn-cs"/>
              </a:rPr>
              <a:t>() le fait lorsqu'il est fourni avec des fractions de chaque type d'échantillon à être retournés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Ici, je garde toutes les instances de la classe Label =</a:t>
            </a:r>
            <a:r>
              <a:rPr lang="fr-FR" sz="1200" kern="1200" dirty="0" err="1" smtClean="0">
                <a:solidFill>
                  <a:schemeClr val="tx1"/>
                </a:solidFill>
                <a:effectLst/>
                <a:latin typeface="+mn-lt"/>
                <a:ea typeface="+mn-ea"/>
                <a:cs typeface="+mn-cs"/>
              </a:rPr>
              <a:t>True</a:t>
            </a:r>
            <a:r>
              <a:rPr lang="fr-FR" sz="1200" kern="1200" dirty="0" smtClean="0">
                <a:solidFill>
                  <a:schemeClr val="tx1"/>
                </a:solidFill>
                <a:effectLst/>
                <a:latin typeface="+mn-lt"/>
                <a:ea typeface="+mn-ea"/>
                <a:cs typeface="+mn-cs"/>
              </a:rPr>
              <a:t>, mais sous-échantillonnons la classe </a:t>
            </a:r>
            <a:r>
              <a:rPr lang="fr-FR" sz="1200" kern="1200" dirty="0" smtClean="0">
                <a:solidFill>
                  <a:schemeClr val="tx1"/>
                </a:solidFill>
                <a:effectLst/>
                <a:latin typeface="+mn-lt"/>
                <a:ea typeface="+mn-ea"/>
                <a:cs typeface="+mn-cs"/>
              </a:rPr>
              <a:t>False= </a:t>
            </a:r>
            <a:r>
              <a:rPr lang="fr-FR" sz="1200" kern="1200" dirty="0" smtClean="0">
                <a:solidFill>
                  <a:schemeClr val="tx1"/>
                </a:solidFill>
                <a:effectLst/>
                <a:latin typeface="+mn-lt"/>
                <a:ea typeface="+mn-ea"/>
                <a:cs typeface="+mn-cs"/>
              </a:rPr>
              <a:t>False à une fraction de 295/88619.</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Je construis un nouveau modèle en utilisant le jeu de données distribué uniformément et voyons comment il fonctionne.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Avec ces nouvelles valeurs de rappel, je peux voir que les données stratifiées ont été utiles pour construire un modèle moins biaisé, qui fournira en fin de compte des prédictions plus généralisées et plus robustes</a:t>
            </a:r>
            <a:r>
              <a:rPr lang="fr-FR"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je dois assurer que notre modèle est sensible aux échantillons </a:t>
            </a:r>
            <a:r>
              <a:rPr lang="fr-FR" sz="1200" kern="1200" dirty="0" err="1" smtClean="0">
                <a:solidFill>
                  <a:schemeClr val="tx1"/>
                </a:solidFill>
                <a:effectLst/>
                <a:latin typeface="+mn-lt"/>
                <a:ea typeface="+mn-ea"/>
                <a:cs typeface="+mn-cs"/>
              </a:rPr>
              <a:t>Fraud</a:t>
            </a:r>
            <a:r>
              <a:rPr lang="fr-FR" sz="1200" kern="1200" dirty="0" smtClean="0">
                <a:solidFill>
                  <a:schemeClr val="tx1"/>
                </a:solidFill>
                <a:effectLst/>
                <a:latin typeface="+mn-lt"/>
                <a:ea typeface="+mn-ea"/>
                <a:cs typeface="+mn-cs"/>
              </a:rPr>
              <a:t>=</a:t>
            </a:r>
            <a:r>
              <a:rPr lang="fr-FR" sz="1200" kern="1200" dirty="0" err="1" smtClean="0">
                <a:solidFill>
                  <a:schemeClr val="tx1"/>
                </a:solidFill>
                <a:effectLst/>
                <a:latin typeface="+mn-lt"/>
                <a:ea typeface="+mn-ea"/>
                <a:cs typeface="+mn-cs"/>
              </a:rPr>
              <a:t>True</a:t>
            </a:r>
            <a:r>
              <a:rPr lang="fr-FR"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13</a:t>
            </a:fld>
            <a:endParaRPr lang="fr-FR"/>
          </a:p>
        </p:txBody>
      </p:sp>
    </p:spTree>
    <p:extLst>
      <p:ext uri="{BB962C8B-B14F-4D97-AF65-F5344CB8AC3E}">
        <p14:creationId xmlns:p14="http://schemas.microsoft.com/office/powerpoint/2010/main" val="1027838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Dans l'apprentissage automatique, il est courant d'exécuter une séquence d'algorithmes pour traiter et apprendre à partir de données. </a:t>
            </a:r>
          </a:p>
          <a:p>
            <a:r>
              <a:rPr lang="fr-FR" dirty="0" err="1" smtClean="0"/>
              <a:t>MLlib</a:t>
            </a:r>
            <a:r>
              <a:rPr lang="fr-FR" dirty="0" smtClean="0"/>
              <a:t> représente un </a:t>
            </a:r>
            <a:r>
              <a:rPr lang="fr-FR" dirty="0" err="1" smtClean="0"/>
              <a:t>workflow</a:t>
            </a:r>
            <a:r>
              <a:rPr lang="fr-FR" dirty="0" smtClean="0"/>
              <a:t> tel qu'un pipeline, qui consiste en une séquence de </a:t>
            </a:r>
            <a:r>
              <a:rPr lang="fr-FR" dirty="0" err="1" smtClean="0"/>
              <a:t>PipelineStages</a:t>
            </a:r>
            <a:r>
              <a:rPr lang="fr-FR" dirty="0" smtClean="0"/>
              <a:t> (</a:t>
            </a:r>
            <a:r>
              <a:rPr lang="fr-FR" dirty="0" err="1" smtClean="0"/>
              <a:t>Transformers</a:t>
            </a:r>
            <a:r>
              <a:rPr lang="fr-FR" dirty="0" smtClean="0"/>
              <a:t> et </a:t>
            </a:r>
            <a:r>
              <a:rPr lang="fr-FR" dirty="0" err="1" smtClean="0"/>
              <a:t>Estimators</a:t>
            </a:r>
            <a:r>
              <a:rPr lang="fr-FR" dirty="0" smtClean="0"/>
              <a:t>) à exécuter dans un ordre spécifique.</a:t>
            </a:r>
          </a:p>
          <a:p>
            <a:r>
              <a:rPr lang="fr-FR" dirty="0" smtClean="0"/>
              <a:t>Un grand avantage de l'utilisation de ML Pipelines est l'optimisation des </a:t>
            </a:r>
            <a:r>
              <a:rPr lang="fr-FR" dirty="0" err="1" smtClean="0"/>
              <a:t>hyperparamètres</a:t>
            </a:r>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14</a:t>
            </a:fld>
            <a:endParaRPr lang="fr-FR"/>
          </a:p>
        </p:txBody>
      </p:sp>
    </p:spTree>
    <p:extLst>
      <p:ext uri="{BB962C8B-B14F-4D97-AF65-F5344CB8AC3E}">
        <p14:creationId xmlns:p14="http://schemas.microsoft.com/office/powerpoint/2010/main" val="4016968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z="1200" kern="1200" dirty="0" smtClean="0">
                <a:solidFill>
                  <a:schemeClr val="tx1"/>
                </a:solidFill>
                <a:effectLst/>
                <a:latin typeface="+mn-lt"/>
                <a:ea typeface="+mn-ea"/>
                <a:cs typeface="+mn-cs"/>
              </a:rPr>
              <a:t>La</a:t>
            </a:r>
            <a:r>
              <a:rPr lang="fr-FR" sz="1200" kern="1200" baseline="0" dirty="0" smtClean="0">
                <a:solidFill>
                  <a:schemeClr val="tx1"/>
                </a:solidFill>
                <a:effectLst/>
                <a:latin typeface="+mn-lt"/>
                <a:ea typeface="+mn-ea"/>
                <a:cs typeface="+mn-cs"/>
              </a:rPr>
              <a:t> 2eme techniques pour améliorer la prédiction c’est </a:t>
            </a:r>
            <a:r>
              <a:rPr lang="fr-FR" sz="1200" kern="1200" baseline="0" dirty="0" err="1" smtClean="0">
                <a:solidFill>
                  <a:schemeClr val="tx1"/>
                </a:solidFill>
                <a:effectLst/>
                <a:latin typeface="+mn-lt"/>
                <a:ea typeface="+mn-ea"/>
                <a:cs typeface="+mn-cs"/>
              </a:rPr>
              <a:t>Tuning</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qui va déterminer quelles valeurs de paramètres de </a:t>
            </a:r>
            <a:r>
              <a:rPr lang="fr-FR" sz="1200" kern="1200" dirty="0" err="1" smtClean="0">
                <a:solidFill>
                  <a:schemeClr val="tx1"/>
                </a:solidFill>
                <a:effectLst/>
                <a:latin typeface="+mn-lt"/>
                <a:ea typeface="+mn-ea"/>
                <a:cs typeface="+mn-cs"/>
              </a:rPr>
              <a:t>Random</a:t>
            </a:r>
            <a:r>
              <a:rPr lang="fr-FR" sz="1200" kern="1200" dirty="0" smtClean="0">
                <a:solidFill>
                  <a:schemeClr val="tx1"/>
                </a:solidFill>
                <a:effectLst/>
                <a:latin typeface="+mn-lt"/>
                <a:ea typeface="+mn-ea"/>
                <a:cs typeface="+mn-cs"/>
              </a:rPr>
              <a:t> Forest produisent le meilleur modèle. </a:t>
            </a:r>
          </a:p>
          <a:p>
            <a:r>
              <a:rPr lang="fr-FR" sz="1200" kern="1200" dirty="0" smtClean="0">
                <a:solidFill>
                  <a:schemeClr val="tx1"/>
                </a:solidFill>
                <a:effectLst/>
                <a:latin typeface="+mn-lt"/>
                <a:ea typeface="+mn-ea"/>
                <a:cs typeface="+mn-cs"/>
              </a:rPr>
              <a:t>Donc J’ai besoin d'une approche systématique pour mesurer la performance des modèles et j’assurer que les résultats sont fiables. </a:t>
            </a:r>
          </a:p>
          <a:p>
            <a:r>
              <a:rPr lang="fr-FR" sz="1200" kern="1200" dirty="0" smtClean="0">
                <a:solidFill>
                  <a:schemeClr val="tx1"/>
                </a:solidFill>
                <a:effectLst/>
                <a:latin typeface="+mn-lt"/>
                <a:ea typeface="+mn-ea"/>
                <a:cs typeface="+mn-cs"/>
              </a:rPr>
              <a:t>Cette tâche de sélection de modèle est effectuée en utilisant des techniques de validation croisée. où les données sont divisées de manière aléatoire en k partitions. Chaque partition est utilisée une fois comme jeu de données de test, tandis que le reste est utilisé pour l'entraînement. Les modèles sont ensuite générés à l'aide des ensembles d'apprentissage et évalués avec les ensembles de tests, ce qui donne des mesures de performance du modèle k. La moyenne des scores de performance est souvent considérée comme le score global du modèle, compte tenu de ses paramètres de construction.</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Pour la sélection de modèles, je doit rechercher dans les paramètres du modèle, en comparant leurs performances de validation croisée. Les paramètres du modèle conduisant à la métrique la plus performante produisent le meilleur modèle.</a:t>
            </a:r>
          </a:p>
          <a:p>
            <a:r>
              <a:rPr lang="fr-FR" sz="1200" kern="1200" dirty="0" smtClean="0">
                <a:solidFill>
                  <a:schemeClr val="tx1"/>
                </a:solidFill>
                <a:effectLst/>
                <a:latin typeface="+mn-lt"/>
                <a:ea typeface="+mn-ea"/>
                <a:cs typeface="+mn-cs"/>
              </a:rPr>
              <a:t>Le package ML prend en charge la validation croisée, qui peut être facilement couplée avec un générateur de grille de paramètres et un évaluateur pour construire un flux de travail de sélection de modèle.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15</a:t>
            </a:fld>
            <a:endParaRPr lang="fr-FR"/>
          </a:p>
        </p:txBody>
      </p:sp>
    </p:spTree>
    <p:extLst>
      <p:ext uri="{BB962C8B-B14F-4D97-AF65-F5344CB8AC3E}">
        <p14:creationId xmlns:p14="http://schemas.microsoft.com/office/powerpoint/2010/main" val="1237815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i="0" kern="1200" dirty="0" err="1" smtClean="0">
                <a:solidFill>
                  <a:schemeClr val="tx1"/>
                </a:solidFill>
                <a:latin typeface="+mn-lt"/>
                <a:ea typeface="+mn-ea"/>
                <a:cs typeface="+mn-cs"/>
              </a:rPr>
              <a:t>Spark</a:t>
            </a:r>
            <a:r>
              <a:rPr lang="fr-FR" sz="1200" b="1" i="0" kern="1200" dirty="0" smtClean="0">
                <a:solidFill>
                  <a:schemeClr val="tx1"/>
                </a:solidFill>
                <a:latin typeface="+mn-lt"/>
                <a:ea typeface="+mn-ea"/>
                <a:cs typeface="+mn-cs"/>
              </a:rPr>
              <a:t> ML </a:t>
            </a:r>
            <a:r>
              <a:rPr lang="fr-FR" sz="1200" i="0" kern="1200" dirty="0" smtClean="0">
                <a:solidFill>
                  <a:schemeClr val="tx1"/>
                </a:solidFill>
                <a:latin typeface="+mn-lt"/>
                <a:ea typeface="+mn-ea"/>
                <a:cs typeface="+mn-cs"/>
              </a:rPr>
              <a:t>propose des outils (ML</a:t>
            </a:r>
            <a:r>
              <a:rPr lang="fr-FR" sz="1200" i="0" kern="1200" baseline="0" dirty="0" smtClean="0">
                <a:solidFill>
                  <a:schemeClr val="tx1"/>
                </a:solidFill>
                <a:latin typeface="+mn-lt"/>
                <a:ea typeface="+mn-ea"/>
                <a:cs typeface="+mn-cs"/>
              </a:rPr>
              <a:t> </a:t>
            </a:r>
            <a:r>
              <a:rPr lang="fr-FR" sz="1200" i="0" kern="1200" dirty="0" err="1" smtClean="0">
                <a:solidFill>
                  <a:schemeClr val="tx1"/>
                </a:solidFill>
                <a:latin typeface="+mn-lt"/>
                <a:ea typeface="+mn-ea"/>
                <a:cs typeface="+mn-cs"/>
              </a:rPr>
              <a:t>tuning</a:t>
            </a:r>
            <a:r>
              <a:rPr lang="fr-FR" sz="1200" i="0" kern="1200" dirty="0" smtClean="0">
                <a:solidFill>
                  <a:schemeClr val="tx1"/>
                </a:solidFill>
                <a:latin typeface="+mn-lt"/>
                <a:ea typeface="+mn-ea"/>
                <a:cs typeface="+mn-cs"/>
              </a:rPr>
              <a:t>) pour la sélection et</a:t>
            </a:r>
            <a:r>
              <a:rPr lang="fr-FR" sz="1200" i="0" kern="1200" baseline="0" dirty="0" smtClean="0">
                <a:solidFill>
                  <a:schemeClr val="tx1"/>
                </a:solidFill>
                <a:latin typeface="+mn-lt"/>
                <a:ea typeface="+mn-ea"/>
                <a:cs typeface="+mn-cs"/>
              </a:rPr>
              <a:t> </a:t>
            </a:r>
            <a:r>
              <a:rPr lang="fr-FR" sz="1200" i="0" kern="1200" dirty="0" smtClean="0">
                <a:solidFill>
                  <a:schemeClr val="tx1"/>
                </a:solidFill>
                <a:latin typeface="+mn-lt"/>
                <a:ea typeface="+mn-ea"/>
                <a:cs typeface="+mn-cs"/>
              </a:rPr>
              <a:t>l’optimisation d’un modèle.</a:t>
            </a:r>
            <a:br>
              <a:rPr lang="fr-FR" sz="1200" i="0" kern="1200" dirty="0" smtClean="0">
                <a:solidFill>
                  <a:schemeClr val="tx1"/>
                </a:solidFill>
                <a:latin typeface="+mn-lt"/>
                <a:ea typeface="+mn-ea"/>
                <a:cs typeface="+mn-cs"/>
              </a:rPr>
            </a:br>
            <a:r>
              <a:rPr lang="fr-FR" sz="1200" i="0" kern="1200" dirty="0" smtClean="0">
                <a:solidFill>
                  <a:schemeClr val="tx1"/>
                </a:solidFill>
                <a:latin typeface="+mn-lt"/>
                <a:ea typeface="+mn-ea"/>
                <a:cs typeface="+mn-cs"/>
              </a:rPr>
              <a:t>• </a:t>
            </a:r>
            <a:r>
              <a:rPr lang="fr-FR" sz="1200" i="0" kern="1200" dirty="0" err="1" smtClean="0">
                <a:solidFill>
                  <a:schemeClr val="tx1"/>
                </a:solidFill>
                <a:latin typeface="+mn-lt"/>
                <a:ea typeface="+mn-ea"/>
                <a:cs typeface="+mn-cs"/>
              </a:rPr>
              <a:t>Spark</a:t>
            </a:r>
            <a:r>
              <a:rPr lang="fr-FR" sz="1200" i="0" kern="1200" dirty="0" smtClean="0">
                <a:solidFill>
                  <a:schemeClr val="tx1"/>
                </a:solidFill>
                <a:latin typeface="+mn-lt"/>
                <a:ea typeface="+mn-ea"/>
                <a:cs typeface="+mn-cs"/>
              </a:rPr>
              <a:t> ML </a:t>
            </a:r>
            <a:r>
              <a:rPr lang="fr-FR" sz="1200" i="0" kern="1200" dirty="0" err="1" smtClean="0">
                <a:solidFill>
                  <a:schemeClr val="tx1"/>
                </a:solidFill>
                <a:latin typeface="+mn-lt"/>
                <a:ea typeface="+mn-ea"/>
                <a:cs typeface="+mn-cs"/>
              </a:rPr>
              <a:t>tuning</a:t>
            </a:r>
            <a:r>
              <a:rPr lang="fr-FR" sz="1200" i="0" kern="1200" smtClean="0">
                <a:solidFill>
                  <a:schemeClr val="tx1"/>
                </a:solidFill>
                <a:latin typeface="+mn-lt"/>
                <a:ea typeface="+mn-ea"/>
                <a:cs typeface="+mn-cs"/>
              </a:rPr>
              <a:t> s’appuie sur :</a:t>
            </a:r>
            <a:br>
              <a:rPr lang="fr-FR" sz="1200" i="0" kern="1200" smtClean="0">
                <a:solidFill>
                  <a:schemeClr val="tx1"/>
                </a:solidFill>
                <a:latin typeface="+mn-lt"/>
                <a:ea typeface="+mn-ea"/>
                <a:cs typeface="+mn-cs"/>
              </a:rPr>
            </a:br>
            <a:r>
              <a:rPr lang="fr-FR" sz="1200" i="0" kern="1200" smtClean="0">
                <a:solidFill>
                  <a:schemeClr val="tx1"/>
                </a:solidFill>
                <a:latin typeface="+mn-lt"/>
                <a:ea typeface="+mn-ea"/>
                <a:cs typeface="+mn-cs"/>
              </a:rPr>
              <a:t>• La validation croisée</a:t>
            </a:r>
            <a:br>
              <a:rPr lang="fr-FR" sz="1200" i="0" kern="1200" smtClean="0">
                <a:solidFill>
                  <a:schemeClr val="tx1"/>
                </a:solidFill>
                <a:latin typeface="+mn-lt"/>
                <a:ea typeface="+mn-ea"/>
                <a:cs typeface="+mn-cs"/>
              </a:rPr>
            </a:br>
            <a:r>
              <a:rPr lang="fr-FR" sz="1200" i="0" kern="1200" smtClean="0">
                <a:solidFill>
                  <a:schemeClr val="tx1"/>
                </a:solidFill>
                <a:latin typeface="+mn-lt"/>
                <a:ea typeface="+mn-ea"/>
                <a:cs typeface="+mn-cs"/>
              </a:rPr>
              <a:t>• L’ étude du comportement des</a:t>
            </a:r>
            <a:r>
              <a:rPr lang="fr-FR" sz="1200" i="0" kern="1200" baseline="0" smtClean="0">
                <a:solidFill>
                  <a:schemeClr val="tx1"/>
                </a:solidFill>
                <a:latin typeface="+mn-lt"/>
                <a:ea typeface="+mn-ea"/>
                <a:cs typeface="+mn-cs"/>
              </a:rPr>
              <a:t> </a:t>
            </a:r>
            <a:r>
              <a:rPr lang="fr-FR" sz="1200" i="0" kern="1200" smtClean="0">
                <a:solidFill>
                  <a:schemeClr val="tx1"/>
                </a:solidFill>
                <a:latin typeface="+mn-lt"/>
                <a:ea typeface="+mn-ea"/>
                <a:cs typeface="+mn-cs"/>
              </a:rPr>
              <a:t>paramètres</a:t>
            </a:r>
            <a:br>
              <a:rPr lang="fr-FR" sz="1200" i="0" kern="1200" smtClean="0">
                <a:solidFill>
                  <a:schemeClr val="tx1"/>
                </a:solidFill>
                <a:latin typeface="+mn-lt"/>
                <a:ea typeface="+mn-ea"/>
                <a:cs typeface="+mn-cs"/>
              </a:rPr>
            </a:br>
            <a:r>
              <a:rPr lang="fr-FR" sz="1200" i="0" kern="1200" smtClean="0">
                <a:solidFill>
                  <a:schemeClr val="tx1"/>
                </a:solidFill>
                <a:latin typeface="+mn-lt"/>
                <a:ea typeface="+mn-ea"/>
                <a:cs typeface="+mn-cs"/>
              </a:rPr>
              <a:t/>
            </a:r>
            <a:br>
              <a:rPr lang="fr-FR" sz="1200" i="0" kern="1200" smtClean="0">
                <a:solidFill>
                  <a:schemeClr val="tx1"/>
                </a:solidFill>
                <a:latin typeface="+mn-lt"/>
                <a:ea typeface="+mn-ea"/>
                <a:cs typeface="+mn-cs"/>
              </a:rPr>
            </a:br>
            <a:endParaRPr lang="fr-FR" smtClean="0"/>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16</a:t>
            </a:fld>
            <a:endParaRPr lang="fr-FR"/>
          </a:p>
        </p:txBody>
      </p:sp>
    </p:spTree>
    <p:extLst>
      <p:ext uri="{BB962C8B-B14F-4D97-AF65-F5344CB8AC3E}">
        <p14:creationId xmlns:p14="http://schemas.microsoft.com/office/powerpoint/2010/main" val="1502163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Maintenant Il </a:t>
            </a:r>
            <a:r>
              <a:rPr lang="fr-FR" sz="1200" kern="1200" dirty="0" smtClean="0">
                <a:solidFill>
                  <a:schemeClr val="tx1"/>
                </a:solidFill>
                <a:latin typeface="+mn-lt"/>
                <a:ea typeface="+mn-ea"/>
                <a:cs typeface="+mn-cs"/>
              </a:rPr>
              <a:t>nous reste à </a:t>
            </a:r>
            <a:r>
              <a:rPr lang="fr-FR" sz="1200" kern="1200" dirty="0" smtClean="0">
                <a:solidFill>
                  <a:schemeClr val="tx1"/>
                </a:solidFill>
                <a:latin typeface="+mn-lt"/>
                <a:ea typeface="+mn-ea"/>
                <a:cs typeface="+mn-cs"/>
              </a:rPr>
              <a:t>définir l'espace </a:t>
            </a:r>
            <a:r>
              <a:rPr lang="fr-FR" sz="1200" kern="1200" dirty="0" smtClean="0">
                <a:solidFill>
                  <a:schemeClr val="tx1"/>
                </a:solidFill>
                <a:latin typeface="+mn-lt"/>
                <a:ea typeface="+mn-ea"/>
                <a:cs typeface="+mn-cs"/>
              </a:rPr>
              <a:t>hyper-paramètre dans l'espoir de localiser les valeurs d'hyper-paramètres qui conduisent au score maximum.</a:t>
            </a:r>
          </a:p>
          <a:p>
            <a:r>
              <a:rPr lang="fr-FR" sz="1200" kern="1200" dirty="0" smtClean="0">
                <a:solidFill>
                  <a:schemeClr val="tx1"/>
                </a:solidFill>
                <a:latin typeface="+mn-lt"/>
                <a:ea typeface="+mn-ea"/>
                <a:cs typeface="+mn-cs"/>
              </a:rPr>
              <a:t>La forêts </a:t>
            </a:r>
            <a:r>
              <a:rPr lang="fr-FR" sz="1200" kern="1200" dirty="0" smtClean="0">
                <a:solidFill>
                  <a:schemeClr val="tx1"/>
                </a:solidFill>
                <a:latin typeface="+mn-lt"/>
                <a:ea typeface="+mn-ea"/>
                <a:cs typeface="+mn-cs"/>
              </a:rPr>
              <a:t>aléatoires </a:t>
            </a:r>
            <a:r>
              <a:rPr lang="fr-FR" sz="1200" kern="1200" dirty="0" smtClean="0">
                <a:solidFill>
                  <a:schemeClr val="tx1"/>
                </a:solidFill>
                <a:latin typeface="+mn-lt"/>
                <a:ea typeface="+mn-ea"/>
                <a:cs typeface="+mn-cs"/>
              </a:rPr>
              <a:t>est une </a:t>
            </a:r>
            <a:r>
              <a:rPr lang="fr-FR" sz="1200" kern="1200" dirty="0" smtClean="0">
                <a:solidFill>
                  <a:schemeClr val="tx1"/>
                </a:solidFill>
                <a:latin typeface="+mn-lt"/>
                <a:ea typeface="+mn-ea"/>
                <a:cs typeface="+mn-cs"/>
              </a:rPr>
              <a:t>collection d'arbres de décision; lors de la construction </a:t>
            </a:r>
            <a:r>
              <a:rPr lang="fr-FR" sz="1200" kern="1200" dirty="0" smtClean="0">
                <a:solidFill>
                  <a:schemeClr val="tx1"/>
                </a:solidFill>
                <a:latin typeface="+mn-lt"/>
                <a:ea typeface="+mn-ea"/>
                <a:cs typeface="+mn-cs"/>
              </a:rPr>
              <a:t>de ce type modèle</a:t>
            </a:r>
            <a:r>
              <a:rPr lang="fr-FR" sz="1200" kern="1200" dirty="0" smtClean="0">
                <a:solidFill>
                  <a:schemeClr val="tx1"/>
                </a:solidFill>
                <a:latin typeface="+mn-lt"/>
                <a:ea typeface="+mn-ea"/>
                <a:cs typeface="+mn-cs"/>
              </a:rPr>
              <a:t>, deux hyper-paramètres importants à prendre en compte </a:t>
            </a:r>
            <a:r>
              <a:rPr lang="fr-FR" sz="1200" kern="1200" dirty="0" smtClean="0">
                <a:solidFill>
                  <a:schemeClr val="tx1"/>
                </a:solidFill>
                <a:latin typeface="+mn-lt"/>
                <a:ea typeface="+mn-ea"/>
                <a:cs typeface="+mn-cs"/>
              </a:rPr>
              <a:t>qui sont: les estimateurs et la profondeur maximale.</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Combien d'estimateurs (c.-à-d. Arbres de décision) devrais-je utiliser?</a:t>
            </a:r>
          </a:p>
          <a:p>
            <a:r>
              <a:rPr lang="fr-FR" sz="1200" kern="1200" dirty="0" smtClean="0">
                <a:solidFill>
                  <a:schemeClr val="tx1"/>
                </a:solidFill>
                <a:latin typeface="+mn-lt"/>
                <a:ea typeface="+mn-ea"/>
                <a:cs typeface="+mn-cs"/>
              </a:rPr>
              <a:t>Quelle devrait être la profondeur maximale autorisée pour chaque arbre de décision?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En générale il y'a deux méthodes de construire le réglage des hyper-paramètres:</a:t>
            </a:r>
          </a:p>
          <a:p>
            <a:endParaRPr lang="fr-FR" dirty="0" smtClean="0"/>
          </a:p>
          <a:p>
            <a:r>
              <a:rPr lang="fr-FR" dirty="0" smtClean="0"/>
              <a:t>Dans l'exemple suivant, nous cherchons dans un espace </a:t>
            </a:r>
            <a:r>
              <a:rPr lang="fr-FR" dirty="0" smtClean="0"/>
              <a:t>d'hyper-paramètre </a:t>
            </a:r>
            <a:r>
              <a:rPr lang="fr-FR" dirty="0" smtClean="0"/>
              <a:t>où l'un des </a:t>
            </a:r>
            <a:r>
              <a:rPr lang="fr-FR" dirty="0" smtClean="0"/>
              <a:t>hyper-paramètres </a:t>
            </a:r>
            <a:r>
              <a:rPr lang="fr-FR" dirty="0" smtClean="0"/>
              <a:t>a beaucoup plus d'influence sur l'optimisation du score du modèle </a:t>
            </a:r>
            <a:endParaRPr lang="fr-FR" dirty="0" smtClean="0"/>
          </a:p>
          <a:p>
            <a:pPr marL="171450" indent="-171450">
              <a:buFontTx/>
              <a:buChar char="-"/>
            </a:pPr>
            <a:r>
              <a:rPr lang="fr-FR" dirty="0" smtClean="0"/>
              <a:t>les </a:t>
            </a:r>
            <a:r>
              <a:rPr lang="fr-FR" dirty="0" smtClean="0"/>
              <a:t>distributions affichées sur chaque axe représentent le score du modèle. Dans chaque cas, nous évaluons neuf modèles différents</a:t>
            </a:r>
            <a:r>
              <a:rPr lang="fr-FR" dirty="0" smtClean="0"/>
              <a:t>.</a:t>
            </a:r>
          </a:p>
          <a:p>
            <a:pPr marL="171450" indent="-171450">
              <a:buFontTx/>
              <a:buChar char="-"/>
            </a:pPr>
            <a:r>
              <a:rPr lang="fr-FR" dirty="0" smtClean="0"/>
              <a:t> </a:t>
            </a:r>
            <a:r>
              <a:rPr lang="fr-FR" dirty="0" smtClean="0"/>
              <a:t>La stratégie de recherche de grille manque de manière flagrante le modèle optimal et passe un temps redondant à explorer le paramètre sans importance. </a:t>
            </a:r>
            <a:r>
              <a:rPr lang="fr-FR" dirty="0" smtClean="0"/>
              <a:t>cela </a:t>
            </a:r>
            <a:r>
              <a:rPr lang="fr-FR" dirty="0" smtClean="0"/>
              <a:t>entraîne un effort inutile. </a:t>
            </a:r>
            <a:endParaRPr lang="fr-FR" dirty="0" smtClean="0"/>
          </a:p>
          <a:p>
            <a:pPr marL="171450" indent="-171450">
              <a:buFontTx/>
              <a:buChar char="-"/>
            </a:pPr>
            <a:r>
              <a:rPr lang="fr-FR" dirty="0" smtClean="0"/>
              <a:t>Inversement</a:t>
            </a:r>
            <a:r>
              <a:rPr lang="fr-FR" dirty="0" smtClean="0"/>
              <a:t>, la recherche aléatoire a beaucoup amélioré le pouvoir exploratoire et peut se concentrer sur la recherche de la valeur optimale pour </a:t>
            </a:r>
            <a:r>
              <a:rPr lang="fr-FR" dirty="0" smtClean="0"/>
              <a:t>l’hyper-paramètre </a:t>
            </a:r>
            <a:r>
              <a:rPr lang="fr-FR" dirty="0" smtClean="0"/>
              <a:t>important.</a:t>
            </a: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17</a:t>
            </a:fld>
            <a:endParaRPr lang="fr-FR"/>
          </a:p>
        </p:txBody>
      </p:sp>
    </p:spTree>
    <p:extLst>
      <p:ext uri="{BB962C8B-B14F-4D97-AF65-F5344CB8AC3E}">
        <p14:creationId xmlns:p14="http://schemas.microsoft.com/office/powerpoint/2010/main" val="1749723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nos </a:t>
            </a:r>
            <a:r>
              <a:rPr lang="fr-FR" sz="1200" kern="1200" dirty="0" err="1" smtClean="0">
                <a:solidFill>
                  <a:schemeClr val="tx1"/>
                </a:solidFill>
                <a:latin typeface="+mn-lt"/>
                <a:ea typeface="+mn-ea"/>
                <a:cs typeface="+mn-cs"/>
              </a:rPr>
              <a:t>featureSubSetStrategy</a:t>
            </a:r>
            <a:r>
              <a:rPr lang="fr-FR" sz="1200" kern="1200" dirty="0" smtClean="0">
                <a:solidFill>
                  <a:schemeClr val="tx1"/>
                </a:solidFill>
                <a:latin typeface="+mn-lt"/>
                <a:ea typeface="+mn-ea"/>
                <a:cs typeface="+mn-cs"/>
              </a:rPr>
              <a:t> seront 7 à chaque division (équivalent à utiliser «</a:t>
            </a:r>
            <a:r>
              <a:rPr lang="fr-FR" sz="1200" kern="1200" dirty="0" err="1" smtClean="0">
                <a:solidFill>
                  <a:schemeClr val="tx1"/>
                </a:solidFill>
                <a:latin typeface="+mn-lt"/>
                <a:ea typeface="+mn-ea"/>
                <a:cs typeface="+mn-cs"/>
              </a:rPr>
              <a:t>sqrt</a:t>
            </a:r>
            <a:r>
              <a:rPr lang="fr-FR" sz="1200" kern="1200" dirty="0" smtClean="0">
                <a:solidFill>
                  <a:schemeClr val="tx1"/>
                </a:solidFill>
                <a:latin typeface="+mn-lt"/>
                <a:ea typeface="+mn-ea"/>
                <a:cs typeface="+mn-cs"/>
              </a:rPr>
              <a:t>» et «auto»). Pour les 2 autres </a:t>
            </a:r>
            <a:r>
              <a:rPr lang="fr-FR" sz="1200" kern="1200" dirty="0" smtClean="0">
                <a:solidFill>
                  <a:schemeClr val="tx1"/>
                </a:solidFill>
                <a:latin typeface="+mn-lt"/>
                <a:ea typeface="+mn-ea"/>
                <a:cs typeface="+mn-cs"/>
              </a:rPr>
              <a:t>hyper-paramètres</a:t>
            </a:r>
            <a:r>
              <a:rPr lang="fr-FR" sz="1200" kern="1200" dirty="0" smtClean="0">
                <a:solidFill>
                  <a:schemeClr val="tx1"/>
                </a:solidFill>
                <a:latin typeface="+mn-lt"/>
                <a:ea typeface="+mn-ea"/>
                <a:cs typeface="+mn-cs"/>
              </a:rPr>
              <a:t>, je pourrais filtrer un paramètre à la fois (fixant </a:t>
            </a:r>
            <a:r>
              <a:rPr lang="fr-FR" sz="1200" kern="1200" dirty="0" err="1" smtClean="0">
                <a:solidFill>
                  <a:schemeClr val="tx1"/>
                </a:solidFill>
                <a:latin typeface="+mn-lt"/>
                <a:ea typeface="+mn-ea"/>
                <a:cs typeface="+mn-cs"/>
              </a:rPr>
              <a:t>numTrees</a:t>
            </a:r>
            <a:r>
              <a:rPr lang="fr-FR" sz="1200" kern="1200" dirty="0" smtClean="0">
                <a:solidFill>
                  <a:schemeClr val="tx1"/>
                </a:solidFill>
                <a:latin typeface="+mn-lt"/>
                <a:ea typeface="+mn-ea"/>
                <a:cs typeface="+mn-cs"/>
              </a:rPr>
              <a:t> à 500) en utilisant la recherche aléatoire </a:t>
            </a:r>
            <a:r>
              <a:rPr lang="fr-FR" sz="1200" kern="1200" dirty="0" smtClean="0">
                <a:solidFill>
                  <a:schemeClr val="tx1"/>
                </a:solidFill>
                <a:latin typeface="+mn-lt"/>
                <a:ea typeface="+mn-ea"/>
                <a:cs typeface="+mn-cs"/>
              </a:rPr>
              <a:t>d'hyper-paramètres </a:t>
            </a:r>
            <a:r>
              <a:rPr lang="fr-FR" sz="1200" kern="1200" dirty="0" smtClean="0">
                <a:solidFill>
                  <a:schemeClr val="tx1"/>
                </a:solidFill>
                <a:latin typeface="+mn-lt"/>
                <a:ea typeface="+mn-ea"/>
                <a:cs typeface="+mn-cs"/>
              </a:rPr>
              <a:t>et évalue les modèles en utilisant le score </a:t>
            </a:r>
            <a:r>
              <a:rPr lang="fr-FR" sz="1200" b="1" kern="1200" dirty="0" err="1" smtClean="0">
                <a:solidFill>
                  <a:schemeClr val="tx1"/>
                </a:solidFill>
                <a:latin typeface="+mn-lt"/>
                <a:ea typeface="+mn-ea"/>
                <a:cs typeface="+mn-cs"/>
              </a:rPr>
              <a:t>AreaUnderPR</a:t>
            </a:r>
            <a:r>
              <a:rPr lang="fr-FR" sz="1200" kern="1200" dirty="0" smtClean="0">
                <a:solidFill>
                  <a:schemeClr val="tx1"/>
                </a:solidFill>
                <a:latin typeface="+mn-lt"/>
                <a:ea typeface="+mn-ea"/>
                <a:cs typeface="+mn-cs"/>
              </a:rPr>
              <a:t>, en répétant 5 fois la valeur du paramètre pour obtenir des résultats fiables.</a:t>
            </a: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18</a:t>
            </a:fld>
            <a:endParaRPr lang="fr-FR"/>
          </a:p>
        </p:txBody>
      </p:sp>
    </p:spTree>
    <p:extLst>
      <p:ext uri="{BB962C8B-B14F-4D97-AF65-F5344CB8AC3E}">
        <p14:creationId xmlns:p14="http://schemas.microsoft.com/office/powerpoint/2010/main" val="278625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19</a:t>
            </a:fld>
            <a:endParaRPr lang="fr-FR"/>
          </a:p>
        </p:txBody>
      </p:sp>
    </p:spTree>
    <p:extLst>
      <p:ext uri="{BB962C8B-B14F-4D97-AF65-F5344CB8AC3E}">
        <p14:creationId xmlns:p14="http://schemas.microsoft.com/office/powerpoint/2010/main" val="549142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j'ai répété le même processus mais cet fois  avec </a:t>
            </a:r>
            <a:r>
              <a:rPr lang="fr-FR" sz="1200" kern="1200" dirty="0" err="1" smtClean="0">
                <a:solidFill>
                  <a:schemeClr val="tx1"/>
                </a:solidFill>
                <a:latin typeface="+mn-lt"/>
                <a:ea typeface="+mn-ea"/>
                <a:cs typeface="+mn-cs"/>
              </a:rPr>
              <a:t>numTrees</a:t>
            </a:r>
            <a:r>
              <a:rPr lang="fr-FR" sz="1200" kern="1200" dirty="0" smtClean="0">
                <a:solidFill>
                  <a:schemeClr val="tx1"/>
                </a:solidFill>
                <a:latin typeface="+mn-lt"/>
                <a:ea typeface="+mn-ea"/>
                <a:cs typeface="+mn-cs"/>
              </a:rPr>
              <a:t> (fixant </a:t>
            </a:r>
            <a:r>
              <a:rPr lang="fr-FR" sz="1200" kern="1200" dirty="0" err="1" smtClean="0">
                <a:solidFill>
                  <a:schemeClr val="tx1"/>
                </a:solidFill>
                <a:latin typeface="+mn-lt"/>
                <a:ea typeface="+mn-ea"/>
                <a:cs typeface="+mn-cs"/>
              </a:rPr>
              <a:t>maxDepth</a:t>
            </a:r>
            <a:r>
              <a:rPr lang="fr-FR" sz="1200" kern="1200" dirty="0" smtClean="0">
                <a:solidFill>
                  <a:schemeClr val="tx1"/>
                </a:solidFill>
                <a:latin typeface="+mn-lt"/>
                <a:ea typeface="+mn-ea"/>
                <a:cs typeface="+mn-cs"/>
              </a:rPr>
              <a:t> au nombre optimal 9 trouvé dans l'étape présidant)en trouvant la valeur optimale à 611, j'ai atteint la performance moyenne la plus élevée de 97,8% (sur l'entraînement).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Maintenant je pourrais préciser mieux les espaces des hyper-paramètres on basant sur les pic de deux graphes </a:t>
            </a:r>
            <a:r>
              <a:rPr lang="fr-FR" sz="1200" kern="1200" dirty="0" err="1" smtClean="0">
                <a:solidFill>
                  <a:schemeClr val="tx1"/>
                </a:solidFill>
                <a:latin typeface="+mn-lt"/>
                <a:ea typeface="+mn-ea"/>
                <a:cs typeface="+mn-cs"/>
              </a:rPr>
              <a:t>NumTrees</a:t>
            </a:r>
            <a:r>
              <a:rPr lang="fr-FR" sz="1200" kern="1200" dirty="0" smtClean="0">
                <a:solidFill>
                  <a:schemeClr val="tx1"/>
                </a:solidFill>
                <a:latin typeface="+mn-lt"/>
                <a:ea typeface="+mn-ea"/>
                <a:cs typeface="+mn-cs"/>
              </a:rPr>
              <a:t> et </a:t>
            </a:r>
            <a:r>
              <a:rPr lang="fr-FR" sz="1200" kern="1200" dirty="0" err="1" smtClean="0">
                <a:solidFill>
                  <a:schemeClr val="tx1"/>
                </a:solidFill>
                <a:latin typeface="+mn-lt"/>
                <a:ea typeface="+mn-ea"/>
                <a:cs typeface="+mn-cs"/>
              </a:rPr>
              <a:t>MaxDepth</a:t>
            </a:r>
            <a:r>
              <a:rPr lang="fr-FR" sz="1200" kern="1200" dirty="0" smtClean="0">
                <a:solidFill>
                  <a:schemeClr val="tx1"/>
                </a:solidFill>
                <a:latin typeface="+mn-lt"/>
                <a:ea typeface="+mn-ea"/>
                <a:cs typeface="+mn-cs"/>
              </a:rPr>
              <a:t>, Des informations pertinentes peut provenir de la position, de la hauteur, de la largeur ou de la surface du pic.</a:t>
            </a: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20</a:t>
            </a:fld>
            <a:endParaRPr lang="fr-FR"/>
          </a:p>
        </p:txBody>
      </p:sp>
    </p:spTree>
    <p:extLst>
      <p:ext uri="{BB962C8B-B14F-4D97-AF65-F5344CB8AC3E}">
        <p14:creationId xmlns:p14="http://schemas.microsoft.com/office/powerpoint/2010/main" val="113947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Mon</a:t>
            </a:r>
            <a:r>
              <a:rPr lang="fr-FR" sz="1200" kern="1200" baseline="0" dirty="0" smtClean="0">
                <a:solidFill>
                  <a:schemeClr val="tx1"/>
                </a:solidFill>
                <a:latin typeface="+mn-lt"/>
                <a:ea typeface="+mn-ea"/>
                <a:cs typeface="+mn-cs"/>
              </a:rPr>
              <a:t> projet</a:t>
            </a:r>
            <a:r>
              <a:rPr lang="fr-FR" sz="1200" kern="1200" dirty="0" smtClean="0">
                <a:solidFill>
                  <a:schemeClr val="tx1"/>
                </a:solidFill>
                <a:latin typeface="+mn-lt"/>
                <a:ea typeface="+mn-ea"/>
                <a:cs typeface="+mn-cs"/>
              </a:rPr>
              <a:t> a été réalisé en utilisant le cluster </a:t>
            </a:r>
            <a:r>
              <a:rPr lang="fr-FR" sz="1200" kern="1200" dirty="0" err="1" smtClean="0">
                <a:solidFill>
                  <a:schemeClr val="tx1"/>
                </a:solidFill>
                <a:latin typeface="+mn-lt"/>
                <a:ea typeface="+mn-ea"/>
                <a:cs typeface="+mn-cs"/>
              </a:rPr>
              <a:t>Hadoop</a:t>
            </a:r>
            <a:r>
              <a:rPr lang="fr-FR" sz="1200" kern="1200" dirty="0" smtClean="0">
                <a:solidFill>
                  <a:schemeClr val="tx1"/>
                </a:solidFill>
                <a:latin typeface="+mn-lt"/>
                <a:ea typeface="+mn-ea"/>
                <a:cs typeface="+mn-cs"/>
              </a:rPr>
              <a:t> de deux machines,</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hadoop</a:t>
            </a:r>
            <a:r>
              <a:rPr lang="fr-FR" sz="1200" kern="1200" baseline="0" dirty="0" smtClean="0">
                <a:solidFill>
                  <a:schemeClr val="tx1"/>
                </a:solidFill>
                <a:latin typeface="+mn-lt"/>
                <a:ea typeface="+mn-ea"/>
                <a:cs typeface="+mn-cs"/>
              </a:rPr>
              <a:t> </a:t>
            </a:r>
            <a:r>
              <a:rPr lang="fr-FR" sz="1200" b="0" i="0" kern="1200" baseline="0" dirty="0" smtClean="0">
                <a:solidFill>
                  <a:schemeClr val="tx1"/>
                </a:solidFill>
                <a:latin typeface="+mn-lt"/>
                <a:ea typeface="+mn-ea"/>
                <a:cs typeface="+mn-cs"/>
              </a:rPr>
              <a:t>qu’</a:t>
            </a:r>
            <a:r>
              <a:rPr lang="fr-FR" sz="1200" b="0" i="0" kern="1200" dirty="0" smtClean="0">
                <a:solidFill>
                  <a:schemeClr val="tx1"/>
                </a:solidFill>
                <a:latin typeface="+mn-lt"/>
                <a:ea typeface="+mn-ea"/>
                <a:cs typeface="+mn-cs"/>
              </a:rPr>
              <a:t>est un système de fichiers distribué </a:t>
            </a:r>
            <a:r>
              <a:rPr lang="fr-FR" sz="1200" b="1" i="0" kern="1200" dirty="0" smtClean="0">
                <a:solidFill>
                  <a:schemeClr val="tx1"/>
                </a:solidFill>
                <a:latin typeface="+mn-lt"/>
                <a:ea typeface="+mn-ea"/>
                <a:cs typeface="+mn-cs"/>
              </a:rPr>
              <a:t>HDFS </a:t>
            </a:r>
            <a:r>
              <a:rPr lang="fr-FR" sz="1200" kern="1200" baseline="0" dirty="0" smtClean="0">
                <a:solidFill>
                  <a:schemeClr val="tx1"/>
                </a:solidFill>
                <a:latin typeface="+mn-lt"/>
                <a:ea typeface="+mn-ea"/>
                <a:cs typeface="+mn-cs"/>
              </a:rPr>
              <a:t>et aussi </a:t>
            </a:r>
            <a:r>
              <a:rPr lang="fr-FR" sz="1200" b="0" i="0" kern="1200" dirty="0" smtClean="0">
                <a:solidFill>
                  <a:schemeClr val="tx1"/>
                </a:solidFill>
                <a:latin typeface="+mn-lt"/>
                <a:ea typeface="+mn-ea"/>
                <a:cs typeface="+mn-cs"/>
              </a:rPr>
              <a:t>un écosystème logiciel car il est la base de nombreux </a:t>
            </a:r>
            <a:r>
              <a:rPr lang="fr-FR" sz="1200" b="0" i="0" kern="1200" dirty="0" err="1" smtClean="0">
                <a:solidFill>
                  <a:schemeClr val="tx1"/>
                </a:solidFill>
                <a:latin typeface="+mn-lt"/>
                <a:ea typeface="+mn-ea"/>
                <a:cs typeface="+mn-cs"/>
              </a:rPr>
              <a:t>outils,parmis</a:t>
            </a:r>
            <a:r>
              <a:rPr lang="fr-FR" sz="1200" b="0" i="0" kern="1200" dirty="0" smtClean="0">
                <a:solidFill>
                  <a:schemeClr val="tx1"/>
                </a:solidFill>
                <a:latin typeface="+mn-lt"/>
                <a:ea typeface="+mn-ea"/>
                <a:cs typeface="+mn-cs"/>
              </a:rPr>
              <a:t> ces outils il</a:t>
            </a:r>
            <a:r>
              <a:rPr lang="fr-FR" sz="1200" b="0" i="0" kern="1200" baseline="0" dirty="0" smtClean="0">
                <a:solidFill>
                  <a:schemeClr val="tx1"/>
                </a:solidFill>
                <a:latin typeface="+mn-lt"/>
                <a:ea typeface="+mn-ea"/>
                <a:cs typeface="+mn-cs"/>
              </a:rPr>
              <a:t> y’a </a:t>
            </a:r>
            <a:r>
              <a:rPr lang="fr-FR" sz="1200" b="0" i="0" kern="1200" baseline="0" dirty="0" err="1" smtClean="0">
                <a:solidFill>
                  <a:schemeClr val="tx1"/>
                </a:solidFill>
                <a:latin typeface="+mn-lt"/>
                <a:ea typeface="+mn-ea"/>
                <a:cs typeface="+mn-cs"/>
              </a:rPr>
              <a:t>framework</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Spark</a:t>
            </a:r>
            <a:r>
              <a:rPr lang="fr-FR" sz="1200" b="0" i="0" kern="1200" baseline="0" dirty="0" smtClean="0">
                <a:solidFill>
                  <a:schemeClr val="tx1"/>
                </a:solidFill>
                <a:latin typeface="+mn-lt"/>
                <a:ea typeface="+mn-ea"/>
                <a:cs typeface="+mn-cs"/>
              </a:rPr>
              <a:t>, qui c</a:t>
            </a:r>
            <a:r>
              <a:rPr lang="fr-FR" sz="1200" b="0" i="0" kern="1200" dirty="0" smtClean="0">
                <a:solidFill>
                  <a:schemeClr val="tx1"/>
                </a:solidFill>
                <a:latin typeface="+mn-lt"/>
                <a:ea typeface="+mn-ea"/>
                <a:cs typeface="+mn-cs"/>
              </a:rPr>
              <a:t>’est un peu la suite d’</a:t>
            </a:r>
            <a:r>
              <a:rPr lang="fr-FR" sz="1200" b="0" i="0" kern="1200" dirty="0" err="1" smtClean="0">
                <a:solidFill>
                  <a:schemeClr val="tx1"/>
                </a:solidFill>
                <a:latin typeface="+mn-lt"/>
                <a:ea typeface="+mn-ea"/>
                <a:cs typeface="+mn-cs"/>
              </a:rPr>
              <a:t>Hadoop</a:t>
            </a:r>
            <a:r>
              <a:rPr lang="fr-FR" sz="1200" b="0" i="0" kern="1200" dirty="0" smtClean="0">
                <a:solidFill>
                  <a:schemeClr val="tx1"/>
                </a:solidFill>
                <a:latin typeface="+mn-lt"/>
                <a:ea typeface="+mn-ea"/>
                <a:cs typeface="+mn-cs"/>
              </a:rPr>
              <a:t>… plus rapide que MapReduce.car </a:t>
            </a:r>
            <a:r>
              <a:rPr lang="fr-FR" sz="1200" b="0" i="0" kern="1200" dirty="0" err="1" smtClean="0">
                <a:solidFill>
                  <a:schemeClr val="tx1"/>
                </a:solidFill>
                <a:latin typeface="+mn-lt"/>
                <a:ea typeface="+mn-ea"/>
                <a:cs typeface="+mn-cs"/>
              </a:rPr>
              <a:t>Spark</a:t>
            </a:r>
            <a:r>
              <a:rPr lang="fr-FR" sz="1200" b="0" i="0" kern="1200" dirty="0" smtClean="0">
                <a:solidFill>
                  <a:schemeClr val="tx1"/>
                </a:solidFill>
                <a:latin typeface="+mn-lt"/>
                <a:ea typeface="+mn-ea"/>
                <a:cs typeface="+mn-cs"/>
              </a:rPr>
              <a:t> exécute la totalité des opérations d'analyse de données en mémoire et en temps quasi réel :qui</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sait travailler avec des données distribuées.et </a:t>
            </a:r>
            <a:r>
              <a:rPr lang="fr-FR" sz="1200" b="1" i="0" kern="1200" dirty="0" err="1" smtClean="0">
                <a:solidFill>
                  <a:schemeClr val="tx1"/>
                </a:solidFill>
                <a:latin typeface="+mn-lt"/>
                <a:ea typeface="+mn-ea"/>
                <a:cs typeface="+mn-cs"/>
              </a:rPr>
              <a:t>Spark</a:t>
            </a:r>
            <a:r>
              <a:rPr lang="fr-FR" sz="1200" b="1" i="0" kern="1200" dirty="0" smtClean="0">
                <a:solidFill>
                  <a:schemeClr val="tx1"/>
                </a:solidFill>
                <a:latin typeface="+mn-lt"/>
                <a:ea typeface="+mn-ea"/>
                <a:cs typeface="+mn-cs"/>
              </a:rPr>
              <a:t> </a:t>
            </a:r>
            <a:r>
              <a:rPr lang="fr-FR" sz="1200" b="1" i="0" kern="1200" dirty="0" err="1" smtClean="0">
                <a:solidFill>
                  <a:schemeClr val="tx1"/>
                </a:solidFill>
                <a:latin typeface="+mn-lt"/>
                <a:ea typeface="+mn-ea"/>
                <a:cs typeface="+mn-cs"/>
              </a:rPr>
              <a:t>MLlib</a:t>
            </a:r>
            <a:r>
              <a:rPr lang="fr-FR" sz="1200" b="0" i="0" kern="1200" dirty="0" smtClean="0">
                <a:solidFill>
                  <a:schemeClr val="tx1"/>
                </a:solidFill>
                <a:latin typeface="+mn-lt"/>
                <a:ea typeface="+mn-ea"/>
                <a:cs typeface="+mn-cs"/>
              </a:rPr>
              <a:t>: C’est une bibliothèque d’</a:t>
            </a:r>
            <a:r>
              <a:rPr lang="fr-FR" sz="1200" b="1" i="0" kern="1200" dirty="0" smtClean="0">
                <a:solidFill>
                  <a:schemeClr val="tx1"/>
                </a:solidFill>
                <a:latin typeface="+mn-lt"/>
                <a:ea typeface="+mn-ea"/>
                <a:cs typeface="+mn-cs"/>
              </a:rPr>
              <a:t>apprentissage automatique</a:t>
            </a:r>
            <a:r>
              <a:rPr lang="fr-FR" sz="1200" b="0" i="0" kern="1200" dirty="0" smtClean="0">
                <a:solidFill>
                  <a:schemeClr val="tx1"/>
                </a:solidFill>
                <a:latin typeface="+mn-lt"/>
                <a:ea typeface="+mn-ea"/>
                <a:cs typeface="+mn-cs"/>
              </a:rPr>
              <a:t> qui contient tous les algorithmes et utilitaires d’apprentissage classiques, comme la classification, la régression, le </a:t>
            </a:r>
            <a:r>
              <a:rPr lang="fr-FR" sz="1200" b="0" i="0" kern="1200" dirty="0" err="1" smtClean="0">
                <a:solidFill>
                  <a:schemeClr val="tx1"/>
                </a:solidFill>
                <a:latin typeface="+mn-lt"/>
                <a:ea typeface="+mn-ea"/>
                <a:cs typeface="+mn-cs"/>
              </a:rPr>
              <a:t>clustering</a:t>
            </a:r>
            <a:r>
              <a:rPr lang="fr-FR" sz="1200" b="0" i="0" kern="1200" dirty="0" smtClean="0">
                <a:solidFill>
                  <a:schemeClr val="tx1"/>
                </a:solidFill>
                <a:latin typeface="+mn-lt"/>
                <a:ea typeface="+mn-ea"/>
                <a:cs typeface="+mn-cs"/>
              </a:rPr>
              <a:t>.</a:t>
            </a:r>
            <a:r>
              <a:rPr lang="fr-FR" sz="1200" kern="1200" dirty="0" smtClean="0">
                <a:solidFill>
                  <a:schemeClr val="tx1"/>
                </a:solidFill>
                <a:latin typeface="+mn-lt"/>
                <a:ea typeface="+mn-ea"/>
                <a:cs typeface="+mn-cs"/>
              </a:rPr>
              <a:t> J’utilisé </a:t>
            </a:r>
            <a:r>
              <a:rPr lang="fr-FR" sz="1200" kern="1200" dirty="0" err="1" smtClean="0">
                <a:solidFill>
                  <a:schemeClr val="tx1"/>
                </a:solidFill>
                <a:latin typeface="+mn-lt"/>
                <a:ea typeface="+mn-ea"/>
                <a:cs typeface="+mn-cs"/>
              </a:rPr>
              <a:t>IPython</a:t>
            </a:r>
            <a:r>
              <a:rPr lang="fr-FR" sz="1200" kern="1200" dirty="0" smtClean="0">
                <a:solidFill>
                  <a:schemeClr val="tx1"/>
                </a:solidFill>
                <a:latin typeface="+mn-lt"/>
                <a:ea typeface="+mn-ea"/>
                <a:cs typeface="+mn-cs"/>
              </a:rPr>
              <a:t> Notebook qu’est un système qui vous permet de créer des "documents exécutables« , qui capture le flux d'une exploration, Donc Démarrage </a:t>
            </a:r>
            <a:r>
              <a:rPr lang="fr-FR" sz="1200" kern="1200" dirty="0" err="1" smtClean="0">
                <a:solidFill>
                  <a:schemeClr val="tx1"/>
                </a:solidFill>
                <a:latin typeface="+mn-lt"/>
                <a:ea typeface="+mn-ea"/>
                <a:cs typeface="+mn-cs"/>
              </a:rPr>
              <a:t>IPython</a:t>
            </a:r>
            <a:r>
              <a:rPr lang="fr-FR" sz="1200" kern="1200" dirty="0" smtClean="0">
                <a:solidFill>
                  <a:schemeClr val="tx1"/>
                </a:solidFill>
                <a:latin typeface="+mn-lt"/>
                <a:ea typeface="+mn-ea"/>
                <a:cs typeface="+mn-cs"/>
              </a:rPr>
              <a:t> Notebook dans un contexte </a:t>
            </a:r>
            <a:r>
              <a:rPr lang="fr-FR" sz="1200" kern="1200" dirty="0" err="1" smtClean="0">
                <a:solidFill>
                  <a:schemeClr val="tx1"/>
                </a:solidFill>
                <a:latin typeface="+mn-lt"/>
                <a:ea typeface="+mn-ea"/>
                <a:cs typeface="+mn-cs"/>
              </a:rPr>
              <a:t>PySpark</a:t>
            </a:r>
            <a:r>
              <a:rPr lang="fr-FR" sz="1200" kern="1200" dirty="0" smtClean="0">
                <a:solidFill>
                  <a:schemeClr val="tx1"/>
                </a:solidFill>
                <a:latin typeface="+mn-lt"/>
                <a:ea typeface="+mn-ea"/>
                <a:cs typeface="+mn-cs"/>
              </a:rPr>
              <a:t> aide les </a:t>
            </a:r>
            <a:r>
              <a:rPr lang="fr-FR" sz="1200" kern="1200" dirty="0" err="1" smtClean="0">
                <a:solidFill>
                  <a:schemeClr val="tx1"/>
                </a:solidFill>
                <a:latin typeface="+mn-lt"/>
                <a:ea typeface="+mn-ea"/>
                <a:cs typeface="+mn-cs"/>
              </a:rPr>
              <a:t>DataScientist</a:t>
            </a:r>
            <a:r>
              <a:rPr lang="fr-FR" sz="1200" kern="1200" dirty="0" smtClean="0">
                <a:solidFill>
                  <a:schemeClr val="tx1"/>
                </a:solidFill>
                <a:latin typeface="+mn-lt"/>
                <a:ea typeface="+mn-ea"/>
                <a:cs typeface="+mn-cs"/>
              </a:rPr>
              <a:t> et les développeurs à être plus efficaces. </a:t>
            </a:r>
          </a:p>
          <a:p>
            <a:pPr>
              <a:buFont typeface="Arial" pitchFamily="34" charset="0"/>
              <a:buChar char="•"/>
            </a:pPr>
            <a:endParaRPr lang="fr-FR" sz="1200" b="0" i="1" kern="1200" dirty="0" smtClean="0">
              <a:solidFill>
                <a:schemeClr val="tx1"/>
              </a:solidFill>
              <a:latin typeface="+mn-lt"/>
              <a:ea typeface="+mn-ea"/>
              <a:cs typeface="+mn-cs"/>
            </a:endParaRPr>
          </a:p>
          <a:p>
            <a:pPr>
              <a:buFont typeface="Arial" pitchFamily="34" charset="0"/>
              <a:buChar char="•"/>
            </a:pPr>
            <a:r>
              <a:rPr lang="fr-FR" sz="1200" b="0" i="1" kern="1200" dirty="0" smtClean="0">
                <a:solidFill>
                  <a:schemeClr val="tx1"/>
                </a:solidFill>
                <a:latin typeface="+mn-lt"/>
                <a:ea typeface="+mn-ea"/>
                <a:cs typeface="+mn-cs"/>
              </a:rPr>
              <a:t>J’ai utilisé</a:t>
            </a:r>
            <a:r>
              <a:rPr lang="fr-FR" sz="1200" b="0" i="1" kern="1200" baseline="0" dirty="0" smtClean="0">
                <a:solidFill>
                  <a:schemeClr val="tx1"/>
                </a:solidFill>
                <a:latin typeface="+mn-lt"/>
                <a:ea typeface="+mn-ea"/>
                <a:cs typeface="+mn-cs"/>
              </a:rPr>
              <a:t> le Processus CRIPS-DM </a:t>
            </a:r>
            <a:r>
              <a:rPr lang="fr-FR" sz="1200" b="0" i="1" kern="1200" dirty="0" smtClean="0">
                <a:solidFill>
                  <a:schemeClr val="tx1"/>
                </a:solidFill>
                <a:latin typeface="+mn-lt"/>
                <a:ea typeface="+mn-ea"/>
                <a:cs typeface="+mn-cs"/>
              </a:rPr>
              <a:t>Qu’Elle reste aujourd’hui la seule méthode utilisable efficacement pour tous les projets </a:t>
            </a:r>
            <a:r>
              <a:rPr lang="fr-FR" sz="1200" b="1" i="1" u="none" strike="noStrike" kern="1200" dirty="0" smtClean="0">
                <a:solidFill>
                  <a:schemeClr val="tx1"/>
                </a:solidFill>
                <a:latin typeface="+mn-lt"/>
                <a:ea typeface="+mn-ea"/>
                <a:cs typeface="+mn-cs"/>
                <a:hlinkClick r:id="rId3"/>
              </a:rPr>
              <a:t>Data Science</a:t>
            </a:r>
            <a:r>
              <a:rPr lang="fr-FR" sz="1200" b="0" i="1" kern="1200" dirty="0" smtClean="0">
                <a:solidFill>
                  <a:schemeClr val="tx1"/>
                </a:solidFill>
                <a:latin typeface="+mn-lt"/>
                <a:ea typeface="+mn-ea"/>
                <a:cs typeface="+mn-cs"/>
              </a:rPr>
              <a:t>.qui </a:t>
            </a:r>
            <a:r>
              <a:rPr lang="fr-FR" sz="1200" b="0" i="0" kern="1200" dirty="0" smtClean="0">
                <a:solidFill>
                  <a:schemeClr val="tx1"/>
                </a:solidFill>
                <a:latin typeface="+mn-lt"/>
                <a:ea typeface="+mn-ea"/>
                <a:cs typeface="+mn-cs"/>
              </a:rPr>
              <a:t>se décompose en 6 étapes allant de la compréhension du problème métier au déploiement et la mise en production.</a:t>
            </a:r>
          </a:p>
          <a:p>
            <a:pPr>
              <a:buFont typeface="Arial" pitchFamily="34" charset="0"/>
              <a:buChar char="•"/>
            </a:pPr>
            <a:r>
              <a:rPr lang="fr-FR" sz="1200" b="0" i="0" kern="1200" dirty="0" smtClean="0">
                <a:solidFill>
                  <a:schemeClr val="tx1"/>
                </a:solidFill>
                <a:latin typeface="+mn-lt"/>
                <a:ea typeface="+mn-ea"/>
                <a:cs typeface="+mn-cs"/>
              </a:rPr>
              <a:t>Apres ça il est nécessaire de </a:t>
            </a:r>
            <a:r>
              <a:rPr lang="fr-FR" sz="1200" b="1" i="0" kern="1200" dirty="0" smtClean="0">
                <a:solidFill>
                  <a:schemeClr val="tx1"/>
                </a:solidFill>
                <a:latin typeface="+mn-lt"/>
                <a:ea typeface="+mn-ea"/>
                <a:cs typeface="+mn-cs"/>
              </a:rPr>
              <a:t>savoir évaluer</a:t>
            </a:r>
            <a:r>
              <a:rPr lang="fr-FR" sz="1200" b="0" i="0" kern="1200" dirty="0" smtClean="0">
                <a:solidFill>
                  <a:schemeClr val="tx1"/>
                </a:solidFill>
                <a:latin typeface="+mn-lt"/>
                <a:ea typeface="+mn-ea"/>
                <a:cs typeface="+mn-cs"/>
              </a:rPr>
              <a:t> n'importe quel algorithme d'apprentissage marche bien sur son jeu de données;</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pour cela </a:t>
            </a:r>
            <a:r>
              <a:rPr lang="fr-FR" sz="1200" kern="1200" dirty="0" smtClean="0">
                <a:solidFill>
                  <a:schemeClr val="tx1"/>
                </a:solidFill>
                <a:latin typeface="+mn-lt"/>
                <a:ea typeface="+mn-ea"/>
                <a:cs typeface="+mn-cs"/>
              </a:rPr>
              <a:t>J’ai essayé avec six modèles de Machine Learning.</a:t>
            </a:r>
          </a:p>
          <a:p>
            <a:pPr>
              <a:buFont typeface="Arial" pitchFamily="34" charset="0"/>
              <a:buChar char="•"/>
            </a:pPr>
            <a:r>
              <a:rPr lang="fr-FR" sz="1200" b="0" i="0" kern="1200" dirty="0" smtClean="0">
                <a:solidFill>
                  <a:schemeClr val="tx1"/>
                </a:solidFill>
                <a:latin typeface="+mn-lt"/>
                <a:ea typeface="+mn-ea"/>
                <a:cs typeface="+mn-cs"/>
              </a:rPr>
              <a:t>je vais m’arrêter sur quelques points clés de mon rapport concerne comment évaluer mon modèle de machine </a:t>
            </a:r>
            <a:r>
              <a:rPr lang="fr-FR" sz="1200" b="0" i="0" kern="1200" dirty="0" err="1" smtClean="0">
                <a:solidFill>
                  <a:schemeClr val="tx1"/>
                </a:solidFill>
                <a:latin typeface="+mn-lt"/>
                <a:ea typeface="+mn-ea"/>
                <a:cs typeface="+mn-cs"/>
              </a:rPr>
              <a:t>learning</a:t>
            </a:r>
            <a:r>
              <a:rPr lang="fr-FR" sz="1200" b="0" i="0" kern="1200" dirty="0" smtClean="0">
                <a:solidFill>
                  <a:schemeClr val="tx1"/>
                </a:solidFill>
                <a:latin typeface="+mn-lt"/>
                <a:ea typeface="+mn-ea"/>
                <a:cs typeface="+mn-cs"/>
              </a:rPr>
              <a:t>, et à sélectionner le modèle qui convient le mieux à votre problème. </a:t>
            </a:r>
            <a:r>
              <a:rPr lang="fr-FR" sz="1200" b="0" i="0" kern="1200" dirty="0" err="1" smtClean="0">
                <a:solidFill>
                  <a:schemeClr val="tx1"/>
                </a:solidFill>
                <a:latin typeface="+mn-lt"/>
                <a:ea typeface="+mn-ea"/>
                <a:cs typeface="+mn-cs"/>
              </a:rPr>
              <a:t>Utlisant</a:t>
            </a:r>
            <a:r>
              <a:rPr lang="fr-FR" sz="1200" b="0" i="0" kern="1200" dirty="0" smtClean="0">
                <a:solidFill>
                  <a:schemeClr val="tx1"/>
                </a:solidFill>
                <a:latin typeface="+mn-lt"/>
                <a:ea typeface="+mn-ea"/>
                <a:cs typeface="+mn-cs"/>
              </a:rPr>
              <a:t> les techniques tel que </a:t>
            </a:r>
            <a:r>
              <a:rPr lang="fr-FR" sz="1200" i="1" kern="1200" dirty="0" smtClean="0">
                <a:solidFill>
                  <a:schemeClr val="tx1"/>
                </a:solidFill>
                <a:latin typeface="+mn-lt"/>
                <a:ea typeface="+mn-ea"/>
                <a:cs typeface="+mn-cs"/>
              </a:rPr>
              <a:t>Échantillonnage stratifié, Pipeline, Validation Croisée, Réglage de des hyper-paramètres.</a:t>
            </a:r>
            <a:endParaRPr lang="fr-FR"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07B8F03-BC93-4120-96CA-A36DF640BE24}" type="slidenum">
              <a:rPr lang="en-GB" smtClean="0"/>
              <a:pPr/>
              <a:t>2</a:t>
            </a:fld>
            <a:endParaRPr lang="en-GB"/>
          </a:p>
        </p:txBody>
      </p:sp>
    </p:spTree>
    <p:extLst>
      <p:ext uri="{BB962C8B-B14F-4D97-AF65-F5344CB8AC3E}">
        <p14:creationId xmlns:p14="http://schemas.microsoft.com/office/powerpoint/2010/main" val="1485964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j'ai répété le même processus mais cet fois  avec des nombres aléatoires de </a:t>
            </a:r>
            <a:r>
              <a:rPr lang="fr-FR" sz="1200" kern="1200" dirty="0" err="1" smtClean="0">
                <a:solidFill>
                  <a:schemeClr val="tx1"/>
                </a:solidFill>
                <a:latin typeface="+mn-lt"/>
                <a:ea typeface="+mn-ea"/>
                <a:cs typeface="+mn-cs"/>
              </a:rPr>
              <a:t>numTreesentre</a:t>
            </a:r>
            <a:r>
              <a:rPr lang="fr-FR" sz="1200" kern="1200" dirty="0" smtClean="0">
                <a:solidFill>
                  <a:schemeClr val="tx1"/>
                </a:solidFill>
                <a:latin typeface="+mn-lt"/>
                <a:ea typeface="+mn-ea"/>
                <a:cs typeface="+mn-cs"/>
              </a:rPr>
              <a:t> [600,650] et </a:t>
            </a:r>
            <a:r>
              <a:rPr lang="fr-FR" sz="1200" kern="1200" dirty="0" err="1" smtClean="0">
                <a:solidFill>
                  <a:schemeClr val="tx1"/>
                </a:solidFill>
                <a:latin typeface="+mn-lt"/>
                <a:ea typeface="+mn-ea"/>
                <a:cs typeface="+mn-cs"/>
              </a:rPr>
              <a:t>maxDepth</a:t>
            </a:r>
            <a:r>
              <a:rPr lang="fr-FR" sz="1200" kern="1200" dirty="0" smtClean="0">
                <a:solidFill>
                  <a:schemeClr val="tx1"/>
                </a:solidFill>
                <a:latin typeface="+mn-lt"/>
                <a:ea typeface="+mn-ea"/>
                <a:cs typeface="+mn-cs"/>
              </a:rPr>
              <a:t> de 5 à 10.</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21</a:t>
            </a:fld>
            <a:endParaRPr lang="fr-FR"/>
          </a:p>
        </p:txBody>
      </p:sp>
    </p:spTree>
    <p:extLst>
      <p:ext uri="{BB962C8B-B14F-4D97-AF65-F5344CB8AC3E}">
        <p14:creationId xmlns:p14="http://schemas.microsoft.com/office/powerpoint/2010/main" val="1056659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je trouve que le meilleur modèle  produit à l'aide du processus de validation croisée avec recherche aléatoire d'hyper-paramètres est un modèle avec un </a:t>
            </a:r>
            <a:r>
              <a:rPr lang="fr-FR" sz="1200" b="1" kern="1200" dirty="0" err="1" smtClean="0">
                <a:solidFill>
                  <a:schemeClr val="tx1"/>
                </a:solidFill>
                <a:latin typeface="+mn-lt"/>
                <a:ea typeface="+mn-ea"/>
                <a:cs typeface="+mn-cs"/>
              </a:rPr>
              <a:t>maxDepth</a:t>
            </a:r>
            <a:r>
              <a:rPr lang="fr-FR" sz="1200" kern="1200" dirty="0" smtClean="0">
                <a:solidFill>
                  <a:schemeClr val="tx1"/>
                </a:solidFill>
                <a:latin typeface="+mn-lt"/>
                <a:ea typeface="+mn-ea"/>
                <a:cs typeface="+mn-cs"/>
              </a:rPr>
              <a:t> de 636 et un </a:t>
            </a:r>
            <a:r>
              <a:rPr lang="fr-FR" sz="1200" b="1" kern="1200" dirty="0" err="1" smtClean="0">
                <a:solidFill>
                  <a:schemeClr val="tx1"/>
                </a:solidFill>
                <a:latin typeface="+mn-lt"/>
                <a:ea typeface="+mn-ea"/>
                <a:cs typeface="+mn-cs"/>
              </a:rPr>
              <a:t>numTrees</a:t>
            </a:r>
            <a:r>
              <a:rPr lang="fr-FR" sz="1200" b="1"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de 9. </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22</a:t>
            </a:fld>
            <a:endParaRPr lang="fr-FR"/>
          </a:p>
        </p:txBody>
      </p:sp>
    </p:spTree>
    <p:extLst>
      <p:ext uri="{BB962C8B-B14F-4D97-AF65-F5344CB8AC3E}">
        <p14:creationId xmlns:p14="http://schemas.microsoft.com/office/powerpoint/2010/main" val="2662809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Donc je peux donc dire que les autres forets aléatoires n'étaient pas assez complexe.</a:t>
            </a: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23</a:t>
            </a:fld>
            <a:endParaRPr lang="fr-FR"/>
          </a:p>
        </p:txBody>
      </p:sp>
    </p:spTree>
    <p:extLst>
      <p:ext uri="{BB962C8B-B14F-4D97-AF65-F5344CB8AC3E}">
        <p14:creationId xmlns:p14="http://schemas.microsoft.com/office/powerpoint/2010/main" val="1768174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Je vous remercie de votre attention et je suis prêt à engager la discussion avec vous.</a:t>
            </a:r>
            <a:endParaRPr lang="en-GB" dirty="0"/>
          </a:p>
        </p:txBody>
      </p:sp>
      <p:sp>
        <p:nvSpPr>
          <p:cNvPr id="4" name="Slide Number Placeholder 3"/>
          <p:cNvSpPr>
            <a:spLocks noGrp="1"/>
          </p:cNvSpPr>
          <p:nvPr>
            <p:ph type="sldNum" sz="quarter" idx="10"/>
          </p:nvPr>
        </p:nvSpPr>
        <p:spPr/>
        <p:txBody>
          <a:bodyPr/>
          <a:lstStyle/>
          <a:p>
            <a:fld id="{048706B8-EBCC-470A-8AE8-B49CE76EE6E5}" type="slidenum">
              <a:rPr lang="en-GB" smtClean="0"/>
              <a:pPr/>
              <a:t>24</a:t>
            </a:fld>
            <a:endParaRPr lang="en-GB" dirty="0"/>
          </a:p>
        </p:txBody>
      </p:sp>
    </p:spTree>
    <p:extLst>
      <p:ext uri="{BB962C8B-B14F-4D97-AF65-F5344CB8AC3E}">
        <p14:creationId xmlns:p14="http://schemas.microsoft.com/office/powerpoint/2010/main" val="198301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https://www.latribune.fr/opinions/tribunes/20130814trib000780378/pour-prevenir-la-fraude-a-la-carte-bancaire-pensez-au-big-data-.html</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 projet de machine </a:t>
            </a:r>
            <a:r>
              <a:rPr lang="fr-FR" sz="1200" b="0" i="0" kern="1200" dirty="0" err="1" smtClean="0">
                <a:solidFill>
                  <a:schemeClr val="tx1"/>
                </a:solidFill>
                <a:latin typeface="+mn-lt"/>
                <a:ea typeface="+mn-ea"/>
                <a:cs typeface="+mn-cs"/>
              </a:rPr>
              <a:t>learning</a:t>
            </a:r>
            <a:r>
              <a:rPr lang="fr-FR" sz="1200" b="0" i="0" kern="1200" dirty="0" smtClean="0">
                <a:solidFill>
                  <a:schemeClr val="tx1"/>
                </a:solidFill>
                <a:latin typeface="+mn-lt"/>
                <a:ea typeface="+mn-ea"/>
                <a:cs typeface="+mn-cs"/>
              </a:rPr>
              <a:t> commence généralement avec un jeu de données et un problème à résoudre.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Et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La première phase du CRISP-DM est la compréhension de métier.</a:t>
            </a:r>
            <a:r>
              <a:rPr lang="fr-FR" sz="1200" b="0" i="0" kern="1200" dirty="0" smtClean="0">
                <a:solidFill>
                  <a:schemeClr val="tx1"/>
                </a:solidFill>
                <a:latin typeface="+mn-lt"/>
                <a:ea typeface="+mn-ea"/>
                <a:cs typeface="+mn-cs"/>
              </a:rPr>
              <a:t> consiste à bien comprendre les éléments métiers et problématiques que la Data Science vise à résoudre ou à améliorer.</a:t>
            </a:r>
            <a:r>
              <a:rPr lang="fr-FR" sz="1200" kern="1200" dirty="0" smtClean="0">
                <a:solidFill>
                  <a:schemeClr val="tx1"/>
                </a:solidFill>
                <a:latin typeface="+mn-lt"/>
                <a:ea typeface="+mn-ea"/>
                <a:cs typeface="+mn-cs"/>
              </a:rPr>
              <a:t> L'objectif proposé est de détecter la fraude à partir d'un journal d'historique de fraude. Il devrait également être conscient de la nécessité d‘extraire des données afin d'obtenir une meilleure compréhension des transactions pouvant entraîner une fraude.par</a:t>
            </a:r>
            <a:r>
              <a:rPr lang="fr-FR" sz="120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exemple, si le titulaire d'une carte de crédit omet de prévenir son émetteur de cartes de ses projets de voyage, un système de détection de fraude mis en œuvre de façon stratégique permettra à l'émetteur de savoir automatiquement, à partir des données mobiles et sociales, que son client se trouve en voyage et de réduire ainsi l'incidence des faux positifs. Grâce à cette information supplémentaire, l'algorithme de l'émetteur de cartes sera en mesure de déterminer que la probabilité d'une opération frauduleuse est très faible, et le client pourra continuer à utiliser sa carte.</a:t>
            </a:r>
            <a:r>
              <a:rPr lang="fr-FR" sz="1200" kern="1200" dirty="0" smtClean="0">
                <a:solidFill>
                  <a:schemeClr val="tx1"/>
                </a:solidFill>
                <a:latin typeface="+mn-lt"/>
                <a:ea typeface="+mn-ea"/>
                <a:cs typeface="+mn-cs"/>
              </a:rPr>
              <a:t> Une bonne évaluation de la situation actuelle des banques est également très importante, notamment en ce qui concerne les pertes que la fraude cause aux clients et à la banque elle-même. Après la mise en œuvre du modèle, l'évaluation devrait vérifier si ces pertes ont été minimisées. De plus, lors de la phase de compréhension de métier, une évaluation des risques et un plan de projet doivent être élaborés avec les étapes suivantes pour la mise en œuvre du processus CRISP-DM.</a:t>
            </a: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3</a:t>
            </a:fld>
            <a:endParaRPr lang="fr-FR"/>
          </a:p>
        </p:txBody>
      </p:sp>
    </p:spTree>
    <p:extLst>
      <p:ext uri="{BB962C8B-B14F-4D97-AF65-F5344CB8AC3E}">
        <p14:creationId xmlns:p14="http://schemas.microsoft.com/office/powerpoint/2010/main" val="27356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Cette phase vise à déterminer précisément les </a:t>
            </a:r>
            <a:r>
              <a:rPr lang="fr-FR" sz="1200" b="1" i="0" u="none" strike="noStrike" kern="1200" dirty="0" smtClean="0">
                <a:solidFill>
                  <a:schemeClr val="tx1"/>
                </a:solidFill>
                <a:effectLst/>
                <a:latin typeface="+mn-lt"/>
                <a:ea typeface="+mn-ea"/>
                <a:cs typeface="+mn-cs"/>
                <a:hlinkClick r:id="rId3"/>
              </a:rPr>
              <a:t>données à analyser</a:t>
            </a:r>
            <a:r>
              <a:rPr lang="fr-FR" sz="1200" b="0" i="0" kern="1200" dirty="0" smtClean="0">
                <a:solidFill>
                  <a:schemeClr val="tx1"/>
                </a:solidFill>
                <a:effectLst/>
                <a:latin typeface="+mn-lt"/>
                <a:ea typeface="+mn-ea"/>
                <a:cs typeface="+mn-cs"/>
              </a:rPr>
              <a:t>, à identifier la qualité des données disponibles et à faire le lien entre les données et leur signification d’un point de vue métier,</a:t>
            </a:r>
          </a:p>
          <a:p>
            <a:endParaRPr lang="fr-FR"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données de paiement par carte sont un jeu de données en format </a:t>
            </a:r>
            <a:r>
              <a:rPr lang="fr-FR" sz="1200" b="1" kern="1200" dirty="0" smtClean="0">
                <a:solidFill>
                  <a:schemeClr val="tx1"/>
                </a:solidFill>
                <a:effectLst/>
                <a:latin typeface="+mn-lt"/>
                <a:ea typeface="+mn-ea"/>
                <a:cs typeface="+mn-cs"/>
              </a:rPr>
              <a:t>CSV</a:t>
            </a:r>
            <a:r>
              <a:rPr lang="fr-FR" sz="1200" kern="1200" dirty="0" smtClean="0">
                <a:solidFill>
                  <a:schemeClr val="tx1"/>
                </a:solidFill>
                <a:effectLst/>
                <a:latin typeface="+mn-lt"/>
                <a:ea typeface="+mn-ea"/>
                <a:cs typeface="+mn-cs"/>
              </a:rPr>
              <a:t> contenant 95 007 enregistrements de transaction par carte du 2010-01-01 au 2010-12-31. Il comprend en générale des informations sur le numéro de carte, la date, le numéro du commerçant, la description, l'état, le code postal, le type de transaction et le montant. Chaque enregistrement est également marqué comme fraude ou non. Au total, il y a 298 dossiers frauduleux étiquetés.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Puisque cette analyse implique du temps, avec des données limitées, j’ai quatre intervalles de temps différentes, 3, 7, 14 et 28 jours. La logique est de capturer ou générer 4 types de variables frauduleux qui pourraient être détectés dans ces intervalles de temps.</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Et comme je vais de dire f la phase présidente que le data science </a:t>
            </a:r>
            <a:r>
              <a:rPr lang="fr-FR" sz="1200" kern="1200" dirty="0" smtClean="0">
                <a:solidFill>
                  <a:schemeClr val="tx1"/>
                </a:solidFill>
                <a:latin typeface="+mn-lt"/>
                <a:ea typeface="+mn-ea"/>
                <a:cs typeface="+mn-cs"/>
              </a:rPr>
              <a:t>devrait également être conscient de la nécessité d‘extraire des données afin d'obtenir une meilleure compréhension des transactions pouvant entraîner une fraude,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4</a:t>
            </a:fld>
            <a:endParaRPr lang="fr-FR"/>
          </a:p>
        </p:txBody>
      </p:sp>
    </p:spTree>
    <p:extLst>
      <p:ext uri="{BB962C8B-B14F-4D97-AF65-F5344CB8AC3E}">
        <p14:creationId xmlns:p14="http://schemas.microsoft.com/office/powerpoint/2010/main" val="269614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r>
              <a:rPr lang="fr-FR" dirty="0" smtClean="0"/>
              <a:t>Ici montant est comparé par rapport l’historique  maximum / médian / total au niveau de la carte et au niveau du commerçant. </a:t>
            </a:r>
          </a:p>
          <a:p>
            <a:r>
              <a:rPr lang="fr-FR" dirty="0" smtClean="0"/>
              <a:t>*******</a:t>
            </a:r>
          </a:p>
          <a:p>
            <a:r>
              <a:rPr lang="fr-FR" dirty="0" smtClean="0"/>
              <a:t>Ces</a:t>
            </a:r>
            <a:r>
              <a:rPr lang="fr-FR" baseline="0" dirty="0" smtClean="0"/>
              <a:t> </a:t>
            </a:r>
            <a:r>
              <a:rPr lang="fr-FR" dirty="0" smtClean="0"/>
              <a:t>variables construites par l’analyse de liens basée sur l’idée clé de «comparaison».</a:t>
            </a:r>
          </a:p>
          <a:p>
            <a:r>
              <a:rPr lang="fr-FR" dirty="0" smtClean="0"/>
              <a:t>Ces variables décrivant la transaction</a:t>
            </a:r>
          </a:p>
          <a:p>
            <a:r>
              <a:rPr lang="fr-FR" dirty="0" smtClean="0"/>
              <a:t>Ce qu'il faut noter avant de créer cet ensemble de variables, nous définissons une ligne de base en donnant une valeur neuronale, soit 0 ou 1, au premier montant de chaque numéro de commerçant ou numéro de carte. C’est parce que nous ne pouvions pas déterminer si la première transaction pour chaque commerçant ou carte était une fraude ou non, et nous leur avons donc donné une valeur neuronale pour en faire une base de référence.</a:t>
            </a:r>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5</a:t>
            </a:fld>
            <a:endParaRPr lang="fr-FR"/>
          </a:p>
        </p:txBody>
      </p:sp>
    </p:spTree>
    <p:extLst>
      <p:ext uri="{BB962C8B-B14F-4D97-AF65-F5344CB8AC3E}">
        <p14:creationId xmlns:p14="http://schemas.microsoft.com/office/powerpoint/2010/main" val="1370208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 type de variables en partant de l’hypothèse qu’un commerçant ou un détenteur de carte normal n’aura pas d’activité dans de nombreux endroits différents au même moment. </a:t>
            </a:r>
          </a:p>
          <a:p>
            <a:r>
              <a:rPr lang="fr-FR" dirty="0" smtClean="0"/>
              <a:t>Donc, si nous voyons des chiffres anormalement élevés, nous soupçonnerons que quelque chose se passe.</a:t>
            </a:r>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7</a:t>
            </a:fld>
            <a:endParaRPr lang="fr-FR"/>
          </a:p>
        </p:txBody>
      </p:sp>
    </p:spTree>
    <p:extLst>
      <p:ext uri="{BB962C8B-B14F-4D97-AF65-F5344CB8AC3E}">
        <p14:creationId xmlns:p14="http://schemas.microsoft.com/office/powerpoint/2010/main" val="340766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Ces variables de type IV en partant du principe qu’un détenteur de carte normal est généralement présent dans un certain ensemble de lieux, et il est inhabituel qu’ils vendent soudainement dans de nombreux magasins différents. La même hypothèse s'applique aux commerçants, nous supposons qu'un commerçant normal aura à peu près le même nombre de clients dans un court laps de temps. Donc, s'il y a une augmentation du nombre de cartes utilisées chez ce marchand, nous serions méfiants.</a:t>
            </a:r>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8</a:t>
            </a:fld>
            <a:endParaRPr lang="fr-FR"/>
          </a:p>
        </p:txBody>
      </p:sp>
    </p:spTree>
    <p:extLst>
      <p:ext uri="{BB962C8B-B14F-4D97-AF65-F5344CB8AC3E}">
        <p14:creationId xmlns:p14="http://schemas.microsoft.com/office/powerpoint/2010/main" val="260061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effectLst/>
                <a:latin typeface="+mn-lt"/>
                <a:ea typeface="+mn-ea"/>
                <a:cs typeface="+mn-cs"/>
              </a:rPr>
              <a:t>parmi les trucs qu'on fait dans cette phase c’est </a:t>
            </a:r>
            <a:r>
              <a:rPr lang="fr-FR" sz="1200" b="0" i="0" kern="1200" dirty="0" smtClean="0">
                <a:solidFill>
                  <a:schemeClr val="tx1"/>
                </a:solidFill>
                <a:effectLst/>
                <a:latin typeface="+mn-lt"/>
                <a:ea typeface="+mn-ea"/>
                <a:cs typeface="+mn-cs"/>
              </a:rPr>
              <a:t>L'ACP, ou </a:t>
            </a:r>
            <a:r>
              <a:rPr lang="fr-FR" sz="1200" b="1" i="0" kern="1200" dirty="0" smtClean="0">
                <a:solidFill>
                  <a:schemeClr val="tx1"/>
                </a:solidFill>
                <a:effectLst/>
                <a:latin typeface="+mn-lt"/>
                <a:ea typeface="+mn-ea"/>
                <a:cs typeface="+mn-cs"/>
              </a:rPr>
              <a:t>Analyse</a:t>
            </a:r>
            <a:r>
              <a:rPr lang="fr-FR" sz="1200" b="0" i="0" kern="1200" dirty="0" smtClean="0">
                <a:solidFill>
                  <a:schemeClr val="tx1"/>
                </a:solidFill>
                <a:effectLst/>
                <a:latin typeface="+mn-lt"/>
                <a:ea typeface="+mn-ea"/>
                <a:cs typeface="+mn-cs"/>
              </a:rPr>
              <a:t> en Composantes Principales,</a:t>
            </a:r>
            <a:r>
              <a:rPr lang="fr-FR" sz="1200" kern="1200" dirty="0" smtClean="0">
                <a:solidFill>
                  <a:schemeClr val="tx1"/>
                </a:solidFill>
                <a:effectLst/>
                <a:latin typeface="+mn-lt"/>
                <a:ea typeface="+mn-ea"/>
                <a:cs typeface="+mn-cs"/>
              </a:rPr>
              <a:t> qu’est une procédure statistique qui</a:t>
            </a:r>
            <a:r>
              <a:rPr lang="fr-FR" sz="1200" kern="1200" baseline="0" dirty="0" smtClean="0">
                <a:solidFill>
                  <a:schemeClr val="tx1"/>
                </a:solidFill>
                <a:effectLst/>
                <a:latin typeface="+mn-lt"/>
                <a:ea typeface="+mn-ea"/>
                <a:cs typeface="+mn-cs"/>
              </a:rPr>
              <a:t> réduire la dimensionnalité de vecteurs de variables </a:t>
            </a:r>
            <a:r>
              <a:rPr lang="fr-FR" sz="1200" kern="1200" dirty="0" smtClean="0">
                <a:solidFill>
                  <a:schemeClr val="tx1"/>
                </a:solidFill>
                <a:latin typeface="+mn-lt"/>
                <a:ea typeface="+mn-ea"/>
                <a:cs typeface="+mn-cs"/>
              </a:rPr>
              <a:t>afin qu'ils pourraient être tracés en deux dimensions.</a:t>
            </a:r>
            <a:endParaRPr lang="fr-FR" sz="1200" b="0" i="0" kern="1200" dirty="0" smtClean="0">
              <a:solidFill>
                <a:schemeClr val="tx1"/>
              </a:solidFill>
              <a:effectLst/>
              <a:latin typeface="+mn-lt"/>
              <a:ea typeface="+mn-ea"/>
              <a:cs typeface="+mn-cs"/>
            </a:endParaRPr>
          </a:p>
          <a:p>
            <a:r>
              <a:rPr lang="fr-FR" sz="1200" kern="1200" dirty="0" smtClean="0">
                <a:solidFill>
                  <a:schemeClr val="tx1"/>
                </a:solidFill>
                <a:latin typeface="+mn-lt"/>
                <a:ea typeface="+mn-ea"/>
                <a:cs typeface="+mn-cs"/>
              </a:rPr>
              <a:t>Cela aide à visualiser la frontière entre les fraudes et les non-fraudes.</a:t>
            </a:r>
          </a:p>
          <a:p>
            <a:r>
              <a:rPr lang="fr-FR" sz="1200" kern="1200" dirty="0" smtClean="0">
                <a:solidFill>
                  <a:schemeClr val="tx1"/>
                </a:solidFill>
                <a:latin typeface="+mn-lt"/>
                <a:ea typeface="+mn-ea"/>
                <a:cs typeface="+mn-cs"/>
              </a:rPr>
              <a:t>Un graphique à deux dimensions utilisant les deux premiers composants obtenus dans l'analyse ACP,</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Dans ce graphe des fraudes et non fraudes sont tracées en fonction des valeurs obtenues après la réalisation de l'PCA. </a:t>
            </a:r>
          </a:p>
          <a:p>
            <a:r>
              <a:rPr lang="fr-FR" sz="1200" kern="1200" dirty="0" smtClean="0">
                <a:solidFill>
                  <a:schemeClr val="tx1"/>
                </a:solidFill>
                <a:effectLst/>
                <a:latin typeface="+mn-lt"/>
                <a:ea typeface="+mn-ea"/>
                <a:cs typeface="+mn-cs"/>
              </a:rPr>
              <a:t>J’ai observé que cette limite n'est pas bien définie. Un grand nombre des cas frauduleux sont disposés dans la parti la plus haute au centre de graphe. Ces cas semblent être plus faciles à détecter.</a:t>
            </a:r>
          </a:p>
          <a:p>
            <a:r>
              <a:rPr lang="fr-FR" sz="1200" kern="1200" dirty="0" smtClean="0">
                <a:solidFill>
                  <a:schemeClr val="tx1"/>
                </a:solidFill>
                <a:effectLst/>
                <a:latin typeface="+mn-lt"/>
                <a:ea typeface="+mn-ea"/>
                <a:cs typeface="+mn-cs"/>
              </a:rPr>
              <a:t>Le reste des fraudes sont dispersés dans la même zone que les non fraudes, donc les limites de classe sont claires dans ces deux composants. Cela m’indique que notre problème est difficile, donc l'obtention d'un très bon modèle prédictif avec ces données semble improbable.</a:t>
            </a:r>
          </a:p>
          <a:p>
            <a:endParaRPr lang="fr-FR" sz="1200"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9</a:t>
            </a:fld>
            <a:endParaRPr lang="fr-FR"/>
          </a:p>
        </p:txBody>
      </p:sp>
    </p:spTree>
    <p:extLst>
      <p:ext uri="{BB962C8B-B14F-4D97-AF65-F5344CB8AC3E}">
        <p14:creationId xmlns:p14="http://schemas.microsoft.com/office/powerpoint/2010/main" val="2857610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Cette phase de </a:t>
            </a:r>
            <a:r>
              <a:rPr lang="fr-FR" sz="1200" b="1" i="0" kern="1200" dirty="0" smtClean="0">
                <a:solidFill>
                  <a:schemeClr val="tx1"/>
                </a:solidFill>
                <a:effectLst/>
                <a:latin typeface="+mn-lt"/>
                <a:ea typeface="+mn-ea"/>
                <a:cs typeface="+mn-cs"/>
              </a:rPr>
              <a:t>préparation des données</a:t>
            </a:r>
            <a:r>
              <a:rPr lang="fr-FR" sz="1200" b="0" i="0" kern="1200" dirty="0" smtClean="0">
                <a:solidFill>
                  <a:schemeClr val="tx1"/>
                </a:solidFill>
                <a:effectLst/>
                <a:latin typeface="+mn-lt"/>
                <a:ea typeface="+mn-ea"/>
                <a:cs typeface="+mn-cs"/>
              </a:rPr>
              <a:t> regroupe les activités liées à la construction de l’ensemble précis des données à analyser,</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~Dans cette étape, j’ai crée deux jeu de données un pour le traitement c’est-à-</a:t>
            </a:r>
            <a:r>
              <a:rPr lang="fr-FR" sz="1200" kern="1200" baseline="0" dirty="0" smtClean="0">
                <a:solidFill>
                  <a:schemeClr val="tx1"/>
                </a:solidFill>
                <a:latin typeface="+mn-lt"/>
                <a:ea typeface="+mn-ea"/>
                <a:cs typeface="+mn-cs"/>
              </a:rPr>
              <a:t>dire pour former notre modèles </a:t>
            </a:r>
            <a:r>
              <a:rPr lang="fr-FR" sz="1200" kern="1200" dirty="0" smtClean="0">
                <a:solidFill>
                  <a:schemeClr val="tx1"/>
                </a:solidFill>
                <a:latin typeface="+mn-lt"/>
                <a:ea typeface="+mn-ea"/>
                <a:cs typeface="+mn-cs"/>
              </a:rPr>
              <a:t>et l’autre</a:t>
            </a:r>
            <a:r>
              <a:rPr lang="fr-FR" sz="1200" kern="1200" baseline="0" dirty="0" smtClean="0">
                <a:solidFill>
                  <a:schemeClr val="tx1"/>
                </a:solidFill>
                <a:latin typeface="+mn-lt"/>
                <a:ea typeface="+mn-ea"/>
                <a:cs typeface="+mn-cs"/>
              </a:rPr>
              <a:t> pour les</a:t>
            </a:r>
            <a:r>
              <a:rPr lang="fr-FR" sz="1200" kern="1200" dirty="0" smtClean="0">
                <a:solidFill>
                  <a:schemeClr val="tx1"/>
                </a:solidFill>
                <a:latin typeface="+mn-lt"/>
                <a:ea typeface="+mn-ea"/>
                <a:cs typeface="+mn-cs"/>
              </a:rPr>
              <a:t> tests et évaluer les prédictions,</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j’ai divisé l'ensemble de données en deux sous ensemble “</a:t>
            </a:r>
            <a:r>
              <a:rPr lang="fr-FR" sz="1200" b="1" kern="1200" dirty="0" smtClean="0">
                <a:solidFill>
                  <a:schemeClr val="tx1"/>
                </a:solidFill>
                <a:effectLst/>
                <a:latin typeface="+mn-lt"/>
                <a:ea typeface="+mn-ea"/>
                <a:cs typeface="+mn-cs"/>
              </a:rPr>
              <a:t>entraînement et test</a:t>
            </a:r>
            <a:r>
              <a:rPr lang="fr-FR" sz="1200" kern="1200" dirty="0" smtClean="0">
                <a:solidFill>
                  <a:schemeClr val="tx1"/>
                </a:solidFill>
                <a:effectLst/>
                <a:latin typeface="+mn-lt"/>
                <a:ea typeface="+mn-ea"/>
                <a:cs typeface="+mn-cs"/>
              </a:rPr>
              <a:t>” avec la proportion de 2:1. En conséquence, j’ai eu ces deux ensembles avec un taux de fraude presque similaire entre</a:t>
            </a:r>
            <a:r>
              <a:rPr lang="fr-FR" sz="1200" kern="1200" baseline="0" dirty="0" smtClean="0">
                <a:solidFill>
                  <a:schemeClr val="tx1"/>
                </a:solidFill>
                <a:effectLst/>
                <a:latin typeface="+mn-lt"/>
                <a:ea typeface="+mn-ea"/>
                <a:cs typeface="+mn-cs"/>
              </a:rPr>
              <a:t> traitement et test</a:t>
            </a:r>
            <a:r>
              <a:rPr lang="fr-FR" sz="1200" kern="1200" dirty="0" smtClean="0">
                <a:solidFill>
                  <a:schemeClr val="tx1"/>
                </a:solidFill>
                <a:effectLst/>
                <a:latin typeface="+mn-lt"/>
                <a:ea typeface="+mn-ea"/>
                <a:cs typeface="+mn-cs"/>
              </a:rPr>
              <a:t>:</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~on</a:t>
            </a:r>
            <a:r>
              <a:rPr lang="fr-FR" baseline="0" dirty="0" smtClean="0"/>
              <a:t> va voir un autre </a:t>
            </a:r>
            <a:r>
              <a:rPr lang="fr-FR" sz="1200" kern="1200" dirty="0" smtClean="0">
                <a:solidFill>
                  <a:schemeClr val="tx1"/>
                </a:solidFill>
                <a:latin typeface="+mn-lt"/>
                <a:ea typeface="+mn-ea"/>
                <a:cs typeface="+mn-cs"/>
              </a:rPr>
              <a:t>jeu de donnée de validation a été créé à partir de l'ensemble d'apprentissage lors de la réalisation du CV, Toutes les différentes techniques d'échantillonnage de données pour traiter le déséquilibre sont également appliquées dans cette étape.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~Des échantillonnages stratifiés ont été mis en place, ce qui nous permet de contrôler le ratio des fraudes dans le jeu de donnée de traitement et de test. Si un échantillonnage aléatoire est effectué à la place, la plupart des instances sélectionnées ne seraient pas des fraudes en raison du déséquilibre de classe.</a:t>
            </a:r>
          </a:p>
          <a:p>
            <a:endParaRPr lang="fr-FR" dirty="0"/>
          </a:p>
        </p:txBody>
      </p:sp>
      <p:sp>
        <p:nvSpPr>
          <p:cNvPr id="4" name="Espace réservé du numéro de diapositive 3"/>
          <p:cNvSpPr>
            <a:spLocks noGrp="1"/>
          </p:cNvSpPr>
          <p:nvPr>
            <p:ph type="sldNum" sz="quarter" idx="10"/>
          </p:nvPr>
        </p:nvSpPr>
        <p:spPr/>
        <p:txBody>
          <a:bodyPr/>
          <a:lstStyle/>
          <a:p>
            <a:fld id="{C390C660-E56A-4D0E-9610-0B0FF79CBA11}" type="slidenum">
              <a:rPr lang="fr-FR" smtClean="0"/>
              <a:pPr/>
              <a:t>10</a:t>
            </a:fld>
            <a:endParaRPr lang="fr-FR"/>
          </a:p>
        </p:txBody>
      </p:sp>
    </p:spTree>
    <p:extLst>
      <p:ext uri="{BB962C8B-B14F-4D97-AF65-F5344CB8AC3E}">
        <p14:creationId xmlns:p14="http://schemas.microsoft.com/office/powerpoint/2010/main" val="30686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427849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4223537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18374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977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197600" y="685800"/>
            <a:ext cx="5283200" cy="1066800"/>
          </a:xfrm>
        </p:spPr>
        <p:txBody>
          <a:bodyPr anchor="t" anchorCtr="0">
            <a:noAutofit/>
          </a:bodyPr>
          <a:lstStyle>
            <a:lvl1pPr>
              <a:lnSpc>
                <a:spcPct val="90000"/>
              </a:lnSpc>
              <a:defRPr sz="3200" baseline="0">
                <a:solidFill>
                  <a:schemeClr val="bg1"/>
                </a:solidFill>
              </a:defRPr>
            </a:lvl1pPr>
          </a:lstStyle>
          <a:p>
            <a:r>
              <a:rPr lang="en-US" noProof="0" dirty="0" smtClean="0"/>
              <a:t>Click to edit Master title style</a:t>
            </a:r>
            <a:endParaRPr lang="en-GB" noProof="0" dirty="0"/>
          </a:p>
        </p:txBody>
      </p:sp>
      <p:sp>
        <p:nvSpPr>
          <p:cNvPr id="22" name="Subtitle 2"/>
          <p:cNvSpPr>
            <a:spLocks noGrp="1"/>
          </p:cNvSpPr>
          <p:nvPr>
            <p:ph type="subTitle" idx="1"/>
          </p:nvPr>
        </p:nvSpPr>
        <p:spPr bwMode="black">
          <a:xfrm>
            <a:off x="6197600" y="1905000"/>
            <a:ext cx="5283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dirty="0" smtClean="0"/>
              <a:t>Click to edit Master subtitle style</a:t>
            </a:r>
            <a:endParaRPr lang="en-GB" noProof="0" dirty="0" smtClean="0"/>
          </a:p>
        </p:txBody>
      </p:sp>
      <p:cxnSp>
        <p:nvCxnSpPr>
          <p:cNvPr id="11" name="Shape 10"/>
          <p:cNvCxnSpPr/>
          <p:nvPr/>
        </p:nvCxnSpPr>
        <p:spPr>
          <a:xfrm rot="5400000" flipH="1" flipV="1">
            <a:off x="8654201" y="-2050200"/>
            <a:ext cx="152399" cy="54720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0"/>
          </p:nvPr>
        </p:nvSpPr>
        <p:spPr>
          <a:xfrm>
            <a:off x="711200" y="3644900"/>
            <a:ext cx="7315200" cy="1524000"/>
          </a:xfrm>
        </p:spPr>
        <p:txBody>
          <a:bodyPr/>
          <a:lstStyle>
            <a:lvl1pPr>
              <a:defRPr sz="20000" b="1" i="1">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1440908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a:p>
        </p:txBody>
      </p: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‹N°›</a:t>
            </a:fld>
            <a:endParaRPr lang="en-GB"/>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endParaRPr lang="en-GB" dirty="0"/>
          </a:p>
        </p:txBody>
      </p:sp>
    </p:spTree>
    <p:extLst>
      <p:ext uri="{BB962C8B-B14F-4D97-AF65-F5344CB8AC3E}">
        <p14:creationId xmlns:p14="http://schemas.microsoft.com/office/powerpoint/2010/main" val="4175630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1004784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3024935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3348287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283535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0C70A02-F38C-482A-8702-110728A00EA2}" type="slidenum">
              <a:rPr lang="fr-FR" smtClean="0"/>
              <a:pPr/>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2991734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480684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0C70A02-F38C-482A-8702-110728A00EA2}" type="slidenum">
              <a:rPr lang="fr-FR" smtClean="0"/>
              <a:pPr/>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2717231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160034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251316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5127785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3610129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37913261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406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197600" y="685800"/>
            <a:ext cx="5283200" cy="1066800"/>
          </a:xfrm>
        </p:spPr>
        <p:txBody>
          <a:bodyPr anchor="t" anchorCtr="0">
            <a:noAutofit/>
          </a:bodyPr>
          <a:lstStyle>
            <a:lvl1pPr>
              <a:lnSpc>
                <a:spcPct val="90000"/>
              </a:lnSpc>
              <a:defRPr sz="3200" baseline="0">
                <a:solidFill>
                  <a:schemeClr val="bg1"/>
                </a:solidFill>
              </a:defRPr>
            </a:lvl1pPr>
          </a:lstStyle>
          <a:p>
            <a:r>
              <a:rPr lang="en-US" noProof="0" dirty="0" smtClean="0"/>
              <a:t>Click to edit Master title style</a:t>
            </a:r>
            <a:endParaRPr lang="en-GB" noProof="0" dirty="0"/>
          </a:p>
        </p:txBody>
      </p:sp>
      <p:sp>
        <p:nvSpPr>
          <p:cNvPr id="22" name="Subtitle 2"/>
          <p:cNvSpPr>
            <a:spLocks noGrp="1"/>
          </p:cNvSpPr>
          <p:nvPr>
            <p:ph type="subTitle" idx="1"/>
          </p:nvPr>
        </p:nvSpPr>
        <p:spPr bwMode="black">
          <a:xfrm>
            <a:off x="6197600" y="1905000"/>
            <a:ext cx="5283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dirty="0" smtClean="0"/>
              <a:t>Click to edit Master subtitle style</a:t>
            </a:r>
            <a:endParaRPr lang="en-GB" noProof="0" dirty="0" smtClean="0"/>
          </a:p>
        </p:txBody>
      </p:sp>
      <p:cxnSp>
        <p:nvCxnSpPr>
          <p:cNvPr id="11" name="Shape 10"/>
          <p:cNvCxnSpPr/>
          <p:nvPr/>
        </p:nvCxnSpPr>
        <p:spPr>
          <a:xfrm rot="5400000" flipH="1" flipV="1">
            <a:off x="8654201" y="-2050200"/>
            <a:ext cx="152399" cy="54720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0"/>
          </p:nvPr>
        </p:nvSpPr>
        <p:spPr>
          <a:xfrm>
            <a:off x="711200" y="3644900"/>
            <a:ext cx="7315200" cy="1524000"/>
          </a:xfrm>
        </p:spPr>
        <p:txBody>
          <a:bodyPr/>
          <a:lstStyle>
            <a:lvl1pPr>
              <a:defRPr sz="20000" b="1" i="1">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1310433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a:p>
        </p:txBody>
      </p: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‹N°›</a:t>
            </a:fld>
            <a:endParaRPr lang="en-GB"/>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endParaRPr lang="en-GB" dirty="0"/>
          </a:p>
        </p:txBody>
      </p:sp>
    </p:spTree>
    <p:extLst>
      <p:ext uri="{BB962C8B-B14F-4D97-AF65-F5344CB8AC3E}">
        <p14:creationId xmlns:p14="http://schemas.microsoft.com/office/powerpoint/2010/main" val="23782429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17718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4622298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16770123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smtClean="0"/>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333885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34112615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0C70A02-F38C-482A-8702-110728A00EA2}" type="slidenum">
              <a:rPr lang="fr-FR" smtClean="0"/>
              <a:pPr/>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2565485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0C70A02-F38C-482A-8702-110728A00EA2}" type="slidenum">
              <a:rPr lang="fr-FR" smtClean="0"/>
              <a:pPr/>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969088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4250640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2514452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1103005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42851432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33705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5492064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726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_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197600" y="685800"/>
            <a:ext cx="5283200" cy="1066800"/>
          </a:xfrm>
        </p:spPr>
        <p:txBody>
          <a:bodyPr anchor="t" anchorCtr="0">
            <a:noAutofit/>
          </a:bodyPr>
          <a:lstStyle>
            <a:lvl1pPr>
              <a:lnSpc>
                <a:spcPct val="90000"/>
              </a:lnSpc>
              <a:defRPr sz="3200" baseline="0">
                <a:solidFill>
                  <a:schemeClr val="bg1"/>
                </a:solidFill>
              </a:defRPr>
            </a:lvl1pPr>
          </a:lstStyle>
          <a:p>
            <a:r>
              <a:rPr lang="en-US" noProof="0" dirty="0" smtClean="0"/>
              <a:t>Click to edit Master title style</a:t>
            </a:r>
            <a:endParaRPr lang="en-GB" noProof="0" dirty="0"/>
          </a:p>
        </p:txBody>
      </p:sp>
      <p:sp>
        <p:nvSpPr>
          <p:cNvPr id="22" name="Subtitle 2"/>
          <p:cNvSpPr>
            <a:spLocks noGrp="1"/>
          </p:cNvSpPr>
          <p:nvPr>
            <p:ph type="subTitle" idx="1"/>
          </p:nvPr>
        </p:nvSpPr>
        <p:spPr bwMode="black">
          <a:xfrm>
            <a:off x="6197600" y="1905000"/>
            <a:ext cx="5283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dirty="0" smtClean="0"/>
              <a:t>Click to edit Master subtitle style</a:t>
            </a:r>
            <a:endParaRPr lang="en-GB" noProof="0" dirty="0" smtClean="0"/>
          </a:p>
        </p:txBody>
      </p:sp>
      <p:cxnSp>
        <p:nvCxnSpPr>
          <p:cNvPr id="11" name="Shape 10"/>
          <p:cNvCxnSpPr/>
          <p:nvPr/>
        </p:nvCxnSpPr>
        <p:spPr>
          <a:xfrm rot="5400000" flipH="1" flipV="1">
            <a:off x="8654201" y="-2050200"/>
            <a:ext cx="152399" cy="54720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0"/>
          </p:nvPr>
        </p:nvSpPr>
        <p:spPr>
          <a:xfrm>
            <a:off x="711200" y="3644900"/>
            <a:ext cx="7315200" cy="1524000"/>
          </a:xfrm>
        </p:spPr>
        <p:txBody>
          <a:bodyPr/>
          <a:lstStyle>
            <a:lvl1pPr>
              <a:defRPr sz="20000" b="1" i="1">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4829861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a:p>
        </p:txBody>
      </p: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‹N°›</a:t>
            </a:fld>
            <a:endParaRPr lang="en-GB"/>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endParaRPr lang="en-GB" dirty="0"/>
          </a:p>
        </p:txBody>
      </p:sp>
    </p:spTree>
    <p:extLst>
      <p:ext uri="{BB962C8B-B14F-4D97-AF65-F5344CB8AC3E}">
        <p14:creationId xmlns:p14="http://schemas.microsoft.com/office/powerpoint/2010/main" val="185342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p:nvGrpSpPr>
        <p:grpSpPr bwMode="gray">
          <a:xfrm>
            <a:off x="2336801" y="2"/>
            <a:ext cx="98552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smtClean="0"/>
              <a:t>www.pwc.com</a:t>
            </a:r>
            <a:endParaRPr lang="en-GB" noProof="0" dirty="0"/>
          </a:p>
        </p:txBody>
      </p:sp>
      <p:grpSp>
        <p:nvGrpSpPr>
          <p:cNvPr id="16" name="Group 32"/>
          <p:cNvGrpSpPr/>
          <p:nvPr/>
        </p:nvGrpSpPr>
        <p:grpSpPr>
          <a:xfrm>
            <a:off x="1291456" y="6170992"/>
            <a:ext cx="1219200" cy="533479"/>
            <a:chOff x="518032" y="978681"/>
            <a:chExt cx="4572000" cy="2667393"/>
          </a:xfrm>
        </p:grpSpPr>
        <p:sp>
          <p:nvSpPr>
            <p:cNvPr id="17" name="Rectangle 37"/>
            <p:cNvSpPr>
              <a:spLocks noChangeArrowheads="1"/>
            </p:cNvSpPr>
            <p:nvPr/>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0" name="Freeform 7"/>
            <p:cNvSpPr>
              <a:spLocks noEditPoints="1"/>
            </p:cNvSpPr>
            <p:nvPr/>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9683086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fr-FR" noProof="0" smtClean="0"/>
              <a:t>Modifiez le style du titre</a:t>
            </a:r>
            <a:endParaRPr lang="en-GB" noProof="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GB"/>
          </a:p>
        </p:txBody>
      </p:sp>
      <p:sp>
        <p:nvSpPr>
          <p:cNvPr id="32"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cxnSp>
        <p:nvCxnSpPr>
          <p:cNvPr id="15" name="Shape 14"/>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9EBD5762-3BDC-484D-9503-7EA6D5A9A8CE}" type="slidenum">
              <a:rPr lang="en-GB" smtClean="0"/>
              <a:pPr/>
              <a:t>‹N°›</a:t>
            </a:fld>
            <a:endParaRPr lang="en-GB"/>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endParaRPr lang="en-GB" dirty="0"/>
          </a:p>
        </p:txBody>
      </p:sp>
    </p:spTree>
    <p:extLst>
      <p:ext uri="{BB962C8B-B14F-4D97-AF65-F5344CB8AC3E}">
        <p14:creationId xmlns:p14="http://schemas.microsoft.com/office/powerpoint/2010/main" val="35946512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fr-FR" noProof="0" smtClean="0"/>
              <a:t>Modifiez le style du titre</a:t>
            </a:r>
            <a:endParaRPr lang="en-GB" noProof="0"/>
          </a:p>
        </p:txBody>
      </p:sp>
      <p:sp>
        <p:nvSpPr>
          <p:cNvPr id="28" name="Content Placeholder 26"/>
          <p:cNvSpPr>
            <a:spLocks noGrp="1"/>
          </p:cNvSpPr>
          <p:nvPr>
            <p:ph sz="quarter" idx="14"/>
          </p:nvPr>
        </p:nvSpPr>
        <p:spPr>
          <a:xfrm>
            <a:off x="711200" y="1752602"/>
            <a:ext cx="5283200" cy="4419599"/>
          </a:xfrm>
        </p:spPr>
        <p:txBody>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31" name="Content Placeholder 26"/>
          <p:cNvSpPr>
            <a:spLocks noGrp="1"/>
          </p:cNvSpPr>
          <p:nvPr>
            <p:ph sz="quarter" idx="15"/>
          </p:nvPr>
        </p:nvSpPr>
        <p:spPr>
          <a:xfrm>
            <a:off x="6197602" y="1752600"/>
            <a:ext cx="5283199" cy="4419600"/>
          </a:xfrm>
        </p:spPr>
        <p:txBody>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cxnSp>
        <p:nvCxnSpPr>
          <p:cNvPr id="62" name="Shape 6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2"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29930782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1"/>
            <a:ext cx="10769600" cy="914400"/>
          </a:xfrm>
        </p:spPr>
        <p:txBody>
          <a:bodyPr/>
          <a:lstStyle/>
          <a:p>
            <a:r>
              <a:rPr lang="fr-FR" noProof="0" smtClean="0"/>
              <a:t>Modifiez le style du titre</a:t>
            </a:r>
            <a:endParaRPr lang="en-GB" noProof="0"/>
          </a:p>
        </p:txBody>
      </p:sp>
      <p:sp>
        <p:nvSpPr>
          <p:cNvPr id="27" name="Content Placeholder 26"/>
          <p:cNvSpPr>
            <a:spLocks noGrp="1"/>
          </p:cNvSpPr>
          <p:nvPr>
            <p:ph sz="quarter" idx="13"/>
          </p:nvPr>
        </p:nvSpPr>
        <p:spPr>
          <a:xfrm>
            <a:off x="711200" y="1752602"/>
            <a:ext cx="3454400" cy="4419599"/>
          </a:xfrm>
        </p:spPr>
        <p:txBody>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28" name="Content Placeholder 26"/>
          <p:cNvSpPr>
            <a:spLocks noGrp="1"/>
          </p:cNvSpPr>
          <p:nvPr>
            <p:ph sz="quarter" idx="14"/>
          </p:nvPr>
        </p:nvSpPr>
        <p:spPr>
          <a:xfrm>
            <a:off x="4368802" y="1752602"/>
            <a:ext cx="3454399" cy="4419599"/>
          </a:xfrm>
        </p:spPr>
        <p:txBody>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31" name="Content Placeholder 26"/>
          <p:cNvSpPr>
            <a:spLocks noGrp="1"/>
          </p:cNvSpPr>
          <p:nvPr>
            <p:ph sz="quarter" idx="15"/>
          </p:nvPr>
        </p:nvSpPr>
        <p:spPr>
          <a:xfrm>
            <a:off x="8026400" y="1752602"/>
            <a:ext cx="3454400" cy="4419599"/>
          </a:xfrm>
        </p:spPr>
        <p:txBody>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36"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cxnSp>
        <p:nvCxnSpPr>
          <p:cNvPr id="19" name="Shape 18"/>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3"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36212404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fr-FR" noProof="0" smtClean="0"/>
              <a:t>Modifiez le style du titre</a:t>
            </a:r>
            <a:endParaRPr lang="en-GB" noProof="0"/>
          </a:p>
        </p:txBody>
      </p:sp>
      <p:sp>
        <p:nvSpPr>
          <p:cNvPr id="28" name="Content Placeholder 26"/>
          <p:cNvSpPr>
            <a:spLocks noGrp="1"/>
          </p:cNvSpPr>
          <p:nvPr>
            <p:ph sz="quarter" idx="14"/>
          </p:nvPr>
        </p:nvSpPr>
        <p:spPr>
          <a:xfrm>
            <a:off x="711200" y="3352800"/>
            <a:ext cx="5283200" cy="2819400"/>
          </a:xfrm>
        </p:spPr>
        <p:txBody>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31" name="Content Placeholder 26"/>
          <p:cNvSpPr>
            <a:spLocks noGrp="1"/>
          </p:cNvSpPr>
          <p:nvPr>
            <p:ph sz="quarter" idx="15"/>
          </p:nvPr>
        </p:nvSpPr>
        <p:spPr>
          <a:xfrm>
            <a:off x="6197600" y="3352800"/>
            <a:ext cx="5283201" cy="2819400"/>
          </a:xfrm>
        </p:spPr>
        <p:txBody>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sp>
        <p:nvSpPr>
          <p:cNvPr id="13" name="Text Placeholder 12"/>
          <p:cNvSpPr>
            <a:spLocks noGrp="1"/>
          </p:cNvSpPr>
          <p:nvPr>
            <p:ph type="body" sz="quarter" idx="16"/>
          </p:nvPr>
        </p:nvSpPr>
        <p:spPr>
          <a:xfrm>
            <a:off x="711200" y="1752600"/>
            <a:ext cx="10769600" cy="1447800"/>
          </a:xfrm>
        </p:spPr>
        <p:txBody>
          <a:bodyPr/>
          <a:lstStyle/>
          <a:p>
            <a:pPr lvl="0"/>
            <a:r>
              <a:rPr lang="fr-FR" noProof="0" smtClean="0"/>
              <a:t>Modifiez les styles du texte du masque</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5"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22288031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fr-FR" noProof="0" smtClean="0"/>
              <a:t>Modifiez le style du titre</a:t>
            </a:r>
            <a:endParaRPr lang="en-GB" noProof="0"/>
          </a:p>
        </p:txBody>
      </p:sp>
      <p:sp>
        <p:nvSpPr>
          <p:cNvPr id="28" name="Content Placeholder 26"/>
          <p:cNvSpPr>
            <a:spLocks noGrp="1"/>
          </p:cNvSpPr>
          <p:nvPr>
            <p:ph sz="quarter" idx="14"/>
          </p:nvPr>
        </p:nvSpPr>
        <p:spPr>
          <a:xfrm>
            <a:off x="8026400" y="1752600"/>
            <a:ext cx="3454400" cy="2133600"/>
          </a:xfrm>
        </p:spPr>
        <p:txBody>
          <a:bodyPr/>
          <a:lstStyle/>
          <a:p>
            <a:pPr lvl="0"/>
            <a:r>
              <a:rPr lang="fr-FR" noProof="0" smtClean="0"/>
              <a:t>Modifiez les styles du texte du masque</a:t>
            </a:r>
          </a:p>
        </p:txBody>
      </p:sp>
      <p:sp>
        <p:nvSpPr>
          <p:cNvPr id="31" name="Content Placeholder 26"/>
          <p:cNvSpPr>
            <a:spLocks noGrp="1"/>
          </p:cNvSpPr>
          <p:nvPr>
            <p:ph sz="quarter" idx="15"/>
          </p:nvPr>
        </p:nvSpPr>
        <p:spPr>
          <a:xfrm>
            <a:off x="8026400" y="4038600"/>
            <a:ext cx="3454400" cy="2133600"/>
          </a:xfrm>
        </p:spPr>
        <p:txBody>
          <a:bodyPr/>
          <a:lstStyle/>
          <a:p>
            <a:pPr lvl="0"/>
            <a:r>
              <a:rPr lang="fr-FR" noProof="0" smtClean="0"/>
              <a:t>Modifiez les styles du texte du masque</a:t>
            </a:r>
          </a:p>
        </p:txBody>
      </p:sp>
      <p:sp>
        <p:nvSpPr>
          <p:cNvPr id="13" name="Text Placeholder 12"/>
          <p:cNvSpPr>
            <a:spLocks noGrp="1"/>
          </p:cNvSpPr>
          <p:nvPr>
            <p:ph type="body" sz="quarter" idx="16"/>
          </p:nvPr>
        </p:nvSpPr>
        <p:spPr>
          <a:xfrm>
            <a:off x="711200" y="1752600"/>
            <a:ext cx="7112000" cy="4419600"/>
          </a:xfrm>
        </p:spPr>
        <p:txBody>
          <a:bodyPr/>
          <a:lstStyle/>
          <a:p>
            <a:pPr lvl="0"/>
            <a:r>
              <a:rPr lang="fr-FR" noProof="0" smtClean="0"/>
              <a:t>Modifiez les styles du texte du masque</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5"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31955569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711200" y="1752600"/>
            <a:ext cx="3454400" cy="2133600"/>
          </a:xfrm>
        </p:spPr>
        <p:txBody>
          <a:bodyPr/>
          <a:lstStyle/>
          <a:p>
            <a:pPr lvl="0"/>
            <a:r>
              <a:rPr lang="fr-FR" noProof="0" smtClean="0"/>
              <a:t>Modifiez les styles du texte du masque</a:t>
            </a:r>
          </a:p>
        </p:txBody>
      </p:sp>
      <p:sp>
        <p:nvSpPr>
          <p:cNvPr id="2" name="Title 1"/>
          <p:cNvSpPr>
            <a:spLocks noGrp="1"/>
          </p:cNvSpPr>
          <p:nvPr>
            <p:ph type="title"/>
          </p:nvPr>
        </p:nvSpPr>
        <p:spPr>
          <a:xfrm>
            <a:off x="711200" y="685800"/>
            <a:ext cx="10769600" cy="914400"/>
          </a:xfrm>
        </p:spPr>
        <p:txBody>
          <a:bodyPr/>
          <a:lstStyle/>
          <a:p>
            <a:r>
              <a:rPr lang="fr-FR" noProof="0" smtClean="0"/>
              <a:t>Modifiez le style du titre</a:t>
            </a:r>
            <a:endParaRPr lang="en-GB" noProof="0"/>
          </a:p>
        </p:txBody>
      </p:sp>
      <p:sp>
        <p:nvSpPr>
          <p:cNvPr id="31" name="Content Placeholder 26"/>
          <p:cNvSpPr>
            <a:spLocks noGrp="1"/>
          </p:cNvSpPr>
          <p:nvPr>
            <p:ph sz="quarter" idx="15"/>
          </p:nvPr>
        </p:nvSpPr>
        <p:spPr>
          <a:xfrm>
            <a:off x="711200" y="4038600"/>
            <a:ext cx="3454400" cy="2133600"/>
          </a:xfrm>
        </p:spPr>
        <p:txBody>
          <a:bodyPr/>
          <a:lstStyle/>
          <a:p>
            <a:pPr lvl="0"/>
            <a:r>
              <a:rPr lang="fr-FR" noProof="0" smtClean="0"/>
              <a:t>Modifiez les styles du texte du masque</a:t>
            </a:r>
          </a:p>
        </p:txBody>
      </p:sp>
      <p:sp>
        <p:nvSpPr>
          <p:cNvPr id="13" name="Text Placeholder 12"/>
          <p:cNvSpPr>
            <a:spLocks noGrp="1"/>
          </p:cNvSpPr>
          <p:nvPr>
            <p:ph type="body" sz="quarter" idx="16"/>
          </p:nvPr>
        </p:nvSpPr>
        <p:spPr>
          <a:xfrm>
            <a:off x="4368800" y="1752600"/>
            <a:ext cx="7112000" cy="4419600"/>
          </a:xfrm>
        </p:spPr>
        <p:txBody>
          <a:bodyPr/>
          <a:lstStyle/>
          <a:p>
            <a:pPr lvl="0"/>
            <a:r>
              <a:rPr lang="fr-FR" noProof="0" smtClean="0"/>
              <a:t>Modifiez les styles du texte du masque</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5"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3090360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0C70A02-F38C-482A-8702-110728A00EA2}" type="slidenum">
              <a:rPr lang="fr-FR" smtClean="0"/>
              <a:pPr/>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extLst>
      <p:ext uri="{BB962C8B-B14F-4D97-AF65-F5344CB8AC3E}">
        <p14:creationId xmlns:p14="http://schemas.microsoft.com/office/powerpoint/2010/main" val="20939043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4368800" y="685800"/>
            <a:ext cx="7112000" cy="914400"/>
          </a:xfrm>
        </p:spPr>
        <p:txBody>
          <a:bodyPr/>
          <a:lstStyle>
            <a:lvl1pPr>
              <a:defRPr/>
            </a:lvl1pPr>
          </a:lstStyle>
          <a:p>
            <a:r>
              <a:rPr lang="fr-FR" noProof="1" smtClean="0"/>
              <a:t>Modifiez le style du titre</a:t>
            </a:r>
            <a:endParaRPr lang="en-GB" noProof="1"/>
          </a:p>
        </p:txBody>
      </p:sp>
      <p:sp>
        <p:nvSpPr>
          <p:cNvPr id="31" name="Content Placeholder 26"/>
          <p:cNvSpPr>
            <a:spLocks noGrp="1"/>
          </p:cNvSpPr>
          <p:nvPr>
            <p:ph sz="quarter" idx="15"/>
          </p:nvPr>
        </p:nvSpPr>
        <p:spPr>
          <a:xfrm>
            <a:off x="4368800" y="1752600"/>
            <a:ext cx="7112000" cy="4419600"/>
          </a:xfrm>
        </p:spPr>
        <p:txBody>
          <a:bodyPr/>
          <a:lstStyle>
            <a:lvl1pPr>
              <a:defRPr baseline="0"/>
            </a:lvl1pPr>
          </a:lstStyle>
          <a:p>
            <a:pPr lvl="0"/>
            <a:r>
              <a:rPr lang="fr-FR" noProof="1" smtClean="0"/>
              <a:t>Modifiez les styles du texte du masque</a:t>
            </a:r>
          </a:p>
          <a:p>
            <a:pPr lvl="1"/>
            <a:r>
              <a:rPr lang="fr-FR" noProof="1" smtClean="0"/>
              <a:t>Deuxième niveau</a:t>
            </a:r>
          </a:p>
          <a:p>
            <a:pPr lvl="2"/>
            <a:r>
              <a:rPr lang="fr-FR" noProof="1" smtClean="0"/>
              <a:t>Troisième niveau</a:t>
            </a:r>
          </a:p>
          <a:p>
            <a:pPr lvl="3"/>
            <a:r>
              <a:rPr lang="fr-FR" noProof="1" smtClean="0"/>
              <a:t>Quatrième niveau</a:t>
            </a:r>
          </a:p>
          <a:p>
            <a:pPr lvl="4"/>
            <a:r>
              <a:rPr lang="fr-FR" noProof="1" smtClean="0"/>
              <a:t>Cinquième niveau</a:t>
            </a:r>
            <a:endParaRPr lang="en-GB" noProof="1"/>
          </a:p>
        </p:txBody>
      </p:sp>
      <p:sp>
        <p:nvSpPr>
          <p:cNvPr id="12" name="Text Placeholder 11"/>
          <p:cNvSpPr>
            <a:spLocks noGrp="1"/>
          </p:cNvSpPr>
          <p:nvPr>
            <p:ph type="body" sz="quarter" idx="16"/>
          </p:nvPr>
        </p:nvSpPr>
        <p:spPr>
          <a:xfrm>
            <a:off x="711200" y="1752600"/>
            <a:ext cx="3454400" cy="2130552"/>
          </a:xfrm>
        </p:spPr>
        <p:txBody>
          <a:bodyPr/>
          <a:lstStyle>
            <a:lvl1pPr>
              <a:defRPr sz="2400" b="1" i="1" baseline="0">
                <a:solidFill>
                  <a:schemeClr val="tx2"/>
                </a:solidFill>
              </a:defRPr>
            </a:lvl1pPr>
          </a:lstStyle>
          <a:p>
            <a:pPr lvl="0"/>
            <a:r>
              <a:rPr lang="fr-FR" noProof="1" smtClean="0"/>
              <a:t>Modifiez les styles du texte du masque</a:t>
            </a:r>
          </a:p>
        </p:txBody>
      </p:sp>
      <p:sp>
        <p:nvSpPr>
          <p:cNvPr id="1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cxnSp>
        <p:nvCxnSpPr>
          <p:cNvPr id="30" name="Shape 29"/>
          <p:cNvCxnSpPr/>
          <p:nvPr/>
        </p:nvCxnSpPr>
        <p:spPr>
          <a:xfrm rot="5400000" flipH="1" flipV="1">
            <a:off x="7747002" y="-2971800"/>
            <a:ext cx="152399" cy="73152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3"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8955890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fr-FR" noProof="0" smtClean="0"/>
              <a:t>Modifiez le style du titre</a:t>
            </a:r>
            <a:endParaRPr lang="en-GB" noProof="0"/>
          </a:p>
        </p:txBody>
      </p:sp>
      <p:sp>
        <p:nvSpPr>
          <p:cNvPr id="1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cxnSp>
        <p:nvCxnSpPr>
          <p:cNvPr id="10" name="Shape 9"/>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9"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1"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7661891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039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sp>
        <p:nvSpPr>
          <p:cNvPr id="6"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8"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7"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20761776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tx1"/>
                </a:solidFill>
              </a:defRPr>
            </a:lvl1pPr>
          </a:lstStyle>
          <a:p>
            <a:r>
              <a:rPr lang="fr-FR" noProof="0" smtClean="0"/>
              <a:t>Modifiez le style du titre</a:t>
            </a:r>
            <a:endParaRPr lang="en-GB" noProof="0"/>
          </a:p>
        </p:txBody>
      </p:sp>
      <p:cxnSp>
        <p:nvCxnSpPr>
          <p:cNvPr id="11" name="Shape 10"/>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sp>
        <p:nvSpPr>
          <p:cNvPr id="15" name="Content Placeholder 26"/>
          <p:cNvSpPr>
            <a:spLocks noGrp="1"/>
          </p:cNvSpPr>
          <p:nvPr>
            <p:ph sz="quarter" idx="15"/>
          </p:nvPr>
        </p:nvSpPr>
        <p:spPr>
          <a:xfrm>
            <a:off x="711200" y="1752600"/>
            <a:ext cx="107696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1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1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9"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23199552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bg1"/>
                </a:solidFill>
              </a:defRPr>
            </a:lvl1pPr>
          </a:lstStyle>
          <a:p>
            <a:r>
              <a:rPr lang="fr-FR" noProof="0" smtClean="0"/>
              <a:t>Modifiez le style du titre</a:t>
            </a:r>
            <a:endParaRPr lang="en-GB" noProof="0"/>
          </a:p>
        </p:txBody>
      </p:sp>
      <p:sp>
        <p:nvSpPr>
          <p:cNvPr id="3" name="Content Placeholder 2"/>
          <p:cNvSpPr>
            <a:spLocks noGrp="1"/>
          </p:cNvSpPr>
          <p:nvPr>
            <p:ph idx="1"/>
          </p:nvPr>
        </p:nvSpPr>
        <p:spPr>
          <a:xfrm>
            <a:off x="711200" y="1752600"/>
            <a:ext cx="107696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smtClean="0"/>
          </a:p>
        </p:txBody>
      </p:sp>
      <p:sp>
        <p:nvSpPr>
          <p:cNvPr id="2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fr-F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20C70A02-F38C-482A-8702-110728A00EA2}" type="slidenum">
              <a:rPr lang="fr-FR" smtClean="0"/>
              <a:pPr/>
              <a:t>‹N°›</a:t>
            </a:fld>
            <a:endParaRPr lang="fr-FR"/>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2"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solidFill>
                  <a:schemeClr val="bg1"/>
                </a:solidFill>
                <a:latin typeface="Arial" pitchFamily="34" charset="0"/>
                <a:cs typeface="Arial" pitchFamily="34" charset="0"/>
              </a:rPr>
              <a:t>PwC</a:t>
            </a:r>
            <a:endParaRPr lang="en-GB" sz="1000" noProof="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8729809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2"/>
            <a:ext cx="10769600" cy="1066799"/>
          </a:xfrm>
        </p:spPr>
        <p:txBody>
          <a:bodyPr anchor="t" anchorCtr="0">
            <a:noAutofit/>
          </a:bodyPr>
          <a:lstStyle>
            <a:lvl1pPr>
              <a:lnSpc>
                <a:spcPct val="90000"/>
              </a:lnSpc>
              <a:defRPr sz="3200">
                <a:solidFill>
                  <a:schemeClr val="tx1"/>
                </a:solidFill>
              </a:defRPr>
            </a:lvl1pPr>
          </a:lstStyle>
          <a:p>
            <a:r>
              <a:rPr lang="fr-FR" noProof="0" smtClean="0"/>
              <a:t>Modifiez le style du titre</a:t>
            </a:r>
            <a:endParaRPr lang="en-GB" noProof="0" smtClean="0"/>
          </a:p>
        </p:txBody>
      </p:sp>
      <p:sp>
        <p:nvSpPr>
          <p:cNvPr id="58" name="Subtitle 2"/>
          <p:cNvSpPr>
            <a:spLocks noGrp="1"/>
          </p:cNvSpPr>
          <p:nvPr>
            <p:ph type="subTitle" idx="1"/>
          </p:nvPr>
        </p:nvSpPr>
        <p:spPr bwMode="black">
          <a:xfrm>
            <a:off x="711200" y="1905002"/>
            <a:ext cx="107696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smtClean="0"/>
              <a:t>Modifiez le style des sous-titres du masque</a:t>
            </a:r>
            <a:endParaRPr lang="en-GB" noProof="0" smtClean="0"/>
          </a:p>
        </p:txBody>
      </p:sp>
      <p:sp>
        <p:nvSpPr>
          <p:cNvPr id="33"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cxnSp>
        <p:nvCxnSpPr>
          <p:cNvPr id="12" name="Shape 1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1"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latin typeface="Arial" pitchFamily="34" charset="0"/>
                <a:cs typeface="Arial" pitchFamily="34" charset="0"/>
              </a:rPr>
              <a:t>PwC</a:t>
            </a:r>
            <a:endParaRPr lang="en-GB" sz="1000" noProof="0" dirty="0">
              <a:latin typeface="Arial" pitchFamily="34" charset="0"/>
              <a:cs typeface="Arial" pitchFamily="34" charset="0"/>
            </a:endParaRPr>
          </a:p>
        </p:txBody>
      </p:sp>
    </p:spTree>
    <p:extLst>
      <p:ext uri="{BB962C8B-B14F-4D97-AF65-F5344CB8AC3E}">
        <p14:creationId xmlns:p14="http://schemas.microsoft.com/office/powerpoint/2010/main" val="21049362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baseline="0">
                <a:solidFill>
                  <a:schemeClr val="bg1"/>
                </a:solidFill>
              </a:defRPr>
            </a:lvl1pPr>
          </a:lstStyle>
          <a:p>
            <a:r>
              <a:rPr lang="fr-FR" noProof="0" smtClean="0"/>
              <a:t>Modifiez le style du titre</a:t>
            </a:r>
            <a:endParaRPr lang="en-GB" noProof="0"/>
          </a:p>
        </p:txBody>
      </p:sp>
      <p:sp>
        <p:nvSpPr>
          <p:cNvPr id="22" name="Subtitle 2"/>
          <p:cNvSpPr>
            <a:spLocks noGrp="1"/>
          </p:cNvSpPr>
          <p:nvPr>
            <p:ph type="subTitle" idx="1"/>
          </p:nvPr>
        </p:nvSpPr>
        <p:spPr bwMode="black">
          <a:xfrm>
            <a:off x="711200" y="1905000"/>
            <a:ext cx="107696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fr-FR" noProof="0" smtClean="0"/>
              <a:t>Modifiez le style des sous-titres du masque</a:t>
            </a:r>
            <a:endParaRPr lang="en-GB" noProof="0" smtClean="0"/>
          </a:p>
        </p:txBody>
      </p:sp>
      <p:sp>
        <p:nvSpPr>
          <p:cNvPr id="3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fr-F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20C70A02-F38C-482A-8702-110728A00EA2}" type="slidenum">
              <a:rPr lang="fr-FR" smtClean="0"/>
              <a:pPr/>
              <a:t>‹N°›</a:t>
            </a:fld>
            <a:endParaRPr lang="fr-FR"/>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2"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solidFill>
                  <a:schemeClr val="bg1"/>
                </a:solidFill>
                <a:latin typeface="Arial" pitchFamily="34" charset="0"/>
                <a:cs typeface="Arial" pitchFamily="34" charset="0"/>
              </a:rPr>
              <a:t>PwC</a:t>
            </a:r>
            <a:endParaRPr lang="en-GB" sz="1000" noProof="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8972041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a:solidFill>
                  <a:schemeClr val="bg1"/>
                </a:solidFill>
              </a:defRPr>
            </a:lvl1pPr>
          </a:lstStyle>
          <a:p>
            <a:r>
              <a:rPr lang="fr-FR" noProof="0" smtClean="0"/>
              <a:t>Modifiez le style du titre</a:t>
            </a:r>
            <a:endParaRPr lang="en-GB" noProof="0" smtClean="0"/>
          </a:p>
        </p:txBody>
      </p:sp>
      <p:sp>
        <p:nvSpPr>
          <p:cNvPr id="20" name="Content Placeholder 19"/>
          <p:cNvSpPr>
            <a:spLocks noGrp="1"/>
          </p:cNvSpPr>
          <p:nvPr>
            <p:ph sz="quarter" idx="13"/>
          </p:nvPr>
        </p:nvSpPr>
        <p:spPr>
          <a:xfrm>
            <a:off x="711202" y="2819400"/>
            <a:ext cx="52831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smtClean="0"/>
          </a:p>
        </p:txBody>
      </p:sp>
      <p:sp>
        <p:nvSpPr>
          <p:cNvPr id="33" name="Subtitle 2"/>
          <p:cNvSpPr>
            <a:spLocks noGrp="1"/>
          </p:cNvSpPr>
          <p:nvPr>
            <p:ph type="subTitle" idx="1"/>
          </p:nvPr>
        </p:nvSpPr>
        <p:spPr bwMode="black">
          <a:xfrm>
            <a:off x="711200" y="1905001"/>
            <a:ext cx="107696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fr-FR" noProof="0" smtClean="0"/>
              <a:t>Modifiez le style des sous-titres du masque</a:t>
            </a:r>
            <a:endParaRPr lang="en-GB" noProof="0" smtClean="0"/>
          </a:p>
        </p:txBody>
      </p:sp>
      <p:sp>
        <p:nvSpPr>
          <p:cNvPr id="3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fr-FR"/>
          </a:p>
        </p:txBody>
      </p:sp>
      <p:cxnSp>
        <p:nvCxnSpPr>
          <p:cNvPr id="12" name="Shape 11"/>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20C70A02-F38C-482A-8702-110728A00EA2}" type="slidenum">
              <a:rPr lang="fr-FR" smtClean="0"/>
              <a:pPr/>
              <a:t>‹N°›</a:t>
            </a:fld>
            <a:endParaRPr lang="fr-FR"/>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13" name="PwCFirm"/>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dirty="0" smtClean="0">
                <a:solidFill>
                  <a:schemeClr val="bg1"/>
                </a:solidFill>
                <a:latin typeface="Arial" pitchFamily="34" charset="0"/>
                <a:cs typeface="Arial" pitchFamily="34" charset="0"/>
              </a:rPr>
              <a:t>PwC</a:t>
            </a:r>
            <a:endParaRPr lang="en-GB" sz="1000" noProof="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7269324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6820410" y="-3874008"/>
            <a:ext cx="152399" cy="9119616"/>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2527301" y="838200"/>
            <a:ext cx="7124700"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2527301" y="1828800"/>
            <a:ext cx="7124700"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2527300" y="374904"/>
            <a:ext cx="5474208"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02" name="Group 101"/>
          <p:cNvGrpSpPr>
            <a:grpSpLocks noChangeAspect="1"/>
          </p:cNvGrpSpPr>
          <p:nvPr/>
        </p:nvGrpSpPr>
        <p:grpSpPr>
          <a:xfrm>
            <a:off x="1291457" y="5768682"/>
            <a:ext cx="1643044"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8"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9"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0"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1"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2"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3"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4"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5"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6"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7"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8"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6" name="Freeform 7"/>
              <p:cNvSpPr>
                <a:spLocks noEditPoints="1"/>
              </p:cNvSpPr>
              <p:nvPr/>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spTree>
    <p:extLst>
      <p:ext uri="{BB962C8B-B14F-4D97-AF65-F5344CB8AC3E}">
        <p14:creationId xmlns:p14="http://schemas.microsoft.com/office/powerpoint/2010/main" val="382041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0C70A02-F38C-482A-8702-110728A00EA2}" type="slidenum">
              <a:rPr lang="fr-FR" smtClean="0"/>
              <a:pPr/>
              <a:t>‹N°›</a:t>
            </a:fld>
            <a:endParaRPr lang="fr-FR"/>
          </a:p>
        </p:txBody>
      </p:sp>
      <p:sp>
        <p:nvSpPr>
          <p:cNvPr id="6" name="Title 5"/>
          <p:cNvSpPr>
            <a:spLocks noGrp="1"/>
          </p:cNvSpPr>
          <p:nvPr>
            <p:ph type="title"/>
          </p:nvPr>
        </p:nvSpPr>
        <p:spPr/>
        <p:txBody>
          <a:bodyPr/>
          <a:lstStyle/>
          <a:p>
            <a:r>
              <a:rPr lang="fr-FR" smtClean="0"/>
              <a:t>Modifiez le style du titre</a:t>
            </a:r>
            <a:endParaRPr lang="en-US"/>
          </a:p>
        </p:txBody>
      </p:sp>
    </p:spTree>
    <p:extLst>
      <p:ext uri="{BB962C8B-B14F-4D97-AF65-F5344CB8AC3E}">
        <p14:creationId xmlns:p14="http://schemas.microsoft.com/office/powerpoint/2010/main" val="42430887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p:nvGrpSpPr>
        <p:grpSpPr bwMode="gray">
          <a:xfrm>
            <a:off x="2336801" y="2"/>
            <a:ext cx="98552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31" name="Picture Placeholder 76"/>
          <p:cNvSpPr>
            <a:spLocks noGrp="1"/>
          </p:cNvSpPr>
          <p:nvPr>
            <p:ph type="pic" sz="quarter" idx="13"/>
          </p:nvPr>
        </p:nvSpPr>
        <p:spPr>
          <a:xfrm>
            <a:off x="812801" y="3048000"/>
            <a:ext cx="1219200" cy="762000"/>
          </a:xfrm>
        </p:spPr>
        <p:txBody>
          <a:bodyPr/>
          <a:lstStyle>
            <a:lvl1pPr>
              <a:defRPr sz="1400"/>
            </a:lvl1pPr>
          </a:lstStyle>
          <a:p>
            <a:r>
              <a:rPr lang="fr-FR" noProof="0" smtClean="0"/>
              <a:t>Cliquez sur l'icône pour ajouter une image</a:t>
            </a:r>
            <a:endParaRPr lang="en-GB" noProof="0" dirty="0"/>
          </a:p>
        </p:txBody>
      </p:sp>
      <p:grpSp>
        <p:nvGrpSpPr>
          <p:cNvPr id="3" name="Group 31"/>
          <p:cNvGrpSpPr/>
          <p:nvPr/>
        </p:nvGrpSpPr>
        <p:grpSpPr>
          <a:xfrm>
            <a:off x="652115" y="2901698"/>
            <a:ext cx="1613003" cy="151219"/>
            <a:chOff x="489087" y="2521685"/>
            <a:chExt cx="1209752" cy="151219"/>
          </a:xfrm>
        </p:grpSpPr>
        <p:cxnSp>
          <p:nvCxnSpPr>
            <p:cNvPr id="33" name="Straight Connector 32"/>
            <p:cNvCxnSpPr/>
            <p:nvPr/>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96" name="Group 32"/>
          <p:cNvGrpSpPr/>
          <p:nvPr/>
        </p:nvGrpSpPr>
        <p:grpSpPr>
          <a:xfrm>
            <a:off x="1291456" y="6170992"/>
            <a:ext cx="1219200" cy="533479"/>
            <a:chOff x="518032" y="978681"/>
            <a:chExt cx="4572000" cy="2667393"/>
          </a:xfrm>
        </p:grpSpPr>
        <p:sp>
          <p:nvSpPr>
            <p:cNvPr id="97" name="Rectangle 37"/>
            <p:cNvSpPr>
              <a:spLocks noChangeArrowheads="1"/>
            </p:cNvSpPr>
            <p:nvPr/>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98" name="Freeform 7"/>
            <p:cNvSpPr>
              <a:spLocks noEditPoints="1"/>
            </p:cNvSpPr>
            <p:nvPr/>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3808791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p:nvGrpSpPr>
        <p:grpSpPr bwMode="gray">
          <a:xfrm>
            <a:off x="2336801" y="2"/>
            <a:ext cx="98552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54"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17" name="Picture Placeholder 76"/>
          <p:cNvSpPr>
            <a:spLocks noGrp="1"/>
          </p:cNvSpPr>
          <p:nvPr>
            <p:ph type="pic" sz="quarter" idx="13"/>
          </p:nvPr>
        </p:nvSpPr>
        <p:spPr>
          <a:xfrm>
            <a:off x="2336800" y="2899978"/>
            <a:ext cx="8432800" cy="3272223"/>
          </a:xfrm>
        </p:spPr>
        <p:txBody>
          <a:bodyPr/>
          <a:lstStyle>
            <a:lvl1pPr>
              <a:defRPr sz="1400"/>
            </a:lvl1pPr>
          </a:lstStyle>
          <a:p>
            <a:r>
              <a:rPr lang="fr-FR" noProof="0" smtClean="0"/>
              <a:t>Cliquez sur l'icône pour ajouter une image</a:t>
            </a:r>
            <a:endParaRPr lang="en-GB" noProof="0" dirty="0"/>
          </a:p>
        </p:txBody>
      </p:sp>
      <p:grpSp>
        <p:nvGrpSpPr>
          <p:cNvPr id="18" name="Group 32"/>
          <p:cNvGrpSpPr/>
          <p:nvPr/>
        </p:nvGrpSpPr>
        <p:grpSpPr>
          <a:xfrm>
            <a:off x="1291456" y="6170992"/>
            <a:ext cx="1219200" cy="533479"/>
            <a:chOff x="518032" y="978681"/>
            <a:chExt cx="4572000" cy="2667393"/>
          </a:xfrm>
        </p:grpSpPr>
        <p:sp>
          <p:nvSpPr>
            <p:cNvPr id="19" name="Rectangle 37"/>
            <p:cNvSpPr>
              <a:spLocks noChangeArrowheads="1"/>
            </p:cNvSpPr>
            <p:nvPr/>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1" name="Freeform 7"/>
            <p:cNvSpPr>
              <a:spLocks noEditPoints="1"/>
            </p:cNvSpPr>
            <p:nvPr/>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18710452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9855200" y="685802"/>
            <a:ext cx="23368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1" name="Rectangle 648"/>
          <p:cNvSpPr>
            <a:spLocks noChangeArrowheads="1"/>
          </p:cNvSpPr>
          <p:nvPr/>
        </p:nvSpPr>
        <p:spPr bwMode="gray">
          <a:xfrm>
            <a:off x="2336800" y="0"/>
            <a:ext cx="75184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3" name="Rectangle 650"/>
          <p:cNvSpPr>
            <a:spLocks noChangeArrowheads="1"/>
          </p:cNvSpPr>
          <p:nvPr/>
        </p:nvSpPr>
        <p:spPr bwMode="gray">
          <a:xfrm>
            <a:off x="2336800" y="685800"/>
            <a:ext cx="75184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50"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1" name="Group 32"/>
          <p:cNvGrpSpPr/>
          <p:nvPr/>
        </p:nvGrpSpPr>
        <p:grpSpPr>
          <a:xfrm>
            <a:off x="1291456" y="6170992"/>
            <a:ext cx="1219200" cy="533479"/>
            <a:chOff x="518032" y="978681"/>
            <a:chExt cx="4572000" cy="2667393"/>
          </a:xfrm>
        </p:grpSpPr>
        <p:sp>
          <p:nvSpPr>
            <p:cNvPr id="12" name="Rectangle 37"/>
            <p:cNvSpPr>
              <a:spLocks noChangeArrowheads="1"/>
            </p:cNvSpPr>
            <p:nvPr/>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 name="Freeform 7"/>
            <p:cNvSpPr>
              <a:spLocks noEditPoints="1"/>
            </p:cNvSpPr>
            <p:nvPr/>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32931961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sz="3200">
                <a:solidFill>
                  <a:schemeClr val="tx1"/>
                </a:solidFill>
              </a:defRPr>
            </a:lvl1pPr>
          </a:lstStyle>
          <a:p>
            <a:r>
              <a:rPr lang="fr-FR" noProof="0" smtClean="0"/>
              <a:t>Modifiez le style du titre</a:t>
            </a:r>
            <a:endParaRPr lang="en-GB" noProof="0"/>
          </a:p>
        </p:txBody>
      </p:sp>
      <p:sp>
        <p:nvSpPr>
          <p:cNvPr id="11" name="Text Placeholder 10"/>
          <p:cNvSpPr>
            <a:spLocks noGrp="1"/>
          </p:cNvSpPr>
          <p:nvPr>
            <p:ph type="body" sz="quarter" idx="10" hasCustomPrompt="1"/>
          </p:nvPr>
        </p:nvSpPr>
        <p:spPr>
          <a:xfrm>
            <a:off x="711200" y="5867400"/>
            <a:ext cx="6400800" cy="762000"/>
          </a:xfrm>
        </p:spPr>
        <p:txBody>
          <a:bodyPr anchor="b"/>
          <a:lstStyle>
            <a:lvl1pPr>
              <a:defRPr sz="900">
                <a:latin typeface="Arial" pitchFamily="34" charset="0"/>
                <a:cs typeface="Arial" pitchFamily="34" charset="0"/>
              </a:defRPr>
            </a:lvl1pPr>
          </a:lstStyle>
          <a:p>
            <a:pPr lvl="0"/>
            <a:r>
              <a:rPr lang="en-GB" noProof="0" smtClean="0"/>
              <a:t>Add legal and copyright disclaimers here.</a:t>
            </a:r>
            <a:endParaRPr lang="en-GB" noProof="0"/>
          </a:p>
        </p:txBody>
      </p:sp>
      <p:cxnSp>
        <p:nvCxnSpPr>
          <p:cNvPr id="7" name="Shape 6"/>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6593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1_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426941"/>
            <a:ext cx="10769600" cy="525049"/>
          </a:xfrm>
        </p:spPr>
        <p:txBody>
          <a:bodyPr numCol="1"/>
          <a:lstStyle>
            <a:lvl1pPr>
              <a:defRPr b="0" i="0">
                <a:solidFill>
                  <a:schemeClr val="tx1">
                    <a:lumMod val="65000"/>
                    <a:lumOff val="35000"/>
                  </a:schemeClr>
                </a:solidFill>
              </a:defRPr>
            </a:lvl1pPr>
          </a:lstStyle>
          <a:p>
            <a:r>
              <a:rPr lang="fr-FR" noProof="0" smtClean="0"/>
              <a:t>Modifiez le style du titre</a:t>
            </a:r>
            <a:endParaRPr lang="en-GB" altLang="en-GB" noProof="0" dirty="0"/>
          </a:p>
        </p:txBody>
      </p:sp>
      <p:sp>
        <p:nvSpPr>
          <p:cNvPr id="31" name="Content Placeholder 26"/>
          <p:cNvSpPr>
            <a:spLocks noGrp="1"/>
          </p:cNvSpPr>
          <p:nvPr>
            <p:ph sz="quarter" idx="15"/>
          </p:nvPr>
        </p:nvSpPr>
        <p:spPr>
          <a:xfrm>
            <a:off x="711200" y="2032003"/>
            <a:ext cx="10769600" cy="4152900"/>
          </a:xfrm>
        </p:spPr>
        <p:txBody>
          <a:bodyPr numCol="1"/>
          <a:lstStyle>
            <a:lvl1pPr>
              <a:lnSpc>
                <a:spcPct val="90000"/>
              </a:lnSpc>
              <a:defRPr sz="900" baseline="0">
                <a:solidFill>
                  <a:schemeClr val="tx1">
                    <a:lumMod val="65000"/>
                    <a:lumOff val="35000"/>
                  </a:schemeClr>
                </a:solidFill>
              </a:defRPr>
            </a:lvl1pPr>
            <a:lvl2pPr>
              <a:lnSpc>
                <a:spcPct val="90000"/>
              </a:lnSpc>
              <a:defRPr sz="900">
                <a:solidFill>
                  <a:schemeClr val="tx1">
                    <a:lumMod val="65000"/>
                    <a:lumOff val="35000"/>
                  </a:schemeClr>
                </a:solidFill>
              </a:defRPr>
            </a:lvl2pPr>
            <a:lvl3pPr>
              <a:lnSpc>
                <a:spcPct val="90000"/>
              </a:lnSpc>
              <a:defRPr sz="900">
                <a:solidFill>
                  <a:schemeClr val="tx1">
                    <a:lumMod val="65000"/>
                    <a:lumOff val="35000"/>
                  </a:schemeClr>
                </a:solidFill>
              </a:defRPr>
            </a:lvl3pPr>
            <a:lvl4pPr>
              <a:lnSpc>
                <a:spcPct val="90000"/>
              </a:lnSpc>
              <a:defRPr sz="900">
                <a:solidFill>
                  <a:schemeClr val="tx1">
                    <a:lumMod val="65000"/>
                    <a:lumOff val="35000"/>
                  </a:schemeClr>
                </a:solidFill>
              </a:defRPr>
            </a:lvl4pPr>
            <a:lvl5pPr>
              <a:lnSpc>
                <a:spcPct val="90000"/>
              </a:lnSpc>
              <a:defRPr sz="900">
                <a:solidFill>
                  <a:schemeClr val="tx1">
                    <a:lumMod val="65000"/>
                    <a:lumOff val="35000"/>
                  </a:schemeClr>
                </a:solidFill>
              </a:defRPr>
            </a:lvl5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altLang="en-GB" noProof="0" dirty="0"/>
          </a:p>
        </p:txBody>
      </p:sp>
      <p:sp>
        <p:nvSpPr>
          <p:cNvPr id="32" name="TextBox 31"/>
          <p:cNvSpPr txBox="1"/>
          <p:nvPr/>
        </p:nvSpPr>
        <p:spPr>
          <a:xfrm>
            <a:off x="711200" y="6477014"/>
            <a:ext cx="3454400" cy="152401"/>
          </a:xfrm>
          <a:prstGeom prst="rect">
            <a:avLst/>
          </a:prstGeom>
          <a:noFill/>
        </p:spPr>
        <p:txBody>
          <a:bodyPr vert="horz" wrap="square" lIns="0" tIns="0" rIns="0" bIns="0" numCol="1" rtlCol="0" anchor="t" anchorCtr="0">
            <a:noAutofit/>
          </a:bodyPr>
          <a:lstStyle/>
          <a:p>
            <a:r>
              <a:rPr lang="en-GB" altLang="en-GB" sz="600" i="1" dirty="0">
                <a:solidFill>
                  <a:srgbClr val="000000"/>
                </a:solidFill>
                <a:latin typeface="Georgia"/>
                <a:cs typeface="Arial" pitchFamily="34" charset="0"/>
              </a:rPr>
              <a:t>PwC</a:t>
            </a:r>
          </a:p>
        </p:txBody>
      </p:sp>
      <p:sp>
        <p:nvSpPr>
          <p:cNvPr id="9" name="Slide Number Placeholder 5"/>
          <p:cNvSpPr>
            <a:spLocks noGrp="1"/>
          </p:cNvSpPr>
          <p:nvPr>
            <p:ph type="sldNum" sz="quarter" idx="4"/>
          </p:nvPr>
        </p:nvSpPr>
        <p:spPr>
          <a:xfrm>
            <a:off x="9448801" y="6477000"/>
            <a:ext cx="2036064" cy="152400"/>
          </a:xfrm>
          <a:prstGeom prst="rect">
            <a:avLst/>
          </a:prstGeom>
        </p:spPr>
        <p:txBody>
          <a:bodyPr lIns="0" tIns="0" rIns="0" bIns="0" numCol="1" anchor="t" anchorCtr="0">
            <a:noAutofit/>
          </a:bodyPr>
          <a:lstStyle>
            <a:lvl1pPr algn="r">
              <a:defRPr sz="600">
                <a:solidFill>
                  <a:schemeClr val="tx1">
                    <a:lumMod val="65000"/>
                    <a:lumOff val="35000"/>
                  </a:schemeClr>
                </a:solidFill>
                <a:latin typeface="+mj-lt"/>
                <a:cs typeface="Arial" pitchFamily="34" charset="0"/>
              </a:defRPr>
            </a:lvl1pPr>
          </a:lstStyle>
          <a:p>
            <a:fld id="{20C70A02-F38C-482A-8702-110728A00EA2}" type="slidenum">
              <a:rPr lang="fr-FR" smtClean="0"/>
              <a:pPr/>
              <a:t>‹N°›</a:t>
            </a:fld>
            <a:endParaRPr lang="fr-FR"/>
          </a:p>
        </p:txBody>
      </p:sp>
      <p:sp>
        <p:nvSpPr>
          <p:cNvPr id="3" name="Rectangle 2"/>
          <p:cNvSpPr/>
          <p:nvPr/>
        </p:nvSpPr>
        <p:spPr bwMode="ltGray">
          <a:xfrm>
            <a:off x="0" y="5"/>
            <a:ext cx="12192000" cy="217117"/>
          </a:xfrm>
          <a:prstGeom prst="rect">
            <a:avLst/>
          </a:prstGeom>
          <a:solidFill>
            <a:srgbClr val="C0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8564" tIns="34282" rIns="68564" bIns="34282" numCol="1" rtlCol="0" anchor="ctr"/>
          <a:lstStyle/>
          <a:p>
            <a:pPr algn="ctr"/>
            <a:endParaRPr lang="en-US" sz="1350" dirty="0">
              <a:solidFill>
                <a:srgbClr val="FFFFFF"/>
              </a:solidFill>
              <a:latin typeface="Georgia" pitchFamily="18" charset="0"/>
            </a:endParaRPr>
          </a:p>
        </p:txBody>
      </p:sp>
      <p:sp>
        <p:nvSpPr>
          <p:cNvPr id="6" name="Text Placeholder 5"/>
          <p:cNvSpPr>
            <a:spLocks noGrp="1"/>
          </p:cNvSpPr>
          <p:nvPr>
            <p:ph type="body" sz="quarter" idx="16"/>
          </p:nvPr>
        </p:nvSpPr>
        <p:spPr>
          <a:xfrm>
            <a:off x="711201" y="1373731"/>
            <a:ext cx="10803467" cy="416983"/>
          </a:xfrm>
        </p:spPr>
        <p:txBody>
          <a:bodyPr numCol="1"/>
          <a:lstStyle>
            <a:lvl1pPr>
              <a:lnSpc>
                <a:spcPct val="90000"/>
              </a:lnSpc>
              <a:defRPr sz="1050" i="1">
                <a:solidFill>
                  <a:schemeClr val="tx1">
                    <a:lumMod val="65000"/>
                    <a:lumOff val="35000"/>
                  </a:schemeClr>
                </a:solidFill>
              </a:defRPr>
            </a:lvl1pPr>
          </a:lstStyle>
          <a:p>
            <a:pPr lvl="0"/>
            <a:r>
              <a:rPr lang="fr-FR" smtClean="0"/>
              <a:t>Modifiez les styles du texte du masque</a:t>
            </a:r>
          </a:p>
        </p:txBody>
      </p:sp>
      <p:cxnSp>
        <p:nvCxnSpPr>
          <p:cNvPr id="14" name="Straight Connector 13"/>
          <p:cNvCxnSpPr/>
          <p:nvPr/>
        </p:nvCxnSpPr>
        <p:spPr>
          <a:xfrm flipH="1">
            <a:off x="782155" y="1121216"/>
            <a:ext cx="946180" cy="0"/>
          </a:xfrm>
          <a:prstGeom prst="line">
            <a:avLst/>
          </a:prstGeom>
          <a:ln w="6350" cmpd="sng">
            <a:solidFill>
              <a:schemeClr val="tx2"/>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792335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cSld name="3_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197600" y="685800"/>
            <a:ext cx="5283200" cy="1066800"/>
          </a:xfrm>
        </p:spPr>
        <p:txBody>
          <a:bodyPr anchor="t" anchorCtr="0">
            <a:noAutofit/>
          </a:bodyPr>
          <a:lstStyle>
            <a:lvl1pPr>
              <a:lnSpc>
                <a:spcPct val="90000"/>
              </a:lnSpc>
              <a:defRPr sz="3200" baseline="0">
                <a:solidFill>
                  <a:schemeClr val="bg1"/>
                </a:solidFill>
              </a:defRPr>
            </a:lvl1pPr>
          </a:lstStyle>
          <a:p>
            <a:r>
              <a:rPr lang="fr-FR" noProof="0" smtClean="0"/>
              <a:t>Modifiez le style du titre</a:t>
            </a:r>
            <a:endParaRPr lang="en-GB" noProof="0" dirty="0"/>
          </a:p>
        </p:txBody>
      </p:sp>
      <p:sp>
        <p:nvSpPr>
          <p:cNvPr id="22" name="Subtitle 2"/>
          <p:cNvSpPr>
            <a:spLocks noGrp="1"/>
          </p:cNvSpPr>
          <p:nvPr>
            <p:ph type="subTitle" idx="1"/>
          </p:nvPr>
        </p:nvSpPr>
        <p:spPr bwMode="black">
          <a:xfrm>
            <a:off x="6197600" y="1905000"/>
            <a:ext cx="5283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fr-FR" noProof="0" smtClean="0"/>
              <a:t>Modifiez le style des sous-titres du masque</a:t>
            </a:r>
            <a:endParaRPr lang="en-GB" noProof="0" dirty="0" smtClean="0"/>
          </a:p>
        </p:txBody>
      </p:sp>
      <p:cxnSp>
        <p:nvCxnSpPr>
          <p:cNvPr id="11" name="Shape 10"/>
          <p:cNvCxnSpPr/>
          <p:nvPr/>
        </p:nvCxnSpPr>
        <p:spPr>
          <a:xfrm rot="5400000" flipH="1" flipV="1">
            <a:off x="8654201" y="-2050200"/>
            <a:ext cx="152399" cy="54720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0"/>
          </p:nvPr>
        </p:nvSpPr>
        <p:spPr>
          <a:xfrm>
            <a:off x="711200" y="3644900"/>
            <a:ext cx="7315200" cy="1524000"/>
          </a:xfrm>
        </p:spPr>
        <p:txBody>
          <a:bodyPr/>
          <a:lstStyle>
            <a:lvl1pPr>
              <a:defRPr sz="20000" b="1" i="1">
                <a:solidFill>
                  <a:schemeClr val="bg1"/>
                </a:solidFill>
              </a:defRPr>
            </a:lvl1pPr>
          </a:lstStyle>
          <a:p>
            <a:pPr lvl="0"/>
            <a:r>
              <a:rPr lang="fr-FR" smtClean="0"/>
              <a:t>Modifiez les styles du texte du masque</a:t>
            </a:r>
          </a:p>
        </p:txBody>
      </p:sp>
    </p:spTree>
    <p:extLst>
      <p:ext uri="{BB962C8B-B14F-4D97-AF65-F5344CB8AC3E}">
        <p14:creationId xmlns:p14="http://schemas.microsoft.com/office/powerpoint/2010/main" val="3820287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4_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6197600" y="685800"/>
            <a:ext cx="5283200" cy="1066800"/>
          </a:xfrm>
        </p:spPr>
        <p:txBody>
          <a:bodyPr anchor="t" anchorCtr="0">
            <a:noAutofit/>
          </a:bodyPr>
          <a:lstStyle>
            <a:lvl1pPr>
              <a:lnSpc>
                <a:spcPct val="90000"/>
              </a:lnSpc>
              <a:defRPr sz="3200" baseline="0">
                <a:solidFill>
                  <a:schemeClr val="bg1"/>
                </a:solidFill>
              </a:defRPr>
            </a:lvl1pPr>
          </a:lstStyle>
          <a:p>
            <a:r>
              <a:rPr lang="en-US" noProof="0" dirty="0" smtClean="0"/>
              <a:t>Click to edit Master title style</a:t>
            </a:r>
            <a:endParaRPr lang="en-GB" noProof="0" dirty="0"/>
          </a:p>
        </p:txBody>
      </p:sp>
      <p:sp>
        <p:nvSpPr>
          <p:cNvPr id="22" name="Subtitle 2"/>
          <p:cNvSpPr>
            <a:spLocks noGrp="1"/>
          </p:cNvSpPr>
          <p:nvPr>
            <p:ph type="subTitle" idx="1"/>
          </p:nvPr>
        </p:nvSpPr>
        <p:spPr bwMode="black">
          <a:xfrm>
            <a:off x="6197600" y="1905000"/>
            <a:ext cx="5283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dirty="0" smtClean="0"/>
              <a:t>Click to edit Master subtitle style</a:t>
            </a:r>
            <a:endParaRPr lang="en-GB" noProof="0" dirty="0" smtClean="0"/>
          </a:p>
        </p:txBody>
      </p:sp>
      <p:cxnSp>
        <p:nvCxnSpPr>
          <p:cNvPr id="11" name="Shape 10"/>
          <p:cNvCxnSpPr/>
          <p:nvPr/>
        </p:nvCxnSpPr>
        <p:spPr>
          <a:xfrm rot="5400000" flipH="1" flipV="1">
            <a:off x="8654201" y="-2050200"/>
            <a:ext cx="152399" cy="54720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0"/>
          </p:nvPr>
        </p:nvSpPr>
        <p:spPr>
          <a:xfrm>
            <a:off x="711200" y="3644900"/>
            <a:ext cx="7315200" cy="1524000"/>
          </a:xfrm>
        </p:spPr>
        <p:txBody>
          <a:bodyPr/>
          <a:lstStyle>
            <a:lvl1pPr>
              <a:defRPr sz="20000" b="1" i="1">
                <a:solidFill>
                  <a:schemeClr val="bg1"/>
                </a:solidFill>
              </a:defRPr>
            </a:lvl1pPr>
          </a:lstStyle>
          <a:p>
            <a:pPr lvl="0"/>
            <a:r>
              <a:rPr lang="en-US" dirty="0" smtClean="0"/>
              <a:t>Click to edit Master text styles</a:t>
            </a:r>
          </a:p>
        </p:txBody>
      </p:sp>
    </p:spTree>
    <p:extLst>
      <p:ext uri="{BB962C8B-B14F-4D97-AF65-F5344CB8AC3E}">
        <p14:creationId xmlns:p14="http://schemas.microsoft.com/office/powerpoint/2010/main" val="94541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57431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smtClean="0"/>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263349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D6A1F70A-DBC2-4D06-9196-0DA84CD04D11}" type="datetimeFigureOut">
              <a:rPr lang="fr-FR" smtClean="0"/>
              <a:pPr/>
              <a:t>18/10/2018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0C70A02-F38C-482A-8702-110728A00EA2}" type="slidenum">
              <a:rPr lang="fr-FR" smtClean="0"/>
              <a:pPr/>
              <a:t>‹N°›</a:t>
            </a:fld>
            <a:endParaRPr lang="fr-FR"/>
          </a:p>
        </p:txBody>
      </p:sp>
    </p:spTree>
    <p:extLst>
      <p:ext uri="{BB962C8B-B14F-4D97-AF65-F5344CB8AC3E}">
        <p14:creationId xmlns:p14="http://schemas.microsoft.com/office/powerpoint/2010/main" val="55799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theme" Target="../theme/theme4.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6A1F70A-DBC2-4D06-9196-0DA84CD04D11}" type="datetimeFigureOut">
              <a:rPr lang="fr-FR" smtClean="0"/>
              <a:pPr/>
              <a:t>18/10/2018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0C70A02-F38C-482A-8702-110728A00EA2}" type="slidenum">
              <a:rPr lang="fr-FR" smtClean="0"/>
              <a:pPr/>
              <a:t>‹N°›</a:t>
            </a:fld>
            <a:endParaRPr lang="fr-FR"/>
          </a:p>
        </p:txBody>
      </p:sp>
    </p:spTree>
    <p:extLst>
      <p:ext uri="{BB962C8B-B14F-4D97-AF65-F5344CB8AC3E}">
        <p14:creationId xmlns:p14="http://schemas.microsoft.com/office/powerpoint/2010/main" val="17717332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6A1F70A-DBC2-4D06-9196-0DA84CD04D11}" type="datetimeFigureOut">
              <a:rPr lang="fr-FR" smtClean="0"/>
              <a:pPr/>
              <a:t>18/10/2018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0C70A02-F38C-482A-8702-110728A00EA2}" type="slidenum">
              <a:rPr lang="fr-FR" smtClean="0"/>
              <a:pPr/>
              <a:t>‹N°›</a:t>
            </a:fld>
            <a:endParaRPr lang="fr-FR"/>
          </a:p>
        </p:txBody>
      </p:sp>
    </p:spTree>
    <p:extLst>
      <p:ext uri="{BB962C8B-B14F-4D97-AF65-F5344CB8AC3E}">
        <p14:creationId xmlns:p14="http://schemas.microsoft.com/office/powerpoint/2010/main" val="54183610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6A1F70A-DBC2-4D06-9196-0DA84CD04D11}" type="datetimeFigureOut">
              <a:rPr lang="fr-FR" smtClean="0"/>
              <a:pPr/>
              <a:t>18/10/2018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fr-F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0C70A02-F38C-482A-8702-110728A00EA2}" type="slidenum">
              <a:rPr lang="fr-FR" smtClean="0"/>
              <a:pPr/>
              <a:t>‹N°›</a:t>
            </a:fld>
            <a:endParaRPr lang="fr-FR"/>
          </a:p>
        </p:txBody>
      </p:sp>
    </p:spTree>
    <p:extLst>
      <p:ext uri="{BB962C8B-B14F-4D97-AF65-F5344CB8AC3E}">
        <p14:creationId xmlns:p14="http://schemas.microsoft.com/office/powerpoint/2010/main" val="15411323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1201" y="685800"/>
            <a:ext cx="10769601" cy="914400"/>
          </a:xfrm>
          <a:prstGeom prst="rect">
            <a:avLst/>
          </a:prstGeom>
        </p:spPr>
        <p:txBody>
          <a:bodyPr vert="horz" lIns="0" tIns="0" rIns="0" bIns="0" rtlCol="0" anchor="t" anchorCtr="0">
            <a:noAutofit/>
          </a:bodyPr>
          <a:lstStyle/>
          <a:p>
            <a:r>
              <a:rPr lang="en-GB" noProof="0" smtClean="0"/>
              <a:t>Click to edit</a:t>
            </a:r>
            <a:br>
              <a:rPr lang="en-GB" noProof="0" smtClean="0"/>
            </a:br>
            <a:r>
              <a:rPr lang="en-GB" noProof="0" smtClean="0"/>
              <a:t>Master title style</a:t>
            </a:r>
            <a:endParaRPr lang="en-GB" noProof="0"/>
          </a:p>
        </p:txBody>
      </p:sp>
      <p:sp>
        <p:nvSpPr>
          <p:cNvPr id="3" name="Text Placeholder 2"/>
          <p:cNvSpPr>
            <a:spLocks noGrp="1"/>
          </p:cNvSpPr>
          <p:nvPr>
            <p:ph type="body" idx="1"/>
          </p:nvPr>
        </p:nvSpPr>
        <p:spPr>
          <a:xfrm>
            <a:off x="711202" y="1752600"/>
            <a:ext cx="10769599" cy="4419600"/>
          </a:xfrm>
          <a:prstGeom prst="rect">
            <a:avLst/>
          </a:prstGeom>
        </p:spPr>
        <p:txBody>
          <a:bodyPr vert="horz" lIns="0" tIns="0" rIns="0" bIns="0" rtlCol="0">
            <a:noAutofit/>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dirty="0" smtClean="0"/>
          </a:p>
        </p:txBody>
      </p:sp>
      <p:sp>
        <p:nvSpPr>
          <p:cNvPr id="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20C70A02-F38C-482A-8702-110728A00EA2}" type="slidenum">
              <a:rPr lang="fr-FR" smtClean="0"/>
              <a:pPr/>
              <a:t>‹N°›</a:t>
            </a:fld>
            <a:endParaRPr lang="fr-FR"/>
          </a:p>
        </p:txBody>
      </p:sp>
      <p:sp>
        <p:nvSpPr>
          <p:cNvPr id="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D6A1F70A-DBC2-4D06-9196-0DA84CD04D11}" type="datetimeFigureOut">
              <a:rPr lang="fr-FR" smtClean="0"/>
              <a:pPr/>
              <a:t>18/10/2018</a:t>
            </a:fld>
            <a:endParaRPr lang="fr-FR"/>
          </a:p>
        </p:txBody>
      </p:sp>
      <p:sp>
        <p:nvSpPr>
          <p:cNvPr id="7" name="Footer Placeholder 4"/>
          <p:cNvSpPr>
            <a:spLocks noGrp="1"/>
          </p:cNvSpPr>
          <p:nvPr>
            <p:ph type="ftr" sz="quarter" idx="3"/>
          </p:nvPr>
        </p:nvSpPr>
        <p:spPr>
          <a:xfrm>
            <a:off x="707136" y="6324600"/>
            <a:ext cx="7014464"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fr-FR"/>
          </a:p>
        </p:txBody>
      </p:sp>
    </p:spTree>
    <p:extLst>
      <p:ext uri="{BB962C8B-B14F-4D97-AF65-F5344CB8AC3E}">
        <p14:creationId xmlns:p14="http://schemas.microsoft.com/office/powerpoint/2010/main" val="179815627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6" r:id="rId23"/>
    <p:sldLayoutId id="2147483791" r:id="rId24"/>
  </p:sldLayoutIdLst>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4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4.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4.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3.xml"/><Relationship Id="rId4"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287688" y="374905"/>
            <a:ext cx="6912768" cy="1346809"/>
            <a:chOff x="1763688" y="374904"/>
            <a:chExt cx="6912768" cy="1346809"/>
          </a:xfrm>
        </p:grpSpPr>
        <p:grpSp>
          <p:nvGrpSpPr>
            <p:cNvPr id="2" name="Group 50"/>
            <p:cNvGrpSpPr/>
            <p:nvPr/>
          </p:nvGrpSpPr>
          <p:grpSpPr>
            <a:xfrm>
              <a:off x="1763688" y="620688"/>
              <a:ext cx="6912768" cy="1101025"/>
              <a:chOff x="1331640" y="1268760"/>
              <a:chExt cx="6912768" cy="1101025"/>
            </a:xfrm>
          </p:grpSpPr>
          <p:sp>
            <p:nvSpPr>
              <p:cNvPr id="52" name="TextBox 51"/>
              <p:cNvSpPr txBox="1"/>
              <p:nvPr/>
            </p:nvSpPr>
            <p:spPr>
              <a:xfrm>
                <a:off x="1403648" y="1292567"/>
                <a:ext cx="6336704" cy="1077218"/>
              </a:xfrm>
              <a:prstGeom prst="rect">
                <a:avLst/>
              </a:prstGeom>
              <a:noFill/>
            </p:spPr>
            <p:txBody>
              <a:bodyPr wrap="square" rtlCol="0">
                <a:spAutoFit/>
              </a:bodyPr>
              <a:lstStyle/>
              <a:p>
                <a:pPr>
                  <a:defRPr/>
                </a:pPr>
                <a:r>
                  <a:rPr lang="fr-FR" sz="3200" b="1" i="1" kern="0" dirty="0" smtClean="0">
                    <a:solidFill>
                      <a:sysClr val="windowText" lastClr="000000"/>
                    </a:solidFill>
                    <a:latin typeface="+mj-lt"/>
                  </a:rPr>
                  <a:t>Détection </a:t>
                </a:r>
                <a:r>
                  <a:rPr lang="fr-FR" sz="3200" b="1" i="1" kern="0" dirty="0">
                    <a:solidFill>
                      <a:sysClr val="windowText" lastClr="000000"/>
                    </a:solidFill>
                    <a:latin typeface="+mj-lt"/>
                  </a:rPr>
                  <a:t>de fraude de la carte </a:t>
                </a:r>
                <a:r>
                  <a:rPr lang="fr-FR" sz="3200" b="1" i="1" kern="0" dirty="0" smtClean="0">
                    <a:solidFill>
                      <a:sysClr val="windowText" lastClr="000000"/>
                    </a:solidFill>
                    <a:latin typeface="+mj-lt"/>
                  </a:rPr>
                  <a:t>bancaire</a:t>
                </a:r>
                <a:endParaRPr lang="en-US" sz="3200" b="1" i="1" kern="0" dirty="0">
                  <a:solidFill>
                    <a:sysClr val="windowText" lastClr="000000"/>
                  </a:solidFill>
                  <a:latin typeface="+mj-lt"/>
                </a:endParaRPr>
              </a:p>
            </p:txBody>
          </p:sp>
          <p:grpSp>
            <p:nvGrpSpPr>
              <p:cNvPr id="3" name="Group 17"/>
              <p:cNvGrpSpPr/>
              <p:nvPr/>
            </p:nvGrpSpPr>
            <p:grpSpPr>
              <a:xfrm>
                <a:off x="1331640" y="1268760"/>
                <a:ext cx="6912768" cy="144016"/>
                <a:chOff x="1115616" y="692696"/>
                <a:chExt cx="6912768" cy="144016"/>
              </a:xfrm>
            </p:grpSpPr>
            <p:cxnSp>
              <p:nvCxnSpPr>
                <p:cNvPr id="54" name="Straight Connector 53"/>
                <p:cNvCxnSpPr/>
                <p:nvPr/>
              </p:nvCxnSpPr>
              <p:spPr>
                <a:xfrm rot="5400000" flipH="1" flipV="1">
                  <a:off x="1043608" y="764704"/>
                  <a:ext cx="144016" cy="0"/>
                </a:xfrm>
                <a:prstGeom prst="line">
                  <a:avLst/>
                </a:prstGeom>
                <a:noFill/>
                <a:ln w="12700" cap="flat" cmpd="sng" algn="ctr">
                  <a:solidFill>
                    <a:schemeClr val="accent1"/>
                  </a:solidFill>
                  <a:prstDash val="solid"/>
                </a:ln>
                <a:effectLst/>
              </p:spPr>
            </p:cxnSp>
            <p:cxnSp>
              <p:nvCxnSpPr>
                <p:cNvPr id="55" name="Straight Connector 54"/>
                <p:cNvCxnSpPr/>
                <p:nvPr/>
              </p:nvCxnSpPr>
              <p:spPr>
                <a:xfrm>
                  <a:off x="1115616" y="692696"/>
                  <a:ext cx="6912768" cy="0"/>
                </a:xfrm>
                <a:prstGeom prst="line">
                  <a:avLst/>
                </a:prstGeom>
                <a:noFill/>
                <a:ln w="12700" cap="flat" cmpd="sng" algn="ctr">
                  <a:solidFill>
                    <a:schemeClr val="tx2"/>
                  </a:solidFill>
                  <a:prstDash val="solid"/>
                </a:ln>
                <a:effectLst/>
              </p:spPr>
            </p:cxnSp>
          </p:grpSp>
        </p:grpSp>
        <p:sp>
          <p:nvSpPr>
            <p:cNvPr id="9" name="Text Placeholder 3"/>
            <p:cNvSpPr txBox="1">
              <a:spLocks/>
            </p:cNvSpPr>
            <p:nvPr/>
          </p:nvSpPr>
          <p:spPr>
            <a:xfrm>
              <a:off x="1895475" y="374904"/>
              <a:ext cx="4105656" cy="146304"/>
            </a:xfrm>
            <a:prstGeom prst="rect">
              <a:avLst/>
            </a:prstGeom>
          </p:spPr>
          <p:txBody>
            <a:bodyPr lIns="0" tIns="0" rIns="0" bIns="0"/>
            <a:lst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a:lstStyle>
            <a:p>
              <a:endParaRPr lang="en-US" sz="1100" dirty="0">
                <a:latin typeface="+mn-lt"/>
              </a:endParaRPr>
            </a:p>
          </p:txBody>
        </p:sp>
      </p:grpSp>
      <p:sp>
        <p:nvSpPr>
          <p:cNvPr id="4" name="TextBox 3"/>
          <p:cNvSpPr txBox="1"/>
          <p:nvPr/>
        </p:nvSpPr>
        <p:spPr>
          <a:xfrm>
            <a:off x="2049475" y="3784560"/>
            <a:ext cx="2209800" cy="990600"/>
          </a:xfrm>
          <a:prstGeom prst="rect">
            <a:avLst/>
          </a:prstGeom>
          <a:noFill/>
        </p:spPr>
        <p:txBody>
          <a:bodyPr wrap="square" lIns="0" tIns="0" rIns="0" bIns="0" rtlCol="0">
            <a:noAutofit/>
          </a:bodyPr>
          <a:lstStyle/>
          <a:p>
            <a:pPr indent="-274320">
              <a:spcAft>
                <a:spcPts val="900"/>
              </a:spcAft>
            </a:pPr>
            <a:r>
              <a:rPr lang="en-US" sz="1200" b="1" dirty="0" smtClean="0">
                <a:latin typeface="Georgia" pitchFamily="18" charset="0"/>
              </a:rPr>
              <a:t>Faculté des sciences</a:t>
            </a:r>
            <a:endParaRPr lang="en-US" sz="1200" b="1" dirty="0">
              <a:latin typeface="Georgia" pitchFamily="18" charset="0"/>
            </a:endParaRPr>
          </a:p>
          <a:p>
            <a:pPr indent="-274320">
              <a:spcAft>
                <a:spcPts val="900"/>
              </a:spcAft>
            </a:pPr>
            <a:r>
              <a:rPr lang="en-US" sz="1200" b="1" dirty="0" smtClean="0">
                <a:latin typeface="Georgia" pitchFamily="18" charset="0"/>
              </a:rPr>
              <a:t>Université Mohammed V</a:t>
            </a:r>
            <a:endParaRPr lang="en-US" sz="1200" b="1" dirty="0">
              <a:latin typeface="Georgia" pitchFamily="18" charset="0"/>
            </a:endParaRPr>
          </a:p>
          <a:p>
            <a:pPr indent="-274320">
              <a:spcAft>
                <a:spcPts val="900"/>
              </a:spcAft>
            </a:pPr>
            <a:r>
              <a:rPr lang="fr-FR" sz="1200" b="1" dirty="0">
                <a:latin typeface="Georgia" pitchFamily="18" charset="0"/>
              </a:rPr>
              <a:t>2017/2018</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9275" y="2015299"/>
            <a:ext cx="5941181" cy="4457675"/>
          </a:xfrm>
          <a:prstGeom prst="rect">
            <a:avLst/>
          </a:prstGeom>
        </p:spPr>
      </p:pic>
    </p:spTree>
    <p:extLst>
      <p:ext uri="{BB962C8B-B14F-4D97-AF65-F5344CB8AC3E}">
        <p14:creationId xmlns:p14="http://schemas.microsoft.com/office/powerpoint/2010/main" val="208210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6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Préparation de données</a:t>
            </a:r>
            <a:br>
              <a:rPr lang="fr-FR" dirty="0" smtClean="0"/>
            </a:br>
            <a:endParaRPr lang="fr-FR" dirty="0"/>
          </a:p>
        </p:txBody>
      </p:sp>
      <p:pic>
        <p:nvPicPr>
          <p:cNvPr id="4" name="Espace réservé du contenu 3" descr="préparation de données.PNG"/>
          <p:cNvPicPr>
            <a:picLocks noGrp="1" noChangeAspect="1"/>
          </p:cNvPicPr>
          <p:nvPr>
            <p:ph sz="quarter" idx="15"/>
          </p:nvPr>
        </p:nvPicPr>
        <p:blipFill>
          <a:blip r:embed="rId3"/>
          <a:stretch>
            <a:fillRect/>
          </a:stretch>
        </p:blipFill>
        <p:spPr>
          <a:xfrm>
            <a:off x="1428750" y="2304892"/>
            <a:ext cx="9105900" cy="283860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a:t>
            </a:r>
            <a:br>
              <a:rPr lang="fr-FR" dirty="0" smtClean="0"/>
            </a:br>
            <a:r>
              <a:rPr lang="fr-FR" b="0" dirty="0" smtClean="0"/>
              <a:t>  </a:t>
            </a:r>
            <a:r>
              <a:rPr lang="fr-FR" sz="1600" b="0" dirty="0" smtClean="0"/>
              <a:t>métriques </a:t>
            </a:r>
            <a:r>
              <a:rPr lang="fr-FR" sz="1600" b="0" dirty="0"/>
              <a:t>de performance </a:t>
            </a:r>
            <a:br>
              <a:rPr lang="fr-FR" sz="1600" b="0" dirty="0"/>
            </a:br>
            <a:endParaRPr lang="fr-FR" sz="1600" b="0" dirty="0"/>
          </a:p>
        </p:txBody>
      </p:sp>
      <p:sp>
        <p:nvSpPr>
          <p:cNvPr id="6" name="Rectangle 5"/>
          <p:cNvSpPr/>
          <p:nvPr/>
        </p:nvSpPr>
        <p:spPr>
          <a:xfrm>
            <a:off x="750277" y="1686364"/>
            <a:ext cx="5345723" cy="2640723"/>
          </a:xfrm>
          <a:prstGeom prst="rect">
            <a:avLst/>
          </a:prstGeom>
        </p:spPr>
        <p:txBody>
          <a:bodyPr wrap="square">
            <a:spAutoFit/>
          </a:bodyPr>
          <a:lstStyle/>
          <a:p>
            <a:pPr marL="342900" lvl="0" indent="-342900" algn="just" fontAlgn="base">
              <a:lnSpc>
                <a:spcPct val="115000"/>
              </a:lnSpc>
              <a:spcAft>
                <a:spcPts val="0"/>
              </a:spcAft>
              <a:buFont typeface="+mj-lt"/>
              <a:buAutoNum type="arabicPeriod"/>
              <a:tabLst>
                <a:tab pos="457200" algn="l"/>
              </a:tabLst>
            </a:pPr>
            <a:r>
              <a:rPr lang="fr-FR" b="1" dirty="0">
                <a:solidFill>
                  <a:srgbClr val="333333"/>
                </a:solidFill>
                <a:latin typeface="Arial" panose="020B0604020202020204" pitchFamily="34" charset="0"/>
                <a:ea typeface="Times New Roman" panose="02020603050405020304" pitchFamily="18" charset="0"/>
                <a:cs typeface="Arial" panose="020B0604020202020204" pitchFamily="34" charset="0"/>
              </a:rPr>
              <a:t>Vrai positif</a:t>
            </a:r>
            <a:r>
              <a:rPr lang="fr-FR"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fr-FR" b="1" dirty="0">
                <a:solidFill>
                  <a:srgbClr val="333333"/>
                </a:solidFill>
                <a:latin typeface="Arial" panose="020B0604020202020204" pitchFamily="34" charset="0"/>
                <a:ea typeface="Times New Roman" panose="02020603050405020304" pitchFamily="18" charset="0"/>
                <a:cs typeface="Arial" panose="020B0604020202020204" pitchFamily="34" charset="0"/>
              </a:rPr>
              <a:t>VP</a:t>
            </a:r>
            <a:r>
              <a:rPr lang="fr-FR" dirty="0">
                <a:solidFill>
                  <a:srgbClr val="333333"/>
                </a:solidFill>
                <a:latin typeface="Arial" panose="020B0604020202020204" pitchFamily="34" charset="0"/>
                <a:ea typeface="Times New Roman" panose="02020603050405020304" pitchFamily="18" charset="0"/>
                <a:cs typeface="Arial" panose="020B0604020202020204" pitchFamily="34" charset="0"/>
              </a:rPr>
              <a:t>. Elément de la classe 1 correctement prédit</a:t>
            </a:r>
            <a:endParaRPr lang="fr-FR" dirty="0">
              <a:solidFill>
                <a:srgbClr val="333333"/>
              </a:solidFill>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fontAlgn="base">
              <a:lnSpc>
                <a:spcPct val="115000"/>
              </a:lnSpc>
              <a:spcAft>
                <a:spcPts val="0"/>
              </a:spcAft>
              <a:buFont typeface="+mj-lt"/>
              <a:buAutoNum type="arabicPeriod"/>
              <a:tabLst>
                <a:tab pos="457200" algn="l"/>
              </a:tabLst>
            </a:pPr>
            <a:r>
              <a:rPr lang="fr-FR" b="1" dirty="0">
                <a:solidFill>
                  <a:srgbClr val="333333"/>
                </a:solidFill>
                <a:latin typeface="Arial" panose="020B0604020202020204" pitchFamily="34" charset="0"/>
                <a:ea typeface="Times New Roman" panose="02020603050405020304" pitchFamily="18" charset="0"/>
                <a:cs typeface="Arial" panose="020B0604020202020204" pitchFamily="34" charset="0"/>
              </a:rPr>
              <a:t>Vrai négatif VN</a:t>
            </a:r>
            <a:r>
              <a:rPr lang="fr-FR" dirty="0">
                <a:solidFill>
                  <a:srgbClr val="333333"/>
                </a:solidFill>
                <a:latin typeface="Arial" panose="020B0604020202020204" pitchFamily="34" charset="0"/>
                <a:ea typeface="Times New Roman" panose="02020603050405020304" pitchFamily="18" charset="0"/>
                <a:cs typeface="Arial" panose="020B0604020202020204" pitchFamily="34" charset="0"/>
              </a:rPr>
              <a:t>. Elément de la classe 0 correctement prédit</a:t>
            </a:r>
            <a:endParaRPr lang="fr-FR" dirty="0">
              <a:solidFill>
                <a:srgbClr val="333333"/>
              </a:solidFill>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fontAlgn="base">
              <a:lnSpc>
                <a:spcPct val="115000"/>
              </a:lnSpc>
              <a:spcAft>
                <a:spcPts val="0"/>
              </a:spcAft>
              <a:buFont typeface="+mj-lt"/>
              <a:buAutoNum type="arabicPeriod"/>
              <a:tabLst>
                <a:tab pos="457200" algn="l"/>
              </a:tabLst>
            </a:pPr>
            <a:r>
              <a:rPr lang="fr-FR" b="1" dirty="0">
                <a:solidFill>
                  <a:srgbClr val="333333"/>
                </a:solidFill>
                <a:latin typeface="Arial" panose="020B0604020202020204" pitchFamily="34" charset="0"/>
                <a:ea typeface="Times New Roman" panose="02020603050405020304" pitchFamily="18" charset="0"/>
                <a:cs typeface="Arial" panose="020B0604020202020204" pitchFamily="34" charset="0"/>
              </a:rPr>
              <a:t>Faux positif FP</a:t>
            </a:r>
            <a:r>
              <a:rPr lang="fr-FR" dirty="0">
                <a:solidFill>
                  <a:srgbClr val="333333"/>
                </a:solidFill>
                <a:latin typeface="Arial" panose="020B0604020202020204" pitchFamily="34" charset="0"/>
                <a:ea typeface="Times New Roman" panose="02020603050405020304" pitchFamily="18" charset="0"/>
                <a:cs typeface="Arial" panose="020B0604020202020204" pitchFamily="34" charset="0"/>
              </a:rPr>
              <a:t>. Elément de la classe 1 mal prédit</a:t>
            </a:r>
            <a:endParaRPr lang="fr-FR" dirty="0">
              <a:solidFill>
                <a:srgbClr val="333333"/>
              </a:solidFill>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fontAlgn="base">
              <a:lnSpc>
                <a:spcPct val="115000"/>
              </a:lnSpc>
              <a:spcAft>
                <a:spcPts val="800"/>
              </a:spcAft>
              <a:buFont typeface="+mj-lt"/>
              <a:buAutoNum type="arabicPeriod"/>
              <a:tabLst>
                <a:tab pos="457200" algn="l"/>
              </a:tabLst>
            </a:pPr>
            <a:r>
              <a:rPr lang="fr-FR" b="1" dirty="0">
                <a:solidFill>
                  <a:srgbClr val="333333"/>
                </a:solidFill>
                <a:latin typeface="Arial" panose="020B0604020202020204" pitchFamily="34" charset="0"/>
                <a:ea typeface="Times New Roman" panose="02020603050405020304" pitchFamily="18" charset="0"/>
                <a:cs typeface="Arial" panose="020B0604020202020204" pitchFamily="34" charset="0"/>
              </a:rPr>
              <a:t>Faux négatif FN</a:t>
            </a:r>
            <a:r>
              <a:rPr lang="fr-FR" dirty="0">
                <a:solidFill>
                  <a:srgbClr val="333333"/>
                </a:solidFill>
                <a:latin typeface="Arial" panose="020B0604020202020204" pitchFamily="34" charset="0"/>
                <a:ea typeface="Times New Roman" panose="02020603050405020304" pitchFamily="18" charset="0"/>
                <a:cs typeface="Arial" panose="020B0604020202020204" pitchFamily="34" charset="0"/>
              </a:rPr>
              <a:t>. Elément de la classe 0 mal prédit</a:t>
            </a:r>
            <a:endParaRPr lang="fr-FR" dirty="0">
              <a:solidFill>
                <a:srgbClr val="333333"/>
              </a:solidFill>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7" name="Image 6" descr="https://lh4.googleusercontent.com/iSr9stEqvmvhbrX35iwizlneNfbx9uTrE6bgXAevUzMBS04WbvfiYfctRCfeBuLd4lhgJy-mRz6hVJvInmvp7DOgCf01zITaCH4KgsrQiFMZBQHdj2NLvmrFNF_ZoHYQpTgjnM_S"/>
          <p:cNvPicPr/>
          <p:nvPr/>
        </p:nvPicPr>
        <p:blipFill>
          <a:blip r:embed="rId3"/>
          <a:srcRect/>
          <a:stretch>
            <a:fillRect/>
          </a:stretch>
        </p:blipFill>
        <p:spPr bwMode="auto">
          <a:xfrm>
            <a:off x="892859" y="4606949"/>
            <a:ext cx="2680335" cy="991993"/>
          </a:xfrm>
          <a:prstGeom prst="rect">
            <a:avLst/>
          </a:prstGeom>
          <a:noFill/>
          <a:ln w="9525">
            <a:noFill/>
            <a:miter lim="800000"/>
            <a:headEnd/>
            <a:tailEnd/>
          </a:ln>
        </p:spPr>
      </p:pic>
      <p:pic>
        <p:nvPicPr>
          <p:cNvPr id="8" name="Image 7" descr="clip_image004"/>
          <p:cNvPicPr/>
          <p:nvPr/>
        </p:nvPicPr>
        <p:blipFill>
          <a:blip r:embed="rId4"/>
          <a:srcRect/>
          <a:stretch>
            <a:fillRect/>
          </a:stretch>
        </p:blipFill>
        <p:spPr bwMode="auto">
          <a:xfrm>
            <a:off x="4567312" y="4606949"/>
            <a:ext cx="2818228" cy="932498"/>
          </a:xfrm>
          <a:prstGeom prst="rect">
            <a:avLst/>
          </a:prstGeom>
          <a:noFill/>
          <a:ln w="9525">
            <a:noFill/>
            <a:miter lim="800000"/>
            <a:headEnd/>
            <a:tailEnd/>
          </a:ln>
        </p:spPr>
      </p:pic>
      <p:pic>
        <p:nvPicPr>
          <p:cNvPr id="9" name="Image 8" descr="clip_image003"/>
          <p:cNvPicPr/>
          <p:nvPr/>
        </p:nvPicPr>
        <p:blipFill>
          <a:blip r:embed="rId5"/>
          <a:srcRect/>
          <a:stretch>
            <a:fillRect/>
          </a:stretch>
        </p:blipFill>
        <p:spPr bwMode="auto">
          <a:xfrm>
            <a:off x="8556894" y="4644133"/>
            <a:ext cx="2852005" cy="858129"/>
          </a:xfrm>
          <a:prstGeom prst="rect">
            <a:avLst/>
          </a:prstGeom>
          <a:noFill/>
          <a:ln w="9525">
            <a:noFill/>
            <a:miter lim="800000"/>
            <a:headEnd/>
            <a:tailEnd/>
          </a:ln>
        </p:spPr>
      </p:pic>
      <p:pic>
        <p:nvPicPr>
          <p:cNvPr id="11" name="Espace réservé du contenu 10"/>
          <p:cNvPicPr>
            <a:picLocks noGrp="1" noChangeAspect="1"/>
          </p:cNvPicPr>
          <p:nvPr>
            <p:ph sz="quarter" idx="15"/>
          </p:nvPr>
        </p:nvPicPr>
        <p:blipFill>
          <a:blip r:embed="rId6">
            <a:extLst>
              <a:ext uri="{28A0092B-C50C-407E-A947-70E740481C1C}">
                <a14:useLocalDpi xmlns:a14="http://schemas.microsoft.com/office/drawing/2010/main" val="0"/>
              </a:ext>
            </a:extLst>
          </a:blip>
          <a:stretch>
            <a:fillRect/>
          </a:stretch>
        </p:blipFill>
        <p:spPr>
          <a:xfrm>
            <a:off x="6096000" y="1255544"/>
            <a:ext cx="6096000" cy="3133725"/>
          </a:xfrm>
        </p:spPr>
      </p:pic>
      <p:sp>
        <p:nvSpPr>
          <p:cNvPr id="12" name="ZoneTexte 11"/>
          <p:cNvSpPr txBox="1"/>
          <p:nvPr/>
        </p:nvSpPr>
        <p:spPr>
          <a:xfrm>
            <a:off x="2808374" y="5598943"/>
            <a:ext cx="7174522" cy="801858"/>
          </a:xfrm>
          <a:prstGeom prst="rect">
            <a:avLst/>
          </a:prstGeom>
          <a:noFill/>
        </p:spPr>
        <p:txBody>
          <a:bodyPr wrap="none" lIns="0" tIns="0" rIns="0" bIns="0" rtlCol="0">
            <a:noAutofit/>
          </a:bodyPr>
          <a:lstStyle/>
          <a:p>
            <a:pPr indent="-274320">
              <a:spcAft>
                <a:spcPts val="900"/>
              </a:spcAft>
            </a:pPr>
            <a:r>
              <a:rPr lang="fr-FR" sz="2000" dirty="0" err="1" smtClean="0">
                <a:latin typeface="Georgia" pitchFamily="18" charset="0"/>
              </a:rPr>
              <a:t>AreaUnderCurve</a:t>
            </a:r>
            <a:r>
              <a:rPr lang="fr-FR" sz="2000" dirty="0" smtClean="0">
                <a:latin typeface="Georgia" pitchFamily="18" charset="0"/>
              </a:rPr>
              <a:t> ROC (</a:t>
            </a:r>
            <a:r>
              <a:rPr lang="fr-FR" sz="2000" b="1" i="1" dirty="0" err="1"/>
              <a:t>receiver</a:t>
            </a:r>
            <a:r>
              <a:rPr lang="fr-FR" sz="2000" b="1" i="1" dirty="0"/>
              <a:t> operating </a:t>
            </a:r>
            <a:r>
              <a:rPr lang="fr-FR" sz="2000" b="1" i="1" dirty="0" err="1"/>
              <a:t>characteristic</a:t>
            </a:r>
            <a:r>
              <a:rPr lang="fr-FR" sz="2000" dirty="0" smtClean="0">
                <a:latin typeface="Georgia" pitchFamily="18" charset="0"/>
              </a:rPr>
              <a:t>)</a:t>
            </a:r>
          </a:p>
          <a:p>
            <a:pPr indent="-274320">
              <a:spcAft>
                <a:spcPts val="900"/>
              </a:spcAft>
            </a:pPr>
            <a:r>
              <a:rPr lang="fr-FR" sz="2000" dirty="0" err="1" smtClean="0">
                <a:latin typeface="Georgia" pitchFamily="18" charset="0"/>
              </a:rPr>
              <a:t>AreaUnderCurve</a:t>
            </a:r>
            <a:r>
              <a:rPr lang="fr-FR" sz="2000" dirty="0" smtClean="0">
                <a:latin typeface="Georgia" pitchFamily="18" charset="0"/>
              </a:rPr>
              <a:t> PR (</a:t>
            </a:r>
            <a:r>
              <a:rPr lang="fr-FR" sz="2000" dirty="0" err="1" smtClean="0">
                <a:latin typeface="Georgia" pitchFamily="18" charset="0"/>
              </a:rPr>
              <a:t>Precision</a:t>
            </a:r>
            <a:r>
              <a:rPr lang="fr-FR" sz="2000" dirty="0" smtClean="0">
                <a:latin typeface="Georgia" pitchFamily="18" charset="0"/>
              </a:rPr>
              <a:t> and </a:t>
            </a:r>
            <a:r>
              <a:rPr lang="fr-FR" sz="2000" dirty="0" err="1" smtClean="0">
                <a:latin typeface="Georgia" pitchFamily="18" charset="0"/>
              </a:rPr>
              <a:t>Recall</a:t>
            </a:r>
            <a:r>
              <a:rPr lang="fr-FR" sz="2000" dirty="0" smtClean="0">
                <a:latin typeface="Georgia" pitchFamily="18" charset="0"/>
              </a:rPr>
              <a:t>)</a:t>
            </a:r>
          </a:p>
        </p:txBody>
      </p:sp>
    </p:spTree>
    <p:extLst>
      <p:ext uri="{BB962C8B-B14F-4D97-AF65-F5344CB8AC3E}">
        <p14:creationId xmlns:p14="http://schemas.microsoft.com/office/powerpoint/2010/main" val="113186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Modélisation</a:t>
            </a:r>
            <a:br>
              <a:rPr lang="fr-FR" dirty="0" smtClean="0"/>
            </a:br>
            <a:r>
              <a:rPr lang="fr-FR" dirty="0" smtClean="0"/>
              <a:t>  </a:t>
            </a:r>
            <a:r>
              <a:rPr lang="fr-FR" sz="1600" b="0" dirty="0" smtClean="0"/>
              <a:t>Performances </a:t>
            </a:r>
            <a:r>
              <a:rPr lang="fr-FR" sz="1600" b="0" dirty="0"/>
              <a:t>de modèles</a:t>
            </a:r>
            <a:br>
              <a:rPr lang="fr-FR" sz="1600" b="0" dirty="0"/>
            </a:br>
            <a:endParaRPr lang="fr-FR" sz="1600" b="0" dirty="0"/>
          </a:p>
        </p:txBody>
      </p:sp>
      <p:pic>
        <p:nvPicPr>
          <p:cNvPr id="4" name="Espace réservé du contenu 3"/>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543068" y="1600200"/>
            <a:ext cx="11327011" cy="4519246"/>
          </a:xfrm>
        </p:spPr>
      </p:pic>
    </p:spTree>
    <p:extLst>
      <p:ext uri="{BB962C8B-B14F-4D97-AF65-F5344CB8AC3E}">
        <p14:creationId xmlns:p14="http://schemas.microsoft.com/office/powerpoint/2010/main" val="51504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1" algn="l" rtl="0">
              <a:spcBef>
                <a:spcPct val="0"/>
              </a:spcBef>
            </a:pPr>
            <a:r>
              <a:rPr lang="fr-FR" sz="2400" b="1" i="1" kern="1200" dirty="0" smtClean="0">
                <a:solidFill>
                  <a:schemeClr val="tx1"/>
                </a:solidFill>
                <a:latin typeface="+mj-lt"/>
                <a:ea typeface="+mj-ea"/>
                <a:cs typeface="+mj-cs"/>
              </a:rPr>
              <a:t>Modélisation</a:t>
            </a:r>
            <a:br>
              <a:rPr lang="fr-FR" sz="2400" b="1" i="1" kern="1200" dirty="0" smtClean="0">
                <a:solidFill>
                  <a:schemeClr val="tx1"/>
                </a:solidFill>
                <a:latin typeface="+mj-lt"/>
                <a:ea typeface="+mj-ea"/>
                <a:cs typeface="+mj-cs"/>
              </a:rPr>
            </a:br>
            <a:r>
              <a:rPr lang="fr-FR" sz="2400" b="1" i="1" kern="1200" dirty="0" smtClean="0">
                <a:solidFill>
                  <a:schemeClr val="tx1"/>
                </a:solidFill>
                <a:latin typeface="+mj-lt"/>
                <a:ea typeface="+mj-ea"/>
                <a:cs typeface="+mj-cs"/>
              </a:rPr>
              <a:t> </a:t>
            </a:r>
            <a:r>
              <a:rPr lang="fr-FR" b="1" dirty="0" smtClean="0"/>
              <a:t>Prédiction </a:t>
            </a:r>
            <a:r>
              <a:rPr lang="fr-FR" b="1" dirty="0"/>
              <a:t>et Evaluation de Forêt </a:t>
            </a:r>
            <a:r>
              <a:rPr lang="fr-FR" b="1" dirty="0" smtClean="0"/>
              <a:t>Aléatoire</a:t>
            </a:r>
            <a:r>
              <a:rPr lang="fr-FR" dirty="0" smtClean="0"/>
              <a:t/>
            </a:r>
            <a:br>
              <a:rPr lang="fr-FR" dirty="0" smtClean="0"/>
            </a:br>
            <a:r>
              <a:rPr lang="fr-FR" dirty="0" smtClean="0"/>
              <a:t>  </a:t>
            </a:r>
            <a:r>
              <a:rPr lang="fr-FR" sz="1600" dirty="0"/>
              <a:t>Échantillonnage stratifié</a:t>
            </a:r>
            <a:r>
              <a:rPr lang="fr-FR" b="1" dirty="0"/>
              <a:t/>
            </a:r>
            <a:br>
              <a:rPr lang="fr-FR" b="1" dirty="0"/>
            </a:br>
            <a:endParaRPr lang="fr-FR" dirty="0"/>
          </a:p>
        </p:txBody>
      </p:sp>
      <p:pic>
        <p:nvPicPr>
          <p:cNvPr id="5" name="Espace réservé du contenu 4"/>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711200" y="4606291"/>
            <a:ext cx="10769600" cy="2008870"/>
          </a:xfr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 y="3083614"/>
            <a:ext cx="10769600" cy="1538125"/>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1200" y="1741416"/>
            <a:ext cx="10769600" cy="1200982"/>
          </a:xfrm>
          <a:prstGeom prst="rect">
            <a:avLst/>
          </a:prstGeom>
        </p:spPr>
      </p:pic>
    </p:spTree>
    <p:extLst>
      <p:ext uri="{BB962C8B-B14F-4D97-AF65-F5344CB8AC3E}">
        <p14:creationId xmlns:p14="http://schemas.microsoft.com/office/powerpoint/2010/main" val="258313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1199" y="685800"/>
            <a:ext cx="7803213" cy="914400"/>
          </a:xfrm>
        </p:spPr>
        <p:txBody>
          <a:bodyPr/>
          <a:lstStyle/>
          <a:p>
            <a:r>
              <a:rPr lang="fr-FR" sz="3200" dirty="0" smtClean="0"/>
              <a:t>Modélisation</a:t>
            </a:r>
            <a:br>
              <a:rPr lang="fr-FR" sz="3200" dirty="0" smtClean="0"/>
            </a:br>
            <a:r>
              <a:rPr lang="fr-FR" sz="1800" b="0" dirty="0" smtClean="0"/>
              <a:t> Prédiction et Evaluation de Forêt Aléatoire</a:t>
            </a:r>
            <a:br>
              <a:rPr lang="fr-FR" sz="1800" b="0" dirty="0" smtClean="0"/>
            </a:br>
            <a:r>
              <a:rPr lang="en-US" sz="1600" b="0" dirty="0" smtClean="0"/>
              <a:t>Pipeline</a:t>
            </a:r>
            <a:r>
              <a:rPr lang="fr-FR" sz="1600" dirty="0" smtClean="0"/>
              <a:t/>
            </a:r>
            <a:br>
              <a:rPr lang="fr-FR" sz="1600" dirty="0" smtClean="0"/>
            </a:br>
            <a:r>
              <a:rPr lang="fr-FR" sz="1600" b="0" dirty="0" smtClean="0"/>
              <a:t/>
            </a:r>
            <a:br>
              <a:rPr lang="fr-FR" sz="1600" b="0" dirty="0" smtClean="0"/>
            </a:br>
            <a:r>
              <a:rPr lang="fr-FR" dirty="0" smtClean="0"/>
              <a:t/>
            </a:r>
            <a:br>
              <a:rPr lang="fr-FR" dirty="0" smtClean="0"/>
            </a:br>
            <a:endParaRPr lang="fr-FR" dirty="0"/>
          </a:p>
        </p:txBody>
      </p:sp>
      <p:sp>
        <p:nvSpPr>
          <p:cNvPr id="3" name="Espace réservé du contenu 2"/>
          <p:cNvSpPr>
            <a:spLocks noGrp="1"/>
          </p:cNvSpPr>
          <p:nvPr>
            <p:ph sz="quarter" idx="15"/>
          </p:nvPr>
        </p:nvSpPr>
        <p:spPr>
          <a:xfrm>
            <a:off x="711199" y="2142344"/>
            <a:ext cx="8762585" cy="2369695"/>
          </a:xfrm>
        </p:spPr>
        <p:txBody>
          <a:bodyPr/>
          <a:lstStyle/>
          <a:p>
            <a:pPr>
              <a:buFont typeface="Arial" pitchFamily="34" charset="0"/>
              <a:buChar char="•"/>
            </a:pPr>
            <a:r>
              <a:rPr lang="fr-FR" sz="1600" dirty="0" smtClean="0"/>
              <a:t>Un </a:t>
            </a:r>
            <a:r>
              <a:rPr lang="fr-FR" sz="1600" b="1" dirty="0" smtClean="0"/>
              <a:t>pipeline</a:t>
            </a:r>
            <a:r>
              <a:rPr lang="fr-FR" sz="1600" dirty="0" smtClean="0"/>
              <a:t> est une séquence d’étapes finies.</a:t>
            </a:r>
          </a:p>
          <a:p>
            <a:pPr>
              <a:buFont typeface="Arial" pitchFamily="34" charset="0"/>
              <a:buChar char="•"/>
            </a:pPr>
            <a:r>
              <a:rPr lang="fr-FR" sz="1600" dirty="0" smtClean="0"/>
              <a:t>Chaque étape est associée à un </a:t>
            </a:r>
            <a:r>
              <a:rPr lang="fr-FR" sz="1600" b="1" dirty="0" err="1" smtClean="0"/>
              <a:t>Estimator</a:t>
            </a:r>
            <a:r>
              <a:rPr lang="fr-FR" sz="1600" dirty="0" smtClean="0"/>
              <a:t> ou un Transformer</a:t>
            </a:r>
          </a:p>
          <a:p>
            <a:pPr>
              <a:buFont typeface="Arial" pitchFamily="34" charset="0"/>
              <a:buChar char="•"/>
            </a:pPr>
            <a:r>
              <a:rPr lang="fr-FR" sz="1600" dirty="0" smtClean="0"/>
              <a:t>Un </a:t>
            </a:r>
            <a:r>
              <a:rPr lang="fr-FR" sz="1600" b="1" dirty="0" err="1" smtClean="0"/>
              <a:t>Estimator</a:t>
            </a:r>
            <a:r>
              <a:rPr lang="fr-FR" sz="1600" dirty="0" smtClean="0"/>
              <a:t> est une interface qui doit implémenter la méthode fit()</a:t>
            </a:r>
          </a:p>
          <a:p>
            <a:pPr>
              <a:buFont typeface="Arial" pitchFamily="34" charset="0"/>
              <a:buChar char="•"/>
            </a:pPr>
            <a:r>
              <a:rPr lang="fr-FR" sz="1600" dirty="0" smtClean="0"/>
              <a:t>Un </a:t>
            </a:r>
            <a:r>
              <a:rPr lang="fr-FR" sz="1600" b="1" dirty="0" smtClean="0"/>
              <a:t>transformer</a:t>
            </a:r>
            <a:r>
              <a:rPr lang="fr-FR" sz="1600" dirty="0" smtClean="0"/>
              <a:t> est une interface nécessitant l’implémentation de la méthode </a:t>
            </a:r>
            <a:r>
              <a:rPr lang="fr-FR" sz="1600" dirty="0" err="1" smtClean="0"/>
              <a:t>transform</a:t>
            </a:r>
            <a:r>
              <a:rPr lang="fr-FR" sz="1600" dirty="0" smtClean="0"/>
              <a:t>()</a:t>
            </a:r>
          </a:p>
          <a:p>
            <a:pPr>
              <a:buFont typeface="Arial" pitchFamily="34" charset="0"/>
              <a:buChar char="•"/>
            </a:pPr>
            <a:r>
              <a:rPr lang="fr-FR" sz="1600" dirty="0" err="1" smtClean="0"/>
              <a:t>Transformer.transform</a:t>
            </a:r>
            <a:r>
              <a:rPr lang="fr-FR" sz="1600" dirty="0" smtClean="0"/>
              <a:t>() et Estimator.fit() sont des états légers.</a:t>
            </a:r>
          </a:p>
          <a:p>
            <a:pPr>
              <a:buFont typeface="Arial" pitchFamily="34" charset="0"/>
              <a:buChar char="•"/>
            </a:pPr>
            <a:r>
              <a:rPr lang="fr-FR" sz="1600" dirty="0" smtClean="0"/>
              <a:t>Chaque instance du Transformer ou </a:t>
            </a:r>
            <a:r>
              <a:rPr lang="fr-FR" sz="1600" dirty="0" err="1" smtClean="0"/>
              <a:t>Estimator</a:t>
            </a:r>
            <a:r>
              <a:rPr lang="fr-FR" sz="1600" dirty="0" smtClean="0"/>
              <a:t> dispose d’un identifiant unique.</a:t>
            </a:r>
            <a:endParaRPr lang="fr-FR" sz="1600" dirty="0"/>
          </a:p>
        </p:txBody>
      </p:sp>
      <p:sp>
        <p:nvSpPr>
          <p:cNvPr id="4" name="Rectangle 3"/>
          <p:cNvSpPr/>
          <p:nvPr/>
        </p:nvSpPr>
        <p:spPr bwMode="ltGray">
          <a:xfrm>
            <a:off x="8514412" y="1873770"/>
            <a:ext cx="2323475" cy="914400"/>
          </a:xfrm>
          <a:prstGeom prst="rect">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latin typeface="Georgia" pitchFamily="18" charset="0"/>
              </a:rPr>
              <a:t>Pipeline</a:t>
            </a:r>
          </a:p>
        </p:txBody>
      </p:sp>
      <p:sp>
        <p:nvSpPr>
          <p:cNvPr id="5" name="Ellipse 4"/>
          <p:cNvSpPr/>
          <p:nvPr/>
        </p:nvSpPr>
        <p:spPr bwMode="ltGray">
          <a:xfrm>
            <a:off x="6685613" y="4751882"/>
            <a:ext cx="1978701" cy="824459"/>
          </a:xfrm>
          <a:prstGeom prst="ellipse">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Estimator</a:t>
            </a:r>
            <a:endParaRPr lang="fr-FR" dirty="0" smtClean="0">
              <a:solidFill>
                <a:schemeClr val="bg1"/>
              </a:solidFill>
              <a:latin typeface="Georgia" pitchFamily="18" charset="0"/>
            </a:endParaRPr>
          </a:p>
        </p:txBody>
      </p:sp>
      <p:sp>
        <p:nvSpPr>
          <p:cNvPr id="6" name="Ellipse 5"/>
          <p:cNvSpPr/>
          <p:nvPr/>
        </p:nvSpPr>
        <p:spPr bwMode="ltGray">
          <a:xfrm>
            <a:off x="9910997" y="4679430"/>
            <a:ext cx="2036164" cy="824459"/>
          </a:xfrm>
          <a:prstGeom prst="ellipse">
            <a:avLst/>
          </a:prstGeom>
          <a:solidFill>
            <a:schemeClr val="tx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Transformer</a:t>
            </a:r>
            <a:endParaRPr lang="fr-FR" dirty="0" smtClean="0">
              <a:solidFill>
                <a:schemeClr val="bg1"/>
              </a:solidFill>
              <a:latin typeface="Georgia" pitchFamily="18" charset="0"/>
            </a:endParaRPr>
          </a:p>
        </p:txBody>
      </p:sp>
      <p:cxnSp>
        <p:nvCxnSpPr>
          <p:cNvPr id="10" name="Connecteur en angle 9"/>
          <p:cNvCxnSpPr/>
          <p:nvPr/>
        </p:nvCxnSpPr>
        <p:spPr>
          <a:xfrm rot="5400000" flipH="1" flipV="1">
            <a:off x="7869836" y="3537679"/>
            <a:ext cx="2188564" cy="8094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en angle 10"/>
          <p:cNvCxnSpPr/>
          <p:nvPr/>
        </p:nvCxnSpPr>
        <p:spPr>
          <a:xfrm rot="16200000" flipV="1">
            <a:off x="9099030" y="3777522"/>
            <a:ext cx="2445895" cy="55713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t>Modélisation</a:t>
            </a:r>
            <a:r>
              <a:rPr lang="fr-FR" sz="4000" dirty="0" smtClean="0"/>
              <a:t/>
            </a:r>
            <a:br>
              <a:rPr lang="fr-FR" sz="4000" dirty="0" smtClean="0"/>
            </a:br>
            <a:r>
              <a:rPr lang="fr-FR" b="0" dirty="0" smtClean="0"/>
              <a:t> </a:t>
            </a:r>
            <a:r>
              <a:rPr lang="fr-FR" sz="1800" b="0" dirty="0" smtClean="0"/>
              <a:t>Prédiction et Evaluation de Forêt Aléatoire</a:t>
            </a:r>
            <a:br>
              <a:rPr lang="fr-FR" sz="1800" b="0" dirty="0" smtClean="0"/>
            </a:br>
            <a:r>
              <a:rPr lang="fr-FR" sz="1600" b="0" dirty="0" smtClean="0"/>
              <a:t>Validation croisée</a:t>
            </a:r>
            <a:r>
              <a:rPr lang="fr-FR" sz="2000" dirty="0" smtClean="0"/>
              <a:t/>
            </a:r>
            <a:br>
              <a:rPr lang="fr-FR" sz="2000" dirty="0" smtClean="0"/>
            </a:br>
            <a:r>
              <a:rPr lang="fr-FR" sz="2000" b="0" dirty="0" smtClean="0"/>
              <a:t/>
            </a:r>
            <a:br>
              <a:rPr lang="fr-FR" sz="2000" b="0" dirty="0" smtClean="0"/>
            </a:br>
            <a:r>
              <a:rPr lang="fr-FR" dirty="0" smtClean="0"/>
              <a:t/>
            </a:r>
            <a:br>
              <a:rPr lang="fr-FR" dirty="0" smtClean="0"/>
            </a:br>
            <a:endParaRPr lang="fr-FR" dirty="0"/>
          </a:p>
        </p:txBody>
      </p:sp>
      <p:pic>
        <p:nvPicPr>
          <p:cNvPr id="4" name="Espace réservé du contenu 3" descr="cross validation.PNG"/>
          <p:cNvPicPr>
            <a:picLocks noGrp="1" noChangeAspect="1"/>
          </p:cNvPicPr>
          <p:nvPr>
            <p:ph sz="quarter" idx="15"/>
          </p:nvPr>
        </p:nvPicPr>
        <p:blipFill>
          <a:blip r:embed="rId3"/>
          <a:stretch>
            <a:fillRect/>
          </a:stretch>
        </p:blipFill>
        <p:spPr>
          <a:xfrm>
            <a:off x="7045376" y="1978390"/>
            <a:ext cx="4697331" cy="4133850"/>
          </a:xfrm>
        </p:spPr>
      </p:pic>
      <p:sp>
        <p:nvSpPr>
          <p:cNvPr id="5" name="ZoneTexte 4"/>
          <p:cNvSpPr txBox="1"/>
          <p:nvPr/>
        </p:nvSpPr>
        <p:spPr>
          <a:xfrm>
            <a:off x="824459" y="2158583"/>
            <a:ext cx="6400800" cy="2473377"/>
          </a:xfrm>
          <a:prstGeom prst="rect">
            <a:avLst/>
          </a:prstGeom>
          <a:noFill/>
        </p:spPr>
        <p:txBody>
          <a:bodyPr wrap="none" lIns="0" tIns="0" rIns="0" bIns="0" rtlCol="0">
            <a:noAutofit/>
          </a:bodyPr>
          <a:lstStyle/>
          <a:p>
            <a:pPr indent="-274320">
              <a:spcAft>
                <a:spcPts val="900"/>
              </a:spcAft>
            </a:pPr>
            <a:r>
              <a:rPr lang="fr-FR" sz="2000" dirty="0" smtClean="0"/>
              <a:t>1. Diviser les données en k échantillons(i..k)</a:t>
            </a:r>
            <a:br>
              <a:rPr lang="fr-FR" sz="2000" dirty="0" smtClean="0"/>
            </a:br>
            <a:r>
              <a:rPr lang="fr-FR" sz="2000" dirty="0" smtClean="0"/>
              <a:t>2. Sélectionner un échantillon i pour la validation et le</a:t>
            </a:r>
            <a:br>
              <a:rPr lang="fr-FR" sz="2000" dirty="0" smtClean="0"/>
            </a:br>
            <a:r>
              <a:rPr lang="fr-FR" sz="2000" dirty="0" smtClean="0"/>
              <a:t>reste des données pour l'apprentissage.</a:t>
            </a:r>
            <a:br>
              <a:rPr lang="fr-FR" sz="2000" dirty="0" smtClean="0"/>
            </a:br>
            <a:r>
              <a:rPr lang="fr-FR" sz="2000" dirty="0" smtClean="0"/>
              <a:t>3. Calculer le score de performance</a:t>
            </a:r>
            <a:br>
              <a:rPr lang="fr-FR" sz="2000" dirty="0" smtClean="0"/>
            </a:br>
            <a:r>
              <a:rPr lang="fr-FR" sz="2000" dirty="0" smtClean="0"/>
              <a:t>4. Répéter les étapes 2-3 en sélectionnant un autre</a:t>
            </a:r>
            <a:br>
              <a:rPr lang="fr-FR" sz="2000" dirty="0" smtClean="0"/>
            </a:br>
            <a:r>
              <a:rPr lang="fr-FR" sz="2000" dirty="0" smtClean="0"/>
              <a:t>échantillon de validation.</a:t>
            </a:r>
            <a:br>
              <a:rPr lang="fr-FR" sz="2000" dirty="0" smtClean="0"/>
            </a:br>
            <a:r>
              <a:rPr lang="fr-FR" sz="2000" dirty="0" smtClean="0"/>
              <a:t>5. Estimer l’erreur de prédiction en calculer la moyenne</a:t>
            </a:r>
            <a:br>
              <a:rPr lang="fr-FR" sz="2000" dirty="0" smtClean="0"/>
            </a:br>
            <a:r>
              <a:rPr lang="fr-FR" sz="2000" dirty="0" smtClean="0"/>
              <a:t>des k erreurs quadratiques moyennes</a:t>
            </a:r>
            <a:br>
              <a:rPr lang="fr-FR" sz="2000" dirty="0" smtClean="0"/>
            </a:br>
            <a:r>
              <a:rPr lang="fr-FR" sz="2000" dirty="0" smtClean="0"/>
              <a:t/>
            </a:r>
            <a:br>
              <a:rPr lang="fr-FR" sz="2000" dirty="0" smtClean="0"/>
            </a:br>
            <a:endParaRPr lang="fr-FR" sz="2000" dirty="0" smtClean="0">
              <a:latin typeface="Georg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t>Modélisation</a:t>
            </a:r>
            <a:r>
              <a:rPr lang="fr-FR" sz="4000" dirty="0" smtClean="0"/>
              <a:t/>
            </a:r>
            <a:br>
              <a:rPr lang="fr-FR" sz="4000" dirty="0" smtClean="0"/>
            </a:br>
            <a:r>
              <a:rPr lang="fr-FR" sz="1800" b="0" dirty="0" smtClean="0"/>
              <a:t> Prédiction et Evaluation de Forêt Aléatoire</a:t>
            </a:r>
            <a:r>
              <a:rPr lang="fr-FR" b="0" dirty="0" smtClean="0"/>
              <a:t/>
            </a:r>
            <a:br>
              <a:rPr lang="fr-FR" b="0" dirty="0" smtClean="0"/>
            </a:br>
            <a:r>
              <a:rPr lang="fr-FR" sz="1600" b="0" dirty="0" smtClean="0"/>
              <a:t>ML </a:t>
            </a:r>
            <a:r>
              <a:rPr lang="fr-FR" sz="1600" b="0" dirty="0" err="1" smtClean="0"/>
              <a:t>Tuning</a:t>
            </a:r>
            <a:r>
              <a:rPr lang="fr-FR" sz="1600" b="0" dirty="0" smtClean="0"/>
              <a:t> </a:t>
            </a:r>
            <a:r>
              <a:rPr lang="fr-FR" sz="2000" b="0" dirty="0" smtClean="0"/>
              <a:t/>
            </a:r>
            <a:br>
              <a:rPr lang="fr-FR" sz="2000" b="0" dirty="0" smtClean="0"/>
            </a:br>
            <a:r>
              <a:rPr lang="fr-FR" dirty="0" smtClean="0"/>
              <a:t/>
            </a:r>
            <a:br>
              <a:rPr lang="fr-FR" dirty="0" smtClean="0"/>
            </a:br>
            <a:endParaRPr lang="fr-FR" dirty="0"/>
          </a:p>
        </p:txBody>
      </p:sp>
      <p:pic>
        <p:nvPicPr>
          <p:cNvPr id="4" name="Espace réservé du contenu 3" descr="tuning.PNG"/>
          <p:cNvPicPr>
            <a:picLocks noGrp="1" noChangeAspect="1"/>
          </p:cNvPicPr>
          <p:nvPr>
            <p:ph sz="quarter" idx="15"/>
          </p:nvPr>
        </p:nvPicPr>
        <p:blipFill>
          <a:blip r:embed="rId3"/>
          <a:stretch>
            <a:fillRect/>
          </a:stretch>
        </p:blipFill>
        <p:spPr>
          <a:xfrm>
            <a:off x="5621311" y="2098623"/>
            <a:ext cx="6355830" cy="4317167"/>
          </a:xfrm>
        </p:spPr>
      </p:pic>
      <p:sp>
        <p:nvSpPr>
          <p:cNvPr id="5" name="ZoneTexte 4"/>
          <p:cNvSpPr txBox="1"/>
          <p:nvPr/>
        </p:nvSpPr>
        <p:spPr>
          <a:xfrm>
            <a:off x="599608" y="2323476"/>
            <a:ext cx="5321508" cy="3852472"/>
          </a:xfrm>
          <a:prstGeom prst="rect">
            <a:avLst/>
          </a:prstGeom>
          <a:noFill/>
        </p:spPr>
        <p:txBody>
          <a:bodyPr wrap="none" lIns="0" tIns="0" rIns="0" bIns="0" rtlCol="0">
            <a:noAutofit/>
          </a:bodyPr>
          <a:lstStyle/>
          <a:p>
            <a:pPr indent="-274320">
              <a:spcAft>
                <a:spcPts val="900"/>
              </a:spcAft>
            </a:pPr>
            <a:r>
              <a:rPr lang="fr-FR" sz="2000" dirty="0" smtClean="0"/>
              <a:t>La package portant sur le </a:t>
            </a:r>
            <a:r>
              <a:rPr lang="fr-FR" sz="2000" dirty="0" err="1" smtClean="0"/>
              <a:t>tuning</a:t>
            </a:r>
            <a:r>
              <a:rPr lang="fr-FR" sz="2000" dirty="0" smtClean="0"/>
              <a:t> ML est </a:t>
            </a:r>
          </a:p>
          <a:p>
            <a:pPr indent="-274320">
              <a:spcAft>
                <a:spcPts val="900"/>
              </a:spcAft>
            </a:pPr>
            <a:r>
              <a:rPr lang="fr-FR" sz="2000" b="1" dirty="0" smtClean="0"/>
              <a:t>org.apache.spark.ml.</a:t>
            </a:r>
            <a:r>
              <a:rPr lang="fr-FR" sz="2000" b="1" dirty="0" err="1" smtClean="0"/>
              <a:t>tuning</a:t>
            </a:r>
            <a:r>
              <a:rPr lang="fr-FR" sz="2000" dirty="0" smtClean="0"/>
              <a:t/>
            </a:r>
            <a:br>
              <a:rPr lang="fr-FR" sz="2000" dirty="0" smtClean="0"/>
            </a:br>
            <a:r>
              <a:rPr lang="fr-FR" sz="2000" dirty="0" smtClean="0"/>
              <a:t>• </a:t>
            </a:r>
            <a:r>
              <a:rPr lang="fr-FR" sz="2000" dirty="0" err="1" smtClean="0"/>
              <a:t>Spark</a:t>
            </a:r>
            <a:r>
              <a:rPr lang="fr-FR" sz="2000" dirty="0" smtClean="0"/>
              <a:t> ML </a:t>
            </a:r>
            <a:r>
              <a:rPr lang="fr-FR" sz="2000" dirty="0" err="1" smtClean="0"/>
              <a:t>Tuning</a:t>
            </a:r>
            <a:r>
              <a:rPr lang="fr-FR" sz="2000" dirty="0" smtClean="0"/>
              <a:t> propose deux classes étendant </a:t>
            </a:r>
          </a:p>
          <a:p>
            <a:pPr indent="-274320">
              <a:spcAft>
                <a:spcPts val="900"/>
              </a:spcAft>
            </a:pPr>
            <a:r>
              <a:rPr lang="fr-FR" sz="2000" b="1" dirty="0" err="1" smtClean="0"/>
              <a:t>Estimator</a:t>
            </a:r>
            <a:r>
              <a:rPr lang="fr-FR" sz="2000" b="1" dirty="0" smtClean="0"/>
              <a:t> :</a:t>
            </a:r>
            <a:r>
              <a:rPr lang="fr-FR" sz="2000" dirty="0" smtClean="0"/>
              <a:t/>
            </a:r>
            <a:br>
              <a:rPr lang="fr-FR" sz="2000" dirty="0" smtClean="0"/>
            </a:br>
            <a:r>
              <a:rPr lang="fr-FR" sz="2000" dirty="0" smtClean="0"/>
              <a:t>  </a:t>
            </a:r>
            <a:r>
              <a:rPr lang="fr-FR" sz="2000" b="1" dirty="0" smtClean="0"/>
              <a:t>1. </a:t>
            </a:r>
            <a:r>
              <a:rPr lang="fr-FR" sz="2000" b="1" dirty="0" err="1" smtClean="0"/>
              <a:t>CrossValidator</a:t>
            </a:r>
            <a:r>
              <a:rPr lang="fr-FR" sz="2000" b="1" dirty="0" smtClean="0"/>
              <a:t> </a:t>
            </a:r>
            <a:r>
              <a:rPr lang="fr-FR" sz="2000" dirty="0" smtClean="0"/>
              <a:t>: pour la validation croisée</a:t>
            </a:r>
            <a:br>
              <a:rPr lang="fr-FR" sz="2000" dirty="0" smtClean="0"/>
            </a:br>
            <a:r>
              <a:rPr lang="fr-FR" sz="2000" dirty="0" smtClean="0"/>
              <a:t>  </a:t>
            </a:r>
            <a:r>
              <a:rPr lang="fr-FR" sz="2000" b="1" dirty="0" smtClean="0"/>
              <a:t>2. </a:t>
            </a:r>
            <a:r>
              <a:rPr lang="fr-FR" sz="2000" b="1" dirty="0" err="1" smtClean="0"/>
              <a:t>TrainValidationSplit</a:t>
            </a:r>
            <a:r>
              <a:rPr lang="fr-FR" sz="2000" b="1" dirty="0" smtClean="0"/>
              <a:t> </a:t>
            </a:r>
            <a:r>
              <a:rPr lang="fr-FR" sz="2000" dirty="0" smtClean="0"/>
              <a:t>: pour l’optimisation </a:t>
            </a:r>
          </a:p>
          <a:p>
            <a:pPr indent="-274320">
              <a:spcAft>
                <a:spcPts val="900"/>
              </a:spcAft>
            </a:pPr>
            <a:r>
              <a:rPr lang="fr-FR" sz="2000" dirty="0" smtClean="0"/>
              <a:t>des paramètres d’une méthode ML.</a:t>
            </a:r>
            <a:br>
              <a:rPr lang="fr-FR" sz="2000" dirty="0" smtClean="0"/>
            </a:br>
            <a:r>
              <a:rPr lang="fr-FR" sz="2000" dirty="0" smtClean="0"/>
              <a:t>• Les deux classes nécessitent :</a:t>
            </a:r>
            <a:br>
              <a:rPr lang="fr-FR" sz="2000" dirty="0" smtClean="0"/>
            </a:br>
            <a:r>
              <a:rPr lang="fr-FR" sz="2000" dirty="0" smtClean="0"/>
              <a:t>  • </a:t>
            </a:r>
            <a:r>
              <a:rPr lang="fr-FR" sz="2000" b="1" dirty="0" err="1" smtClean="0"/>
              <a:t>Estimator</a:t>
            </a:r>
            <a:r>
              <a:rPr lang="fr-FR" sz="2000" dirty="0" smtClean="0"/>
              <a:t/>
            </a:r>
            <a:br>
              <a:rPr lang="fr-FR" sz="2000" dirty="0" smtClean="0"/>
            </a:br>
            <a:r>
              <a:rPr lang="fr-FR" sz="2000" dirty="0" smtClean="0"/>
              <a:t>  • </a:t>
            </a:r>
            <a:r>
              <a:rPr lang="fr-FR" sz="2000" b="1" dirty="0" err="1" smtClean="0"/>
              <a:t>Evaluator</a:t>
            </a:r>
            <a:r>
              <a:rPr lang="fr-FR" sz="2000" dirty="0" smtClean="0"/>
              <a:t/>
            </a:r>
            <a:br>
              <a:rPr lang="fr-FR" sz="2000" dirty="0" smtClean="0"/>
            </a:br>
            <a:r>
              <a:rPr lang="fr-FR" sz="2000" dirty="0" smtClean="0"/>
              <a:t>  • </a:t>
            </a:r>
            <a:r>
              <a:rPr lang="fr-FR" sz="2000" b="1" dirty="0" err="1" smtClean="0"/>
              <a:t>Parameters</a:t>
            </a:r>
            <a:r>
              <a:rPr lang="fr-FR" sz="2000" dirty="0" smtClean="0"/>
              <a:t/>
            </a:r>
            <a:br>
              <a:rPr lang="fr-FR" sz="2000" dirty="0" smtClean="0"/>
            </a:br>
            <a:r>
              <a:rPr lang="fr-FR" sz="2000" dirty="0" smtClean="0"/>
              <a:t/>
            </a:r>
            <a:br>
              <a:rPr lang="fr-FR" sz="2000" dirty="0" smtClean="0"/>
            </a:br>
            <a:endParaRPr lang="fr-FR" sz="2000" dirty="0" smtClean="0">
              <a:latin typeface="Georg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1200" y="685800"/>
            <a:ext cx="10769600" cy="1113020"/>
          </a:xfrm>
        </p:spPr>
        <p:txBody>
          <a:bodyPr/>
          <a:lstStyle/>
          <a:p>
            <a:r>
              <a:rPr lang="fr-FR" sz="3200" dirty="0" smtClean="0"/>
              <a:t>Modélisation</a:t>
            </a:r>
            <a:r>
              <a:rPr lang="fr-FR" sz="4000" dirty="0" smtClean="0"/>
              <a:t/>
            </a:r>
            <a:br>
              <a:rPr lang="fr-FR" sz="4000" dirty="0" smtClean="0"/>
            </a:br>
            <a:r>
              <a:rPr lang="fr-FR" sz="1800" b="0" dirty="0" smtClean="0"/>
              <a:t> Prédiction et Evaluation de Forêt Aléatoire</a:t>
            </a:r>
            <a:br>
              <a:rPr lang="fr-FR" sz="1800" b="0" dirty="0" smtClean="0"/>
            </a:br>
            <a:r>
              <a:rPr lang="fr-FR" sz="1600" b="0" dirty="0" smtClean="0"/>
              <a:t>ML </a:t>
            </a:r>
            <a:r>
              <a:rPr lang="fr-FR" sz="1600" b="0" dirty="0" err="1" smtClean="0"/>
              <a:t>Tuning</a:t>
            </a:r>
            <a:r>
              <a:rPr lang="fr-FR" sz="1600" b="0" dirty="0" smtClean="0"/>
              <a:t> - </a:t>
            </a:r>
            <a:r>
              <a:rPr lang="fr-FR" sz="1600" dirty="0" smtClean="0"/>
              <a:t>hyper-paramètres </a:t>
            </a:r>
            <a:r>
              <a:rPr lang="fr-FR" dirty="0" smtClean="0"/>
              <a:t/>
            </a:r>
            <a:br>
              <a:rPr lang="fr-FR" dirty="0" smtClean="0"/>
            </a:br>
            <a:endParaRPr lang="fr-FR" dirty="0"/>
          </a:p>
        </p:txBody>
      </p:sp>
      <p:sp>
        <p:nvSpPr>
          <p:cNvPr id="3" name="Espace réservé du contenu 2"/>
          <p:cNvSpPr>
            <a:spLocks noGrp="1"/>
          </p:cNvSpPr>
          <p:nvPr>
            <p:ph sz="quarter" idx="15"/>
          </p:nvPr>
        </p:nvSpPr>
        <p:spPr>
          <a:xfrm>
            <a:off x="681219" y="2143593"/>
            <a:ext cx="10769600" cy="1469037"/>
          </a:xfrm>
        </p:spPr>
        <p:txBody>
          <a:bodyPr/>
          <a:lstStyle/>
          <a:p>
            <a:r>
              <a:rPr lang="fr-FR" dirty="0" smtClean="0"/>
              <a:t>Deux </a:t>
            </a:r>
            <a:r>
              <a:rPr lang="fr-FR" b="1" dirty="0" smtClean="0"/>
              <a:t>hyper-paramètres</a:t>
            </a:r>
            <a:r>
              <a:rPr lang="fr-FR" dirty="0" smtClean="0"/>
              <a:t> importants:</a:t>
            </a:r>
          </a:p>
          <a:p>
            <a:r>
              <a:rPr lang="fr-FR" dirty="0" smtClean="0"/>
              <a:t>Combien d'estimateurs  devrais-je utiliser?</a:t>
            </a:r>
          </a:p>
          <a:p>
            <a:r>
              <a:rPr lang="fr-FR" dirty="0" smtClean="0"/>
              <a:t>Quelle devrait être la profondeur maximale autorisée pour chaque arbre de décision?</a:t>
            </a:r>
          </a:p>
          <a:p>
            <a:endParaRPr lang="fr-FR" dirty="0"/>
          </a:p>
        </p:txBody>
      </p:sp>
      <p:pic>
        <p:nvPicPr>
          <p:cNvPr id="4" name="Image 3" descr="2methodes.PNG"/>
          <p:cNvPicPr>
            <a:picLocks noChangeAspect="1"/>
          </p:cNvPicPr>
          <p:nvPr/>
        </p:nvPicPr>
        <p:blipFill>
          <a:blip r:embed="rId3"/>
          <a:stretch>
            <a:fillRect/>
          </a:stretch>
        </p:blipFill>
        <p:spPr>
          <a:xfrm>
            <a:off x="1590881" y="3507698"/>
            <a:ext cx="8452529" cy="30879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t>Modélisation</a:t>
            </a:r>
            <a:r>
              <a:rPr lang="fr-FR" sz="4800" dirty="0" smtClean="0"/>
              <a:t/>
            </a:r>
            <a:br>
              <a:rPr lang="fr-FR" sz="4800" dirty="0" smtClean="0"/>
            </a:br>
            <a:r>
              <a:rPr lang="fr-FR" sz="2000" b="0" dirty="0" smtClean="0"/>
              <a:t>Prédiction et Evaluation de Forêt Aléatoire</a:t>
            </a:r>
            <a:br>
              <a:rPr lang="fr-FR" sz="2000" b="0" dirty="0" smtClean="0"/>
            </a:br>
            <a:r>
              <a:rPr lang="fr-FR" sz="2000" b="0" dirty="0" smtClean="0"/>
              <a:t>M</a:t>
            </a:r>
            <a:r>
              <a:rPr lang="fr-FR" sz="1600" b="0" dirty="0" smtClean="0"/>
              <a:t>L </a:t>
            </a:r>
            <a:r>
              <a:rPr lang="fr-FR" sz="1600" b="0" dirty="0" err="1" smtClean="0"/>
              <a:t>Tuning</a:t>
            </a:r>
            <a:r>
              <a:rPr lang="fr-FR" sz="1600" b="0" dirty="0" smtClean="0"/>
              <a:t> - </a:t>
            </a:r>
            <a:r>
              <a:rPr lang="fr-FR" sz="1600" dirty="0" err="1" smtClean="0"/>
              <a:t>MaxDepth</a:t>
            </a:r>
            <a:endParaRPr lang="fr-FR" sz="1600" dirty="0"/>
          </a:p>
        </p:txBody>
      </p:sp>
      <p:pic>
        <p:nvPicPr>
          <p:cNvPr id="4" name="Espace réservé du contenu 3" descr="maxdepth iteration.PNG"/>
          <p:cNvPicPr>
            <a:picLocks noGrp="1"/>
          </p:cNvPicPr>
          <p:nvPr>
            <p:ph sz="quarter" idx="15"/>
          </p:nvPr>
        </p:nvPicPr>
        <p:blipFill>
          <a:blip r:embed="rId3"/>
          <a:stretch>
            <a:fillRect/>
          </a:stretch>
        </p:blipFill>
        <p:spPr>
          <a:xfrm>
            <a:off x="715959" y="1811399"/>
            <a:ext cx="4134427" cy="3480131"/>
          </a:xfrm>
          <a:prstGeom prst="rect">
            <a:avLst/>
          </a:prstGeom>
        </p:spPr>
      </p:pic>
      <p:pic>
        <p:nvPicPr>
          <p:cNvPr id="5" name="Image 4" descr="maxdepth graphe.PNG"/>
          <p:cNvPicPr/>
          <p:nvPr/>
        </p:nvPicPr>
        <p:blipFill>
          <a:blip r:embed="rId4"/>
          <a:stretch>
            <a:fillRect/>
          </a:stretch>
        </p:blipFill>
        <p:spPr>
          <a:xfrm>
            <a:off x="5028995" y="1775701"/>
            <a:ext cx="6708303" cy="3770663"/>
          </a:xfrm>
          <a:prstGeom prst="rect">
            <a:avLst/>
          </a:prstGeom>
        </p:spPr>
      </p:pic>
      <p:sp>
        <p:nvSpPr>
          <p:cNvPr id="6" name="ZoneTexte 5"/>
          <p:cNvSpPr txBox="1"/>
          <p:nvPr/>
        </p:nvSpPr>
        <p:spPr>
          <a:xfrm>
            <a:off x="854437" y="5486400"/>
            <a:ext cx="10493115" cy="914400"/>
          </a:xfrm>
          <a:prstGeom prst="rect">
            <a:avLst/>
          </a:prstGeom>
          <a:noFill/>
        </p:spPr>
        <p:txBody>
          <a:bodyPr wrap="none" lIns="0" tIns="0" rIns="0" bIns="0" rtlCol="0">
            <a:noAutofit/>
          </a:bodyPr>
          <a:lstStyle/>
          <a:p>
            <a:pPr indent="-274320">
              <a:spcAft>
                <a:spcPts val="900"/>
              </a:spcAft>
            </a:pPr>
            <a:endParaRPr lang="fr-FR" sz="2000" dirty="0" err="1" smtClean="0">
              <a:latin typeface="Georgia" pitchFamily="18" charset="0"/>
            </a:endParaRPr>
          </a:p>
        </p:txBody>
      </p:sp>
      <p:sp>
        <p:nvSpPr>
          <p:cNvPr id="7" name="ZoneTexte 6"/>
          <p:cNvSpPr txBox="1"/>
          <p:nvPr/>
        </p:nvSpPr>
        <p:spPr>
          <a:xfrm>
            <a:off x="839449" y="5516381"/>
            <a:ext cx="10583056" cy="914400"/>
          </a:xfrm>
          <a:prstGeom prst="rect">
            <a:avLst/>
          </a:prstGeom>
          <a:noFill/>
        </p:spPr>
        <p:txBody>
          <a:bodyPr wrap="none" lIns="0" tIns="0" rIns="0" bIns="0" rtlCol="0">
            <a:noAutofit/>
          </a:bodyPr>
          <a:lstStyle/>
          <a:p>
            <a:pPr indent="-274320">
              <a:spcAft>
                <a:spcPts val="900"/>
              </a:spcAft>
            </a:pPr>
            <a:r>
              <a:rPr lang="fr-FR" sz="2000" dirty="0" smtClean="0"/>
              <a:t>  Le nombre optimal </a:t>
            </a:r>
            <a:r>
              <a:rPr lang="fr-FR" sz="2000" dirty="0" err="1" smtClean="0"/>
              <a:t>maxDepth</a:t>
            </a:r>
            <a:r>
              <a:rPr lang="fr-FR" sz="2000" dirty="0" smtClean="0"/>
              <a:t> est observé à 9 avec 97,6% comme performance moyenne </a:t>
            </a:r>
          </a:p>
          <a:p>
            <a:pPr indent="-274320">
              <a:spcAft>
                <a:spcPts val="900"/>
              </a:spcAft>
            </a:pPr>
            <a:r>
              <a:rPr lang="fr-FR" sz="2000" dirty="0" smtClean="0"/>
              <a:t>maximale d'</a:t>
            </a:r>
            <a:r>
              <a:rPr lang="fr-FR" sz="2000" b="1" dirty="0" err="1" smtClean="0"/>
              <a:t>AreaUnderPR</a:t>
            </a:r>
            <a:endParaRPr lang="fr-FR" sz="2000" dirty="0" smtClean="0"/>
          </a:p>
          <a:p>
            <a:pPr indent="-274320">
              <a:spcAft>
                <a:spcPts val="900"/>
              </a:spcAft>
            </a:pPr>
            <a:endParaRPr lang="fr-FR" sz="2000" dirty="0" err="1" smtClean="0">
              <a:latin typeface="Georgia" pitchFamily="18" charset="0"/>
            </a:endParaRPr>
          </a:p>
        </p:txBody>
      </p:sp>
      <p:pic>
        <p:nvPicPr>
          <p:cNvPr id="8" name="Image 7" descr="maxdepth code.PNG"/>
          <p:cNvPicPr/>
          <p:nvPr/>
        </p:nvPicPr>
        <p:blipFill>
          <a:blip r:embed="rId5"/>
          <a:stretch>
            <a:fillRect/>
          </a:stretch>
        </p:blipFill>
        <p:spPr>
          <a:xfrm>
            <a:off x="699353" y="1770324"/>
            <a:ext cx="11022955" cy="45405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t>Modélisation</a:t>
            </a:r>
            <a:r>
              <a:rPr lang="fr-FR" sz="4800" dirty="0" smtClean="0"/>
              <a:t/>
            </a:r>
            <a:br>
              <a:rPr lang="fr-FR" sz="4800" dirty="0" smtClean="0"/>
            </a:br>
            <a:r>
              <a:rPr lang="fr-FR" sz="2000" b="0" dirty="0" smtClean="0"/>
              <a:t>Prédiction et Evaluation de Forêt Aléatoire</a:t>
            </a:r>
            <a:br>
              <a:rPr lang="fr-FR" sz="2000" b="0" dirty="0" smtClean="0"/>
            </a:br>
            <a:r>
              <a:rPr lang="fr-FR" sz="2000" b="0" dirty="0" smtClean="0"/>
              <a:t>M</a:t>
            </a:r>
            <a:r>
              <a:rPr lang="fr-FR" sz="1600" b="0" dirty="0" smtClean="0"/>
              <a:t>L </a:t>
            </a:r>
            <a:r>
              <a:rPr lang="fr-FR" sz="1600" b="0" dirty="0" err="1" smtClean="0"/>
              <a:t>Tuning</a:t>
            </a:r>
            <a:r>
              <a:rPr lang="fr-FR" sz="1600" b="0" dirty="0" smtClean="0"/>
              <a:t> – </a:t>
            </a:r>
            <a:r>
              <a:rPr lang="fr-FR" sz="1600" dirty="0" err="1" smtClean="0"/>
              <a:t>MaxDepth</a:t>
            </a:r>
            <a:r>
              <a:rPr lang="fr-FR" sz="1600" dirty="0" smtClean="0"/>
              <a:t>-Résultat</a:t>
            </a:r>
            <a:endParaRPr lang="fr-FR" sz="1600" dirty="0"/>
          </a:p>
        </p:txBody>
      </p:sp>
      <p:pic>
        <p:nvPicPr>
          <p:cNvPr id="4" name="Espace réservé du contenu 3" descr="maxdepth iteration.PNG"/>
          <p:cNvPicPr>
            <a:picLocks noGrp="1"/>
          </p:cNvPicPr>
          <p:nvPr>
            <p:ph sz="quarter" idx="15"/>
          </p:nvPr>
        </p:nvPicPr>
        <p:blipFill>
          <a:blip r:embed="rId3"/>
          <a:stretch>
            <a:fillRect/>
          </a:stretch>
        </p:blipFill>
        <p:spPr>
          <a:xfrm>
            <a:off x="715959" y="1811399"/>
            <a:ext cx="4134427" cy="3480131"/>
          </a:xfrm>
          <a:prstGeom prst="rect">
            <a:avLst/>
          </a:prstGeom>
        </p:spPr>
      </p:pic>
      <p:pic>
        <p:nvPicPr>
          <p:cNvPr id="5" name="Image 4" descr="maxdepth graphe.PNG"/>
          <p:cNvPicPr/>
          <p:nvPr/>
        </p:nvPicPr>
        <p:blipFill>
          <a:blip r:embed="rId4"/>
          <a:stretch>
            <a:fillRect/>
          </a:stretch>
        </p:blipFill>
        <p:spPr>
          <a:xfrm>
            <a:off x="5028995" y="1775701"/>
            <a:ext cx="6708303" cy="3770663"/>
          </a:xfrm>
          <a:prstGeom prst="rect">
            <a:avLst/>
          </a:prstGeom>
        </p:spPr>
      </p:pic>
      <p:sp>
        <p:nvSpPr>
          <p:cNvPr id="6" name="ZoneTexte 5"/>
          <p:cNvSpPr txBox="1"/>
          <p:nvPr/>
        </p:nvSpPr>
        <p:spPr>
          <a:xfrm>
            <a:off x="854437" y="5486400"/>
            <a:ext cx="10493115" cy="914400"/>
          </a:xfrm>
          <a:prstGeom prst="rect">
            <a:avLst/>
          </a:prstGeom>
          <a:noFill/>
        </p:spPr>
        <p:txBody>
          <a:bodyPr wrap="none" lIns="0" tIns="0" rIns="0" bIns="0" rtlCol="0">
            <a:noAutofit/>
          </a:bodyPr>
          <a:lstStyle/>
          <a:p>
            <a:pPr indent="-274320">
              <a:spcAft>
                <a:spcPts val="900"/>
              </a:spcAft>
            </a:pPr>
            <a:endParaRPr lang="fr-FR" sz="2000" dirty="0" err="1" smtClean="0">
              <a:latin typeface="Georgia" pitchFamily="18" charset="0"/>
            </a:endParaRPr>
          </a:p>
        </p:txBody>
      </p:sp>
      <p:sp>
        <p:nvSpPr>
          <p:cNvPr id="7" name="ZoneTexte 6"/>
          <p:cNvSpPr txBox="1"/>
          <p:nvPr/>
        </p:nvSpPr>
        <p:spPr>
          <a:xfrm>
            <a:off x="839449" y="5516381"/>
            <a:ext cx="10583056" cy="914400"/>
          </a:xfrm>
          <a:prstGeom prst="rect">
            <a:avLst/>
          </a:prstGeom>
          <a:noFill/>
        </p:spPr>
        <p:txBody>
          <a:bodyPr wrap="none" lIns="0" tIns="0" rIns="0" bIns="0" rtlCol="0">
            <a:noAutofit/>
          </a:bodyPr>
          <a:lstStyle/>
          <a:p>
            <a:pPr indent="-274320">
              <a:spcAft>
                <a:spcPts val="900"/>
              </a:spcAft>
            </a:pPr>
            <a:r>
              <a:rPr lang="fr-FR" sz="2000" dirty="0" smtClean="0"/>
              <a:t>  Le nombre optimal </a:t>
            </a:r>
            <a:r>
              <a:rPr lang="fr-FR" sz="2000" dirty="0" err="1" smtClean="0"/>
              <a:t>maxDepth</a:t>
            </a:r>
            <a:r>
              <a:rPr lang="fr-FR" sz="2000" dirty="0" smtClean="0"/>
              <a:t> est observé à 9 avec 97,6% comme performance moyenne </a:t>
            </a:r>
          </a:p>
          <a:p>
            <a:pPr indent="-274320">
              <a:spcAft>
                <a:spcPts val="900"/>
              </a:spcAft>
            </a:pPr>
            <a:r>
              <a:rPr lang="fr-FR" sz="2000" dirty="0" smtClean="0"/>
              <a:t>maximale d'</a:t>
            </a:r>
            <a:r>
              <a:rPr lang="fr-FR" sz="2000" b="1" dirty="0" err="1" smtClean="0"/>
              <a:t>AreaUnderPR</a:t>
            </a:r>
            <a:endParaRPr lang="fr-FR" sz="2000" dirty="0" smtClean="0"/>
          </a:p>
          <a:p>
            <a:pPr indent="-274320">
              <a:spcAft>
                <a:spcPts val="900"/>
              </a:spcAft>
            </a:pPr>
            <a:endParaRPr lang="fr-FR" sz="2000" dirty="0" err="1" smtClean="0">
              <a:latin typeface="Georg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Méthodologie</a:t>
            </a:r>
            <a:endParaRPr lang="en-US" sz="2000" dirty="0"/>
          </a:p>
        </p:txBody>
      </p:sp>
      <p:sp>
        <p:nvSpPr>
          <p:cNvPr id="5" name="Slide Number Placeholder 4"/>
          <p:cNvSpPr>
            <a:spLocks noGrp="1"/>
          </p:cNvSpPr>
          <p:nvPr>
            <p:ph type="sldNum" sz="quarter" idx="4"/>
          </p:nvPr>
        </p:nvSpPr>
        <p:spPr/>
        <p:txBody>
          <a:bodyPr/>
          <a:lstStyle/>
          <a:p>
            <a:fld id="{9EBD5762-3BDC-484D-9503-7EA6D5A9A8CE}" type="slidenum">
              <a:rPr lang="en-GB" smtClean="0"/>
              <a:pPr/>
              <a:t>2</a:t>
            </a:fld>
            <a:endParaRPr lang="en-GB"/>
          </a:p>
        </p:txBody>
      </p:sp>
      <p:sp>
        <p:nvSpPr>
          <p:cNvPr id="3" name="ZoneTexte 2"/>
          <p:cNvSpPr txBox="1"/>
          <p:nvPr/>
        </p:nvSpPr>
        <p:spPr>
          <a:xfrm>
            <a:off x="1885950" y="1600200"/>
            <a:ext cx="9052560" cy="4503420"/>
          </a:xfrm>
          <a:prstGeom prst="rect">
            <a:avLst/>
          </a:prstGeom>
          <a:noFill/>
        </p:spPr>
        <p:txBody>
          <a:bodyPr wrap="square" lIns="0" tIns="0" rIns="0" bIns="0" rtlCol="0">
            <a:noAutofit/>
          </a:bodyPr>
          <a:lstStyle/>
          <a:p>
            <a:pPr marL="11430" lvl="1" indent="-285750">
              <a:spcAft>
                <a:spcPts val="900"/>
              </a:spcAft>
              <a:buFont typeface="Arial" panose="020B0604020202020204" pitchFamily="34" charset="0"/>
              <a:buChar char="•"/>
            </a:pPr>
            <a:r>
              <a:rPr lang="fr-FR" sz="2000" b="1" dirty="0" smtClean="0"/>
              <a:t>Système distribués:</a:t>
            </a:r>
          </a:p>
          <a:p>
            <a:pPr marL="0" lvl="1">
              <a:spcAft>
                <a:spcPts val="900"/>
              </a:spcAft>
            </a:pPr>
            <a:r>
              <a:rPr lang="fr-FR" sz="2000" b="1" dirty="0" smtClean="0"/>
              <a:t> 	</a:t>
            </a:r>
            <a:r>
              <a:rPr lang="fr-FR" sz="2000" i="1" dirty="0" smtClean="0"/>
              <a:t> </a:t>
            </a:r>
            <a:r>
              <a:rPr lang="fr-FR" sz="2000" i="1" dirty="0" err="1" smtClean="0"/>
              <a:t>Hadoop</a:t>
            </a:r>
            <a:r>
              <a:rPr lang="fr-FR" sz="2000" i="1" dirty="0" smtClean="0"/>
              <a:t> (HDFS).</a:t>
            </a:r>
          </a:p>
          <a:p>
            <a:pPr marL="0" lvl="1">
              <a:spcAft>
                <a:spcPts val="900"/>
              </a:spcAft>
            </a:pPr>
            <a:r>
              <a:rPr lang="fr-FR" sz="2000" i="1" dirty="0" smtClean="0"/>
              <a:t>              </a:t>
            </a:r>
            <a:r>
              <a:rPr lang="fr-FR" sz="2000" i="1" dirty="0" err="1" smtClean="0"/>
              <a:t>Spark</a:t>
            </a:r>
            <a:r>
              <a:rPr lang="fr-FR" sz="2000" i="1" dirty="0" smtClean="0"/>
              <a:t> (MLIB, Python).</a:t>
            </a:r>
          </a:p>
          <a:p>
            <a:pPr marL="0" lvl="1">
              <a:spcAft>
                <a:spcPts val="900"/>
              </a:spcAft>
            </a:pPr>
            <a:r>
              <a:rPr lang="fr-FR" sz="2000" i="1" dirty="0" smtClean="0"/>
              <a:t>              </a:t>
            </a:r>
            <a:r>
              <a:rPr lang="fr-FR" sz="2000" dirty="0" err="1" smtClean="0"/>
              <a:t>IPython</a:t>
            </a:r>
            <a:r>
              <a:rPr lang="fr-FR" sz="2000" dirty="0" smtClean="0"/>
              <a:t> Notebook.</a:t>
            </a:r>
            <a:endParaRPr lang="fr-FR" sz="2000" b="1" dirty="0" smtClean="0">
              <a:latin typeface="+mj-lt"/>
            </a:endParaRPr>
          </a:p>
          <a:p>
            <a:pPr marL="11430" lvl="1" indent="-285750">
              <a:spcAft>
                <a:spcPts val="900"/>
              </a:spcAft>
              <a:buFont typeface="Arial" panose="020B0604020202020204" pitchFamily="34" charset="0"/>
              <a:buChar char="•"/>
            </a:pPr>
            <a:r>
              <a:rPr lang="fr-FR" sz="2000" b="1" dirty="0" smtClean="0">
                <a:latin typeface="+mj-lt"/>
              </a:rPr>
              <a:t>Le </a:t>
            </a:r>
            <a:r>
              <a:rPr lang="fr-FR" sz="2000" b="1" dirty="0">
                <a:latin typeface="+mj-lt"/>
              </a:rPr>
              <a:t>processus </a:t>
            </a:r>
            <a:r>
              <a:rPr lang="fr-FR" sz="2000" b="1" dirty="0" smtClean="0">
                <a:latin typeface="+mj-lt"/>
              </a:rPr>
              <a:t>CRISP-DM</a:t>
            </a:r>
          </a:p>
          <a:p>
            <a:pPr marL="11430" lvl="1" indent="-285750">
              <a:spcAft>
                <a:spcPts val="900"/>
              </a:spcAft>
              <a:buFont typeface="Arial" panose="020B0604020202020204" pitchFamily="34" charset="0"/>
              <a:buChar char="•"/>
            </a:pPr>
            <a:r>
              <a:rPr lang="fr-FR" sz="2000" b="1" dirty="0" smtClean="0">
                <a:latin typeface="+mj-lt"/>
              </a:rPr>
              <a:t>Les algorithmes d’apprentissage machine supervisée:</a:t>
            </a:r>
          </a:p>
          <a:p>
            <a:pPr marL="0" lvl="1">
              <a:spcAft>
                <a:spcPts val="900"/>
              </a:spcAft>
            </a:pPr>
            <a:r>
              <a:rPr lang="fr-FR" sz="2000" b="1" dirty="0" smtClean="0">
                <a:latin typeface="+mj-lt"/>
              </a:rPr>
              <a:t> 	</a:t>
            </a:r>
            <a:r>
              <a:rPr lang="fr-FR" sz="2000" i="1" dirty="0" err="1" smtClean="0">
                <a:latin typeface="+mj-lt"/>
              </a:rPr>
              <a:t>Naive</a:t>
            </a:r>
            <a:r>
              <a:rPr lang="fr-FR" sz="2000" i="1" dirty="0" smtClean="0">
                <a:latin typeface="+mj-lt"/>
              </a:rPr>
              <a:t> Bayes, </a:t>
            </a:r>
            <a:r>
              <a:rPr lang="fr-FR" sz="2000" i="1" dirty="0">
                <a:latin typeface="+mj-lt"/>
              </a:rPr>
              <a:t>Régression </a:t>
            </a:r>
            <a:r>
              <a:rPr lang="fr-FR" sz="2000" i="1" dirty="0" smtClean="0">
                <a:latin typeface="+mj-lt"/>
              </a:rPr>
              <a:t>Logistique, </a:t>
            </a:r>
            <a:r>
              <a:rPr lang="fr-FR" sz="2000" i="1" dirty="0">
                <a:latin typeface="+mj-lt"/>
              </a:rPr>
              <a:t>Arbre de </a:t>
            </a:r>
            <a:r>
              <a:rPr lang="fr-FR" sz="2000" i="1" dirty="0" smtClean="0">
                <a:latin typeface="+mj-lt"/>
              </a:rPr>
              <a:t>décision, </a:t>
            </a:r>
            <a:r>
              <a:rPr lang="en-US" sz="2000" i="1" dirty="0" err="1">
                <a:latin typeface="+mj-lt"/>
              </a:rPr>
              <a:t>Forêt</a:t>
            </a:r>
            <a:r>
              <a:rPr lang="en-US" sz="2000" i="1" dirty="0">
                <a:latin typeface="+mj-lt"/>
              </a:rPr>
              <a:t> </a:t>
            </a:r>
            <a:r>
              <a:rPr lang="en-US" sz="2000" i="1" dirty="0" err="1" smtClean="0">
                <a:latin typeface="+mj-lt"/>
              </a:rPr>
              <a:t>aléatoire</a:t>
            </a:r>
            <a:r>
              <a:rPr lang="fr-FR" sz="2000" i="1" dirty="0" smtClean="0">
                <a:latin typeface="+mj-lt"/>
              </a:rPr>
              <a:t>, </a:t>
            </a:r>
            <a:r>
              <a:rPr lang="fr-FR" sz="2000" i="1" dirty="0">
                <a:latin typeface="+mj-lt"/>
              </a:rPr>
              <a:t>Machine à Vecteurs de </a:t>
            </a:r>
            <a:r>
              <a:rPr lang="fr-FR" sz="2000" i="1" dirty="0" smtClean="0">
                <a:latin typeface="+mj-lt"/>
              </a:rPr>
              <a:t>Support, </a:t>
            </a:r>
            <a:r>
              <a:rPr lang="fr-FR" sz="2000" i="1" dirty="0">
                <a:latin typeface="+mj-lt"/>
              </a:rPr>
              <a:t>Réseaux de </a:t>
            </a:r>
            <a:r>
              <a:rPr lang="fr-FR" sz="2000" i="1" dirty="0" smtClean="0">
                <a:latin typeface="+mj-lt"/>
              </a:rPr>
              <a:t>neurones.</a:t>
            </a:r>
            <a:endParaRPr lang="fr-FR" sz="2000" i="1" dirty="0">
              <a:latin typeface="+mj-lt"/>
            </a:endParaRPr>
          </a:p>
          <a:p>
            <a:pPr marL="285750" lvl="1" indent="-285750">
              <a:spcAft>
                <a:spcPts val="900"/>
              </a:spcAft>
              <a:buFont typeface="Arial" panose="020B0604020202020204" pitchFamily="34" charset="0"/>
              <a:buChar char="•"/>
            </a:pPr>
            <a:r>
              <a:rPr lang="fr-FR" sz="2000" b="1" dirty="0" smtClean="0">
                <a:latin typeface="+mj-lt"/>
              </a:rPr>
              <a:t>Prédiction </a:t>
            </a:r>
            <a:r>
              <a:rPr lang="fr-FR" sz="2000" b="1" dirty="0">
                <a:latin typeface="+mj-lt"/>
              </a:rPr>
              <a:t>et Evaluation de Forêt </a:t>
            </a:r>
            <a:r>
              <a:rPr lang="fr-FR" sz="2000" b="1" dirty="0" smtClean="0">
                <a:latin typeface="+mj-lt"/>
              </a:rPr>
              <a:t>Aléatoire:</a:t>
            </a:r>
          </a:p>
          <a:p>
            <a:pPr marL="0" lvl="1">
              <a:spcAft>
                <a:spcPts val="900"/>
              </a:spcAft>
            </a:pPr>
            <a:r>
              <a:rPr lang="fr-FR" sz="2000" i="1" dirty="0" smtClean="0">
                <a:latin typeface="+mj-lt"/>
              </a:rPr>
              <a:t>	Échantillonnage stratifié, Pipeline, </a:t>
            </a:r>
            <a:r>
              <a:rPr lang="fr-FR" sz="2000" i="1" dirty="0">
                <a:latin typeface="+mj-lt"/>
              </a:rPr>
              <a:t>Validation </a:t>
            </a:r>
            <a:r>
              <a:rPr lang="fr-FR" sz="2000" i="1" dirty="0" smtClean="0">
                <a:latin typeface="+mj-lt"/>
              </a:rPr>
              <a:t>Croisée, Réglage de </a:t>
            </a:r>
            <a:r>
              <a:rPr lang="fr-FR" sz="2000" i="1" dirty="0">
                <a:latin typeface="+mj-lt"/>
              </a:rPr>
              <a:t>des </a:t>
            </a:r>
            <a:r>
              <a:rPr lang="fr-FR" sz="2000" i="1" dirty="0" smtClean="0">
                <a:latin typeface="+mj-lt"/>
              </a:rPr>
              <a:t>hyper-paramètres.</a:t>
            </a:r>
            <a:endParaRPr lang="fr-FR" sz="2000" i="1" dirty="0">
              <a:latin typeface="+mj-lt"/>
            </a:endParaRPr>
          </a:p>
          <a:p>
            <a:pPr marL="285750" lvl="1" indent="-285750">
              <a:spcAft>
                <a:spcPts val="900"/>
              </a:spcAft>
              <a:buFont typeface="Arial" panose="020B0604020202020204" pitchFamily="34" charset="0"/>
              <a:buChar char="•"/>
            </a:pPr>
            <a:endParaRPr lang="fr-FR" sz="2000" b="1" dirty="0" smtClean="0">
              <a:latin typeface="+mj-lt"/>
            </a:endParaRPr>
          </a:p>
          <a:p>
            <a:pPr marL="0" lvl="1" indent="-274320">
              <a:spcAft>
                <a:spcPts val="900"/>
              </a:spcAft>
            </a:pPr>
            <a:endParaRPr lang="fr-FR" b="1" dirty="0"/>
          </a:p>
          <a:p>
            <a:pPr indent="-274320">
              <a:spcAft>
                <a:spcPts val="900"/>
              </a:spcAft>
            </a:pPr>
            <a:endParaRPr lang="fr-FR" sz="2000" dirty="0" err="1" smtClean="0">
              <a:latin typeface="Georgia" pitchFamily="18" charset="0"/>
            </a:endParaRPr>
          </a:p>
        </p:txBody>
      </p:sp>
    </p:spTree>
    <p:extLst>
      <p:ext uri="{BB962C8B-B14F-4D97-AF65-F5344CB8AC3E}">
        <p14:creationId xmlns:p14="http://schemas.microsoft.com/office/powerpoint/2010/main" val="434482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1200" y="685800"/>
            <a:ext cx="10769600" cy="1143000"/>
          </a:xfrm>
        </p:spPr>
        <p:txBody>
          <a:bodyPr/>
          <a:lstStyle/>
          <a:p>
            <a:r>
              <a:rPr lang="fr-FR" sz="3200" dirty="0" smtClean="0"/>
              <a:t>Modélisation</a:t>
            </a:r>
            <a:r>
              <a:rPr lang="fr-FR" sz="4800" dirty="0" smtClean="0"/>
              <a:t/>
            </a:r>
            <a:br>
              <a:rPr lang="fr-FR" sz="4800" dirty="0" smtClean="0"/>
            </a:br>
            <a:r>
              <a:rPr lang="fr-FR" sz="2000" b="0" dirty="0" smtClean="0"/>
              <a:t>Prédiction et Evaluation de Forêt Aléatoire</a:t>
            </a:r>
            <a:br>
              <a:rPr lang="fr-FR" sz="2000" b="0" dirty="0" smtClean="0"/>
            </a:br>
            <a:r>
              <a:rPr lang="fr-FR" sz="2000" b="0" dirty="0" smtClean="0"/>
              <a:t>M</a:t>
            </a:r>
            <a:r>
              <a:rPr lang="fr-FR" sz="1600" b="0" dirty="0" smtClean="0"/>
              <a:t>L </a:t>
            </a:r>
            <a:r>
              <a:rPr lang="fr-FR" sz="1600" b="0" dirty="0" err="1" smtClean="0"/>
              <a:t>Tuning</a:t>
            </a:r>
            <a:r>
              <a:rPr lang="fr-FR" sz="1600" b="0" dirty="0" smtClean="0"/>
              <a:t> – </a:t>
            </a:r>
            <a:r>
              <a:rPr lang="fr-FR" sz="1600" dirty="0" err="1" smtClean="0"/>
              <a:t>NumTrees</a:t>
            </a:r>
            <a:r>
              <a:rPr lang="fr-FR" sz="1600" dirty="0" smtClean="0"/>
              <a:t>-Résultat</a:t>
            </a:r>
            <a:endParaRPr lang="fr-FR" sz="1600" dirty="0"/>
          </a:p>
        </p:txBody>
      </p:sp>
      <p:sp>
        <p:nvSpPr>
          <p:cNvPr id="6" name="ZoneTexte 5"/>
          <p:cNvSpPr txBox="1"/>
          <p:nvPr/>
        </p:nvSpPr>
        <p:spPr>
          <a:xfrm>
            <a:off x="854437" y="5486400"/>
            <a:ext cx="10493115" cy="914400"/>
          </a:xfrm>
          <a:prstGeom prst="rect">
            <a:avLst/>
          </a:prstGeom>
          <a:noFill/>
        </p:spPr>
        <p:txBody>
          <a:bodyPr wrap="none" lIns="0" tIns="0" rIns="0" bIns="0" rtlCol="0">
            <a:noAutofit/>
          </a:bodyPr>
          <a:lstStyle/>
          <a:p>
            <a:pPr indent="-274320">
              <a:spcAft>
                <a:spcPts val="900"/>
              </a:spcAft>
            </a:pPr>
            <a:endParaRPr lang="fr-FR" sz="2000" dirty="0" err="1" smtClean="0">
              <a:latin typeface="Georgia" pitchFamily="18" charset="0"/>
            </a:endParaRPr>
          </a:p>
        </p:txBody>
      </p:sp>
      <p:pic>
        <p:nvPicPr>
          <p:cNvPr id="9" name="Image 8" descr="max numtrees iteration.PNG"/>
          <p:cNvPicPr/>
          <p:nvPr/>
        </p:nvPicPr>
        <p:blipFill>
          <a:blip r:embed="rId3"/>
          <a:stretch>
            <a:fillRect/>
          </a:stretch>
        </p:blipFill>
        <p:spPr>
          <a:xfrm>
            <a:off x="753539" y="1924256"/>
            <a:ext cx="4927733" cy="4026839"/>
          </a:xfrm>
          <a:prstGeom prst="rect">
            <a:avLst/>
          </a:prstGeom>
        </p:spPr>
      </p:pic>
      <p:pic>
        <p:nvPicPr>
          <p:cNvPr id="10" name="Image 9" descr="max numtrees code.PNG"/>
          <p:cNvPicPr/>
          <p:nvPr/>
        </p:nvPicPr>
        <p:blipFill>
          <a:blip r:embed="rId4"/>
          <a:stretch>
            <a:fillRect/>
          </a:stretch>
        </p:blipFill>
        <p:spPr>
          <a:xfrm>
            <a:off x="5897571" y="1865097"/>
            <a:ext cx="5869707" cy="4130969"/>
          </a:xfrm>
          <a:prstGeom prst="rect">
            <a:avLst/>
          </a:prstGeom>
        </p:spPr>
      </p:pic>
      <p:sp>
        <p:nvSpPr>
          <p:cNvPr id="11" name="Rectangle 10"/>
          <p:cNvSpPr/>
          <p:nvPr/>
        </p:nvSpPr>
        <p:spPr>
          <a:xfrm>
            <a:off x="889415" y="5906125"/>
            <a:ext cx="10907843" cy="761747"/>
          </a:xfrm>
          <a:prstGeom prst="rect">
            <a:avLst/>
          </a:prstGeom>
        </p:spPr>
        <p:txBody>
          <a:bodyPr wrap="square">
            <a:spAutoFit/>
          </a:bodyPr>
          <a:lstStyle/>
          <a:p>
            <a:pPr indent="-274320">
              <a:spcAft>
                <a:spcPts val="900"/>
              </a:spcAft>
            </a:pPr>
            <a:r>
              <a:rPr lang="fr-FR" dirty="0" smtClean="0"/>
              <a:t>Le nombre optimal </a:t>
            </a:r>
            <a:r>
              <a:rPr lang="fr-FR" b="1" dirty="0" err="1" smtClean="0"/>
              <a:t>NumTrees</a:t>
            </a:r>
            <a:r>
              <a:rPr lang="fr-FR" b="1" dirty="0" smtClean="0"/>
              <a:t> </a:t>
            </a:r>
            <a:r>
              <a:rPr lang="fr-FR" dirty="0" smtClean="0"/>
              <a:t>est observé à 611 avec 97,8% comme performance moyenne </a:t>
            </a:r>
          </a:p>
          <a:p>
            <a:pPr indent="-274320">
              <a:spcAft>
                <a:spcPts val="900"/>
              </a:spcAft>
            </a:pPr>
            <a:r>
              <a:rPr lang="fr-FR" dirty="0" smtClean="0"/>
              <a:t>maximale d'</a:t>
            </a:r>
            <a:r>
              <a:rPr lang="fr-FR" b="1" dirty="0" err="1" smtClean="0"/>
              <a:t>AreaUnderPR</a:t>
            </a:r>
            <a:endParaRPr lang="fr-FR"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1200" y="685800"/>
            <a:ext cx="10769600" cy="1143000"/>
          </a:xfrm>
        </p:spPr>
        <p:txBody>
          <a:bodyPr/>
          <a:lstStyle/>
          <a:p>
            <a:r>
              <a:rPr lang="fr-FR" sz="3200" dirty="0" smtClean="0"/>
              <a:t>Modélisation</a:t>
            </a:r>
            <a:r>
              <a:rPr lang="fr-FR" sz="4800" dirty="0" smtClean="0"/>
              <a:t/>
            </a:r>
            <a:br>
              <a:rPr lang="fr-FR" sz="4800" dirty="0" smtClean="0"/>
            </a:br>
            <a:r>
              <a:rPr lang="fr-FR" sz="2000" b="0" dirty="0" smtClean="0"/>
              <a:t>Prédiction et Evaluation de Forêt Aléatoire</a:t>
            </a:r>
            <a:br>
              <a:rPr lang="fr-FR" sz="2000" b="0" dirty="0" smtClean="0"/>
            </a:br>
            <a:r>
              <a:rPr lang="fr-FR" sz="1600" b="0" dirty="0" smtClean="0"/>
              <a:t> ML </a:t>
            </a:r>
            <a:r>
              <a:rPr lang="fr-FR" sz="1600" b="0" dirty="0" err="1" smtClean="0"/>
              <a:t>Tuning</a:t>
            </a:r>
            <a:r>
              <a:rPr lang="fr-FR" sz="1600" b="0" dirty="0" smtClean="0"/>
              <a:t> –</a:t>
            </a:r>
            <a:r>
              <a:rPr lang="fr-FR" sz="1600" dirty="0" smtClean="0"/>
              <a:t>Code</a:t>
            </a:r>
            <a:endParaRPr lang="fr-FR" sz="1600" dirty="0"/>
          </a:p>
        </p:txBody>
      </p:sp>
      <p:sp>
        <p:nvSpPr>
          <p:cNvPr id="6" name="ZoneTexte 5"/>
          <p:cNvSpPr txBox="1"/>
          <p:nvPr/>
        </p:nvSpPr>
        <p:spPr>
          <a:xfrm>
            <a:off x="854437" y="5486400"/>
            <a:ext cx="10493115" cy="914400"/>
          </a:xfrm>
          <a:prstGeom prst="rect">
            <a:avLst/>
          </a:prstGeom>
          <a:noFill/>
        </p:spPr>
        <p:txBody>
          <a:bodyPr wrap="none" lIns="0" tIns="0" rIns="0" bIns="0" rtlCol="0">
            <a:noAutofit/>
          </a:bodyPr>
          <a:lstStyle/>
          <a:p>
            <a:pPr indent="-274320">
              <a:spcAft>
                <a:spcPts val="900"/>
              </a:spcAft>
            </a:pPr>
            <a:endParaRPr lang="fr-FR" sz="2000" dirty="0" err="1" smtClean="0">
              <a:latin typeface="Georgia" pitchFamily="18" charset="0"/>
            </a:endParaRPr>
          </a:p>
        </p:txBody>
      </p:sp>
      <p:sp>
        <p:nvSpPr>
          <p:cNvPr id="2049"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71438"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Maintenant je pourrais préciser mieux les espaces des hyper-paramètres on basant sur les pic de deux graphes NumTrees et MaxDepth, Des informations pertinentes peut provenir de la position, de la hauteur, de la largeur ou de la surface du pic.</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Image 7" descr="CV 2 param.PNG"/>
          <p:cNvPicPr/>
          <p:nvPr/>
        </p:nvPicPr>
        <p:blipFill>
          <a:blip r:embed="rId3"/>
          <a:stretch>
            <a:fillRect/>
          </a:stretch>
        </p:blipFill>
        <p:spPr>
          <a:xfrm>
            <a:off x="769512" y="1805466"/>
            <a:ext cx="11027748" cy="46253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1200" y="685800"/>
            <a:ext cx="10769600" cy="1143000"/>
          </a:xfrm>
        </p:spPr>
        <p:txBody>
          <a:bodyPr/>
          <a:lstStyle/>
          <a:p>
            <a:r>
              <a:rPr lang="fr-FR" sz="3200" dirty="0" smtClean="0"/>
              <a:t>Modélisation</a:t>
            </a:r>
            <a:r>
              <a:rPr lang="fr-FR" sz="4800" dirty="0" smtClean="0"/>
              <a:t/>
            </a:r>
            <a:br>
              <a:rPr lang="fr-FR" sz="4800" dirty="0" smtClean="0"/>
            </a:br>
            <a:r>
              <a:rPr lang="fr-FR" sz="2000" b="0" dirty="0" smtClean="0"/>
              <a:t>Prédiction et Evaluation de Forêt Aléatoire</a:t>
            </a:r>
            <a:br>
              <a:rPr lang="fr-FR" sz="2000" b="0" dirty="0" smtClean="0"/>
            </a:br>
            <a:r>
              <a:rPr lang="fr-FR" sz="1600" b="0" dirty="0" smtClean="0"/>
              <a:t> ML </a:t>
            </a:r>
            <a:r>
              <a:rPr lang="fr-FR" sz="1600" b="0" dirty="0" err="1" smtClean="0"/>
              <a:t>Tuning</a:t>
            </a:r>
            <a:r>
              <a:rPr lang="fr-FR" sz="1600" b="0" dirty="0" smtClean="0"/>
              <a:t> –</a:t>
            </a:r>
            <a:r>
              <a:rPr lang="fr-FR" sz="1600" dirty="0" smtClean="0"/>
              <a:t>Résultat</a:t>
            </a:r>
            <a:endParaRPr lang="fr-FR" sz="1600" dirty="0"/>
          </a:p>
        </p:txBody>
      </p:sp>
      <p:sp>
        <p:nvSpPr>
          <p:cNvPr id="6" name="ZoneTexte 5"/>
          <p:cNvSpPr txBox="1"/>
          <p:nvPr/>
        </p:nvSpPr>
        <p:spPr>
          <a:xfrm>
            <a:off x="854437" y="5486400"/>
            <a:ext cx="10493115" cy="914400"/>
          </a:xfrm>
          <a:prstGeom prst="rect">
            <a:avLst/>
          </a:prstGeom>
          <a:noFill/>
        </p:spPr>
        <p:txBody>
          <a:bodyPr wrap="none" lIns="0" tIns="0" rIns="0" bIns="0" rtlCol="0">
            <a:noAutofit/>
          </a:bodyPr>
          <a:lstStyle/>
          <a:p>
            <a:pPr indent="-274320">
              <a:spcAft>
                <a:spcPts val="900"/>
              </a:spcAft>
            </a:pPr>
            <a:endParaRPr lang="fr-FR" sz="2000" dirty="0" err="1" smtClean="0">
              <a:latin typeface="Georgia" pitchFamily="18" charset="0"/>
            </a:endParaRPr>
          </a:p>
        </p:txBody>
      </p:sp>
      <p:sp>
        <p:nvSpPr>
          <p:cNvPr id="2049" name="Rectangle 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71438"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Maintenant je pourrais préciser mieux les espaces des hyper-paramètres on basant sur les pic de deux graphes NumTrees et MaxDepth, Des informations pertinentes peut provenir de la position, de la hauteur, de la largeur ou de la surface du pic.</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7" name="Image 6" descr="CV 2 param resultat .PNG"/>
          <p:cNvPicPr/>
          <p:nvPr/>
        </p:nvPicPr>
        <p:blipFill>
          <a:blip r:embed="rId3"/>
          <a:stretch>
            <a:fillRect/>
          </a:stretch>
        </p:blipFill>
        <p:spPr>
          <a:xfrm>
            <a:off x="943110" y="2286142"/>
            <a:ext cx="10404444" cy="30653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dirty="0" smtClean="0"/>
              <a:t>Modélisation</a:t>
            </a:r>
            <a:r>
              <a:rPr lang="fr-FR" sz="5400" dirty="0" smtClean="0"/>
              <a:t/>
            </a:r>
            <a:br>
              <a:rPr lang="fr-FR" sz="5400" dirty="0" smtClean="0"/>
            </a:br>
            <a:r>
              <a:rPr lang="fr-FR" b="0" dirty="0" smtClean="0"/>
              <a:t>Prédiction et Evaluation de Forêt Aléatoire</a:t>
            </a:r>
            <a:br>
              <a:rPr lang="fr-FR" b="0" dirty="0" smtClean="0"/>
            </a:br>
            <a:endParaRPr lang="fr-FR" dirty="0"/>
          </a:p>
        </p:txBody>
      </p:sp>
      <p:pic>
        <p:nvPicPr>
          <p:cNvPr id="4" name="Espace réservé du contenu 3" descr="tableau comparaison globale 3.png"/>
          <p:cNvPicPr>
            <a:picLocks noGrp="1"/>
          </p:cNvPicPr>
          <p:nvPr>
            <p:ph sz="quarter" idx="15"/>
          </p:nvPr>
        </p:nvPicPr>
        <p:blipFill>
          <a:blip r:embed="rId3"/>
          <a:stretch>
            <a:fillRect/>
          </a:stretch>
        </p:blipFill>
        <p:spPr>
          <a:xfrm>
            <a:off x="870161" y="2023672"/>
            <a:ext cx="9971991" cy="410355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id" hidden="1"/>
          <p:cNvGrpSpPr/>
          <p:nvPr>
            <p:custDataLst>
              <p:tags r:id="rId2"/>
            </p:custDataLst>
          </p:nvPr>
        </p:nvGrpSpPr>
        <p:grpSpPr>
          <a:xfrm>
            <a:off x="2010352" y="0"/>
            <a:ext cx="8134176" cy="6858000"/>
            <a:chOff x="534988" y="0"/>
            <a:chExt cx="8947594" cy="7772400"/>
          </a:xfrm>
        </p:grpSpPr>
        <p:sp>
          <p:nvSpPr>
            <p:cNvPr id="5" name="Rectangle 202" hidden="1"/>
            <p:cNvSpPr>
              <a:spLocks noChangeArrowheads="1"/>
            </p:cNvSpPr>
            <p:nvPr/>
          </p:nvSpPr>
          <p:spPr bwMode="gray">
            <a:xfrm>
              <a:off x="539750" y="6965950"/>
              <a:ext cx="8942832" cy="806450"/>
            </a:xfrm>
            <a:prstGeom prst="rect">
              <a:avLst/>
            </a:prstGeom>
            <a:solidFill>
              <a:srgbClr val="EEECEA">
                <a:alpha val="25000"/>
              </a:srgbClr>
            </a:solidFill>
            <a:ln w="3175" cap="rnd">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6" name="Rectangle 203" hidden="1"/>
            <p:cNvSpPr>
              <a:spLocks noChangeArrowheads="1"/>
            </p:cNvSpPr>
            <p:nvPr/>
          </p:nvSpPr>
          <p:spPr bwMode="gray">
            <a:xfrm>
              <a:off x="536575" y="1044575"/>
              <a:ext cx="8942388" cy="908050"/>
            </a:xfrm>
            <a:prstGeom prst="rect">
              <a:avLst/>
            </a:prstGeom>
            <a:solidFill>
              <a:srgbClr val="EEECEA">
                <a:alpha val="25000"/>
              </a:srgbClr>
            </a:solidFill>
            <a:ln w="3175" cap="rnd">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7" name="Rectangle 204" hidden="1"/>
            <p:cNvSpPr>
              <a:spLocks noChangeArrowheads="1"/>
            </p:cNvSpPr>
            <p:nvPr/>
          </p:nvSpPr>
          <p:spPr bwMode="gray">
            <a:xfrm>
              <a:off x="536575" y="0"/>
              <a:ext cx="8942388" cy="922338"/>
            </a:xfrm>
            <a:prstGeom prst="rect">
              <a:avLst/>
            </a:prstGeom>
            <a:solidFill>
              <a:srgbClr val="EEECEA">
                <a:alpha val="25000"/>
              </a:srgbClr>
            </a:solidFill>
            <a:ln w="3175" cap="rnd">
              <a:solidFill>
                <a:srgbClr val="CCC5C1"/>
              </a:solidFill>
              <a:prstDash val="sysDot"/>
              <a:miter lim="800000"/>
              <a:headEnd/>
              <a:tailEnd/>
            </a:ln>
            <a:effectLst/>
          </p:spPr>
          <p:txBody>
            <a:bodyPr wrap="none" lIns="63306" tIns="0" rIns="64600" bIns="0" anchor="ctr"/>
            <a:lstStyle/>
            <a:p>
              <a:pPr algn="ctr" defTabSz="719435">
                <a:buSzPct val="90000"/>
                <a:defRPr/>
              </a:pPr>
              <a:endParaRPr lang="en-GB" sz="1300" dirty="0">
                <a:solidFill>
                  <a:schemeClr val="folHlink"/>
                </a:solidFill>
                <a:cs typeface="Arial" charset="0"/>
              </a:endParaRPr>
            </a:p>
          </p:txBody>
        </p:sp>
        <p:grpSp>
          <p:nvGrpSpPr>
            <p:cNvPr id="4" name="Group 205" hidden="1"/>
            <p:cNvGrpSpPr>
              <a:grpSpLocks/>
            </p:cNvGrpSpPr>
            <p:nvPr/>
          </p:nvGrpSpPr>
          <p:grpSpPr bwMode="auto">
            <a:xfrm>
              <a:off x="534988" y="2133601"/>
              <a:ext cx="8943975" cy="4633915"/>
              <a:chOff x="279" y="1344"/>
              <a:chExt cx="5751" cy="2919"/>
            </a:xfrm>
          </p:grpSpPr>
          <p:grpSp>
            <p:nvGrpSpPr>
              <p:cNvPr id="8" name="Group 206" hidden="1"/>
              <p:cNvGrpSpPr>
                <a:grpSpLocks/>
              </p:cNvGrpSpPr>
              <p:nvPr/>
            </p:nvGrpSpPr>
            <p:grpSpPr bwMode="auto">
              <a:xfrm>
                <a:off x="279" y="1344"/>
                <a:ext cx="5751" cy="384"/>
                <a:chOff x="279" y="1344"/>
                <a:chExt cx="5751" cy="384"/>
              </a:xfrm>
            </p:grpSpPr>
            <p:sp>
              <p:nvSpPr>
                <p:cNvPr id="45" name="Rectangle 207" hidden="1"/>
                <p:cNvSpPr>
                  <a:spLocks noChangeArrowheads="1"/>
                </p:cNvSpPr>
                <p:nvPr/>
              </p:nvSpPr>
              <p:spPr bwMode="gray">
                <a:xfrm>
                  <a:off x="279" y="1344"/>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46" name="Rectangle 208" hidden="1"/>
                <p:cNvSpPr>
                  <a:spLocks noChangeArrowheads="1"/>
                </p:cNvSpPr>
                <p:nvPr/>
              </p:nvSpPr>
              <p:spPr bwMode="gray">
                <a:xfrm>
                  <a:off x="1259" y="1344"/>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47" name="Rectangle 209" hidden="1"/>
                <p:cNvSpPr>
                  <a:spLocks noChangeArrowheads="1"/>
                </p:cNvSpPr>
                <p:nvPr/>
              </p:nvSpPr>
              <p:spPr bwMode="gray">
                <a:xfrm>
                  <a:off x="2240" y="1344"/>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48" name="Rectangle 210" hidden="1"/>
                <p:cNvSpPr>
                  <a:spLocks noChangeArrowheads="1"/>
                </p:cNvSpPr>
                <p:nvPr/>
              </p:nvSpPr>
              <p:spPr bwMode="gray">
                <a:xfrm>
                  <a:off x="3220" y="1344"/>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49" name="Rectangle 211" hidden="1"/>
                <p:cNvSpPr>
                  <a:spLocks noChangeArrowheads="1"/>
                </p:cNvSpPr>
                <p:nvPr/>
              </p:nvSpPr>
              <p:spPr bwMode="gray">
                <a:xfrm>
                  <a:off x="5181" y="1344"/>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50" name="Rectangle 212" hidden="1"/>
                <p:cNvSpPr>
                  <a:spLocks noChangeArrowheads="1"/>
                </p:cNvSpPr>
                <p:nvPr/>
              </p:nvSpPr>
              <p:spPr bwMode="gray">
                <a:xfrm>
                  <a:off x="4201" y="1344"/>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grpSp>
          <p:grpSp>
            <p:nvGrpSpPr>
              <p:cNvPr id="9" name="Group 213" hidden="1"/>
              <p:cNvGrpSpPr>
                <a:grpSpLocks/>
              </p:cNvGrpSpPr>
              <p:nvPr/>
            </p:nvGrpSpPr>
            <p:grpSpPr bwMode="auto">
              <a:xfrm>
                <a:off x="279" y="1851"/>
                <a:ext cx="5751" cy="384"/>
                <a:chOff x="279" y="1848"/>
                <a:chExt cx="5751" cy="384"/>
              </a:xfrm>
            </p:grpSpPr>
            <p:sp>
              <p:nvSpPr>
                <p:cNvPr id="39" name="Rectangle 214" hidden="1"/>
                <p:cNvSpPr>
                  <a:spLocks noChangeArrowheads="1"/>
                </p:cNvSpPr>
                <p:nvPr/>
              </p:nvSpPr>
              <p:spPr bwMode="gray">
                <a:xfrm>
                  <a:off x="279" y="1848"/>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40" name="Rectangle 215" hidden="1"/>
                <p:cNvSpPr>
                  <a:spLocks noChangeArrowheads="1"/>
                </p:cNvSpPr>
                <p:nvPr/>
              </p:nvSpPr>
              <p:spPr bwMode="gray">
                <a:xfrm>
                  <a:off x="1259" y="1848"/>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41" name="Rectangle 216" hidden="1"/>
                <p:cNvSpPr>
                  <a:spLocks noChangeArrowheads="1"/>
                </p:cNvSpPr>
                <p:nvPr/>
              </p:nvSpPr>
              <p:spPr bwMode="gray">
                <a:xfrm>
                  <a:off x="2240" y="1848"/>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42" name="Rectangle 217" hidden="1"/>
                <p:cNvSpPr>
                  <a:spLocks noChangeArrowheads="1"/>
                </p:cNvSpPr>
                <p:nvPr/>
              </p:nvSpPr>
              <p:spPr bwMode="gray">
                <a:xfrm>
                  <a:off x="3220" y="1848"/>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43" name="Rectangle 218" hidden="1"/>
                <p:cNvSpPr>
                  <a:spLocks noChangeArrowheads="1"/>
                </p:cNvSpPr>
                <p:nvPr/>
              </p:nvSpPr>
              <p:spPr bwMode="gray">
                <a:xfrm>
                  <a:off x="5181" y="1848"/>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44" name="Rectangle 219" hidden="1"/>
                <p:cNvSpPr>
                  <a:spLocks noChangeArrowheads="1"/>
                </p:cNvSpPr>
                <p:nvPr/>
              </p:nvSpPr>
              <p:spPr bwMode="gray">
                <a:xfrm>
                  <a:off x="4201" y="1848"/>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grpSp>
          <p:grpSp>
            <p:nvGrpSpPr>
              <p:cNvPr id="10" name="Group 220" hidden="1"/>
              <p:cNvGrpSpPr>
                <a:grpSpLocks/>
              </p:cNvGrpSpPr>
              <p:nvPr/>
            </p:nvGrpSpPr>
            <p:grpSpPr bwMode="auto">
              <a:xfrm>
                <a:off x="279" y="2358"/>
                <a:ext cx="5751" cy="384"/>
                <a:chOff x="279" y="2360"/>
                <a:chExt cx="5751" cy="384"/>
              </a:xfrm>
            </p:grpSpPr>
            <p:sp>
              <p:nvSpPr>
                <p:cNvPr id="33" name="Rectangle 221" hidden="1"/>
                <p:cNvSpPr>
                  <a:spLocks noChangeArrowheads="1"/>
                </p:cNvSpPr>
                <p:nvPr/>
              </p:nvSpPr>
              <p:spPr bwMode="gray">
                <a:xfrm>
                  <a:off x="279" y="2360"/>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34" name="Rectangle 222" hidden="1"/>
                <p:cNvSpPr>
                  <a:spLocks noChangeArrowheads="1"/>
                </p:cNvSpPr>
                <p:nvPr/>
              </p:nvSpPr>
              <p:spPr bwMode="gray">
                <a:xfrm>
                  <a:off x="1259" y="2360"/>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35" name="Rectangle 223" hidden="1"/>
                <p:cNvSpPr>
                  <a:spLocks noChangeArrowheads="1"/>
                </p:cNvSpPr>
                <p:nvPr/>
              </p:nvSpPr>
              <p:spPr bwMode="gray">
                <a:xfrm>
                  <a:off x="2240" y="2360"/>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36" name="Rectangle 224" hidden="1"/>
                <p:cNvSpPr>
                  <a:spLocks noChangeArrowheads="1"/>
                </p:cNvSpPr>
                <p:nvPr/>
              </p:nvSpPr>
              <p:spPr bwMode="gray">
                <a:xfrm>
                  <a:off x="3220" y="2360"/>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37" name="Rectangle 225" hidden="1"/>
                <p:cNvSpPr>
                  <a:spLocks noChangeArrowheads="1"/>
                </p:cNvSpPr>
                <p:nvPr/>
              </p:nvSpPr>
              <p:spPr bwMode="gray">
                <a:xfrm>
                  <a:off x="5181" y="2360"/>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38" name="Rectangle 226" hidden="1"/>
                <p:cNvSpPr>
                  <a:spLocks noChangeArrowheads="1"/>
                </p:cNvSpPr>
                <p:nvPr/>
              </p:nvSpPr>
              <p:spPr bwMode="gray">
                <a:xfrm>
                  <a:off x="4201" y="2360"/>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grpSp>
          <p:grpSp>
            <p:nvGrpSpPr>
              <p:cNvPr id="11" name="Group 227" hidden="1"/>
              <p:cNvGrpSpPr>
                <a:grpSpLocks/>
              </p:cNvGrpSpPr>
              <p:nvPr/>
            </p:nvGrpSpPr>
            <p:grpSpPr bwMode="auto">
              <a:xfrm>
                <a:off x="279" y="2865"/>
                <a:ext cx="5751" cy="384"/>
                <a:chOff x="279" y="2887"/>
                <a:chExt cx="5751" cy="384"/>
              </a:xfrm>
            </p:grpSpPr>
            <p:sp>
              <p:nvSpPr>
                <p:cNvPr id="27" name="Rectangle 228" hidden="1"/>
                <p:cNvSpPr>
                  <a:spLocks noChangeArrowheads="1"/>
                </p:cNvSpPr>
                <p:nvPr/>
              </p:nvSpPr>
              <p:spPr bwMode="gray">
                <a:xfrm>
                  <a:off x="279" y="2887"/>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28" name="Rectangle 229" hidden="1"/>
                <p:cNvSpPr>
                  <a:spLocks noChangeArrowheads="1"/>
                </p:cNvSpPr>
                <p:nvPr/>
              </p:nvSpPr>
              <p:spPr bwMode="gray">
                <a:xfrm>
                  <a:off x="1259" y="2887"/>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29" name="Rectangle 230" hidden="1"/>
                <p:cNvSpPr>
                  <a:spLocks noChangeArrowheads="1"/>
                </p:cNvSpPr>
                <p:nvPr/>
              </p:nvSpPr>
              <p:spPr bwMode="gray">
                <a:xfrm>
                  <a:off x="2240" y="2887"/>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30" name="Rectangle 231" hidden="1"/>
                <p:cNvSpPr>
                  <a:spLocks noChangeArrowheads="1"/>
                </p:cNvSpPr>
                <p:nvPr/>
              </p:nvSpPr>
              <p:spPr bwMode="gray">
                <a:xfrm>
                  <a:off x="3220" y="2887"/>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31" name="Rectangle 232" hidden="1"/>
                <p:cNvSpPr>
                  <a:spLocks noChangeArrowheads="1"/>
                </p:cNvSpPr>
                <p:nvPr/>
              </p:nvSpPr>
              <p:spPr bwMode="gray">
                <a:xfrm>
                  <a:off x="5181" y="2887"/>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32" name="Rectangle 233" hidden="1"/>
                <p:cNvSpPr>
                  <a:spLocks noChangeArrowheads="1"/>
                </p:cNvSpPr>
                <p:nvPr/>
              </p:nvSpPr>
              <p:spPr bwMode="gray">
                <a:xfrm>
                  <a:off x="4201" y="2887"/>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grpSp>
          <p:grpSp>
            <p:nvGrpSpPr>
              <p:cNvPr id="12" name="Group 234" hidden="1"/>
              <p:cNvGrpSpPr>
                <a:grpSpLocks/>
              </p:cNvGrpSpPr>
              <p:nvPr/>
            </p:nvGrpSpPr>
            <p:grpSpPr bwMode="auto">
              <a:xfrm>
                <a:off x="279" y="3372"/>
                <a:ext cx="5751" cy="384"/>
                <a:chOff x="279" y="3391"/>
                <a:chExt cx="5751" cy="384"/>
              </a:xfrm>
            </p:grpSpPr>
            <p:sp>
              <p:nvSpPr>
                <p:cNvPr id="21" name="Rectangle 235" hidden="1"/>
                <p:cNvSpPr>
                  <a:spLocks noChangeArrowheads="1"/>
                </p:cNvSpPr>
                <p:nvPr/>
              </p:nvSpPr>
              <p:spPr bwMode="gray">
                <a:xfrm>
                  <a:off x="279" y="3391"/>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22" name="Rectangle 236" hidden="1"/>
                <p:cNvSpPr>
                  <a:spLocks noChangeArrowheads="1"/>
                </p:cNvSpPr>
                <p:nvPr/>
              </p:nvSpPr>
              <p:spPr bwMode="gray">
                <a:xfrm>
                  <a:off x="1259" y="3391"/>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23" name="Rectangle 237" hidden="1"/>
                <p:cNvSpPr>
                  <a:spLocks noChangeArrowheads="1"/>
                </p:cNvSpPr>
                <p:nvPr/>
              </p:nvSpPr>
              <p:spPr bwMode="gray">
                <a:xfrm>
                  <a:off x="2240" y="3391"/>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24" name="Rectangle 238" hidden="1"/>
                <p:cNvSpPr>
                  <a:spLocks noChangeArrowheads="1"/>
                </p:cNvSpPr>
                <p:nvPr/>
              </p:nvSpPr>
              <p:spPr bwMode="gray">
                <a:xfrm>
                  <a:off x="3220" y="3391"/>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25" name="Rectangle 239" hidden="1"/>
                <p:cNvSpPr>
                  <a:spLocks noChangeArrowheads="1"/>
                </p:cNvSpPr>
                <p:nvPr/>
              </p:nvSpPr>
              <p:spPr bwMode="gray">
                <a:xfrm>
                  <a:off x="5181" y="3391"/>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26" name="Rectangle 240" hidden="1"/>
                <p:cNvSpPr>
                  <a:spLocks noChangeArrowheads="1"/>
                </p:cNvSpPr>
                <p:nvPr/>
              </p:nvSpPr>
              <p:spPr bwMode="gray">
                <a:xfrm>
                  <a:off x="4201" y="3391"/>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grpSp>
          <p:grpSp>
            <p:nvGrpSpPr>
              <p:cNvPr id="13" name="Group 241" hidden="1"/>
              <p:cNvGrpSpPr>
                <a:grpSpLocks/>
              </p:cNvGrpSpPr>
              <p:nvPr/>
            </p:nvGrpSpPr>
            <p:grpSpPr bwMode="auto">
              <a:xfrm>
                <a:off x="279" y="3879"/>
                <a:ext cx="5751" cy="384"/>
                <a:chOff x="279" y="3879"/>
                <a:chExt cx="5751" cy="384"/>
              </a:xfrm>
            </p:grpSpPr>
            <p:sp>
              <p:nvSpPr>
                <p:cNvPr id="15" name="Rectangle 242" hidden="1"/>
                <p:cNvSpPr>
                  <a:spLocks noChangeArrowheads="1"/>
                </p:cNvSpPr>
                <p:nvPr/>
              </p:nvSpPr>
              <p:spPr bwMode="gray">
                <a:xfrm>
                  <a:off x="279" y="3879"/>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16" name="Rectangle 243" hidden="1"/>
                <p:cNvSpPr>
                  <a:spLocks noChangeArrowheads="1"/>
                </p:cNvSpPr>
                <p:nvPr/>
              </p:nvSpPr>
              <p:spPr bwMode="gray">
                <a:xfrm>
                  <a:off x="1259" y="3879"/>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17" name="Rectangle 244" hidden="1"/>
                <p:cNvSpPr>
                  <a:spLocks noChangeArrowheads="1"/>
                </p:cNvSpPr>
                <p:nvPr/>
              </p:nvSpPr>
              <p:spPr bwMode="gray">
                <a:xfrm>
                  <a:off x="2240" y="3879"/>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18" name="Rectangle 245" hidden="1"/>
                <p:cNvSpPr>
                  <a:spLocks noChangeArrowheads="1"/>
                </p:cNvSpPr>
                <p:nvPr/>
              </p:nvSpPr>
              <p:spPr bwMode="gray">
                <a:xfrm>
                  <a:off x="3220" y="3879"/>
                  <a:ext cx="850"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19" name="Rectangle 246" hidden="1"/>
                <p:cNvSpPr>
                  <a:spLocks noChangeArrowheads="1"/>
                </p:cNvSpPr>
                <p:nvPr/>
              </p:nvSpPr>
              <p:spPr bwMode="gray">
                <a:xfrm>
                  <a:off x="5181" y="3879"/>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sp>
              <p:nvSpPr>
                <p:cNvPr id="20" name="Rectangle 247" hidden="1"/>
                <p:cNvSpPr>
                  <a:spLocks noChangeArrowheads="1"/>
                </p:cNvSpPr>
                <p:nvPr/>
              </p:nvSpPr>
              <p:spPr bwMode="gray">
                <a:xfrm>
                  <a:off x="4201" y="3879"/>
                  <a:ext cx="849" cy="384"/>
                </a:xfrm>
                <a:prstGeom prst="rect">
                  <a:avLst/>
                </a:prstGeom>
                <a:solidFill>
                  <a:srgbClr val="EEECEA"/>
                </a:solidFill>
                <a:ln w="3175">
                  <a:solidFill>
                    <a:srgbClr val="CCC5C1"/>
                  </a:solidFill>
                  <a:prstDash val="sysDot"/>
                  <a:miter lim="800000"/>
                  <a:headEnd/>
                  <a:tailEnd/>
                </a:ln>
                <a:effectLst/>
              </p:spPr>
              <p:txBody>
                <a:bodyPr wrap="none" lIns="63478" tIns="0" rIns="64777" bIns="0" anchor="ctr"/>
                <a:lstStyle/>
                <a:p>
                  <a:pPr algn="ctr" defTabSz="819158">
                    <a:defRPr/>
                  </a:pPr>
                  <a:endParaRPr lang="en-GB" dirty="0"/>
                </a:p>
              </p:txBody>
            </p:sp>
          </p:grpSp>
        </p:grpSp>
      </p:grpSp>
      <p:sp>
        <p:nvSpPr>
          <p:cNvPr id="2" name="Title 1"/>
          <p:cNvSpPr>
            <a:spLocks noGrp="1"/>
          </p:cNvSpPr>
          <p:nvPr>
            <p:ph type="ctrTitle"/>
            <p:custDataLst>
              <p:tags r:id="rId3"/>
            </p:custDataLst>
          </p:nvPr>
        </p:nvSpPr>
        <p:spPr/>
        <p:txBody>
          <a:bodyPr/>
          <a:lstStyle/>
          <a:p>
            <a:r>
              <a:rPr lang="en-US" dirty="0" smtClean="0"/>
              <a:t>Introduction to Big Data</a:t>
            </a:r>
            <a:br>
              <a:rPr lang="en-US" dirty="0" smtClean="0"/>
            </a:br>
            <a:r>
              <a:rPr lang="en-US" dirty="0"/>
              <a:t/>
            </a:r>
            <a:br>
              <a:rPr lang="en-US" dirty="0"/>
            </a:br>
            <a:r>
              <a:rPr lang="en-US" sz="2400" dirty="0"/>
              <a:t>What it is and Why it Matters</a:t>
            </a:r>
            <a:endParaRPr lang="en-GB" b="0" dirty="0"/>
          </a:p>
        </p:txBody>
      </p:sp>
      <p:sp>
        <p:nvSpPr>
          <p:cNvPr id="62" name="Content Placeholder 61"/>
          <p:cNvSpPr>
            <a:spLocks noGrp="1"/>
          </p:cNvSpPr>
          <p:nvPr>
            <p:ph sz="quarter" idx="10"/>
          </p:nvPr>
        </p:nvSpPr>
        <p:spPr>
          <a:xfrm>
            <a:off x="2057400" y="3644900"/>
            <a:ext cx="5486400" cy="2908300"/>
          </a:xfrm>
        </p:spPr>
        <p:txBody>
          <a:bodyPr>
            <a:normAutofit lnSpcReduction="10000"/>
          </a:bodyPr>
          <a:lstStyle/>
          <a:p>
            <a:r>
              <a:rPr lang="en-GB" dirty="0" smtClean="0"/>
              <a:t>01</a:t>
            </a:r>
            <a:endParaRPr lang="en-GB" dirty="0"/>
          </a:p>
        </p:txBody>
      </p:sp>
    </p:spTree>
    <p:custDataLst>
      <p:tags r:id="rId1"/>
    </p:custDataLst>
    <p:extLst>
      <p:ext uri="{BB962C8B-B14F-4D97-AF65-F5344CB8AC3E}">
        <p14:creationId xmlns:p14="http://schemas.microsoft.com/office/powerpoint/2010/main" val="3900080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Compréhension de métier</a:t>
            </a:r>
            <a:br>
              <a:rPr lang="fr-FR" dirty="0" smtClean="0"/>
            </a:br>
            <a:endParaRPr lang="fr-FR" dirty="0"/>
          </a:p>
        </p:txBody>
      </p:sp>
      <p:pic>
        <p:nvPicPr>
          <p:cNvPr id="4" name="Espace réservé du contenu 3" descr="comprésion metier.png"/>
          <p:cNvPicPr>
            <a:picLocks noGrp="1" noChangeAspect="1"/>
          </p:cNvPicPr>
          <p:nvPr>
            <p:ph sz="quarter" idx="15"/>
          </p:nvPr>
        </p:nvPicPr>
        <p:blipFill>
          <a:blip r:embed="rId3"/>
          <a:stretch>
            <a:fillRect/>
          </a:stretch>
        </p:blipFill>
        <p:spPr>
          <a:xfrm>
            <a:off x="685800" y="1085850"/>
            <a:ext cx="10763250" cy="51435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Compréhension de donnée</a:t>
            </a:r>
            <a:endParaRPr lang="fr-FR" dirty="0"/>
          </a:p>
        </p:txBody>
      </p:sp>
      <p:pic>
        <p:nvPicPr>
          <p:cNvPr id="4" name="Espace réservé du contenu 3"/>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6492240" y="1440180"/>
            <a:ext cx="4988560" cy="4640580"/>
          </a:xfrm>
        </p:spPr>
      </p:pic>
      <p:sp>
        <p:nvSpPr>
          <p:cNvPr id="5" name="ZoneTexte 4"/>
          <p:cNvSpPr txBox="1"/>
          <p:nvPr/>
        </p:nvSpPr>
        <p:spPr>
          <a:xfrm>
            <a:off x="571500" y="1440180"/>
            <a:ext cx="5692140" cy="4640580"/>
          </a:xfrm>
          <a:prstGeom prst="rect">
            <a:avLst/>
          </a:prstGeom>
          <a:noFill/>
        </p:spPr>
        <p:txBody>
          <a:bodyPr wrap="none" lIns="0" tIns="0" rIns="0" bIns="0" rtlCol="0">
            <a:noAutofit/>
          </a:bodyPr>
          <a:lstStyle/>
          <a:p>
            <a:pPr marL="68580" indent="-342900">
              <a:lnSpc>
                <a:spcPct val="150000"/>
              </a:lnSpc>
              <a:spcAft>
                <a:spcPts val="900"/>
              </a:spcAft>
              <a:buFont typeface="Arial" panose="020B0604020202020204" pitchFamily="34" charset="0"/>
              <a:buChar char="•"/>
            </a:pPr>
            <a:r>
              <a:rPr lang="fr-FR" sz="2000" dirty="0" smtClean="0">
                <a:latin typeface="Georgia" pitchFamily="18" charset="0"/>
              </a:rPr>
              <a:t>95 007 enregistrements de transactions par carte</a:t>
            </a:r>
          </a:p>
          <a:p>
            <a:pPr marL="68580" indent="-342900">
              <a:lnSpc>
                <a:spcPct val="150000"/>
              </a:lnSpc>
              <a:spcAft>
                <a:spcPts val="900"/>
              </a:spcAft>
              <a:buFont typeface="Arial" panose="020B0604020202020204" pitchFamily="34" charset="0"/>
              <a:buChar char="•"/>
            </a:pPr>
            <a:r>
              <a:rPr lang="fr-FR" sz="2000" dirty="0" smtClean="0">
                <a:latin typeface="Georgia" pitchFamily="18" charset="0"/>
              </a:rPr>
              <a:t>De 2010-01-01 à 2010-12-31</a:t>
            </a:r>
          </a:p>
          <a:p>
            <a:pPr marL="68580" indent="-342900">
              <a:lnSpc>
                <a:spcPct val="150000"/>
              </a:lnSpc>
              <a:spcAft>
                <a:spcPts val="900"/>
              </a:spcAft>
              <a:buFont typeface="Arial" panose="020B0604020202020204" pitchFamily="34" charset="0"/>
              <a:buChar char="•"/>
            </a:pPr>
            <a:r>
              <a:rPr lang="fr-FR" sz="2000" dirty="0" smtClean="0">
                <a:latin typeface="Georgia" pitchFamily="18" charset="0"/>
              </a:rPr>
              <a:t>298 enregistrements frauduleux étiquetés</a:t>
            </a:r>
          </a:p>
          <a:p>
            <a:pPr marL="68580" indent="-342900">
              <a:lnSpc>
                <a:spcPct val="150000"/>
              </a:lnSpc>
              <a:spcAft>
                <a:spcPts val="900"/>
              </a:spcAft>
              <a:buFont typeface="Arial" panose="020B0604020202020204" pitchFamily="34" charset="0"/>
              <a:buChar char="•"/>
            </a:pPr>
            <a:r>
              <a:rPr lang="fr-FR" sz="2000" dirty="0" smtClean="0">
                <a:latin typeface="Georgia" pitchFamily="18" charset="0"/>
              </a:rPr>
              <a:t>58 variables au total.</a:t>
            </a:r>
          </a:p>
          <a:p>
            <a:pPr marL="68580" indent="-342900">
              <a:lnSpc>
                <a:spcPct val="150000"/>
              </a:lnSpc>
              <a:spcAft>
                <a:spcPts val="900"/>
              </a:spcAft>
              <a:buFont typeface="Arial" panose="020B0604020202020204" pitchFamily="34" charset="0"/>
              <a:buChar char="•"/>
            </a:pPr>
            <a:r>
              <a:rPr lang="fr-FR" sz="2000" dirty="0" smtClean="0">
                <a:latin typeface="Georgia" pitchFamily="18" charset="0"/>
              </a:rPr>
              <a:t>Catégorie: fraude(</a:t>
            </a:r>
            <a:r>
              <a:rPr lang="fr-FR" sz="2000" i="1" dirty="0" smtClean="0">
                <a:latin typeface="Georgia" pitchFamily="18" charset="0"/>
              </a:rPr>
              <a:t>Booléen)(Cible)</a:t>
            </a:r>
          </a:p>
          <a:p>
            <a:pPr marL="342900" indent="-342900">
              <a:lnSpc>
                <a:spcPct val="150000"/>
              </a:lnSpc>
              <a:spcAft>
                <a:spcPts val="900"/>
              </a:spcAft>
              <a:buFont typeface="Arial" panose="020B0604020202020204" pitchFamily="34" charset="0"/>
              <a:buChar char="•"/>
            </a:pPr>
            <a:r>
              <a:rPr lang="fr-FR" sz="2000" dirty="0" smtClean="0">
                <a:latin typeface="Georgia" pitchFamily="18" charset="0"/>
              </a:rPr>
              <a:t>date: date</a:t>
            </a:r>
          </a:p>
          <a:p>
            <a:pPr marL="342900" indent="-342900">
              <a:lnSpc>
                <a:spcPct val="150000"/>
              </a:lnSpc>
              <a:spcAft>
                <a:spcPts val="900"/>
              </a:spcAft>
              <a:buFont typeface="Arial" panose="020B0604020202020204" pitchFamily="34" charset="0"/>
              <a:buChar char="•"/>
            </a:pPr>
            <a:r>
              <a:rPr lang="fr-FR" sz="2000" dirty="0" smtClean="0">
                <a:latin typeface="Georgia" pitchFamily="18" charset="0"/>
              </a:rPr>
              <a:t>56 Variables numérique  au total (Prédicteurs)</a:t>
            </a:r>
          </a:p>
          <a:p>
            <a:pPr marL="342900" indent="-342900">
              <a:lnSpc>
                <a:spcPct val="150000"/>
              </a:lnSpc>
              <a:spcAft>
                <a:spcPts val="900"/>
              </a:spcAft>
              <a:buFont typeface="Arial" panose="020B0604020202020204" pitchFamily="34" charset="0"/>
              <a:buChar char="•"/>
            </a:pPr>
            <a:r>
              <a:rPr lang="fr-FR" sz="2000" dirty="0" smtClean="0">
                <a:latin typeface="Georgia" pitchFamily="18" charset="0"/>
              </a:rPr>
              <a:t>Intervalle du temps 3, 7, 14, 28 jours</a:t>
            </a:r>
          </a:p>
          <a:p>
            <a:pPr marL="342900" indent="-342900">
              <a:lnSpc>
                <a:spcPct val="150000"/>
              </a:lnSpc>
              <a:spcAft>
                <a:spcPts val="900"/>
              </a:spcAft>
              <a:buFont typeface="Arial" panose="020B0604020202020204" pitchFamily="34" charset="0"/>
              <a:buChar char="•"/>
            </a:pPr>
            <a:endParaRPr lang="fr-FR" sz="2000" dirty="0" smtClean="0">
              <a:latin typeface="Georgia" pitchFamily="18" charset="0"/>
            </a:endParaRPr>
          </a:p>
        </p:txBody>
      </p:sp>
    </p:spTree>
    <p:extLst>
      <p:ext uri="{BB962C8B-B14F-4D97-AF65-F5344CB8AC3E}">
        <p14:creationId xmlns:p14="http://schemas.microsoft.com/office/powerpoint/2010/main" val="267161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Aperçu des données</a:t>
            </a:r>
          </a:p>
        </p:txBody>
      </p:sp>
      <p:sp>
        <p:nvSpPr>
          <p:cNvPr id="3" name="Espace réservé du contenu 2"/>
          <p:cNvSpPr>
            <a:spLocks noGrp="1"/>
          </p:cNvSpPr>
          <p:nvPr>
            <p:ph sz="quarter" idx="15"/>
          </p:nvPr>
        </p:nvSpPr>
        <p:spPr/>
        <p:txBody>
          <a:bodyPr/>
          <a:lstStyle/>
          <a:p>
            <a:pPr lvl="0"/>
            <a:r>
              <a:rPr lang="fr-FR" b="1" dirty="0"/>
              <a:t>Les variables de type I</a:t>
            </a:r>
            <a:r>
              <a:rPr lang="fr-FR" dirty="0"/>
              <a:t> sont destinées à capturer des montants inhabituels de transaction, tant au niveau de la carte qu'au niveau du commerçant.</a:t>
            </a:r>
          </a:p>
          <a:p>
            <a:r>
              <a:rPr lang="fr-FR" dirty="0"/>
              <a:t> </a:t>
            </a:r>
            <a:r>
              <a:rPr lang="fr-FR" b="1" dirty="0"/>
              <a:t>Exemple :</a:t>
            </a:r>
            <a:r>
              <a:rPr lang="fr-FR" dirty="0"/>
              <a:t> card_amount_to_avg_3 indique si un montant de transaction particulier est inhabituel par rapport aux moyennes historiques des trois derniers jours.</a:t>
            </a:r>
          </a:p>
          <a:p>
            <a:endParaRPr lang="fr-FR" dirty="0"/>
          </a:p>
        </p:txBody>
      </p:sp>
      <p:pic>
        <p:nvPicPr>
          <p:cNvPr id="6" name="Image 5" descr="card_amount.PNG"/>
          <p:cNvPicPr>
            <a:picLocks noChangeAspect="1"/>
          </p:cNvPicPr>
          <p:nvPr/>
        </p:nvPicPr>
        <p:blipFill>
          <a:blip r:embed="rId3"/>
          <a:stretch>
            <a:fillRect/>
          </a:stretch>
        </p:blipFill>
        <p:spPr>
          <a:xfrm>
            <a:off x="2585603" y="3162300"/>
            <a:ext cx="6558397" cy="1600200"/>
          </a:xfrm>
          <a:prstGeom prst="rect">
            <a:avLst/>
          </a:prstGeom>
        </p:spPr>
      </p:pic>
      <p:pic>
        <p:nvPicPr>
          <p:cNvPr id="7" name="Image 6" descr="marchant_amount.PNG"/>
          <p:cNvPicPr>
            <a:picLocks noChangeAspect="1"/>
          </p:cNvPicPr>
          <p:nvPr/>
        </p:nvPicPr>
        <p:blipFill>
          <a:blip r:embed="rId4"/>
          <a:stretch>
            <a:fillRect/>
          </a:stretch>
        </p:blipFill>
        <p:spPr>
          <a:xfrm>
            <a:off x="2709361" y="4895711"/>
            <a:ext cx="6796589" cy="1581289"/>
          </a:xfrm>
          <a:prstGeom prst="rect">
            <a:avLst/>
          </a:prstGeom>
        </p:spPr>
      </p:pic>
    </p:spTree>
    <p:extLst>
      <p:ext uri="{BB962C8B-B14F-4D97-AF65-F5344CB8AC3E}">
        <p14:creationId xmlns:p14="http://schemas.microsoft.com/office/powerpoint/2010/main" val="36659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Aperçu des données</a:t>
            </a:r>
          </a:p>
        </p:txBody>
      </p:sp>
      <p:sp>
        <p:nvSpPr>
          <p:cNvPr id="3" name="Espace réservé du contenu 2"/>
          <p:cNvSpPr>
            <a:spLocks noGrp="1"/>
          </p:cNvSpPr>
          <p:nvPr>
            <p:ph sz="quarter" idx="15"/>
          </p:nvPr>
        </p:nvSpPr>
        <p:spPr/>
        <p:txBody>
          <a:bodyPr/>
          <a:lstStyle/>
          <a:p>
            <a:pPr lvl="0"/>
            <a:r>
              <a:rPr lang="fr-FR" b="1" dirty="0"/>
              <a:t>Les variables de type II</a:t>
            </a:r>
            <a:r>
              <a:rPr lang="fr-FR" dirty="0"/>
              <a:t> sont destinées à capturer une fréquence de transaction inhabituelle pendant une période de temps définie, à la fois au niveau de la carte et au niveau du commerçant.</a:t>
            </a:r>
          </a:p>
          <a:p>
            <a:r>
              <a:rPr lang="fr-FR" dirty="0"/>
              <a:t> </a:t>
            </a:r>
            <a:r>
              <a:rPr lang="fr-FR" b="1" dirty="0"/>
              <a:t>Exemple :</a:t>
            </a:r>
            <a:r>
              <a:rPr lang="fr-FR" dirty="0"/>
              <a:t> card_frequency_3 décrit la fréquence de transaction pour chaque numéro de carte spécifique au cours des 3 derniers jours</a:t>
            </a:r>
          </a:p>
        </p:txBody>
      </p:sp>
      <p:pic>
        <p:nvPicPr>
          <p:cNvPr id="4" name="Image 3" descr="frequency.PNG"/>
          <p:cNvPicPr>
            <a:picLocks noChangeAspect="1"/>
          </p:cNvPicPr>
          <p:nvPr/>
        </p:nvPicPr>
        <p:blipFill>
          <a:blip r:embed="rId2"/>
          <a:stretch>
            <a:fillRect/>
          </a:stretch>
        </p:blipFill>
        <p:spPr>
          <a:xfrm>
            <a:off x="2599829" y="3476488"/>
            <a:ext cx="7106642" cy="2333762"/>
          </a:xfrm>
          <a:prstGeom prst="rect">
            <a:avLst/>
          </a:prstGeom>
        </p:spPr>
      </p:pic>
    </p:spTree>
    <p:extLst>
      <p:ext uri="{BB962C8B-B14F-4D97-AF65-F5344CB8AC3E}">
        <p14:creationId xmlns:p14="http://schemas.microsoft.com/office/powerpoint/2010/main" val="2651446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Aperçu des données</a:t>
            </a:r>
          </a:p>
        </p:txBody>
      </p:sp>
      <p:sp>
        <p:nvSpPr>
          <p:cNvPr id="3" name="Espace réservé du contenu 2"/>
          <p:cNvSpPr>
            <a:spLocks noGrp="1"/>
          </p:cNvSpPr>
          <p:nvPr>
            <p:ph sz="quarter" idx="15"/>
          </p:nvPr>
        </p:nvSpPr>
        <p:spPr/>
        <p:txBody>
          <a:bodyPr/>
          <a:lstStyle/>
          <a:p>
            <a:pPr lvl="0"/>
            <a:r>
              <a:rPr lang="fr-FR" b="1" dirty="0"/>
              <a:t>Les variables de type III</a:t>
            </a:r>
            <a:r>
              <a:rPr lang="fr-FR" dirty="0"/>
              <a:t> sont des variables liées à l'emplacement, qui sont destinées à capturer les commerçants avec différents codes postaux </a:t>
            </a:r>
            <a:r>
              <a:rPr lang="fr-FR" dirty="0" smtClean="0"/>
              <a:t>dans </a:t>
            </a:r>
            <a:r>
              <a:rPr lang="fr-FR" dirty="0"/>
              <a:t>une période de temps définie.</a:t>
            </a:r>
          </a:p>
          <a:p>
            <a:r>
              <a:rPr lang="fr-FR" dirty="0"/>
              <a:t> </a:t>
            </a:r>
            <a:r>
              <a:rPr lang="fr-FR" b="1" dirty="0"/>
              <a:t>Exemple :</a:t>
            </a:r>
            <a:r>
              <a:rPr lang="fr-FR" dirty="0"/>
              <a:t> zip_with_merchnum_3 indique combien de codes postaux sont liés à un marchand particulier au cours des 3 derniers jours.</a:t>
            </a:r>
          </a:p>
        </p:txBody>
      </p:sp>
      <p:pic>
        <p:nvPicPr>
          <p:cNvPr id="4" name="Image 3" descr="zip.PNG"/>
          <p:cNvPicPr>
            <a:picLocks noChangeAspect="1"/>
          </p:cNvPicPr>
          <p:nvPr/>
        </p:nvPicPr>
        <p:blipFill>
          <a:blip r:embed="rId3"/>
          <a:stretch>
            <a:fillRect/>
          </a:stretch>
        </p:blipFill>
        <p:spPr>
          <a:xfrm>
            <a:off x="2818987" y="3519364"/>
            <a:ext cx="6858413" cy="2252786"/>
          </a:xfrm>
          <a:prstGeom prst="rect">
            <a:avLst/>
          </a:prstGeom>
        </p:spPr>
      </p:pic>
    </p:spTree>
    <p:extLst>
      <p:ext uri="{BB962C8B-B14F-4D97-AF65-F5344CB8AC3E}">
        <p14:creationId xmlns:p14="http://schemas.microsoft.com/office/powerpoint/2010/main" val="101140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Aperçu des données</a:t>
            </a:r>
          </a:p>
        </p:txBody>
      </p:sp>
      <p:sp>
        <p:nvSpPr>
          <p:cNvPr id="3" name="Espace réservé du contenu 2"/>
          <p:cNvSpPr>
            <a:spLocks noGrp="1"/>
          </p:cNvSpPr>
          <p:nvPr>
            <p:ph sz="quarter" idx="15"/>
          </p:nvPr>
        </p:nvSpPr>
        <p:spPr/>
        <p:txBody>
          <a:bodyPr/>
          <a:lstStyle/>
          <a:p>
            <a:pPr lvl="0"/>
            <a:r>
              <a:rPr lang="fr-FR" b="1" dirty="0"/>
              <a:t>Les variables de type IV</a:t>
            </a:r>
            <a:r>
              <a:rPr lang="fr-FR" dirty="0"/>
              <a:t> sont destinées à attraper le modèle d'apparence de la carte, que ce soit pour un commerçant ou pour un titulaire de carte.</a:t>
            </a:r>
          </a:p>
          <a:p>
            <a:r>
              <a:rPr lang="fr-FR" b="1" dirty="0"/>
              <a:t> Exemple :</a:t>
            </a:r>
            <a:r>
              <a:rPr lang="fr-FR" dirty="0"/>
              <a:t> merchnum_per_card_3 indique combien de commerçants différents une carte a été utilisée pour la transaction au cours des 3 derniers jours.</a:t>
            </a:r>
          </a:p>
        </p:txBody>
      </p:sp>
      <p:pic>
        <p:nvPicPr>
          <p:cNvPr id="4" name="Image 3" descr="per.PNG"/>
          <p:cNvPicPr>
            <a:picLocks noChangeAspect="1"/>
          </p:cNvPicPr>
          <p:nvPr/>
        </p:nvPicPr>
        <p:blipFill>
          <a:blip r:embed="rId3"/>
          <a:stretch>
            <a:fillRect/>
          </a:stretch>
        </p:blipFill>
        <p:spPr>
          <a:xfrm>
            <a:off x="2599900" y="3428877"/>
            <a:ext cx="6829850" cy="2476623"/>
          </a:xfrm>
          <a:prstGeom prst="rect">
            <a:avLst/>
          </a:prstGeom>
        </p:spPr>
      </p:pic>
    </p:spTree>
    <p:extLst>
      <p:ext uri="{BB962C8B-B14F-4D97-AF65-F5344CB8AC3E}">
        <p14:creationId xmlns:p14="http://schemas.microsoft.com/office/powerpoint/2010/main" val="9663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Compréhension de donnée</a:t>
            </a:r>
            <a:br>
              <a:rPr lang="fr-FR" dirty="0" smtClean="0"/>
            </a:br>
            <a:r>
              <a:rPr lang="fr-FR" dirty="0" smtClean="0"/>
              <a:t> </a:t>
            </a:r>
            <a:r>
              <a:rPr lang="fr-FR" sz="1600" b="0" dirty="0" smtClean="0"/>
              <a:t>Exploration de données(ACP)</a:t>
            </a:r>
            <a:br>
              <a:rPr lang="fr-FR" sz="1600" b="0" dirty="0" smtClean="0"/>
            </a:br>
            <a:r>
              <a:rPr lang="fr-FR" dirty="0" smtClean="0"/>
              <a:t/>
            </a:r>
            <a:br>
              <a:rPr lang="fr-FR" dirty="0" smtClean="0"/>
            </a:br>
            <a:endParaRPr lang="fr-FR" dirty="0"/>
          </a:p>
        </p:txBody>
      </p:sp>
      <p:pic>
        <p:nvPicPr>
          <p:cNvPr id="4" name="Espace réservé du contenu 3" descr="PCA zoom.png"/>
          <p:cNvPicPr>
            <a:picLocks noGrp="1" noChangeAspect="1"/>
          </p:cNvPicPr>
          <p:nvPr>
            <p:ph sz="quarter" idx="15"/>
          </p:nvPr>
        </p:nvPicPr>
        <p:blipFill>
          <a:blip r:embed="rId3" cstate="print"/>
          <a:stretch>
            <a:fillRect/>
          </a:stretch>
        </p:blipFill>
        <p:spPr>
          <a:xfrm>
            <a:off x="711200" y="1392702"/>
            <a:ext cx="10769600" cy="521764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EXECUTIVE SUMMARY" val="Executive Summary"/>
  <p:tag name="SMARTDIVIDERLEVEL" val="0"/>
  <p:tag name="SHOW EXECUTIVE SUMMARY" val="No"/>
  <p:tag name="SMART DIVIDER TITLE" val="Introduction"/>
  <p:tag name="SMARTDIVIDERTEXT" val="Section"/>
  <p:tag name="SMARTDIVIDERNUMBER" val="1"/>
</p:tagLst>
</file>

<file path=ppt/tags/tag2.xml><?xml version="1.0" encoding="utf-8"?>
<p:tagLst xmlns:a="http://schemas.openxmlformats.org/drawingml/2006/main" xmlns:r="http://schemas.openxmlformats.org/officeDocument/2006/relationships" xmlns:p="http://schemas.openxmlformats.org/presentationml/2006/main">
  <p:tag name="SMARTLOCKSHAPE" val="Yes"/>
  <p:tag name="SMARTOBJECT" val="Grid"/>
  <p:tag name="SMARTISVISIBLE" val="{@GridOn}=Yes"/>
</p:tagLst>
</file>

<file path=ppt/tags/tag3.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Thème1">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DB536A"/>
      </a:accent4>
      <a:accent5>
        <a:srgbClr val="A32020"/>
      </a:accent5>
      <a:accent6>
        <a:srgbClr val="E0301E"/>
      </a:accent6>
      <a:hlink>
        <a:srgbClr val="DC6900"/>
      </a:hlink>
      <a:folHlink>
        <a:srgbClr val="DC69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extLst>
    <a:ext uri="{05A4C25C-085E-4340-85A3-A5531E510DB2}">
      <thm15:themeFamily xmlns:thm15="http://schemas.microsoft.com/office/thememl/2012/main" name="Thème1" id="{51FAD45D-F1DE-4FCB-864B-B23A6267F8CC}" vid="{A6FCDF1E-BF0E-4D3C-98DB-C9BCD0947C0D}"/>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Template>
  <TotalTime>4423</TotalTime>
  <Words>2461</Words>
  <Application>Microsoft Office PowerPoint</Application>
  <PresentationFormat>Grand écran</PresentationFormat>
  <Paragraphs>229</Paragraphs>
  <Slides>24</Slides>
  <Notes>23</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24</vt:i4>
      </vt:variant>
    </vt:vector>
  </HeadingPairs>
  <TitlesOfParts>
    <vt:vector size="34" baseType="lpstr">
      <vt:lpstr>Arial</vt:lpstr>
      <vt:lpstr>Calibri</vt:lpstr>
      <vt:lpstr>Calibri Light</vt:lpstr>
      <vt:lpstr>Georgia</vt:lpstr>
      <vt:lpstr>Times New Roman</vt:lpstr>
      <vt:lpstr>Wingdings 2</vt:lpstr>
      <vt:lpstr>HDOfficeLightV0</vt:lpstr>
      <vt:lpstr>1_HDOfficeLightV0</vt:lpstr>
      <vt:lpstr>2_HDOfficeLightV0</vt:lpstr>
      <vt:lpstr>Thème1</vt:lpstr>
      <vt:lpstr>Présentation PowerPoint</vt:lpstr>
      <vt:lpstr>Méthodologie</vt:lpstr>
      <vt:lpstr>Compréhension de métier </vt:lpstr>
      <vt:lpstr>Compréhension de donnée</vt:lpstr>
      <vt:lpstr>Aperçu des données</vt:lpstr>
      <vt:lpstr>Aperçu des données</vt:lpstr>
      <vt:lpstr>Aperçu des données</vt:lpstr>
      <vt:lpstr>Aperçu des données</vt:lpstr>
      <vt:lpstr>Compréhension de donnée  Exploration de données(ACP)  </vt:lpstr>
      <vt:lpstr>Préparation de données </vt:lpstr>
      <vt:lpstr>Modélisation   métriques de performance  </vt:lpstr>
      <vt:lpstr>Modélisation   Performances de modèles </vt:lpstr>
      <vt:lpstr>Modélisation  Prédiction et Evaluation de Forêt Aléatoire   Échantillonnage stratifié </vt:lpstr>
      <vt:lpstr>Modélisation  Prédiction et Evaluation de Forêt Aléatoire Pipeline   </vt:lpstr>
      <vt:lpstr>Modélisation  Prédiction et Evaluation de Forêt Aléatoire Validation croisée   </vt:lpstr>
      <vt:lpstr>Modélisation  Prédiction et Evaluation de Forêt Aléatoire ML Tuning   </vt:lpstr>
      <vt:lpstr>Modélisation  Prédiction et Evaluation de Forêt Aléatoire ML Tuning - hyper-paramètres  </vt:lpstr>
      <vt:lpstr>Modélisation Prédiction et Evaluation de Forêt Aléatoire ML Tuning - MaxDepth</vt:lpstr>
      <vt:lpstr>Modélisation Prédiction et Evaluation de Forêt Aléatoire ML Tuning – MaxDepth-Résultat</vt:lpstr>
      <vt:lpstr>Modélisation Prédiction et Evaluation de Forêt Aléatoire ML Tuning – NumTrees-Résultat</vt:lpstr>
      <vt:lpstr>Modélisation Prédiction et Evaluation de Forêt Aléatoire  ML Tuning –Code</vt:lpstr>
      <vt:lpstr>Modélisation Prédiction et Evaluation de Forêt Aléatoire  ML Tuning –Résultat</vt:lpstr>
      <vt:lpstr>Modélisation Prédiction et Evaluation de Forêt Aléatoire </vt:lpstr>
      <vt:lpstr>Introduction to Big Data  What it is and Why it Matters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 FATHI SMAIL</dc:creator>
  <cp:lastModifiedBy>EL FATHI SMAIL</cp:lastModifiedBy>
  <cp:revision>219</cp:revision>
  <dcterms:created xsi:type="dcterms:W3CDTF">2018-09-13T10:16:08Z</dcterms:created>
  <dcterms:modified xsi:type="dcterms:W3CDTF">2018-10-18T15:49:36Z</dcterms:modified>
</cp:coreProperties>
</file>