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k1NwLA3jDl8YHqt4c2TvoQlK4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111e49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4111e49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4111e49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e4111e49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111e49f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4111e49f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4111e49f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4111e49f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111e49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e4111e49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111e49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e4111e49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1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sz="2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2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51300" y="273350"/>
            <a:ext cx="8441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>
                <a:latin typeface="Calibri"/>
                <a:ea typeface="Calibri"/>
                <a:cs typeface="Calibri"/>
                <a:sym typeface="Calibri"/>
              </a:rPr>
              <a:t>Travail pratique de FASI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83350" y="1410375"/>
            <a:ext cx="8820300" cy="1658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fr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L’apprentissage par renforcement en utilisant la méthode Q-learning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>
            <p:ph type="ctrTitle"/>
          </p:nvPr>
        </p:nvSpPr>
        <p:spPr>
          <a:xfrm>
            <a:off x="0" y="3419125"/>
            <a:ext cx="2364300" cy="1724400"/>
          </a:xfrm>
          <a:prstGeom prst="rect">
            <a:avLst/>
          </a:prstGeom>
          <a:solidFill>
            <a:srgbClr val="ED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>
                <a:latin typeface="Calibri"/>
                <a:ea typeface="Calibri"/>
                <a:cs typeface="Calibri"/>
                <a:sym typeface="Calibri"/>
              </a:rPr>
              <a:t>Présentation par 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270325" y="3690325"/>
            <a:ext cx="4667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SMAIL</a:t>
            </a:r>
            <a:r>
              <a:rPr b="1" lang="fr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Sabrina</a:t>
            </a:r>
            <a:endParaRPr b="1"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Groupe :</a:t>
            </a:r>
            <a:r>
              <a:rPr b="1" lang="fr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SIT2</a:t>
            </a:r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111e49ff_0_35"/>
          <p:cNvSpPr/>
          <p:nvPr/>
        </p:nvSpPr>
        <p:spPr>
          <a:xfrm>
            <a:off x="231600" y="121600"/>
            <a:ext cx="8791200" cy="476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fr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 table du Q-learning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4111e49ff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e4111e49f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74" y="750675"/>
            <a:ext cx="6263575" cy="40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4111e49ff_0_53"/>
          <p:cNvSpPr/>
          <p:nvPr/>
        </p:nvSpPr>
        <p:spPr>
          <a:xfrm>
            <a:off x="231600" y="121600"/>
            <a:ext cx="8791200" cy="476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fr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 mise à jour de la</a:t>
            </a:r>
            <a:r>
              <a:rPr b="1" lang="fr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table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4111e49ff_0_53"/>
          <p:cNvSpPr txBox="1"/>
          <p:nvPr>
            <p:ph idx="12" type="sldNum"/>
          </p:nvPr>
        </p:nvSpPr>
        <p:spPr>
          <a:xfrm>
            <a:off x="8145151" y="4663225"/>
            <a:ext cx="8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e4111e49ff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" y="789100"/>
            <a:ext cx="9035650" cy="7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e4111e49ff_0_53"/>
          <p:cNvSpPr txBox="1"/>
          <p:nvPr/>
        </p:nvSpPr>
        <p:spPr>
          <a:xfrm>
            <a:off x="265350" y="1543376"/>
            <a:ext cx="8723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= L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a nouvelle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espérance de récompense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pour l’agent, en prenant l’action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, lorsqu'il se trouve à l’état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.   Elle est en fonction de 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Q(st,at)old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, l’ancienne espérance.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max Q(st+1, at+1)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, l’espérance maximale en prenant l’action la maximisant lorsque l’agent se trouve à l’état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st+1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Certains coefficients 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γ 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pour décroitre les récompenses au fil du temps.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ɑ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qui est le taux d’apprentissage (Learning rate)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qui est la récompense de l’état actuel.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111e49ff_0_65"/>
          <p:cNvSpPr/>
          <p:nvPr/>
        </p:nvSpPr>
        <p:spPr>
          <a:xfrm>
            <a:off x="231600" y="121600"/>
            <a:ext cx="8791200" cy="476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fr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L’algorithme du Q-learning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4111e49ff_0_65"/>
          <p:cNvSpPr txBox="1"/>
          <p:nvPr>
            <p:ph idx="12" type="sldNum"/>
          </p:nvPr>
        </p:nvSpPr>
        <p:spPr>
          <a:xfrm>
            <a:off x="8145151" y="4663225"/>
            <a:ext cx="8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e4111e49ff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75" y="712325"/>
            <a:ext cx="4983425" cy="42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231600" y="121600"/>
            <a:ext cx="8791200" cy="563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fr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Exemples pratiques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270122" y="4663225"/>
            <a:ext cx="75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0" y="837700"/>
            <a:ext cx="3742361" cy="3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1553"/>
            <a:ext cx="3754400" cy="383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111e49ff_0_78"/>
          <p:cNvSpPr/>
          <p:nvPr/>
        </p:nvSpPr>
        <p:spPr>
          <a:xfrm>
            <a:off x="231600" y="121600"/>
            <a:ext cx="8791200" cy="563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fr" sz="2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e4111e49ff_0_78"/>
          <p:cNvSpPr txBox="1"/>
          <p:nvPr>
            <p:ph idx="12" type="sldNum"/>
          </p:nvPr>
        </p:nvSpPr>
        <p:spPr>
          <a:xfrm>
            <a:off x="8270122" y="4663225"/>
            <a:ext cx="75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4111e49ff_0_78"/>
          <p:cNvSpPr txBox="1"/>
          <p:nvPr/>
        </p:nvSpPr>
        <p:spPr>
          <a:xfrm>
            <a:off x="210150" y="1748951"/>
            <a:ext cx="87237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À travers ce travail pratique, la méthode du Q-learning a pu être découverte dans son côté théorique et également testée sur deux exemples.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-135100" y="2166450"/>
            <a:ext cx="9399300" cy="8106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Merci pour votre attention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231600" y="121600"/>
            <a:ext cx="8791200" cy="476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fr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94725" y="1037713"/>
            <a:ext cx="569400" cy="540300"/>
          </a:xfrm>
          <a:prstGeom prst="ellipse">
            <a:avLst/>
          </a:prstGeom>
          <a:solidFill>
            <a:srgbClr val="EDFAF7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476375" y="1046275"/>
            <a:ext cx="67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Introduction à l’apprentissage par renforcement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694725" y="1691838"/>
            <a:ext cx="569400" cy="540300"/>
          </a:xfrm>
          <a:prstGeom prst="ellipse">
            <a:avLst/>
          </a:prstGeom>
          <a:solidFill>
            <a:srgbClr val="EDFAF7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476375" y="1700400"/>
            <a:ext cx="64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Présentation du Q-learning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94725" y="3708363"/>
            <a:ext cx="569400" cy="540300"/>
          </a:xfrm>
          <a:prstGeom prst="ellipse">
            <a:avLst/>
          </a:prstGeom>
          <a:solidFill>
            <a:srgbClr val="EDFAF7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476375" y="3716913"/>
            <a:ext cx="289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694725" y="2354513"/>
            <a:ext cx="569400" cy="540300"/>
          </a:xfrm>
          <a:prstGeom prst="ellipse">
            <a:avLst/>
          </a:prstGeom>
          <a:solidFill>
            <a:srgbClr val="EDFAF7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476375" y="2363075"/>
            <a:ext cx="708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Concepts et algorithme du Q-learning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694725" y="3040313"/>
            <a:ext cx="569400" cy="540300"/>
          </a:xfrm>
          <a:prstGeom prst="ellipse">
            <a:avLst/>
          </a:prstGeom>
          <a:solidFill>
            <a:srgbClr val="EDFAF7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476375" y="3048875"/>
            <a:ext cx="599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Exemples </a:t>
            </a: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traités</a:t>
            </a:r>
            <a:r>
              <a:rPr b="1" lang="fr" sz="2400">
                <a:latin typeface="Calibri"/>
                <a:ea typeface="Calibri"/>
                <a:cs typeface="Calibri"/>
                <a:sym typeface="Calibri"/>
              </a:rPr>
              <a:t> avec la librairie Gym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231600" y="121600"/>
            <a:ext cx="8791200" cy="476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fr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Introduction à l’apprentissage par renforcement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875" y="1276760"/>
            <a:ext cx="9406151" cy="270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231600" y="121600"/>
            <a:ext cx="8791200" cy="476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fr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Présentation du Q-learning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268" l="0" r="0" t="278"/>
          <a:stretch/>
        </p:blipFill>
        <p:spPr>
          <a:xfrm>
            <a:off x="550963" y="1272700"/>
            <a:ext cx="7507624" cy="26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111e49ff_0_10"/>
          <p:cNvSpPr/>
          <p:nvPr/>
        </p:nvSpPr>
        <p:spPr>
          <a:xfrm>
            <a:off x="231600" y="121600"/>
            <a:ext cx="8791200" cy="476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fr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Présentation du Q-learning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4111e49ff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e4111e49f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000" y="892950"/>
            <a:ext cx="4530500" cy="36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e4111e49ff_0_10"/>
          <p:cNvSpPr txBox="1"/>
          <p:nvPr/>
        </p:nvSpPr>
        <p:spPr>
          <a:xfrm>
            <a:off x="4629150" y="1579475"/>
            <a:ext cx="426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Il s’agit d’un processus de décision markovien, sans que l’agent ne connaisse l’environnement dans lequel il évolue.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234300" y="1747650"/>
            <a:ext cx="8675400" cy="13434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fr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Concepts et algorithme du Q-learning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210150" y="121600"/>
            <a:ext cx="8791200" cy="7566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fr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L’environnement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210150" y="1748951"/>
            <a:ext cx="87237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Pour le Q-learning, il s’agit d’un environnement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inconnu 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à explorer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par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un agent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. On peut imaginer un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labyrinthe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avec des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récompenses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et des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pièges 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sans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aucune connaissance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préalable de leurs dispositions.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111e49ff_0_22"/>
          <p:cNvSpPr/>
          <p:nvPr/>
        </p:nvSpPr>
        <p:spPr>
          <a:xfrm>
            <a:off x="210150" y="121600"/>
            <a:ext cx="8791200" cy="7566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fr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L’agent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4111e49ff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4111e49ff_0_22"/>
          <p:cNvSpPr txBox="1"/>
          <p:nvPr/>
        </p:nvSpPr>
        <p:spPr>
          <a:xfrm>
            <a:off x="210150" y="1748951"/>
            <a:ext cx="8723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Il évolue dans l’environnement en le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tâtonnant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dans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la phase exploratoire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afin de mettre à jour les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espérances d’atteinte des récompenses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selon les actions prises. Tandis que dans la phase d’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exploitation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, l’agent se fie à ces espérances calculées afin de déterminer les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meilleures actions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à prendre.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>
            <a:off x="231600" y="121600"/>
            <a:ext cx="8791200" cy="476700"/>
          </a:xfrm>
          <a:prstGeom prst="roundRect">
            <a:avLst>
              <a:gd fmla="val 16667" name="adj"/>
            </a:avLst>
          </a:prstGeom>
          <a:solidFill>
            <a:srgbClr val="EDFA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fr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 fonction Q(état, action)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fr" sz="3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49" y="735375"/>
            <a:ext cx="8471100" cy="11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/>
          <p:nvPr/>
        </p:nvSpPr>
        <p:spPr>
          <a:xfrm>
            <a:off x="265350" y="1771976"/>
            <a:ext cx="87237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Il s’agit donc d’une estimation de la récompense à obtenir parmi toutes les récompenses R prévues 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Lorsque l’agent se trouve à l’état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Lorsque l’agent prend l’action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at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Lorsque l’agent suit une même politique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 π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durant toute son évolution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Lorsque les récompenses décroissent à chaque action effectuée, avec un taux 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fr" sz="2200">
                <a:latin typeface="Calibri"/>
                <a:ea typeface="Calibri"/>
                <a:cs typeface="Calibri"/>
                <a:sym typeface="Calibri"/>
              </a:rPr>
              <a:t> appartenant à l’intervalle</a:t>
            </a:r>
            <a:r>
              <a:rPr b="1" lang="fr" sz="2200">
                <a:latin typeface="Calibri"/>
                <a:ea typeface="Calibri"/>
                <a:cs typeface="Calibri"/>
                <a:sym typeface="Calibri"/>
              </a:rPr>
              <a:t> ]0,1]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B1D1CA"/>
      </a:dk1>
      <a:lt1>
        <a:srgbClr val="FFFFFF"/>
      </a:lt1>
      <a:dk2>
        <a:srgbClr val="666666"/>
      </a:dk2>
      <a:lt2>
        <a:srgbClr val="EEEEEE"/>
      </a:lt2>
      <a:accent1>
        <a:srgbClr val="000000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