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80" r:id="rId3"/>
    <p:sldId id="439" r:id="rId4"/>
    <p:sldId id="381" r:id="rId5"/>
  </p:sldIdLst>
  <p:sldSz cx="9144000" cy="51435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8607"/>
    <a:srgbClr val="F8D866"/>
    <a:srgbClr val="FFAC5B"/>
    <a:srgbClr val="EFA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62" d="100"/>
          <a:sy n="162" d="100"/>
        </p:scale>
        <p:origin x="-144" y="-90"/>
      </p:cViewPr>
      <p:guideLst>
        <p:guide orient="horz" pos="144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50" d="100"/>
        <a:sy n="150" d="100"/>
      </p:scale>
      <p:origin x="0" y="4332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&#24037;&#20316;&#31807;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[工作簿2]Sheet1!$H$1</c:f>
              <c:strCache>
                <c:ptCount val="1"/>
                <c:pt idx="0">
                  <c:v>搬家率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[工作簿2]Sheet1!$G$2:$G$87</c:f>
              <c:numCache>
                <c:formatCode>General</c:formatCode>
                <c:ptCount val="86"/>
                <c:pt idx="0">
                  <c:v>20171115</c:v>
                </c:pt>
                <c:pt idx="1">
                  <c:v>20171116</c:v>
                </c:pt>
                <c:pt idx="2">
                  <c:v>20171117</c:v>
                </c:pt>
                <c:pt idx="3">
                  <c:v>20171118</c:v>
                </c:pt>
                <c:pt idx="4">
                  <c:v>20171119</c:v>
                </c:pt>
                <c:pt idx="5">
                  <c:v>20171120</c:v>
                </c:pt>
                <c:pt idx="6">
                  <c:v>20171121</c:v>
                </c:pt>
                <c:pt idx="7">
                  <c:v>20171122</c:v>
                </c:pt>
                <c:pt idx="8">
                  <c:v>20171123</c:v>
                </c:pt>
                <c:pt idx="9">
                  <c:v>20171124</c:v>
                </c:pt>
                <c:pt idx="10">
                  <c:v>20171125</c:v>
                </c:pt>
                <c:pt idx="11">
                  <c:v>20171126</c:v>
                </c:pt>
                <c:pt idx="12">
                  <c:v>20171127</c:v>
                </c:pt>
                <c:pt idx="13">
                  <c:v>20171128</c:v>
                </c:pt>
                <c:pt idx="14">
                  <c:v>20171129</c:v>
                </c:pt>
                <c:pt idx="15">
                  <c:v>20171130</c:v>
                </c:pt>
                <c:pt idx="16">
                  <c:v>20171201</c:v>
                </c:pt>
                <c:pt idx="17">
                  <c:v>20171202</c:v>
                </c:pt>
                <c:pt idx="18">
                  <c:v>20171203</c:v>
                </c:pt>
                <c:pt idx="19">
                  <c:v>20171204</c:v>
                </c:pt>
                <c:pt idx="20">
                  <c:v>20171205</c:v>
                </c:pt>
                <c:pt idx="21">
                  <c:v>20171206</c:v>
                </c:pt>
                <c:pt idx="22">
                  <c:v>20171207</c:v>
                </c:pt>
                <c:pt idx="23">
                  <c:v>20171208</c:v>
                </c:pt>
                <c:pt idx="24">
                  <c:v>20171209</c:v>
                </c:pt>
                <c:pt idx="25">
                  <c:v>20171210</c:v>
                </c:pt>
                <c:pt idx="26">
                  <c:v>20171211</c:v>
                </c:pt>
                <c:pt idx="27">
                  <c:v>20171212</c:v>
                </c:pt>
                <c:pt idx="28">
                  <c:v>20171213</c:v>
                </c:pt>
                <c:pt idx="29">
                  <c:v>20171214</c:v>
                </c:pt>
                <c:pt idx="30">
                  <c:v>20171215</c:v>
                </c:pt>
                <c:pt idx="31">
                  <c:v>20171216</c:v>
                </c:pt>
                <c:pt idx="32">
                  <c:v>20171217</c:v>
                </c:pt>
                <c:pt idx="33">
                  <c:v>20171218</c:v>
                </c:pt>
                <c:pt idx="34">
                  <c:v>20171219</c:v>
                </c:pt>
                <c:pt idx="35">
                  <c:v>20171220</c:v>
                </c:pt>
                <c:pt idx="36">
                  <c:v>20171221</c:v>
                </c:pt>
                <c:pt idx="37">
                  <c:v>20171222</c:v>
                </c:pt>
                <c:pt idx="38">
                  <c:v>20171223</c:v>
                </c:pt>
                <c:pt idx="39">
                  <c:v>20171224</c:v>
                </c:pt>
                <c:pt idx="40">
                  <c:v>20171225</c:v>
                </c:pt>
                <c:pt idx="41">
                  <c:v>20171226</c:v>
                </c:pt>
                <c:pt idx="42">
                  <c:v>20171227</c:v>
                </c:pt>
                <c:pt idx="43">
                  <c:v>20171228</c:v>
                </c:pt>
                <c:pt idx="44">
                  <c:v>20171229</c:v>
                </c:pt>
                <c:pt idx="45">
                  <c:v>20171230</c:v>
                </c:pt>
                <c:pt idx="46">
                  <c:v>20171231</c:v>
                </c:pt>
                <c:pt idx="47">
                  <c:v>20180101</c:v>
                </c:pt>
                <c:pt idx="48">
                  <c:v>20180102</c:v>
                </c:pt>
                <c:pt idx="49">
                  <c:v>20180103</c:v>
                </c:pt>
                <c:pt idx="50">
                  <c:v>20180104</c:v>
                </c:pt>
                <c:pt idx="51">
                  <c:v>20180105</c:v>
                </c:pt>
                <c:pt idx="52">
                  <c:v>20180106</c:v>
                </c:pt>
                <c:pt idx="53">
                  <c:v>20180107</c:v>
                </c:pt>
                <c:pt idx="54">
                  <c:v>20180108</c:v>
                </c:pt>
                <c:pt idx="55">
                  <c:v>20180109</c:v>
                </c:pt>
                <c:pt idx="56">
                  <c:v>20180110</c:v>
                </c:pt>
                <c:pt idx="57">
                  <c:v>20180111</c:v>
                </c:pt>
                <c:pt idx="58">
                  <c:v>20180112</c:v>
                </c:pt>
                <c:pt idx="59">
                  <c:v>20180113</c:v>
                </c:pt>
                <c:pt idx="60">
                  <c:v>20180114</c:v>
                </c:pt>
                <c:pt idx="61">
                  <c:v>20180115</c:v>
                </c:pt>
                <c:pt idx="62">
                  <c:v>20180116</c:v>
                </c:pt>
                <c:pt idx="63">
                  <c:v>20180117</c:v>
                </c:pt>
                <c:pt idx="64">
                  <c:v>20180118</c:v>
                </c:pt>
                <c:pt idx="65">
                  <c:v>20180119</c:v>
                </c:pt>
                <c:pt idx="66">
                  <c:v>20180120</c:v>
                </c:pt>
                <c:pt idx="67">
                  <c:v>20180121</c:v>
                </c:pt>
                <c:pt idx="68">
                  <c:v>20180122</c:v>
                </c:pt>
                <c:pt idx="69">
                  <c:v>20180123</c:v>
                </c:pt>
                <c:pt idx="70">
                  <c:v>20180124</c:v>
                </c:pt>
                <c:pt idx="71">
                  <c:v>20180125</c:v>
                </c:pt>
                <c:pt idx="72">
                  <c:v>20180126</c:v>
                </c:pt>
                <c:pt idx="73">
                  <c:v>20180127</c:v>
                </c:pt>
                <c:pt idx="74">
                  <c:v>20180128</c:v>
                </c:pt>
                <c:pt idx="75">
                  <c:v>20180129</c:v>
                </c:pt>
                <c:pt idx="76">
                  <c:v>20180130</c:v>
                </c:pt>
                <c:pt idx="77">
                  <c:v>20180131</c:v>
                </c:pt>
                <c:pt idx="78">
                  <c:v>20180201</c:v>
                </c:pt>
                <c:pt idx="79">
                  <c:v>20180202</c:v>
                </c:pt>
                <c:pt idx="80">
                  <c:v>20180203</c:v>
                </c:pt>
                <c:pt idx="81">
                  <c:v>20180204</c:v>
                </c:pt>
                <c:pt idx="82">
                  <c:v>20180205</c:v>
                </c:pt>
                <c:pt idx="83">
                  <c:v>20180206</c:v>
                </c:pt>
                <c:pt idx="84">
                  <c:v>20180207</c:v>
                </c:pt>
                <c:pt idx="85">
                  <c:v>20180208</c:v>
                </c:pt>
              </c:numCache>
            </c:numRef>
          </c:cat>
          <c:val>
            <c:numRef>
              <c:f>[工作簿2]Sheet1!$H$2:$H$87</c:f>
              <c:numCache>
                <c:formatCode>0.00%</c:formatCode>
                <c:ptCount val="86"/>
                <c:pt idx="0">
                  <c:v>0.0211622276029056</c:v>
                </c:pt>
                <c:pt idx="1">
                  <c:v>0.0218908830166396</c:v>
                </c:pt>
                <c:pt idx="2">
                  <c:v>0.0232711725959784</c:v>
                </c:pt>
                <c:pt idx="3">
                  <c:v>0.0279940486895672</c:v>
                </c:pt>
                <c:pt idx="4">
                  <c:v>0.0301747946743615</c:v>
                </c:pt>
                <c:pt idx="5">
                  <c:v>0.0275937005338985</c:v>
                </c:pt>
                <c:pt idx="6">
                  <c:v>0.0231793388456794</c:v>
                </c:pt>
                <c:pt idx="7">
                  <c:v>0.0268367336279211</c:v>
                </c:pt>
                <c:pt idx="8">
                  <c:v>0.0286942701798411</c:v>
                </c:pt>
                <c:pt idx="9">
                  <c:v>0.0304542140796856</c:v>
                </c:pt>
                <c:pt idx="10">
                  <c:v>0.031642932653442</c:v>
                </c:pt>
                <c:pt idx="11">
                  <c:v>0.0321249766888063</c:v>
                </c:pt>
                <c:pt idx="12">
                  <c:v>0.0340308848642131</c:v>
                </c:pt>
                <c:pt idx="13">
                  <c:v>0.0321457281584617</c:v>
                </c:pt>
                <c:pt idx="14">
                  <c:v>0.0391158628354442</c:v>
                </c:pt>
                <c:pt idx="15">
                  <c:v>0.0397331442534023</c:v>
                </c:pt>
                <c:pt idx="16">
                  <c:v>0.0476476002876235</c:v>
                </c:pt>
                <c:pt idx="17">
                  <c:v>0.0765145214986197</c:v>
                </c:pt>
                <c:pt idx="18">
                  <c:v>0.0786968989298336</c:v>
                </c:pt>
                <c:pt idx="19">
                  <c:v>0.0780643535243216</c:v>
                </c:pt>
                <c:pt idx="20">
                  <c:v>0.0758439842126882</c:v>
                </c:pt>
                <c:pt idx="21">
                  <c:v>0.0744945037012862</c:v>
                </c:pt>
                <c:pt idx="22">
                  <c:v>0.0781793335692236</c:v>
                </c:pt>
                <c:pt idx="23">
                  <c:v>0.0787032275317302</c:v>
                </c:pt>
                <c:pt idx="24">
                  <c:v>0.0848575517458737</c:v>
                </c:pt>
                <c:pt idx="25">
                  <c:v>0.0847117245408405</c:v>
                </c:pt>
                <c:pt idx="26">
                  <c:v>0.0813131123214921</c:v>
                </c:pt>
                <c:pt idx="27">
                  <c:v>0.0845457862776837</c:v>
                </c:pt>
                <c:pt idx="28">
                  <c:v>0.0988379400932665</c:v>
                </c:pt>
                <c:pt idx="29">
                  <c:v>0.129016733644158</c:v>
                </c:pt>
                <c:pt idx="30">
                  <c:v>0.164630812937455</c:v>
                </c:pt>
                <c:pt idx="31">
                  <c:v>0.162918633081253</c:v>
                </c:pt>
                <c:pt idx="32">
                  <c:v>0.159287480252656</c:v>
                </c:pt>
                <c:pt idx="33">
                  <c:v>0.162917971072575</c:v>
                </c:pt>
                <c:pt idx="34">
                  <c:v>0.166349024037764</c:v>
                </c:pt>
                <c:pt idx="35">
                  <c:v>0.166175851914178</c:v>
                </c:pt>
                <c:pt idx="36">
                  <c:v>0.166349636328025</c:v>
                </c:pt>
                <c:pt idx="37">
                  <c:v>0.165242470906016</c:v>
                </c:pt>
                <c:pt idx="38">
                  <c:v>0.163286593923455</c:v>
                </c:pt>
                <c:pt idx="39">
                  <c:v>0.161020454532214</c:v>
                </c:pt>
                <c:pt idx="40">
                  <c:v>0.158166434238436</c:v>
                </c:pt>
                <c:pt idx="41">
                  <c:v>0.160016212382207</c:v>
                </c:pt>
                <c:pt idx="42">
                  <c:v>0.16796756896839</c:v>
                </c:pt>
                <c:pt idx="43">
                  <c:v>0.167441845525269</c:v>
                </c:pt>
                <c:pt idx="44">
                  <c:v>0.16791696000262</c:v>
                </c:pt>
                <c:pt idx="45">
                  <c:v>0.16820012679828</c:v>
                </c:pt>
                <c:pt idx="46">
                  <c:v>0.165938650907267</c:v>
                </c:pt>
                <c:pt idx="47">
                  <c:v>0.162909582526088</c:v>
                </c:pt>
                <c:pt idx="48">
                  <c:v>0.166746735876786</c:v>
                </c:pt>
                <c:pt idx="49">
                  <c:v>0.171165011448156</c:v>
                </c:pt>
                <c:pt idx="50">
                  <c:v>0.171734907694896</c:v>
                </c:pt>
                <c:pt idx="51">
                  <c:v>0.178351119357805</c:v>
                </c:pt>
                <c:pt idx="52">
                  <c:v>0.179974540186998</c:v>
                </c:pt>
                <c:pt idx="53">
                  <c:v>0.180937203352004</c:v>
                </c:pt>
                <c:pt idx="54">
                  <c:v>0.183239600677448</c:v>
                </c:pt>
                <c:pt idx="55">
                  <c:v>0.195217922127591</c:v>
                </c:pt>
                <c:pt idx="56">
                  <c:v>0.230586694737147</c:v>
                </c:pt>
                <c:pt idx="57">
                  <c:v>0.3121382085118</c:v>
                </c:pt>
                <c:pt idx="58">
                  <c:v>0.370396435186222</c:v>
                </c:pt>
                <c:pt idx="59">
                  <c:v>0.366515768412168</c:v>
                </c:pt>
                <c:pt idx="60">
                  <c:v>0.370482159124584</c:v>
                </c:pt>
                <c:pt idx="61">
                  <c:v>0.37812829964989</c:v>
                </c:pt>
                <c:pt idx="62">
                  <c:v>0.382642119658768</c:v>
                </c:pt>
                <c:pt idx="63">
                  <c:v>0.377416906486196</c:v>
                </c:pt>
                <c:pt idx="64">
                  <c:v>0.375347112522656</c:v>
                </c:pt>
                <c:pt idx="65">
                  <c:v>0.376019891458314</c:v>
                </c:pt>
                <c:pt idx="66">
                  <c:v>0.377032101298971</c:v>
                </c:pt>
                <c:pt idx="67">
                  <c:v>0.378855375789898</c:v>
                </c:pt>
                <c:pt idx="68">
                  <c:v>0.380176686785582</c:v>
                </c:pt>
                <c:pt idx="69">
                  <c:v>0.374335176672584</c:v>
                </c:pt>
                <c:pt idx="70">
                  <c:v>0.375630091823111</c:v>
                </c:pt>
                <c:pt idx="71">
                  <c:v>0.379968807951645</c:v>
                </c:pt>
                <c:pt idx="72">
                  <c:v>0.38085558197361</c:v>
                </c:pt>
                <c:pt idx="73">
                  <c:v>0.383043304417364</c:v>
                </c:pt>
                <c:pt idx="74">
                  <c:v>0.381911710055352</c:v>
                </c:pt>
                <c:pt idx="75">
                  <c:v>0.384753460132236</c:v>
                </c:pt>
                <c:pt idx="76">
                  <c:v>0.387779230901333</c:v>
                </c:pt>
                <c:pt idx="77">
                  <c:v>0.400417613834672</c:v>
                </c:pt>
                <c:pt idx="78">
                  <c:v>0.402572565470866</c:v>
                </c:pt>
                <c:pt idx="79">
                  <c:v>0.423345776553238</c:v>
                </c:pt>
                <c:pt idx="80">
                  <c:v>0.424736123579689</c:v>
                </c:pt>
                <c:pt idx="81">
                  <c:v>0.425199423306211</c:v>
                </c:pt>
                <c:pt idx="82">
                  <c:v>0.424236594339092</c:v>
                </c:pt>
                <c:pt idx="83">
                  <c:v>0.43694528924327</c:v>
                </c:pt>
                <c:pt idx="84">
                  <c:v>0.437581801999895</c:v>
                </c:pt>
                <c:pt idx="85">
                  <c:v>0.435555599972018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848632927"/>
        <c:axId val="855968935"/>
      </c:lineChart>
      <c:catAx>
        <c:axId val="84863292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55968935"/>
        <c:crosses val="autoZero"/>
        <c:auto val="1"/>
        <c:lblAlgn val="ctr"/>
        <c:lblOffset val="100"/>
        <c:noMultiLvlLbl val="0"/>
      </c:catAx>
      <c:valAx>
        <c:axId val="855968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48632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152918-1A00-4C19-AB15-D3CF80690C6C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84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</a:fld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D862D18-618A-42C7-85C3-16C02DE2A23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anose="020B0503020204020204" pitchFamily="34" charset="-122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zh-CN" altLang="en-US" dirty="0">
                <a:sym typeface="微软雅黑" panose="020B0503020204020204" pitchFamily="34" charset="-122"/>
              </a:rPr>
            </a:fld>
            <a:endParaRPr lang="zh-CN" altLang="en-US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D862D18-618A-42C7-85C3-16C02DE2A23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anose="020B0503020204020204" pitchFamily="34" charset="-122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zh-CN" altLang="en-US" dirty="0">
                <a:sym typeface="微软雅黑" panose="020B0503020204020204" pitchFamily="34" charset="-122"/>
              </a:rPr>
            </a:fld>
            <a:endParaRPr lang="zh-CN" altLang="en-US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D862D18-618A-42C7-85C3-16C02DE2A23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anose="020B0503020204020204" pitchFamily="34" charset="-122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zh-CN" altLang="en-US" dirty="0">
                <a:sym typeface="微软雅黑" panose="020B0503020204020204" pitchFamily="34" charset="-122"/>
              </a:rPr>
            </a:fld>
            <a:endParaRPr lang="zh-CN" altLang="en-US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D862D18-618A-42C7-85C3-16C02DE2A23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anose="020B0503020204020204" pitchFamily="34" charset="-122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zh-CN" altLang="en-US" dirty="0">
                <a:sym typeface="微软雅黑" panose="020B0503020204020204" pitchFamily="34" charset="-122"/>
              </a:rPr>
            </a:fld>
            <a:endParaRPr lang="zh-CN" altLang="en-US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D862D18-618A-42C7-85C3-16C02DE2A23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anose="020B0503020204020204" pitchFamily="34" charset="-122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zh-CN" altLang="en-US" dirty="0">
                <a:sym typeface="微软雅黑" panose="020B0503020204020204" pitchFamily="34" charset="-122"/>
              </a:rPr>
            </a:fld>
            <a:endParaRPr lang="zh-CN" altLang="en-US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D862D18-618A-42C7-85C3-16C02DE2A23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anose="020B0503020204020204" pitchFamily="34" charset="-122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zh-CN" altLang="en-US" dirty="0">
                <a:sym typeface="微软雅黑" panose="020B0503020204020204" pitchFamily="34" charset="-122"/>
              </a:rPr>
            </a:fld>
            <a:endParaRPr lang="zh-CN" altLang="en-US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D862D18-618A-42C7-85C3-16C02DE2A23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anose="020B0503020204020204" pitchFamily="34" charset="-122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zh-CN" altLang="en-US" dirty="0">
                <a:sym typeface="微软雅黑" panose="020B0503020204020204" pitchFamily="34" charset="-122"/>
              </a:rPr>
            </a:fld>
            <a:endParaRPr lang="zh-CN" altLang="en-US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D862D18-618A-42C7-85C3-16C02DE2A23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anose="020B0503020204020204" pitchFamily="34" charset="-122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zh-CN" altLang="en-US" dirty="0">
                <a:sym typeface="微软雅黑" panose="020B0503020204020204" pitchFamily="34" charset="-122"/>
              </a:rPr>
            </a:fld>
            <a:endParaRPr lang="zh-CN" altLang="en-US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D862D18-618A-42C7-85C3-16C02DE2A23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anose="020B0503020204020204" pitchFamily="34" charset="-122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zh-CN" altLang="en-US" dirty="0">
                <a:sym typeface="微软雅黑" panose="020B0503020204020204" pitchFamily="34" charset="-122"/>
              </a:rPr>
            </a:fld>
            <a:endParaRPr lang="zh-CN" altLang="en-US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D862D18-618A-42C7-85C3-16C02DE2A23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anose="020B0503020204020204" pitchFamily="34" charset="-122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zh-CN" altLang="en-US" dirty="0">
                <a:sym typeface="微软雅黑" panose="020B0503020204020204" pitchFamily="34" charset="-122"/>
              </a:rPr>
            </a:fld>
            <a:endParaRPr lang="zh-CN" altLang="en-US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D862D18-618A-42C7-85C3-16C02DE2A23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anose="020B0503020204020204" pitchFamily="34" charset="-122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zh-CN" altLang="en-US" dirty="0">
                <a:sym typeface="微软雅黑" panose="020B0503020204020204" pitchFamily="34" charset="-122"/>
              </a:rPr>
            </a:fld>
            <a:endParaRPr lang="zh-CN" altLang="en-US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D862D18-618A-42C7-85C3-16C02DE2A23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anose="020B0503020204020204" pitchFamily="34" charset="-122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eaLnBrk="1" hangingPunct="1">
              <a:buChar char="•"/>
            </a:pPr>
            <a:fld id="{9A0DB2DC-4C9A-4742-B13C-FB6460FD3503}" type="slidenum">
              <a:rPr lang="zh-CN" altLang="en-US" dirty="0">
                <a:sym typeface="微软雅黑" panose="020B0503020204020204" pitchFamily="34" charset="-122"/>
              </a:rPr>
            </a:fld>
            <a:endParaRPr lang="zh-CN" altLang="en-US" dirty="0">
              <a:sym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矩形 27"/>
          <p:cNvSpPr/>
          <p:nvPr/>
        </p:nvSpPr>
        <p:spPr>
          <a:xfrm>
            <a:off x="476250" y="177800"/>
            <a:ext cx="252158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8607"/>
                </a:solidFill>
                <a:latin typeface="冬青黑体简体中文 W3" panose="020B0300000000000000" charset="-122"/>
                <a:ea typeface="冬青黑体简体中文 W3" panose="020B0300000000000000" charset="-122"/>
                <a:sym typeface="Impact" panose="020B0806030902050204" pitchFamily="34" charset="0"/>
              </a:rPr>
              <a:t>搬家率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anose="020B0300000000000000" charset="-122"/>
                <a:ea typeface="冬青黑体简体中文 W3" panose="020B0300000000000000" charset="-122"/>
                <a:sym typeface="Impact" panose="020B0806030902050204" pitchFamily="34" charset="0"/>
              </a:rPr>
              <a:t>的提升</a:t>
            </a:r>
            <a:r>
              <a:rPr lang="zh-CN" altLang="en-US" sz="2400" dirty="0">
                <a:solidFill>
                  <a:srgbClr val="FF8607"/>
                </a:solidFill>
                <a:latin typeface="冬青黑体简体中文 W3" panose="020B0300000000000000" charset="-122"/>
                <a:ea typeface="冬青黑体简体中文 W3" panose="020B0300000000000000" charset="-122"/>
                <a:sym typeface="Impact" panose="020B0806030902050204" pitchFamily="34" charset="0"/>
              </a:rPr>
              <a:t>     </a:t>
            </a:r>
            <a:endParaRPr lang="zh-CN" altLang="en-US" sz="2400" dirty="0">
              <a:solidFill>
                <a:srgbClr val="FF8607"/>
              </a:solidFill>
              <a:latin typeface="冬青黑体简体中文 W3" panose="020B0300000000000000" charset="-122"/>
              <a:ea typeface="冬青黑体简体中文 W3" panose="020B0300000000000000" charset="-122"/>
              <a:sym typeface="Impact" panose="020B0806030902050204" pitchFamily="34" charset="0"/>
            </a:endParaRPr>
          </a:p>
        </p:txBody>
      </p:sp>
      <p:sp>
        <p:nvSpPr>
          <p:cNvPr id="13315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anchor="ctr"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冬青黑体简体中文 W3" panose="020B0300000000000000" charset="-122"/>
              <a:ea typeface="冬青黑体简体中文 W3" panose="020B0300000000000000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476250" y="2504440"/>
          <a:ext cx="8125460" cy="2619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-3175" y="698500"/>
            <a:ext cx="9389745" cy="1731645"/>
            <a:chOff x="-5" y="5374"/>
            <a:chExt cx="14787" cy="2727"/>
          </a:xfrm>
        </p:grpSpPr>
        <p:sp>
          <p:nvSpPr>
            <p:cNvPr id="13321" name="椭圆 128"/>
            <p:cNvSpPr/>
            <p:nvPr/>
          </p:nvSpPr>
          <p:spPr>
            <a:xfrm>
              <a:off x="-5" y="5865"/>
              <a:ext cx="14418" cy="2235"/>
            </a:xfrm>
            <a:custGeom>
              <a:avLst/>
              <a:gdLst>
                <a:gd name="txL" fmla="*/ 0 w 9159644"/>
                <a:gd name="txT" fmla="*/ 0 h 945535"/>
                <a:gd name="txR" fmla="*/ 9159644 w 9159644"/>
                <a:gd name="txB" fmla="*/ 945535 h 945535"/>
              </a:gdLst>
              <a:ahLst/>
              <a:cxnLst>
                <a:cxn ang="0">
                  <a:pos x="4570768" y="0"/>
                </a:cxn>
                <a:cxn ang="0">
                  <a:pos x="9141533" y="4799236"/>
                </a:cxn>
                <a:cxn ang="0">
                  <a:pos x="0" y="4799236"/>
                </a:cxn>
                <a:cxn ang="0">
                  <a:pos x="4570768" y="0"/>
                </a:cxn>
              </a:cxnLst>
              <a:rect l="txL" t="txT" r="txR" b="txB"/>
              <a:pathLst>
                <a:path w="9159644" h="945535">
                  <a:moveTo>
                    <a:pt x="4579822" y="0"/>
                  </a:moveTo>
                  <a:cubicBezTo>
                    <a:pt x="6442659" y="0"/>
                    <a:pt x="8100165" y="369923"/>
                    <a:pt x="9159644" y="945535"/>
                  </a:cubicBezTo>
                  <a:lnTo>
                    <a:pt x="0" y="945535"/>
                  </a:lnTo>
                  <a:cubicBezTo>
                    <a:pt x="1059479" y="369923"/>
                    <a:pt x="2716985" y="0"/>
                    <a:pt x="4579822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latin typeface="冬青黑体简体中文 W3" panose="020B0300000000000000" charset="-122"/>
                <a:ea typeface="冬青黑体简体中文 W3" panose="020B0300000000000000" charset="-122"/>
              </a:endParaRPr>
            </a:p>
          </p:txBody>
        </p:sp>
        <p:sp>
          <p:nvSpPr>
            <p:cNvPr id="13322" name="椭圆 128"/>
            <p:cNvSpPr/>
            <p:nvPr/>
          </p:nvSpPr>
          <p:spPr>
            <a:xfrm>
              <a:off x="-5" y="6205"/>
              <a:ext cx="14418" cy="1895"/>
            </a:xfrm>
            <a:custGeom>
              <a:avLst/>
              <a:gdLst>
                <a:gd name="txL" fmla="*/ 0 w 9159644"/>
                <a:gd name="txT" fmla="*/ 0 h 945535"/>
                <a:gd name="txR" fmla="*/ 9159644 w 9159644"/>
                <a:gd name="txB" fmla="*/ 945535 h 945535"/>
              </a:gdLst>
              <a:ahLst/>
              <a:cxnLst>
                <a:cxn ang="0">
                  <a:pos x="4570768" y="0"/>
                </a:cxn>
                <a:cxn ang="0">
                  <a:pos x="9141533" y="2480271"/>
                </a:cxn>
                <a:cxn ang="0">
                  <a:pos x="0" y="2480271"/>
                </a:cxn>
                <a:cxn ang="0">
                  <a:pos x="4570768" y="0"/>
                </a:cxn>
              </a:cxnLst>
              <a:rect l="txL" t="txT" r="txR" b="txB"/>
              <a:pathLst>
                <a:path w="9159644" h="945535">
                  <a:moveTo>
                    <a:pt x="4579822" y="0"/>
                  </a:moveTo>
                  <a:cubicBezTo>
                    <a:pt x="6442659" y="0"/>
                    <a:pt x="8100165" y="369923"/>
                    <a:pt x="9159644" y="945535"/>
                  </a:cubicBezTo>
                  <a:lnTo>
                    <a:pt x="0" y="945535"/>
                  </a:lnTo>
                  <a:cubicBezTo>
                    <a:pt x="1059479" y="369923"/>
                    <a:pt x="2716985" y="0"/>
                    <a:pt x="4579822" y="0"/>
                  </a:cubicBezTo>
                  <a:close/>
                </a:path>
              </a:pathLst>
            </a:custGeom>
            <a:solidFill>
              <a:srgbClr val="FF8607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latin typeface="冬青黑体简体中文 W3" panose="020B0300000000000000" charset="-122"/>
                <a:ea typeface="冬青黑体简体中文 W3" panose="020B0300000000000000" charset="-122"/>
              </a:endParaRPr>
            </a:p>
          </p:txBody>
        </p:sp>
        <p:sp>
          <p:nvSpPr>
            <p:cNvPr id="13323" name="椭圆 128"/>
            <p:cNvSpPr/>
            <p:nvPr/>
          </p:nvSpPr>
          <p:spPr>
            <a:xfrm>
              <a:off x="-5" y="6403"/>
              <a:ext cx="14418" cy="1697"/>
            </a:xfrm>
            <a:custGeom>
              <a:avLst/>
              <a:gdLst>
                <a:gd name="txL" fmla="*/ 0 w 9159644"/>
                <a:gd name="txT" fmla="*/ 0 h 945535"/>
                <a:gd name="txR" fmla="*/ 9159644 w 9159644"/>
                <a:gd name="txB" fmla="*/ 945535 h 945535"/>
              </a:gdLst>
              <a:ahLst/>
              <a:cxnLst>
                <a:cxn ang="0">
                  <a:pos x="4570768" y="0"/>
                </a:cxn>
                <a:cxn ang="0">
                  <a:pos x="9141533" y="1596984"/>
                </a:cxn>
                <a:cxn ang="0">
                  <a:pos x="0" y="1596984"/>
                </a:cxn>
                <a:cxn ang="0">
                  <a:pos x="4570768" y="0"/>
                </a:cxn>
              </a:cxnLst>
              <a:rect l="txL" t="txT" r="txR" b="txB"/>
              <a:pathLst>
                <a:path w="9159644" h="945535">
                  <a:moveTo>
                    <a:pt x="4579822" y="0"/>
                  </a:moveTo>
                  <a:cubicBezTo>
                    <a:pt x="6442659" y="0"/>
                    <a:pt x="8100165" y="369923"/>
                    <a:pt x="9159644" y="945535"/>
                  </a:cubicBezTo>
                  <a:lnTo>
                    <a:pt x="0" y="945535"/>
                  </a:lnTo>
                  <a:cubicBezTo>
                    <a:pt x="1059479" y="369923"/>
                    <a:pt x="2716985" y="0"/>
                    <a:pt x="4579822" y="0"/>
                  </a:cubicBezTo>
                  <a:close/>
                </a:path>
              </a:pathLst>
            </a:custGeom>
            <a:solidFill>
              <a:srgbClr val="28282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latin typeface="冬青黑体简体中文 W3" panose="020B0300000000000000" charset="-122"/>
                <a:ea typeface="冬青黑体简体中文 W3" panose="020B0300000000000000" charset="-122"/>
              </a:endParaRPr>
            </a:p>
          </p:txBody>
        </p:sp>
        <p:pic>
          <p:nvPicPr>
            <p:cNvPr id="11267" name="图片 5"/>
            <p:cNvPicPr>
              <a:picLocks noChangeAspect="1"/>
            </p:cNvPicPr>
            <p:nvPr/>
          </p:nvPicPr>
          <p:blipFill>
            <a:blip r:embed="rId2"/>
            <a:srcRect t="46707" b="26675"/>
            <a:stretch>
              <a:fillRect/>
            </a:stretch>
          </p:blipFill>
          <p:spPr>
            <a:xfrm>
              <a:off x="0" y="5375"/>
              <a:ext cx="14400" cy="272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70" name="流程图: 手动输入 7"/>
            <p:cNvSpPr/>
            <p:nvPr/>
          </p:nvSpPr>
          <p:spPr>
            <a:xfrm rot="5400000" flipV="1">
              <a:off x="8943" y="2645"/>
              <a:ext cx="2727" cy="8184"/>
            </a:xfrm>
            <a:prstGeom prst="flowChartManualInput">
              <a:avLst/>
            </a:prstGeom>
            <a:solidFill>
              <a:srgbClr val="000000">
                <a:alpha val="59999"/>
              </a:srgbClr>
            </a:solidFill>
            <a:ln w="9525">
              <a:noFill/>
            </a:ln>
          </p:spPr>
          <p:txBody>
            <a:bodyPr anchor="ctr"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dirty="0">
                <a:solidFill>
                  <a:srgbClr val="FFFFFF"/>
                </a:solidFill>
                <a:latin typeface="冬青黑体简体中文 W3" panose="020B0300000000000000" charset="-122"/>
                <a:ea typeface="冬青黑体简体中文 W3" panose="020B0300000000000000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271" name="TextBox 55"/>
            <p:cNvSpPr/>
            <p:nvPr/>
          </p:nvSpPr>
          <p:spPr>
            <a:xfrm>
              <a:off x="9169" y="5667"/>
              <a:ext cx="4378" cy="17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6600" dirty="0">
                  <a:solidFill>
                    <a:srgbClr val="FFFFFF"/>
                  </a:solidFill>
                  <a:latin typeface="冬青黑体简体中文 W3" panose="020B0300000000000000" charset="-122"/>
                  <a:ea typeface="冬青黑体简体中文 W3" panose="020B0300000000000000" charset="-122"/>
                  <a:sym typeface="微软雅黑" panose="020B0503020204020204" pitchFamily="34" charset="-122"/>
                </a:rPr>
                <a:t>44.9%</a:t>
              </a:r>
              <a:endParaRPr lang="en-US" altLang="zh-CN" sz="6600" dirty="0">
                <a:solidFill>
                  <a:srgbClr val="FFFFFF"/>
                </a:solidFill>
                <a:latin typeface="冬青黑体简体中文 W3" panose="020B0300000000000000" charset="-122"/>
                <a:ea typeface="冬青黑体简体中文 W3" panose="020B0300000000000000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1272" name="Group 8"/>
            <p:cNvGrpSpPr/>
            <p:nvPr/>
          </p:nvGrpSpPr>
          <p:grpSpPr>
            <a:xfrm>
              <a:off x="5780" y="6223"/>
              <a:ext cx="2835" cy="630"/>
              <a:chOff x="-2346032" y="-500455"/>
              <a:chExt cx="1800000" cy="400110"/>
            </a:xfrm>
          </p:grpSpPr>
          <p:sp>
            <p:nvSpPr>
              <p:cNvPr id="11276" name="圆角矩形 8"/>
              <p:cNvSpPr/>
              <p:nvPr/>
            </p:nvSpPr>
            <p:spPr>
              <a:xfrm>
                <a:off x="-2346032" y="-500455"/>
                <a:ext cx="1800000" cy="40011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ctr"/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 dirty="0">
                  <a:solidFill>
                    <a:srgbClr val="FFFFFF"/>
                  </a:solidFill>
                  <a:latin typeface="冬青黑体简体中文 W3" panose="020B0300000000000000" charset="-122"/>
                  <a:ea typeface="冬青黑体简体中文 W3" panose="020B0300000000000000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1277" name="矩形 57"/>
              <p:cNvSpPr/>
              <p:nvPr/>
            </p:nvSpPr>
            <p:spPr>
              <a:xfrm>
                <a:off x="-1918413" y="-500455"/>
                <a:ext cx="944762" cy="3988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solidFill>
                      <a:srgbClr val="FF8607"/>
                    </a:solidFill>
                    <a:latin typeface="冬青黑体简体中文 W3" panose="020B0300000000000000" charset="-122"/>
                    <a:ea typeface="冬青黑体简体中文 W3" panose="020B0300000000000000" charset="-122"/>
                    <a:sym typeface="微软雅黑" panose="020B0503020204020204" pitchFamily="34" charset="-122"/>
                  </a:rPr>
                  <a:t>搬家率</a:t>
                </a:r>
                <a:endParaRPr lang="zh-CN" altLang="en-US" sz="2000" dirty="0">
                  <a:solidFill>
                    <a:srgbClr val="FF8607"/>
                  </a:solidFill>
                  <a:latin typeface="冬青黑体简体中文 W3" panose="020B0300000000000000" charset="-122"/>
                  <a:ea typeface="冬青黑体简体中文 W3" panose="020B0300000000000000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" name="TextBox 55"/>
            <p:cNvSpPr/>
            <p:nvPr/>
          </p:nvSpPr>
          <p:spPr>
            <a:xfrm>
              <a:off x="467" y="5667"/>
              <a:ext cx="3499" cy="17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6600" dirty="0">
                  <a:solidFill>
                    <a:schemeClr val="bg1"/>
                  </a:solidFill>
                  <a:latin typeface="冬青黑体简体中文 W3" panose="020B0300000000000000" charset="-122"/>
                  <a:ea typeface="冬青黑体简体中文 W3" panose="020B0300000000000000" charset="-122"/>
                  <a:sym typeface="微软雅黑" panose="020B0503020204020204" pitchFamily="34" charset="-122"/>
                </a:rPr>
                <a:t>2.8%</a:t>
              </a:r>
              <a:endParaRPr lang="en-US" altLang="zh-CN" sz="6600" dirty="0">
                <a:solidFill>
                  <a:schemeClr val="bg1"/>
                </a:solidFill>
                <a:latin typeface="冬青黑体简体中文 W3" panose="020B0300000000000000" charset="-122"/>
                <a:ea typeface="冬青黑体简体中文 W3" panose="020B0300000000000000" charset="-122"/>
                <a:sym typeface="微软雅黑" panose="020B0503020204020204" pitchFamily="3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3271" y="6592"/>
              <a:ext cx="942" cy="53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600">
                  <a:solidFill>
                    <a:schemeClr val="bg1"/>
                  </a:solidFill>
                  <a:latin typeface="冬青黑体简体中文 W3" panose="020B0300000000000000" charset="-122"/>
                  <a:ea typeface="冬青黑体简体中文 W3" panose="020B0300000000000000" charset="-122"/>
                </a:rPr>
                <a:t>max</a:t>
              </a:r>
              <a:endParaRPr lang="en-US" altLang="zh-CN" sz="1600">
                <a:solidFill>
                  <a:schemeClr val="bg1"/>
                </a:solidFill>
                <a:latin typeface="冬青黑体简体中文 W3" panose="020B0300000000000000" charset="-122"/>
                <a:ea typeface="冬青黑体简体中文 W3" panose="020B0300000000000000" charset="-122"/>
              </a:endParaRPr>
            </a:p>
          </p:txBody>
        </p:sp>
        <p:sp>
          <p:nvSpPr>
            <p:cNvPr id="19" name="矩形 9"/>
            <p:cNvSpPr/>
            <p:nvPr/>
          </p:nvSpPr>
          <p:spPr>
            <a:xfrm>
              <a:off x="7659" y="7236"/>
              <a:ext cx="7123" cy="5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lnSpc>
                  <a:spcPts val="1800"/>
                </a:lnSpc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冬青黑体简体中文 W3" panose="020B0300000000000000" charset="-122"/>
                  <a:ea typeface="冬青黑体简体中文 W3" panose="020B0300000000000000" charset="-122"/>
                  <a:sym typeface="微软雅黑" panose="020B0503020204020204" pitchFamily="34" charset="-122"/>
                </a:rPr>
                <a:t>优化后</a:t>
              </a:r>
              <a:endParaRPr lang="zh-CN" altLang="en-US" sz="1800" b="1" dirty="0">
                <a:solidFill>
                  <a:schemeClr val="bg1"/>
                </a:solidFill>
                <a:latin typeface="冬青黑体简体中文 W3" panose="020B0300000000000000" charset="-122"/>
                <a:ea typeface="冬青黑体简体中文 W3" panose="020B0300000000000000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矩形 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580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anchor="ctr"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581" name="Group 5"/>
          <p:cNvGrpSpPr/>
          <p:nvPr/>
        </p:nvGrpSpPr>
        <p:grpSpPr>
          <a:xfrm>
            <a:off x="850900" y="1203325"/>
            <a:ext cx="1966913" cy="1966913"/>
            <a:chOff x="0" y="0"/>
            <a:chExt cx="1967106" cy="1967106"/>
          </a:xfrm>
        </p:grpSpPr>
        <p:sp>
          <p:nvSpPr>
            <p:cNvPr id="24600" name="椭圆 45"/>
            <p:cNvSpPr/>
            <p:nvPr/>
          </p:nvSpPr>
          <p:spPr>
            <a:xfrm>
              <a:off x="0" y="0"/>
              <a:ext cx="1967106" cy="1967106"/>
            </a:xfrm>
            <a:prstGeom prst="ellipse">
              <a:avLst/>
            </a:prstGeom>
            <a:solidFill>
              <a:srgbClr val="C0C0C0"/>
            </a:solidFill>
            <a:ln w="9525">
              <a:noFill/>
            </a:ln>
          </p:spPr>
          <p:txBody>
            <a:bodyPr anchor="ctr"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601" name="椭圆 47"/>
            <p:cNvSpPr/>
            <p:nvPr/>
          </p:nvSpPr>
          <p:spPr>
            <a:xfrm>
              <a:off x="65385" y="65385"/>
              <a:ext cx="1836336" cy="1836336"/>
            </a:xfrm>
            <a:prstGeom prst="ellips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4582" name="文本框 44"/>
          <p:cNvSpPr/>
          <p:nvPr/>
        </p:nvSpPr>
        <p:spPr>
          <a:xfrm>
            <a:off x="856298" y="1720850"/>
            <a:ext cx="1976755" cy="922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5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+0.8</a:t>
            </a:r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%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583" name="Group 10"/>
          <p:cNvGrpSpPr/>
          <p:nvPr/>
        </p:nvGrpSpPr>
        <p:grpSpPr>
          <a:xfrm>
            <a:off x="714375" y="3384550"/>
            <a:ext cx="2324100" cy="1058458"/>
            <a:chOff x="0" y="0"/>
            <a:chExt cx="2324072" cy="1058596"/>
          </a:xfrm>
        </p:grpSpPr>
        <p:sp>
          <p:nvSpPr>
            <p:cNvPr id="24598" name="矩形 49"/>
            <p:cNvSpPr/>
            <p:nvPr/>
          </p:nvSpPr>
          <p:spPr>
            <a:xfrm>
              <a:off x="0" y="0"/>
              <a:ext cx="2324071" cy="30674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sz="1400" b="1" dirty="0">
                  <a:solidFill>
                    <a:srgbClr val="13131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搬家用户前后留存差值</a:t>
              </a:r>
              <a:endParaRPr lang="zh-CN" sz="1400" b="1" dirty="0">
                <a:solidFill>
                  <a:srgbClr val="13131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599" name="矩形 50"/>
            <p:cNvSpPr/>
            <p:nvPr/>
          </p:nvSpPr>
          <p:spPr>
            <a:xfrm>
              <a:off x="0" y="351749"/>
              <a:ext cx="2324072" cy="70684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lnSpc>
                  <a:spcPts val="1600"/>
                </a:lnSpc>
                <a:buFont typeface="Arial" panose="020B0604020202020204" pitchFamily="34" charset="0"/>
                <a:buNone/>
              </a:pPr>
              <a:r>
                <a:rPr lang="zh-CN" altLang="en-US" sz="1200" dirty="0">
                  <a:solidFill>
                    <a:srgbClr val="71360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新增用户中</a:t>
              </a:r>
              <a:r>
                <a:rPr lang="en-US" altLang="zh-CN" sz="1200" dirty="0">
                  <a:solidFill>
                    <a:srgbClr val="71360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40%</a:t>
              </a:r>
              <a:r>
                <a:rPr lang="zh-CN" altLang="en-US" sz="1200" dirty="0">
                  <a:solidFill>
                    <a:srgbClr val="71360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未搬家用户转为搬家用户，这部分用户留存提升</a:t>
              </a:r>
              <a:r>
                <a:rPr lang="en-US" altLang="zh-CN" sz="1200" dirty="0">
                  <a:solidFill>
                    <a:srgbClr val="71360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0.8%</a:t>
              </a:r>
              <a:endParaRPr lang="en-US" altLang="zh-CN" sz="1200" dirty="0">
                <a:solidFill>
                  <a:srgbClr val="71360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4584" name="Group 13"/>
          <p:cNvGrpSpPr/>
          <p:nvPr/>
        </p:nvGrpSpPr>
        <p:grpSpPr>
          <a:xfrm>
            <a:off x="3573463" y="1203325"/>
            <a:ext cx="1966912" cy="1966913"/>
            <a:chOff x="0" y="0"/>
            <a:chExt cx="1967106" cy="1967106"/>
          </a:xfrm>
        </p:grpSpPr>
        <p:sp>
          <p:nvSpPr>
            <p:cNvPr id="24596" name="椭圆 61"/>
            <p:cNvSpPr/>
            <p:nvPr/>
          </p:nvSpPr>
          <p:spPr>
            <a:xfrm>
              <a:off x="0" y="0"/>
              <a:ext cx="1967106" cy="1967106"/>
            </a:xfrm>
            <a:prstGeom prst="ellipse">
              <a:avLst/>
            </a:prstGeom>
            <a:solidFill>
              <a:srgbClr val="C0C0C0"/>
            </a:solidFill>
            <a:ln w="9525">
              <a:noFill/>
            </a:ln>
          </p:spPr>
          <p:txBody>
            <a:bodyPr anchor="ctr"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597" name="椭圆 87"/>
            <p:cNvSpPr/>
            <p:nvPr/>
          </p:nvSpPr>
          <p:spPr>
            <a:xfrm>
              <a:off x="65385" y="65385"/>
              <a:ext cx="1836336" cy="1836336"/>
            </a:xfrm>
            <a:prstGeom prst="ellips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4585" name="文本框 88"/>
          <p:cNvSpPr/>
          <p:nvPr/>
        </p:nvSpPr>
        <p:spPr>
          <a:xfrm>
            <a:off x="3578067" y="1720850"/>
            <a:ext cx="1976755" cy="922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5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+0.3</a:t>
            </a:r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%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586" name="Group 18"/>
          <p:cNvGrpSpPr/>
          <p:nvPr/>
        </p:nvGrpSpPr>
        <p:grpSpPr>
          <a:xfrm>
            <a:off x="3438525" y="3384550"/>
            <a:ext cx="2324100" cy="853353"/>
            <a:chOff x="0" y="0"/>
            <a:chExt cx="2324072" cy="853464"/>
          </a:xfrm>
        </p:grpSpPr>
        <p:sp>
          <p:nvSpPr>
            <p:cNvPr id="24594" name="矩形 90"/>
            <p:cNvSpPr/>
            <p:nvPr/>
          </p:nvSpPr>
          <p:spPr>
            <a:xfrm>
              <a:off x="0" y="0"/>
              <a:ext cx="2324071" cy="30674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sz="1400" b="1" dirty="0">
                  <a:solidFill>
                    <a:srgbClr val="13131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提升总体留存</a:t>
              </a:r>
              <a:endParaRPr lang="zh-CN" sz="1400" b="1" dirty="0">
                <a:solidFill>
                  <a:srgbClr val="13131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595" name="矩形 91"/>
            <p:cNvSpPr/>
            <p:nvPr/>
          </p:nvSpPr>
          <p:spPr>
            <a:xfrm>
              <a:off x="0" y="351749"/>
              <a:ext cx="2324072" cy="50171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lnSpc>
                  <a:spcPts val="1600"/>
                </a:lnSpc>
                <a:buFont typeface="Arial" panose="020B0604020202020204" pitchFamily="34" charset="0"/>
                <a:buNone/>
              </a:pPr>
              <a:r>
                <a:rPr lang="zh-CN" altLang="en-US" sz="1200" dirty="0">
                  <a:solidFill>
                    <a:srgbClr val="97480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搬家用户占新增用户的</a:t>
              </a:r>
              <a:r>
                <a:rPr lang="en-US" altLang="zh-CN" sz="1200" dirty="0">
                  <a:solidFill>
                    <a:srgbClr val="97480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45%</a:t>
              </a:r>
              <a:r>
                <a:rPr lang="zh-CN" altLang="en-US" sz="1200" dirty="0">
                  <a:solidFill>
                    <a:srgbClr val="97480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时，相比未搬家的留存提升</a:t>
              </a:r>
              <a:r>
                <a:rPr lang="en-US" altLang="zh-CN" sz="1200" dirty="0">
                  <a:solidFill>
                    <a:srgbClr val="97480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0.3%</a:t>
              </a:r>
              <a:endParaRPr lang="en-US" altLang="zh-CN" sz="1200" dirty="0">
                <a:solidFill>
                  <a:srgbClr val="97480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4587" name="Group 21"/>
          <p:cNvGrpSpPr/>
          <p:nvPr/>
        </p:nvGrpSpPr>
        <p:grpSpPr>
          <a:xfrm>
            <a:off x="6296025" y="1203325"/>
            <a:ext cx="1966913" cy="1966913"/>
            <a:chOff x="0" y="0"/>
            <a:chExt cx="1967106" cy="1967106"/>
          </a:xfrm>
        </p:grpSpPr>
        <p:sp>
          <p:nvSpPr>
            <p:cNvPr id="24592" name="椭圆 93"/>
            <p:cNvSpPr/>
            <p:nvPr/>
          </p:nvSpPr>
          <p:spPr>
            <a:xfrm>
              <a:off x="0" y="0"/>
              <a:ext cx="1967106" cy="1967106"/>
            </a:xfrm>
            <a:prstGeom prst="ellipse">
              <a:avLst/>
            </a:prstGeom>
            <a:solidFill>
              <a:srgbClr val="C0C0C0"/>
            </a:solidFill>
            <a:ln w="9525">
              <a:noFill/>
            </a:ln>
          </p:spPr>
          <p:txBody>
            <a:bodyPr anchor="ctr"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593" name="椭圆 95"/>
            <p:cNvSpPr/>
            <p:nvPr/>
          </p:nvSpPr>
          <p:spPr>
            <a:xfrm>
              <a:off x="65385" y="65385"/>
              <a:ext cx="1836336" cy="1836336"/>
            </a:xfrm>
            <a:prstGeom prst="ellips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4588" name="文本框 96"/>
          <p:cNvSpPr/>
          <p:nvPr/>
        </p:nvSpPr>
        <p:spPr>
          <a:xfrm>
            <a:off x="6490018" y="1720850"/>
            <a:ext cx="1599565" cy="922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5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-80</a:t>
            </a:r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%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589" name="Group 26"/>
          <p:cNvGrpSpPr/>
          <p:nvPr/>
        </p:nvGrpSpPr>
        <p:grpSpPr>
          <a:xfrm>
            <a:off x="6159500" y="3384550"/>
            <a:ext cx="2324100" cy="914949"/>
            <a:chOff x="0" y="0"/>
            <a:chExt cx="2324072" cy="915068"/>
          </a:xfrm>
        </p:grpSpPr>
        <p:sp>
          <p:nvSpPr>
            <p:cNvPr id="24590" name="矩形 98"/>
            <p:cNvSpPr/>
            <p:nvPr/>
          </p:nvSpPr>
          <p:spPr>
            <a:xfrm>
              <a:off x="0" y="0"/>
              <a:ext cx="2324071" cy="30674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sz="1400" b="1" dirty="0">
                  <a:solidFill>
                    <a:srgbClr val="13131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用户抱怨减少</a:t>
              </a:r>
              <a:endParaRPr lang="zh-CN" sz="1400" b="1" dirty="0">
                <a:solidFill>
                  <a:srgbClr val="13131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591" name="矩形 99"/>
            <p:cNvSpPr/>
            <p:nvPr/>
          </p:nvSpPr>
          <p:spPr>
            <a:xfrm>
              <a:off x="0" y="208221"/>
              <a:ext cx="2324072" cy="70684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lnSpc>
                  <a:spcPts val="1600"/>
                </a:lnSpc>
                <a:buFont typeface="Arial" panose="020B0604020202020204" pitchFamily="34" charset="0"/>
                <a:buNone/>
              </a:pPr>
              <a:r>
                <a:rPr lang="zh-CN" altLang="en-US" sz="1200" dirty="0">
                  <a:solidFill>
                    <a:srgbClr val="97480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相比</a:t>
              </a:r>
              <a:r>
                <a:rPr lang="en-US" altLang="zh-CN" sz="1200" dirty="0">
                  <a:solidFill>
                    <a:srgbClr val="97480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12</a:t>
              </a:r>
              <a:r>
                <a:rPr lang="zh-CN" altLang="en-US" sz="1200" dirty="0">
                  <a:solidFill>
                    <a:srgbClr val="97480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月日均</a:t>
              </a:r>
              <a:r>
                <a:rPr lang="en-US" altLang="zh-CN" sz="1200" dirty="0">
                  <a:solidFill>
                    <a:srgbClr val="97480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15-20</a:t>
              </a:r>
              <a:r>
                <a:rPr lang="zh-CN" altLang="en-US" sz="1200" dirty="0">
                  <a:solidFill>
                    <a:srgbClr val="97480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条用户反馈抱怨更改应用排布，如今降至日均</a:t>
              </a:r>
              <a:r>
                <a:rPr lang="en-US" altLang="zh-CN" sz="1200" dirty="0">
                  <a:solidFill>
                    <a:srgbClr val="97480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2-3</a:t>
              </a:r>
              <a:r>
                <a:rPr lang="zh-CN" altLang="en-US" sz="1200" dirty="0">
                  <a:solidFill>
                    <a:srgbClr val="97480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条。</a:t>
              </a:r>
              <a:endParaRPr lang="zh-CN" altLang="en-US" sz="1200" dirty="0">
                <a:solidFill>
                  <a:srgbClr val="97480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314" name="矩形 27"/>
          <p:cNvSpPr/>
          <p:nvPr/>
        </p:nvSpPr>
        <p:spPr>
          <a:xfrm>
            <a:off x="476250" y="177800"/>
            <a:ext cx="28270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冬青黑体简体中文 W3" panose="020B0300000000000000" charset="-122"/>
                <a:ea typeface="冬青黑体简体中文 W3" panose="020B0300000000000000" charset="-122"/>
                <a:sym typeface="Impact" panose="020B0806030902050204" pitchFamily="34" charset="0"/>
              </a:rPr>
              <a:t>用户体验</a:t>
            </a:r>
            <a:r>
              <a:rPr lang="zh-CN" altLang="en-US" sz="2400" dirty="0">
                <a:solidFill>
                  <a:schemeClr val="tx1"/>
                </a:solidFill>
                <a:latin typeface="冬青黑体简体中文 W3" panose="020B0300000000000000" charset="-122"/>
                <a:ea typeface="冬青黑体简体中文 W3" panose="020B0300000000000000" charset="-122"/>
                <a:sym typeface="Impact" panose="020B0806030902050204" pitchFamily="34" charset="0"/>
              </a:rPr>
              <a:t>的提升</a:t>
            </a:r>
            <a:r>
              <a:rPr lang="zh-CN" altLang="en-US" sz="2400" dirty="0">
                <a:solidFill>
                  <a:srgbClr val="FF8607"/>
                </a:solidFill>
                <a:latin typeface="冬青黑体简体中文 W3" panose="020B0300000000000000" charset="-122"/>
                <a:ea typeface="冬青黑体简体中文 W3" panose="020B0300000000000000" charset="-122"/>
                <a:sym typeface="Impact" panose="020B0806030902050204" pitchFamily="34" charset="0"/>
              </a:rPr>
              <a:t>     </a:t>
            </a:r>
            <a:endParaRPr lang="zh-CN" altLang="en-US" sz="2400" dirty="0">
              <a:solidFill>
                <a:srgbClr val="FF8607"/>
              </a:solidFill>
              <a:latin typeface="冬青黑体简体中文 W3" panose="020B0300000000000000" charset="-122"/>
              <a:ea typeface="冬青黑体简体中文 W3" panose="020B0300000000000000" charset="-122"/>
              <a:sym typeface="Impact" panose="020B080603090205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矩形 54" hidden="1"/>
          <p:cNvSpPr/>
          <p:nvPr/>
        </p:nvSpPr>
        <p:spPr>
          <a:xfrm>
            <a:off x="0" y="1455738"/>
            <a:ext cx="9144000" cy="1908175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483" name="矩形 18"/>
          <p:cNvSpPr/>
          <p:nvPr/>
        </p:nvSpPr>
        <p:spPr>
          <a:xfrm>
            <a:off x="476250" y="177800"/>
            <a:ext cx="2621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8607"/>
                </a:solidFill>
                <a:latin typeface="+mn-lt"/>
                <a:ea typeface="+mn-lt"/>
                <a:sym typeface="Impact" panose="020B0806030902050204" pitchFamily="34" charset="0"/>
              </a:rPr>
              <a:t>留存与商业</a:t>
            </a:r>
            <a:r>
              <a:rPr lang="zh-CN" altLang="en-US" sz="2400" dirty="0">
                <a:solidFill>
                  <a:srgbClr val="282828"/>
                </a:solidFill>
                <a:latin typeface="+mn-lt"/>
                <a:ea typeface="+mn-lt"/>
                <a:sym typeface="Impact" panose="020B0806030902050204" pitchFamily="34" charset="0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lt"/>
                <a:sym typeface="Impact" panose="020B0806030902050204" pitchFamily="34" charset="0"/>
              </a:rPr>
              <a:t>协调</a:t>
            </a:r>
            <a:endParaRPr lang="zh-CN" altLang="en-US" sz="2400" dirty="0">
              <a:solidFill>
                <a:schemeClr val="tx1"/>
              </a:solidFill>
              <a:latin typeface="+mn-lt"/>
              <a:ea typeface="+mn-lt"/>
              <a:sym typeface="Impact" panose="020B0806030902050204" pitchFamily="34" charset="0"/>
            </a:endParaRPr>
          </a:p>
        </p:txBody>
      </p:sp>
      <p:sp>
        <p:nvSpPr>
          <p:cNvPr id="20484" name="等腰三角形 19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FF8607"/>
          </a:solidFill>
          <a:ln w="9525">
            <a:noFill/>
          </a:ln>
        </p:spPr>
        <p:txBody>
          <a:bodyPr anchor="ctr"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+mn-lt"/>
              <a:ea typeface="+mn-lt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650" y="853440"/>
            <a:ext cx="5080000" cy="1599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>
                <a:latin typeface="+mn-lt"/>
                <a:ea typeface="+mn-lt"/>
              </a:rPr>
              <a:t>打通服务端配置搬家布局</a:t>
            </a:r>
            <a:endParaRPr lang="zh-CN" altLang="en-US" sz="1600">
              <a:latin typeface="+mn-lt"/>
              <a:ea typeface="+mn-lt"/>
            </a:endParaRPr>
          </a:p>
          <a:p>
            <a:r>
              <a:rPr lang="zh-CN" altLang="en-US" sz="1600">
                <a:latin typeface="+mn-lt"/>
                <a:ea typeface="+mn-lt"/>
              </a:rPr>
              <a:t>目前已上线测试</a:t>
            </a:r>
            <a:r>
              <a:rPr lang="en-US" altLang="zh-CN" sz="1800" b="1">
                <a:solidFill>
                  <a:srgbClr val="FF8607"/>
                </a:solidFill>
                <a:latin typeface="+mn-lt"/>
                <a:ea typeface="+mn-lt"/>
              </a:rPr>
              <a:t>6</a:t>
            </a:r>
            <a:r>
              <a:rPr lang="zh-CN" altLang="en-US" sz="1600">
                <a:latin typeface="+mn-lt"/>
                <a:ea typeface="+mn-lt"/>
              </a:rPr>
              <a:t>个布局策略</a:t>
            </a:r>
            <a:endParaRPr lang="zh-CN" altLang="en-US" sz="1600">
              <a:latin typeface="+mn-lt"/>
              <a:ea typeface="+mn-lt"/>
            </a:endParaRPr>
          </a:p>
          <a:p>
            <a:r>
              <a:rPr lang="zh-CN" altLang="en-US" sz="1600">
                <a:latin typeface="+mn-lt"/>
                <a:ea typeface="+mn-lt"/>
              </a:rPr>
              <a:t>搬家</a:t>
            </a:r>
            <a:r>
              <a:rPr lang="en-US" altLang="zh-CN" sz="1600">
                <a:latin typeface="+mn-lt"/>
                <a:ea typeface="+mn-lt"/>
              </a:rPr>
              <a:t>-</a:t>
            </a:r>
            <a:r>
              <a:rPr lang="zh-CN" altLang="en-US" sz="1600">
                <a:latin typeface="+mn-lt"/>
                <a:ea typeface="+mn-lt"/>
              </a:rPr>
              <a:t>非搬家的留存 差值</a:t>
            </a:r>
            <a:r>
              <a:rPr lang="en-US" altLang="zh-CN" sz="1600" b="1">
                <a:solidFill>
                  <a:srgbClr val="FF8607"/>
                </a:solidFill>
                <a:latin typeface="+mn-lt"/>
                <a:ea typeface="+mn-lt"/>
              </a:rPr>
              <a:t>2.7%</a:t>
            </a:r>
            <a:endParaRPr lang="en-US" altLang="zh-CN" sz="1600" b="1">
              <a:solidFill>
                <a:srgbClr val="FF8607"/>
              </a:solidFill>
              <a:latin typeface="+mn-lt"/>
              <a:ea typeface="+mn-lt"/>
            </a:endParaRPr>
          </a:p>
          <a:p>
            <a:endParaRPr lang="zh-CN" altLang="en-US" sz="1600">
              <a:latin typeface="+mn-lt"/>
              <a:ea typeface="+mn-lt"/>
            </a:endParaRPr>
          </a:p>
          <a:p>
            <a:r>
              <a:rPr lang="zh-CN" altLang="en-US" sz="1600">
                <a:latin typeface="+mn-lt"/>
                <a:ea typeface="+mn-lt"/>
              </a:rPr>
              <a:t>对比</a:t>
            </a:r>
            <a:r>
              <a:rPr lang="zh-CN" altLang="en-US" sz="1600">
                <a:latin typeface="+mn-lt"/>
                <a:ea typeface="+mn-lt"/>
                <a:sym typeface="+mn-ea"/>
              </a:rPr>
              <a:t>分渠道留存与</a:t>
            </a:r>
            <a:r>
              <a:rPr lang="zh-CN" altLang="en-US" sz="1600">
                <a:latin typeface="+mn-lt"/>
                <a:ea typeface="+mn-lt"/>
              </a:rPr>
              <a:t>主要商业功能表现</a:t>
            </a:r>
            <a:endParaRPr lang="zh-CN" altLang="en-US" sz="1600">
              <a:latin typeface="+mn-lt"/>
              <a:ea typeface="+mn-lt"/>
            </a:endParaRPr>
          </a:p>
          <a:p>
            <a:r>
              <a:rPr lang="zh-CN" altLang="en-US" sz="1600">
                <a:latin typeface="+mn-lt"/>
                <a:ea typeface="+mn-lt"/>
              </a:rPr>
              <a:t>探索</a:t>
            </a:r>
            <a:r>
              <a:rPr lang="zh-CN" altLang="en-US" sz="1600" b="1">
                <a:solidFill>
                  <a:srgbClr val="FF8607"/>
                </a:solidFill>
                <a:latin typeface="+mn-lt"/>
                <a:ea typeface="+mn-lt"/>
              </a:rPr>
              <a:t>最优布局方案</a:t>
            </a:r>
            <a:endParaRPr lang="zh-CN" altLang="en-US" sz="1600" b="1">
              <a:solidFill>
                <a:srgbClr val="FF8607"/>
              </a:solidFill>
              <a:latin typeface="+mn-lt"/>
              <a:ea typeface="+mn-lt"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823595" y="2453005"/>
          <a:ext cx="6765925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660"/>
                <a:gridCol w="481330"/>
                <a:gridCol w="481965"/>
                <a:gridCol w="548005"/>
                <a:gridCol w="481330"/>
                <a:gridCol w="481330"/>
                <a:gridCol w="628650"/>
                <a:gridCol w="481330"/>
                <a:gridCol w="481330"/>
                <a:gridCol w="548005"/>
                <a:gridCol w="481330"/>
                <a:gridCol w="481330"/>
                <a:gridCol w="481330"/>
              </a:tblGrid>
              <a:tr h="16129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日期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全部渠道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6129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24</a:t>
                      </a:r>
                      <a:endParaRPr lang="en-US" altLang="zh-CN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32</a:t>
                      </a:r>
                      <a:endParaRPr lang="en-US" altLang="zh-CN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不搬家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24-32</a:t>
                      </a:r>
                      <a:endParaRPr lang="en-US" altLang="zh-CN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24-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非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32-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非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2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20180301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18682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35287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52.94%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18653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35209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52.98%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64549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128044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50.41%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70AD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-0.03%</a:t>
                      </a:r>
                      <a:endParaRPr lang="en-US" altLang="zh-CN" sz="900" b="0">
                        <a:solidFill>
                          <a:srgbClr val="70AD4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2.53%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2.57%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2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20180302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19056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35645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53.46%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18966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35531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53.38%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65341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129726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50.37%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0.08%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3.09%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3.01%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2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20180303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20037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37794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53.02%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19897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37524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53.02%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69271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138014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50.19%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70AD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-0.01%</a:t>
                      </a:r>
                      <a:endParaRPr lang="en-US" altLang="zh-CN" sz="900" b="0">
                        <a:solidFill>
                          <a:srgbClr val="70AD4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2.83%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2.83%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2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20180304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20265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39375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51.47%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20317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39131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51.92%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70260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143033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49.12%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70AD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-0.45%</a:t>
                      </a:r>
                      <a:endParaRPr lang="en-US" altLang="zh-CN" sz="900" b="0">
                        <a:solidFill>
                          <a:srgbClr val="70AD4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2.35%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2.80%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2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20180305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17990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33785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53.25%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17757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33664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52.75%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63245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125393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50.44%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0.50%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2.81%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2.31%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2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20180306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17807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32921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54.09%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17799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33070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53.82%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63166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124256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50.84%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0.27%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3.25%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2.99%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2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20180307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17222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32282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53.35%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17233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32188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53.54%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61447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121049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50.76%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70AD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-0.19%</a:t>
                      </a:r>
                      <a:endParaRPr lang="en-US" altLang="zh-CN" sz="900" b="0">
                        <a:solidFill>
                          <a:srgbClr val="70AD4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2.59%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2.78%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2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20180308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16538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31117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53.15%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16479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31253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52.73%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59432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118418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50.19%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0.42%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2.96%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2.54%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2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20180309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17259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32644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52.87%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17376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32683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53.17%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62103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123160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50.42%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70AD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-0.29%</a:t>
                      </a:r>
                      <a:endParaRPr lang="en-US" altLang="zh-CN" sz="900" b="0">
                        <a:solidFill>
                          <a:srgbClr val="70AD4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2.45%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2.74%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2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20180310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18156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34689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52.34%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17919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34453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52.01%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65181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131044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49.74%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0.33%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2.60%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2.27%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2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20180311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18375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35912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51.17%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18523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36012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51.44%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65594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135203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48.52%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70AD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-0.27%</a:t>
                      </a:r>
                      <a:endParaRPr lang="en-US" altLang="zh-CN" sz="900" b="0">
                        <a:solidFill>
                          <a:srgbClr val="70AD4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2.65%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2.92%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2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20180312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16799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31816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52.80%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16684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31636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52.74%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59455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119629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49.70%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0.06%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3.10%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3.04%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2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20180313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16739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31708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52.79%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16601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31471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52.75%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57945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115808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50.04%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0.04%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2.76%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2.71%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2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求和</a:t>
                      </a:r>
                      <a:endParaRPr lang="zh-CN" altLang="en-US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234925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444975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52.80%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234204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443825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52.77%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826989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1652777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50.04%</a:t>
                      </a:r>
                      <a:endParaRPr lang="en-US" altLang="zh-CN" sz="9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0.03%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2.76%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2.73%</a:t>
                      </a:r>
                      <a:endParaRPr lang="en-US" altLang="zh-CN" sz="9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第一PPT模板网-WWW.1PPT.COM​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1348</Words>
  <Application>WPS 演示</Application>
  <PresentationFormat/>
  <Paragraphs>457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冬青黑体简体中文 W3</vt:lpstr>
      <vt:lpstr>Impact</vt:lpstr>
      <vt:lpstr>Arial Unicode MS</vt:lpstr>
      <vt:lpstr>第一PPT模板网-WWW.1PPT.COM​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dc:description>第一PPT模板网-WWW.1PPT.COM</dc:description>
  <dc:subject>第一PPT模板网-WWW.1PPT.COM</dc:subject>
  <cp:lastModifiedBy>adam</cp:lastModifiedBy>
  <cp:revision>273</cp:revision>
  <dcterms:created xsi:type="dcterms:W3CDTF">2014-02-20T03:23:00Z</dcterms:created>
  <dcterms:modified xsi:type="dcterms:W3CDTF">2018-03-28T12:21:27Z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  <property fmtid="{D5CDD505-2E9C-101B-9397-08002B2CF9AE}" pid="3" name="KSORubyTemplateID">
    <vt:lpwstr>2</vt:lpwstr>
  </property>
</Properties>
</file>