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3" autoAdjust="0"/>
    <p:restoredTop sz="94660"/>
  </p:normalViewPr>
  <p:slideViewPr>
    <p:cSldViewPr snapToGrid="0">
      <p:cViewPr varScale="1">
        <p:scale>
          <a:sx n="65" d="100"/>
          <a:sy n="65" d="100"/>
        </p:scale>
        <p:origin x="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E16842-71DC-1EA1-88FB-3A918D06D33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954DB59-7E23-CA60-9FBD-422E3839E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4F0CD47-2973-A58A-2263-8E24382DBDA4}"/>
              </a:ext>
            </a:extLst>
          </p:cNvPr>
          <p:cNvSpPr>
            <a:spLocks noGrp="1"/>
          </p:cNvSpPr>
          <p:nvPr>
            <p:ph type="dt" sz="half" idx="10"/>
          </p:nvPr>
        </p:nvSpPr>
        <p:spPr/>
        <p:txBody>
          <a:bodyPr/>
          <a:lstStyle/>
          <a:p>
            <a:fld id="{524D8CCE-9219-4D26-B3D7-51348CFD1AE2}"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848BF2E0-2C22-C895-FEFD-BD990C08D7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10F258-0CF1-3EF1-B3DA-CB134D324161}"/>
              </a:ext>
            </a:extLst>
          </p:cNvPr>
          <p:cNvSpPr>
            <a:spLocks noGrp="1"/>
          </p:cNvSpPr>
          <p:nvPr>
            <p:ph type="sldNum" sz="quarter" idx="12"/>
          </p:nvPr>
        </p:nvSpPr>
        <p:spPr/>
        <p:txBody>
          <a:bodyPr/>
          <a:lstStyle/>
          <a:p>
            <a:fld id="{ABDAA5A2-9A56-4F3F-ADD2-8C409DB77D55}" type="slidenum">
              <a:rPr kumimoji="1" lang="ja-JP" altLang="en-US" smtClean="0"/>
              <a:t>‹#›</a:t>
            </a:fld>
            <a:endParaRPr kumimoji="1" lang="ja-JP" altLang="en-US"/>
          </a:p>
        </p:txBody>
      </p:sp>
    </p:spTree>
    <p:extLst>
      <p:ext uri="{BB962C8B-B14F-4D97-AF65-F5344CB8AC3E}">
        <p14:creationId xmlns:p14="http://schemas.microsoft.com/office/powerpoint/2010/main" val="21897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CC107A-1BBA-E987-DE9A-7A0F3803D7C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72FEBC-8F89-20A3-F1F5-DB1BFF5523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5B719D-09CB-00C8-10B5-080F22FCAE24}"/>
              </a:ext>
            </a:extLst>
          </p:cNvPr>
          <p:cNvSpPr>
            <a:spLocks noGrp="1"/>
          </p:cNvSpPr>
          <p:nvPr>
            <p:ph type="dt" sz="half" idx="10"/>
          </p:nvPr>
        </p:nvSpPr>
        <p:spPr/>
        <p:txBody>
          <a:bodyPr/>
          <a:lstStyle/>
          <a:p>
            <a:fld id="{524D8CCE-9219-4D26-B3D7-51348CFD1AE2}"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29F3F92F-31BF-A06F-F14B-638557152D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A8BF74-9189-321C-0321-E5DF48C1552C}"/>
              </a:ext>
            </a:extLst>
          </p:cNvPr>
          <p:cNvSpPr>
            <a:spLocks noGrp="1"/>
          </p:cNvSpPr>
          <p:nvPr>
            <p:ph type="sldNum" sz="quarter" idx="12"/>
          </p:nvPr>
        </p:nvSpPr>
        <p:spPr/>
        <p:txBody>
          <a:bodyPr/>
          <a:lstStyle/>
          <a:p>
            <a:fld id="{ABDAA5A2-9A56-4F3F-ADD2-8C409DB77D55}" type="slidenum">
              <a:rPr kumimoji="1" lang="ja-JP" altLang="en-US" smtClean="0"/>
              <a:t>‹#›</a:t>
            </a:fld>
            <a:endParaRPr kumimoji="1" lang="ja-JP" altLang="en-US"/>
          </a:p>
        </p:txBody>
      </p:sp>
    </p:spTree>
    <p:extLst>
      <p:ext uri="{BB962C8B-B14F-4D97-AF65-F5344CB8AC3E}">
        <p14:creationId xmlns:p14="http://schemas.microsoft.com/office/powerpoint/2010/main" val="86717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202D5CD-5200-B067-BB8A-AD56B03BCA3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67914B8-71C6-5284-0019-FDB7B3B1CA1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3CF24C-241C-4775-3B1E-35D0CDB57FFE}"/>
              </a:ext>
            </a:extLst>
          </p:cNvPr>
          <p:cNvSpPr>
            <a:spLocks noGrp="1"/>
          </p:cNvSpPr>
          <p:nvPr>
            <p:ph type="dt" sz="half" idx="10"/>
          </p:nvPr>
        </p:nvSpPr>
        <p:spPr/>
        <p:txBody>
          <a:bodyPr/>
          <a:lstStyle/>
          <a:p>
            <a:fld id="{524D8CCE-9219-4D26-B3D7-51348CFD1AE2}"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1C67D6A1-D7CF-AEAB-44D3-6C9E8D2B65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247C41-27B2-4354-6144-7D173D349396}"/>
              </a:ext>
            </a:extLst>
          </p:cNvPr>
          <p:cNvSpPr>
            <a:spLocks noGrp="1"/>
          </p:cNvSpPr>
          <p:nvPr>
            <p:ph type="sldNum" sz="quarter" idx="12"/>
          </p:nvPr>
        </p:nvSpPr>
        <p:spPr/>
        <p:txBody>
          <a:bodyPr/>
          <a:lstStyle/>
          <a:p>
            <a:fld id="{ABDAA5A2-9A56-4F3F-ADD2-8C409DB77D55}" type="slidenum">
              <a:rPr kumimoji="1" lang="ja-JP" altLang="en-US" smtClean="0"/>
              <a:t>‹#›</a:t>
            </a:fld>
            <a:endParaRPr kumimoji="1" lang="ja-JP" altLang="en-US"/>
          </a:p>
        </p:txBody>
      </p:sp>
    </p:spTree>
    <p:extLst>
      <p:ext uri="{BB962C8B-B14F-4D97-AF65-F5344CB8AC3E}">
        <p14:creationId xmlns:p14="http://schemas.microsoft.com/office/powerpoint/2010/main" val="313247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1D0B8A-BDF4-AE31-DA7A-EDF4FAD5A9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584C286-82A2-EB03-64D0-A3D7E4E0BA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A781E7-C036-7F59-60C1-38464127B9F8}"/>
              </a:ext>
            </a:extLst>
          </p:cNvPr>
          <p:cNvSpPr>
            <a:spLocks noGrp="1"/>
          </p:cNvSpPr>
          <p:nvPr>
            <p:ph type="dt" sz="half" idx="10"/>
          </p:nvPr>
        </p:nvSpPr>
        <p:spPr/>
        <p:txBody>
          <a:bodyPr/>
          <a:lstStyle/>
          <a:p>
            <a:fld id="{524D8CCE-9219-4D26-B3D7-51348CFD1AE2}"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5A251A74-407D-C8D9-1384-A8091FE851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C4F0ED-C8D5-0CD9-19C8-50D71D0E46FF}"/>
              </a:ext>
            </a:extLst>
          </p:cNvPr>
          <p:cNvSpPr>
            <a:spLocks noGrp="1"/>
          </p:cNvSpPr>
          <p:nvPr>
            <p:ph type="sldNum" sz="quarter" idx="12"/>
          </p:nvPr>
        </p:nvSpPr>
        <p:spPr/>
        <p:txBody>
          <a:bodyPr/>
          <a:lstStyle/>
          <a:p>
            <a:fld id="{ABDAA5A2-9A56-4F3F-ADD2-8C409DB77D55}" type="slidenum">
              <a:rPr kumimoji="1" lang="ja-JP" altLang="en-US" smtClean="0"/>
              <a:t>‹#›</a:t>
            </a:fld>
            <a:endParaRPr kumimoji="1" lang="ja-JP" altLang="en-US"/>
          </a:p>
        </p:txBody>
      </p:sp>
    </p:spTree>
    <p:extLst>
      <p:ext uri="{BB962C8B-B14F-4D97-AF65-F5344CB8AC3E}">
        <p14:creationId xmlns:p14="http://schemas.microsoft.com/office/powerpoint/2010/main" val="389272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7E7698-1F73-8169-F0C4-15C6D59EB3B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50878F-4916-005B-2768-D3F58E7758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3F3C6A4-A5C4-731B-0523-784D60BBE7B2}"/>
              </a:ext>
            </a:extLst>
          </p:cNvPr>
          <p:cNvSpPr>
            <a:spLocks noGrp="1"/>
          </p:cNvSpPr>
          <p:nvPr>
            <p:ph type="dt" sz="half" idx="10"/>
          </p:nvPr>
        </p:nvSpPr>
        <p:spPr/>
        <p:txBody>
          <a:bodyPr/>
          <a:lstStyle/>
          <a:p>
            <a:fld id="{524D8CCE-9219-4D26-B3D7-51348CFD1AE2}"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49C80CAD-C447-44F8-B663-6141817B3F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F924AC-31BC-F724-AC2B-AC2F2768CF37}"/>
              </a:ext>
            </a:extLst>
          </p:cNvPr>
          <p:cNvSpPr>
            <a:spLocks noGrp="1"/>
          </p:cNvSpPr>
          <p:nvPr>
            <p:ph type="sldNum" sz="quarter" idx="12"/>
          </p:nvPr>
        </p:nvSpPr>
        <p:spPr/>
        <p:txBody>
          <a:bodyPr/>
          <a:lstStyle/>
          <a:p>
            <a:fld id="{ABDAA5A2-9A56-4F3F-ADD2-8C409DB77D55}" type="slidenum">
              <a:rPr kumimoji="1" lang="ja-JP" altLang="en-US" smtClean="0"/>
              <a:t>‹#›</a:t>
            </a:fld>
            <a:endParaRPr kumimoji="1" lang="ja-JP" altLang="en-US"/>
          </a:p>
        </p:txBody>
      </p:sp>
    </p:spTree>
    <p:extLst>
      <p:ext uri="{BB962C8B-B14F-4D97-AF65-F5344CB8AC3E}">
        <p14:creationId xmlns:p14="http://schemas.microsoft.com/office/powerpoint/2010/main" val="3742707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8F1D71-79B2-0A01-21F5-826823181BC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DC6265-20BA-74AA-3EF7-3951F511C38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C07A257-4BF3-EC16-25E5-F619A7D1769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2844349-0ED0-4CAC-9867-A5E9F0767698}"/>
              </a:ext>
            </a:extLst>
          </p:cNvPr>
          <p:cNvSpPr>
            <a:spLocks noGrp="1"/>
          </p:cNvSpPr>
          <p:nvPr>
            <p:ph type="dt" sz="half" idx="10"/>
          </p:nvPr>
        </p:nvSpPr>
        <p:spPr/>
        <p:txBody>
          <a:bodyPr/>
          <a:lstStyle/>
          <a:p>
            <a:fld id="{524D8CCE-9219-4D26-B3D7-51348CFD1AE2}" type="datetimeFigureOut">
              <a:rPr kumimoji="1" lang="ja-JP" altLang="en-US" smtClean="0"/>
              <a:t>2023/6/23</a:t>
            </a:fld>
            <a:endParaRPr kumimoji="1" lang="ja-JP" altLang="en-US"/>
          </a:p>
        </p:txBody>
      </p:sp>
      <p:sp>
        <p:nvSpPr>
          <p:cNvPr id="6" name="フッター プレースホルダー 5">
            <a:extLst>
              <a:ext uri="{FF2B5EF4-FFF2-40B4-BE49-F238E27FC236}">
                <a16:creationId xmlns:a16="http://schemas.microsoft.com/office/drawing/2014/main" id="{23C45414-88BA-7158-5720-D7C2CF2921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70150D6-2065-C63C-6BCC-EDDD6C665AAC}"/>
              </a:ext>
            </a:extLst>
          </p:cNvPr>
          <p:cNvSpPr>
            <a:spLocks noGrp="1"/>
          </p:cNvSpPr>
          <p:nvPr>
            <p:ph type="sldNum" sz="quarter" idx="12"/>
          </p:nvPr>
        </p:nvSpPr>
        <p:spPr/>
        <p:txBody>
          <a:bodyPr/>
          <a:lstStyle/>
          <a:p>
            <a:fld id="{ABDAA5A2-9A56-4F3F-ADD2-8C409DB77D55}" type="slidenum">
              <a:rPr kumimoji="1" lang="ja-JP" altLang="en-US" smtClean="0"/>
              <a:t>‹#›</a:t>
            </a:fld>
            <a:endParaRPr kumimoji="1" lang="ja-JP" altLang="en-US"/>
          </a:p>
        </p:txBody>
      </p:sp>
    </p:spTree>
    <p:extLst>
      <p:ext uri="{BB962C8B-B14F-4D97-AF65-F5344CB8AC3E}">
        <p14:creationId xmlns:p14="http://schemas.microsoft.com/office/powerpoint/2010/main" val="253743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C63792-A67D-9D7E-F59B-2F8828F0BFD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A8678D8-67EA-9CD0-0444-76CAC5C3C9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18E5E2F-175D-D735-4E55-414A9C3EFFC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62F52E0-97D7-9FCF-2C41-CC0E19421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6160BFF-5495-513E-D04C-F51C14975BA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A16FE2A-F138-A5AE-1ABC-5F0C502CC7E3}"/>
              </a:ext>
            </a:extLst>
          </p:cNvPr>
          <p:cNvSpPr>
            <a:spLocks noGrp="1"/>
          </p:cNvSpPr>
          <p:nvPr>
            <p:ph type="dt" sz="half" idx="10"/>
          </p:nvPr>
        </p:nvSpPr>
        <p:spPr/>
        <p:txBody>
          <a:bodyPr/>
          <a:lstStyle/>
          <a:p>
            <a:fld id="{524D8CCE-9219-4D26-B3D7-51348CFD1AE2}" type="datetimeFigureOut">
              <a:rPr kumimoji="1" lang="ja-JP" altLang="en-US" smtClean="0"/>
              <a:t>2023/6/23</a:t>
            </a:fld>
            <a:endParaRPr kumimoji="1" lang="ja-JP" altLang="en-US"/>
          </a:p>
        </p:txBody>
      </p:sp>
      <p:sp>
        <p:nvSpPr>
          <p:cNvPr id="8" name="フッター プレースホルダー 7">
            <a:extLst>
              <a:ext uri="{FF2B5EF4-FFF2-40B4-BE49-F238E27FC236}">
                <a16:creationId xmlns:a16="http://schemas.microsoft.com/office/drawing/2014/main" id="{F0AD0AB3-85AD-0E5C-1FB3-1717A521E2A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B6DC578-ABCB-C8FA-5B1F-CC6AB218FD52}"/>
              </a:ext>
            </a:extLst>
          </p:cNvPr>
          <p:cNvSpPr>
            <a:spLocks noGrp="1"/>
          </p:cNvSpPr>
          <p:nvPr>
            <p:ph type="sldNum" sz="quarter" idx="12"/>
          </p:nvPr>
        </p:nvSpPr>
        <p:spPr/>
        <p:txBody>
          <a:bodyPr/>
          <a:lstStyle/>
          <a:p>
            <a:fld id="{ABDAA5A2-9A56-4F3F-ADD2-8C409DB77D55}" type="slidenum">
              <a:rPr kumimoji="1" lang="ja-JP" altLang="en-US" smtClean="0"/>
              <a:t>‹#›</a:t>
            </a:fld>
            <a:endParaRPr kumimoji="1" lang="ja-JP" altLang="en-US"/>
          </a:p>
        </p:txBody>
      </p:sp>
    </p:spTree>
    <p:extLst>
      <p:ext uri="{BB962C8B-B14F-4D97-AF65-F5344CB8AC3E}">
        <p14:creationId xmlns:p14="http://schemas.microsoft.com/office/powerpoint/2010/main" val="136988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42735B-41EC-2DAD-02E3-39F3F82BEEE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4675181-3EE5-1B4A-2FC4-50ECC45F3C6B}"/>
              </a:ext>
            </a:extLst>
          </p:cNvPr>
          <p:cNvSpPr>
            <a:spLocks noGrp="1"/>
          </p:cNvSpPr>
          <p:nvPr>
            <p:ph type="dt" sz="half" idx="10"/>
          </p:nvPr>
        </p:nvSpPr>
        <p:spPr/>
        <p:txBody>
          <a:bodyPr/>
          <a:lstStyle/>
          <a:p>
            <a:fld id="{524D8CCE-9219-4D26-B3D7-51348CFD1AE2}" type="datetimeFigureOut">
              <a:rPr kumimoji="1" lang="ja-JP" altLang="en-US" smtClean="0"/>
              <a:t>2023/6/23</a:t>
            </a:fld>
            <a:endParaRPr kumimoji="1" lang="ja-JP" altLang="en-US"/>
          </a:p>
        </p:txBody>
      </p:sp>
      <p:sp>
        <p:nvSpPr>
          <p:cNvPr id="4" name="フッター プレースホルダー 3">
            <a:extLst>
              <a:ext uri="{FF2B5EF4-FFF2-40B4-BE49-F238E27FC236}">
                <a16:creationId xmlns:a16="http://schemas.microsoft.com/office/drawing/2014/main" id="{C5ECADA7-47EF-71A8-47C8-D28EED47D32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1F4C7B9-0FDF-823B-8EFC-CD46A062E5E0}"/>
              </a:ext>
            </a:extLst>
          </p:cNvPr>
          <p:cNvSpPr>
            <a:spLocks noGrp="1"/>
          </p:cNvSpPr>
          <p:nvPr>
            <p:ph type="sldNum" sz="quarter" idx="12"/>
          </p:nvPr>
        </p:nvSpPr>
        <p:spPr/>
        <p:txBody>
          <a:bodyPr/>
          <a:lstStyle/>
          <a:p>
            <a:fld id="{ABDAA5A2-9A56-4F3F-ADD2-8C409DB77D55}" type="slidenum">
              <a:rPr kumimoji="1" lang="ja-JP" altLang="en-US" smtClean="0"/>
              <a:t>‹#›</a:t>
            </a:fld>
            <a:endParaRPr kumimoji="1" lang="ja-JP" altLang="en-US"/>
          </a:p>
        </p:txBody>
      </p:sp>
    </p:spTree>
    <p:extLst>
      <p:ext uri="{BB962C8B-B14F-4D97-AF65-F5344CB8AC3E}">
        <p14:creationId xmlns:p14="http://schemas.microsoft.com/office/powerpoint/2010/main" val="3205106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8611ECC-9DCC-BD3D-E77A-9864DDDCFE19}"/>
              </a:ext>
            </a:extLst>
          </p:cNvPr>
          <p:cNvSpPr>
            <a:spLocks noGrp="1"/>
          </p:cNvSpPr>
          <p:nvPr>
            <p:ph type="dt" sz="half" idx="10"/>
          </p:nvPr>
        </p:nvSpPr>
        <p:spPr/>
        <p:txBody>
          <a:bodyPr/>
          <a:lstStyle/>
          <a:p>
            <a:fld id="{524D8CCE-9219-4D26-B3D7-51348CFD1AE2}" type="datetimeFigureOut">
              <a:rPr kumimoji="1" lang="ja-JP" altLang="en-US" smtClean="0"/>
              <a:t>2023/6/23</a:t>
            </a:fld>
            <a:endParaRPr kumimoji="1" lang="ja-JP" altLang="en-US"/>
          </a:p>
        </p:txBody>
      </p:sp>
      <p:sp>
        <p:nvSpPr>
          <p:cNvPr id="3" name="フッター プレースホルダー 2">
            <a:extLst>
              <a:ext uri="{FF2B5EF4-FFF2-40B4-BE49-F238E27FC236}">
                <a16:creationId xmlns:a16="http://schemas.microsoft.com/office/drawing/2014/main" id="{0807B2CF-7367-9B75-9C0B-E622455CBFD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D8AA8B1-CFA8-8F2A-0B69-BD8125EB30CB}"/>
              </a:ext>
            </a:extLst>
          </p:cNvPr>
          <p:cNvSpPr>
            <a:spLocks noGrp="1"/>
          </p:cNvSpPr>
          <p:nvPr>
            <p:ph type="sldNum" sz="quarter" idx="12"/>
          </p:nvPr>
        </p:nvSpPr>
        <p:spPr/>
        <p:txBody>
          <a:bodyPr/>
          <a:lstStyle/>
          <a:p>
            <a:fld id="{ABDAA5A2-9A56-4F3F-ADD2-8C409DB77D55}" type="slidenum">
              <a:rPr kumimoji="1" lang="ja-JP" altLang="en-US" smtClean="0"/>
              <a:t>‹#›</a:t>
            </a:fld>
            <a:endParaRPr kumimoji="1" lang="ja-JP" altLang="en-US"/>
          </a:p>
        </p:txBody>
      </p:sp>
    </p:spTree>
    <p:extLst>
      <p:ext uri="{BB962C8B-B14F-4D97-AF65-F5344CB8AC3E}">
        <p14:creationId xmlns:p14="http://schemas.microsoft.com/office/powerpoint/2010/main" val="40346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5B42B-39EC-E5E0-9926-3D37883F3C0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41B82E6-A953-950D-92F8-56F6BC2106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B2152B7-20EE-B78A-10BA-F935B081FA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61C9CD-3AC7-2B8F-6D22-F76CC0AAD770}"/>
              </a:ext>
            </a:extLst>
          </p:cNvPr>
          <p:cNvSpPr>
            <a:spLocks noGrp="1"/>
          </p:cNvSpPr>
          <p:nvPr>
            <p:ph type="dt" sz="half" idx="10"/>
          </p:nvPr>
        </p:nvSpPr>
        <p:spPr/>
        <p:txBody>
          <a:bodyPr/>
          <a:lstStyle/>
          <a:p>
            <a:fld id="{524D8CCE-9219-4D26-B3D7-51348CFD1AE2}" type="datetimeFigureOut">
              <a:rPr kumimoji="1" lang="ja-JP" altLang="en-US" smtClean="0"/>
              <a:t>2023/6/23</a:t>
            </a:fld>
            <a:endParaRPr kumimoji="1" lang="ja-JP" altLang="en-US"/>
          </a:p>
        </p:txBody>
      </p:sp>
      <p:sp>
        <p:nvSpPr>
          <p:cNvPr id="6" name="フッター プレースホルダー 5">
            <a:extLst>
              <a:ext uri="{FF2B5EF4-FFF2-40B4-BE49-F238E27FC236}">
                <a16:creationId xmlns:a16="http://schemas.microsoft.com/office/drawing/2014/main" id="{45731936-EFCF-45A3-0E24-ADFDEA6436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B92785-5A12-1F58-C077-FEDA78081469}"/>
              </a:ext>
            </a:extLst>
          </p:cNvPr>
          <p:cNvSpPr>
            <a:spLocks noGrp="1"/>
          </p:cNvSpPr>
          <p:nvPr>
            <p:ph type="sldNum" sz="quarter" idx="12"/>
          </p:nvPr>
        </p:nvSpPr>
        <p:spPr/>
        <p:txBody>
          <a:bodyPr/>
          <a:lstStyle/>
          <a:p>
            <a:fld id="{ABDAA5A2-9A56-4F3F-ADD2-8C409DB77D55}" type="slidenum">
              <a:rPr kumimoji="1" lang="ja-JP" altLang="en-US" smtClean="0"/>
              <a:t>‹#›</a:t>
            </a:fld>
            <a:endParaRPr kumimoji="1" lang="ja-JP" altLang="en-US"/>
          </a:p>
        </p:txBody>
      </p:sp>
    </p:spTree>
    <p:extLst>
      <p:ext uri="{BB962C8B-B14F-4D97-AF65-F5344CB8AC3E}">
        <p14:creationId xmlns:p14="http://schemas.microsoft.com/office/powerpoint/2010/main" val="256535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8ED0A8-F028-138F-CE00-BA90FD1797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619CCA8-CF3C-0E15-55A5-899BF8ED5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E4853F9-027A-D982-130C-F74AA2137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908C7ED-168D-2A9D-DB1C-6BEB4020427F}"/>
              </a:ext>
            </a:extLst>
          </p:cNvPr>
          <p:cNvSpPr>
            <a:spLocks noGrp="1"/>
          </p:cNvSpPr>
          <p:nvPr>
            <p:ph type="dt" sz="half" idx="10"/>
          </p:nvPr>
        </p:nvSpPr>
        <p:spPr/>
        <p:txBody>
          <a:bodyPr/>
          <a:lstStyle/>
          <a:p>
            <a:fld id="{524D8CCE-9219-4D26-B3D7-51348CFD1AE2}" type="datetimeFigureOut">
              <a:rPr kumimoji="1" lang="ja-JP" altLang="en-US" smtClean="0"/>
              <a:t>2023/6/23</a:t>
            </a:fld>
            <a:endParaRPr kumimoji="1" lang="ja-JP" altLang="en-US"/>
          </a:p>
        </p:txBody>
      </p:sp>
      <p:sp>
        <p:nvSpPr>
          <p:cNvPr id="6" name="フッター プレースホルダー 5">
            <a:extLst>
              <a:ext uri="{FF2B5EF4-FFF2-40B4-BE49-F238E27FC236}">
                <a16:creationId xmlns:a16="http://schemas.microsoft.com/office/drawing/2014/main" id="{695FACC1-5120-E711-8E07-C7A8D6A773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EB49CBA-B67B-91A8-1F5E-3CB18EF0615D}"/>
              </a:ext>
            </a:extLst>
          </p:cNvPr>
          <p:cNvSpPr>
            <a:spLocks noGrp="1"/>
          </p:cNvSpPr>
          <p:nvPr>
            <p:ph type="sldNum" sz="quarter" idx="12"/>
          </p:nvPr>
        </p:nvSpPr>
        <p:spPr/>
        <p:txBody>
          <a:bodyPr/>
          <a:lstStyle/>
          <a:p>
            <a:fld id="{ABDAA5A2-9A56-4F3F-ADD2-8C409DB77D55}" type="slidenum">
              <a:rPr kumimoji="1" lang="ja-JP" altLang="en-US" smtClean="0"/>
              <a:t>‹#›</a:t>
            </a:fld>
            <a:endParaRPr kumimoji="1" lang="ja-JP" altLang="en-US"/>
          </a:p>
        </p:txBody>
      </p:sp>
    </p:spTree>
    <p:extLst>
      <p:ext uri="{BB962C8B-B14F-4D97-AF65-F5344CB8AC3E}">
        <p14:creationId xmlns:p14="http://schemas.microsoft.com/office/powerpoint/2010/main" val="133348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1DE7231-BFD1-D92C-BD1F-DB09F061A6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6AF395-CBC4-90D8-D2C1-8BF34B9D51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8A7173-A5E7-309C-C493-DB65CCE8BA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D8CCE-9219-4D26-B3D7-51348CFD1AE2}" type="datetimeFigureOut">
              <a:rPr kumimoji="1" lang="ja-JP" altLang="en-US" smtClean="0"/>
              <a:t>2023/6/23</a:t>
            </a:fld>
            <a:endParaRPr kumimoji="1" lang="ja-JP" altLang="en-US"/>
          </a:p>
        </p:txBody>
      </p:sp>
      <p:sp>
        <p:nvSpPr>
          <p:cNvPr id="5" name="フッター プレースホルダー 4">
            <a:extLst>
              <a:ext uri="{FF2B5EF4-FFF2-40B4-BE49-F238E27FC236}">
                <a16:creationId xmlns:a16="http://schemas.microsoft.com/office/drawing/2014/main" id="{4CA4E6FF-D856-EF29-7FE5-34C4316339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889A1A2-8199-2CA7-B468-99A5CDC162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AA5A2-9A56-4F3F-ADD2-8C409DB77D55}" type="slidenum">
              <a:rPr kumimoji="1" lang="ja-JP" altLang="en-US" smtClean="0"/>
              <a:t>‹#›</a:t>
            </a:fld>
            <a:endParaRPr kumimoji="1" lang="ja-JP" altLang="en-US"/>
          </a:p>
        </p:txBody>
      </p:sp>
    </p:spTree>
    <p:extLst>
      <p:ext uri="{BB962C8B-B14F-4D97-AF65-F5344CB8AC3E}">
        <p14:creationId xmlns:p14="http://schemas.microsoft.com/office/powerpoint/2010/main" val="3862638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937682-45BF-AA3D-76CD-42A9124E5C7B}"/>
              </a:ext>
            </a:extLst>
          </p:cNvPr>
          <p:cNvSpPr>
            <a:spLocks noGrp="1"/>
          </p:cNvSpPr>
          <p:nvPr>
            <p:ph type="ctrTitle"/>
          </p:nvPr>
        </p:nvSpPr>
        <p:spPr/>
        <p:txBody>
          <a:bodyPr>
            <a:normAutofit/>
          </a:bodyPr>
          <a:lstStyle/>
          <a:p>
            <a:r>
              <a:rPr kumimoji="1" lang="ja-JP" altLang="en-US" dirty="0"/>
              <a:t>対応あり（参加者内の）</a:t>
            </a:r>
            <a:br>
              <a:rPr kumimoji="1" lang="en-US" altLang="ja-JP" dirty="0"/>
            </a:br>
            <a:r>
              <a:rPr kumimoji="1" lang="ja-JP" altLang="en-US" dirty="0"/>
              <a:t>一元配置分散分析の結果</a:t>
            </a:r>
          </a:p>
        </p:txBody>
      </p:sp>
      <p:sp>
        <p:nvSpPr>
          <p:cNvPr id="6" name="テキスト ボックス 5">
            <a:extLst>
              <a:ext uri="{FF2B5EF4-FFF2-40B4-BE49-F238E27FC236}">
                <a16:creationId xmlns:a16="http://schemas.microsoft.com/office/drawing/2014/main" id="{D6D2BFEC-EA0E-4881-A80D-EA801DDE3591}"/>
              </a:ext>
            </a:extLst>
          </p:cNvPr>
          <p:cNvSpPr txBox="1"/>
          <p:nvPr/>
        </p:nvSpPr>
        <p:spPr>
          <a:xfrm>
            <a:off x="3376246" y="4826675"/>
            <a:ext cx="6096000" cy="2031325"/>
          </a:xfrm>
          <a:prstGeom prst="rect">
            <a:avLst/>
          </a:prstGeom>
          <a:noFill/>
        </p:spPr>
        <p:txBody>
          <a:bodyPr wrap="square">
            <a:spAutoFit/>
          </a:bodyPr>
          <a:lstStyle/>
          <a:p>
            <a:r>
              <a:rPr lang="ja-JP" altLang="en-US" dirty="0"/>
              <a:t>------------------------------------------------</a:t>
            </a:r>
          </a:p>
          <a:p>
            <a:r>
              <a:rPr lang="en-US" altLang="ja-JP" dirty="0"/>
              <a:t>A</a:t>
            </a:r>
            <a:r>
              <a:rPr lang="ja-JP" altLang="en-US" dirty="0"/>
              <a:t>	　平均値　　　不偏分散の平方根</a:t>
            </a:r>
          </a:p>
          <a:p>
            <a:r>
              <a:rPr lang="ja-JP" altLang="en-US" dirty="0"/>
              <a:t>------------------------------------------------</a:t>
            </a:r>
          </a:p>
          <a:p>
            <a:r>
              <a:rPr lang="en-US" altLang="ja-JP" dirty="0"/>
              <a:t>A</a:t>
            </a:r>
            <a:r>
              <a:rPr lang="ja-JP" altLang="en-US" dirty="0"/>
              <a:t>1	    1.7333	    0.9978	</a:t>
            </a:r>
          </a:p>
          <a:p>
            <a:r>
              <a:rPr lang="en-US" altLang="ja-JP" dirty="0"/>
              <a:t>A</a:t>
            </a:r>
            <a:r>
              <a:rPr lang="ja-JP" altLang="en-US" dirty="0"/>
              <a:t>2	    2.7333	    1.0625	</a:t>
            </a:r>
          </a:p>
          <a:p>
            <a:r>
              <a:rPr lang="en-US" altLang="ja-JP" dirty="0"/>
              <a:t>A</a:t>
            </a:r>
            <a:r>
              <a:rPr lang="ja-JP" altLang="en-US" dirty="0"/>
              <a:t>3	    1.7333	    0.7717	</a:t>
            </a:r>
          </a:p>
          <a:p>
            <a:r>
              <a:rPr lang="ja-JP" altLang="en-US" dirty="0"/>
              <a:t>------------------------------------------------</a:t>
            </a:r>
          </a:p>
        </p:txBody>
      </p:sp>
      <p:sp>
        <p:nvSpPr>
          <p:cNvPr id="7" name="テキスト ボックス 6">
            <a:extLst>
              <a:ext uri="{FF2B5EF4-FFF2-40B4-BE49-F238E27FC236}">
                <a16:creationId xmlns:a16="http://schemas.microsoft.com/office/drawing/2014/main" id="{588A9726-45DA-EA2D-4C58-6B301B16A525}"/>
              </a:ext>
            </a:extLst>
          </p:cNvPr>
          <p:cNvSpPr txBox="1"/>
          <p:nvPr/>
        </p:nvSpPr>
        <p:spPr>
          <a:xfrm>
            <a:off x="4665785" y="4642009"/>
            <a:ext cx="7397261" cy="369332"/>
          </a:xfrm>
          <a:prstGeom prst="rect">
            <a:avLst/>
          </a:prstGeom>
          <a:noFill/>
        </p:spPr>
        <p:txBody>
          <a:bodyPr wrap="square" rtlCol="0">
            <a:spAutoFit/>
          </a:bodyPr>
          <a:lstStyle/>
          <a:p>
            <a:r>
              <a:rPr kumimoji="1" lang="ja-JP" altLang="en-US" dirty="0"/>
              <a:t>表</a:t>
            </a:r>
            <a:r>
              <a:rPr kumimoji="1" lang="en-US" altLang="ja-JP" dirty="0"/>
              <a:t>0 </a:t>
            </a:r>
            <a:r>
              <a:rPr kumimoji="1" lang="ja-JP" altLang="en-US" dirty="0"/>
              <a:t>　</a:t>
            </a:r>
            <a:r>
              <a:rPr lang="ja-JP" altLang="en-US" dirty="0"/>
              <a:t>基本統計</a:t>
            </a:r>
            <a:endParaRPr kumimoji="1" lang="ja-JP" altLang="en-US" dirty="0"/>
          </a:p>
        </p:txBody>
      </p:sp>
    </p:spTree>
    <p:extLst>
      <p:ext uri="{BB962C8B-B14F-4D97-AF65-F5344CB8AC3E}">
        <p14:creationId xmlns:p14="http://schemas.microsoft.com/office/powerpoint/2010/main" val="233445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99440092-26FE-8DB0-F0D0-B766EF9B9670}"/>
              </a:ext>
            </a:extLst>
          </p:cNvPr>
          <p:cNvGraphicFramePr>
            <a:graphicFrameLocks noGrp="1"/>
          </p:cNvGraphicFramePr>
          <p:nvPr>
            <p:extLst>
              <p:ext uri="{D42A27DB-BD31-4B8C-83A1-F6EECF244321}">
                <p14:modId xmlns:p14="http://schemas.microsoft.com/office/powerpoint/2010/main" val="1091109429"/>
              </p:ext>
            </p:extLst>
          </p:nvPr>
        </p:nvGraphicFramePr>
        <p:xfrm>
          <a:off x="1477106" y="722422"/>
          <a:ext cx="8639910" cy="1752600"/>
        </p:xfrm>
        <a:graphic>
          <a:graphicData uri="http://schemas.openxmlformats.org/drawingml/2006/table">
            <a:tbl>
              <a:tblPr firstRow="1" bandRow="1">
                <a:tableStyleId>{5C22544A-7EE6-4342-B048-85BDC9FD1C3A}</a:tableStyleId>
              </a:tblPr>
              <a:tblGrid>
                <a:gridCol w="1439985">
                  <a:extLst>
                    <a:ext uri="{9D8B030D-6E8A-4147-A177-3AD203B41FA5}">
                      <a16:colId xmlns:a16="http://schemas.microsoft.com/office/drawing/2014/main" val="3936853993"/>
                    </a:ext>
                  </a:extLst>
                </a:gridCol>
                <a:gridCol w="1439985">
                  <a:extLst>
                    <a:ext uri="{9D8B030D-6E8A-4147-A177-3AD203B41FA5}">
                      <a16:colId xmlns:a16="http://schemas.microsoft.com/office/drawing/2014/main" val="471850935"/>
                    </a:ext>
                  </a:extLst>
                </a:gridCol>
                <a:gridCol w="1439985">
                  <a:extLst>
                    <a:ext uri="{9D8B030D-6E8A-4147-A177-3AD203B41FA5}">
                      <a16:colId xmlns:a16="http://schemas.microsoft.com/office/drawing/2014/main" val="91554239"/>
                    </a:ext>
                  </a:extLst>
                </a:gridCol>
                <a:gridCol w="1439985">
                  <a:extLst>
                    <a:ext uri="{9D8B030D-6E8A-4147-A177-3AD203B41FA5}">
                      <a16:colId xmlns:a16="http://schemas.microsoft.com/office/drawing/2014/main" val="1360834147"/>
                    </a:ext>
                  </a:extLst>
                </a:gridCol>
                <a:gridCol w="1439985">
                  <a:extLst>
                    <a:ext uri="{9D8B030D-6E8A-4147-A177-3AD203B41FA5}">
                      <a16:colId xmlns:a16="http://schemas.microsoft.com/office/drawing/2014/main" val="763701924"/>
                    </a:ext>
                  </a:extLst>
                </a:gridCol>
                <a:gridCol w="1439985">
                  <a:extLst>
                    <a:ext uri="{9D8B030D-6E8A-4147-A177-3AD203B41FA5}">
                      <a16:colId xmlns:a16="http://schemas.microsoft.com/office/drawing/2014/main" val="1256403109"/>
                    </a:ext>
                  </a:extLst>
                </a:gridCol>
              </a:tblGrid>
              <a:tr h="370840">
                <a:tc>
                  <a:txBody>
                    <a:bodyPr/>
                    <a:lstStyle/>
                    <a:p>
                      <a:pPr algn="ctr"/>
                      <a:r>
                        <a:rPr kumimoji="1" lang="ja-JP" altLang="en-US" dirty="0">
                          <a:solidFill>
                            <a:schemeClr val="tx1"/>
                          </a:solidFill>
                        </a:rPr>
                        <a:t>要因</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dirty="0">
                          <a:solidFill>
                            <a:schemeClr val="tx1"/>
                          </a:solidFill>
                        </a:rPr>
                        <a:t>平方和</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dirty="0">
                          <a:solidFill>
                            <a:schemeClr val="tx1"/>
                          </a:solidFill>
                        </a:rPr>
                        <a:t>自由度</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dirty="0">
                          <a:solidFill>
                            <a:schemeClr val="tx1"/>
                          </a:solidFill>
                        </a:rPr>
                        <a:t>平均平方</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ja-JP" altLang="en-US" dirty="0">
                          <a:solidFill>
                            <a:schemeClr val="tx1"/>
                          </a:solidFill>
                        </a:rPr>
                        <a:t>分散比</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kumimoji="1" lang="en-US" altLang="ja-JP" dirty="0">
                          <a:solidFill>
                            <a:schemeClr val="tx1"/>
                          </a:solidFill>
                        </a:rPr>
                        <a:t>P</a:t>
                      </a:r>
                      <a:r>
                        <a:rPr kumimoji="1" lang="ja-JP" altLang="en-US" dirty="0">
                          <a:solidFill>
                            <a:schemeClr val="tx1"/>
                          </a:solidFill>
                        </a:rPr>
                        <a:t>値</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46645006"/>
                  </a:ext>
                </a:extLst>
              </a:tr>
              <a:tr h="370840">
                <a:tc>
                  <a:txBody>
                    <a:bodyPr/>
                    <a:lstStyle/>
                    <a:p>
                      <a:pPr algn="ctr"/>
                      <a:r>
                        <a:rPr lang="ja-JP" altLang="en-US" dirty="0">
                          <a:solidFill>
                            <a:schemeClr val="tx1"/>
                          </a:solidFill>
                        </a:rPr>
                        <a:t>subj</a:t>
                      </a:r>
                      <a:endParaRPr kumimoji="1" lang="ja-JP"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dirty="0">
                          <a:solidFill>
                            <a:schemeClr val="tx1"/>
                          </a:solidFill>
                        </a:rPr>
                        <a:t>20.1333</a:t>
                      </a:r>
                      <a:endParaRPr kumimoji="1" lang="ja-JP"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solidFill>
                            <a:schemeClr val="tx1"/>
                          </a:solidFill>
                        </a:rPr>
                        <a:t>14</a:t>
                      </a:r>
                      <a:endParaRPr kumimoji="1" lang="ja-JP"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dirty="0">
                          <a:solidFill>
                            <a:schemeClr val="tx1"/>
                          </a:solidFill>
                        </a:rPr>
                        <a:t>1.4381</a:t>
                      </a:r>
                      <a:endParaRPr kumimoji="1" lang="ja-JP"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9803946"/>
                  </a:ext>
                </a:extLst>
              </a:tr>
              <a:tr h="637085">
                <a:tc>
                  <a:txBody>
                    <a:bodyPr/>
                    <a:lstStyle/>
                    <a:p>
                      <a:pPr algn="ctr"/>
                      <a:r>
                        <a:rPr kumimoji="1" lang="en-US" altLang="ja-JP" dirty="0">
                          <a:solidFill>
                            <a:schemeClr val="tx1"/>
                          </a:solidFill>
                        </a:rPr>
                        <a:t>A</a:t>
                      </a:r>
                    </a:p>
                    <a:p>
                      <a:pPr algn="ctr"/>
                      <a:r>
                        <a:rPr kumimoji="1" lang="en-US" altLang="ja-JP" dirty="0" err="1">
                          <a:solidFill>
                            <a:schemeClr val="tx1"/>
                          </a:solidFill>
                        </a:rPr>
                        <a:t>s×A</a:t>
                      </a:r>
                      <a:endParaRPr kumimoji="1" lang="ja-JP"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dirty="0">
                          <a:solidFill>
                            <a:schemeClr val="tx1"/>
                          </a:solidFill>
                        </a:rPr>
                        <a:t>10.0000</a:t>
                      </a:r>
                    </a:p>
                    <a:p>
                      <a:pPr algn="ctr"/>
                      <a:r>
                        <a:rPr lang="ja-JP" altLang="en-US" dirty="0">
                          <a:solidFill>
                            <a:schemeClr val="tx1"/>
                          </a:solidFill>
                        </a:rPr>
                        <a:t>20.6667</a:t>
                      </a:r>
                      <a:endParaRPr kumimoji="1" lang="ja-JP"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solidFill>
                            <a:schemeClr val="tx1"/>
                          </a:solidFill>
                        </a:rPr>
                        <a:t>2</a:t>
                      </a:r>
                    </a:p>
                    <a:p>
                      <a:pPr algn="ctr"/>
                      <a:r>
                        <a:rPr kumimoji="1" lang="en-US" altLang="ja-JP" dirty="0">
                          <a:solidFill>
                            <a:schemeClr val="tx1"/>
                          </a:solidFill>
                        </a:rPr>
                        <a:t>28</a:t>
                      </a:r>
                      <a:endParaRPr kumimoji="1" lang="ja-JP"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dirty="0">
                          <a:solidFill>
                            <a:schemeClr val="tx1"/>
                          </a:solidFill>
                        </a:rPr>
                        <a:t>5.0000</a:t>
                      </a:r>
                    </a:p>
                    <a:p>
                      <a:pPr algn="ctr"/>
                      <a:r>
                        <a:rPr lang="ja-JP" altLang="en-US" dirty="0">
                          <a:solidFill>
                            <a:schemeClr val="tx1"/>
                          </a:solidFill>
                        </a:rPr>
                        <a:t>0.7381</a:t>
                      </a:r>
                      <a:endParaRPr kumimoji="1" lang="ja-JP"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6.77</a:t>
                      </a:r>
                      <a:endParaRPr lang="en-US" altLang="ja-JP" dirty="0">
                        <a:solidFill>
                          <a:schemeClr val="tx1"/>
                        </a:solidFill>
                      </a:endParaRPr>
                    </a:p>
                    <a:p>
                      <a:pPr algn="ctr"/>
                      <a:endParaRPr kumimoji="1" lang="ja-JP"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solidFill>
                            <a:schemeClr val="tx1"/>
                          </a:solidFill>
                        </a:rPr>
                        <a:t>0.003**</a:t>
                      </a:r>
                      <a:endParaRPr kumimoji="1" lang="ja-JP"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8111662"/>
                  </a:ext>
                </a:extLst>
              </a:tr>
              <a:tr h="370840">
                <a:tc>
                  <a:txBody>
                    <a:bodyPr/>
                    <a:lstStyle/>
                    <a:p>
                      <a:pPr algn="ctr"/>
                      <a:endParaRPr kumimoji="1" lang="ja-JP"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dirty="0">
                          <a:solidFill>
                            <a:schemeClr val="tx1"/>
                          </a:solidFill>
                        </a:rPr>
                        <a:t>50.8000</a:t>
                      </a:r>
                      <a:endParaRPr kumimoji="1" lang="ja-JP"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a:solidFill>
                            <a:schemeClr val="tx1"/>
                          </a:solidFill>
                        </a:rPr>
                        <a:t>44</a:t>
                      </a:r>
                      <a:endParaRPr kumimoji="1" lang="ja-JP"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9495394"/>
                  </a:ext>
                </a:extLst>
              </a:tr>
            </a:tbl>
          </a:graphicData>
        </a:graphic>
      </p:graphicFrame>
      <p:sp>
        <p:nvSpPr>
          <p:cNvPr id="10" name="テキスト ボックス 9">
            <a:extLst>
              <a:ext uri="{FF2B5EF4-FFF2-40B4-BE49-F238E27FC236}">
                <a16:creationId xmlns:a16="http://schemas.microsoft.com/office/drawing/2014/main" id="{79E09E05-7C80-D2C7-2B2D-D5B8AFE39AA1}"/>
              </a:ext>
            </a:extLst>
          </p:cNvPr>
          <p:cNvSpPr txBox="1"/>
          <p:nvPr/>
        </p:nvSpPr>
        <p:spPr>
          <a:xfrm>
            <a:off x="8932984" y="2659688"/>
            <a:ext cx="6096000" cy="369332"/>
          </a:xfrm>
          <a:prstGeom prst="rect">
            <a:avLst/>
          </a:prstGeom>
          <a:noFill/>
        </p:spPr>
        <p:txBody>
          <a:bodyPr wrap="square">
            <a:spAutoFit/>
          </a:bodyPr>
          <a:lstStyle/>
          <a:p>
            <a:r>
              <a:rPr lang="ja-JP" altLang="en-US" dirty="0"/>
              <a:t>**p&lt;</a:t>
            </a:r>
            <a:r>
              <a:rPr lang="en-US" altLang="ja-JP" dirty="0"/>
              <a:t>0</a:t>
            </a:r>
            <a:r>
              <a:rPr lang="ja-JP" altLang="en-US" dirty="0"/>
              <a:t>.01</a:t>
            </a:r>
          </a:p>
        </p:txBody>
      </p:sp>
      <p:sp>
        <p:nvSpPr>
          <p:cNvPr id="11" name="テキスト ボックス 10">
            <a:extLst>
              <a:ext uri="{FF2B5EF4-FFF2-40B4-BE49-F238E27FC236}">
                <a16:creationId xmlns:a16="http://schemas.microsoft.com/office/drawing/2014/main" id="{B181D68C-C800-859F-83C1-E20CA64AB741}"/>
              </a:ext>
            </a:extLst>
          </p:cNvPr>
          <p:cNvSpPr txBox="1"/>
          <p:nvPr/>
        </p:nvSpPr>
        <p:spPr>
          <a:xfrm>
            <a:off x="2098431" y="353090"/>
            <a:ext cx="7397261" cy="369332"/>
          </a:xfrm>
          <a:prstGeom prst="rect">
            <a:avLst/>
          </a:prstGeom>
          <a:noFill/>
        </p:spPr>
        <p:txBody>
          <a:bodyPr wrap="square" rtlCol="0">
            <a:spAutoFit/>
          </a:bodyPr>
          <a:lstStyle/>
          <a:p>
            <a:r>
              <a:rPr kumimoji="1" lang="ja-JP" altLang="en-US" dirty="0"/>
              <a:t>表</a:t>
            </a:r>
            <a:r>
              <a:rPr kumimoji="1" lang="en-US" altLang="ja-JP" dirty="0"/>
              <a:t>1 </a:t>
            </a:r>
            <a:r>
              <a:rPr kumimoji="1" lang="ja-JP" altLang="en-US" dirty="0"/>
              <a:t>　実験条件における参加者内の一元配置分散分析の結果</a:t>
            </a:r>
          </a:p>
        </p:txBody>
      </p:sp>
      <p:sp>
        <p:nvSpPr>
          <p:cNvPr id="12" name="テキスト ボックス 11">
            <a:extLst>
              <a:ext uri="{FF2B5EF4-FFF2-40B4-BE49-F238E27FC236}">
                <a16:creationId xmlns:a16="http://schemas.microsoft.com/office/drawing/2014/main" id="{86E875D5-7479-3BA3-9567-7323615993B1}"/>
              </a:ext>
            </a:extLst>
          </p:cNvPr>
          <p:cNvSpPr txBox="1"/>
          <p:nvPr/>
        </p:nvSpPr>
        <p:spPr>
          <a:xfrm>
            <a:off x="1405479" y="2603140"/>
            <a:ext cx="6096000" cy="369332"/>
          </a:xfrm>
          <a:prstGeom prst="rect">
            <a:avLst/>
          </a:prstGeom>
          <a:noFill/>
        </p:spPr>
        <p:txBody>
          <a:bodyPr wrap="square">
            <a:spAutoFit/>
          </a:bodyPr>
          <a:lstStyle/>
          <a:p>
            <a:r>
              <a:rPr lang="en-US" altLang="ja-JP" dirty="0"/>
              <a:t>A: </a:t>
            </a:r>
            <a:r>
              <a:rPr lang="ja-JP" altLang="en-US" dirty="0"/>
              <a:t>実験条件</a:t>
            </a:r>
            <a:r>
              <a:rPr lang="en-US" altLang="ja-JP" dirty="0"/>
              <a:t>(A1: </a:t>
            </a:r>
            <a:r>
              <a:rPr lang="ja-JP" altLang="en-US" dirty="0"/>
              <a:t>条件１</a:t>
            </a:r>
            <a:r>
              <a:rPr lang="en-US" altLang="ja-JP" dirty="0"/>
              <a:t>, A2: </a:t>
            </a:r>
            <a:r>
              <a:rPr lang="ja-JP" altLang="en-US" dirty="0"/>
              <a:t>条件</a:t>
            </a:r>
            <a:r>
              <a:rPr lang="en-US" altLang="ja-JP" dirty="0"/>
              <a:t>2, A3: </a:t>
            </a:r>
            <a:r>
              <a:rPr lang="ja-JP" altLang="en-US" dirty="0"/>
              <a:t>条件</a:t>
            </a:r>
            <a:r>
              <a:rPr lang="en-US" altLang="ja-JP" dirty="0"/>
              <a:t>3)</a:t>
            </a:r>
            <a:endParaRPr lang="ja-JP" altLang="en-US" dirty="0"/>
          </a:p>
        </p:txBody>
      </p:sp>
      <p:sp>
        <p:nvSpPr>
          <p:cNvPr id="15" name="テキスト ボックス 14">
            <a:extLst>
              <a:ext uri="{FF2B5EF4-FFF2-40B4-BE49-F238E27FC236}">
                <a16:creationId xmlns:a16="http://schemas.microsoft.com/office/drawing/2014/main" id="{AAF787EE-76C1-92BB-3E68-8B843F2EE4D0}"/>
              </a:ext>
            </a:extLst>
          </p:cNvPr>
          <p:cNvSpPr txBox="1"/>
          <p:nvPr/>
        </p:nvSpPr>
        <p:spPr>
          <a:xfrm>
            <a:off x="1042212" y="4368840"/>
            <a:ext cx="8031449" cy="369332"/>
          </a:xfrm>
          <a:prstGeom prst="rect">
            <a:avLst/>
          </a:prstGeom>
          <a:noFill/>
        </p:spPr>
        <p:txBody>
          <a:bodyPr wrap="square" rtlCol="0">
            <a:spAutoFit/>
          </a:bodyPr>
          <a:lstStyle/>
          <a:p>
            <a:r>
              <a:rPr kumimoji="1" lang="ja-JP" altLang="en-US" dirty="0"/>
              <a:t>表</a:t>
            </a:r>
            <a:r>
              <a:rPr lang="en-US" altLang="ja-JP" dirty="0"/>
              <a:t>2</a:t>
            </a:r>
            <a:r>
              <a:rPr kumimoji="1" lang="en-US" altLang="ja-JP" dirty="0"/>
              <a:t> </a:t>
            </a:r>
            <a:r>
              <a:rPr kumimoji="1" lang="ja-JP" altLang="en-US" dirty="0"/>
              <a:t>　多重比較検定の結果（論文に載せる時は右のような図を載せる）</a:t>
            </a:r>
          </a:p>
        </p:txBody>
      </p:sp>
      <p:graphicFrame>
        <p:nvGraphicFramePr>
          <p:cNvPr id="16" name="表 16">
            <a:extLst>
              <a:ext uri="{FF2B5EF4-FFF2-40B4-BE49-F238E27FC236}">
                <a16:creationId xmlns:a16="http://schemas.microsoft.com/office/drawing/2014/main" id="{F15ACCA8-9355-2585-78D7-C970ACB5527C}"/>
              </a:ext>
            </a:extLst>
          </p:cNvPr>
          <p:cNvGraphicFramePr>
            <a:graphicFrameLocks noGrp="1"/>
          </p:cNvGraphicFramePr>
          <p:nvPr>
            <p:extLst>
              <p:ext uri="{D42A27DB-BD31-4B8C-83A1-F6EECF244321}">
                <p14:modId xmlns:p14="http://schemas.microsoft.com/office/powerpoint/2010/main" val="1715478805"/>
              </p:ext>
            </p:extLst>
          </p:nvPr>
        </p:nvGraphicFramePr>
        <p:xfrm>
          <a:off x="2624828" y="4873591"/>
          <a:ext cx="2839560" cy="1112520"/>
        </p:xfrm>
        <a:graphic>
          <a:graphicData uri="http://schemas.openxmlformats.org/drawingml/2006/table">
            <a:tbl>
              <a:tblPr firstRow="1" bandRow="1">
                <a:tableStyleId>{5C22544A-7EE6-4342-B048-85BDC9FD1C3A}</a:tableStyleId>
              </a:tblPr>
              <a:tblGrid>
                <a:gridCol w="2839560">
                  <a:extLst>
                    <a:ext uri="{9D8B030D-6E8A-4147-A177-3AD203B41FA5}">
                      <a16:colId xmlns:a16="http://schemas.microsoft.com/office/drawing/2014/main" val="729950596"/>
                    </a:ext>
                  </a:extLst>
                </a:gridCol>
              </a:tblGrid>
              <a:tr h="370840">
                <a:tc>
                  <a:txBody>
                    <a:bodyPr/>
                    <a:lstStyle/>
                    <a:p>
                      <a:r>
                        <a:rPr kumimoji="1" lang="en-US" altLang="ja-JP" b="0" dirty="0">
                          <a:solidFill>
                            <a:schemeClr val="tx1"/>
                          </a:solidFill>
                        </a:rPr>
                        <a:t>A1 &lt; A2    (p = 0.0178)*</a:t>
                      </a:r>
                      <a:endParaRPr kumimoji="1" lang="ja-JP" altLang="en-US" b="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29684079"/>
                  </a:ext>
                </a:extLst>
              </a:tr>
              <a:tr h="370840">
                <a:tc>
                  <a:txBody>
                    <a:bodyPr/>
                    <a:lstStyle/>
                    <a:p>
                      <a:r>
                        <a:rPr kumimoji="1" lang="en-US" altLang="ja-JP" b="0" dirty="0">
                          <a:solidFill>
                            <a:schemeClr val="tx1"/>
                          </a:solidFill>
                        </a:rPr>
                        <a:t>A1 = A3    (p = 1.0000)</a:t>
                      </a:r>
                      <a:endParaRPr kumimoji="1" lang="ja-JP" altLang="en-US" b="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3409602"/>
                  </a:ext>
                </a:extLst>
              </a:tr>
              <a:tr h="370840">
                <a:tc>
                  <a:txBody>
                    <a:bodyPr/>
                    <a:lstStyle/>
                    <a:p>
                      <a:r>
                        <a:rPr kumimoji="1" lang="en-US" altLang="ja-JP" b="0" dirty="0">
                          <a:solidFill>
                            <a:schemeClr val="tx1"/>
                          </a:solidFill>
                        </a:rPr>
                        <a:t>A2 &gt; A3    (p = 0.0208)*</a:t>
                      </a:r>
                      <a:endParaRPr kumimoji="1" lang="ja-JP" altLang="en-US" b="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4516311"/>
                  </a:ext>
                </a:extLst>
              </a:tr>
            </a:tbl>
          </a:graphicData>
        </a:graphic>
      </p:graphicFrame>
      <p:sp>
        <p:nvSpPr>
          <p:cNvPr id="17" name="テキスト ボックス 16">
            <a:extLst>
              <a:ext uri="{FF2B5EF4-FFF2-40B4-BE49-F238E27FC236}">
                <a16:creationId xmlns:a16="http://schemas.microsoft.com/office/drawing/2014/main" id="{655F6B03-09B6-1839-7BD3-7E4F4E8C6258}"/>
              </a:ext>
            </a:extLst>
          </p:cNvPr>
          <p:cNvSpPr txBox="1"/>
          <p:nvPr/>
        </p:nvSpPr>
        <p:spPr>
          <a:xfrm>
            <a:off x="1477106" y="6320244"/>
            <a:ext cx="6096000" cy="369332"/>
          </a:xfrm>
          <a:prstGeom prst="rect">
            <a:avLst/>
          </a:prstGeom>
          <a:noFill/>
        </p:spPr>
        <p:txBody>
          <a:bodyPr wrap="square">
            <a:spAutoFit/>
          </a:bodyPr>
          <a:lstStyle/>
          <a:p>
            <a:r>
              <a:rPr lang="en-US" altLang="ja-JP" dirty="0"/>
              <a:t>A: </a:t>
            </a:r>
            <a:r>
              <a:rPr lang="ja-JP" altLang="en-US" dirty="0"/>
              <a:t>実験条件</a:t>
            </a:r>
            <a:r>
              <a:rPr lang="en-US" altLang="ja-JP" dirty="0"/>
              <a:t>(A1: </a:t>
            </a:r>
            <a:r>
              <a:rPr lang="ja-JP" altLang="en-US" dirty="0"/>
              <a:t>条件１</a:t>
            </a:r>
            <a:r>
              <a:rPr lang="en-US" altLang="ja-JP" dirty="0"/>
              <a:t>, A2: </a:t>
            </a:r>
            <a:r>
              <a:rPr lang="ja-JP" altLang="en-US" dirty="0"/>
              <a:t>条件</a:t>
            </a:r>
            <a:r>
              <a:rPr lang="en-US" altLang="ja-JP" dirty="0"/>
              <a:t>2, A3: </a:t>
            </a:r>
            <a:r>
              <a:rPr lang="ja-JP" altLang="en-US" dirty="0"/>
              <a:t>条件</a:t>
            </a:r>
            <a:r>
              <a:rPr lang="en-US" altLang="ja-JP" dirty="0"/>
              <a:t>3)</a:t>
            </a:r>
            <a:endParaRPr lang="ja-JP" altLang="en-US" dirty="0"/>
          </a:p>
        </p:txBody>
      </p:sp>
      <p:sp>
        <p:nvSpPr>
          <p:cNvPr id="18" name="テキスト ボックス 17">
            <a:extLst>
              <a:ext uri="{FF2B5EF4-FFF2-40B4-BE49-F238E27FC236}">
                <a16:creationId xmlns:a16="http://schemas.microsoft.com/office/drawing/2014/main" id="{DA9ACF4D-8BE7-900A-AE06-DA15FB3B0BB6}"/>
              </a:ext>
            </a:extLst>
          </p:cNvPr>
          <p:cNvSpPr txBox="1"/>
          <p:nvPr/>
        </p:nvSpPr>
        <p:spPr>
          <a:xfrm>
            <a:off x="6670431" y="6330489"/>
            <a:ext cx="6096000" cy="369332"/>
          </a:xfrm>
          <a:prstGeom prst="rect">
            <a:avLst/>
          </a:prstGeom>
          <a:noFill/>
        </p:spPr>
        <p:txBody>
          <a:bodyPr wrap="square">
            <a:spAutoFit/>
          </a:bodyPr>
          <a:lstStyle/>
          <a:p>
            <a:r>
              <a:rPr lang="ja-JP" altLang="en-US" dirty="0"/>
              <a:t>*p&lt;</a:t>
            </a:r>
            <a:r>
              <a:rPr lang="en-US" altLang="ja-JP" dirty="0"/>
              <a:t>0</a:t>
            </a:r>
            <a:r>
              <a:rPr lang="ja-JP" altLang="en-US" dirty="0"/>
              <a:t>.0</a:t>
            </a:r>
            <a:r>
              <a:rPr lang="en-US" altLang="ja-JP" dirty="0"/>
              <a:t>5</a:t>
            </a:r>
            <a:endParaRPr lang="ja-JP" altLang="en-US" dirty="0"/>
          </a:p>
        </p:txBody>
      </p:sp>
      <p:pic>
        <p:nvPicPr>
          <p:cNvPr id="3" name="図 2" descr="グラフ, 折れ線グラフ&#10;&#10;自動的に生成された説明">
            <a:extLst>
              <a:ext uri="{FF2B5EF4-FFF2-40B4-BE49-F238E27FC236}">
                <a16:creationId xmlns:a16="http://schemas.microsoft.com/office/drawing/2014/main" id="{8F5CDFC1-6193-EE5D-8F71-17559BAD9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3281" y="3898154"/>
            <a:ext cx="2743111" cy="2432335"/>
          </a:xfrm>
          <a:prstGeom prst="rect">
            <a:avLst/>
          </a:prstGeom>
        </p:spPr>
      </p:pic>
    </p:spTree>
    <p:extLst>
      <p:ext uri="{BB962C8B-B14F-4D97-AF65-F5344CB8AC3E}">
        <p14:creationId xmlns:p14="http://schemas.microsoft.com/office/powerpoint/2010/main" val="251692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C0CEE97-487D-18C9-7945-6490759612D0}"/>
              </a:ext>
            </a:extLst>
          </p:cNvPr>
          <p:cNvSpPr>
            <a:spLocks noGrp="1"/>
          </p:cNvSpPr>
          <p:nvPr>
            <p:ph idx="1"/>
          </p:nvPr>
        </p:nvSpPr>
        <p:spPr>
          <a:xfrm>
            <a:off x="304800" y="90100"/>
            <a:ext cx="11512062" cy="6603777"/>
          </a:xfrm>
        </p:spPr>
        <p:txBody>
          <a:bodyPr>
            <a:normAutofit fontScale="70000" lnSpcReduction="20000"/>
          </a:bodyPr>
          <a:lstStyle/>
          <a:p>
            <a:pPr marL="0" indent="0">
              <a:buNone/>
            </a:pPr>
            <a:endParaRPr kumimoji="0" lang="en-US" altLang="ja-JP" sz="2800" b="0" i="0" u="none" strike="noStrike" cap="none" normalizeH="0" baseline="0" dirty="0">
              <a:ln>
                <a:noFill/>
              </a:ln>
              <a:solidFill>
                <a:srgbClr val="000000"/>
              </a:solidFill>
              <a:effectLst/>
              <a:latin typeface="Lucida Console" panose="020B0609040504020204" pitchFamily="49" charset="0"/>
            </a:endParaRPr>
          </a:p>
          <a:p>
            <a:pPr marL="0" indent="0">
              <a:buNone/>
            </a:pPr>
            <a:r>
              <a:rPr kumimoji="0" lang="ja-JP" altLang="en-US" sz="2800" b="1" i="0" u="none" strike="noStrike" cap="none" normalizeH="0" baseline="0" dirty="0">
                <a:ln>
                  <a:noFill/>
                </a:ln>
                <a:solidFill>
                  <a:srgbClr val="000000"/>
                </a:solidFill>
                <a:effectLst/>
                <a:latin typeface="Lucida Console" panose="020B0609040504020204" pitchFamily="49" charset="0"/>
              </a:rPr>
              <a:t>結果の書き方（例）</a:t>
            </a:r>
            <a:endParaRPr kumimoji="0" lang="en-US" altLang="ja-JP" sz="2800" b="1" i="0" u="none" strike="noStrike" cap="none" normalizeH="0" baseline="0" dirty="0">
              <a:ln>
                <a:noFill/>
              </a:ln>
              <a:solidFill>
                <a:srgbClr val="000000"/>
              </a:solidFill>
              <a:effectLst/>
              <a:latin typeface="Lucida Console" panose="020B0609040504020204" pitchFamily="49" charset="0"/>
            </a:endParaRPr>
          </a:p>
          <a:p>
            <a:pPr marL="0" indent="0">
              <a:buNone/>
            </a:pPr>
            <a:endParaRPr kumimoji="0" lang="en-US" altLang="ja-JP" sz="2800" b="0" i="0" u="none" strike="noStrike" cap="none" normalizeH="0" baseline="0" dirty="0">
              <a:ln>
                <a:noFill/>
              </a:ln>
              <a:solidFill>
                <a:srgbClr val="000000"/>
              </a:solidFill>
              <a:effectLst/>
              <a:latin typeface="Lucida Console" panose="020B0609040504020204" pitchFamily="49" charset="0"/>
            </a:endParaRPr>
          </a:p>
          <a:p>
            <a:pPr marL="0" indent="0">
              <a:buNone/>
            </a:pPr>
            <a:r>
              <a:rPr kumimoji="0" lang="ja-JP" altLang="en-US" dirty="0">
                <a:solidFill>
                  <a:srgbClr val="000000"/>
                </a:solidFill>
                <a:latin typeface="Times New Roman" panose="02020603050405020304" pitchFamily="18" charset="0"/>
                <a:cs typeface="Times New Roman" panose="02020603050405020304" pitchFamily="18" charset="0"/>
              </a:rPr>
              <a:t>各被験者毎に、</a:t>
            </a:r>
            <a:r>
              <a:rPr kumimoji="0" lang="en-US" altLang="ja-JP" dirty="0">
                <a:solidFill>
                  <a:srgbClr val="000000"/>
                </a:solidFill>
                <a:latin typeface="Times New Roman" panose="02020603050405020304" pitchFamily="18" charset="0"/>
                <a:cs typeface="Times New Roman" panose="02020603050405020304" pitchFamily="18" charset="0"/>
              </a:rPr>
              <a:t>A1:~~, A2:~~, A3~~</a:t>
            </a:r>
            <a:r>
              <a:rPr kumimoji="0" lang="ja-JP" altLang="en-US" dirty="0">
                <a:solidFill>
                  <a:srgbClr val="000000"/>
                </a:solidFill>
                <a:latin typeface="Times New Roman" panose="02020603050405020304" pitchFamily="18" charset="0"/>
                <a:cs typeface="Times New Roman" panose="02020603050405020304" pitchFamily="18" charset="0"/>
              </a:rPr>
              <a:t>の三つの条件で実験を行い、</a:t>
            </a:r>
            <a:endParaRPr kumimoji="0" lang="en-US" altLang="ja-JP" dirty="0">
              <a:solidFill>
                <a:srgbClr val="000000"/>
              </a:solidFill>
              <a:latin typeface="Times New Roman" panose="02020603050405020304" pitchFamily="18" charset="0"/>
              <a:cs typeface="Times New Roman" panose="02020603050405020304" pitchFamily="18" charset="0"/>
            </a:endParaRPr>
          </a:p>
          <a:p>
            <a:pPr marL="0" indent="0">
              <a:buNone/>
            </a:pPr>
            <a:r>
              <a:rPr kumimoji="0" lang="ja-JP" altLang="en-US" dirty="0">
                <a:solidFill>
                  <a:srgbClr val="000000"/>
                </a:solidFill>
                <a:latin typeface="Times New Roman" panose="02020603050405020304" pitchFamily="18" charset="0"/>
                <a:cs typeface="Times New Roman" panose="02020603050405020304" pitchFamily="18" charset="0"/>
              </a:rPr>
              <a:t>各条件の施行後に没入感についての主観評価をとった。</a:t>
            </a:r>
            <a:endParaRPr kumimoji="0" lang="en-US" altLang="ja-JP" dirty="0">
              <a:solidFill>
                <a:srgbClr val="000000"/>
              </a:solidFill>
              <a:latin typeface="Times New Roman" panose="02020603050405020304" pitchFamily="18" charset="0"/>
              <a:cs typeface="Times New Roman" panose="02020603050405020304" pitchFamily="18" charset="0"/>
            </a:endParaRPr>
          </a:p>
          <a:p>
            <a:pPr marL="0" indent="0">
              <a:buNone/>
            </a:pPr>
            <a:endParaRPr kumimoji="0" lang="en-US" altLang="ja-JP" dirty="0">
              <a:solidFill>
                <a:srgbClr val="000000"/>
              </a:solidFill>
              <a:latin typeface="Times New Roman" panose="02020603050405020304" pitchFamily="18" charset="0"/>
              <a:cs typeface="Times New Roman" panose="02020603050405020304" pitchFamily="18" charset="0"/>
            </a:endParaRPr>
          </a:p>
          <a:p>
            <a:pPr marL="0" indent="0">
              <a:buNone/>
            </a:pPr>
            <a:r>
              <a:rPr kumimoji="0" lang="ja-JP" altLang="en-US" dirty="0">
                <a:solidFill>
                  <a:srgbClr val="000000"/>
                </a:solidFill>
                <a:latin typeface="Times New Roman" panose="02020603050405020304" pitchFamily="18" charset="0"/>
                <a:cs typeface="Times New Roman" panose="02020603050405020304" pitchFamily="18" charset="0"/>
              </a:rPr>
              <a:t>その結果に差が有るかどうかを調べるために被験者内計画の一要因分散分析を行った</a:t>
            </a:r>
            <a:endParaRPr kumimoji="0" lang="en-US" altLang="ja-JP" dirty="0">
              <a:solidFill>
                <a:srgbClr val="000000"/>
              </a:solidFill>
              <a:latin typeface="Times New Roman" panose="02020603050405020304" pitchFamily="18" charset="0"/>
              <a:cs typeface="Times New Roman" panose="02020603050405020304" pitchFamily="18" charset="0"/>
            </a:endParaRPr>
          </a:p>
          <a:p>
            <a:pPr marL="0" indent="0">
              <a:buNone/>
            </a:pPr>
            <a:r>
              <a:rPr kumimoji="0" lang="ja-JP" altLang="en-US" dirty="0">
                <a:solidFill>
                  <a:srgbClr val="000000"/>
                </a:solidFill>
                <a:latin typeface="Times New Roman" panose="02020603050405020304" pitchFamily="18" charset="0"/>
                <a:cs typeface="Times New Roman" panose="02020603050405020304" pitchFamily="18" charset="0"/>
              </a:rPr>
              <a:t>（表</a:t>
            </a:r>
            <a:r>
              <a:rPr kumimoji="0" lang="en-US" altLang="ja-JP" dirty="0">
                <a:solidFill>
                  <a:srgbClr val="000000"/>
                </a:solidFill>
                <a:latin typeface="Times New Roman" panose="02020603050405020304" pitchFamily="18" charset="0"/>
                <a:cs typeface="Times New Roman" panose="02020603050405020304" pitchFamily="18" charset="0"/>
              </a:rPr>
              <a:t>1</a:t>
            </a:r>
            <a:r>
              <a:rPr kumimoji="0" lang="ja-JP" altLang="en-US" dirty="0">
                <a:solidFill>
                  <a:srgbClr val="000000"/>
                </a:solidFill>
                <a:latin typeface="Times New Roman" panose="02020603050405020304" pitchFamily="18" charset="0"/>
                <a:cs typeface="Times New Roman" panose="02020603050405020304" pitchFamily="18" charset="0"/>
              </a:rPr>
              <a:t>参照）</a:t>
            </a:r>
            <a:r>
              <a:rPr kumimoji="0" lang="en-US" altLang="ja-JP" dirty="0">
                <a:solidFill>
                  <a:srgbClr val="000000"/>
                </a:solidFill>
                <a:latin typeface="Times New Roman" panose="02020603050405020304" pitchFamily="18" charset="0"/>
                <a:cs typeface="Times New Roman" panose="02020603050405020304" pitchFamily="18" charset="0"/>
              </a:rPr>
              <a:t>.</a:t>
            </a:r>
          </a:p>
          <a:p>
            <a:pPr marL="0" indent="0">
              <a:buNone/>
            </a:pPr>
            <a:endParaRPr kumimoji="0" lang="en-US"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indent="0">
              <a:buNone/>
            </a:pP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結果として，要因</a:t>
            </a:r>
            <a:r>
              <a:rPr kumimoji="0" lang="en-US"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a:t>
            </a: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は有意</a:t>
            </a:r>
            <a:r>
              <a:rPr kumimoji="0" lang="ja-JP" altLang="en-US" dirty="0">
                <a:solidFill>
                  <a:srgbClr val="000000"/>
                </a:solidFill>
                <a:latin typeface="Times New Roman" panose="02020603050405020304" pitchFamily="18" charset="0"/>
                <a:cs typeface="Times New Roman" panose="02020603050405020304" pitchFamily="18" charset="0"/>
              </a:rPr>
              <a:t>で</a:t>
            </a: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あった</a:t>
            </a:r>
            <a:r>
              <a:rPr kumimoji="0" lang="ja-JP"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(F(2,28)=6.774, p=0.003)</a:t>
            </a:r>
            <a:r>
              <a:rPr kumimoji="0" lang="ja-JP" altLang="en-US" dirty="0">
                <a:solidFill>
                  <a:srgbClr val="000000"/>
                </a:solidFill>
                <a:latin typeface="Times New Roman" panose="02020603050405020304" pitchFamily="18" charset="0"/>
                <a:cs typeface="Times New Roman" panose="02020603050405020304" pitchFamily="18" charset="0"/>
              </a:rPr>
              <a:t>．</a:t>
            </a:r>
            <a:endParaRPr kumimoji="0" lang="en-US"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indent="0">
              <a:buNone/>
            </a:pP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なお、</a:t>
            </a:r>
            <a:r>
              <a:rPr kumimoji="0" lang="ja-JP"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参加者内誤差についてMauchlyの球面性検定を行った結果，有意で</a:t>
            </a: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はなかっ</a:t>
            </a:r>
            <a:endParaRPr kumimoji="0" lang="en-US"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indent="0">
              <a:buNone/>
            </a:pPr>
            <a:r>
              <a:rPr kumimoji="0" lang="ja-JP"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(Mauchly‘s W=0.971, p=0.825)</a:t>
            </a: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indent="0">
              <a:buNone/>
            </a:pPr>
            <a:endParaRPr kumimoji="0" lang="en-US" altLang="ja-JP" dirty="0">
              <a:solidFill>
                <a:srgbClr val="000000"/>
              </a:solidFill>
              <a:latin typeface="Times New Roman" panose="02020603050405020304" pitchFamily="18" charset="0"/>
              <a:cs typeface="Times New Roman" panose="02020603050405020304" pitchFamily="18" charset="0"/>
            </a:endParaRPr>
          </a:p>
          <a:p>
            <a:pPr marL="0" indent="0">
              <a:buNone/>
            </a:pP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続いて、両側</a:t>
            </a:r>
            <a:r>
              <a:rPr kumimoji="0" lang="en-US"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t>
            </a: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検定による</a:t>
            </a:r>
            <a:r>
              <a:rPr kumimoji="0" lang="ja-JP" altLang="en-US" dirty="0">
                <a:solidFill>
                  <a:srgbClr val="000000"/>
                </a:solidFill>
                <a:latin typeface="Times New Roman" panose="02020603050405020304" pitchFamily="18" charset="0"/>
                <a:cs typeface="Times New Roman" panose="02020603050405020304" pitchFamily="18" charset="0"/>
              </a:rPr>
              <a:t>，</a:t>
            </a:r>
            <a:r>
              <a:rPr kumimoji="0" lang="ja-JP"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多重比較 (</a:t>
            </a:r>
            <a:r>
              <a:rPr kumimoji="0" lang="en-US"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Holm</a:t>
            </a: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法</a:t>
            </a:r>
            <a:r>
              <a:rPr kumimoji="0" lang="en-US"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ja-JP"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a:t>
            </a:r>
            <a:r>
              <a:rPr kumimoji="0" lang="en-US"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水準</a:t>
            </a:r>
            <a:r>
              <a:rPr kumimoji="0" lang="ja-JP"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を行った (</a:t>
            </a: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表</a:t>
            </a:r>
            <a:r>
              <a:rPr kumimoji="0" lang="en-US"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a:t>
            </a:r>
            <a:r>
              <a:rPr kumimoji="0" lang="ja-JP"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参照)</a:t>
            </a: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indent="0">
              <a:buNone/>
            </a:pP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その結果</a:t>
            </a:r>
            <a:r>
              <a:rPr kumimoji="0" lang="ja-JP" altLang="en-US" dirty="0">
                <a:solidFill>
                  <a:srgbClr val="000000"/>
                </a:solidFill>
                <a:latin typeface="Times New Roman" panose="02020603050405020304" pitchFamily="18" charset="0"/>
                <a:cs typeface="Times New Roman" panose="02020603050405020304" pitchFamily="18" charset="0"/>
              </a:rPr>
              <a:t>，</a:t>
            </a:r>
            <a:r>
              <a:rPr kumimoji="0" lang="ja-JP"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水準A2の平均</a:t>
            </a: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値</a:t>
            </a:r>
            <a:r>
              <a:rPr kumimoji="0" lang="ja-JP"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2.733はA1</a:t>
            </a: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および</a:t>
            </a:r>
            <a:r>
              <a:rPr kumimoji="0" lang="en-US"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A3</a:t>
            </a:r>
            <a:r>
              <a:rPr kumimoji="0" lang="ja-JP"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の平均</a:t>
            </a: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値</a:t>
            </a:r>
            <a:r>
              <a:rPr kumimoji="0" lang="ja-JP"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1.73</a:t>
            </a:r>
            <a:r>
              <a:rPr kumimoji="0" lang="en-US" altLang="ja-JP" dirty="0">
                <a:solidFill>
                  <a:srgbClr val="000000"/>
                </a:solidFill>
                <a:latin typeface="Times New Roman" panose="02020603050405020304" pitchFamily="18" charset="0"/>
                <a:cs typeface="Times New Roman" panose="02020603050405020304" pitchFamily="18" charset="0"/>
              </a:rPr>
              <a:t>3</a:t>
            </a:r>
            <a:r>
              <a:rPr kumimoji="0" lang="ja-JP"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よりも有意に大きかった</a:t>
            </a:r>
            <a:endParaRPr kumimoji="0" lang="en-US"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indent="0">
              <a:buNone/>
            </a:pPr>
            <a:r>
              <a:rPr kumimoji="0" lang="ja-JP"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(p=0.017</a:t>
            </a:r>
            <a:r>
              <a:rPr kumimoji="0" lang="en-US"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8</a:t>
            </a: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0.0208</a:t>
            </a:r>
            <a:r>
              <a:rPr kumimoji="0" lang="ja-JP"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ja-JP" dirty="0">
              <a:solidFill>
                <a:srgbClr val="000000"/>
              </a:solidFill>
              <a:latin typeface="Times New Roman" panose="02020603050405020304" pitchFamily="18" charset="0"/>
              <a:cs typeface="Times New Roman" panose="02020603050405020304" pitchFamily="18" charset="0"/>
            </a:endParaRPr>
          </a:p>
          <a:p>
            <a:pPr marL="0" indent="0">
              <a:buNone/>
            </a:pP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一方で，</a:t>
            </a:r>
            <a:r>
              <a:rPr kumimoji="0" lang="ja-JP"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A1</a:t>
            </a: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と</a:t>
            </a:r>
            <a:r>
              <a:rPr kumimoji="0" lang="en-US"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a:t>
            </a:r>
            <a:r>
              <a:rPr kumimoji="0" lang="en-US" altLang="ja-JP" dirty="0">
                <a:solidFill>
                  <a:srgbClr val="000000"/>
                </a:solidFill>
                <a:latin typeface="Times New Roman" panose="02020603050405020304" pitchFamily="18" charset="0"/>
                <a:cs typeface="Times New Roman" panose="02020603050405020304" pitchFamily="18" charset="0"/>
              </a:rPr>
              <a:t>3</a:t>
            </a:r>
            <a:r>
              <a:rPr kumimoji="0" lang="ja-JP" altLang="en-US" dirty="0">
                <a:solidFill>
                  <a:srgbClr val="000000"/>
                </a:solidFill>
                <a:latin typeface="Times New Roman" panose="02020603050405020304" pitchFamily="18" charset="0"/>
                <a:cs typeface="Times New Roman" panose="02020603050405020304" pitchFamily="18" charset="0"/>
              </a:rPr>
              <a:t>には</a:t>
            </a:r>
            <a:r>
              <a:rPr kumimoji="0" lang="ja-JP"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有意差が</a:t>
            </a:r>
            <a:r>
              <a:rPr kumimoji="0" lang="ja-JP"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見られ</a:t>
            </a:r>
            <a:r>
              <a:rPr kumimoji="0" lang="ja-JP" altLang="ja-JP"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なかった。</a:t>
            </a:r>
            <a:br>
              <a:rPr kumimoji="0" lang="ja-JP" altLang="ja-JP" sz="800" b="0" i="0" u="none" strike="noStrike" cap="none" normalizeH="0" baseline="0" dirty="0">
                <a:ln>
                  <a:noFill/>
                </a:ln>
                <a:solidFill>
                  <a:schemeClr val="tx1"/>
                </a:solidFill>
                <a:effectLst/>
              </a:rPr>
            </a:br>
            <a:endParaRPr kumimoji="0" lang="ja-JP" altLang="ja-JP" sz="6000" b="0" i="0" u="none" strike="noStrike" cap="none" normalizeH="0" baseline="0" dirty="0">
              <a:ln>
                <a:noFill/>
              </a:ln>
              <a:solidFill>
                <a:schemeClr val="tx1"/>
              </a:solidFill>
              <a:effectLst/>
              <a:latin typeface="Arial" panose="020B0604020202020204" pitchFamily="34" charset="0"/>
            </a:endParaRPr>
          </a:p>
          <a:p>
            <a:endParaRPr kumimoji="1" lang="ja-JP" altLang="en-US" dirty="0"/>
          </a:p>
        </p:txBody>
      </p:sp>
      <p:sp>
        <p:nvSpPr>
          <p:cNvPr id="11" name="Rectangle 2">
            <a:extLst>
              <a:ext uri="{FF2B5EF4-FFF2-40B4-BE49-F238E27FC236}">
                <a16:creationId xmlns:a16="http://schemas.microsoft.com/office/drawing/2014/main" id="{92DB1665-975C-83B5-14AA-415E8D9D07C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03548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519</Words>
  <Application>Microsoft Office PowerPoint</Application>
  <PresentationFormat>ワイド画面</PresentationFormat>
  <Paragraphs>57</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游ゴシック</vt:lpstr>
      <vt:lpstr>游ゴシック Light</vt:lpstr>
      <vt:lpstr>Arial</vt:lpstr>
      <vt:lpstr>Lucida Console</vt:lpstr>
      <vt:lpstr>Times New Roman</vt:lpstr>
      <vt:lpstr>Office テーマ</vt:lpstr>
      <vt:lpstr>対応あり（参加者内の） 一元配置分散分析の結果</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対応あり（参加者内の） 一元配置分散分析の結果</dc:title>
  <dc:creator>島田匠悟</dc:creator>
  <cp:lastModifiedBy>小島　優希也</cp:lastModifiedBy>
  <cp:revision>12</cp:revision>
  <dcterms:created xsi:type="dcterms:W3CDTF">2023-06-22T09:06:55Z</dcterms:created>
  <dcterms:modified xsi:type="dcterms:W3CDTF">2023-06-23T12:04:31Z</dcterms:modified>
</cp:coreProperties>
</file>