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1" r:id="rId2"/>
    <p:sldId id="327" r:id="rId3"/>
    <p:sldId id="343" r:id="rId4"/>
    <p:sldId id="328" r:id="rId5"/>
    <p:sldId id="347" r:id="rId6"/>
    <p:sldId id="329" r:id="rId7"/>
    <p:sldId id="348" r:id="rId8"/>
    <p:sldId id="340" r:id="rId9"/>
    <p:sldId id="322" r:id="rId10"/>
    <p:sldId id="323" r:id="rId11"/>
    <p:sldId id="345" r:id="rId12"/>
    <p:sldId id="330" r:id="rId13"/>
    <p:sldId id="326" r:id="rId14"/>
    <p:sldId id="331" r:id="rId15"/>
    <p:sldId id="346" r:id="rId16"/>
    <p:sldId id="349" r:id="rId17"/>
    <p:sldId id="335" r:id="rId18"/>
    <p:sldId id="342" r:id="rId19"/>
    <p:sldId id="337" r:id="rId20"/>
    <p:sldId id="338" r:id="rId21"/>
    <p:sldId id="341" r:id="rId22"/>
    <p:sldId id="344" r:id="rId23"/>
    <p:sldId id="350" r:id="rId24"/>
    <p:sldId id="35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C"/>
    <a:srgbClr val="C9A4E4"/>
    <a:srgbClr val="FF3399"/>
    <a:srgbClr val="A86ED4"/>
    <a:srgbClr val="A5A5A5"/>
    <a:srgbClr val="ED7D31"/>
    <a:srgbClr val="997300"/>
    <a:srgbClr val="777777"/>
    <a:srgbClr val="AA5F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5214" autoAdjust="0"/>
  </p:normalViewPr>
  <p:slideViewPr>
    <p:cSldViewPr snapToGrid="0">
      <p:cViewPr varScale="1">
        <p:scale>
          <a:sx n="161" d="100"/>
          <a:sy n="161" d="100"/>
        </p:scale>
        <p:origin x="316" y="76"/>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FF65C-9091-4723-98CF-1BEA338658FB}" type="datetimeFigureOut">
              <a:rPr kumimoji="1" lang="ja-JP" altLang="en-US" smtClean="0"/>
              <a:t>2024/3/7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32CA3-8BCC-4FE7-8246-F131E339CE2D}" type="slidenum">
              <a:rPr kumimoji="1" lang="ja-JP" altLang="en-US" smtClean="0"/>
              <a:t>‹#›</a:t>
            </a:fld>
            <a:endParaRPr kumimoji="1" lang="ja-JP" altLang="en-US"/>
          </a:p>
        </p:txBody>
      </p:sp>
    </p:spTree>
    <p:extLst>
      <p:ext uri="{BB962C8B-B14F-4D97-AF65-F5344CB8AC3E}">
        <p14:creationId xmlns:p14="http://schemas.microsoft.com/office/powerpoint/2010/main" val="1731038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4D4DE-B784-0D3D-3B2A-CC9ADF5544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0D0875-C3C0-4295-1057-FAC75713C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3A3835-3538-D02D-997D-D8C0327D1C55}"/>
              </a:ext>
            </a:extLst>
          </p:cNvPr>
          <p:cNvSpPr>
            <a:spLocks noGrp="1"/>
          </p:cNvSpPr>
          <p:nvPr>
            <p:ph type="dt" sz="half" idx="10"/>
          </p:nvPr>
        </p:nvSpPr>
        <p:spPr/>
        <p:txBody>
          <a:bodyPr/>
          <a:lstStyle/>
          <a:p>
            <a:fld id="{16F736B8-776D-4B4A-9F41-4696525363F8}" type="datetime1">
              <a:rPr kumimoji="1" lang="ja-JP" altLang="en-US" smtClean="0"/>
              <a:t>2024/3/7</a:t>
            </a:fld>
            <a:endParaRPr kumimoji="1" lang="ja-JP" altLang="en-US"/>
          </a:p>
        </p:txBody>
      </p:sp>
      <p:sp>
        <p:nvSpPr>
          <p:cNvPr id="5" name="フッター プレースホルダー 4">
            <a:extLst>
              <a:ext uri="{FF2B5EF4-FFF2-40B4-BE49-F238E27FC236}">
                <a16:creationId xmlns:a16="http://schemas.microsoft.com/office/drawing/2014/main" id="{853BF50E-3947-E10C-EFA8-A005510A0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3BAB9A-0201-3552-9DF4-75D9A208CABA}"/>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205328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9C49A-5398-0BA7-52E9-9374A63AAAA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7B1166-0D20-A595-C5BF-84D6F18AEC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90D381-2FD7-D493-BA14-115131A0BA12}"/>
              </a:ext>
            </a:extLst>
          </p:cNvPr>
          <p:cNvSpPr>
            <a:spLocks noGrp="1"/>
          </p:cNvSpPr>
          <p:nvPr>
            <p:ph type="dt" sz="half" idx="10"/>
          </p:nvPr>
        </p:nvSpPr>
        <p:spPr/>
        <p:txBody>
          <a:bodyPr/>
          <a:lstStyle/>
          <a:p>
            <a:fld id="{0DA81B6D-9FE1-49E2-9B98-6E6D0D0CF1A6}" type="datetime1">
              <a:rPr kumimoji="1" lang="ja-JP" altLang="en-US" smtClean="0"/>
              <a:t>2024/3/7</a:t>
            </a:fld>
            <a:endParaRPr kumimoji="1" lang="ja-JP" altLang="en-US"/>
          </a:p>
        </p:txBody>
      </p:sp>
      <p:sp>
        <p:nvSpPr>
          <p:cNvPr id="5" name="フッター プレースホルダー 4">
            <a:extLst>
              <a:ext uri="{FF2B5EF4-FFF2-40B4-BE49-F238E27FC236}">
                <a16:creationId xmlns:a16="http://schemas.microsoft.com/office/drawing/2014/main" id="{F6EF0C1D-CFF7-B2E4-54A0-40F16AE4D1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A15EDC-BBAA-98AD-43D7-D5C5A1B8544B}"/>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36442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C585B58-DF86-E063-619E-9205921426A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E4307F-3187-25E5-0391-3643403F9D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923B0-2D05-9720-50D4-7CF05582F32B}"/>
              </a:ext>
            </a:extLst>
          </p:cNvPr>
          <p:cNvSpPr>
            <a:spLocks noGrp="1"/>
          </p:cNvSpPr>
          <p:nvPr>
            <p:ph type="dt" sz="half" idx="10"/>
          </p:nvPr>
        </p:nvSpPr>
        <p:spPr/>
        <p:txBody>
          <a:bodyPr/>
          <a:lstStyle/>
          <a:p>
            <a:fld id="{194952A9-A161-4501-944F-2A165160FF58}" type="datetime1">
              <a:rPr kumimoji="1" lang="ja-JP" altLang="en-US" smtClean="0"/>
              <a:t>2024/3/7</a:t>
            </a:fld>
            <a:endParaRPr kumimoji="1" lang="ja-JP" altLang="en-US"/>
          </a:p>
        </p:txBody>
      </p:sp>
      <p:sp>
        <p:nvSpPr>
          <p:cNvPr id="5" name="フッター プレースホルダー 4">
            <a:extLst>
              <a:ext uri="{FF2B5EF4-FFF2-40B4-BE49-F238E27FC236}">
                <a16:creationId xmlns:a16="http://schemas.microsoft.com/office/drawing/2014/main" id="{BB44EFBA-3CDF-4BF4-36E9-D39E463501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2EBE5-4BC7-6C11-33C0-BF8CFE4316D0}"/>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281073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6333F-2460-7BEF-6820-5F1B91E9E5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B55406-C93E-A883-7DDF-7D824023B1A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1BF5C8-3389-2133-DF09-C29054DF3C48}"/>
              </a:ext>
            </a:extLst>
          </p:cNvPr>
          <p:cNvSpPr>
            <a:spLocks noGrp="1"/>
          </p:cNvSpPr>
          <p:nvPr>
            <p:ph type="dt" sz="half" idx="10"/>
          </p:nvPr>
        </p:nvSpPr>
        <p:spPr/>
        <p:txBody>
          <a:bodyPr/>
          <a:lstStyle/>
          <a:p>
            <a:fld id="{0CC01A68-3B8B-4B75-AE1A-B4F3C5C6B6CD}" type="datetime1">
              <a:rPr kumimoji="1" lang="ja-JP" altLang="en-US" smtClean="0"/>
              <a:t>2024/3/7</a:t>
            </a:fld>
            <a:endParaRPr kumimoji="1" lang="ja-JP" altLang="en-US"/>
          </a:p>
        </p:txBody>
      </p:sp>
      <p:sp>
        <p:nvSpPr>
          <p:cNvPr id="5" name="フッター プレースホルダー 4">
            <a:extLst>
              <a:ext uri="{FF2B5EF4-FFF2-40B4-BE49-F238E27FC236}">
                <a16:creationId xmlns:a16="http://schemas.microsoft.com/office/drawing/2014/main" id="{AF9C4B9A-970E-DF97-E196-A6E225C51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EC35A4-A2B7-B38D-E0F6-87504C18FA53}"/>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297786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9724C-7239-3122-A171-D0FDEC1744A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3ADDAB-5133-66FA-76BC-328BA1539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E383D7-C344-1A59-C96A-3CA7AF8B0EED}"/>
              </a:ext>
            </a:extLst>
          </p:cNvPr>
          <p:cNvSpPr>
            <a:spLocks noGrp="1"/>
          </p:cNvSpPr>
          <p:nvPr>
            <p:ph type="dt" sz="half" idx="10"/>
          </p:nvPr>
        </p:nvSpPr>
        <p:spPr/>
        <p:txBody>
          <a:bodyPr/>
          <a:lstStyle/>
          <a:p>
            <a:fld id="{CCC9D394-E7F3-40CE-AF55-421C51F9C7FA}" type="datetime1">
              <a:rPr kumimoji="1" lang="ja-JP" altLang="en-US" smtClean="0"/>
              <a:t>2024/3/7</a:t>
            </a:fld>
            <a:endParaRPr kumimoji="1" lang="ja-JP" altLang="en-US"/>
          </a:p>
        </p:txBody>
      </p:sp>
      <p:sp>
        <p:nvSpPr>
          <p:cNvPr id="5" name="フッター プレースホルダー 4">
            <a:extLst>
              <a:ext uri="{FF2B5EF4-FFF2-40B4-BE49-F238E27FC236}">
                <a16:creationId xmlns:a16="http://schemas.microsoft.com/office/drawing/2014/main" id="{976734C7-F64D-83C7-B57D-65457D2055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898F01-1D2C-FA11-6D76-1C468F9D99E3}"/>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18148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438594-126F-5429-2D96-C43041E67FD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ED0DC8-F622-53EE-9C2B-56C7B1DA62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E881A09-923E-4640-3C76-7B542163650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D51A70-D853-0867-AE75-7A6213A9FDDB}"/>
              </a:ext>
            </a:extLst>
          </p:cNvPr>
          <p:cNvSpPr>
            <a:spLocks noGrp="1"/>
          </p:cNvSpPr>
          <p:nvPr>
            <p:ph type="dt" sz="half" idx="10"/>
          </p:nvPr>
        </p:nvSpPr>
        <p:spPr/>
        <p:txBody>
          <a:bodyPr/>
          <a:lstStyle/>
          <a:p>
            <a:fld id="{ECFD291C-3E5A-488E-A281-799BEB2F9B21}" type="datetime1">
              <a:rPr kumimoji="1" lang="ja-JP" altLang="en-US" smtClean="0"/>
              <a:t>2024/3/7</a:t>
            </a:fld>
            <a:endParaRPr kumimoji="1" lang="ja-JP" altLang="en-US"/>
          </a:p>
        </p:txBody>
      </p:sp>
      <p:sp>
        <p:nvSpPr>
          <p:cNvPr id="6" name="フッター プレースホルダー 5">
            <a:extLst>
              <a:ext uri="{FF2B5EF4-FFF2-40B4-BE49-F238E27FC236}">
                <a16:creationId xmlns:a16="http://schemas.microsoft.com/office/drawing/2014/main" id="{42DDA283-014A-E231-9420-BAFE9BB070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C344D8-4B9C-295E-ADB4-B5B5D0D97365}"/>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189942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E2D1B-D41F-DE13-F63A-4EFCF470983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C55528-0637-781E-BF6E-483EBF610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93A0A33-CC12-528B-73BE-FCD3B4E715A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0BB0410-3D79-684E-7A7F-5937A9645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3FCE6D6-3EFC-62E8-05E6-0320B28487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D3E752A-228E-77D7-EE43-5807BADC0F46}"/>
              </a:ext>
            </a:extLst>
          </p:cNvPr>
          <p:cNvSpPr>
            <a:spLocks noGrp="1"/>
          </p:cNvSpPr>
          <p:nvPr>
            <p:ph type="dt" sz="half" idx="10"/>
          </p:nvPr>
        </p:nvSpPr>
        <p:spPr/>
        <p:txBody>
          <a:bodyPr/>
          <a:lstStyle/>
          <a:p>
            <a:fld id="{C8AF5852-CC3B-45EA-BEDB-DEC2A49DAC56}" type="datetime1">
              <a:rPr kumimoji="1" lang="ja-JP" altLang="en-US" smtClean="0"/>
              <a:t>2024/3/7</a:t>
            </a:fld>
            <a:endParaRPr kumimoji="1" lang="ja-JP" altLang="en-US"/>
          </a:p>
        </p:txBody>
      </p:sp>
      <p:sp>
        <p:nvSpPr>
          <p:cNvPr id="8" name="フッター プレースホルダー 7">
            <a:extLst>
              <a:ext uri="{FF2B5EF4-FFF2-40B4-BE49-F238E27FC236}">
                <a16:creationId xmlns:a16="http://schemas.microsoft.com/office/drawing/2014/main" id="{AD8149AE-7BC2-5850-CE6C-ED57ADDC0A7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F5703AE-4A97-09EB-F295-08D2B3CD7174}"/>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181350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74F08-046E-4294-FAA4-B6A53871B7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BD5CA51-CF8E-C824-4ED8-8DA951C0256C}"/>
              </a:ext>
            </a:extLst>
          </p:cNvPr>
          <p:cNvSpPr>
            <a:spLocks noGrp="1"/>
          </p:cNvSpPr>
          <p:nvPr>
            <p:ph type="dt" sz="half" idx="10"/>
          </p:nvPr>
        </p:nvSpPr>
        <p:spPr/>
        <p:txBody>
          <a:bodyPr/>
          <a:lstStyle/>
          <a:p>
            <a:fld id="{D96AB849-CFA1-4EE4-BD1B-89C173F81863}" type="datetime1">
              <a:rPr kumimoji="1" lang="ja-JP" altLang="en-US" smtClean="0"/>
              <a:t>2024/3/7</a:t>
            </a:fld>
            <a:endParaRPr kumimoji="1" lang="ja-JP" altLang="en-US"/>
          </a:p>
        </p:txBody>
      </p:sp>
      <p:sp>
        <p:nvSpPr>
          <p:cNvPr id="4" name="フッター プレースホルダー 3">
            <a:extLst>
              <a:ext uri="{FF2B5EF4-FFF2-40B4-BE49-F238E27FC236}">
                <a16:creationId xmlns:a16="http://schemas.microsoft.com/office/drawing/2014/main" id="{1C4A394C-9931-4BF6-B8AC-79DCC55A8C2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1DE9C09-96C1-40AF-420F-C79901727BC3}"/>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312230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D12AB92-FCE7-37E8-0919-E5C951744397}"/>
              </a:ext>
            </a:extLst>
          </p:cNvPr>
          <p:cNvSpPr>
            <a:spLocks noGrp="1"/>
          </p:cNvSpPr>
          <p:nvPr>
            <p:ph type="dt" sz="half" idx="10"/>
          </p:nvPr>
        </p:nvSpPr>
        <p:spPr/>
        <p:txBody>
          <a:bodyPr/>
          <a:lstStyle/>
          <a:p>
            <a:fld id="{AAA1D495-684D-463A-9D3E-D40EEFEF8F80}" type="datetime1">
              <a:rPr kumimoji="1" lang="ja-JP" altLang="en-US" smtClean="0"/>
              <a:t>2024/3/7</a:t>
            </a:fld>
            <a:endParaRPr kumimoji="1" lang="ja-JP" altLang="en-US"/>
          </a:p>
        </p:txBody>
      </p:sp>
      <p:sp>
        <p:nvSpPr>
          <p:cNvPr id="3" name="フッター プレースホルダー 2">
            <a:extLst>
              <a:ext uri="{FF2B5EF4-FFF2-40B4-BE49-F238E27FC236}">
                <a16:creationId xmlns:a16="http://schemas.microsoft.com/office/drawing/2014/main" id="{AFB84DAE-7B47-3176-BB51-7A5435D92D5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039B9B-CE3E-52BE-9921-FE4A0E32616F}"/>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38857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63D4C-64C3-BD49-2571-A66E2184F0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9D7476-BA3E-D08A-915E-82C8CF7A6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774429-6009-03F2-9210-2B90217E7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4DD18F-7184-5AEB-E6BC-EF7947D0E278}"/>
              </a:ext>
            </a:extLst>
          </p:cNvPr>
          <p:cNvSpPr>
            <a:spLocks noGrp="1"/>
          </p:cNvSpPr>
          <p:nvPr>
            <p:ph type="dt" sz="half" idx="10"/>
          </p:nvPr>
        </p:nvSpPr>
        <p:spPr/>
        <p:txBody>
          <a:bodyPr/>
          <a:lstStyle/>
          <a:p>
            <a:fld id="{0E4FE9AB-A6D6-4179-A5AB-7FE31807FE8C}" type="datetime1">
              <a:rPr kumimoji="1" lang="ja-JP" altLang="en-US" smtClean="0"/>
              <a:t>2024/3/7</a:t>
            </a:fld>
            <a:endParaRPr kumimoji="1" lang="ja-JP" altLang="en-US"/>
          </a:p>
        </p:txBody>
      </p:sp>
      <p:sp>
        <p:nvSpPr>
          <p:cNvPr id="6" name="フッター プレースホルダー 5">
            <a:extLst>
              <a:ext uri="{FF2B5EF4-FFF2-40B4-BE49-F238E27FC236}">
                <a16:creationId xmlns:a16="http://schemas.microsoft.com/office/drawing/2014/main" id="{E62D1FFF-E226-08C7-75F7-0BBA75B332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2299E5-8801-1EDB-5843-D283887CE112}"/>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377285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4D92C8-15E0-1134-3015-130E7CC5D6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CB22CD1-80E2-A0BD-FE36-31C519DEF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AC149EB-201E-EDD0-1E8B-989C3DF80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DC8D051-843E-814E-226D-8141DC10F244}"/>
              </a:ext>
            </a:extLst>
          </p:cNvPr>
          <p:cNvSpPr>
            <a:spLocks noGrp="1"/>
          </p:cNvSpPr>
          <p:nvPr>
            <p:ph type="dt" sz="half" idx="10"/>
          </p:nvPr>
        </p:nvSpPr>
        <p:spPr/>
        <p:txBody>
          <a:bodyPr/>
          <a:lstStyle/>
          <a:p>
            <a:fld id="{89B9FCFD-CE98-49DD-B64B-DE2EC51BDCD0}" type="datetime1">
              <a:rPr kumimoji="1" lang="ja-JP" altLang="en-US" smtClean="0"/>
              <a:t>2024/3/7</a:t>
            </a:fld>
            <a:endParaRPr kumimoji="1" lang="ja-JP" altLang="en-US"/>
          </a:p>
        </p:txBody>
      </p:sp>
      <p:sp>
        <p:nvSpPr>
          <p:cNvPr id="6" name="フッター プレースホルダー 5">
            <a:extLst>
              <a:ext uri="{FF2B5EF4-FFF2-40B4-BE49-F238E27FC236}">
                <a16:creationId xmlns:a16="http://schemas.microsoft.com/office/drawing/2014/main" id="{3AF2FF51-C31C-5A5A-902E-636B8E5615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84667A-CBAB-42B1-A5EB-63B6C85D0DFE}"/>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262386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6D24EEB-240B-DEAE-B7CB-3650FC1AD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864099-6C97-E682-12E9-903E26D39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A46DE0-9CEE-037C-7AEC-A9F72C99A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EE955-573C-43AC-A439-3AAB46D95749}" type="datetime1">
              <a:rPr kumimoji="1" lang="ja-JP" altLang="en-US" smtClean="0"/>
              <a:t>2024/3/7</a:t>
            </a:fld>
            <a:endParaRPr kumimoji="1" lang="ja-JP" altLang="en-US"/>
          </a:p>
        </p:txBody>
      </p:sp>
      <p:sp>
        <p:nvSpPr>
          <p:cNvPr id="5" name="フッター プレースホルダー 4">
            <a:extLst>
              <a:ext uri="{FF2B5EF4-FFF2-40B4-BE49-F238E27FC236}">
                <a16:creationId xmlns:a16="http://schemas.microsoft.com/office/drawing/2014/main" id="{90B83E9C-854B-81A2-49D0-F0FF3A9C85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FC013B5-313E-E383-C1DC-5D1A456E4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solidFill>
              </a:defRPr>
            </a:lvl1pPr>
          </a:lstStyle>
          <a:p>
            <a:fld id="{28498C4A-281D-456F-B1B5-DFF3FFC7FCB3}" type="slidenum">
              <a:rPr lang="ja-JP" altLang="en-US" smtClean="0"/>
              <a:pPr/>
              <a:t>‹#›</a:t>
            </a:fld>
            <a:endParaRPr lang="ja-JP" altLang="en-US"/>
          </a:p>
        </p:txBody>
      </p:sp>
    </p:spTree>
    <p:extLst>
      <p:ext uri="{BB962C8B-B14F-4D97-AF65-F5344CB8AC3E}">
        <p14:creationId xmlns:p14="http://schemas.microsoft.com/office/powerpoint/2010/main" val="292568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jp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svg"/><Relationship Id="rId7"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9.png"/><Relationship Id="rId18" Type="http://schemas.openxmlformats.org/officeDocument/2006/relationships/image" Target="../media/image28.svg"/><Relationship Id="rId3" Type="http://schemas.openxmlformats.org/officeDocument/2006/relationships/image" Target="../media/image12.svg"/><Relationship Id="rId7" Type="http://schemas.openxmlformats.org/officeDocument/2006/relationships/image" Target="../media/image25.png"/><Relationship Id="rId12" Type="http://schemas.openxmlformats.org/officeDocument/2006/relationships/image" Target="../media/image23.svg"/><Relationship Id="rId17" Type="http://schemas.openxmlformats.org/officeDocument/2006/relationships/image" Target="../media/image27.png"/><Relationship Id="rId2" Type="http://schemas.openxmlformats.org/officeDocument/2006/relationships/image" Target="../media/image11.png"/><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22.svg"/><Relationship Id="rId5" Type="http://schemas.openxmlformats.org/officeDocument/2006/relationships/image" Target="../media/image19.svg"/><Relationship Id="rId15" Type="http://schemas.openxmlformats.org/officeDocument/2006/relationships/image" Target="../media/image24.png"/><Relationship Id="rId10" Type="http://schemas.openxmlformats.org/officeDocument/2006/relationships/image" Target="../media/image21.png"/><Relationship Id="rId19" Type="http://schemas.openxmlformats.org/officeDocument/2006/relationships/image" Target="../media/image29.svg"/><Relationship Id="rId4" Type="http://schemas.openxmlformats.org/officeDocument/2006/relationships/image" Target="../media/image18.png"/><Relationship Id="rId9" Type="http://schemas.openxmlformats.org/officeDocument/2006/relationships/image" Target="../media/image20.svg"/><Relationship Id="rId1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18AAA-20B7-FB15-87C7-83BCA2237AA0}"/>
              </a:ext>
            </a:extLst>
          </p:cNvPr>
          <p:cNvSpPr>
            <a:spLocks noGrp="1"/>
          </p:cNvSpPr>
          <p:nvPr>
            <p:ph type="title"/>
          </p:nvPr>
        </p:nvSpPr>
        <p:spPr/>
        <p:txBody>
          <a:bodyPr anchor="ctr"/>
          <a:lstStyle/>
          <a:p>
            <a:pPr algn="ctr"/>
            <a:r>
              <a:rPr lang="en-US" altLang="ja-JP" dirty="0"/>
              <a:t>2023/10/04</a:t>
            </a:r>
            <a:br>
              <a:rPr lang="en-US" altLang="ja-JP" dirty="0"/>
            </a:br>
            <a:r>
              <a:rPr lang="en-US" altLang="ja-JP" dirty="0"/>
              <a:t>XR</a:t>
            </a:r>
            <a:r>
              <a:rPr lang="ja-JP" altLang="en-US" dirty="0"/>
              <a:t>研究会</a:t>
            </a:r>
            <a:endParaRPr kumimoji="1" lang="ja-JP" altLang="en-US" dirty="0"/>
          </a:p>
        </p:txBody>
      </p:sp>
      <p:sp>
        <p:nvSpPr>
          <p:cNvPr id="3" name="テキスト プレースホルダー 2">
            <a:extLst>
              <a:ext uri="{FF2B5EF4-FFF2-40B4-BE49-F238E27FC236}">
                <a16:creationId xmlns:a16="http://schemas.microsoft.com/office/drawing/2014/main" id="{39B5BD52-4EF1-8172-3513-3B3D3D13DB3B}"/>
              </a:ext>
            </a:extLst>
          </p:cNvPr>
          <p:cNvSpPr>
            <a:spLocks noGrp="1"/>
          </p:cNvSpPr>
          <p:nvPr>
            <p:ph type="body" idx="1"/>
          </p:nvPr>
        </p:nvSpPr>
        <p:spPr/>
        <p:txBody>
          <a:bodyPr/>
          <a:lstStyle/>
          <a:p>
            <a:pPr algn="ctr"/>
            <a:r>
              <a:rPr kumimoji="1" lang="ja-JP" altLang="en-US" dirty="0">
                <a:solidFill>
                  <a:schemeClr val="tx1"/>
                </a:solidFill>
              </a:rPr>
              <a:t>小島</a:t>
            </a:r>
          </a:p>
        </p:txBody>
      </p:sp>
      <p:sp>
        <p:nvSpPr>
          <p:cNvPr id="4" name="スライド番号プレースホルダー 3">
            <a:extLst>
              <a:ext uri="{FF2B5EF4-FFF2-40B4-BE49-F238E27FC236}">
                <a16:creationId xmlns:a16="http://schemas.microsoft.com/office/drawing/2014/main" id="{83B6F6C9-556E-6EA7-40BC-F866362FC2D6}"/>
              </a:ext>
            </a:extLst>
          </p:cNvPr>
          <p:cNvSpPr>
            <a:spLocks noGrp="1"/>
          </p:cNvSpPr>
          <p:nvPr>
            <p:ph type="sldNum" sz="quarter" idx="12"/>
          </p:nvPr>
        </p:nvSpPr>
        <p:spPr/>
        <p:txBody>
          <a:bodyPr/>
          <a:lstStyle/>
          <a:p>
            <a:fld id="{28498C4A-281D-456F-B1B5-DFF3FFC7FCB3}" type="slidenum">
              <a:rPr kumimoji="1" lang="ja-JP" altLang="en-US" smtClean="0"/>
              <a:t>1</a:t>
            </a:fld>
            <a:endParaRPr kumimoji="1" lang="ja-JP" altLang="en-US"/>
          </a:p>
        </p:txBody>
      </p:sp>
    </p:spTree>
    <p:extLst>
      <p:ext uri="{BB962C8B-B14F-4D97-AF65-F5344CB8AC3E}">
        <p14:creationId xmlns:p14="http://schemas.microsoft.com/office/powerpoint/2010/main" val="241509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333E9-2158-049C-9E3D-3BB79CFE611A}"/>
              </a:ext>
            </a:extLst>
          </p:cNvPr>
          <p:cNvSpPr>
            <a:spLocks noGrp="1"/>
          </p:cNvSpPr>
          <p:nvPr>
            <p:ph type="title"/>
          </p:nvPr>
        </p:nvSpPr>
        <p:spPr/>
        <p:txBody>
          <a:bodyPr/>
          <a:lstStyle/>
          <a:p>
            <a:r>
              <a:rPr lang="ja-JP" altLang="en-US" dirty="0"/>
              <a:t>認知</a:t>
            </a:r>
            <a:r>
              <a:rPr kumimoji="1" lang="ja-JP" altLang="en-US" dirty="0"/>
              <a:t>身体</a:t>
            </a:r>
          </a:p>
        </p:txBody>
      </p:sp>
      <p:sp>
        <p:nvSpPr>
          <p:cNvPr id="4" name="スライド番号プレースホルダー 3">
            <a:extLst>
              <a:ext uri="{FF2B5EF4-FFF2-40B4-BE49-F238E27FC236}">
                <a16:creationId xmlns:a16="http://schemas.microsoft.com/office/drawing/2014/main" id="{E8CBA3DF-F638-406D-0EA1-03DC5987FC7D}"/>
              </a:ext>
            </a:extLst>
          </p:cNvPr>
          <p:cNvSpPr>
            <a:spLocks noGrp="1"/>
          </p:cNvSpPr>
          <p:nvPr>
            <p:ph type="sldNum" sz="quarter" idx="12"/>
          </p:nvPr>
        </p:nvSpPr>
        <p:spPr/>
        <p:txBody>
          <a:bodyPr/>
          <a:lstStyle/>
          <a:p>
            <a:fld id="{28498C4A-281D-456F-B1B5-DFF3FFC7FCB3}" type="slidenum">
              <a:rPr kumimoji="1" lang="ja-JP" altLang="en-US" smtClean="0"/>
              <a:t>10</a:t>
            </a:fld>
            <a:endParaRPr kumimoji="1" lang="ja-JP" altLang="en-US"/>
          </a:p>
        </p:txBody>
      </p:sp>
      <p:sp>
        <p:nvSpPr>
          <p:cNvPr id="5" name="楕円 4">
            <a:extLst>
              <a:ext uri="{FF2B5EF4-FFF2-40B4-BE49-F238E27FC236}">
                <a16:creationId xmlns:a16="http://schemas.microsoft.com/office/drawing/2014/main" id="{1DBAD991-A3E3-630E-0952-1080D9DA715F}"/>
              </a:ext>
            </a:extLst>
          </p:cNvPr>
          <p:cNvSpPr/>
          <p:nvPr/>
        </p:nvSpPr>
        <p:spPr>
          <a:xfrm>
            <a:off x="1680871" y="2747038"/>
            <a:ext cx="4013010" cy="3160604"/>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F8805ACE-FACB-562D-FC44-C55FB08EE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1972" y="5077916"/>
            <a:ext cx="2337256" cy="1659451"/>
          </a:xfrm>
          <a:prstGeom prst="rect">
            <a:avLst/>
          </a:prstGeom>
        </p:spPr>
      </p:pic>
      <p:grpSp>
        <p:nvGrpSpPr>
          <p:cNvPr id="26" name="グループ化 25">
            <a:extLst>
              <a:ext uri="{FF2B5EF4-FFF2-40B4-BE49-F238E27FC236}">
                <a16:creationId xmlns:a16="http://schemas.microsoft.com/office/drawing/2014/main" id="{991CFD5F-CCEC-C3AD-1B40-CB8A7A8E2EBD}"/>
              </a:ext>
            </a:extLst>
          </p:cNvPr>
          <p:cNvGrpSpPr/>
          <p:nvPr/>
        </p:nvGrpSpPr>
        <p:grpSpPr>
          <a:xfrm>
            <a:off x="2523688" y="3257064"/>
            <a:ext cx="2325190" cy="1332528"/>
            <a:chOff x="1946872" y="4023836"/>
            <a:chExt cx="2325190" cy="1801929"/>
          </a:xfrm>
        </p:grpSpPr>
        <p:sp>
          <p:nvSpPr>
            <p:cNvPr id="8" name="楕円 7">
              <a:extLst>
                <a:ext uri="{FF2B5EF4-FFF2-40B4-BE49-F238E27FC236}">
                  <a16:creationId xmlns:a16="http://schemas.microsoft.com/office/drawing/2014/main" id="{99B42CE2-E04B-1C2E-6A88-899CF5C02D32}"/>
                </a:ext>
              </a:extLst>
            </p:cNvPr>
            <p:cNvSpPr/>
            <p:nvPr/>
          </p:nvSpPr>
          <p:spPr>
            <a:xfrm>
              <a:off x="1946872" y="4023836"/>
              <a:ext cx="2325190" cy="1801929"/>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646139E1-21AA-CA7E-A257-EF3E1CD2FD54}"/>
                </a:ext>
              </a:extLst>
            </p:cNvPr>
            <p:cNvGrpSpPr/>
            <p:nvPr/>
          </p:nvGrpSpPr>
          <p:grpSpPr>
            <a:xfrm>
              <a:off x="2022495" y="4172173"/>
              <a:ext cx="2247101" cy="1558237"/>
              <a:chOff x="3286240" y="4160741"/>
              <a:chExt cx="1739576" cy="1426463"/>
            </a:xfrm>
          </p:grpSpPr>
          <p:pic>
            <p:nvPicPr>
              <p:cNvPr id="7" name="グラフィックス 6" descr="脳 枠線">
                <a:extLst>
                  <a:ext uri="{FF2B5EF4-FFF2-40B4-BE49-F238E27FC236}">
                    <a16:creationId xmlns:a16="http://schemas.microsoft.com/office/drawing/2014/main" id="{FC255271-38A2-988A-5204-484C056AEEC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253" t="9951" r="6379" b="35918"/>
              <a:stretch/>
            </p:blipFill>
            <p:spPr>
              <a:xfrm rot="5400000">
                <a:off x="3860331" y="4421717"/>
                <a:ext cx="1426462" cy="904509"/>
              </a:xfrm>
              <a:prstGeom prst="rect">
                <a:avLst/>
              </a:prstGeom>
            </p:spPr>
          </p:pic>
          <p:pic>
            <p:nvPicPr>
              <p:cNvPr id="10" name="グラフィックス 9" descr="脳 枠線">
                <a:extLst>
                  <a:ext uri="{FF2B5EF4-FFF2-40B4-BE49-F238E27FC236}">
                    <a16:creationId xmlns:a16="http://schemas.microsoft.com/office/drawing/2014/main" id="{9FFDFF20-CFEA-FFD5-7D3C-6F9BDEBD5AC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254" t="13456" r="6378" b="35917"/>
              <a:stretch/>
            </p:blipFill>
            <p:spPr>
              <a:xfrm rot="16200000" flipH="1">
                <a:off x="2995990" y="4450991"/>
                <a:ext cx="1426463" cy="845964"/>
              </a:xfrm>
              <a:prstGeom prst="rect">
                <a:avLst/>
              </a:prstGeom>
            </p:spPr>
          </p:pic>
        </p:grpSp>
        <p:sp>
          <p:nvSpPr>
            <p:cNvPr id="9" name="テキスト ボックス 8">
              <a:extLst>
                <a:ext uri="{FF2B5EF4-FFF2-40B4-BE49-F238E27FC236}">
                  <a16:creationId xmlns:a16="http://schemas.microsoft.com/office/drawing/2014/main" id="{DA98F116-C613-014B-4850-C8A8D24B54D2}"/>
                </a:ext>
              </a:extLst>
            </p:cNvPr>
            <p:cNvSpPr txBox="1"/>
            <p:nvPr/>
          </p:nvSpPr>
          <p:spPr>
            <a:xfrm>
              <a:off x="2184488" y="4901262"/>
              <a:ext cx="1828484" cy="499434"/>
            </a:xfrm>
            <a:prstGeom prst="rect">
              <a:avLst/>
            </a:prstGeom>
            <a:solidFill>
              <a:srgbClr val="C9A4E4"/>
            </a:solidFill>
          </p:spPr>
          <p:txBody>
            <a:bodyPr wrap="square" rtlCol="0">
              <a:spAutoFit/>
            </a:bodyPr>
            <a:lstStyle/>
            <a:p>
              <a:pPr algn="ctr"/>
              <a:r>
                <a:rPr kumimoji="1" lang="ja-JP" altLang="en-US" b="1" dirty="0"/>
                <a:t>認知身体</a:t>
              </a:r>
            </a:p>
          </p:txBody>
        </p:sp>
        <p:sp>
          <p:nvSpPr>
            <p:cNvPr id="13" name="テキスト ボックス 12">
              <a:extLst>
                <a:ext uri="{FF2B5EF4-FFF2-40B4-BE49-F238E27FC236}">
                  <a16:creationId xmlns:a16="http://schemas.microsoft.com/office/drawing/2014/main" id="{DF8E4C2C-08EE-3F1D-3B69-3F4D6E9CDC62}"/>
                </a:ext>
              </a:extLst>
            </p:cNvPr>
            <p:cNvSpPr txBox="1"/>
            <p:nvPr/>
          </p:nvSpPr>
          <p:spPr>
            <a:xfrm>
              <a:off x="2398014" y="4395602"/>
              <a:ext cx="1336452" cy="499434"/>
            </a:xfrm>
            <a:prstGeom prst="rect">
              <a:avLst/>
            </a:prstGeom>
            <a:solidFill>
              <a:schemeClr val="accent2">
                <a:lumMod val="40000"/>
                <a:lumOff val="60000"/>
              </a:schemeClr>
            </a:solidFill>
          </p:spPr>
          <p:txBody>
            <a:bodyPr wrap="square" rtlCol="0">
              <a:spAutoFit/>
            </a:bodyPr>
            <a:lstStyle/>
            <a:p>
              <a:r>
                <a:rPr kumimoji="1" lang="ja-JP" altLang="en-US" b="1" dirty="0"/>
                <a:t>知覚・認知</a:t>
              </a:r>
            </a:p>
          </p:txBody>
        </p:sp>
      </p:grpSp>
      <p:sp>
        <p:nvSpPr>
          <p:cNvPr id="24" name="テキスト ボックス 23">
            <a:extLst>
              <a:ext uri="{FF2B5EF4-FFF2-40B4-BE49-F238E27FC236}">
                <a16:creationId xmlns:a16="http://schemas.microsoft.com/office/drawing/2014/main" id="{FF135BE9-7D97-E12E-EA40-CD90121AE176}"/>
              </a:ext>
            </a:extLst>
          </p:cNvPr>
          <p:cNvSpPr txBox="1"/>
          <p:nvPr/>
        </p:nvSpPr>
        <p:spPr>
          <a:xfrm>
            <a:off x="3339998" y="2792092"/>
            <a:ext cx="671096" cy="369332"/>
          </a:xfrm>
          <a:prstGeom prst="rect">
            <a:avLst/>
          </a:prstGeom>
          <a:noFill/>
        </p:spPr>
        <p:txBody>
          <a:bodyPr wrap="square" rtlCol="0">
            <a:spAutoFit/>
          </a:bodyPr>
          <a:lstStyle/>
          <a:p>
            <a:r>
              <a:rPr kumimoji="1" lang="ja-JP" altLang="en-US" b="1" dirty="0"/>
              <a:t>身体</a:t>
            </a:r>
          </a:p>
        </p:txBody>
      </p:sp>
      <p:sp>
        <p:nvSpPr>
          <p:cNvPr id="35" name="円弧 34">
            <a:extLst>
              <a:ext uri="{FF2B5EF4-FFF2-40B4-BE49-F238E27FC236}">
                <a16:creationId xmlns:a16="http://schemas.microsoft.com/office/drawing/2014/main" id="{09E641CB-B5D9-D382-346E-A356D77B1A8B}"/>
              </a:ext>
            </a:extLst>
          </p:cNvPr>
          <p:cNvSpPr/>
          <p:nvPr/>
        </p:nvSpPr>
        <p:spPr>
          <a:xfrm>
            <a:off x="1932464" y="3602988"/>
            <a:ext cx="3507635" cy="2206194"/>
          </a:xfrm>
          <a:prstGeom prst="arc">
            <a:avLst>
              <a:gd name="adj1" fmla="val 21587976"/>
              <a:gd name="adj2" fmla="val 10760462"/>
            </a:avLst>
          </a:prstGeom>
          <a:solidFill>
            <a:schemeClr val="accent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a:extLst>
              <a:ext uri="{FF2B5EF4-FFF2-40B4-BE49-F238E27FC236}">
                <a16:creationId xmlns:a16="http://schemas.microsoft.com/office/drawing/2014/main" id="{78A408CB-29E4-9C25-000B-01AB37EF5C2D}"/>
              </a:ext>
            </a:extLst>
          </p:cNvPr>
          <p:cNvSpPr/>
          <p:nvPr/>
        </p:nvSpPr>
        <p:spPr>
          <a:xfrm>
            <a:off x="1452061" y="2109501"/>
            <a:ext cx="4469867" cy="3971649"/>
          </a:xfrm>
          <a:prstGeom prst="arc">
            <a:avLst>
              <a:gd name="adj1" fmla="val 1478037"/>
              <a:gd name="adj2" fmla="val 9413718"/>
            </a:avLst>
          </a:prstGeom>
          <a:ln w="3492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C84EA8B-83FA-C4C9-7FE7-70E3E7C07511}"/>
              </a:ext>
            </a:extLst>
          </p:cNvPr>
          <p:cNvCxnSpPr>
            <a:cxnSpLocks/>
          </p:cNvCxnSpPr>
          <p:nvPr/>
        </p:nvCxnSpPr>
        <p:spPr>
          <a:xfrm flipH="1" flipV="1">
            <a:off x="3915162" y="4242906"/>
            <a:ext cx="3238316" cy="198508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1BA8C9E9-FEB9-4289-77B3-EFC804295605}"/>
              </a:ext>
            </a:extLst>
          </p:cNvPr>
          <p:cNvSpPr txBox="1"/>
          <p:nvPr/>
        </p:nvSpPr>
        <p:spPr>
          <a:xfrm>
            <a:off x="3099694" y="5944803"/>
            <a:ext cx="1173177" cy="369332"/>
          </a:xfrm>
          <a:prstGeom prst="rect">
            <a:avLst/>
          </a:prstGeom>
          <a:noFill/>
        </p:spPr>
        <p:txBody>
          <a:bodyPr wrap="square" rtlCol="0">
            <a:spAutoFit/>
          </a:bodyPr>
          <a:lstStyle/>
          <a:p>
            <a:r>
              <a:rPr kumimoji="1" lang="ja-JP" altLang="en-US" b="1" dirty="0">
                <a:solidFill>
                  <a:schemeClr val="bg1"/>
                </a:solidFill>
              </a:rPr>
              <a:t>駆動装置</a:t>
            </a:r>
          </a:p>
        </p:txBody>
      </p:sp>
      <p:sp>
        <p:nvSpPr>
          <p:cNvPr id="18" name="テキスト ボックス 17">
            <a:extLst>
              <a:ext uri="{FF2B5EF4-FFF2-40B4-BE49-F238E27FC236}">
                <a16:creationId xmlns:a16="http://schemas.microsoft.com/office/drawing/2014/main" id="{000A7EFD-63C1-E178-4D28-36D27B1AE5A1}"/>
              </a:ext>
            </a:extLst>
          </p:cNvPr>
          <p:cNvSpPr txBox="1"/>
          <p:nvPr/>
        </p:nvSpPr>
        <p:spPr>
          <a:xfrm>
            <a:off x="2254006" y="4932803"/>
            <a:ext cx="2903168" cy="646331"/>
          </a:xfrm>
          <a:prstGeom prst="rect">
            <a:avLst/>
          </a:prstGeom>
          <a:noFill/>
        </p:spPr>
        <p:txBody>
          <a:bodyPr wrap="square" rtlCol="0">
            <a:spAutoFit/>
          </a:bodyPr>
          <a:lstStyle/>
          <a:p>
            <a:pPr algn="ctr"/>
            <a:r>
              <a:rPr kumimoji="1" lang="ja-JP" altLang="en-US" b="1" dirty="0">
                <a:solidFill>
                  <a:schemeClr val="bg1"/>
                </a:solidFill>
              </a:rPr>
              <a:t>提示系身体</a:t>
            </a:r>
            <a:endParaRPr kumimoji="1" lang="en-US" altLang="ja-JP" b="1" dirty="0">
              <a:solidFill>
                <a:schemeClr val="bg1"/>
              </a:solidFill>
            </a:endParaRPr>
          </a:p>
          <a:p>
            <a:pPr algn="ctr"/>
            <a:r>
              <a:rPr kumimoji="1" lang="ja-JP" altLang="en-US" b="1" dirty="0">
                <a:solidFill>
                  <a:schemeClr val="bg1"/>
                </a:solidFill>
              </a:rPr>
              <a:t>（駆動部）</a:t>
            </a:r>
          </a:p>
        </p:txBody>
      </p:sp>
      <p:sp>
        <p:nvSpPr>
          <p:cNvPr id="39" name="テキスト ボックス 38">
            <a:extLst>
              <a:ext uri="{FF2B5EF4-FFF2-40B4-BE49-F238E27FC236}">
                <a16:creationId xmlns:a16="http://schemas.microsoft.com/office/drawing/2014/main" id="{BC18C341-02A3-3248-7246-87DA77BCFA9E}"/>
              </a:ext>
            </a:extLst>
          </p:cNvPr>
          <p:cNvSpPr txBox="1"/>
          <p:nvPr/>
        </p:nvSpPr>
        <p:spPr>
          <a:xfrm>
            <a:off x="6089248" y="4378805"/>
            <a:ext cx="1387220" cy="1200329"/>
          </a:xfrm>
          <a:prstGeom prst="rect">
            <a:avLst/>
          </a:prstGeom>
          <a:noFill/>
        </p:spPr>
        <p:txBody>
          <a:bodyPr wrap="square" rtlCol="0">
            <a:spAutoFit/>
          </a:bodyPr>
          <a:lstStyle/>
          <a:p>
            <a:r>
              <a:rPr kumimoji="1" lang="ja-JP" altLang="en-US" dirty="0"/>
              <a:t>関節角度，</a:t>
            </a:r>
            <a:endParaRPr kumimoji="1" lang="en-US" altLang="ja-JP" dirty="0"/>
          </a:p>
          <a:p>
            <a:r>
              <a:rPr kumimoji="1" lang="ja-JP" altLang="en-US" dirty="0"/>
              <a:t>接地状態，</a:t>
            </a:r>
            <a:endParaRPr kumimoji="1" lang="en-US" altLang="ja-JP" dirty="0"/>
          </a:p>
          <a:p>
            <a:r>
              <a:rPr kumimoji="1" lang="ja-JP" altLang="en-US" dirty="0"/>
              <a:t>移動速度，</a:t>
            </a:r>
            <a:endParaRPr kumimoji="1" lang="en-US" altLang="ja-JP" dirty="0"/>
          </a:p>
          <a:p>
            <a:r>
              <a:rPr kumimoji="1" lang="ja-JP" altLang="en-US" dirty="0"/>
              <a:t>胴体</a:t>
            </a:r>
            <a:r>
              <a:rPr lang="ja-JP" altLang="en-US" dirty="0"/>
              <a:t>姿勢</a:t>
            </a:r>
            <a:endParaRPr kumimoji="1" lang="en-US" altLang="ja-JP" dirty="0"/>
          </a:p>
        </p:txBody>
      </p:sp>
      <p:sp>
        <p:nvSpPr>
          <p:cNvPr id="41" name="テキスト ボックス 40">
            <a:extLst>
              <a:ext uri="{FF2B5EF4-FFF2-40B4-BE49-F238E27FC236}">
                <a16:creationId xmlns:a16="http://schemas.microsoft.com/office/drawing/2014/main" id="{351A470E-7348-4A58-6D0B-5202914D549A}"/>
              </a:ext>
            </a:extLst>
          </p:cNvPr>
          <p:cNvSpPr txBox="1"/>
          <p:nvPr/>
        </p:nvSpPr>
        <p:spPr>
          <a:xfrm>
            <a:off x="664128" y="1604454"/>
            <a:ext cx="10515600" cy="1200329"/>
          </a:xfrm>
          <a:prstGeom prst="rect">
            <a:avLst/>
          </a:prstGeom>
          <a:noFill/>
        </p:spPr>
        <p:txBody>
          <a:bodyPr wrap="square">
            <a:spAutoFit/>
          </a:bodyPr>
          <a:lstStyle/>
          <a:p>
            <a:pPr marL="285750" indent="-285750">
              <a:buFont typeface="Arial" panose="020B0604020202020204" pitchFamily="34" charset="0"/>
              <a:buChar char="•"/>
            </a:pPr>
            <a:r>
              <a:rPr lang="ja-JP" altLang="en-US" sz="2400" dirty="0"/>
              <a:t>有効な手法の１つは，ヒトの感覚器への入力を合成・修正し，</a:t>
            </a:r>
            <a:r>
              <a:rPr lang="ja-JP" altLang="en-US" sz="2400" b="1" dirty="0"/>
              <a:t>クロスモーダル</a:t>
            </a:r>
            <a:r>
              <a:rPr lang="ja-JP" altLang="en-US" sz="2400" dirty="0"/>
              <a:t>知覚制御（</a:t>
            </a:r>
            <a:r>
              <a:rPr lang="ja-JP" altLang="en-US" sz="2400" dirty="0">
                <a:solidFill>
                  <a:schemeClr val="bg1">
                    <a:lumMod val="50000"/>
                  </a:schemeClr>
                </a:solidFill>
              </a:rPr>
              <a:t>論文を増強する要因を追加</a:t>
            </a:r>
            <a:r>
              <a:rPr lang="ja-JP" altLang="en-US" sz="2400" dirty="0"/>
              <a:t>）と抹消神経刺激制御を統合することにより，知覚される身体を変容させることである．</a:t>
            </a:r>
            <a:endParaRPr kumimoji="1" lang="ja-JP" altLang="en-US" sz="2400" dirty="0"/>
          </a:p>
        </p:txBody>
      </p:sp>
      <p:sp>
        <p:nvSpPr>
          <p:cNvPr id="3" name="テキスト ボックス 2">
            <a:extLst>
              <a:ext uri="{FF2B5EF4-FFF2-40B4-BE49-F238E27FC236}">
                <a16:creationId xmlns:a16="http://schemas.microsoft.com/office/drawing/2014/main" id="{EEB24F59-C4BD-E2B2-5CC7-585FA27024B7}"/>
              </a:ext>
            </a:extLst>
          </p:cNvPr>
          <p:cNvSpPr txBox="1"/>
          <p:nvPr/>
        </p:nvSpPr>
        <p:spPr>
          <a:xfrm>
            <a:off x="8986556" y="4206301"/>
            <a:ext cx="2743199" cy="1200329"/>
          </a:xfrm>
          <a:prstGeom prst="rect">
            <a:avLst/>
          </a:prstGeom>
          <a:noFill/>
        </p:spPr>
        <p:txBody>
          <a:bodyPr wrap="square" rtlCol="0">
            <a:spAutoFit/>
          </a:bodyPr>
          <a:lstStyle/>
          <a:p>
            <a:r>
              <a:rPr lang="ja-JP" altLang="en-US" dirty="0">
                <a:solidFill>
                  <a:srgbClr val="0000CC"/>
                </a:solidFill>
              </a:rPr>
              <a:t>「搭乗している感覚」は，</a:t>
            </a:r>
            <a:br>
              <a:rPr lang="en-US" altLang="ja-JP" dirty="0">
                <a:solidFill>
                  <a:srgbClr val="0000CC"/>
                </a:solidFill>
              </a:rPr>
            </a:br>
            <a:r>
              <a:rPr lang="ja-JP" altLang="en-US" dirty="0">
                <a:solidFill>
                  <a:srgbClr val="0000CC"/>
                </a:solidFill>
              </a:rPr>
              <a:t>身体感覚ではない</a:t>
            </a:r>
            <a:endParaRPr lang="en-US" altLang="ja-JP" dirty="0">
              <a:solidFill>
                <a:srgbClr val="0000CC"/>
              </a:solidFill>
            </a:endParaRPr>
          </a:p>
          <a:p>
            <a:r>
              <a:rPr kumimoji="1" lang="ja-JP" altLang="en-US" dirty="0">
                <a:solidFill>
                  <a:srgbClr val="0000CC"/>
                </a:solidFill>
              </a:rPr>
              <a:t>別の移動機の運動を知覚している感覚</a:t>
            </a:r>
          </a:p>
        </p:txBody>
      </p:sp>
      <p:sp>
        <p:nvSpPr>
          <p:cNvPr id="6" name="テキスト ボックス 5">
            <a:extLst>
              <a:ext uri="{FF2B5EF4-FFF2-40B4-BE49-F238E27FC236}">
                <a16:creationId xmlns:a16="http://schemas.microsoft.com/office/drawing/2014/main" id="{57736EA4-1A42-67F5-F5A6-A8DDC547E764}"/>
              </a:ext>
            </a:extLst>
          </p:cNvPr>
          <p:cNvSpPr txBox="1"/>
          <p:nvPr/>
        </p:nvSpPr>
        <p:spPr>
          <a:xfrm>
            <a:off x="3643056" y="161276"/>
            <a:ext cx="8596070" cy="1200329"/>
          </a:xfrm>
          <a:prstGeom prst="rect">
            <a:avLst/>
          </a:prstGeom>
          <a:noFill/>
        </p:spPr>
        <p:txBody>
          <a:bodyPr wrap="square" rtlCol="0">
            <a:spAutoFit/>
          </a:bodyPr>
          <a:lstStyle/>
          <a:p>
            <a:r>
              <a:rPr kumimoji="1" lang="ja-JP" altLang="en-US" dirty="0"/>
              <a:t>神経</a:t>
            </a:r>
            <a:endParaRPr kumimoji="1" lang="en-US" altLang="ja-JP" dirty="0"/>
          </a:p>
          <a:p>
            <a:pPr marL="285750" indent="-285750">
              <a:buFont typeface="Arial" panose="020B0604020202020204" pitchFamily="34" charset="0"/>
              <a:buChar char="•"/>
            </a:pPr>
            <a:r>
              <a:rPr lang="ja-JP" altLang="en-US" dirty="0"/>
              <a:t>中枢神経：脳と脊椎</a:t>
            </a:r>
            <a:endParaRPr lang="en-US" altLang="ja-JP" dirty="0"/>
          </a:p>
          <a:p>
            <a:pPr marL="285750" indent="-285750">
              <a:buFont typeface="Arial" panose="020B0604020202020204" pitchFamily="34" charset="0"/>
              <a:buChar char="•"/>
            </a:pPr>
            <a:r>
              <a:rPr kumimoji="1" lang="ja-JP" altLang="en-US" dirty="0"/>
              <a:t>抹消神経：感覚器にまでつながっている．（</a:t>
            </a:r>
            <a:r>
              <a:rPr kumimoji="1" lang="en-US" altLang="ja-JP" dirty="0"/>
              <a:t>c.f. </a:t>
            </a:r>
            <a:r>
              <a:rPr kumimoji="1" lang="ja-JP" altLang="en-US" dirty="0"/>
              <a:t>電気刺激は抹消神経に</a:t>
            </a:r>
            <a:r>
              <a:rPr kumimoji="1" lang="en-US" altLang="ja-JP" dirty="0"/>
              <a:t>input</a:t>
            </a:r>
            <a:r>
              <a:rPr kumimoji="1" lang="ja-JP" altLang="en-US" dirty="0"/>
              <a:t>）</a:t>
            </a:r>
            <a:endParaRPr kumimoji="1" lang="en-US" altLang="ja-JP" dirty="0"/>
          </a:p>
          <a:p>
            <a:pPr marL="742950" lvl="1" indent="-285750">
              <a:buFont typeface="Arial" panose="020B0604020202020204" pitchFamily="34" charset="0"/>
              <a:buChar char="•"/>
            </a:pPr>
            <a:r>
              <a:rPr kumimoji="1" lang="ja-JP" altLang="en-US" dirty="0"/>
              <a:t>運動神経（椅子は筋刺激？</a:t>
            </a:r>
            <a:r>
              <a:rPr lang="ja-JP" altLang="en-US" dirty="0"/>
              <a:t>），感覚神経，自律神経</a:t>
            </a:r>
            <a:endParaRPr kumimoji="1" lang="en-US" altLang="ja-JP" dirty="0"/>
          </a:p>
        </p:txBody>
      </p:sp>
      <p:sp>
        <p:nvSpPr>
          <p:cNvPr id="15" name="テキスト ボックス 14">
            <a:extLst>
              <a:ext uri="{FF2B5EF4-FFF2-40B4-BE49-F238E27FC236}">
                <a16:creationId xmlns:a16="http://schemas.microsoft.com/office/drawing/2014/main" id="{8860F114-B6DD-3E7A-84ED-8A543B54D4C8}"/>
              </a:ext>
            </a:extLst>
          </p:cNvPr>
          <p:cNvSpPr txBox="1"/>
          <p:nvPr/>
        </p:nvSpPr>
        <p:spPr>
          <a:xfrm>
            <a:off x="6397062" y="3528625"/>
            <a:ext cx="5150012" cy="646331"/>
          </a:xfrm>
          <a:prstGeom prst="rect">
            <a:avLst/>
          </a:prstGeom>
          <a:noFill/>
        </p:spPr>
        <p:txBody>
          <a:bodyPr wrap="square" rtlCol="0">
            <a:spAutoFit/>
          </a:bodyPr>
          <a:lstStyle/>
          <a:p>
            <a:r>
              <a:rPr kumimoji="1" lang="en-US" altLang="ja-JP" dirty="0" err="1"/>
              <a:t>Siggraph</a:t>
            </a:r>
            <a:r>
              <a:rPr kumimoji="1" lang="en-US" altLang="ja-JP" dirty="0"/>
              <a:t> </a:t>
            </a:r>
            <a:r>
              <a:rPr kumimoji="1" lang="en-US" altLang="ja-JP" dirty="0" err="1"/>
              <a:t>asia</a:t>
            </a:r>
            <a:r>
              <a:rPr kumimoji="1" lang="en-US" altLang="ja-JP" dirty="0"/>
              <a:t> 2018: </a:t>
            </a:r>
            <a:r>
              <a:rPr kumimoji="1" lang="ja-JP" altLang="en-US" dirty="0"/>
              <a:t>電気刺激で足を動かす．電気だけでは弱かったのでペダルと併用</a:t>
            </a:r>
          </a:p>
        </p:txBody>
      </p:sp>
      <p:sp>
        <p:nvSpPr>
          <p:cNvPr id="17" name="テキスト ボックス 16">
            <a:extLst>
              <a:ext uri="{FF2B5EF4-FFF2-40B4-BE49-F238E27FC236}">
                <a16:creationId xmlns:a16="http://schemas.microsoft.com/office/drawing/2014/main" id="{635C81F2-17EA-B83C-9316-2C7DDB73D43E}"/>
              </a:ext>
            </a:extLst>
          </p:cNvPr>
          <p:cNvSpPr txBox="1"/>
          <p:nvPr/>
        </p:nvSpPr>
        <p:spPr>
          <a:xfrm>
            <a:off x="5574246" y="2926308"/>
            <a:ext cx="6617754" cy="369332"/>
          </a:xfrm>
          <a:prstGeom prst="rect">
            <a:avLst/>
          </a:prstGeom>
          <a:noFill/>
        </p:spPr>
        <p:txBody>
          <a:bodyPr wrap="square" rtlCol="0">
            <a:spAutoFit/>
          </a:bodyPr>
          <a:lstStyle/>
          <a:p>
            <a:r>
              <a:rPr kumimoji="1" lang="ja-JP" altLang="en-US" dirty="0"/>
              <a:t>クロスモーダル：複数の感覚を融合して，新しい感覚を生成</a:t>
            </a:r>
          </a:p>
        </p:txBody>
      </p:sp>
    </p:spTree>
    <p:extLst>
      <p:ext uri="{BB962C8B-B14F-4D97-AF65-F5344CB8AC3E}">
        <p14:creationId xmlns:p14="http://schemas.microsoft.com/office/powerpoint/2010/main" val="304660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A990D-DAD7-77E9-F5DE-850271E6AA70}"/>
              </a:ext>
            </a:extLst>
          </p:cNvPr>
          <p:cNvSpPr>
            <a:spLocks noGrp="1"/>
          </p:cNvSpPr>
          <p:nvPr>
            <p:ph type="title"/>
          </p:nvPr>
        </p:nvSpPr>
        <p:spPr/>
        <p:txBody>
          <a:bodyPr/>
          <a:lstStyle/>
          <a:p>
            <a:r>
              <a:rPr kumimoji="1" lang="ja-JP" altLang="en-US" dirty="0"/>
              <a:t>座面の動きで起こること</a:t>
            </a:r>
          </a:p>
        </p:txBody>
      </p:sp>
      <p:sp>
        <p:nvSpPr>
          <p:cNvPr id="3" name="コンテンツ プレースホルダー 2">
            <a:extLst>
              <a:ext uri="{FF2B5EF4-FFF2-40B4-BE49-F238E27FC236}">
                <a16:creationId xmlns:a16="http://schemas.microsoft.com/office/drawing/2014/main" id="{C1310F4E-E99A-0DE9-7BE2-74F5DDC952BD}"/>
              </a:ext>
            </a:extLst>
          </p:cNvPr>
          <p:cNvSpPr>
            <a:spLocks noGrp="1"/>
          </p:cNvSpPr>
          <p:nvPr>
            <p:ph idx="1"/>
          </p:nvPr>
        </p:nvSpPr>
        <p:spPr/>
        <p:txBody>
          <a:bodyPr/>
          <a:lstStyle/>
          <a:p>
            <a:r>
              <a:rPr kumimoji="1" lang="ja-JP" altLang="en-US" dirty="0"/>
              <a:t>意識になくても動く（ボディスキーム）</a:t>
            </a:r>
            <a:endParaRPr kumimoji="1" lang="en-US" altLang="ja-JP" dirty="0"/>
          </a:p>
          <a:p>
            <a:pPr lvl="1"/>
            <a:r>
              <a:rPr lang="ja-JP" altLang="en-US" dirty="0"/>
              <a:t>姿勢を安定化する．反射的．（過度なリラックス状態ではない．）</a:t>
            </a:r>
            <a:endParaRPr lang="en-US" altLang="ja-JP" dirty="0"/>
          </a:p>
        </p:txBody>
      </p:sp>
      <p:sp>
        <p:nvSpPr>
          <p:cNvPr id="4" name="スライド番号プレースホルダー 3">
            <a:extLst>
              <a:ext uri="{FF2B5EF4-FFF2-40B4-BE49-F238E27FC236}">
                <a16:creationId xmlns:a16="http://schemas.microsoft.com/office/drawing/2014/main" id="{77DAA3AE-3230-996C-F616-59238D3EABAC}"/>
              </a:ext>
            </a:extLst>
          </p:cNvPr>
          <p:cNvSpPr>
            <a:spLocks noGrp="1"/>
          </p:cNvSpPr>
          <p:nvPr>
            <p:ph type="sldNum" sz="quarter" idx="12"/>
          </p:nvPr>
        </p:nvSpPr>
        <p:spPr/>
        <p:txBody>
          <a:bodyPr/>
          <a:lstStyle/>
          <a:p>
            <a:fld id="{28498C4A-281D-456F-B1B5-DFF3FFC7FCB3}" type="slidenum">
              <a:rPr kumimoji="1" lang="ja-JP" altLang="en-US" smtClean="0"/>
              <a:t>11</a:t>
            </a:fld>
            <a:endParaRPr kumimoji="1" lang="ja-JP" altLang="en-US"/>
          </a:p>
        </p:txBody>
      </p:sp>
    </p:spTree>
    <p:extLst>
      <p:ext uri="{BB962C8B-B14F-4D97-AF65-F5344CB8AC3E}">
        <p14:creationId xmlns:p14="http://schemas.microsoft.com/office/powerpoint/2010/main" val="400508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514BA-E669-C1B1-31D5-1918C2BE53EA}"/>
              </a:ext>
            </a:extLst>
          </p:cNvPr>
          <p:cNvSpPr>
            <a:spLocks noGrp="1"/>
          </p:cNvSpPr>
          <p:nvPr>
            <p:ph type="title"/>
          </p:nvPr>
        </p:nvSpPr>
        <p:spPr>
          <a:xfrm>
            <a:off x="838200" y="365126"/>
            <a:ext cx="10515600" cy="857138"/>
          </a:xfrm>
        </p:spPr>
        <p:txBody>
          <a:bodyPr/>
          <a:lstStyle/>
          <a:p>
            <a:r>
              <a:rPr lang="ja-JP" altLang="en-US" dirty="0"/>
              <a:t>身体知覚の種類</a:t>
            </a:r>
            <a:endParaRPr kumimoji="1" lang="ja-JP" altLang="en-US" dirty="0"/>
          </a:p>
        </p:txBody>
      </p:sp>
      <p:sp>
        <p:nvSpPr>
          <p:cNvPr id="3" name="コンテンツ プレースホルダー 2">
            <a:extLst>
              <a:ext uri="{FF2B5EF4-FFF2-40B4-BE49-F238E27FC236}">
                <a16:creationId xmlns:a16="http://schemas.microsoft.com/office/drawing/2014/main" id="{20C5C23F-3CA2-26C2-364A-640BDD09FD88}"/>
              </a:ext>
            </a:extLst>
          </p:cNvPr>
          <p:cNvSpPr>
            <a:spLocks noGrp="1"/>
          </p:cNvSpPr>
          <p:nvPr>
            <p:ph idx="1"/>
          </p:nvPr>
        </p:nvSpPr>
        <p:spPr>
          <a:xfrm>
            <a:off x="851601" y="1097279"/>
            <a:ext cx="10688419" cy="5434149"/>
          </a:xfrm>
        </p:spPr>
        <p:txBody>
          <a:bodyPr>
            <a:noAutofit/>
          </a:bodyPr>
          <a:lstStyle/>
          <a:p>
            <a:pPr>
              <a:lnSpc>
                <a:spcPct val="100000"/>
              </a:lnSpc>
              <a:spcAft>
                <a:spcPts val="600"/>
              </a:spcAft>
            </a:pPr>
            <a:r>
              <a:rPr lang="ja-JP" altLang="en-US" sz="2400" dirty="0"/>
              <a:t>身体所有感</a:t>
            </a:r>
            <a:r>
              <a:rPr lang="ja-JP" altLang="en-US" sz="2400" dirty="0">
                <a:solidFill>
                  <a:srgbClr val="FF0000"/>
                </a:solidFill>
              </a:rPr>
              <a:t>（自己身体以外のモノを身体とみなす感覚に注目する観点）</a:t>
            </a:r>
            <a:endParaRPr lang="en-US" altLang="ja-JP" sz="2400" dirty="0">
              <a:solidFill>
                <a:srgbClr val="FF0000"/>
              </a:solidFill>
            </a:endParaRPr>
          </a:p>
          <a:p>
            <a:pPr lvl="1">
              <a:lnSpc>
                <a:spcPct val="100000"/>
              </a:lnSpc>
            </a:pPr>
            <a:r>
              <a:rPr kumimoji="1" lang="ja-JP" altLang="en-US" sz="2000" dirty="0"/>
              <a:t>人間の二本の脚を所有する感覚</a:t>
            </a:r>
            <a:r>
              <a:rPr lang="ja-JP" altLang="en-US" sz="2000" dirty="0">
                <a:solidFill>
                  <a:srgbClr val="0000CC"/>
                </a:solidFill>
              </a:rPr>
              <a:t>（自己の身体なら当然．アバタ身体なら，通常の身体所有感の議論）</a:t>
            </a:r>
            <a:endParaRPr lang="en-US" altLang="ja-JP" sz="2000" dirty="0">
              <a:solidFill>
                <a:srgbClr val="0000CC"/>
              </a:solidFill>
            </a:endParaRPr>
          </a:p>
          <a:p>
            <a:pPr lvl="1">
              <a:lnSpc>
                <a:spcPct val="100000"/>
              </a:lnSpc>
            </a:pPr>
            <a:r>
              <a:rPr lang="ja-JP" altLang="en-US" sz="2000" dirty="0"/>
              <a:t>人間の四本の脚を所有する感覚</a:t>
            </a:r>
            <a:r>
              <a:rPr lang="ja-JP" altLang="en-US" sz="2000" dirty="0">
                <a:solidFill>
                  <a:srgbClr val="0000CC"/>
                </a:solidFill>
              </a:rPr>
              <a:t>（自己の身体として所有する感覚である．）</a:t>
            </a:r>
            <a:endParaRPr lang="en-US" altLang="ja-JP" sz="2000" dirty="0">
              <a:solidFill>
                <a:srgbClr val="0000CC"/>
              </a:solidFill>
            </a:endParaRPr>
          </a:p>
          <a:p>
            <a:pPr marL="457200" lvl="1" indent="0">
              <a:lnSpc>
                <a:spcPct val="100000"/>
              </a:lnSpc>
              <a:buNone/>
            </a:pPr>
            <a:endParaRPr kumimoji="1" lang="en-US" altLang="ja-JP" sz="2000" dirty="0"/>
          </a:p>
          <a:p>
            <a:pPr lvl="1">
              <a:lnSpc>
                <a:spcPct val="100000"/>
              </a:lnSpc>
            </a:pPr>
            <a:r>
              <a:rPr lang="ja-JP" altLang="en-US" sz="2000" dirty="0"/>
              <a:t>ロボットの二本の脚を所有する感覚</a:t>
            </a:r>
            <a:endParaRPr lang="en-US" altLang="ja-JP" sz="2000" dirty="0"/>
          </a:p>
          <a:p>
            <a:pPr lvl="1">
              <a:lnSpc>
                <a:spcPct val="100000"/>
              </a:lnSpc>
            </a:pPr>
            <a:r>
              <a:rPr lang="ja-JP" altLang="en-US" sz="2000" dirty="0"/>
              <a:t>ロボットの四本の脚を所有する感覚</a:t>
            </a:r>
            <a:endParaRPr lang="en-US" altLang="ja-JP" sz="2000" dirty="0"/>
          </a:p>
          <a:p>
            <a:pPr lvl="1">
              <a:lnSpc>
                <a:spcPct val="100000"/>
              </a:lnSpc>
            </a:pPr>
            <a:endParaRPr lang="en-US" altLang="ja-JP" sz="2000" dirty="0">
              <a:solidFill>
                <a:srgbClr val="0000CC"/>
              </a:solidFill>
            </a:endParaRPr>
          </a:p>
          <a:p>
            <a:pPr lvl="1">
              <a:lnSpc>
                <a:spcPct val="100000"/>
              </a:lnSpc>
            </a:pPr>
            <a:r>
              <a:rPr lang="ja-JP" altLang="en-US" sz="2000" dirty="0"/>
              <a:t>身体を所有していない．</a:t>
            </a:r>
            <a:endParaRPr kumimoji="1" lang="en-US" altLang="ja-JP" sz="2000" dirty="0"/>
          </a:p>
          <a:p>
            <a:pPr>
              <a:lnSpc>
                <a:spcPct val="100000"/>
              </a:lnSpc>
            </a:pPr>
            <a:r>
              <a:rPr kumimoji="1" lang="ja-JP" altLang="en-US" sz="2400" dirty="0"/>
              <a:t>運動主体感</a:t>
            </a:r>
            <a:endParaRPr kumimoji="1" lang="en-US" altLang="ja-JP" sz="2400" dirty="0">
              <a:solidFill>
                <a:srgbClr val="0000CC"/>
              </a:solidFill>
            </a:endParaRPr>
          </a:p>
          <a:p>
            <a:pPr lvl="1">
              <a:lnSpc>
                <a:spcPct val="100000"/>
              </a:lnSpc>
            </a:pPr>
            <a:r>
              <a:rPr lang="ja-JP" altLang="en-US" sz="2000" dirty="0"/>
              <a:t>二足歩行を制御している感覚</a:t>
            </a:r>
            <a:endParaRPr lang="en-US" altLang="ja-JP" sz="2000" dirty="0"/>
          </a:p>
          <a:p>
            <a:pPr lvl="1">
              <a:lnSpc>
                <a:spcPct val="100000"/>
              </a:lnSpc>
            </a:pPr>
            <a:r>
              <a:rPr lang="ja-JP" altLang="en-US" sz="2000" dirty="0"/>
              <a:t>四足歩行を制御している感覚</a:t>
            </a:r>
            <a:endParaRPr lang="en-US" altLang="ja-JP" sz="2000" dirty="0"/>
          </a:p>
          <a:p>
            <a:pPr>
              <a:lnSpc>
                <a:spcPct val="100000"/>
              </a:lnSpc>
            </a:pPr>
            <a:r>
              <a:rPr lang="ja-JP" altLang="en-US" sz="2400" dirty="0"/>
              <a:t>今週は</a:t>
            </a:r>
            <a:r>
              <a:rPr lang="ja-JP" altLang="en-US" sz="2400" b="1" dirty="0"/>
              <a:t>四足歩行を制御している感覚</a:t>
            </a:r>
            <a:r>
              <a:rPr lang="ja-JP" altLang="en-US" sz="2400" dirty="0"/>
              <a:t>に着目</a:t>
            </a:r>
            <a:endParaRPr lang="en-US" altLang="ja-JP" sz="2400" dirty="0"/>
          </a:p>
        </p:txBody>
      </p:sp>
      <p:sp>
        <p:nvSpPr>
          <p:cNvPr id="4" name="スライド番号プレースホルダー 3">
            <a:extLst>
              <a:ext uri="{FF2B5EF4-FFF2-40B4-BE49-F238E27FC236}">
                <a16:creationId xmlns:a16="http://schemas.microsoft.com/office/drawing/2014/main" id="{6A613C63-9683-D339-9D53-5CF52BBFF288}"/>
              </a:ext>
            </a:extLst>
          </p:cNvPr>
          <p:cNvSpPr>
            <a:spLocks noGrp="1"/>
          </p:cNvSpPr>
          <p:nvPr>
            <p:ph type="sldNum" sz="quarter" idx="12"/>
          </p:nvPr>
        </p:nvSpPr>
        <p:spPr/>
        <p:txBody>
          <a:bodyPr/>
          <a:lstStyle/>
          <a:p>
            <a:fld id="{28498C4A-281D-456F-B1B5-DFF3FFC7FCB3}" type="slidenum">
              <a:rPr kumimoji="1" lang="ja-JP" altLang="en-US" smtClean="0"/>
              <a:t>12</a:t>
            </a:fld>
            <a:endParaRPr kumimoji="1" lang="ja-JP" altLang="en-US"/>
          </a:p>
        </p:txBody>
      </p:sp>
      <p:sp>
        <p:nvSpPr>
          <p:cNvPr id="6" name="テキスト ボックス 5">
            <a:extLst>
              <a:ext uri="{FF2B5EF4-FFF2-40B4-BE49-F238E27FC236}">
                <a16:creationId xmlns:a16="http://schemas.microsoft.com/office/drawing/2014/main" id="{5CD40521-03AB-5B40-0042-3FF46CCCF331}"/>
              </a:ext>
            </a:extLst>
          </p:cNvPr>
          <p:cNvSpPr txBox="1"/>
          <p:nvPr/>
        </p:nvSpPr>
        <p:spPr>
          <a:xfrm>
            <a:off x="5610808" y="2967335"/>
            <a:ext cx="6248400" cy="923330"/>
          </a:xfrm>
          <a:prstGeom prst="rect">
            <a:avLst/>
          </a:prstGeom>
          <a:noFill/>
        </p:spPr>
        <p:txBody>
          <a:bodyPr wrap="square">
            <a:spAutoFit/>
          </a:bodyPr>
          <a:lstStyle/>
          <a:p>
            <a:pPr lvl="1">
              <a:lnSpc>
                <a:spcPct val="100000"/>
              </a:lnSpc>
            </a:pPr>
            <a:r>
              <a:rPr lang="ja-JP" altLang="en-US" sz="1800" dirty="0">
                <a:solidFill>
                  <a:srgbClr val="0000CC"/>
                </a:solidFill>
              </a:rPr>
              <a:t>自己の身体として所有する感覚ではない．</a:t>
            </a:r>
            <a:endParaRPr lang="en-US" altLang="ja-JP" sz="1800" dirty="0">
              <a:solidFill>
                <a:srgbClr val="0000CC"/>
              </a:solidFill>
            </a:endParaRPr>
          </a:p>
          <a:p>
            <a:pPr lvl="1">
              <a:lnSpc>
                <a:spcPct val="100000"/>
              </a:lnSpc>
            </a:pPr>
            <a:r>
              <a:rPr lang="ja-JP" altLang="en-US" sz="1800" dirty="0">
                <a:solidFill>
                  <a:srgbClr val="0000CC"/>
                </a:solidFill>
              </a:rPr>
              <a:t>全体を自己身体として所有感を持つか？</a:t>
            </a:r>
            <a:endParaRPr lang="en-US" altLang="ja-JP" sz="1800" dirty="0">
              <a:solidFill>
                <a:srgbClr val="0000CC"/>
              </a:solidFill>
            </a:endParaRPr>
          </a:p>
          <a:p>
            <a:pPr lvl="1">
              <a:lnSpc>
                <a:spcPct val="100000"/>
              </a:lnSpc>
            </a:pPr>
            <a:r>
              <a:rPr lang="ja-JP" altLang="en-US" sz="1800" dirty="0">
                <a:solidFill>
                  <a:srgbClr val="0000CC"/>
                </a:solidFill>
              </a:rPr>
              <a:t> 追加される身体部品を自己身体として認められるか？</a:t>
            </a:r>
            <a:endParaRPr lang="en-US" altLang="ja-JP" sz="1800" dirty="0">
              <a:solidFill>
                <a:srgbClr val="0000CC"/>
              </a:solidFill>
            </a:endParaRPr>
          </a:p>
        </p:txBody>
      </p:sp>
      <p:cxnSp>
        <p:nvCxnSpPr>
          <p:cNvPr id="8" name="直線コネクタ 7">
            <a:extLst>
              <a:ext uri="{FF2B5EF4-FFF2-40B4-BE49-F238E27FC236}">
                <a16:creationId xmlns:a16="http://schemas.microsoft.com/office/drawing/2014/main" id="{9E411097-F152-20F1-7BDB-2FB40A191899}"/>
              </a:ext>
            </a:extLst>
          </p:cNvPr>
          <p:cNvCxnSpPr>
            <a:cxnSpLocks/>
          </p:cNvCxnSpPr>
          <p:nvPr/>
        </p:nvCxnSpPr>
        <p:spPr>
          <a:xfrm>
            <a:off x="1268963" y="2771192"/>
            <a:ext cx="100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36C24BD-1B88-A7D0-C961-1D71C0295B27}"/>
              </a:ext>
            </a:extLst>
          </p:cNvPr>
          <p:cNvCxnSpPr>
            <a:cxnSpLocks/>
          </p:cNvCxnSpPr>
          <p:nvPr/>
        </p:nvCxnSpPr>
        <p:spPr>
          <a:xfrm>
            <a:off x="1268963" y="3977951"/>
            <a:ext cx="100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80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3D84606D-272C-B209-7148-A864E255E339}"/>
              </a:ext>
            </a:extLst>
          </p:cNvPr>
          <p:cNvSpPr/>
          <p:nvPr/>
        </p:nvSpPr>
        <p:spPr>
          <a:xfrm>
            <a:off x="622170" y="1713341"/>
            <a:ext cx="4788815" cy="4093570"/>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33333E9-2158-049C-9E3D-3BB79CFE611A}"/>
              </a:ext>
            </a:extLst>
          </p:cNvPr>
          <p:cNvSpPr>
            <a:spLocks noGrp="1"/>
          </p:cNvSpPr>
          <p:nvPr>
            <p:ph type="title"/>
          </p:nvPr>
        </p:nvSpPr>
        <p:spPr/>
        <p:txBody>
          <a:bodyPr/>
          <a:lstStyle/>
          <a:p>
            <a:r>
              <a:rPr lang="ja-JP" altLang="en-US" dirty="0"/>
              <a:t>知覚</a:t>
            </a:r>
            <a:r>
              <a:rPr kumimoji="1" lang="ja-JP" altLang="en-US" dirty="0"/>
              <a:t>身体</a:t>
            </a:r>
          </a:p>
        </p:txBody>
      </p:sp>
      <p:sp>
        <p:nvSpPr>
          <p:cNvPr id="4" name="スライド番号プレースホルダー 3">
            <a:extLst>
              <a:ext uri="{FF2B5EF4-FFF2-40B4-BE49-F238E27FC236}">
                <a16:creationId xmlns:a16="http://schemas.microsoft.com/office/drawing/2014/main" id="{E8CBA3DF-F638-406D-0EA1-03DC5987FC7D}"/>
              </a:ext>
            </a:extLst>
          </p:cNvPr>
          <p:cNvSpPr>
            <a:spLocks noGrp="1"/>
          </p:cNvSpPr>
          <p:nvPr>
            <p:ph type="sldNum" sz="quarter" idx="12"/>
          </p:nvPr>
        </p:nvSpPr>
        <p:spPr/>
        <p:txBody>
          <a:bodyPr/>
          <a:lstStyle/>
          <a:p>
            <a:fld id="{28498C4A-281D-456F-B1B5-DFF3FFC7FCB3}" type="slidenum">
              <a:rPr kumimoji="1" lang="ja-JP" altLang="en-US" smtClean="0"/>
              <a:t>13</a:t>
            </a:fld>
            <a:endParaRPr kumimoji="1" lang="ja-JP" altLang="en-US" dirty="0"/>
          </a:p>
        </p:txBody>
      </p:sp>
      <p:pic>
        <p:nvPicPr>
          <p:cNvPr id="12" name="図 11">
            <a:extLst>
              <a:ext uri="{FF2B5EF4-FFF2-40B4-BE49-F238E27FC236}">
                <a16:creationId xmlns:a16="http://schemas.microsoft.com/office/drawing/2014/main" id="{F8805ACE-FACB-562D-FC44-C55FB08EE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153" y="5392563"/>
            <a:ext cx="1933957" cy="1373109"/>
          </a:xfrm>
          <a:prstGeom prst="rect">
            <a:avLst/>
          </a:prstGeom>
        </p:spPr>
      </p:pic>
      <p:grpSp>
        <p:nvGrpSpPr>
          <p:cNvPr id="26" name="グループ化 25">
            <a:extLst>
              <a:ext uri="{FF2B5EF4-FFF2-40B4-BE49-F238E27FC236}">
                <a16:creationId xmlns:a16="http://schemas.microsoft.com/office/drawing/2014/main" id="{991CFD5F-CCEC-C3AD-1B40-CB8A7A8E2EBD}"/>
              </a:ext>
            </a:extLst>
          </p:cNvPr>
          <p:cNvGrpSpPr/>
          <p:nvPr/>
        </p:nvGrpSpPr>
        <p:grpSpPr>
          <a:xfrm>
            <a:off x="2882503" y="2141267"/>
            <a:ext cx="2325190" cy="911042"/>
            <a:chOff x="1946872" y="4023836"/>
            <a:chExt cx="2325190" cy="1801929"/>
          </a:xfrm>
        </p:grpSpPr>
        <p:sp>
          <p:nvSpPr>
            <p:cNvPr id="8" name="楕円 7">
              <a:extLst>
                <a:ext uri="{FF2B5EF4-FFF2-40B4-BE49-F238E27FC236}">
                  <a16:creationId xmlns:a16="http://schemas.microsoft.com/office/drawing/2014/main" id="{99B42CE2-E04B-1C2E-6A88-899CF5C02D32}"/>
                </a:ext>
              </a:extLst>
            </p:cNvPr>
            <p:cNvSpPr/>
            <p:nvPr/>
          </p:nvSpPr>
          <p:spPr>
            <a:xfrm>
              <a:off x="1946872" y="4023836"/>
              <a:ext cx="2325190" cy="1801929"/>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nvGrpSpPr>
            <p:cNvPr id="11" name="グループ化 10">
              <a:extLst>
                <a:ext uri="{FF2B5EF4-FFF2-40B4-BE49-F238E27FC236}">
                  <a16:creationId xmlns:a16="http://schemas.microsoft.com/office/drawing/2014/main" id="{646139E1-21AA-CA7E-A257-EF3E1CD2FD54}"/>
                </a:ext>
              </a:extLst>
            </p:cNvPr>
            <p:cNvGrpSpPr/>
            <p:nvPr/>
          </p:nvGrpSpPr>
          <p:grpSpPr>
            <a:xfrm>
              <a:off x="2022495" y="4172173"/>
              <a:ext cx="2247101" cy="1558237"/>
              <a:chOff x="3286240" y="4160741"/>
              <a:chExt cx="1739576" cy="1426463"/>
            </a:xfrm>
          </p:grpSpPr>
          <p:pic>
            <p:nvPicPr>
              <p:cNvPr id="7" name="グラフィックス 6" descr="脳 枠線">
                <a:extLst>
                  <a:ext uri="{FF2B5EF4-FFF2-40B4-BE49-F238E27FC236}">
                    <a16:creationId xmlns:a16="http://schemas.microsoft.com/office/drawing/2014/main" id="{FC255271-38A2-988A-5204-484C056AEEC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253" t="9951" r="6379" b="35918"/>
              <a:stretch/>
            </p:blipFill>
            <p:spPr>
              <a:xfrm rot="5400000">
                <a:off x="3860331" y="4421717"/>
                <a:ext cx="1426462" cy="904509"/>
              </a:xfrm>
              <a:prstGeom prst="rect">
                <a:avLst/>
              </a:prstGeom>
            </p:spPr>
          </p:pic>
          <p:pic>
            <p:nvPicPr>
              <p:cNvPr id="10" name="グラフィックス 9" descr="脳 枠線">
                <a:extLst>
                  <a:ext uri="{FF2B5EF4-FFF2-40B4-BE49-F238E27FC236}">
                    <a16:creationId xmlns:a16="http://schemas.microsoft.com/office/drawing/2014/main" id="{9FFDFF20-CFEA-FFD5-7D3C-6F9BDEBD5AC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254" t="13456" r="6378" b="35917"/>
              <a:stretch/>
            </p:blipFill>
            <p:spPr>
              <a:xfrm rot="16200000" flipH="1">
                <a:off x="2995990" y="4450991"/>
                <a:ext cx="1426463" cy="845964"/>
              </a:xfrm>
              <a:prstGeom prst="rect">
                <a:avLst/>
              </a:prstGeom>
            </p:spPr>
          </p:pic>
        </p:grpSp>
        <p:sp>
          <p:nvSpPr>
            <p:cNvPr id="13" name="テキスト ボックス 12">
              <a:extLst>
                <a:ext uri="{FF2B5EF4-FFF2-40B4-BE49-F238E27FC236}">
                  <a16:creationId xmlns:a16="http://schemas.microsoft.com/office/drawing/2014/main" id="{DF8E4C2C-08EE-3F1D-3B69-3F4D6E9CDC62}"/>
                </a:ext>
              </a:extLst>
            </p:cNvPr>
            <p:cNvSpPr txBox="1"/>
            <p:nvPr/>
          </p:nvSpPr>
          <p:spPr>
            <a:xfrm>
              <a:off x="2449510" y="4216913"/>
              <a:ext cx="1336452" cy="621901"/>
            </a:xfrm>
            <a:prstGeom prst="rect">
              <a:avLst/>
            </a:prstGeom>
            <a:solidFill>
              <a:schemeClr val="accent2">
                <a:lumMod val="40000"/>
                <a:lumOff val="60000"/>
              </a:schemeClr>
            </a:solidFill>
          </p:spPr>
          <p:txBody>
            <a:bodyPr wrap="square" rtlCol="0">
              <a:spAutoFit/>
            </a:bodyPr>
            <a:lstStyle/>
            <a:p>
              <a:r>
                <a:rPr kumimoji="1" lang="ja-JP" altLang="en-US" b="1" dirty="0"/>
                <a:t>知覚・認知</a:t>
              </a:r>
            </a:p>
          </p:txBody>
        </p:sp>
        <p:sp>
          <p:nvSpPr>
            <p:cNvPr id="9" name="テキスト ボックス 8">
              <a:extLst>
                <a:ext uri="{FF2B5EF4-FFF2-40B4-BE49-F238E27FC236}">
                  <a16:creationId xmlns:a16="http://schemas.microsoft.com/office/drawing/2014/main" id="{DA98F116-C613-014B-4850-C8A8D24B54D2}"/>
                </a:ext>
              </a:extLst>
            </p:cNvPr>
            <p:cNvSpPr txBox="1"/>
            <p:nvPr/>
          </p:nvSpPr>
          <p:spPr>
            <a:xfrm>
              <a:off x="2184488" y="4867644"/>
              <a:ext cx="1828484" cy="499434"/>
            </a:xfrm>
            <a:prstGeom prst="rect">
              <a:avLst/>
            </a:prstGeom>
            <a:solidFill>
              <a:srgbClr val="C9A4E4"/>
            </a:solidFill>
          </p:spPr>
          <p:txBody>
            <a:bodyPr wrap="square" rtlCol="0">
              <a:spAutoFit/>
            </a:bodyPr>
            <a:lstStyle/>
            <a:p>
              <a:pPr algn="ctr"/>
              <a:r>
                <a:rPr lang="ja-JP" altLang="en-US" b="1" dirty="0"/>
                <a:t>知覚</a:t>
              </a:r>
              <a:r>
                <a:rPr kumimoji="1" lang="ja-JP" altLang="en-US" b="1" dirty="0"/>
                <a:t>身体</a:t>
              </a:r>
            </a:p>
          </p:txBody>
        </p:sp>
      </p:grpSp>
      <p:sp>
        <p:nvSpPr>
          <p:cNvPr id="24" name="テキスト ボックス 23">
            <a:extLst>
              <a:ext uri="{FF2B5EF4-FFF2-40B4-BE49-F238E27FC236}">
                <a16:creationId xmlns:a16="http://schemas.microsoft.com/office/drawing/2014/main" id="{FF135BE9-7D97-E12E-EA40-CD90121AE176}"/>
              </a:ext>
            </a:extLst>
          </p:cNvPr>
          <p:cNvSpPr txBox="1"/>
          <p:nvPr/>
        </p:nvSpPr>
        <p:spPr>
          <a:xfrm>
            <a:off x="877504" y="1937003"/>
            <a:ext cx="671096" cy="369332"/>
          </a:xfrm>
          <a:prstGeom prst="rect">
            <a:avLst/>
          </a:prstGeom>
          <a:noFill/>
        </p:spPr>
        <p:txBody>
          <a:bodyPr wrap="square" rtlCol="0">
            <a:spAutoFit/>
          </a:bodyPr>
          <a:lstStyle/>
          <a:p>
            <a:r>
              <a:rPr kumimoji="1" lang="ja-JP" altLang="en-US" b="1" dirty="0"/>
              <a:t>身体</a:t>
            </a:r>
          </a:p>
        </p:txBody>
      </p:sp>
      <p:cxnSp>
        <p:nvCxnSpPr>
          <p:cNvPr id="16" name="直線矢印コネクタ 15">
            <a:extLst>
              <a:ext uri="{FF2B5EF4-FFF2-40B4-BE49-F238E27FC236}">
                <a16:creationId xmlns:a16="http://schemas.microsoft.com/office/drawing/2014/main" id="{2C84EA8B-83FA-C4C9-7FE7-70E3E7C07511}"/>
              </a:ext>
            </a:extLst>
          </p:cNvPr>
          <p:cNvCxnSpPr>
            <a:cxnSpLocks/>
            <a:endCxn id="22" idx="3"/>
          </p:cNvCxnSpPr>
          <p:nvPr/>
        </p:nvCxnSpPr>
        <p:spPr>
          <a:xfrm flipH="1">
            <a:off x="5410986" y="6227686"/>
            <a:ext cx="2341167" cy="3098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9568AF4A-F76B-D4A4-1C0E-95B819BFD7A7}"/>
              </a:ext>
            </a:extLst>
          </p:cNvPr>
          <p:cNvSpPr/>
          <p:nvPr/>
        </p:nvSpPr>
        <p:spPr>
          <a:xfrm>
            <a:off x="622171" y="5947742"/>
            <a:ext cx="4788815" cy="62185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駆動装置</a:t>
            </a:r>
          </a:p>
        </p:txBody>
      </p:sp>
      <p:sp>
        <p:nvSpPr>
          <p:cNvPr id="23" name="正方形/長方形 22">
            <a:extLst>
              <a:ext uri="{FF2B5EF4-FFF2-40B4-BE49-F238E27FC236}">
                <a16:creationId xmlns:a16="http://schemas.microsoft.com/office/drawing/2014/main" id="{2BC91227-690E-C70C-E32D-E02F5A01E049}"/>
              </a:ext>
            </a:extLst>
          </p:cNvPr>
          <p:cNvSpPr/>
          <p:nvPr/>
        </p:nvSpPr>
        <p:spPr>
          <a:xfrm>
            <a:off x="838200" y="3250412"/>
            <a:ext cx="4384632" cy="2443377"/>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E780844-0817-9CE9-6F8D-29418B850413}"/>
              </a:ext>
            </a:extLst>
          </p:cNvPr>
          <p:cNvSpPr/>
          <p:nvPr/>
        </p:nvSpPr>
        <p:spPr>
          <a:xfrm>
            <a:off x="965927" y="4256157"/>
            <a:ext cx="1943730" cy="1210913"/>
          </a:xfrm>
          <a:prstGeom prst="rect">
            <a:avLst/>
          </a:prstGeom>
          <a:solidFill>
            <a:schemeClr val="accent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AF2CFCD7-8B02-A972-47E6-8B1E256B3F93}"/>
              </a:ext>
            </a:extLst>
          </p:cNvPr>
          <p:cNvSpPr txBox="1"/>
          <p:nvPr/>
        </p:nvSpPr>
        <p:spPr>
          <a:xfrm>
            <a:off x="858776" y="4335251"/>
            <a:ext cx="891587" cy="369332"/>
          </a:xfrm>
          <a:prstGeom prst="rect">
            <a:avLst/>
          </a:prstGeom>
          <a:noFill/>
        </p:spPr>
        <p:txBody>
          <a:bodyPr wrap="square" rtlCol="0">
            <a:spAutoFit/>
          </a:bodyPr>
          <a:lstStyle/>
          <a:p>
            <a:pPr algn="ctr"/>
            <a:r>
              <a:rPr lang="ja-JP" altLang="en-US" b="1" dirty="0">
                <a:solidFill>
                  <a:schemeClr val="bg1"/>
                </a:solidFill>
              </a:rPr>
              <a:t>下肢</a:t>
            </a:r>
            <a:endParaRPr kumimoji="1" lang="ja-JP" altLang="en-US" b="1" dirty="0">
              <a:solidFill>
                <a:schemeClr val="bg1"/>
              </a:solidFill>
            </a:endParaRPr>
          </a:p>
        </p:txBody>
      </p:sp>
      <p:sp>
        <p:nvSpPr>
          <p:cNvPr id="6" name="四角形: 角を丸くする 5">
            <a:extLst>
              <a:ext uri="{FF2B5EF4-FFF2-40B4-BE49-F238E27FC236}">
                <a16:creationId xmlns:a16="http://schemas.microsoft.com/office/drawing/2014/main" id="{57DC8E72-3173-FDA3-66C4-5F434D5FE2CC}"/>
              </a:ext>
            </a:extLst>
          </p:cNvPr>
          <p:cNvSpPr/>
          <p:nvPr/>
        </p:nvSpPr>
        <p:spPr>
          <a:xfrm>
            <a:off x="1192646" y="4828089"/>
            <a:ext cx="1552315" cy="501236"/>
          </a:xfrm>
          <a:prstGeom prst="roundRect">
            <a:avLst>
              <a:gd name="adj" fmla="val 14320"/>
            </a:avLst>
          </a:prstGeom>
          <a:solidFill>
            <a:srgbClr val="FF3399"/>
          </a:solidFill>
          <a:ln w="889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F18ECDBD-49EA-93AB-F32C-BBC4CBAC96C5}"/>
              </a:ext>
            </a:extLst>
          </p:cNvPr>
          <p:cNvSpPr txBox="1"/>
          <p:nvPr/>
        </p:nvSpPr>
        <p:spPr>
          <a:xfrm>
            <a:off x="1297648" y="4922494"/>
            <a:ext cx="1342310" cy="369332"/>
          </a:xfrm>
          <a:prstGeom prst="rect">
            <a:avLst/>
          </a:prstGeom>
          <a:noFill/>
        </p:spPr>
        <p:txBody>
          <a:bodyPr wrap="square">
            <a:spAutoFit/>
          </a:bodyPr>
          <a:lstStyle/>
          <a:p>
            <a:pPr algn="ctr"/>
            <a:r>
              <a:rPr lang="ja-JP" altLang="en-US" b="1" dirty="0">
                <a:solidFill>
                  <a:schemeClr val="bg1"/>
                </a:solidFill>
              </a:rPr>
              <a:t>自己受容器</a:t>
            </a:r>
            <a:endParaRPr kumimoji="1" lang="en-US" altLang="ja-JP" b="1" dirty="0">
              <a:solidFill>
                <a:schemeClr val="bg1"/>
              </a:solidFill>
            </a:endParaRPr>
          </a:p>
        </p:txBody>
      </p:sp>
      <p:sp>
        <p:nvSpPr>
          <p:cNvPr id="19" name="正方形/長方形 18">
            <a:extLst>
              <a:ext uri="{FF2B5EF4-FFF2-40B4-BE49-F238E27FC236}">
                <a16:creationId xmlns:a16="http://schemas.microsoft.com/office/drawing/2014/main" id="{36D5D98B-3013-F8E0-0A60-F03A613E7A12}"/>
              </a:ext>
            </a:extLst>
          </p:cNvPr>
          <p:cNvSpPr/>
          <p:nvPr/>
        </p:nvSpPr>
        <p:spPr>
          <a:xfrm>
            <a:off x="3136376" y="4182374"/>
            <a:ext cx="1943730" cy="1324157"/>
          </a:xfrm>
          <a:prstGeom prst="rect">
            <a:avLst/>
          </a:prstGeom>
          <a:solidFill>
            <a:schemeClr val="accent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3D3A1440-9271-028C-23C4-B4A4591A36F4}"/>
              </a:ext>
            </a:extLst>
          </p:cNvPr>
          <p:cNvSpPr/>
          <p:nvPr/>
        </p:nvSpPr>
        <p:spPr>
          <a:xfrm>
            <a:off x="3337811" y="4607667"/>
            <a:ext cx="1444834" cy="739945"/>
          </a:xfrm>
          <a:prstGeom prst="roundRect">
            <a:avLst>
              <a:gd name="adj" fmla="val 14320"/>
            </a:avLst>
          </a:prstGeom>
          <a:solidFill>
            <a:srgbClr val="FF3399"/>
          </a:solidFill>
          <a:ln w="889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21" name="テキスト ボックス 20">
            <a:extLst>
              <a:ext uri="{FF2B5EF4-FFF2-40B4-BE49-F238E27FC236}">
                <a16:creationId xmlns:a16="http://schemas.microsoft.com/office/drawing/2014/main" id="{793697D7-801B-4143-1E65-04A82083911D}"/>
              </a:ext>
            </a:extLst>
          </p:cNvPr>
          <p:cNvSpPr txBox="1"/>
          <p:nvPr/>
        </p:nvSpPr>
        <p:spPr>
          <a:xfrm>
            <a:off x="3052776" y="4218386"/>
            <a:ext cx="891587" cy="369332"/>
          </a:xfrm>
          <a:prstGeom prst="rect">
            <a:avLst/>
          </a:prstGeom>
          <a:noFill/>
        </p:spPr>
        <p:txBody>
          <a:bodyPr wrap="square" rtlCol="0">
            <a:spAutoFit/>
          </a:bodyPr>
          <a:lstStyle/>
          <a:p>
            <a:pPr algn="ctr"/>
            <a:r>
              <a:rPr kumimoji="1" lang="ja-JP" altLang="en-US" b="1" dirty="0">
                <a:solidFill>
                  <a:schemeClr val="bg1"/>
                </a:solidFill>
              </a:rPr>
              <a:t>頭部</a:t>
            </a:r>
          </a:p>
        </p:txBody>
      </p:sp>
      <p:sp>
        <p:nvSpPr>
          <p:cNvPr id="27" name="テキスト ボックス 26">
            <a:extLst>
              <a:ext uri="{FF2B5EF4-FFF2-40B4-BE49-F238E27FC236}">
                <a16:creationId xmlns:a16="http://schemas.microsoft.com/office/drawing/2014/main" id="{16A25EE6-0784-BC30-8556-B39F8376C528}"/>
              </a:ext>
            </a:extLst>
          </p:cNvPr>
          <p:cNvSpPr txBox="1"/>
          <p:nvPr/>
        </p:nvSpPr>
        <p:spPr>
          <a:xfrm>
            <a:off x="3491597" y="4813597"/>
            <a:ext cx="1342310" cy="369332"/>
          </a:xfrm>
          <a:prstGeom prst="rect">
            <a:avLst/>
          </a:prstGeom>
          <a:noFill/>
        </p:spPr>
        <p:txBody>
          <a:bodyPr wrap="square">
            <a:spAutoFit/>
          </a:bodyPr>
          <a:lstStyle/>
          <a:p>
            <a:pPr algn="ctr"/>
            <a:r>
              <a:rPr kumimoji="1" lang="ja-JP" altLang="en-US" b="1" dirty="0">
                <a:solidFill>
                  <a:schemeClr val="bg1"/>
                </a:solidFill>
              </a:rPr>
              <a:t>前庭器官</a:t>
            </a:r>
            <a:endParaRPr kumimoji="1" lang="en-US" altLang="ja-JP" b="1" dirty="0">
              <a:solidFill>
                <a:schemeClr val="bg1"/>
              </a:solidFill>
            </a:endParaRPr>
          </a:p>
        </p:txBody>
      </p:sp>
      <p:cxnSp>
        <p:nvCxnSpPr>
          <p:cNvPr id="30" name="直線矢印コネクタ 29">
            <a:extLst>
              <a:ext uri="{FF2B5EF4-FFF2-40B4-BE49-F238E27FC236}">
                <a16:creationId xmlns:a16="http://schemas.microsoft.com/office/drawing/2014/main" id="{8D5C101F-7046-8C29-735D-733E8128F340}"/>
              </a:ext>
            </a:extLst>
          </p:cNvPr>
          <p:cNvCxnSpPr>
            <a:cxnSpLocks/>
            <a:endCxn id="6" idx="2"/>
          </p:cNvCxnSpPr>
          <p:nvPr/>
        </p:nvCxnSpPr>
        <p:spPr>
          <a:xfrm flipV="1">
            <a:off x="1947410" y="5329325"/>
            <a:ext cx="21394" cy="6457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D14665F-7BBF-507C-A52D-3E36BFB5A440}"/>
              </a:ext>
            </a:extLst>
          </p:cNvPr>
          <p:cNvCxnSpPr>
            <a:cxnSpLocks/>
            <a:endCxn id="20" idx="2"/>
          </p:cNvCxnSpPr>
          <p:nvPr/>
        </p:nvCxnSpPr>
        <p:spPr>
          <a:xfrm flipH="1" flipV="1">
            <a:off x="4060228" y="5347612"/>
            <a:ext cx="33672" cy="6319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吹き出し: 四角形 41">
            <a:extLst>
              <a:ext uri="{FF2B5EF4-FFF2-40B4-BE49-F238E27FC236}">
                <a16:creationId xmlns:a16="http://schemas.microsoft.com/office/drawing/2014/main" id="{60776266-AC63-1B05-7EB2-7773CC505666}"/>
              </a:ext>
            </a:extLst>
          </p:cNvPr>
          <p:cNvSpPr/>
          <p:nvPr/>
        </p:nvSpPr>
        <p:spPr>
          <a:xfrm>
            <a:off x="5800294" y="630315"/>
            <a:ext cx="6205191" cy="4255246"/>
          </a:xfrm>
          <a:prstGeom prst="wedgeRectCallout">
            <a:avLst>
              <a:gd name="adj1" fmla="val -64435"/>
              <a:gd name="adj2" fmla="val -1496"/>
            </a:avLst>
          </a:prstGeom>
          <a:solidFill>
            <a:srgbClr val="C9A4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26737726-D5FF-9A70-A49E-81E794179947}"/>
              </a:ext>
            </a:extLst>
          </p:cNvPr>
          <p:cNvCxnSpPr>
            <a:cxnSpLocks/>
            <a:stCxn id="6" idx="0"/>
          </p:cNvCxnSpPr>
          <p:nvPr/>
        </p:nvCxnSpPr>
        <p:spPr>
          <a:xfrm flipV="1">
            <a:off x="1968804" y="2820400"/>
            <a:ext cx="1454362" cy="200768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E9114FE-DFC6-3093-7CDC-0ECDDCA59A1A}"/>
              </a:ext>
            </a:extLst>
          </p:cNvPr>
          <p:cNvCxnSpPr>
            <a:cxnSpLocks/>
          </p:cNvCxnSpPr>
          <p:nvPr/>
        </p:nvCxnSpPr>
        <p:spPr>
          <a:xfrm flipV="1">
            <a:off x="4147580" y="2869501"/>
            <a:ext cx="155951" cy="169744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00A7EFD-63C1-E178-4D28-36D27B1AE5A1}"/>
              </a:ext>
            </a:extLst>
          </p:cNvPr>
          <p:cNvSpPr txBox="1"/>
          <p:nvPr/>
        </p:nvSpPr>
        <p:spPr>
          <a:xfrm>
            <a:off x="838200" y="3346045"/>
            <a:ext cx="1430643" cy="369332"/>
          </a:xfrm>
          <a:prstGeom prst="rect">
            <a:avLst/>
          </a:prstGeom>
          <a:noFill/>
        </p:spPr>
        <p:txBody>
          <a:bodyPr wrap="square" rtlCol="0">
            <a:spAutoFit/>
          </a:bodyPr>
          <a:lstStyle/>
          <a:p>
            <a:r>
              <a:rPr kumimoji="1" lang="ja-JP" altLang="en-US" b="1" dirty="0">
                <a:solidFill>
                  <a:schemeClr val="bg1"/>
                </a:solidFill>
              </a:rPr>
              <a:t>提示系身体</a:t>
            </a:r>
            <a:endParaRPr kumimoji="1" lang="en-US" altLang="ja-JP" b="1" dirty="0">
              <a:solidFill>
                <a:schemeClr val="bg1"/>
              </a:solidFill>
            </a:endParaRPr>
          </a:p>
        </p:txBody>
      </p:sp>
      <p:sp>
        <p:nvSpPr>
          <p:cNvPr id="59" name="テキスト ボックス 58">
            <a:extLst>
              <a:ext uri="{FF2B5EF4-FFF2-40B4-BE49-F238E27FC236}">
                <a16:creationId xmlns:a16="http://schemas.microsoft.com/office/drawing/2014/main" id="{63330926-0AE2-64E5-0733-AC19A6302608}"/>
              </a:ext>
            </a:extLst>
          </p:cNvPr>
          <p:cNvSpPr txBox="1"/>
          <p:nvPr/>
        </p:nvSpPr>
        <p:spPr>
          <a:xfrm>
            <a:off x="6157473" y="4988768"/>
            <a:ext cx="1387220" cy="1200329"/>
          </a:xfrm>
          <a:prstGeom prst="rect">
            <a:avLst/>
          </a:prstGeom>
          <a:noFill/>
        </p:spPr>
        <p:txBody>
          <a:bodyPr wrap="square" rtlCol="0">
            <a:spAutoFit/>
          </a:bodyPr>
          <a:lstStyle/>
          <a:p>
            <a:r>
              <a:rPr kumimoji="1" lang="ja-JP" altLang="en-US" dirty="0"/>
              <a:t>関節角度，</a:t>
            </a:r>
            <a:endParaRPr kumimoji="1" lang="en-US" altLang="ja-JP" dirty="0"/>
          </a:p>
          <a:p>
            <a:r>
              <a:rPr kumimoji="1" lang="ja-JP" altLang="en-US" dirty="0"/>
              <a:t>接地状態，</a:t>
            </a:r>
            <a:endParaRPr kumimoji="1" lang="en-US" altLang="ja-JP" dirty="0"/>
          </a:p>
          <a:p>
            <a:r>
              <a:rPr kumimoji="1" lang="ja-JP" altLang="en-US" dirty="0"/>
              <a:t>移動速度，</a:t>
            </a:r>
            <a:endParaRPr kumimoji="1" lang="en-US" altLang="ja-JP" dirty="0"/>
          </a:p>
          <a:p>
            <a:r>
              <a:rPr kumimoji="1" lang="ja-JP" altLang="en-US" dirty="0"/>
              <a:t>胴体の</a:t>
            </a:r>
            <a:r>
              <a:rPr lang="ja-JP" altLang="en-US" dirty="0"/>
              <a:t>姿勢</a:t>
            </a:r>
            <a:endParaRPr kumimoji="1" lang="en-US" altLang="ja-JP" dirty="0"/>
          </a:p>
        </p:txBody>
      </p:sp>
      <p:sp>
        <p:nvSpPr>
          <p:cNvPr id="79" name="テキスト ボックス 78">
            <a:extLst>
              <a:ext uri="{FF2B5EF4-FFF2-40B4-BE49-F238E27FC236}">
                <a16:creationId xmlns:a16="http://schemas.microsoft.com/office/drawing/2014/main" id="{7277CF8F-C423-F29A-457C-572A5608797B}"/>
              </a:ext>
            </a:extLst>
          </p:cNvPr>
          <p:cNvSpPr txBox="1"/>
          <p:nvPr/>
        </p:nvSpPr>
        <p:spPr>
          <a:xfrm>
            <a:off x="5687014" y="737732"/>
            <a:ext cx="1789110" cy="369332"/>
          </a:xfrm>
          <a:prstGeom prst="rect">
            <a:avLst/>
          </a:prstGeom>
          <a:noFill/>
        </p:spPr>
        <p:txBody>
          <a:bodyPr wrap="square">
            <a:spAutoFit/>
          </a:bodyPr>
          <a:lstStyle/>
          <a:p>
            <a:pPr algn="ctr"/>
            <a:r>
              <a:rPr kumimoji="1" lang="ja-JP" altLang="en-US" b="1" dirty="0">
                <a:solidFill>
                  <a:schemeClr val="tx1"/>
                </a:solidFill>
              </a:rPr>
              <a:t>知覚の分類</a:t>
            </a:r>
          </a:p>
        </p:txBody>
      </p:sp>
      <p:sp>
        <p:nvSpPr>
          <p:cNvPr id="28" name="テキスト ボックス 27">
            <a:extLst>
              <a:ext uri="{FF2B5EF4-FFF2-40B4-BE49-F238E27FC236}">
                <a16:creationId xmlns:a16="http://schemas.microsoft.com/office/drawing/2014/main" id="{F1CE5D25-B325-11D0-FE55-80DD82C8E436}"/>
              </a:ext>
            </a:extLst>
          </p:cNvPr>
          <p:cNvSpPr txBox="1"/>
          <p:nvPr/>
        </p:nvSpPr>
        <p:spPr>
          <a:xfrm>
            <a:off x="6247678" y="1257485"/>
            <a:ext cx="5166263" cy="3447098"/>
          </a:xfrm>
          <a:prstGeom prst="rect">
            <a:avLst/>
          </a:prstGeom>
          <a:noFill/>
        </p:spPr>
        <p:txBody>
          <a:bodyPr wrap="square">
            <a:spAutoFit/>
          </a:bodyPr>
          <a:lstStyle/>
          <a:p>
            <a:pPr>
              <a:lnSpc>
                <a:spcPct val="100000"/>
              </a:lnSpc>
              <a:spcAft>
                <a:spcPts val="600"/>
              </a:spcAft>
            </a:pPr>
            <a:r>
              <a:rPr lang="ja-JP" altLang="en-US" sz="2400" dirty="0"/>
              <a:t>身体所有感</a:t>
            </a:r>
            <a:endParaRPr lang="en-US" altLang="ja-JP" sz="2400" dirty="0">
              <a:solidFill>
                <a:srgbClr val="FF0000"/>
              </a:solidFill>
            </a:endParaRPr>
          </a:p>
          <a:p>
            <a:pPr marL="800100" lvl="1" indent="-342900">
              <a:spcAft>
                <a:spcPts val="600"/>
              </a:spcAft>
              <a:buFont typeface="Arial" panose="020B0604020202020204" pitchFamily="34" charset="0"/>
              <a:buChar char="•"/>
            </a:pPr>
            <a:r>
              <a:rPr kumimoji="1" lang="ja-JP" altLang="en-US" sz="2000" dirty="0"/>
              <a:t>人間の二本の脚を所有する感覚</a:t>
            </a:r>
            <a:endParaRPr kumimoji="1" lang="en-US" altLang="ja-JP" sz="2000" dirty="0">
              <a:solidFill>
                <a:srgbClr val="0000CC"/>
              </a:solidFill>
            </a:endParaRPr>
          </a:p>
          <a:p>
            <a:pPr marL="800100" lvl="1" indent="-342900">
              <a:spcAft>
                <a:spcPts val="600"/>
              </a:spcAft>
              <a:buFont typeface="Arial" panose="020B0604020202020204" pitchFamily="34" charset="0"/>
              <a:buChar char="•"/>
            </a:pPr>
            <a:r>
              <a:rPr lang="ja-JP" altLang="en-US" sz="2000" dirty="0"/>
              <a:t>人間の四本の脚を所有する感覚</a:t>
            </a:r>
            <a:endParaRPr lang="en-US" altLang="ja-JP" sz="2000" dirty="0"/>
          </a:p>
          <a:p>
            <a:pPr marL="800100" lvl="1" indent="-342900">
              <a:spcAft>
                <a:spcPts val="600"/>
              </a:spcAft>
              <a:buFont typeface="Arial" panose="020B0604020202020204" pitchFamily="34" charset="0"/>
              <a:buChar char="•"/>
            </a:pPr>
            <a:r>
              <a:rPr lang="ja-JP" altLang="en-US" sz="2000" dirty="0"/>
              <a:t>ロボットの二本の脚を所有する感覚</a:t>
            </a:r>
            <a:endParaRPr lang="en-US" altLang="ja-JP" sz="2000" dirty="0"/>
          </a:p>
          <a:p>
            <a:pPr marL="800100" lvl="1" indent="-342900">
              <a:spcAft>
                <a:spcPts val="600"/>
              </a:spcAft>
              <a:buFont typeface="Arial" panose="020B0604020202020204" pitchFamily="34" charset="0"/>
              <a:buChar char="•"/>
            </a:pPr>
            <a:r>
              <a:rPr lang="ja-JP" altLang="en-US" sz="2000" dirty="0"/>
              <a:t>ロボットの四本の脚を所有する感覚</a:t>
            </a:r>
            <a:endParaRPr lang="en-US" altLang="ja-JP" sz="2000" dirty="0"/>
          </a:p>
          <a:p>
            <a:pPr marL="800100" lvl="1" indent="-342900">
              <a:spcAft>
                <a:spcPts val="600"/>
              </a:spcAft>
              <a:buFont typeface="Arial" panose="020B0604020202020204" pitchFamily="34" charset="0"/>
              <a:buChar char="•"/>
            </a:pPr>
            <a:r>
              <a:rPr lang="ja-JP" altLang="en-US" sz="2000" dirty="0"/>
              <a:t>身体を所有していない．</a:t>
            </a:r>
            <a:endParaRPr lang="en-US" altLang="ja-JP" sz="2000" dirty="0"/>
          </a:p>
          <a:p>
            <a:pPr>
              <a:lnSpc>
                <a:spcPct val="100000"/>
              </a:lnSpc>
            </a:pPr>
            <a:r>
              <a:rPr kumimoji="1" lang="ja-JP" altLang="en-US" sz="2400" dirty="0"/>
              <a:t>運動主体感</a:t>
            </a:r>
            <a:endParaRPr kumimoji="1" lang="en-US" altLang="ja-JP" sz="2400" dirty="0">
              <a:solidFill>
                <a:srgbClr val="0000CC"/>
              </a:solidFill>
            </a:endParaRPr>
          </a:p>
          <a:p>
            <a:pPr marL="800100" lvl="1" indent="-342900">
              <a:buFont typeface="Arial" panose="020B0604020202020204" pitchFamily="34" charset="0"/>
              <a:buChar char="•"/>
            </a:pPr>
            <a:r>
              <a:rPr lang="ja-JP" altLang="en-US" sz="2000" dirty="0"/>
              <a:t>二足歩行を制御している感覚</a:t>
            </a:r>
            <a:endParaRPr lang="en-US" altLang="ja-JP" sz="2000" dirty="0"/>
          </a:p>
          <a:p>
            <a:pPr marL="800100" lvl="1" indent="-342900">
              <a:buFont typeface="Arial" panose="020B0604020202020204" pitchFamily="34" charset="0"/>
              <a:buChar char="•"/>
            </a:pPr>
            <a:r>
              <a:rPr lang="ja-JP" altLang="en-US" sz="2000" dirty="0"/>
              <a:t>四足歩行を制御している感覚</a:t>
            </a:r>
            <a:endParaRPr lang="en-US" altLang="ja-JP" sz="2000" dirty="0"/>
          </a:p>
        </p:txBody>
      </p:sp>
    </p:spTree>
    <p:extLst>
      <p:ext uri="{BB962C8B-B14F-4D97-AF65-F5344CB8AC3E}">
        <p14:creationId xmlns:p14="http://schemas.microsoft.com/office/powerpoint/2010/main" val="147793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83DAAB-D338-3543-92C4-A6C544565DD5}"/>
              </a:ext>
            </a:extLst>
          </p:cNvPr>
          <p:cNvSpPr>
            <a:spLocks noGrp="1"/>
          </p:cNvSpPr>
          <p:nvPr>
            <p:ph type="title"/>
          </p:nvPr>
        </p:nvSpPr>
        <p:spPr/>
        <p:txBody>
          <a:bodyPr/>
          <a:lstStyle/>
          <a:p>
            <a:r>
              <a:rPr kumimoji="1" lang="en-US" altLang="ja-JP" dirty="0"/>
              <a:t>Gait pattern of A1</a:t>
            </a:r>
            <a:endParaRPr kumimoji="1" lang="ja-JP" altLang="en-US" dirty="0"/>
          </a:p>
        </p:txBody>
      </p:sp>
      <p:sp>
        <p:nvSpPr>
          <p:cNvPr id="3" name="コンテンツ プレースホルダー 2">
            <a:extLst>
              <a:ext uri="{FF2B5EF4-FFF2-40B4-BE49-F238E27FC236}">
                <a16:creationId xmlns:a16="http://schemas.microsoft.com/office/drawing/2014/main" id="{11E65CB4-2BF0-362A-A4FE-BCAAE1187AF2}"/>
              </a:ext>
            </a:extLst>
          </p:cNvPr>
          <p:cNvSpPr>
            <a:spLocks noGrp="1"/>
          </p:cNvSpPr>
          <p:nvPr>
            <p:ph idx="1"/>
          </p:nvPr>
        </p:nvSpPr>
        <p:spPr>
          <a:xfrm>
            <a:off x="838200" y="1362098"/>
            <a:ext cx="10515600" cy="4814865"/>
          </a:xfrm>
        </p:spPr>
        <p:txBody>
          <a:bodyPr/>
          <a:lstStyle/>
          <a:p>
            <a:r>
              <a:rPr kumimoji="1" lang="en-US" altLang="ja-JP" dirty="0"/>
              <a:t>Trotting</a:t>
            </a:r>
          </a:p>
          <a:p>
            <a:pPr lvl="1"/>
            <a:r>
              <a:rPr lang="ja-JP" altLang="en-US" dirty="0"/>
              <a:t>対角の２脚が同期して動作する．</a:t>
            </a:r>
            <a:endParaRPr kumimoji="1" lang="ja-JP" altLang="en-US" dirty="0"/>
          </a:p>
        </p:txBody>
      </p:sp>
      <p:sp>
        <p:nvSpPr>
          <p:cNvPr id="4" name="スライド番号プレースホルダー 3">
            <a:extLst>
              <a:ext uri="{FF2B5EF4-FFF2-40B4-BE49-F238E27FC236}">
                <a16:creationId xmlns:a16="http://schemas.microsoft.com/office/drawing/2014/main" id="{56F511A0-5ACA-45F5-610D-D6205F5DEA07}"/>
              </a:ext>
            </a:extLst>
          </p:cNvPr>
          <p:cNvSpPr>
            <a:spLocks noGrp="1"/>
          </p:cNvSpPr>
          <p:nvPr>
            <p:ph type="sldNum" sz="quarter" idx="12"/>
          </p:nvPr>
        </p:nvSpPr>
        <p:spPr/>
        <p:txBody>
          <a:bodyPr/>
          <a:lstStyle/>
          <a:p>
            <a:fld id="{28498C4A-281D-456F-B1B5-DFF3FFC7FCB3}" type="slidenum">
              <a:rPr kumimoji="1" lang="ja-JP" altLang="en-US" smtClean="0"/>
              <a:t>14</a:t>
            </a:fld>
            <a:endParaRPr kumimoji="1" lang="ja-JP" altLang="en-US"/>
          </a:p>
        </p:txBody>
      </p:sp>
      <p:pic>
        <p:nvPicPr>
          <p:cNvPr id="5" name="図 4" descr="カメラ, 古い, スーツ, ボート が含まれている画像&#10;&#10;自動的に生成された説明">
            <a:extLst>
              <a:ext uri="{FF2B5EF4-FFF2-40B4-BE49-F238E27FC236}">
                <a16:creationId xmlns:a16="http://schemas.microsoft.com/office/drawing/2014/main" id="{552477C5-D16E-F382-B9AB-EAC77D302CE1}"/>
              </a:ext>
            </a:extLst>
          </p:cNvPr>
          <p:cNvPicPr>
            <a:picLocks noChangeAspect="1"/>
          </p:cNvPicPr>
          <p:nvPr/>
        </p:nvPicPr>
        <p:blipFill rotWithShape="1">
          <a:blip r:embed="rId4">
            <a:alphaModFix amt="39000"/>
            <a:extLst>
              <a:ext uri="{28A0092B-C50C-407E-A947-70E740481C1C}">
                <a14:useLocalDpi xmlns:a14="http://schemas.microsoft.com/office/drawing/2010/main" val="0"/>
              </a:ext>
            </a:extLst>
          </a:blip>
          <a:srcRect r="16624"/>
          <a:stretch/>
        </p:blipFill>
        <p:spPr>
          <a:xfrm rot="5400000">
            <a:off x="9557096" y="228252"/>
            <a:ext cx="1659831" cy="1933577"/>
          </a:xfrm>
          <a:prstGeom prst="rect">
            <a:avLst/>
          </a:prstGeom>
        </p:spPr>
      </p:pic>
      <p:sp>
        <p:nvSpPr>
          <p:cNvPr id="6" name="テキスト ボックス 5">
            <a:extLst>
              <a:ext uri="{FF2B5EF4-FFF2-40B4-BE49-F238E27FC236}">
                <a16:creationId xmlns:a16="http://schemas.microsoft.com/office/drawing/2014/main" id="{D99EDD3E-DCAA-3C89-48C9-252AB538A43D}"/>
              </a:ext>
            </a:extLst>
          </p:cNvPr>
          <p:cNvSpPr txBox="1"/>
          <p:nvPr/>
        </p:nvSpPr>
        <p:spPr>
          <a:xfrm>
            <a:off x="10021967" y="345673"/>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7" name="テキスト ボックス 6">
            <a:extLst>
              <a:ext uri="{FF2B5EF4-FFF2-40B4-BE49-F238E27FC236}">
                <a16:creationId xmlns:a16="http://schemas.microsoft.com/office/drawing/2014/main" id="{E848A98F-8692-B2AE-EC7C-EE76664C4DDA}"/>
              </a:ext>
            </a:extLst>
          </p:cNvPr>
          <p:cNvSpPr txBox="1"/>
          <p:nvPr/>
        </p:nvSpPr>
        <p:spPr>
          <a:xfrm>
            <a:off x="10009649" y="1557115"/>
            <a:ext cx="782176" cy="369332"/>
          </a:xfrm>
          <a:prstGeom prst="rect">
            <a:avLst/>
          </a:prstGeom>
          <a:noFill/>
        </p:spPr>
        <p:txBody>
          <a:bodyPr wrap="square" rtlCol="0">
            <a:spAutoFit/>
          </a:bodyPr>
          <a:lstStyle/>
          <a:p>
            <a:r>
              <a:rPr lang="en-US" altLang="ja-JP" b="1" dirty="0"/>
              <a:t>Rear</a:t>
            </a:r>
            <a:endParaRPr kumimoji="1" lang="ja-JP" altLang="en-US" b="1" dirty="0"/>
          </a:p>
        </p:txBody>
      </p:sp>
      <p:sp>
        <p:nvSpPr>
          <p:cNvPr id="8" name="楕円 7">
            <a:extLst>
              <a:ext uri="{FF2B5EF4-FFF2-40B4-BE49-F238E27FC236}">
                <a16:creationId xmlns:a16="http://schemas.microsoft.com/office/drawing/2014/main" id="{37A2AE1F-9B6A-003D-21AE-E9D356E02C33}"/>
              </a:ext>
            </a:extLst>
          </p:cNvPr>
          <p:cNvSpPr/>
          <p:nvPr/>
        </p:nvSpPr>
        <p:spPr>
          <a:xfrm>
            <a:off x="9568119" y="548205"/>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447A19E-D19C-955A-BB3B-BD508CCD3901}"/>
              </a:ext>
            </a:extLst>
          </p:cNvPr>
          <p:cNvSpPr/>
          <p:nvPr/>
        </p:nvSpPr>
        <p:spPr>
          <a:xfrm>
            <a:off x="10916216" y="474943"/>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93BF0F7-3AF0-9DCB-74A2-CBCB977CE5C3}"/>
              </a:ext>
            </a:extLst>
          </p:cNvPr>
          <p:cNvSpPr/>
          <p:nvPr/>
        </p:nvSpPr>
        <p:spPr>
          <a:xfrm>
            <a:off x="9579898" y="1568769"/>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4511019-29F4-183B-0786-1C36E7CB7326}"/>
              </a:ext>
            </a:extLst>
          </p:cNvPr>
          <p:cNvSpPr/>
          <p:nvPr/>
        </p:nvSpPr>
        <p:spPr>
          <a:xfrm>
            <a:off x="10791825" y="1602407"/>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7DCF53B-CF91-C7B1-ECCB-EC9173A3293A}"/>
                  </a:ext>
                </a:extLst>
              </p:cNvPr>
              <p:cNvSpPr txBox="1"/>
              <p:nvPr/>
            </p:nvSpPr>
            <p:spPr>
              <a:xfrm>
                <a:off x="11011228" y="436916"/>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B7DCF53B-CF91-C7B1-ECCB-EC9173A3293A}"/>
                  </a:ext>
                </a:extLst>
              </p:cNvPr>
              <p:cNvSpPr txBox="1">
                <a:spLocks noRot="1" noChangeAspect="1" noMove="1" noResize="1" noEditPoints="1" noAdjustHandles="1" noChangeArrowheads="1" noChangeShapeType="1" noTextEdit="1"/>
              </p:cNvSpPr>
              <p:nvPr/>
            </p:nvSpPr>
            <p:spPr>
              <a:xfrm>
                <a:off x="11011228" y="436916"/>
                <a:ext cx="790558"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01B3494-F719-8B23-ABB6-3BA4080130E7}"/>
                  </a:ext>
                </a:extLst>
              </p:cNvPr>
              <p:cNvSpPr txBox="1"/>
              <p:nvPr/>
            </p:nvSpPr>
            <p:spPr>
              <a:xfrm>
                <a:off x="9058717" y="1638874"/>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101B3494-F719-8B23-ABB6-3BA4080130E7}"/>
                  </a:ext>
                </a:extLst>
              </p:cNvPr>
              <p:cNvSpPr txBox="1">
                <a:spLocks noRot="1" noChangeAspect="1" noMove="1" noResize="1" noEditPoints="1" noAdjustHandles="1" noChangeArrowheads="1" noChangeShapeType="1" noTextEdit="1"/>
              </p:cNvSpPr>
              <p:nvPr/>
            </p:nvSpPr>
            <p:spPr>
              <a:xfrm>
                <a:off x="9058717" y="1638874"/>
                <a:ext cx="567708" cy="369332"/>
              </a:xfrm>
              <a:prstGeom prst="rect">
                <a:avLst/>
              </a:prstGeom>
              <a:blipFill>
                <a:blip r:embed="rId6"/>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176E6EDD-0C37-640A-ECE6-3D0D189804ED}"/>
              </a:ext>
            </a:extLst>
          </p:cNvPr>
          <p:cNvSpPr txBox="1"/>
          <p:nvPr/>
        </p:nvSpPr>
        <p:spPr>
          <a:xfrm>
            <a:off x="9310534" y="315375"/>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8" name="テキスト ボックス 17">
            <a:extLst>
              <a:ext uri="{FF2B5EF4-FFF2-40B4-BE49-F238E27FC236}">
                <a16:creationId xmlns:a16="http://schemas.microsoft.com/office/drawing/2014/main" id="{3411B477-780C-A0EF-CBDD-C608FC380EE7}"/>
              </a:ext>
            </a:extLst>
          </p:cNvPr>
          <p:cNvSpPr txBox="1"/>
          <p:nvPr/>
        </p:nvSpPr>
        <p:spPr>
          <a:xfrm>
            <a:off x="11098098" y="1737147"/>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0" name="テキスト ボックス 19">
            <a:extLst>
              <a:ext uri="{FF2B5EF4-FFF2-40B4-BE49-F238E27FC236}">
                <a16:creationId xmlns:a16="http://schemas.microsoft.com/office/drawing/2014/main" id="{5A72EB47-C8AE-9105-1301-34D77AEFC5C4}"/>
              </a:ext>
            </a:extLst>
          </p:cNvPr>
          <p:cNvSpPr txBox="1"/>
          <p:nvPr/>
        </p:nvSpPr>
        <p:spPr>
          <a:xfrm>
            <a:off x="9877425" y="2180902"/>
            <a:ext cx="914400" cy="369332"/>
          </a:xfrm>
          <a:prstGeom prst="rect">
            <a:avLst/>
          </a:prstGeom>
          <a:noFill/>
        </p:spPr>
        <p:txBody>
          <a:bodyPr wrap="square" rtlCol="0">
            <a:spAutoFit/>
          </a:bodyPr>
          <a:lstStyle/>
          <a:p>
            <a:pPr algn="ctr"/>
            <a:r>
              <a:rPr kumimoji="1" lang="ja-JP" altLang="en-US" dirty="0"/>
              <a:t>位相</a:t>
            </a:r>
          </a:p>
        </p:txBody>
      </p:sp>
      <p:pic>
        <p:nvPicPr>
          <p:cNvPr id="17" name="グラフィックス 16">
            <a:extLst>
              <a:ext uri="{FF2B5EF4-FFF2-40B4-BE49-F238E27FC236}">
                <a16:creationId xmlns:a16="http://schemas.microsoft.com/office/drawing/2014/main" id="{201BDCF1-12F2-A587-F81A-4F4B79C1C17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7051" r="2338"/>
          <a:stretch/>
        </p:blipFill>
        <p:spPr>
          <a:xfrm>
            <a:off x="5891454" y="4445978"/>
            <a:ext cx="5062296" cy="1619230"/>
          </a:xfrm>
          <a:prstGeom prst="rect">
            <a:avLst/>
          </a:prstGeom>
        </p:spPr>
      </p:pic>
      <p:pic>
        <p:nvPicPr>
          <p:cNvPr id="26" name="グラフィックス 25">
            <a:extLst>
              <a:ext uri="{FF2B5EF4-FFF2-40B4-BE49-F238E27FC236}">
                <a16:creationId xmlns:a16="http://schemas.microsoft.com/office/drawing/2014/main" id="{AA78B1C1-049E-4C4D-DB7D-76706DDA24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9561" y="4371007"/>
            <a:ext cx="5122453" cy="1736867"/>
          </a:xfrm>
          <a:prstGeom prst="rect">
            <a:avLst/>
          </a:prstGeom>
        </p:spPr>
      </p:pic>
      <p:pic>
        <p:nvPicPr>
          <p:cNvPr id="21" name="A1Whole">
            <a:hlinkClick r:id="" action="ppaction://media"/>
            <a:extLst>
              <a:ext uri="{FF2B5EF4-FFF2-40B4-BE49-F238E27FC236}">
                <a16:creationId xmlns:a16="http://schemas.microsoft.com/office/drawing/2014/main" id="{FED23091-6CFB-DE6C-D274-A63DBFE1B09C}"/>
              </a:ext>
            </a:extLst>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3649684" y="2279195"/>
            <a:ext cx="3975579" cy="1912545"/>
          </a:xfrm>
          <a:prstGeom prst="rect">
            <a:avLst/>
          </a:prstGeom>
        </p:spPr>
      </p:pic>
      <p:sp>
        <p:nvSpPr>
          <p:cNvPr id="15" name="テキスト ボックス 14">
            <a:extLst>
              <a:ext uri="{FF2B5EF4-FFF2-40B4-BE49-F238E27FC236}">
                <a16:creationId xmlns:a16="http://schemas.microsoft.com/office/drawing/2014/main" id="{72B149C5-7CF2-5B90-C637-C5438DDBE13D}"/>
              </a:ext>
            </a:extLst>
          </p:cNvPr>
          <p:cNvSpPr txBox="1"/>
          <p:nvPr/>
        </p:nvSpPr>
        <p:spPr>
          <a:xfrm>
            <a:off x="1628899" y="6299958"/>
            <a:ext cx="8599715" cy="369332"/>
          </a:xfrm>
          <a:prstGeom prst="rect">
            <a:avLst/>
          </a:prstGeom>
          <a:noFill/>
        </p:spPr>
        <p:txBody>
          <a:bodyPr wrap="square" rtlCol="0">
            <a:spAutoFit/>
          </a:bodyPr>
          <a:lstStyle/>
          <a:p>
            <a:r>
              <a:rPr kumimoji="1" lang="ja-JP" altLang="en-US" dirty="0"/>
              <a:t>外乱によりバランスが崩れた時の状態を知覚できる仕組みがあると論文を増強</a:t>
            </a:r>
          </a:p>
        </p:txBody>
      </p:sp>
    </p:spTree>
    <p:extLst>
      <p:ext uri="{BB962C8B-B14F-4D97-AF65-F5344CB8AC3E}">
        <p14:creationId xmlns:p14="http://schemas.microsoft.com/office/powerpoint/2010/main" val="288805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14"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1"/>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1"/>
                                        </p:tgtEl>
                                      </p:cBhvr>
                                    </p:cmd>
                                  </p:childTnLst>
                                </p:cTn>
                              </p:par>
                            </p:childTnLst>
                          </p:cTn>
                        </p:par>
                      </p:childTnLst>
                    </p:cTn>
                  </p:par>
                </p:childTnLst>
              </p:cTn>
              <p:nextCondLst>
                <p:cond evt="onClick" delay="0">
                  <p:tgtEl>
                    <p:spTgt spid="21"/>
                  </p:tgtEl>
                </p:cond>
              </p:nextCondLst>
            </p:seq>
            <p:video>
              <p:cMediaNode vol="80000">
                <p:cTn id="12" fill="hold" display="0">
                  <p:stCondLst>
                    <p:cond delay="indefinite"/>
                  </p:stCondLst>
                </p:cTn>
                <p:tgtEl>
                  <p:spTgt spid="21"/>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3FA57-77EC-816B-37CA-D24CC4F0EDE1}"/>
              </a:ext>
            </a:extLst>
          </p:cNvPr>
          <p:cNvSpPr>
            <a:spLocks noGrp="1"/>
          </p:cNvSpPr>
          <p:nvPr>
            <p:ph type="title"/>
          </p:nvPr>
        </p:nvSpPr>
        <p:spPr/>
        <p:txBody>
          <a:bodyPr/>
          <a:lstStyle/>
          <a:p>
            <a:r>
              <a:rPr kumimoji="1" lang="ja-JP" altLang="en-US" dirty="0"/>
              <a:t>四足歩行の表現方法の候補</a:t>
            </a:r>
          </a:p>
        </p:txBody>
      </p:sp>
      <p:sp>
        <p:nvSpPr>
          <p:cNvPr id="3" name="コンテンツ プレースホルダー 2">
            <a:extLst>
              <a:ext uri="{FF2B5EF4-FFF2-40B4-BE49-F238E27FC236}">
                <a16:creationId xmlns:a16="http://schemas.microsoft.com/office/drawing/2014/main" id="{CA2D87C1-BAFC-E8BE-52A2-247C2EA32A68}"/>
              </a:ext>
            </a:extLst>
          </p:cNvPr>
          <p:cNvSpPr>
            <a:spLocks noGrp="1"/>
          </p:cNvSpPr>
          <p:nvPr>
            <p:ph idx="1"/>
          </p:nvPr>
        </p:nvSpPr>
        <p:spPr/>
        <p:txBody>
          <a:bodyPr/>
          <a:lstStyle/>
          <a:p>
            <a:r>
              <a:rPr kumimoji="1" lang="ja-JP" altLang="en-US" dirty="0"/>
              <a:t>四足の一部（前足）に省略</a:t>
            </a:r>
            <a:endParaRPr kumimoji="1" lang="en-US" altLang="ja-JP" dirty="0"/>
          </a:p>
          <a:p>
            <a:pPr marL="0" indent="0">
              <a:buNone/>
            </a:pPr>
            <a:endParaRPr kumimoji="1" lang="en-US" altLang="ja-JP" dirty="0"/>
          </a:p>
          <a:p>
            <a:r>
              <a:rPr kumimoji="1" lang="ja-JP" altLang="en-US" dirty="0"/>
              <a:t>四足を時間的に省略して，四足の運動を表現する</a:t>
            </a:r>
            <a:endParaRPr kumimoji="1" lang="en-US" altLang="ja-JP" dirty="0"/>
          </a:p>
          <a:p>
            <a:pPr lvl="1"/>
            <a:r>
              <a:rPr kumimoji="1" lang="ja-JP" altLang="en-US" dirty="0"/>
              <a:t>例：遊脚期を省略する．次のページ</a:t>
            </a:r>
            <a:endParaRPr kumimoji="1" lang="en-US" altLang="ja-JP" dirty="0"/>
          </a:p>
        </p:txBody>
      </p:sp>
      <p:sp>
        <p:nvSpPr>
          <p:cNvPr id="4" name="スライド番号プレースホルダー 3">
            <a:extLst>
              <a:ext uri="{FF2B5EF4-FFF2-40B4-BE49-F238E27FC236}">
                <a16:creationId xmlns:a16="http://schemas.microsoft.com/office/drawing/2014/main" id="{A158718D-4289-5C20-AB14-760AF78A7D2B}"/>
              </a:ext>
            </a:extLst>
          </p:cNvPr>
          <p:cNvSpPr>
            <a:spLocks noGrp="1"/>
          </p:cNvSpPr>
          <p:nvPr>
            <p:ph type="sldNum" sz="quarter" idx="12"/>
          </p:nvPr>
        </p:nvSpPr>
        <p:spPr/>
        <p:txBody>
          <a:bodyPr/>
          <a:lstStyle/>
          <a:p>
            <a:fld id="{28498C4A-281D-456F-B1B5-DFF3FFC7FCB3}"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E3BFCFED-33C0-06F1-9B12-DA7FDB1FC0DE}"/>
              </a:ext>
            </a:extLst>
          </p:cNvPr>
          <p:cNvSpPr txBox="1"/>
          <p:nvPr/>
        </p:nvSpPr>
        <p:spPr>
          <a:xfrm>
            <a:off x="765958" y="4763985"/>
            <a:ext cx="4668983" cy="923330"/>
          </a:xfrm>
          <a:prstGeom prst="rect">
            <a:avLst/>
          </a:prstGeom>
          <a:noFill/>
        </p:spPr>
        <p:txBody>
          <a:bodyPr wrap="square" rtlCol="0">
            <a:spAutoFit/>
          </a:bodyPr>
          <a:lstStyle/>
          <a:p>
            <a:r>
              <a:rPr kumimoji="1" lang="ja-JP" altLang="en-US" dirty="0"/>
              <a:t>四足のバランス制御は身体図式のほうで，身体の状態を知覚を認知せずに，反射的（無意識）に行われる．</a:t>
            </a:r>
          </a:p>
        </p:txBody>
      </p:sp>
      <p:sp>
        <p:nvSpPr>
          <p:cNvPr id="6" name="テキスト ボックス 5">
            <a:extLst>
              <a:ext uri="{FF2B5EF4-FFF2-40B4-BE49-F238E27FC236}">
                <a16:creationId xmlns:a16="http://schemas.microsoft.com/office/drawing/2014/main" id="{C975E6E9-E8E8-0175-5DF7-2F42C73ABB51}"/>
              </a:ext>
            </a:extLst>
          </p:cNvPr>
          <p:cNvSpPr txBox="1"/>
          <p:nvPr/>
        </p:nvSpPr>
        <p:spPr>
          <a:xfrm>
            <a:off x="6456218" y="4902484"/>
            <a:ext cx="4385953" cy="923330"/>
          </a:xfrm>
          <a:prstGeom prst="rect">
            <a:avLst/>
          </a:prstGeom>
          <a:noFill/>
        </p:spPr>
        <p:txBody>
          <a:bodyPr wrap="square" rtlCol="0">
            <a:spAutoFit/>
          </a:bodyPr>
          <a:lstStyle/>
          <a:p>
            <a:r>
              <a:rPr lang="ja-JP" altLang="en-US" dirty="0"/>
              <a:t>ロボットの危機的状況を認知する必要性を言うが難しい（実用性の観点から）</a:t>
            </a:r>
            <a:endParaRPr lang="en-US" altLang="ja-JP" dirty="0"/>
          </a:p>
          <a:p>
            <a:pPr marL="285750" indent="-285750">
              <a:buFont typeface="Arial" panose="020B0604020202020204" pitchFamily="34" charset="0"/>
              <a:buChar char="•"/>
            </a:pPr>
            <a:r>
              <a:rPr kumimoji="1" lang="en-US" altLang="ja-JP" dirty="0"/>
              <a:t>Awareness </a:t>
            </a:r>
            <a:r>
              <a:rPr kumimoji="1" lang="ja-JP" altLang="en-US" dirty="0"/>
              <a:t>の</a:t>
            </a:r>
          </a:p>
        </p:txBody>
      </p:sp>
    </p:spTree>
    <p:extLst>
      <p:ext uri="{BB962C8B-B14F-4D97-AF65-F5344CB8AC3E}">
        <p14:creationId xmlns:p14="http://schemas.microsoft.com/office/powerpoint/2010/main" val="422525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9A7E6-2514-E412-723C-41FD8DB32475}"/>
              </a:ext>
            </a:extLst>
          </p:cNvPr>
          <p:cNvSpPr>
            <a:spLocks noGrp="1"/>
          </p:cNvSpPr>
          <p:nvPr>
            <p:ph type="title"/>
          </p:nvPr>
        </p:nvSpPr>
        <p:spPr/>
        <p:txBody>
          <a:bodyPr/>
          <a:lstStyle/>
          <a:p>
            <a:r>
              <a:rPr kumimoji="1" lang="ja-JP" altLang="en-US" dirty="0"/>
              <a:t>四足を人間に投影する</a:t>
            </a:r>
          </a:p>
        </p:txBody>
      </p:sp>
      <p:sp>
        <p:nvSpPr>
          <p:cNvPr id="3" name="コンテンツ プレースホルダー 2">
            <a:extLst>
              <a:ext uri="{FF2B5EF4-FFF2-40B4-BE49-F238E27FC236}">
                <a16:creationId xmlns:a16="http://schemas.microsoft.com/office/drawing/2014/main" id="{0CE83E4F-C2D1-9B76-BACF-AE4B812A4FDA}"/>
              </a:ext>
            </a:extLst>
          </p:cNvPr>
          <p:cNvSpPr>
            <a:spLocks noGrp="1"/>
          </p:cNvSpPr>
          <p:nvPr>
            <p:ph idx="1"/>
          </p:nvPr>
        </p:nvSpPr>
        <p:spPr>
          <a:xfrm>
            <a:off x="838200" y="1825625"/>
            <a:ext cx="10515600" cy="2722624"/>
          </a:xfrm>
        </p:spPr>
        <p:txBody>
          <a:bodyPr/>
          <a:lstStyle/>
          <a:p>
            <a:r>
              <a:rPr kumimoji="1" lang="ja-JP" altLang="en-US" dirty="0"/>
              <a:t>四足を人間の四肢に割り当てる．手に振動子．</a:t>
            </a:r>
            <a:endParaRPr kumimoji="1" lang="en-US" altLang="ja-JP" dirty="0"/>
          </a:p>
          <a:p>
            <a:endParaRPr lang="en-US" altLang="ja-JP" dirty="0"/>
          </a:p>
          <a:p>
            <a:r>
              <a:rPr kumimoji="1" lang="ja-JP" altLang="en-US" dirty="0"/>
              <a:t>四本足の情報なしでやってみる．</a:t>
            </a:r>
            <a:endParaRPr kumimoji="1" lang="en-US" altLang="ja-JP" dirty="0"/>
          </a:p>
          <a:p>
            <a:endParaRPr lang="en-US" altLang="ja-JP" dirty="0"/>
          </a:p>
          <a:p>
            <a:r>
              <a:rPr kumimoji="1" lang="ja-JP" altLang="en-US" dirty="0"/>
              <a:t>視覚（三人称視点，一人称かつ揺れあり），身体情報</a:t>
            </a:r>
            <a:endParaRPr kumimoji="1" lang="en-US" altLang="ja-JP" dirty="0"/>
          </a:p>
        </p:txBody>
      </p:sp>
      <p:sp>
        <p:nvSpPr>
          <p:cNvPr id="4" name="スライド番号プレースホルダー 3">
            <a:extLst>
              <a:ext uri="{FF2B5EF4-FFF2-40B4-BE49-F238E27FC236}">
                <a16:creationId xmlns:a16="http://schemas.microsoft.com/office/drawing/2014/main" id="{A5E98F32-DA6B-320D-8B18-F56D3C98D28C}"/>
              </a:ext>
            </a:extLst>
          </p:cNvPr>
          <p:cNvSpPr>
            <a:spLocks noGrp="1"/>
          </p:cNvSpPr>
          <p:nvPr>
            <p:ph type="sldNum" sz="quarter" idx="12"/>
          </p:nvPr>
        </p:nvSpPr>
        <p:spPr/>
        <p:txBody>
          <a:bodyPr/>
          <a:lstStyle/>
          <a:p>
            <a:fld id="{28498C4A-281D-456F-B1B5-DFF3FFC7FCB3}" type="slidenum">
              <a:rPr kumimoji="1" lang="ja-JP" altLang="en-US" smtClean="0"/>
              <a:t>16</a:t>
            </a:fld>
            <a:endParaRPr kumimoji="1" lang="ja-JP" altLang="en-US"/>
          </a:p>
        </p:txBody>
      </p:sp>
    </p:spTree>
    <p:extLst>
      <p:ext uri="{BB962C8B-B14F-4D97-AF65-F5344CB8AC3E}">
        <p14:creationId xmlns:p14="http://schemas.microsoft.com/office/powerpoint/2010/main" val="49486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00737C-42B4-945A-C79B-213DE362FA21}"/>
              </a:ext>
            </a:extLst>
          </p:cNvPr>
          <p:cNvSpPr>
            <a:spLocks noGrp="1"/>
          </p:cNvSpPr>
          <p:nvPr>
            <p:ph type="title"/>
          </p:nvPr>
        </p:nvSpPr>
        <p:spPr/>
        <p:txBody>
          <a:bodyPr/>
          <a:lstStyle/>
          <a:p>
            <a:r>
              <a:rPr kumimoji="1" lang="ja-JP" altLang="en-US" dirty="0"/>
              <a:t>四足歩行を制御している感覚を再現</a:t>
            </a:r>
          </a:p>
        </p:txBody>
      </p:sp>
      <p:sp>
        <p:nvSpPr>
          <p:cNvPr id="4" name="スライド番号プレースホルダー 3">
            <a:extLst>
              <a:ext uri="{FF2B5EF4-FFF2-40B4-BE49-F238E27FC236}">
                <a16:creationId xmlns:a16="http://schemas.microsoft.com/office/drawing/2014/main" id="{25BF12E1-5C7C-AA1A-0038-FFAE50E3192F}"/>
              </a:ext>
            </a:extLst>
          </p:cNvPr>
          <p:cNvSpPr>
            <a:spLocks noGrp="1"/>
          </p:cNvSpPr>
          <p:nvPr>
            <p:ph type="sldNum" sz="quarter" idx="12"/>
          </p:nvPr>
        </p:nvSpPr>
        <p:spPr/>
        <p:txBody>
          <a:bodyPr/>
          <a:lstStyle/>
          <a:p>
            <a:fld id="{28498C4A-281D-456F-B1B5-DFF3FFC7FCB3}" type="slidenum">
              <a:rPr kumimoji="1" lang="ja-JP" altLang="en-US" smtClean="0"/>
              <a:t>17</a:t>
            </a:fld>
            <a:endParaRPr kumimoji="1" lang="ja-JP" altLang="en-US"/>
          </a:p>
        </p:txBody>
      </p:sp>
      <p:pic>
        <p:nvPicPr>
          <p:cNvPr id="13" name="図 12" descr="図形, 円&#10;&#10;自動的に生成された説明">
            <a:extLst>
              <a:ext uri="{FF2B5EF4-FFF2-40B4-BE49-F238E27FC236}">
                <a16:creationId xmlns:a16="http://schemas.microsoft.com/office/drawing/2014/main" id="{2514A076-CC3C-2EE7-DF73-DC30B106C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995" y="1337305"/>
            <a:ext cx="3527096" cy="4555122"/>
          </a:xfrm>
          <a:prstGeom prst="rect">
            <a:avLst/>
          </a:prstGeom>
        </p:spPr>
      </p:pic>
      <p:sp>
        <p:nvSpPr>
          <p:cNvPr id="14" name="楕円 13">
            <a:extLst>
              <a:ext uri="{FF2B5EF4-FFF2-40B4-BE49-F238E27FC236}">
                <a16:creationId xmlns:a16="http://schemas.microsoft.com/office/drawing/2014/main" id="{04DBFE1C-1055-D173-0AEC-0252267CFE92}"/>
              </a:ext>
            </a:extLst>
          </p:cNvPr>
          <p:cNvSpPr/>
          <p:nvPr/>
        </p:nvSpPr>
        <p:spPr>
          <a:xfrm>
            <a:off x="9325156" y="1933985"/>
            <a:ext cx="831274" cy="8708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D064F651-09EA-1A0E-2BFD-A90CF7284239}"/>
              </a:ext>
            </a:extLst>
          </p:cNvPr>
          <p:cNvSpPr>
            <a:spLocks noGrp="1"/>
          </p:cNvSpPr>
          <p:nvPr>
            <p:ph idx="1"/>
          </p:nvPr>
        </p:nvSpPr>
        <p:spPr>
          <a:xfrm>
            <a:off x="838200" y="1433307"/>
            <a:ext cx="6988504" cy="4782855"/>
          </a:xfrm>
        </p:spPr>
        <p:txBody>
          <a:bodyPr>
            <a:normAutofit/>
          </a:bodyPr>
          <a:lstStyle/>
          <a:p>
            <a:r>
              <a:rPr kumimoji="1" lang="ja-JP" altLang="en-US" dirty="0"/>
              <a:t>再現方法の候補</a:t>
            </a:r>
          </a:p>
          <a:p>
            <a:pPr lvl="1"/>
            <a:r>
              <a:rPr kumimoji="1" lang="ja-JP" altLang="en-US" dirty="0"/>
              <a:t>再現する運動を限定する</a:t>
            </a:r>
            <a:br>
              <a:rPr kumimoji="1" lang="en-US" altLang="ja-JP" dirty="0"/>
            </a:br>
            <a:r>
              <a:rPr kumimoji="1" lang="ja-JP" altLang="en-US" dirty="0"/>
              <a:t>例えば，図の</a:t>
            </a:r>
            <a:r>
              <a:rPr kumimoji="1" lang="ja-JP" altLang="en-US" dirty="0">
                <a:solidFill>
                  <a:srgbClr val="FF0000"/>
                </a:solidFill>
              </a:rPr>
              <a:t>赤丸</a:t>
            </a:r>
            <a:r>
              <a:rPr kumimoji="1" lang="ja-JP" altLang="en-US" dirty="0"/>
              <a:t>の部分のみに限定</a:t>
            </a:r>
            <a:endParaRPr kumimoji="1" lang="en-US" altLang="ja-JP" dirty="0"/>
          </a:p>
          <a:p>
            <a:pPr lvl="1"/>
            <a:r>
              <a:rPr lang="ja-JP" altLang="en-US" dirty="0"/>
              <a:t>運動を限定する方法として，刺激が大きいものから順番に絞る方法が考えられる．</a:t>
            </a:r>
            <a:endParaRPr kumimoji="1" lang="en-US" altLang="ja-JP" dirty="0"/>
          </a:p>
          <a:p>
            <a:pPr lvl="1"/>
            <a:r>
              <a:rPr lang="ja-JP" altLang="en-US" dirty="0"/>
              <a:t>刺激の大きくなる運動</a:t>
            </a:r>
            <a:endParaRPr lang="en-US" altLang="ja-JP" dirty="0"/>
          </a:p>
          <a:p>
            <a:pPr lvl="2"/>
            <a:r>
              <a:rPr lang="ja-JP" altLang="en-US" dirty="0"/>
              <a:t>初期接地運動 </a:t>
            </a:r>
            <a:r>
              <a:rPr lang="en-US" altLang="ja-JP" dirty="0"/>
              <a:t>(</a:t>
            </a:r>
            <a:r>
              <a:rPr lang="ja-JP" altLang="en-US" dirty="0"/>
              <a:t>非接地</a:t>
            </a:r>
            <a:r>
              <a:rPr lang="en-US" altLang="ja-JP" dirty="0"/>
              <a:t>-&gt;</a:t>
            </a:r>
            <a:r>
              <a:rPr lang="ja-JP" altLang="en-US" dirty="0"/>
              <a:t>接地となる際の筋収縮の変化が大きいため．</a:t>
            </a:r>
            <a:r>
              <a:rPr lang="en-US" altLang="ja-JP" dirty="0"/>
              <a:t>)</a:t>
            </a:r>
            <a:endParaRPr kumimoji="1" lang="en-US" altLang="ja-JP" dirty="0"/>
          </a:p>
          <a:p>
            <a:pPr lvl="2"/>
            <a:r>
              <a:rPr kumimoji="1" lang="ja-JP" altLang="en-US" dirty="0"/>
              <a:t>足尖離地運動 </a:t>
            </a:r>
            <a:r>
              <a:rPr kumimoji="1" lang="en-US" altLang="ja-JP" dirty="0"/>
              <a:t>(</a:t>
            </a:r>
            <a:r>
              <a:rPr lang="ja-JP" altLang="en-US" dirty="0"/>
              <a:t>接地</a:t>
            </a:r>
            <a:r>
              <a:rPr lang="en-US" altLang="ja-JP" dirty="0"/>
              <a:t>-&gt;</a:t>
            </a:r>
            <a:r>
              <a:rPr lang="ja-JP" altLang="en-US" dirty="0"/>
              <a:t>非接地となる際の筋肉の膨張による変化が大きいため．</a:t>
            </a:r>
            <a:r>
              <a:rPr lang="en-US" altLang="ja-JP" dirty="0"/>
              <a:t>)</a:t>
            </a:r>
          </a:p>
          <a:p>
            <a:pPr lvl="2"/>
            <a:r>
              <a:rPr kumimoji="1" lang="ja-JP" altLang="en-US" dirty="0"/>
              <a:t>遊脚運動</a:t>
            </a:r>
            <a:r>
              <a:rPr lang="ja-JP" altLang="en-US" dirty="0"/>
              <a:t>（最も俊敏に動くため）</a:t>
            </a:r>
            <a:endParaRPr kumimoji="1" lang="en-US" altLang="ja-JP" dirty="0"/>
          </a:p>
          <a:p>
            <a:pPr lvl="1"/>
            <a:r>
              <a:rPr lang="ja-JP" altLang="en-US" dirty="0"/>
              <a:t>今週は初期接地時の運動のみに限定した．</a:t>
            </a:r>
            <a:endParaRPr lang="en-US" altLang="ja-JP" dirty="0"/>
          </a:p>
        </p:txBody>
      </p:sp>
      <p:sp>
        <p:nvSpPr>
          <p:cNvPr id="5" name="テキスト ボックス 4">
            <a:extLst>
              <a:ext uri="{FF2B5EF4-FFF2-40B4-BE49-F238E27FC236}">
                <a16:creationId xmlns:a16="http://schemas.microsoft.com/office/drawing/2014/main" id="{3514E9FF-29E5-4D78-CE0B-D2E766F6835E}"/>
              </a:ext>
            </a:extLst>
          </p:cNvPr>
          <p:cNvSpPr txBox="1"/>
          <p:nvPr/>
        </p:nvSpPr>
        <p:spPr>
          <a:xfrm>
            <a:off x="8840692" y="334342"/>
            <a:ext cx="2211276" cy="369332"/>
          </a:xfrm>
          <a:prstGeom prst="rect">
            <a:avLst/>
          </a:prstGeom>
          <a:noFill/>
        </p:spPr>
        <p:txBody>
          <a:bodyPr wrap="square" rtlCol="0">
            <a:spAutoFit/>
          </a:bodyPr>
          <a:lstStyle/>
          <a:p>
            <a:r>
              <a:rPr kumimoji="1" lang="ja-JP" altLang="en-US" dirty="0"/>
              <a:t>サイエンスの関心</a:t>
            </a:r>
          </a:p>
        </p:txBody>
      </p:sp>
    </p:spTree>
    <p:extLst>
      <p:ext uri="{BB962C8B-B14F-4D97-AF65-F5344CB8AC3E}">
        <p14:creationId xmlns:p14="http://schemas.microsoft.com/office/powerpoint/2010/main" val="238321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1BEB8-FBF6-629C-2449-48C4025D8645}"/>
              </a:ext>
            </a:extLst>
          </p:cNvPr>
          <p:cNvSpPr>
            <a:spLocks noGrp="1"/>
          </p:cNvSpPr>
          <p:nvPr>
            <p:ph type="title"/>
          </p:nvPr>
        </p:nvSpPr>
        <p:spPr>
          <a:xfrm>
            <a:off x="276225" y="372842"/>
            <a:ext cx="10515600" cy="1325563"/>
          </a:xfrm>
        </p:spPr>
        <p:txBody>
          <a:bodyPr/>
          <a:lstStyle/>
          <a:p>
            <a:r>
              <a:rPr kumimoji="1" lang="ja-JP" altLang="en-US" dirty="0"/>
              <a:t>初期接地運動の再現</a:t>
            </a:r>
          </a:p>
        </p:txBody>
      </p:sp>
      <p:sp>
        <p:nvSpPr>
          <p:cNvPr id="4" name="スライド番号プレースホルダー 3">
            <a:extLst>
              <a:ext uri="{FF2B5EF4-FFF2-40B4-BE49-F238E27FC236}">
                <a16:creationId xmlns:a16="http://schemas.microsoft.com/office/drawing/2014/main" id="{075D24F2-35E1-89E3-722B-968963A4BEBD}"/>
              </a:ext>
            </a:extLst>
          </p:cNvPr>
          <p:cNvSpPr>
            <a:spLocks noGrp="1"/>
          </p:cNvSpPr>
          <p:nvPr>
            <p:ph type="sldNum" sz="quarter" idx="12"/>
          </p:nvPr>
        </p:nvSpPr>
        <p:spPr/>
        <p:txBody>
          <a:bodyPr/>
          <a:lstStyle/>
          <a:p>
            <a:fld id="{28498C4A-281D-456F-B1B5-DFF3FFC7FCB3}" type="slidenum">
              <a:rPr kumimoji="1" lang="ja-JP" altLang="en-US" smtClean="0"/>
              <a:t>18</a:t>
            </a:fld>
            <a:endParaRPr kumimoji="1" lang="ja-JP" altLang="en-US"/>
          </a:p>
        </p:txBody>
      </p:sp>
      <p:pic>
        <p:nvPicPr>
          <p:cNvPr id="10" name="図 9" descr="カメラ, 古い, スーツ, ボート が含まれている画像&#10;&#10;自動的に生成された説明">
            <a:extLst>
              <a:ext uri="{FF2B5EF4-FFF2-40B4-BE49-F238E27FC236}">
                <a16:creationId xmlns:a16="http://schemas.microsoft.com/office/drawing/2014/main" id="{80DE2E3B-B9D0-47C2-6559-E90524814F48}"/>
              </a:ext>
            </a:extLst>
          </p:cNvPr>
          <p:cNvPicPr>
            <a:picLocks noChangeAspect="1"/>
          </p:cNvPicPr>
          <p:nvPr/>
        </p:nvPicPr>
        <p:blipFill rotWithShape="1">
          <a:blip r:embed="rId2">
            <a:alphaModFix amt="39000"/>
            <a:extLst>
              <a:ext uri="{28A0092B-C50C-407E-A947-70E740481C1C}">
                <a14:useLocalDpi xmlns:a14="http://schemas.microsoft.com/office/drawing/2010/main" val="0"/>
              </a:ext>
            </a:extLst>
          </a:blip>
          <a:srcRect r="16624"/>
          <a:stretch/>
        </p:blipFill>
        <p:spPr>
          <a:xfrm rot="5400000">
            <a:off x="9557096" y="228252"/>
            <a:ext cx="1659831" cy="1933577"/>
          </a:xfrm>
          <a:prstGeom prst="rect">
            <a:avLst/>
          </a:prstGeom>
        </p:spPr>
      </p:pic>
      <p:sp>
        <p:nvSpPr>
          <p:cNvPr id="11" name="テキスト ボックス 10">
            <a:extLst>
              <a:ext uri="{FF2B5EF4-FFF2-40B4-BE49-F238E27FC236}">
                <a16:creationId xmlns:a16="http://schemas.microsoft.com/office/drawing/2014/main" id="{A07C06D9-3740-DC02-451F-6AB962C2931E}"/>
              </a:ext>
            </a:extLst>
          </p:cNvPr>
          <p:cNvSpPr txBox="1"/>
          <p:nvPr/>
        </p:nvSpPr>
        <p:spPr>
          <a:xfrm>
            <a:off x="10021967" y="345673"/>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12" name="テキスト ボックス 11">
            <a:extLst>
              <a:ext uri="{FF2B5EF4-FFF2-40B4-BE49-F238E27FC236}">
                <a16:creationId xmlns:a16="http://schemas.microsoft.com/office/drawing/2014/main" id="{E70C49C3-0695-9B6A-CF09-519B1F7ED41E}"/>
              </a:ext>
            </a:extLst>
          </p:cNvPr>
          <p:cNvSpPr txBox="1"/>
          <p:nvPr/>
        </p:nvSpPr>
        <p:spPr>
          <a:xfrm>
            <a:off x="10009649" y="1557115"/>
            <a:ext cx="850325" cy="369332"/>
          </a:xfrm>
          <a:prstGeom prst="rect">
            <a:avLst/>
          </a:prstGeom>
          <a:noFill/>
        </p:spPr>
        <p:txBody>
          <a:bodyPr wrap="square" rtlCol="0">
            <a:spAutoFit/>
          </a:bodyPr>
          <a:lstStyle/>
          <a:p>
            <a:r>
              <a:rPr lang="en-US" altLang="ja-JP" b="1" dirty="0"/>
              <a:t>Rear</a:t>
            </a:r>
            <a:endParaRPr kumimoji="1" lang="ja-JP" altLang="en-US" b="1" dirty="0"/>
          </a:p>
        </p:txBody>
      </p:sp>
      <p:sp>
        <p:nvSpPr>
          <p:cNvPr id="13" name="楕円 12">
            <a:extLst>
              <a:ext uri="{FF2B5EF4-FFF2-40B4-BE49-F238E27FC236}">
                <a16:creationId xmlns:a16="http://schemas.microsoft.com/office/drawing/2014/main" id="{D5D8366D-03C8-AFA4-9F04-CFAEE3261ACA}"/>
              </a:ext>
            </a:extLst>
          </p:cNvPr>
          <p:cNvSpPr/>
          <p:nvPr/>
        </p:nvSpPr>
        <p:spPr>
          <a:xfrm>
            <a:off x="9568119" y="548205"/>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A228A90-13E8-79FE-24D3-2D569BA4E865}"/>
              </a:ext>
            </a:extLst>
          </p:cNvPr>
          <p:cNvSpPr/>
          <p:nvPr/>
        </p:nvSpPr>
        <p:spPr>
          <a:xfrm>
            <a:off x="10916216" y="474943"/>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D8C5BE-9F72-EFE5-D985-3EAB9EA7DFCE}"/>
              </a:ext>
            </a:extLst>
          </p:cNvPr>
          <p:cNvSpPr/>
          <p:nvPr/>
        </p:nvSpPr>
        <p:spPr>
          <a:xfrm>
            <a:off x="9579898" y="1568769"/>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729E631A-D12B-A0CE-41E9-4CB2CC26CD07}"/>
              </a:ext>
            </a:extLst>
          </p:cNvPr>
          <p:cNvSpPr/>
          <p:nvPr/>
        </p:nvSpPr>
        <p:spPr>
          <a:xfrm>
            <a:off x="10791825" y="1602407"/>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CB6439-4DF4-5486-B3C7-57B1A2E6B44A}"/>
                  </a:ext>
                </a:extLst>
              </p:cNvPr>
              <p:cNvSpPr txBox="1"/>
              <p:nvPr/>
            </p:nvSpPr>
            <p:spPr>
              <a:xfrm>
                <a:off x="11011228" y="436916"/>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80CB6439-4DF4-5486-B3C7-57B1A2E6B44A}"/>
                  </a:ext>
                </a:extLst>
              </p:cNvPr>
              <p:cNvSpPr txBox="1">
                <a:spLocks noRot="1" noChangeAspect="1" noMove="1" noResize="1" noEditPoints="1" noAdjustHandles="1" noChangeArrowheads="1" noChangeShapeType="1" noTextEdit="1"/>
              </p:cNvSpPr>
              <p:nvPr/>
            </p:nvSpPr>
            <p:spPr>
              <a:xfrm>
                <a:off x="11011228" y="436916"/>
                <a:ext cx="790558"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DD0BD15-A081-67CB-DB84-737887680416}"/>
                  </a:ext>
                </a:extLst>
              </p:cNvPr>
              <p:cNvSpPr txBox="1"/>
              <p:nvPr/>
            </p:nvSpPr>
            <p:spPr>
              <a:xfrm>
                <a:off x="9058717" y="1638874"/>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8DD0BD15-A081-67CB-DB84-737887680416}"/>
                  </a:ext>
                </a:extLst>
              </p:cNvPr>
              <p:cNvSpPr txBox="1">
                <a:spLocks noRot="1" noChangeAspect="1" noMove="1" noResize="1" noEditPoints="1" noAdjustHandles="1" noChangeArrowheads="1" noChangeShapeType="1" noTextEdit="1"/>
              </p:cNvSpPr>
              <p:nvPr/>
            </p:nvSpPr>
            <p:spPr>
              <a:xfrm>
                <a:off x="9058717" y="1638874"/>
                <a:ext cx="567708" cy="369332"/>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A2ECE1-FE64-2CEA-8D94-8B2503331B21}"/>
              </a:ext>
            </a:extLst>
          </p:cNvPr>
          <p:cNvSpPr txBox="1"/>
          <p:nvPr/>
        </p:nvSpPr>
        <p:spPr>
          <a:xfrm>
            <a:off x="9310534" y="315375"/>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0" name="テキスト ボックス 19">
            <a:extLst>
              <a:ext uri="{FF2B5EF4-FFF2-40B4-BE49-F238E27FC236}">
                <a16:creationId xmlns:a16="http://schemas.microsoft.com/office/drawing/2014/main" id="{BBC7F610-7CD8-AFB8-F6A8-5BE54F5BAF97}"/>
              </a:ext>
            </a:extLst>
          </p:cNvPr>
          <p:cNvSpPr txBox="1"/>
          <p:nvPr/>
        </p:nvSpPr>
        <p:spPr>
          <a:xfrm>
            <a:off x="11098098" y="1737147"/>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66AA45EE-42CC-EFFC-6BC3-D1CDC955413C}"/>
              </a:ext>
            </a:extLst>
          </p:cNvPr>
          <p:cNvSpPr txBox="1"/>
          <p:nvPr/>
        </p:nvSpPr>
        <p:spPr>
          <a:xfrm>
            <a:off x="9877425" y="2180902"/>
            <a:ext cx="914400" cy="369332"/>
          </a:xfrm>
          <a:prstGeom prst="rect">
            <a:avLst/>
          </a:prstGeom>
          <a:noFill/>
        </p:spPr>
        <p:txBody>
          <a:bodyPr wrap="square" rtlCol="0">
            <a:spAutoFit/>
          </a:bodyPr>
          <a:lstStyle/>
          <a:p>
            <a:pPr algn="ctr"/>
            <a:r>
              <a:rPr kumimoji="1" lang="ja-JP" altLang="en-US" dirty="0"/>
              <a:t>位相</a:t>
            </a:r>
          </a:p>
        </p:txBody>
      </p:sp>
      <p:cxnSp>
        <p:nvCxnSpPr>
          <p:cNvPr id="5" name="直線コネクタ 4">
            <a:extLst>
              <a:ext uri="{FF2B5EF4-FFF2-40B4-BE49-F238E27FC236}">
                <a16:creationId xmlns:a16="http://schemas.microsoft.com/office/drawing/2014/main" id="{0A41EFA8-0EE7-8EC2-7F88-25E1B30AA489}"/>
              </a:ext>
            </a:extLst>
          </p:cNvPr>
          <p:cNvCxnSpPr>
            <a:cxnSpLocks/>
          </p:cNvCxnSpPr>
          <p:nvPr/>
        </p:nvCxnSpPr>
        <p:spPr>
          <a:xfrm flipH="1" flipV="1">
            <a:off x="1813848" y="5463466"/>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グラフィックス 5" descr="足部 枠線">
            <a:extLst>
              <a:ext uri="{FF2B5EF4-FFF2-40B4-BE49-F238E27FC236}">
                <a16:creationId xmlns:a16="http://schemas.microsoft.com/office/drawing/2014/main" id="{BB741A92-1163-1662-3187-47B24551A7E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1396775" y="5137824"/>
            <a:ext cx="751210" cy="325950"/>
          </a:xfrm>
          <a:prstGeom prst="rect">
            <a:avLst/>
          </a:prstGeom>
        </p:spPr>
      </p:pic>
      <p:sp>
        <p:nvSpPr>
          <p:cNvPr id="7" name="正方形/長方形 6">
            <a:extLst>
              <a:ext uri="{FF2B5EF4-FFF2-40B4-BE49-F238E27FC236}">
                <a16:creationId xmlns:a16="http://schemas.microsoft.com/office/drawing/2014/main" id="{5F276C54-0196-9849-5742-03CFA29967F3}"/>
              </a:ext>
            </a:extLst>
          </p:cNvPr>
          <p:cNvSpPr/>
          <p:nvPr/>
        </p:nvSpPr>
        <p:spPr>
          <a:xfrm>
            <a:off x="1790949" y="5696338"/>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451A05B-176C-C462-B62E-80B8EFF9FB74}"/>
              </a:ext>
            </a:extLst>
          </p:cNvPr>
          <p:cNvSpPr/>
          <p:nvPr/>
        </p:nvSpPr>
        <p:spPr>
          <a:xfrm rot="20405998">
            <a:off x="1508931" y="5370603"/>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E60C6D6E-B77C-4CB3-0790-1E36D8EF1C2D}"/>
              </a:ext>
            </a:extLst>
          </p:cNvPr>
          <p:cNvCxnSpPr>
            <a:cxnSpLocks/>
          </p:cNvCxnSpPr>
          <p:nvPr/>
        </p:nvCxnSpPr>
        <p:spPr>
          <a:xfrm flipV="1">
            <a:off x="3383159" y="5462327"/>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グラフィックス 22" descr="足部 枠線">
            <a:extLst>
              <a:ext uri="{FF2B5EF4-FFF2-40B4-BE49-F238E27FC236}">
                <a16:creationId xmlns:a16="http://schemas.microsoft.com/office/drawing/2014/main" id="{30D12A89-BA48-7979-07D1-ECEC30464E6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3019596" y="5180385"/>
            <a:ext cx="751210" cy="292022"/>
          </a:xfrm>
          <a:prstGeom prst="rect">
            <a:avLst/>
          </a:prstGeom>
        </p:spPr>
      </p:pic>
      <p:sp>
        <p:nvSpPr>
          <p:cNvPr id="25" name="正方形/長方形 24">
            <a:extLst>
              <a:ext uri="{FF2B5EF4-FFF2-40B4-BE49-F238E27FC236}">
                <a16:creationId xmlns:a16="http://schemas.microsoft.com/office/drawing/2014/main" id="{ABF51AA7-D353-D18A-5826-831C76C5DCF0}"/>
              </a:ext>
            </a:extLst>
          </p:cNvPr>
          <p:cNvSpPr/>
          <p:nvPr/>
        </p:nvSpPr>
        <p:spPr>
          <a:xfrm>
            <a:off x="3352550" y="5695199"/>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25F82ED5-37A5-64FA-C9FD-03B0E3C5E3A2}"/>
              </a:ext>
            </a:extLst>
          </p:cNvPr>
          <p:cNvSpPr/>
          <p:nvPr/>
        </p:nvSpPr>
        <p:spPr>
          <a:xfrm>
            <a:off x="3113638" y="5369388"/>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656A6FA6-E6A8-B44B-6927-DCA0A8105535}"/>
              </a:ext>
            </a:extLst>
          </p:cNvPr>
          <p:cNvGrpSpPr/>
          <p:nvPr/>
        </p:nvGrpSpPr>
        <p:grpSpPr>
          <a:xfrm>
            <a:off x="2268133" y="4293899"/>
            <a:ext cx="316666" cy="356485"/>
            <a:chOff x="7791450" y="2036196"/>
            <a:chExt cx="316666" cy="356485"/>
          </a:xfrm>
        </p:grpSpPr>
        <p:sp>
          <p:nvSpPr>
            <p:cNvPr id="32" name="楕円 31">
              <a:extLst>
                <a:ext uri="{FF2B5EF4-FFF2-40B4-BE49-F238E27FC236}">
                  <a16:creationId xmlns:a16="http://schemas.microsoft.com/office/drawing/2014/main" id="{B1192B38-0B16-0A3A-1208-C8F860D853B7}"/>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29F95DA-AC9F-C43A-1681-CEF06C9EE44A}"/>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0368C4A-A550-B4A8-466F-B52CCAF9AD8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弧 34">
              <a:extLst>
                <a:ext uri="{FF2B5EF4-FFF2-40B4-BE49-F238E27FC236}">
                  <a16:creationId xmlns:a16="http://schemas.microsoft.com/office/drawing/2014/main" id="{62A5623D-568A-9408-FE25-3FD2793DAA88}"/>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D45B582-C78D-C7CF-2339-EC812DC72AC9}"/>
              </a:ext>
            </a:extLst>
          </p:cNvPr>
          <p:cNvGrpSpPr/>
          <p:nvPr/>
        </p:nvGrpSpPr>
        <p:grpSpPr>
          <a:xfrm>
            <a:off x="3805089" y="4299784"/>
            <a:ext cx="316666" cy="356485"/>
            <a:chOff x="7791450" y="2036196"/>
            <a:chExt cx="316666" cy="356485"/>
          </a:xfrm>
        </p:grpSpPr>
        <p:sp>
          <p:nvSpPr>
            <p:cNvPr id="37" name="楕円 36">
              <a:extLst>
                <a:ext uri="{FF2B5EF4-FFF2-40B4-BE49-F238E27FC236}">
                  <a16:creationId xmlns:a16="http://schemas.microsoft.com/office/drawing/2014/main" id="{6D7E56BB-3912-212C-8FED-7CFBBED06AD1}"/>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D5629AE-0DDE-B5FE-9F81-92F145B86E77}"/>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98010A81-9FA7-428D-4C46-86F9FEF8464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弧 39">
              <a:extLst>
                <a:ext uri="{FF2B5EF4-FFF2-40B4-BE49-F238E27FC236}">
                  <a16:creationId xmlns:a16="http://schemas.microsoft.com/office/drawing/2014/main" id="{40213FF4-4C4B-7936-9C41-7BDE72DEFED4}"/>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E278614-7AEF-85AE-12A9-2808E5E9314F}"/>
              </a:ext>
            </a:extLst>
          </p:cNvPr>
          <p:cNvGrpSpPr/>
          <p:nvPr/>
        </p:nvGrpSpPr>
        <p:grpSpPr>
          <a:xfrm>
            <a:off x="8833640" y="4280981"/>
            <a:ext cx="316666" cy="356485"/>
            <a:chOff x="7791450" y="2036196"/>
            <a:chExt cx="316666" cy="356485"/>
          </a:xfrm>
        </p:grpSpPr>
        <p:sp>
          <p:nvSpPr>
            <p:cNvPr id="42" name="楕円 41">
              <a:extLst>
                <a:ext uri="{FF2B5EF4-FFF2-40B4-BE49-F238E27FC236}">
                  <a16:creationId xmlns:a16="http://schemas.microsoft.com/office/drawing/2014/main" id="{0B741C9C-10BB-2B38-35A3-4A22FD82449E}"/>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86BA29FB-887E-C6EC-C7F8-6F0D4086580A}"/>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86AF2910-D1DD-D576-EA74-53D9F301A30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弧 44">
              <a:extLst>
                <a:ext uri="{FF2B5EF4-FFF2-40B4-BE49-F238E27FC236}">
                  <a16:creationId xmlns:a16="http://schemas.microsoft.com/office/drawing/2014/main" id="{D921287B-2E6A-E507-73E2-C4B3E896F392}"/>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7650A47A-2B5E-FE38-0AC6-99D7AF9B6EF2}"/>
              </a:ext>
            </a:extLst>
          </p:cNvPr>
          <p:cNvGrpSpPr/>
          <p:nvPr/>
        </p:nvGrpSpPr>
        <p:grpSpPr>
          <a:xfrm>
            <a:off x="6932365" y="4254461"/>
            <a:ext cx="316666" cy="356485"/>
            <a:chOff x="7791450" y="2036196"/>
            <a:chExt cx="316666" cy="356485"/>
          </a:xfrm>
        </p:grpSpPr>
        <p:sp>
          <p:nvSpPr>
            <p:cNvPr id="47" name="楕円 46">
              <a:extLst>
                <a:ext uri="{FF2B5EF4-FFF2-40B4-BE49-F238E27FC236}">
                  <a16:creationId xmlns:a16="http://schemas.microsoft.com/office/drawing/2014/main" id="{FD9C9FFD-587A-4BAE-EDE4-C95F48F9AF7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F6441B4B-4801-C3EB-FA9B-355B91A3098C}"/>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CC99DE96-7F0D-CA36-3E07-1342C0A42C9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弧 49">
              <a:extLst>
                <a:ext uri="{FF2B5EF4-FFF2-40B4-BE49-F238E27FC236}">
                  <a16:creationId xmlns:a16="http://schemas.microsoft.com/office/drawing/2014/main" id="{3043FD10-F0EA-A3D7-D23A-F09AC471B70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51" name="直線コネクタ 50">
            <a:extLst>
              <a:ext uri="{FF2B5EF4-FFF2-40B4-BE49-F238E27FC236}">
                <a16:creationId xmlns:a16="http://schemas.microsoft.com/office/drawing/2014/main" id="{AFD3DB29-13DE-1124-E2C5-0566F0FB5370}"/>
              </a:ext>
            </a:extLst>
          </p:cNvPr>
          <p:cNvCxnSpPr>
            <a:cxnSpLocks/>
          </p:cNvCxnSpPr>
          <p:nvPr/>
        </p:nvCxnSpPr>
        <p:spPr>
          <a:xfrm flipH="1" flipV="1">
            <a:off x="7754851" y="5425152"/>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グラフィックス 51" descr="足部 枠線">
            <a:extLst>
              <a:ext uri="{FF2B5EF4-FFF2-40B4-BE49-F238E27FC236}">
                <a16:creationId xmlns:a16="http://schemas.microsoft.com/office/drawing/2014/main" id="{C8B3E74D-0B0C-CEAA-D552-DE6FFC091E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7288181" y="5113970"/>
            <a:ext cx="751210" cy="325950"/>
          </a:xfrm>
          <a:prstGeom prst="rect">
            <a:avLst/>
          </a:prstGeom>
        </p:spPr>
      </p:pic>
      <p:sp>
        <p:nvSpPr>
          <p:cNvPr id="53" name="正方形/長方形 52">
            <a:extLst>
              <a:ext uri="{FF2B5EF4-FFF2-40B4-BE49-F238E27FC236}">
                <a16:creationId xmlns:a16="http://schemas.microsoft.com/office/drawing/2014/main" id="{C1F0270E-4DF0-4184-74D9-3E44D87AAC60}"/>
              </a:ext>
            </a:extLst>
          </p:cNvPr>
          <p:cNvSpPr/>
          <p:nvPr/>
        </p:nvSpPr>
        <p:spPr>
          <a:xfrm>
            <a:off x="6537673" y="5666034"/>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96C99423-7AAD-2876-F1D5-76E83326BDEB}"/>
              </a:ext>
            </a:extLst>
          </p:cNvPr>
          <p:cNvSpPr/>
          <p:nvPr/>
        </p:nvSpPr>
        <p:spPr>
          <a:xfrm rot="20405998">
            <a:off x="7449934" y="5332289"/>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330DEFBF-EE27-52C4-9301-51A01B008B67}"/>
              </a:ext>
            </a:extLst>
          </p:cNvPr>
          <p:cNvCxnSpPr>
            <a:cxnSpLocks/>
          </p:cNvCxnSpPr>
          <p:nvPr/>
        </p:nvCxnSpPr>
        <p:spPr>
          <a:xfrm flipV="1">
            <a:off x="9686297" y="5442030"/>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56" name="グラフィックス 55" descr="足部 枠線">
            <a:extLst>
              <a:ext uri="{FF2B5EF4-FFF2-40B4-BE49-F238E27FC236}">
                <a16:creationId xmlns:a16="http://schemas.microsoft.com/office/drawing/2014/main" id="{28CE7B71-55B4-B65C-205E-824BAC0AA46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9294159" y="5160088"/>
            <a:ext cx="751210" cy="292022"/>
          </a:xfrm>
          <a:prstGeom prst="rect">
            <a:avLst/>
          </a:prstGeom>
        </p:spPr>
      </p:pic>
      <p:sp>
        <p:nvSpPr>
          <p:cNvPr id="57" name="正方形/長方形 56">
            <a:extLst>
              <a:ext uri="{FF2B5EF4-FFF2-40B4-BE49-F238E27FC236}">
                <a16:creationId xmlns:a16="http://schemas.microsoft.com/office/drawing/2014/main" id="{86C35215-9F59-5764-FB98-A8D031150991}"/>
              </a:ext>
            </a:extLst>
          </p:cNvPr>
          <p:cNvSpPr/>
          <p:nvPr/>
        </p:nvSpPr>
        <p:spPr>
          <a:xfrm>
            <a:off x="8457958" y="5692665"/>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62C67E32-2C03-5BFB-85C6-9D46BAA677BB}"/>
              </a:ext>
            </a:extLst>
          </p:cNvPr>
          <p:cNvSpPr/>
          <p:nvPr/>
        </p:nvSpPr>
        <p:spPr>
          <a:xfrm>
            <a:off x="9416776" y="5349091"/>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弧 62">
            <a:extLst>
              <a:ext uri="{FF2B5EF4-FFF2-40B4-BE49-F238E27FC236}">
                <a16:creationId xmlns:a16="http://schemas.microsoft.com/office/drawing/2014/main" id="{9F304C91-909D-7D47-BE22-0572E061E678}"/>
              </a:ext>
            </a:extLst>
          </p:cNvPr>
          <p:cNvSpPr/>
          <p:nvPr/>
        </p:nvSpPr>
        <p:spPr>
          <a:xfrm>
            <a:off x="1399955" y="5124571"/>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48D6BFE7-C41F-F8BE-D8D6-2B14613F8553}"/>
              </a:ext>
            </a:extLst>
          </p:cNvPr>
          <p:cNvSpPr/>
          <p:nvPr/>
        </p:nvSpPr>
        <p:spPr>
          <a:xfrm>
            <a:off x="7290663" y="5124571"/>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DEF6A8D-3169-D7FE-AD9A-049292521294}"/>
              </a:ext>
            </a:extLst>
          </p:cNvPr>
          <p:cNvSpPr txBox="1"/>
          <p:nvPr/>
        </p:nvSpPr>
        <p:spPr>
          <a:xfrm>
            <a:off x="1266092" y="6005634"/>
            <a:ext cx="3306837" cy="369332"/>
          </a:xfrm>
          <a:prstGeom prst="rect">
            <a:avLst/>
          </a:prstGeom>
          <a:noFill/>
        </p:spPr>
        <p:txBody>
          <a:bodyPr wrap="square" rtlCol="0">
            <a:spAutoFit/>
          </a:bodyPr>
          <a:lstStyle/>
          <a:p>
            <a:r>
              <a:rPr kumimoji="1" lang="ja-JP" altLang="en-US" dirty="0"/>
              <a:t>身体の前側にて初期接地運動</a:t>
            </a:r>
          </a:p>
        </p:txBody>
      </p:sp>
      <p:sp>
        <p:nvSpPr>
          <p:cNvPr id="26" name="テキスト ボックス 25">
            <a:extLst>
              <a:ext uri="{FF2B5EF4-FFF2-40B4-BE49-F238E27FC236}">
                <a16:creationId xmlns:a16="http://schemas.microsoft.com/office/drawing/2014/main" id="{1D82AD19-2166-3AD0-4BAA-4B93B39FF43A}"/>
              </a:ext>
            </a:extLst>
          </p:cNvPr>
          <p:cNvSpPr txBox="1"/>
          <p:nvPr/>
        </p:nvSpPr>
        <p:spPr>
          <a:xfrm>
            <a:off x="7087057" y="6036239"/>
            <a:ext cx="2481062" cy="369332"/>
          </a:xfrm>
          <a:prstGeom prst="rect">
            <a:avLst/>
          </a:prstGeom>
          <a:noFill/>
        </p:spPr>
        <p:txBody>
          <a:bodyPr wrap="square" rtlCol="0">
            <a:spAutoFit/>
          </a:bodyPr>
          <a:lstStyle/>
          <a:p>
            <a:r>
              <a:rPr lang="ja-JP" altLang="en-US" dirty="0"/>
              <a:t>後側にて</a:t>
            </a:r>
            <a:r>
              <a:rPr kumimoji="1" lang="ja-JP" altLang="en-US" dirty="0"/>
              <a:t>初期接地運動</a:t>
            </a:r>
          </a:p>
        </p:txBody>
      </p:sp>
      <p:sp>
        <p:nvSpPr>
          <p:cNvPr id="27" name="テキスト ボックス 26">
            <a:extLst>
              <a:ext uri="{FF2B5EF4-FFF2-40B4-BE49-F238E27FC236}">
                <a16:creationId xmlns:a16="http://schemas.microsoft.com/office/drawing/2014/main" id="{94FBCC59-F667-BC5D-CD8D-57D7E2077954}"/>
              </a:ext>
            </a:extLst>
          </p:cNvPr>
          <p:cNvSpPr txBox="1"/>
          <p:nvPr/>
        </p:nvSpPr>
        <p:spPr>
          <a:xfrm>
            <a:off x="5648233" y="1910113"/>
            <a:ext cx="640859" cy="369332"/>
          </a:xfrm>
          <a:prstGeom prst="rect">
            <a:avLst/>
          </a:prstGeom>
          <a:noFill/>
        </p:spPr>
        <p:txBody>
          <a:bodyPr wrap="square" rtlCol="0">
            <a:spAutoFit/>
          </a:bodyPr>
          <a:lstStyle/>
          <a:p>
            <a:r>
              <a:rPr lang="ja-JP" altLang="en-US" dirty="0"/>
              <a:t>凡例</a:t>
            </a:r>
            <a:endParaRPr kumimoji="1" lang="ja-JP" altLang="en-US" dirty="0"/>
          </a:p>
        </p:txBody>
      </p:sp>
      <p:grpSp>
        <p:nvGrpSpPr>
          <p:cNvPr id="72" name="グループ化 71">
            <a:extLst>
              <a:ext uri="{FF2B5EF4-FFF2-40B4-BE49-F238E27FC236}">
                <a16:creationId xmlns:a16="http://schemas.microsoft.com/office/drawing/2014/main" id="{DDB240D9-01CD-723A-1F39-920431E7BA50}"/>
              </a:ext>
            </a:extLst>
          </p:cNvPr>
          <p:cNvGrpSpPr/>
          <p:nvPr/>
        </p:nvGrpSpPr>
        <p:grpSpPr>
          <a:xfrm>
            <a:off x="7092769" y="1995217"/>
            <a:ext cx="316666" cy="356485"/>
            <a:chOff x="7791450" y="2036196"/>
            <a:chExt cx="316666" cy="356485"/>
          </a:xfrm>
        </p:grpSpPr>
        <p:sp>
          <p:nvSpPr>
            <p:cNvPr id="73" name="楕円 72">
              <a:extLst>
                <a:ext uri="{FF2B5EF4-FFF2-40B4-BE49-F238E27FC236}">
                  <a16:creationId xmlns:a16="http://schemas.microsoft.com/office/drawing/2014/main" id="{231EB2A5-06D3-1621-C852-79BE5D072E7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FB788F79-D434-D90B-DB7D-B5B480A9791A}"/>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15EC40B6-262E-F0E9-4D3E-A555B4D395E1}"/>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弧 75">
              <a:extLst>
                <a:ext uri="{FF2B5EF4-FFF2-40B4-BE49-F238E27FC236}">
                  <a16:creationId xmlns:a16="http://schemas.microsoft.com/office/drawing/2014/main" id="{A469C465-065B-70F3-B87E-4A6532C8DF0B}"/>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6E287AAE-049E-F7B5-7B0F-086F86434864}"/>
              </a:ext>
            </a:extLst>
          </p:cNvPr>
          <p:cNvCxnSpPr>
            <a:cxnSpLocks/>
          </p:cNvCxnSpPr>
          <p:nvPr/>
        </p:nvCxnSpPr>
        <p:spPr>
          <a:xfrm flipH="1" flipV="1">
            <a:off x="7821598" y="3056548"/>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78" name="グラフィックス 77" descr="足部 枠線">
            <a:extLst>
              <a:ext uri="{FF2B5EF4-FFF2-40B4-BE49-F238E27FC236}">
                <a16:creationId xmlns:a16="http://schemas.microsoft.com/office/drawing/2014/main" id="{67C8A8FD-2D24-283B-AFAA-E19307EE4D55}"/>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7354928" y="2745366"/>
            <a:ext cx="751210" cy="325950"/>
          </a:xfrm>
          <a:prstGeom prst="rect">
            <a:avLst/>
          </a:prstGeom>
        </p:spPr>
      </p:pic>
      <p:sp>
        <p:nvSpPr>
          <p:cNvPr id="79" name="正方形/長方形 78">
            <a:extLst>
              <a:ext uri="{FF2B5EF4-FFF2-40B4-BE49-F238E27FC236}">
                <a16:creationId xmlns:a16="http://schemas.microsoft.com/office/drawing/2014/main" id="{E49B8CE4-B7E0-B18A-A19D-1E9B2C05E37C}"/>
              </a:ext>
            </a:extLst>
          </p:cNvPr>
          <p:cNvSpPr/>
          <p:nvPr/>
        </p:nvSpPr>
        <p:spPr>
          <a:xfrm>
            <a:off x="6604420" y="3297430"/>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0FC6521A-2445-F331-1C12-168FB29C4D12}"/>
              </a:ext>
            </a:extLst>
          </p:cNvPr>
          <p:cNvSpPr/>
          <p:nvPr/>
        </p:nvSpPr>
        <p:spPr>
          <a:xfrm rot="20405998">
            <a:off x="7516681" y="2963685"/>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弧 80">
            <a:extLst>
              <a:ext uri="{FF2B5EF4-FFF2-40B4-BE49-F238E27FC236}">
                <a16:creationId xmlns:a16="http://schemas.microsoft.com/office/drawing/2014/main" id="{FEE3B573-B56F-FE8C-3672-9EC90A161E56}"/>
              </a:ext>
            </a:extLst>
          </p:cNvPr>
          <p:cNvSpPr/>
          <p:nvPr/>
        </p:nvSpPr>
        <p:spPr>
          <a:xfrm>
            <a:off x="7357410" y="2755967"/>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3AA721B-6CCB-E86E-2F9D-2E0E43FC0050}"/>
              </a:ext>
            </a:extLst>
          </p:cNvPr>
          <p:cNvSpPr/>
          <p:nvPr/>
        </p:nvSpPr>
        <p:spPr>
          <a:xfrm>
            <a:off x="5616600" y="1825624"/>
            <a:ext cx="3375373" cy="215879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a:extLst>
              <a:ext uri="{FF2B5EF4-FFF2-40B4-BE49-F238E27FC236}">
                <a16:creationId xmlns:a16="http://schemas.microsoft.com/office/drawing/2014/main" id="{3E41CBEE-7798-7A2A-70B3-77323DE55E8C}"/>
              </a:ext>
            </a:extLst>
          </p:cNvPr>
          <p:cNvCxnSpPr>
            <a:cxnSpLocks/>
          </p:cNvCxnSpPr>
          <p:nvPr/>
        </p:nvCxnSpPr>
        <p:spPr>
          <a:xfrm flipV="1">
            <a:off x="7459006" y="2068859"/>
            <a:ext cx="415752" cy="91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DBF3E20-5BDE-175E-26AD-263EFB9174FA}"/>
              </a:ext>
            </a:extLst>
          </p:cNvPr>
          <p:cNvSpPr txBox="1"/>
          <p:nvPr/>
        </p:nvSpPr>
        <p:spPr>
          <a:xfrm>
            <a:off x="5867253" y="3193873"/>
            <a:ext cx="457200" cy="369332"/>
          </a:xfrm>
          <a:prstGeom prst="rect">
            <a:avLst/>
          </a:prstGeom>
          <a:noFill/>
        </p:spPr>
        <p:txBody>
          <a:bodyPr wrap="square" rtlCol="0">
            <a:spAutoFit/>
          </a:bodyPr>
          <a:lstStyle/>
          <a:p>
            <a:r>
              <a:rPr kumimoji="1" lang="ja-JP" altLang="en-US" dirty="0"/>
              <a:t>前</a:t>
            </a:r>
          </a:p>
        </p:txBody>
      </p:sp>
      <p:sp>
        <p:nvSpPr>
          <p:cNvPr id="87" name="テキスト ボックス 86">
            <a:extLst>
              <a:ext uri="{FF2B5EF4-FFF2-40B4-BE49-F238E27FC236}">
                <a16:creationId xmlns:a16="http://schemas.microsoft.com/office/drawing/2014/main" id="{9E6B41F2-F17F-4638-FB2E-8C5E3B505BB2}"/>
              </a:ext>
            </a:extLst>
          </p:cNvPr>
          <p:cNvSpPr txBox="1"/>
          <p:nvPr/>
        </p:nvSpPr>
        <p:spPr>
          <a:xfrm>
            <a:off x="8324591" y="3175239"/>
            <a:ext cx="516669" cy="369332"/>
          </a:xfrm>
          <a:prstGeom prst="rect">
            <a:avLst/>
          </a:prstGeom>
          <a:noFill/>
        </p:spPr>
        <p:txBody>
          <a:bodyPr wrap="square" rtlCol="0">
            <a:spAutoFit/>
          </a:bodyPr>
          <a:lstStyle/>
          <a:p>
            <a:r>
              <a:rPr kumimoji="1" lang="ja-JP" altLang="en-US" dirty="0"/>
              <a:t>後</a:t>
            </a:r>
          </a:p>
        </p:txBody>
      </p:sp>
      <p:sp>
        <p:nvSpPr>
          <p:cNvPr id="88" name="テキスト ボックス 87">
            <a:extLst>
              <a:ext uri="{FF2B5EF4-FFF2-40B4-BE49-F238E27FC236}">
                <a16:creationId xmlns:a16="http://schemas.microsoft.com/office/drawing/2014/main" id="{A1B6AA56-0251-B155-9B2C-1E4C4D78CB7D}"/>
              </a:ext>
            </a:extLst>
          </p:cNvPr>
          <p:cNvSpPr txBox="1"/>
          <p:nvPr/>
        </p:nvSpPr>
        <p:spPr>
          <a:xfrm>
            <a:off x="7880054" y="1888244"/>
            <a:ext cx="678284" cy="369332"/>
          </a:xfrm>
          <a:prstGeom prst="rect">
            <a:avLst/>
          </a:prstGeom>
          <a:noFill/>
        </p:spPr>
        <p:txBody>
          <a:bodyPr wrap="square" rtlCol="0">
            <a:spAutoFit/>
          </a:bodyPr>
          <a:lstStyle/>
          <a:p>
            <a:r>
              <a:rPr kumimoji="1" lang="ja-JP" altLang="en-US" dirty="0"/>
              <a:t>頭部</a:t>
            </a:r>
          </a:p>
        </p:txBody>
      </p:sp>
      <p:sp>
        <p:nvSpPr>
          <p:cNvPr id="89" name="テキスト ボックス 88">
            <a:extLst>
              <a:ext uri="{FF2B5EF4-FFF2-40B4-BE49-F238E27FC236}">
                <a16:creationId xmlns:a16="http://schemas.microsoft.com/office/drawing/2014/main" id="{83A06B7D-7659-3382-5B35-223AC3AB4D63}"/>
              </a:ext>
            </a:extLst>
          </p:cNvPr>
          <p:cNvSpPr txBox="1"/>
          <p:nvPr/>
        </p:nvSpPr>
        <p:spPr>
          <a:xfrm>
            <a:off x="6095853" y="3598852"/>
            <a:ext cx="2109543" cy="369332"/>
          </a:xfrm>
          <a:prstGeom prst="rect">
            <a:avLst/>
          </a:prstGeom>
          <a:noFill/>
        </p:spPr>
        <p:txBody>
          <a:bodyPr wrap="square" rtlCol="0">
            <a:spAutoFit/>
          </a:bodyPr>
          <a:lstStyle/>
          <a:p>
            <a:r>
              <a:rPr kumimoji="1" lang="ja-JP" altLang="en-US" dirty="0"/>
              <a:t>スライダー可動域</a:t>
            </a:r>
            <a:endParaRPr kumimoji="1" lang="en-US" altLang="ja-JP" dirty="0"/>
          </a:p>
        </p:txBody>
      </p:sp>
      <p:cxnSp>
        <p:nvCxnSpPr>
          <p:cNvPr id="90" name="直線コネクタ 89">
            <a:extLst>
              <a:ext uri="{FF2B5EF4-FFF2-40B4-BE49-F238E27FC236}">
                <a16:creationId xmlns:a16="http://schemas.microsoft.com/office/drawing/2014/main" id="{82ED8D10-BBE2-89F6-5EC4-D22181D4A3F0}"/>
              </a:ext>
            </a:extLst>
          </p:cNvPr>
          <p:cNvCxnSpPr>
            <a:cxnSpLocks/>
          </p:cNvCxnSpPr>
          <p:nvPr/>
        </p:nvCxnSpPr>
        <p:spPr>
          <a:xfrm flipH="1">
            <a:off x="7150624" y="3405430"/>
            <a:ext cx="83795" cy="193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6C01E63-012C-F4A5-8193-C3C13861D861}"/>
              </a:ext>
            </a:extLst>
          </p:cNvPr>
          <p:cNvCxnSpPr>
            <a:cxnSpLocks/>
            <a:stCxn id="80" idx="1"/>
          </p:cNvCxnSpPr>
          <p:nvPr/>
        </p:nvCxnSpPr>
        <p:spPr>
          <a:xfrm flipH="1" flipV="1">
            <a:off x="7140994" y="2990207"/>
            <a:ext cx="391809" cy="119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18989662-57A9-DE65-01B8-FA7569FD4A40}"/>
              </a:ext>
            </a:extLst>
          </p:cNvPr>
          <p:cNvSpPr txBox="1"/>
          <p:nvPr/>
        </p:nvSpPr>
        <p:spPr>
          <a:xfrm>
            <a:off x="6338782" y="2752175"/>
            <a:ext cx="985102" cy="369332"/>
          </a:xfrm>
          <a:prstGeom prst="rect">
            <a:avLst/>
          </a:prstGeom>
          <a:noFill/>
        </p:spPr>
        <p:txBody>
          <a:bodyPr wrap="square" rtlCol="0">
            <a:spAutoFit/>
          </a:bodyPr>
          <a:lstStyle/>
          <a:p>
            <a:r>
              <a:rPr lang="ja-JP" altLang="en-US" dirty="0"/>
              <a:t>ペダル</a:t>
            </a:r>
            <a:endParaRPr kumimoji="1" lang="en-US" altLang="ja-JP" dirty="0"/>
          </a:p>
        </p:txBody>
      </p:sp>
      <p:sp>
        <p:nvSpPr>
          <p:cNvPr id="102" name="コンテンツ プレースホルダー 101">
            <a:extLst>
              <a:ext uri="{FF2B5EF4-FFF2-40B4-BE49-F238E27FC236}">
                <a16:creationId xmlns:a16="http://schemas.microsoft.com/office/drawing/2014/main" id="{F41797D5-0C70-50D7-3112-B7BB3E1DFCB4}"/>
              </a:ext>
            </a:extLst>
          </p:cNvPr>
          <p:cNvSpPr>
            <a:spLocks noGrp="1"/>
          </p:cNvSpPr>
          <p:nvPr>
            <p:ph idx="1"/>
          </p:nvPr>
        </p:nvSpPr>
        <p:spPr>
          <a:xfrm>
            <a:off x="838200" y="1825625"/>
            <a:ext cx="4790516" cy="2345103"/>
          </a:xfrm>
        </p:spPr>
        <p:txBody>
          <a:bodyPr>
            <a:normAutofit/>
          </a:bodyPr>
          <a:lstStyle/>
          <a:p>
            <a:r>
              <a:rPr lang="en-US" altLang="ja-JP" dirty="0"/>
              <a:t>Lower Limb module</a:t>
            </a:r>
          </a:p>
          <a:p>
            <a:r>
              <a:rPr lang="ja-JP" altLang="en-US" dirty="0"/>
              <a:t>接地時に踵を落とす</a:t>
            </a:r>
            <a:endParaRPr lang="en-US" altLang="ja-JP" dirty="0"/>
          </a:p>
          <a:p>
            <a:r>
              <a:rPr lang="ja-JP" altLang="en-US" dirty="0"/>
              <a:t>初期接地の再現を</a:t>
            </a:r>
            <a:br>
              <a:rPr lang="en-US" altLang="ja-JP" dirty="0"/>
            </a:br>
            <a:r>
              <a:rPr lang="ja-JP" altLang="en-US" dirty="0"/>
              <a:t>踵落としにするか，</a:t>
            </a:r>
            <a:br>
              <a:rPr lang="en-US" altLang="ja-JP" dirty="0"/>
            </a:br>
            <a:r>
              <a:rPr lang="ja-JP" altLang="en-US" dirty="0"/>
              <a:t>つま先上げにするかは未定</a:t>
            </a:r>
          </a:p>
        </p:txBody>
      </p:sp>
    </p:spTree>
    <p:extLst>
      <p:ext uri="{BB962C8B-B14F-4D97-AF65-F5344CB8AC3E}">
        <p14:creationId xmlns:p14="http://schemas.microsoft.com/office/powerpoint/2010/main" val="359167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F428A-D934-1C6F-0683-78C39AC41A9E}"/>
              </a:ext>
            </a:extLst>
          </p:cNvPr>
          <p:cNvSpPr>
            <a:spLocks noGrp="1"/>
          </p:cNvSpPr>
          <p:nvPr>
            <p:ph type="title"/>
          </p:nvPr>
        </p:nvSpPr>
        <p:spPr>
          <a:xfrm>
            <a:off x="748909" y="451169"/>
            <a:ext cx="8399175" cy="1325563"/>
          </a:xfrm>
        </p:spPr>
        <p:txBody>
          <a:bodyPr>
            <a:normAutofit fontScale="90000"/>
          </a:bodyPr>
          <a:lstStyle/>
          <a:p>
            <a:r>
              <a:rPr kumimoji="1" lang="en-US" altLang="ja-JP" dirty="0"/>
              <a:t>Lower Limb module</a:t>
            </a:r>
            <a:r>
              <a:rPr kumimoji="1" lang="ja-JP" altLang="en-US" dirty="0"/>
              <a:t> </a:t>
            </a:r>
            <a:r>
              <a:rPr lang="ja-JP" altLang="en-US" dirty="0"/>
              <a:t>と </a:t>
            </a:r>
            <a:r>
              <a:rPr lang="en-US" altLang="ja-JP" dirty="0"/>
              <a:t>A1</a:t>
            </a:r>
            <a:r>
              <a:rPr lang="ja-JP" altLang="en-US" dirty="0"/>
              <a:t>の歩行</a:t>
            </a:r>
            <a:br>
              <a:rPr lang="en-US" altLang="ja-JP" dirty="0"/>
            </a:br>
            <a:r>
              <a:rPr lang="ja-JP" altLang="en-US" dirty="0"/>
              <a:t>とのタイミングを合わせる</a:t>
            </a:r>
            <a:endParaRPr kumimoji="1" lang="ja-JP" altLang="en-US" dirty="0"/>
          </a:p>
        </p:txBody>
      </p:sp>
      <p:sp>
        <p:nvSpPr>
          <p:cNvPr id="4" name="スライド番号プレースホルダー 3">
            <a:extLst>
              <a:ext uri="{FF2B5EF4-FFF2-40B4-BE49-F238E27FC236}">
                <a16:creationId xmlns:a16="http://schemas.microsoft.com/office/drawing/2014/main" id="{584A5905-C5BD-E0DC-D821-940C9DF58B3F}"/>
              </a:ext>
            </a:extLst>
          </p:cNvPr>
          <p:cNvSpPr>
            <a:spLocks noGrp="1"/>
          </p:cNvSpPr>
          <p:nvPr>
            <p:ph type="sldNum" sz="quarter" idx="12"/>
          </p:nvPr>
        </p:nvSpPr>
        <p:spPr/>
        <p:txBody>
          <a:bodyPr/>
          <a:lstStyle/>
          <a:p>
            <a:fld id="{28498C4A-281D-456F-B1B5-DFF3FFC7FCB3}" type="slidenum">
              <a:rPr kumimoji="1" lang="ja-JP" altLang="en-US" smtClean="0"/>
              <a:t>19</a:t>
            </a:fld>
            <a:endParaRPr kumimoji="1" lang="ja-JP" altLang="en-US" dirty="0"/>
          </a:p>
        </p:txBody>
      </p:sp>
      <p:pic>
        <p:nvPicPr>
          <p:cNvPr id="5" name="グラフィックス 4">
            <a:extLst>
              <a:ext uri="{FF2B5EF4-FFF2-40B4-BE49-F238E27FC236}">
                <a16:creationId xmlns:a16="http://schemas.microsoft.com/office/drawing/2014/main" id="{994320B7-6D88-96C9-A041-0809DD3899C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2913" t="18340" r="33565" b="27004"/>
          <a:stretch/>
        </p:blipFill>
        <p:spPr>
          <a:xfrm>
            <a:off x="1176052" y="4102504"/>
            <a:ext cx="10385187" cy="1888551"/>
          </a:xfrm>
          <a:prstGeom prst="rect">
            <a:avLst/>
          </a:prstGeom>
        </p:spPr>
      </p:pic>
      <p:cxnSp>
        <p:nvCxnSpPr>
          <p:cNvPr id="11" name="直線コネクタ 10">
            <a:extLst>
              <a:ext uri="{FF2B5EF4-FFF2-40B4-BE49-F238E27FC236}">
                <a16:creationId xmlns:a16="http://schemas.microsoft.com/office/drawing/2014/main" id="{C909EA8F-C99B-DB5F-6AE5-D4213BE96E20}"/>
              </a:ext>
            </a:extLst>
          </p:cNvPr>
          <p:cNvCxnSpPr>
            <a:cxnSpLocks/>
          </p:cNvCxnSpPr>
          <p:nvPr/>
        </p:nvCxnSpPr>
        <p:spPr>
          <a:xfrm flipV="1">
            <a:off x="1321237" y="3563120"/>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グラフィックス 15" descr="足部 枠線">
            <a:extLst>
              <a:ext uri="{FF2B5EF4-FFF2-40B4-BE49-F238E27FC236}">
                <a16:creationId xmlns:a16="http://schemas.microsoft.com/office/drawing/2014/main" id="{453032CC-6CBC-AF12-3572-47D30FCBD81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883208" y="3251900"/>
            <a:ext cx="751210" cy="313587"/>
          </a:xfrm>
          <a:prstGeom prst="rect">
            <a:avLst/>
          </a:prstGeom>
        </p:spPr>
      </p:pic>
      <p:sp>
        <p:nvSpPr>
          <p:cNvPr id="17" name="正方形/長方形 16">
            <a:extLst>
              <a:ext uri="{FF2B5EF4-FFF2-40B4-BE49-F238E27FC236}">
                <a16:creationId xmlns:a16="http://schemas.microsoft.com/office/drawing/2014/main" id="{D27D9E55-28DB-FD29-392E-8EA90153BDB0}"/>
              </a:ext>
            </a:extLst>
          </p:cNvPr>
          <p:cNvSpPr/>
          <p:nvPr/>
        </p:nvSpPr>
        <p:spPr>
          <a:xfrm>
            <a:off x="961237" y="3812430"/>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B92D76B-50B8-D6DE-EAD4-E54A842DD06E}"/>
              </a:ext>
            </a:extLst>
          </p:cNvPr>
          <p:cNvSpPr/>
          <p:nvPr/>
        </p:nvSpPr>
        <p:spPr>
          <a:xfrm rot="20977656">
            <a:off x="1050301" y="3460215"/>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236E6468-900E-70F2-FA87-6E07902C45E2}"/>
              </a:ext>
            </a:extLst>
          </p:cNvPr>
          <p:cNvCxnSpPr>
            <a:cxnSpLocks/>
          </p:cNvCxnSpPr>
          <p:nvPr/>
        </p:nvCxnSpPr>
        <p:spPr>
          <a:xfrm flipH="1" flipV="1">
            <a:off x="2862207" y="3518634"/>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グラフィックス 24" descr="足部 枠線">
            <a:extLst>
              <a:ext uri="{FF2B5EF4-FFF2-40B4-BE49-F238E27FC236}">
                <a16:creationId xmlns:a16="http://schemas.microsoft.com/office/drawing/2014/main" id="{EA0A9B55-2975-5DD0-D804-B9FE0EFC327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6610"/>
          <a:stretch/>
        </p:blipFill>
        <p:spPr>
          <a:xfrm rot="20594217" flipH="1">
            <a:off x="2445134" y="3192992"/>
            <a:ext cx="751210" cy="325950"/>
          </a:xfrm>
          <a:prstGeom prst="rect">
            <a:avLst/>
          </a:prstGeom>
        </p:spPr>
      </p:pic>
      <p:sp>
        <p:nvSpPr>
          <p:cNvPr id="26" name="正方形/長方形 25">
            <a:extLst>
              <a:ext uri="{FF2B5EF4-FFF2-40B4-BE49-F238E27FC236}">
                <a16:creationId xmlns:a16="http://schemas.microsoft.com/office/drawing/2014/main" id="{A55503C7-876E-6185-52AE-BBDD8454FAAF}"/>
              </a:ext>
            </a:extLst>
          </p:cNvPr>
          <p:cNvSpPr/>
          <p:nvPr/>
        </p:nvSpPr>
        <p:spPr>
          <a:xfrm>
            <a:off x="2839308" y="3751506"/>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73FB241-0597-7D88-C4FC-11EA4E353C0C}"/>
              </a:ext>
            </a:extLst>
          </p:cNvPr>
          <p:cNvSpPr/>
          <p:nvPr/>
        </p:nvSpPr>
        <p:spPr>
          <a:xfrm rot="20405998">
            <a:off x="2557290" y="3425771"/>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567B0E4D-5264-7FCD-823B-4C3A04A274F5}"/>
              </a:ext>
            </a:extLst>
          </p:cNvPr>
          <p:cNvCxnSpPr>
            <a:cxnSpLocks/>
          </p:cNvCxnSpPr>
          <p:nvPr/>
        </p:nvCxnSpPr>
        <p:spPr>
          <a:xfrm flipV="1">
            <a:off x="3681670" y="3499506"/>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グラフィックス 28" descr="足部 枠線">
            <a:extLst>
              <a:ext uri="{FF2B5EF4-FFF2-40B4-BE49-F238E27FC236}">
                <a16:creationId xmlns:a16="http://schemas.microsoft.com/office/drawing/2014/main" id="{ACD68678-DFB2-0339-7511-CFEFEA32D5F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61127" b="-1"/>
          <a:stretch/>
        </p:blipFill>
        <p:spPr>
          <a:xfrm flipH="1">
            <a:off x="3318107" y="3217564"/>
            <a:ext cx="751210" cy="292022"/>
          </a:xfrm>
          <a:prstGeom prst="rect">
            <a:avLst/>
          </a:prstGeom>
        </p:spPr>
      </p:pic>
      <p:sp>
        <p:nvSpPr>
          <p:cNvPr id="30" name="正方形/長方形 29">
            <a:extLst>
              <a:ext uri="{FF2B5EF4-FFF2-40B4-BE49-F238E27FC236}">
                <a16:creationId xmlns:a16="http://schemas.microsoft.com/office/drawing/2014/main" id="{EADD372C-9EB6-D1EB-B525-BC0D685D7C87}"/>
              </a:ext>
            </a:extLst>
          </p:cNvPr>
          <p:cNvSpPr/>
          <p:nvPr/>
        </p:nvSpPr>
        <p:spPr>
          <a:xfrm>
            <a:off x="3651061" y="3732378"/>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00D0E79-98E4-371C-96D8-EC77DC028571}"/>
              </a:ext>
            </a:extLst>
          </p:cNvPr>
          <p:cNvSpPr/>
          <p:nvPr/>
        </p:nvSpPr>
        <p:spPr>
          <a:xfrm>
            <a:off x="3412149" y="3406567"/>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C23B2170-401C-C375-B145-6692F060CE27}"/>
              </a:ext>
            </a:extLst>
          </p:cNvPr>
          <p:cNvGrpSpPr/>
          <p:nvPr/>
        </p:nvGrpSpPr>
        <p:grpSpPr>
          <a:xfrm>
            <a:off x="1171515" y="2635839"/>
            <a:ext cx="316666" cy="356485"/>
            <a:chOff x="7791450" y="2036196"/>
            <a:chExt cx="316666" cy="356485"/>
          </a:xfrm>
        </p:grpSpPr>
        <p:sp>
          <p:nvSpPr>
            <p:cNvPr id="41" name="楕円 40">
              <a:extLst>
                <a:ext uri="{FF2B5EF4-FFF2-40B4-BE49-F238E27FC236}">
                  <a16:creationId xmlns:a16="http://schemas.microsoft.com/office/drawing/2014/main" id="{1A7116FE-AE47-813B-4E5D-3D8253A5DAFC}"/>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83873D0-BF76-61AC-3B8F-9CFC9FF55B1D}"/>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348A2AE-2B77-F0FD-A06E-F9C82782B1A1}"/>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弧 43">
              <a:extLst>
                <a:ext uri="{FF2B5EF4-FFF2-40B4-BE49-F238E27FC236}">
                  <a16:creationId xmlns:a16="http://schemas.microsoft.com/office/drawing/2014/main" id="{5E0B8E95-9105-689E-5520-4198A71D41A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474E77C4-2C00-E3FC-34EB-4C4137D9880F}"/>
              </a:ext>
            </a:extLst>
          </p:cNvPr>
          <p:cNvGrpSpPr/>
          <p:nvPr/>
        </p:nvGrpSpPr>
        <p:grpSpPr>
          <a:xfrm>
            <a:off x="3019714" y="2616188"/>
            <a:ext cx="316666" cy="356485"/>
            <a:chOff x="7791450" y="2036196"/>
            <a:chExt cx="316666" cy="356485"/>
          </a:xfrm>
        </p:grpSpPr>
        <p:sp>
          <p:nvSpPr>
            <p:cNvPr id="47" name="楕円 46">
              <a:extLst>
                <a:ext uri="{FF2B5EF4-FFF2-40B4-BE49-F238E27FC236}">
                  <a16:creationId xmlns:a16="http://schemas.microsoft.com/office/drawing/2014/main" id="{C875966D-DD21-9EC7-1389-8C284EA72EA9}"/>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7C7F2066-54CB-9F16-CA37-8E34024479DB}"/>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3785C15C-61D2-1C2B-B9E9-568722A4313E}"/>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弧 49">
              <a:extLst>
                <a:ext uri="{FF2B5EF4-FFF2-40B4-BE49-F238E27FC236}">
                  <a16:creationId xmlns:a16="http://schemas.microsoft.com/office/drawing/2014/main" id="{E0D7D49D-6529-7901-774E-93C7828113F8}"/>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4D9865C-3727-B4B0-8E4A-CD1C600CFEB5}"/>
              </a:ext>
            </a:extLst>
          </p:cNvPr>
          <p:cNvGrpSpPr/>
          <p:nvPr/>
        </p:nvGrpSpPr>
        <p:grpSpPr>
          <a:xfrm>
            <a:off x="6100467" y="2570971"/>
            <a:ext cx="316666" cy="356485"/>
            <a:chOff x="7791450" y="2036196"/>
            <a:chExt cx="316666" cy="356485"/>
          </a:xfrm>
        </p:grpSpPr>
        <p:sp>
          <p:nvSpPr>
            <p:cNvPr id="52" name="楕円 51">
              <a:extLst>
                <a:ext uri="{FF2B5EF4-FFF2-40B4-BE49-F238E27FC236}">
                  <a16:creationId xmlns:a16="http://schemas.microsoft.com/office/drawing/2014/main" id="{4FCA0BA4-75EC-AF79-365A-B838307EC262}"/>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BF3013D5-DFFA-DB2D-90A0-70309973ED85}"/>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F306198F-CEAD-75E6-49B9-303ED49FB283}"/>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弧 54">
              <a:extLst>
                <a:ext uri="{FF2B5EF4-FFF2-40B4-BE49-F238E27FC236}">
                  <a16:creationId xmlns:a16="http://schemas.microsoft.com/office/drawing/2014/main" id="{50FDD32F-E99C-0D96-3806-BED970F18D66}"/>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162B1930-76E4-A06E-14E4-A239AA1A9332}"/>
              </a:ext>
            </a:extLst>
          </p:cNvPr>
          <p:cNvGrpSpPr/>
          <p:nvPr/>
        </p:nvGrpSpPr>
        <p:grpSpPr>
          <a:xfrm>
            <a:off x="8693527" y="2552419"/>
            <a:ext cx="316666" cy="356485"/>
            <a:chOff x="7791450" y="2036196"/>
            <a:chExt cx="316666" cy="356485"/>
          </a:xfrm>
        </p:grpSpPr>
        <p:sp>
          <p:nvSpPr>
            <p:cNvPr id="57" name="楕円 56">
              <a:extLst>
                <a:ext uri="{FF2B5EF4-FFF2-40B4-BE49-F238E27FC236}">
                  <a16:creationId xmlns:a16="http://schemas.microsoft.com/office/drawing/2014/main" id="{318D3D96-3CE7-2DCA-60C7-57B4B050F451}"/>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551F4365-F07C-1928-FE36-A4B58224E251}"/>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84A90E06-5443-134B-2D25-8FA047874EB9}"/>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弧 59">
              <a:extLst>
                <a:ext uri="{FF2B5EF4-FFF2-40B4-BE49-F238E27FC236}">
                  <a16:creationId xmlns:a16="http://schemas.microsoft.com/office/drawing/2014/main" id="{1933CF73-0362-E0FE-D7A1-895E8BCFFCD3}"/>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BC7BAC-E599-1948-2B74-B23A191A89E7}"/>
              </a:ext>
            </a:extLst>
          </p:cNvPr>
          <p:cNvGrpSpPr/>
          <p:nvPr/>
        </p:nvGrpSpPr>
        <p:grpSpPr>
          <a:xfrm>
            <a:off x="7809885" y="2545194"/>
            <a:ext cx="316666" cy="356485"/>
            <a:chOff x="7791450" y="2036196"/>
            <a:chExt cx="316666" cy="356485"/>
          </a:xfrm>
        </p:grpSpPr>
        <p:sp>
          <p:nvSpPr>
            <p:cNvPr id="75" name="楕円 74">
              <a:extLst>
                <a:ext uri="{FF2B5EF4-FFF2-40B4-BE49-F238E27FC236}">
                  <a16:creationId xmlns:a16="http://schemas.microsoft.com/office/drawing/2014/main" id="{789062C2-AF0C-14CE-B9E8-297326906513}"/>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3241CDF3-2F43-FAEB-4CC0-5A96545FA9AB}"/>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134030F0-3911-0493-F775-5FB315FDA053}"/>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弧 77">
              <a:extLst>
                <a:ext uri="{FF2B5EF4-FFF2-40B4-BE49-F238E27FC236}">
                  <a16:creationId xmlns:a16="http://schemas.microsoft.com/office/drawing/2014/main" id="{594FD5C3-EE91-1DB6-4F41-AB3E593C5221}"/>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BFCF07D-E04D-7217-DFE1-E0D1ABC74626}"/>
              </a:ext>
            </a:extLst>
          </p:cNvPr>
          <p:cNvGrpSpPr/>
          <p:nvPr/>
        </p:nvGrpSpPr>
        <p:grpSpPr>
          <a:xfrm>
            <a:off x="3827257" y="2597060"/>
            <a:ext cx="316666" cy="356485"/>
            <a:chOff x="7791450" y="2036196"/>
            <a:chExt cx="316666" cy="356485"/>
          </a:xfrm>
        </p:grpSpPr>
        <p:sp>
          <p:nvSpPr>
            <p:cNvPr id="86" name="楕円 85">
              <a:extLst>
                <a:ext uri="{FF2B5EF4-FFF2-40B4-BE49-F238E27FC236}">
                  <a16:creationId xmlns:a16="http://schemas.microsoft.com/office/drawing/2014/main" id="{08BBAC32-4825-248B-0D1A-3A17FAA14EB6}"/>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3CA745AC-030B-FE5B-8FD1-8FA3AA2BF595}"/>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6A0E1CBB-3EE4-2402-4616-11CD87449B5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弧 88">
              <a:extLst>
                <a:ext uri="{FF2B5EF4-FFF2-40B4-BE49-F238E27FC236}">
                  <a16:creationId xmlns:a16="http://schemas.microsoft.com/office/drawing/2014/main" id="{55AF0509-0BF0-9AE3-4C5E-309650D23BC7}"/>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90" name="直線コネクタ 89">
            <a:extLst>
              <a:ext uri="{FF2B5EF4-FFF2-40B4-BE49-F238E27FC236}">
                <a16:creationId xmlns:a16="http://schemas.microsoft.com/office/drawing/2014/main" id="{9FB60F32-AEAD-B2C0-E3B2-B884200D5E66}"/>
              </a:ext>
            </a:extLst>
          </p:cNvPr>
          <p:cNvCxnSpPr>
            <a:cxnSpLocks/>
          </p:cNvCxnSpPr>
          <p:nvPr/>
        </p:nvCxnSpPr>
        <p:spPr>
          <a:xfrm flipV="1">
            <a:off x="6285449" y="3487453"/>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91" name="グラフィックス 90" descr="足部 枠線">
            <a:extLst>
              <a:ext uri="{FF2B5EF4-FFF2-40B4-BE49-F238E27FC236}">
                <a16:creationId xmlns:a16="http://schemas.microsoft.com/office/drawing/2014/main" id="{F774689C-ED3F-F9E9-A7A2-D46B5C8E7C3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5854890" y="3173610"/>
            <a:ext cx="751210" cy="313587"/>
          </a:xfrm>
          <a:prstGeom prst="rect">
            <a:avLst/>
          </a:prstGeom>
        </p:spPr>
      </p:pic>
      <p:sp>
        <p:nvSpPr>
          <p:cNvPr id="92" name="正方形/長方形 91">
            <a:extLst>
              <a:ext uri="{FF2B5EF4-FFF2-40B4-BE49-F238E27FC236}">
                <a16:creationId xmlns:a16="http://schemas.microsoft.com/office/drawing/2014/main" id="{B5D20F29-7628-48EE-E60A-4ABC1CBC03D3}"/>
              </a:ext>
            </a:extLst>
          </p:cNvPr>
          <p:cNvSpPr/>
          <p:nvPr/>
        </p:nvSpPr>
        <p:spPr>
          <a:xfrm>
            <a:off x="5925449" y="3736763"/>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BF2A4A8A-1EF2-49AF-AD52-ECE95320A39B}"/>
              </a:ext>
            </a:extLst>
          </p:cNvPr>
          <p:cNvSpPr/>
          <p:nvPr/>
        </p:nvSpPr>
        <p:spPr>
          <a:xfrm rot="20977656">
            <a:off x="6014513" y="3384548"/>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4C627EE4-104B-21B0-E4C0-E03A9F72667B}"/>
              </a:ext>
            </a:extLst>
          </p:cNvPr>
          <p:cNvCxnSpPr>
            <a:cxnSpLocks/>
          </p:cNvCxnSpPr>
          <p:nvPr/>
        </p:nvCxnSpPr>
        <p:spPr>
          <a:xfrm flipH="1" flipV="1">
            <a:off x="8394750" y="3482967"/>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95" name="グラフィックス 94" descr="足部 枠線">
            <a:extLst>
              <a:ext uri="{FF2B5EF4-FFF2-40B4-BE49-F238E27FC236}">
                <a16:creationId xmlns:a16="http://schemas.microsoft.com/office/drawing/2014/main" id="{823A7FCC-13E8-E10B-6793-5092B1E7EEB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6610"/>
          <a:stretch/>
        </p:blipFill>
        <p:spPr>
          <a:xfrm rot="20594217" flipH="1">
            <a:off x="7928080" y="3171785"/>
            <a:ext cx="751210" cy="325950"/>
          </a:xfrm>
          <a:prstGeom prst="rect">
            <a:avLst/>
          </a:prstGeom>
        </p:spPr>
      </p:pic>
      <p:sp>
        <p:nvSpPr>
          <p:cNvPr id="96" name="正方形/長方形 95">
            <a:extLst>
              <a:ext uri="{FF2B5EF4-FFF2-40B4-BE49-F238E27FC236}">
                <a16:creationId xmlns:a16="http://schemas.microsoft.com/office/drawing/2014/main" id="{A53A0E5E-E698-521E-3D45-1CD92E55CFA0}"/>
              </a:ext>
            </a:extLst>
          </p:cNvPr>
          <p:cNvSpPr/>
          <p:nvPr/>
        </p:nvSpPr>
        <p:spPr>
          <a:xfrm>
            <a:off x="7702489" y="3723219"/>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F83292E6-215D-9BCE-97B8-1B359EEDC6BC}"/>
              </a:ext>
            </a:extLst>
          </p:cNvPr>
          <p:cNvSpPr/>
          <p:nvPr/>
        </p:nvSpPr>
        <p:spPr>
          <a:xfrm rot="20405998">
            <a:off x="8089833" y="3390104"/>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34BBBDE-B689-FD04-1254-67E4213459C4}"/>
              </a:ext>
            </a:extLst>
          </p:cNvPr>
          <p:cNvCxnSpPr>
            <a:cxnSpLocks/>
          </p:cNvCxnSpPr>
          <p:nvPr/>
        </p:nvCxnSpPr>
        <p:spPr>
          <a:xfrm flipV="1">
            <a:off x="9220952" y="3512413"/>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グラフィックス 98" descr="足部 枠線">
            <a:extLst>
              <a:ext uri="{FF2B5EF4-FFF2-40B4-BE49-F238E27FC236}">
                <a16:creationId xmlns:a16="http://schemas.microsoft.com/office/drawing/2014/main" id="{112466D8-7382-52EB-8D51-AAA51CC31D1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61127" b="-1"/>
          <a:stretch/>
        </p:blipFill>
        <p:spPr>
          <a:xfrm flipH="1">
            <a:off x="8828814" y="3230471"/>
            <a:ext cx="751210" cy="292022"/>
          </a:xfrm>
          <a:prstGeom prst="rect">
            <a:avLst/>
          </a:prstGeom>
        </p:spPr>
      </p:pic>
      <p:sp>
        <p:nvSpPr>
          <p:cNvPr id="100" name="正方形/長方形 99">
            <a:extLst>
              <a:ext uri="{FF2B5EF4-FFF2-40B4-BE49-F238E27FC236}">
                <a16:creationId xmlns:a16="http://schemas.microsoft.com/office/drawing/2014/main" id="{9441D335-0A93-780B-32F2-632B82D90EB6}"/>
              </a:ext>
            </a:extLst>
          </p:cNvPr>
          <p:cNvSpPr/>
          <p:nvPr/>
        </p:nvSpPr>
        <p:spPr>
          <a:xfrm>
            <a:off x="8526162" y="3739352"/>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3542EB85-6AC5-7AD9-2D84-041F7F1E2F22}"/>
              </a:ext>
            </a:extLst>
          </p:cNvPr>
          <p:cNvSpPr/>
          <p:nvPr/>
        </p:nvSpPr>
        <p:spPr>
          <a:xfrm>
            <a:off x="8951431" y="3419474"/>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3C04C611-BCDD-6DD3-807E-C7F4B7F695B5}"/>
              </a:ext>
            </a:extLst>
          </p:cNvPr>
          <p:cNvSpPr/>
          <p:nvPr/>
        </p:nvSpPr>
        <p:spPr>
          <a:xfrm>
            <a:off x="316978" y="5253041"/>
            <a:ext cx="11327795" cy="805595"/>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図 102" descr="カメラ, 古い, スーツ, ボート が含まれている画像&#10;&#10;自動的に生成された説明">
            <a:extLst>
              <a:ext uri="{FF2B5EF4-FFF2-40B4-BE49-F238E27FC236}">
                <a16:creationId xmlns:a16="http://schemas.microsoft.com/office/drawing/2014/main" id="{E4DFCA42-E5CB-E4F9-0B64-91B570BF3926}"/>
              </a:ext>
            </a:extLst>
          </p:cNvPr>
          <p:cNvPicPr>
            <a:picLocks noChangeAspect="1"/>
          </p:cNvPicPr>
          <p:nvPr/>
        </p:nvPicPr>
        <p:blipFill rotWithShape="1">
          <a:blip r:embed="rId6">
            <a:alphaModFix amt="39000"/>
            <a:extLst>
              <a:ext uri="{28A0092B-C50C-407E-A947-70E740481C1C}">
                <a14:useLocalDpi xmlns:a14="http://schemas.microsoft.com/office/drawing/2010/main" val="0"/>
              </a:ext>
            </a:extLst>
          </a:blip>
          <a:srcRect r="16624"/>
          <a:stretch/>
        </p:blipFill>
        <p:spPr>
          <a:xfrm rot="5400000">
            <a:off x="10045877" y="107643"/>
            <a:ext cx="1659831" cy="1933577"/>
          </a:xfrm>
          <a:prstGeom prst="rect">
            <a:avLst/>
          </a:prstGeom>
        </p:spPr>
      </p:pic>
      <p:sp>
        <p:nvSpPr>
          <p:cNvPr id="104" name="テキスト ボックス 103">
            <a:extLst>
              <a:ext uri="{FF2B5EF4-FFF2-40B4-BE49-F238E27FC236}">
                <a16:creationId xmlns:a16="http://schemas.microsoft.com/office/drawing/2014/main" id="{E9B57D68-5DA3-F25E-6202-16FCF68A14B9}"/>
              </a:ext>
            </a:extLst>
          </p:cNvPr>
          <p:cNvSpPr txBox="1"/>
          <p:nvPr/>
        </p:nvSpPr>
        <p:spPr>
          <a:xfrm>
            <a:off x="10510748" y="225064"/>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105" name="テキスト ボックス 104">
            <a:extLst>
              <a:ext uri="{FF2B5EF4-FFF2-40B4-BE49-F238E27FC236}">
                <a16:creationId xmlns:a16="http://schemas.microsoft.com/office/drawing/2014/main" id="{FBFBC82C-39C4-9E7A-3896-3C79598A38EE}"/>
              </a:ext>
            </a:extLst>
          </p:cNvPr>
          <p:cNvSpPr txBox="1"/>
          <p:nvPr/>
        </p:nvSpPr>
        <p:spPr>
          <a:xfrm>
            <a:off x="10498430" y="1436506"/>
            <a:ext cx="714375" cy="369332"/>
          </a:xfrm>
          <a:prstGeom prst="rect">
            <a:avLst/>
          </a:prstGeom>
          <a:noFill/>
        </p:spPr>
        <p:txBody>
          <a:bodyPr wrap="square" rtlCol="0">
            <a:spAutoFit/>
          </a:bodyPr>
          <a:lstStyle/>
          <a:p>
            <a:r>
              <a:rPr lang="en-US" altLang="ja-JP" b="1" dirty="0"/>
              <a:t>Rear</a:t>
            </a:r>
            <a:endParaRPr kumimoji="1" lang="ja-JP" altLang="en-US" b="1" dirty="0"/>
          </a:p>
        </p:txBody>
      </p:sp>
      <p:sp>
        <p:nvSpPr>
          <p:cNvPr id="106" name="楕円 105">
            <a:extLst>
              <a:ext uri="{FF2B5EF4-FFF2-40B4-BE49-F238E27FC236}">
                <a16:creationId xmlns:a16="http://schemas.microsoft.com/office/drawing/2014/main" id="{4E377449-0F85-B697-79AB-F50540ADE54F}"/>
              </a:ext>
            </a:extLst>
          </p:cNvPr>
          <p:cNvSpPr/>
          <p:nvPr/>
        </p:nvSpPr>
        <p:spPr>
          <a:xfrm>
            <a:off x="10056900" y="427596"/>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48243F5D-D1A0-1B1F-A3DC-0A08ED84D153}"/>
              </a:ext>
            </a:extLst>
          </p:cNvPr>
          <p:cNvSpPr/>
          <p:nvPr/>
        </p:nvSpPr>
        <p:spPr>
          <a:xfrm>
            <a:off x="11404997" y="354334"/>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584241CE-E92A-8A95-F72E-19B76CB60848}"/>
              </a:ext>
            </a:extLst>
          </p:cNvPr>
          <p:cNvSpPr/>
          <p:nvPr/>
        </p:nvSpPr>
        <p:spPr>
          <a:xfrm>
            <a:off x="10068679" y="1448160"/>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1A8FDB4C-DF8A-0E49-1A77-8C31324F5A15}"/>
              </a:ext>
            </a:extLst>
          </p:cNvPr>
          <p:cNvSpPr/>
          <p:nvPr/>
        </p:nvSpPr>
        <p:spPr>
          <a:xfrm>
            <a:off x="11280606" y="1481798"/>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55226243-D6D9-45DE-97A6-30944C771C60}"/>
                  </a:ext>
                </a:extLst>
              </p:cNvPr>
              <p:cNvSpPr txBox="1"/>
              <p:nvPr/>
            </p:nvSpPr>
            <p:spPr>
              <a:xfrm>
                <a:off x="11500009" y="316307"/>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55226243-D6D9-45DE-97A6-30944C771C60}"/>
                  </a:ext>
                </a:extLst>
              </p:cNvPr>
              <p:cNvSpPr txBox="1">
                <a:spLocks noRot="1" noChangeAspect="1" noMove="1" noResize="1" noEditPoints="1" noAdjustHandles="1" noChangeArrowheads="1" noChangeShapeType="1" noTextEdit="1"/>
              </p:cNvSpPr>
              <p:nvPr/>
            </p:nvSpPr>
            <p:spPr>
              <a:xfrm>
                <a:off x="11500009" y="316307"/>
                <a:ext cx="790558"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64FE51A0-3BFE-8EBF-8434-661B9D951E2F}"/>
                  </a:ext>
                </a:extLst>
              </p:cNvPr>
              <p:cNvSpPr txBox="1"/>
              <p:nvPr/>
            </p:nvSpPr>
            <p:spPr>
              <a:xfrm>
                <a:off x="9547498" y="1518265"/>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11" name="テキスト ボックス 110">
                <a:extLst>
                  <a:ext uri="{FF2B5EF4-FFF2-40B4-BE49-F238E27FC236}">
                    <a16:creationId xmlns:a16="http://schemas.microsoft.com/office/drawing/2014/main" id="{64FE51A0-3BFE-8EBF-8434-661B9D951E2F}"/>
                  </a:ext>
                </a:extLst>
              </p:cNvPr>
              <p:cNvSpPr txBox="1">
                <a:spLocks noRot="1" noChangeAspect="1" noMove="1" noResize="1" noEditPoints="1" noAdjustHandles="1" noChangeArrowheads="1" noChangeShapeType="1" noTextEdit="1"/>
              </p:cNvSpPr>
              <p:nvPr/>
            </p:nvSpPr>
            <p:spPr>
              <a:xfrm>
                <a:off x="9547498" y="1518265"/>
                <a:ext cx="567708" cy="369332"/>
              </a:xfrm>
              <a:prstGeom prst="rect">
                <a:avLst/>
              </a:prstGeom>
              <a:blipFill>
                <a:blip r:embed="rId8"/>
                <a:stretch>
                  <a:fillRect/>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11F55AD4-B072-515D-1CBE-AE2A67F7F12A}"/>
              </a:ext>
            </a:extLst>
          </p:cNvPr>
          <p:cNvSpPr txBox="1"/>
          <p:nvPr/>
        </p:nvSpPr>
        <p:spPr>
          <a:xfrm>
            <a:off x="9799315" y="194766"/>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13" name="テキスト ボックス 112">
            <a:extLst>
              <a:ext uri="{FF2B5EF4-FFF2-40B4-BE49-F238E27FC236}">
                <a16:creationId xmlns:a16="http://schemas.microsoft.com/office/drawing/2014/main" id="{8BA72F42-27F7-B331-1853-D686925E03F7}"/>
              </a:ext>
            </a:extLst>
          </p:cNvPr>
          <p:cNvSpPr txBox="1"/>
          <p:nvPr/>
        </p:nvSpPr>
        <p:spPr>
          <a:xfrm>
            <a:off x="11586879" y="1616538"/>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14" name="テキスト ボックス 113">
            <a:extLst>
              <a:ext uri="{FF2B5EF4-FFF2-40B4-BE49-F238E27FC236}">
                <a16:creationId xmlns:a16="http://schemas.microsoft.com/office/drawing/2014/main" id="{969AF706-A178-8A55-7EB5-A399758BAC00}"/>
              </a:ext>
            </a:extLst>
          </p:cNvPr>
          <p:cNvSpPr txBox="1"/>
          <p:nvPr/>
        </p:nvSpPr>
        <p:spPr>
          <a:xfrm>
            <a:off x="10366206" y="2060293"/>
            <a:ext cx="914400" cy="369332"/>
          </a:xfrm>
          <a:prstGeom prst="rect">
            <a:avLst/>
          </a:prstGeom>
          <a:noFill/>
        </p:spPr>
        <p:txBody>
          <a:bodyPr wrap="square" rtlCol="0">
            <a:spAutoFit/>
          </a:bodyPr>
          <a:lstStyle/>
          <a:p>
            <a:pPr algn="ctr"/>
            <a:r>
              <a:rPr kumimoji="1" lang="ja-JP" altLang="en-US" dirty="0"/>
              <a:t>位相</a:t>
            </a:r>
          </a:p>
        </p:txBody>
      </p:sp>
      <p:sp>
        <p:nvSpPr>
          <p:cNvPr id="115" name="テキスト ボックス 114">
            <a:extLst>
              <a:ext uri="{FF2B5EF4-FFF2-40B4-BE49-F238E27FC236}">
                <a16:creationId xmlns:a16="http://schemas.microsoft.com/office/drawing/2014/main" id="{AEDA2DF5-5FDD-07F6-D307-334DDE64710D}"/>
              </a:ext>
            </a:extLst>
          </p:cNvPr>
          <p:cNvSpPr txBox="1"/>
          <p:nvPr/>
        </p:nvSpPr>
        <p:spPr>
          <a:xfrm>
            <a:off x="1235893" y="5952739"/>
            <a:ext cx="609927"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117" name="テキスト ボックス 116">
            <a:extLst>
              <a:ext uri="{FF2B5EF4-FFF2-40B4-BE49-F238E27FC236}">
                <a16:creationId xmlns:a16="http://schemas.microsoft.com/office/drawing/2014/main" id="{1F068E3A-7088-FC66-5FC9-8F077BF8FD20}"/>
              </a:ext>
            </a:extLst>
          </p:cNvPr>
          <p:cNvSpPr txBox="1"/>
          <p:nvPr/>
        </p:nvSpPr>
        <p:spPr>
          <a:xfrm>
            <a:off x="6107149" y="5889823"/>
            <a:ext cx="609927" cy="400110"/>
          </a:xfrm>
          <a:prstGeom prst="rect">
            <a:avLst/>
          </a:prstGeom>
          <a:noFill/>
        </p:spPr>
        <p:txBody>
          <a:bodyPr wrap="square" rtlCol="0">
            <a:spAutoFit/>
          </a:bodyPr>
          <a:lstStyle/>
          <a:p>
            <a:r>
              <a:rPr kumimoji="1" lang="en-US" altLang="ja-JP" sz="2000" dirty="0"/>
              <a:t>0.2</a:t>
            </a:r>
            <a:endParaRPr kumimoji="1" lang="ja-JP" altLang="en-US" sz="2000" dirty="0"/>
          </a:p>
        </p:txBody>
      </p:sp>
      <p:sp>
        <p:nvSpPr>
          <p:cNvPr id="118" name="テキスト ボックス 117">
            <a:extLst>
              <a:ext uri="{FF2B5EF4-FFF2-40B4-BE49-F238E27FC236}">
                <a16:creationId xmlns:a16="http://schemas.microsoft.com/office/drawing/2014/main" id="{5CB65B76-1689-B756-DA30-EA4A2DC1DA13}"/>
              </a:ext>
            </a:extLst>
          </p:cNvPr>
          <p:cNvSpPr txBox="1"/>
          <p:nvPr/>
        </p:nvSpPr>
        <p:spPr>
          <a:xfrm>
            <a:off x="11003026" y="5890125"/>
            <a:ext cx="609927" cy="400110"/>
          </a:xfrm>
          <a:prstGeom prst="rect">
            <a:avLst/>
          </a:prstGeom>
          <a:noFill/>
        </p:spPr>
        <p:txBody>
          <a:bodyPr wrap="square" rtlCol="0">
            <a:spAutoFit/>
          </a:bodyPr>
          <a:lstStyle/>
          <a:p>
            <a:r>
              <a:rPr kumimoji="1" lang="en-US" altLang="ja-JP" sz="2000" dirty="0"/>
              <a:t>0.4</a:t>
            </a:r>
            <a:endParaRPr kumimoji="1" lang="ja-JP" altLang="en-US" sz="2000" dirty="0"/>
          </a:p>
        </p:txBody>
      </p:sp>
      <p:sp>
        <p:nvSpPr>
          <p:cNvPr id="119" name="テキスト ボックス 118">
            <a:extLst>
              <a:ext uri="{FF2B5EF4-FFF2-40B4-BE49-F238E27FC236}">
                <a16:creationId xmlns:a16="http://schemas.microsoft.com/office/drawing/2014/main" id="{77564051-229D-B53C-10C7-462A4106A90B}"/>
              </a:ext>
            </a:extLst>
          </p:cNvPr>
          <p:cNvSpPr txBox="1"/>
          <p:nvPr/>
        </p:nvSpPr>
        <p:spPr>
          <a:xfrm>
            <a:off x="3346097" y="5869793"/>
            <a:ext cx="609927" cy="400110"/>
          </a:xfrm>
          <a:prstGeom prst="rect">
            <a:avLst/>
          </a:prstGeom>
          <a:noFill/>
        </p:spPr>
        <p:txBody>
          <a:bodyPr wrap="square" rtlCol="0">
            <a:spAutoFit/>
          </a:bodyPr>
          <a:lstStyle/>
          <a:p>
            <a:r>
              <a:rPr kumimoji="1" lang="en-US" altLang="ja-JP" sz="2000" dirty="0"/>
              <a:t>0.1</a:t>
            </a:r>
            <a:endParaRPr kumimoji="1" lang="ja-JP" altLang="en-US" sz="2000" dirty="0"/>
          </a:p>
        </p:txBody>
      </p:sp>
      <p:sp>
        <p:nvSpPr>
          <p:cNvPr id="120" name="テキスト ボックス 119">
            <a:extLst>
              <a:ext uri="{FF2B5EF4-FFF2-40B4-BE49-F238E27FC236}">
                <a16:creationId xmlns:a16="http://schemas.microsoft.com/office/drawing/2014/main" id="{A46513AD-519E-90B6-9AEE-96FC337281DB}"/>
              </a:ext>
            </a:extLst>
          </p:cNvPr>
          <p:cNvSpPr txBox="1"/>
          <p:nvPr/>
        </p:nvSpPr>
        <p:spPr>
          <a:xfrm>
            <a:off x="8248311" y="5869569"/>
            <a:ext cx="517218" cy="400110"/>
          </a:xfrm>
          <a:prstGeom prst="rect">
            <a:avLst/>
          </a:prstGeom>
          <a:noFill/>
        </p:spPr>
        <p:txBody>
          <a:bodyPr wrap="square" rtlCol="0">
            <a:spAutoFit/>
          </a:bodyPr>
          <a:lstStyle/>
          <a:p>
            <a:r>
              <a:rPr kumimoji="1" lang="en-US" altLang="ja-JP" sz="2000" dirty="0"/>
              <a:t>0.3</a:t>
            </a:r>
            <a:endParaRPr kumimoji="1" lang="ja-JP" altLang="en-US" sz="2000" dirty="0"/>
          </a:p>
        </p:txBody>
      </p:sp>
      <p:cxnSp>
        <p:nvCxnSpPr>
          <p:cNvPr id="121" name="直線コネクタ 120">
            <a:extLst>
              <a:ext uri="{FF2B5EF4-FFF2-40B4-BE49-F238E27FC236}">
                <a16:creationId xmlns:a16="http://schemas.microsoft.com/office/drawing/2014/main" id="{573D52A1-50C4-5E28-F05F-F47742496288}"/>
              </a:ext>
            </a:extLst>
          </p:cNvPr>
          <p:cNvCxnSpPr>
            <a:cxnSpLocks/>
          </p:cNvCxnSpPr>
          <p:nvPr/>
        </p:nvCxnSpPr>
        <p:spPr>
          <a:xfrm flipV="1">
            <a:off x="11252953" y="3515100"/>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22" name="グラフィックス 121" descr="足部 枠線">
            <a:extLst>
              <a:ext uri="{FF2B5EF4-FFF2-40B4-BE49-F238E27FC236}">
                <a16:creationId xmlns:a16="http://schemas.microsoft.com/office/drawing/2014/main" id="{7F4A4FB4-4DF3-618A-4A57-60211C89940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10814924" y="3203880"/>
            <a:ext cx="751210" cy="313587"/>
          </a:xfrm>
          <a:prstGeom prst="rect">
            <a:avLst/>
          </a:prstGeom>
        </p:spPr>
      </p:pic>
      <p:sp>
        <p:nvSpPr>
          <p:cNvPr id="123" name="正方形/長方形 122">
            <a:extLst>
              <a:ext uri="{FF2B5EF4-FFF2-40B4-BE49-F238E27FC236}">
                <a16:creationId xmlns:a16="http://schemas.microsoft.com/office/drawing/2014/main" id="{F7E2A952-E754-B98D-C640-6A1EF7D50AB1}"/>
              </a:ext>
            </a:extLst>
          </p:cNvPr>
          <p:cNvSpPr/>
          <p:nvPr/>
        </p:nvSpPr>
        <p:spPr>
          <a:xfrm>
            <a:off x="10892953" y="3764410"/>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576CAD66-7254-A415-03F5-F51B7850826D}"/>
              </a:ext>
            </a:extLst>
          </p:cNvPr>
          <p:cNvSpPr/>
          <p:nvPr/>
        </p:nvSpPr>
        <p:spPr>
          <a:xfrm rot="20977656">
            <a:off x="10982017" y="3412195"/>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20AF4FBD-1A5F-5AA2-5E20-B9299094DB8B}"/>
              </a:ext>
            </a:extLst>
          </p:cNvPr>
          <p:cNvGrpSpPr/>
          <p:nvPr/>
        </p:nvGrpSpPr>
        <p:grpSpPr>
          <a:xfrm>
            <a:off x="11103231" y="2587819"/>
            <a:ext cx="316666" cy="356485"/>
            <a:chOff x="7791450" y="2036196"/>
            <a:chExt cx="316666" cy="356485"/>
          </a:xfrm>
        </p:grpSpPr>
        <p:sp>
          <p:nvSpPr>
            <p:cNvPr id="126" name="楕円 125">
              <a:extLst>
                <a:ext uri="{FF2B5EF4-FFF2-40B4-BE49-F238E27FC236}">
                  <a16:creationId xmlns:a16="http://schemas.microsoft.com/office/drawing/2014/main" id="{31A4B0EF-D0BD-9271-F674-0F2865E2D924}"/>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a:extLst>
                <a:ext uri="{FF2B5EF4-FFF2-40B4-BE49-F238E27FC236}">
                  <a16:creationId xmlns:a16="http://schemas.microsoft.com/office/drawing/2014/main" id="{57B28063-1EA1-9CA2-76D0-92D25C1EB350}"/>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609B4738-097C-791F-96A4-8EECDBBB6EF1}"/>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弧 128">
              <a:extLst>
                <a:ext uri="{FF2B5EF4-FFF2-40B4-BE49-F238E27FC236}">
                  <a16:creationId xmlns:a16="http://schemas.microsoft.com/office/drawing/2014/main" id="{3C13D3CA-A6ED-A5F1-8AA7-31D17846BE21}"/>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31" name="直線矢印コネクタ 130">
            <a:extLst>
              <a:ext uri="{FF2B5EF4-FFF2-40B4-BE49-F238E27FC236}">
                <a16:creationId xmlns:a16="http://schemas.microsoft.com/office/drawing/2014/main" id="{1CF4A5E8-F040-2E8F-2535-85C96B5BB933}"/>
              </a:ext>
            </a:extLst>
          </p:cNvPr>
          <p:cNvCxnSpPr>
            <a:cxnSpLocks/>
          </p:cNvCxnSpPr>
          <p:nvPr/>
        </p:nvCxnSpPr>
        <p:spPr>
          <a:xfrm flipV="1">
            <a:off x="1379260" y="5810709"/>
            <a:ext cx="10294088" cy="194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79C31298-708C-6939-4865-79767663340E}"/>
              </a:ext>
            </a:extLst>
          </p:cNvPr>
          <p:cNvSpPr txBox="1"/>
          <p:nvPr/>
        </p:nvSpPr>
        <p:spPr>
          <a:xfrm>
            <a:off x="5308010" y="6289933"/>
            <a:ext cx="1159289" cy="369332"/>
          </a:xfrm>
          <a:prstGeom prst="rect">
            <a:avLst/>
          </a:prstGeom>
          <a:noFill/>
        </p:spPr>
        <p:txBody>
          <a:bodyPr wrap="square" rtlCol="0">
            <a:spAutoFit/>
          </a:bodyPr>
          <a:lstStyle/>
          <a:p>
            <a:r>
              <a:rPr lang="ja-JP" altLang="en-US" dirty="0"/>
              <a:t>時刻 </a:t>
            </a:r>
            <a:r>
              <a:rPr lang="en-US" altLang="ja-JP" dirty="0"/>
              <a:t>(</a:t>
            </a:r>
            <a:r>
              <a:rPr lang="ja-JP" altLang="en-US" dirty="0"/>
              <a:t>秒</a:t>
            </a:r>
            <a:r>
              <a:rPr lang="en-US" altLang="ja-JP" dirty="0"/>
              <a:t>)</a:t>
            </a:r>
            <a:endParaRPr kumimoji="1" lang="ja-JP" altLang="en-US" dirty="0"/>
          </a:p>
        </p:txBody>
      </p:sp>
      <p:sp>
        <p:nvSpPr>
          <p:cNvPr id="135" name="テキスト ボックス 134">
            <a:extLst>
              <a:ext uri="{FF2B5EF4-FFF2-40B4-BE49-F238E27FC236}">
                <a16:creationId xmlns:a16="http://schemas.microsoft.com/office/drawing/2014/main" id="{2352D33D-089E-C04F-EC76-D03AF81A12A1}"/>
              </a:ext>
            </a:extLst>
          </p:cNvPr>
          <p:cNvSpPr txBox="1"/>
          <p:nvPr/>
        </p:nvSpPr>
        <p:spPr>
          <a:xfrm>
            <a:off x="1686873" y="4432870"/>
            <a:ext cx="914400" cy="369332"/>
          </a:xfrm>
          <a:prstGeom prst="rect">
            <a:avLst/>
          </a:prstGeom>
          <a:noFill/>
        </p:spPr>
        <p:txBody>
          <a:bodyPr wrap="square" rtlCol="0">
            <a:spAutoFit/>
          </a:bodyPr>
          <a:lstStyle/>
          <a:p>
            <a:r>
              <a:rPr kumimoji="1" lang="ja-JP" altLang="en-US" b="1" dirty="0">
                <a:solidFill>
                  <a:schemeClr val="accent5"/>
                </a:solidFill>
              </a:rPr>
              <a:t>左前足</a:t>
            </a:r>
          </a:p>
        </p:txBody>
      </p:sp>
      <p:sp>
        <p:nvSpPr>
          <p:cNvPr id="136" name="テキスト ボックス 135">
            <a:extLst>
              <a:ext uri="{FF2B5EF4-FFF2-40B4-BE49-F238E27FC236}">
                <a16:creationId xmlns:a16="http://schemas.microsoft.com/office/drawing/2014/main" id="{0D349A09-0389-A1AB-21BB-FAF607533DD7}"/>
              </a:ext>
            </a:extLst>
          </p:cNvPr>
          <p:cNvSpPr txBox="1"/>
          <p:nvPr/>
        </p:nvSpPr>
        <p:spPr>
          <a:xfrm>
            <a:off x="8513343" y="4339498"/>
            <a:ext cx="914400" cy="369332"/>
          </a:xfrm>
          <a:prstGeom prst="rect">
            <a:avLst/>
          </a:prstGeom>
          <a:noFill/>
        </p:spPr>
        <p:txBody>
          <a:bodyPr wrap="square" rtlCol="0">
            <a:spAutoFit/>
          </a:bodyPr>
          <a:lstStyle/>
          <a:p>
            <a:r>
              <a:rPr kumimoji="1" lang="ja-JP" altLang="en-US" b="1" dirty="0">
                <a:solidFill>
                  <a:srgbClr val="002060"/>
                </a:solidFill>
              </a:rPr>
              <a:t>左後</a:t>
            </a:r>
            <a:r>
              <a:rPr lang="ja-JP" altLang="en-US" b="1" dirty="0">
                <a:solidFill>
                  <a:srgbClr val="002060"/>
                </a:solidFill>
              </a:rPr>
              <a:t>足</a:t>
            </a:r>
            <a:endParaRPr kumimoji="1" lang="ja-JP" altLang="en-US" b="1" dirty="0">
              <a:solidFill>
                <a:srgbClr val="002060"/>
              </a:solidFill>
            </a:endParaRPr>
          </a:p>
        </p:txBody>
      </p:sp>
      <p:cxnSp>
        <p:nvCxnSpPr>
          <p:cNvPr id="141" name="直線コネクタ 140">
            <a:extLst>
              <a:ext uri="{FF2B5EF4-FFF2-40B4-BE49-F238E27FC236}">
                <a16:creationId xmlns:a16="http://schemas.microsoft.com/office/drawing/2014/main" id="{56132127-2F39-375A-E335-762308520737}"/>
              </a:ext>
            </a:extLst>
          </p:cNvPr>
          <p:cNvCxnSpPr>
            <a:cxnSpLocks/>
          </p:cNvCxnSpPr>
          <p:nvPr/>
        </p:nvCxnSpPr>
        <p:spPr>
          <a:xfrm>
            <a:off x="3604723" y="3971925"/>
            <a:ext cx="0" cy="18720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AC5F4D9-A587-2FE8-9A78-6FAE1A17A625}"/>
              </a:ext>
            </a:extLst>
          </p:cNvPr>
          <p:cNvCxnSpPr>
            <a:cxnSpLocks/>
          </p:cNvCxnSpPr>
          <p:nvPr/>
        </p:nvCxnSpPr>
        <p:spPr>
          <a:xfrm>
            <a:off x="6317003" y="3938681"/>
            <a:ext cx="0" cy="18720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0F39886D-FEB7-96EB-62A0-285D84FD42FA}"/>
              </a:ext>
            </a:extLst>
          </p:cNvPr>
          <p:cNvCxnSpPr>
            <a:cxnSpLocks/>
          </p:cNvCxnSpPr>
          <p:nvPr/>
        </p:nvCxnSpPr>
        <p:spPr>
          <a:xfrm>
            <a:off x="8486854" y="3971925"/>
            <a:ext cx="0" cy="18720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648BCF9C-E1CE-DB59-7BAB-76F176A1D3A7}"/>
              </a:ext>
            </a:extLst>
          </p:cNvPr>
          <p:cNvCxnSpPr>
            <a:cxnSpLocks/>
          </p:cNvCxnSpPr>
          <p:nvPr/>
        </p:nvCxnSpPr>
        <p:spPr>
          <a:xfrm>
            <a:off x="11252017" y="3971925"/>
            <a:ext cx="0" cy="18720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BFA11B02-003C-779D-AFEA-39842CBEC8EC}"/>
              </a:ext>
            </a:extLst>
          </p:cNvPr>
          <p:cNvCxnSpPr>
            <a:cxnSpLocks/>
          </p:cNvCxnSpPr>
          <p:nvPr/>
        </p:nvCxnSpPr>
        <p:spPr>
          <a:xfrm flipV="1">
            <a:off x="1379260" y="4034923"/>
            <a:ext cx="0" cy="18090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テキスト ボックス 153">
            <a:extLst>
              <a:ext uri="{FF2B5EF4-FFF2-40B4-BE49-F238E27FC236}">
                <a16:creationId xmlns:a16="http://schemas.microsoft.com/office/drawing/2014/main" id="{82EAE793-2E0F-AA20-D370-3D172EFEB371}"/>
              </a:ext>
            </a:extLst>
          </p:cNvPr>
          <p:cNvSpPr txBox="1"/>
          <p:nvPr/>
        </p:nvSpPr>
        <p:spPr>
          <a:xfrm rot="16200000">
            <a:off x="-38329" y="4682125"/>
            <a:ext cx="1856223" cy="369332"/>
          </a:xfrm>
          <a:prstGeom prst="rect">
            <a:avLst/>
          </a:prstGeom>
          <a:noFill/>
        </p:spPr>
        <p:txBody>
          <a:bodyPr wrap="square" rtlCol="0">
            <a:spAutoFit/>
          </a:bodyPr>
          <a:lstStyle/>
          <a:p>
            <a:r>
              <a:rPr kumimoji="1" lang="en-US" altLang="ja-JP" dirty="0"/>
              <a:t>A1</a:t>
            </a:r>
            <a:r>
              <a:rPr kumimoji="1" lang="ja-JP" altLang="en-US" dirty="0"/>
              <a:t>圧力センサ</a:t>
            </a:r>
          </a:p>
        </p:txBody>
      </p:sp>
      <p:sp>
        <p:nvSpPr>
          <p:cNvPr id="158" name="テキスト ボックス 157">
            <a:extLst>
              <a:ext uri="{FF2B5EF4-FFF2-40B4-BE49-F238E27FC236}">
                <a16:creationId xmlns:a16="http://schemas.microsoft.com/office/drawing/2014/main" id="{2657C1EF-CABE-DA8C-7E88-0BBF4AD75785}"/>
              </a:ext>
            </a:extLst>
          </p:cNvPr>
          <p:cNvSpPr txBox="1"/>
          <p:nvPr/>
        </p:nvSpPr>
        <p:spPr>
          <a:xfrm>
            <a:off x="504037" y="3952159"/>
            <a:ext cx="914400" cy="369332"/>
          </a:xfrm>
          <a:prstGeom prst="rect">
            <a:avLst/>
          </a:prstGeom>
          <a:noFill/>
        </p:spPr>
        <p:txBody>
          <a:bodyPr wrap="square" rtlCol="0">
            <a:spAutoFit/>
          </a:bodyPr>
          <a:lstStyle/>
          <a:p>
            <a:r>
              <a:rPr kumimoji="1" lang="ja-JP" altLang="en-US" b="1" dirty="0"/>
              <a:t>接地</a:t>
            </a:r>
          </a:p>
        </p:txBody>
      </p:sp>
      <p:sp>
        <p:nvSpPr>
          <p:cNvPr id="159" name="テキスト ボックス 158">
            <a:extLst>
              <a:ext uri="{FF2B5EF4-FFF2-40B4-BE49-F238E27FC236}">
                <a16:creationId xmlns:a16="http://schemas.microsoft.com/office/drawing/2014/main" id="{FB0D9DB4-2E41-DBE1-6223-5F81FECDF8B7}"/>
              </a:ext>
            </a:extLst>
          </p:cNvPr>
          <p:cNvSpPr txBox="1"/>
          <p:nvPr/>
        </p:nvSpPr>
        <p:spPr>
          <a:xfrm>
            <a:off x="312455" y="5742658"/>
            <a:ext cx="914400" cy="369332"/>
          </a:xfrm>
          <a:prstGeom prst="rect">
            <a:avLst/>
          </a:prstGeom>
          <a:noFill/>
        </p:spPr>
        <p:txBody>
          <a:bodyPr wrap="square" rtlCol="0">
            <a:spAutoFit/>
          </a:bodyPr>
          <a:lstStyle/>
          <a:p>
            <a:r>
              <a:rPr kumimoji="1" lang="ja-JP" altLang="en-US" b="1" dirty="0"/>
              <a:t>非接地</a:t>
            </a:r>
          </a:p>
        </p:txBody>
      </p:sp>
    </p:spTree>
    <p:extLst>
      <p:ext uri="{BB962C8B-B14F-4D97-AF65-F5344CB8AC3E}">
        <p14:creationId xmlns:p14="http://schemas.microsoft.com/office/powerpoint/2010/main" val="183644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72100-D775-8F79-8806-B047D5B0DFBD}"/>
              </a:ext>
            </a:extLst>
          </p:cNvPr>
          <p:cNvSpPr>
            <a:spLocks noGrp="1"/>
          </p:cNvSpPr>
          <p:nvPr>
            <p:ph type="title"/>
          </p:nvPr>
        </p:nvSpPr>
        <p:spPr>
          <a:xfrm>
            <a:off x="838200" y="365126"/>
            <a:ext cx="10515600" cy="653908"/>
          </a:xfrm>
        </p:spPr>
        <p:txBody>
          <a:bodyPr>
            <a:normAutofit fontScale="90000"/>
          </a:bodyPr>
          <a:lstStyle/>
          <a:p>
            <a:r>
              <a:rPr lang="en-US" altLang="ja-JP" sz="4400" dirty="0"/>
              <a:t>METAVERSE/CG</a:t>
            </a:r>
            <a:r>
              <a:rPr lang="ja-JP" altLang="en-US" sz="4400" dirty="0"/>
              <a:t>空間での</a:t>
            </a:r>
            <a:r>
              <a:rPr lang="ja-JP" altLang="en-US" dirty="0"/>
              <a:t>アバタの構成法</a:t>
            </a:r>
            <a:endParaRPr kumimoji="1" lang="ja-JP" altLang="en-US" dirty="0"/>
          </a:p>
        </p:txBody>
      </p:sp>
      <p:sp>
        <p:nvSpPr>
          <p:cNvPr id="3" name="コンテンツ プレースホルダー 2">
            <a:extLst>
              <a:ext uri="{FF2B5EF4-FFF2-40B4-BE49-F238E27FC236}">
                <a16:creationId xmlns:a16="http://schemas.microsoft.com/office/drawing/2014/main" id="{AB46CB04-7E2E-A1F2-B104-EB67F389FD82}"/>
              </a:ext>
            </a:extLst>
          </p:cNvPr>
          <p:cNvSpPr>
            <a:spLocks noGrp="1"/>
          </p:cNvSpPr>
          <p:nvPr>
            <p:ph idx="1"/>
          </p:nvPr>
        </p:nvSpPr>
        <p:spPr>
          <a:xfrm>
            <a:off x="838200" y="1355678"/>
            <a:ext cx="10515600" cy="3596029"/>
          </a:xfrm>
        </p:spPr>
        <p:txBody>
          <a:bodyPr>
            <a:noAutofit/>
          </a:bodyPr>
          <a:lstStyle/>
          <a:p>
            <a:pPr>
              <a:lnSpc>
                <a:spcPct val="100000"/>
              </a:lnSpc>
              <a:spcAft>
                <a:spcPts val="1200"/>
              </a:spcAft>
            </a:pPr>
            <a:r>
              <a:rPr lang="en-US" altLang="ja-JP" sz="2400" dirty="0"/>
              <a:t>METAVERSE/CG</a:t>
            </a:r>
            <a:r>
              <a:rPr lang="ja-JP" altLang="en-US" sz="2400" dirty="0"/>
              <a:t>空間では，</a:t>
            </a:r>
            <a:r>
              <a:rPr lang="en-US" altLang="ja-JP" sz="2400" dirty="0"/>
              <a:t>CG</a:t>
            </a:r>
            <a:r>
              <a:rPr lang="ja-JP" altLang="en-US" sz="2400" dirty="0"/>
              <a:t>アバタであるため，身体形状の選択自由度が大きい．</a:t>
            </a:r>
            <a:endParaRPr lang="en-US" altLang="ja-JP" sz="2400" dirty="0"/>
          </a:p>
          <a:p>
            <a:pPr>
              <a:lnSpc>
                <a:spcPct val="100000"/>
              </a:lnSpc>
              <a:spcAft>
                <a:spcPts val="1200"/>
              </a:spcAft>
              <a:tabLst>
                <a:tab pos="1704975" algn="l"/>
              </a:tabLst>
            </a:pPr>
            <a:r>
              <a:rPr lang="ja-JP" altLang="en-US" sz="2400" dirty="0"/>
              <a:t>“</a:t>
            </a:r>
            <a:r>
              <a:rPr lang="en-US" altLang="ja-JP" sz="2400" dirty="0"/>
              <a:t>VR</a:t>
            </a:r>
            <a:r>
              <a:rPr lang="ja-JP" altLang="en-US" sz="2400" dirty="0"/>
              <a:t>においては，アバタは形状から機能まで自由に設定することができる．</a:t>
            </a:r>
            <a:br>
              <a:rPr lang="en-US" altLang="ja-JP" sz="2400" dirty="0"/>
            </a:br>
            <a:r>
              <a:rPr lang="ja-JP" altLang="en-US" sz="2400" dirty="0"/>
              <a:t>実際の身体動作とアバタの動作を適切に対応づけることで，実際の身体とはかけ離れた特性を持ったバーチャル身体であっても，あたかも自分の身体のように感じながら操ることができる環境を容易に構築できる”</a:t>
            </a:r>
            <a:br>
              <a:rPr lang="en-US" altLang="ja-JP" sz="2400" dirty="0"/>
            </a:br>
            <a:r>
              <a:rPr lang="ja-JP" altLang="en-US" sz="2400" dirty="0">
                <a:solidFill>
                  <a:srgbClr val="0000CC"/>
                </a:solidFill>
              </a:rPr>
              <a:t>自分の意見に反する内容は</a:t>
            </a:r>
            <a:r>
              <a:rPr lang="en-US" altLang="ja-JP" sz="2400" dirty="0">
                <a:solidFill>
                  <a:srgbClr val="0000CC"/>
                </a:solidFill>
              </a:rPr>
              <a:t>Related Works </a:t>
            </a:r>
            <a:r>
              <a:rPr lang="ja-JP" altLang="en-US" sz="2400" dirty="0">
                <a:solidFill>
                  <a:srgbClr val="0000CC"/>
                </a:solidFill>
              </a:rPr>
              <a:t>に</a:t>
            </a:r>
            <a:br>
              <a:rPr lang="en-US" altLang="ja-JP" sz="2400" dirty="0">
                <a:solidFill>
                  <a:srgbClr val="0000CC"/>
                </a:solidFill>
              </a:rPr>
            </a:br>
            <a:r>
              <a:rPr lang="ja-JP" altLang="en-US" sz="2400" dirty="0">
                <a:solidFill>
                  <a:srgbClr val="0000CC"/>
                </a:solidFill>
              </a:rPr>
              <a:t>この例は，ヒトと犬の関係ほどかけ離れていない．</a:t>
            </a:r>
            <a:br>
              <a:rPr lang="en-US" altLang="ja-JP" sz="2400" dirty="0">
                <a:solidFill>
                  <a:schemeClr val="tx2"/>
                </a:solidFill>
              </a:rPr>
            </a:br>
            <a:endParaRPr lang="en-US" altLang="ja-JP" sz="2400" dirty="0">
              <a:solidFill>
                <a:schemeClr val="tx2"/>
              </a:solidFill>
            </a:endParaRPr>
          </a:p>
        </p:txBody>
      </p:sp>
      <p:sp>
        <p:nvSpPr>
          <p:cNvPr id="4" name="スライド番号プレースホルダー 3">
            <a:extLst>
              <a:ext uri="{FF2B5EF4-FFF2-40B4-BE49-F238E27FC236}">
                <a16:creationId xmlns:a16="http://schemas.microsoft.com/office/drawing/2014/main" id="{959B0524-DD2B-6475-A186-C6E5698F6154}"/>
              </a:ext>
            </a:extLst>
          </p:cNvPr>
          <p:cNvSpPr>
            <a:spLocks noGrp="1"/>
          </p:cNvSpPr>
          <p:nvPr>
            <p:ph type="sldNum" sz="quarter" idx="12"/>
          </p:nvPr>
        </p:nvSpPr>
        <p:spPr/>
        <p:txBody>
          <a:bodyPr/>
          <a:lstStyle/>
          <a:p>
            <a:fld id="{28498C4A-281D-456F-B1B5-DFF3FFC7FCB3}" type="slidenum">
              <a:rPr kumimoji="1" lang="ja-JP" altLang="en-US" smtClean="0"/>
              <a:t>2</a:t>
            </a:fld>
            <a:endParaRPr kumimoji="1" lang="ja-JP" altLang="en-US"/>
          </a:p>
        </p:txBody>
      </p:sp>
      <p:sp>
        <p:nvSpPr>
          <p:cNvPr id="6" name="テキスト ボックス 5">
            <a:extLst>
              <a:ext uri="{FF2B5EF4-FFF2-40B4-BE49-F238E27FC236}">
                <a16:creationId xmlns:a16="http://schemas.microsoft.com/office/drawing/2014/main" id="{596B7972-F4E6-69F1-AF53-3E705C515C7A}"/>
              </a:ext>
            </a:extLst>
          </p:cNvPr>
          <p:cNvSpPr txBox="1"/>
          <p:nvPr/>
        </p:nvSpPr>
        <p:spPr>
          <a:xfrm>
            <a:off x="5443361" y="5276866"/>
            <a:ext cx="6535387" cy="646331"/>
          </a:xfrm>
          <a:prstGeom prst="rect">
            <a:avLst/>
          </a:prstGeom>
          <a:noFill/>
        </p:spPr>
        <p:txBody>
          <a:bodyPr wrap="square">
            <a:spAutoFit/>
          </a:bodyPr>
          <a:lstStyle/>
          <a:p>
            <a:r>
              <a:rPr lang="ja-JP" altLang="en-US" sz="1800" dirty="0"/>
              <a:t>小川・鳴海・伴・櫻井・谷川・廣瀬（</a:t>
            </a:r>
            <a:r>
              <a:rPr lang="en-US" altLang="ja-JP" sz="1800" dirty="0"/>
              <a:t>2018</a:t>
            </a:r>
            <a:r>
              <a:rPr lang="ja-JP" altLang="en-US" sz="1800" dirty="0"/>
              <a:t>），</a:t>
            </a:r>
            <a:endParaRPr lang="en-US" altLang="ja-JP" sz="1800" dirty="0"/>
          </a:p>
          <a:p>
            <a:r>
              <a:rPr lang="ja-JP" altLang="en-US" sz="1800" dirty="0"/>
              <a:t>バーチャルな拡張身体を用いたピアノとのインタラクション</a:t>
            </a:r>
            <a:endParaRPr lang="ja-JP" altLang="en-US" dirty="0"/>
          </a:p>
        </p:txBody>
      </p:sp>
      <p:sp>
        <p:nvSpPr>
          <p:cNvPr id="7" name="テキスト ボックス 6">
            <a:extLst>
              <a:ext uri="{FF2B5EF4-FFF2-40B4-BE49-F238E27FC236}">
                <a16:creationId xmlns:a16="http://schemas.microsoft.com/office/drawing/2014/main" id="{234A78FA-5BB1-0E3F-98A0-BAB3ACE4955D}"/>
              </a:ext>
            </a:extLst>
          </p:cNvPr>
          <p:cNvSpPr txBox="1"/>
          <p:nvPr/>
        </p:nvSpPr>
        <p:spPr>
          <a:xfrm>
            <a:off x="113647" y="12138"/>
            <a:ext cx="5273791" cy="369332"/>
          </a:xfrm>
          <a:prstGeom prst="rect">
            <a:avLst/>
          </a:prstGeom>
          <a:noFill/>
        </p:spPr>
        <p:txBody>
          <a:bodyPr wrap="square" rtlCol="0">
            <a:spAutoFit/>
          </a:bodyPr>
          <a:lstStyle/>
          <a:p>
            <a:r>
              <a:rPr kumimoji="1" lang="ja-JP" altLang="en-US" dirty="0"/>
              <a:t>アバタは</a:t>
            </a:r>
            <a:r>
              <a:rPr kumimoji="1" lang="en-US" altLang="ja-JP" dirty="0"/>
              <a:t>VR</a:t>
            </a:r>
            <a:r>
              <a:rPr lang="ja-JP" altLang="en-US" dirty="0"/>
              <a:t>と</a:t>
            </a:r>
            <a:r>
              <a:rPr kumimoji="1" lang="ja-JP" altLang="en-US" dirty="0"/>
              <a:t>認識している人が多いので↓</a:t>
            </a:r>
          </a:p>
        </p:txBody>
      </p:sp>
    </p:spTree>
    <p:extLst>
      <p:ext uri="{BB962C8B-B14F-4D97-AF65-F5344CB8AC3E}">
        <p14:creationId xmlns:p14="http://schemas.microsoft.com/office/powerpoint/2010/main" val="3900286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84A5905-C5BD-E0DC-D821-940C9DF58B3F}"/>
              </a:ext>
            </a:extLst>
          </p:cNvPr>
          <p:cNvSpPr>
            <a:spLocks noGrp="1"/>
          </p:cNvSpPr>
          <p:nvPr>
            <p:ph type="sldNum" sz="quarter" idx="12"/>
          </p:nvPr>
        </p:nvSpPr>
        <p:spPr/>
        <p:txBody>
          <a:bodyPr/>
          <a:lstStyle/>
          <a:p>
            <a:fld id="{28498C4A-281D-456F-B1B5-DFF3FFC7FCB3}" type="slidenum">
              <a:rPr kumimoji="1" lang="ja-JP" altLang="en-US" smtClean="0"/>
              <a:t>20</a:t>
            </a:fld>
            <a:endParaRPr kumimoji="1" lang="ja-JP" altLang="en-US" dirty="0"/>
          </a:p>
        </p:txBody>
      </p:sp>
      <p:pic>
        <p:nvPicPr>
          <p:cNvPr id="5" name="グラフィックス 4">
            <a:extLst>
              <a:ext uri="{FF2B5EF4-FFF2-40B4-BE49-F238E27FC236}">
                <a16:creationId xmlns:a16="http://schemas.microsoft.com/office/drawing/2014/main" id="{994320B7-6D88-96C9-A041-0809DD3899C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2913" t="18340" r="33565" b="27004"/>
          <a:stretch/>
        </p:blipFill>
        <p:spPr>
          <a:xfrm rot="5400000">
            <a:off x="-591186" y="3240356"/>
            <a:ext cx="5572304" cy="1382616"/>
          </a:xfrm>
          <a:prstGeom prst="rect">
            <a:avLst/>
          </a:prstGeom>
        </p:spPr>
      </p:pic>
      <p:cxnSp>
        <p:nvCxnSpPr>
          <p:cNvPr id="11" name="直線コネクタ 10">
            <a:extLst>
              <a:ext uri="{FF2B5EF4-FFF2-40B4-BE49-F238E27FC236}">
                <a16:creationId xmlns:a16="http://schemas.microsoft.com/office/drawing/2014/main" id="{C909EA8F-C99B-DB5F-6AE5-D4213BE96E20}"/>
              </a:ext>
            </a:extLst>
          </p:cNvPr>
          <p:cNvCxnSpPr>
            <a:cxnSpLocks/>
          </p:cNvCxnSpPr>
          <p:nvPr/>
        </p:nvCxnSpPr>
        <p:spPr>
          <a:xfrm flipV="1">
            <a:off x="3812930" y="1158288"/>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グラフィックス 15" descr="足部 枠線">
            <a:extLst>
              <a:ext uri="{FF2B5EF4-FFF2-40B4-BE49-F238E27FC236}">
                <a16:creationId xmlns:a16="http://schemas.microsoft.com/office/drawing/2014/main" id="{453032CC-6CBC-AF12-3572-47D30FCBD81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3565953" y="965183"/>
            <a:ext cx="436622" cy="237076"/>
          </a:xfrm>
          <a:prstGeom prst="rect">
            <a:avLst/>
          </a:prstGeom>
        </p:spPr>
      </p:pic>
      <p:sp>
        <p:nvSpPr>
          <p:cNvPr id="17" name="正方形/長方形 16">
            <a:extLst>
              <a:ext uri="{FF2B5EF4-FFF2-40B4-BE49-F238E27FC236}">
                <a16:creationId xmlns:a16="http://schemas.microsoft.com/office/drawing/2014/main" id="{D27D9E55-28DB-FD29-392E-8EA90153BDB0}"/>
              </a:ext>
            </a:extLst>
          </p:cNvPr>
          <p:cNvSpPr/>
          <p:nvPr/>
        </p:nvSpPr>
        <p:spPr>
          <a:xfrm>
            <a:off x="3512554" y="1246530"/>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B92D76B-50B8-D6DE-EAD4-E54A842DD06E}"/>
              </a:ext>
            </a:extLst>
          </p:cNvPr>
          <p:cNvSpPr/>
          <p:nvPr/>
        </p:nvSpPr>
        <p:spPr>
          <a:xfrm rot="20977656">
            <a:off x="3640081" y="1124046"/>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236E6468-900E-70F2-FA87-6E07902C45E2}"/>
              </a:ext>
            </a:extLst>
          </p:cNvPr>
          <p:cNvCxnSpPr>
            <a:cxnSpLocks/>
          </p:cNvCxnSpPr>
          <p:nvPr/>
        </p:nvCxnSpPr>
        <p:spPr>
          <a:xfrm flipH="1" flipV="1">
            <a:off x="3535847" y="2429109"/>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A55503C7-876E-6185-52AE-BBDD8454FAAF}"/>
              </a:ext>
            </a:extLst>
          </p:cNvPr>
          <p:cNvSpPr/>
          <p:nvPr/>
        </p:nvSpPr>
        <p:spPr>
          <a:xfrm>
            <a:off x="3512554" y="2527584"/>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73FB241-0597-7D88-C4FC-11EA4E353C0C}"/>
              </a:ext>
            </a:extLst>
          </p:cNvPr>
          <p:cNvSpPr/>
          <p:nvPr/>
        </p:nvSpPr>
        <p:spPr>
          <a:xfrm rot="20405998">
            <a:off x="3339821" y="2402434"/>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C23B2170-401C-C375-B145-6692F060CE27}"/>
              </a:ext>
            </a:extLst>
          </p:cNvPr>
          <p:cNvGrpSpPr/>
          <p:nvPr/>
        </p:nvGrpSpPr>
        <p:grpSpPr>
          <a:xfrm>
            <a:off x="3744481" y="617749"/>
            <a:ext cx="290528" cy="234448"/>
            <a:chOff x="7791450" y="2036196"/>
            <a:chExt cx="316666" cy="356485"/>
          </a:xfrm>
        </p:grpSpPr>
        <p:sp>
          <p:nvSpPr>
            <p:cNvPr id="41" name="楕円 40">
              <a:extLst>
                <a:ext uri="{FF2B5EF4-FFF2-40B4-BE49-F238E27FC236}">
                  <a16:creationId xmlns:a16="http://schemas.microsoft.com/office/drawing/2014/main" id="{1A7116FE-AE47-813B-4E5D-3D8253A5DAFC}"/>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83873D0-BF76-61AC-3B8F-9CFC9FF55B1D}"/>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348A2AE-2B77-F0FD-A06E-F9C82782B1A1}"/>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弧 43">
              <a:extLst>
                <a:ext uri="{FF2B5EF4-FFF2-40B4-BE49-F238E27FC236}">
                  <a16:creationId xmlns:a16="http://schemas.microsoft.com/office/drawing/2014/main" id="{5E0B8E95-9105-689E-5520-4198A71D41A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02" name="正方形/長方形 101">
            <a:extLst>
              <a:ext uri="{FF2B5EF4-FFF2-40B4-BE49-F238E27FC236}">
                <a16:creationId xmlns:a16="http://schemas.microsoft.com/office/drawing/2014/main" id="{3C04C611-BCDD-6DD3-807E-C7F4B7F695B5}"/>
              </a:ext>
            </a:extLst>
          </p:cNvPr>
          <p:cNvSpPr/>
          <p:nvPr/>
        </p:nvSpPr>
        <p:spPr>
          <a:xfrm rot="4645598">
            <a:off x="45651" y="5462626"/>
            <a:ext cx="1527328" cy="805595"/>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図 102" descr="カメラ, 古い, スーツ, ボート が含まれている画像&#10;&#10;自動的に生成された説明">
            <a:extLst>
              <a:ext uri="{FF2B5EF4-FFF2-40B4-BE49-F238E27FC236}">
                <a16:creationId xmlns:a16="http://schemas.microsoft.com/office/drawing/2014/main" id="{E4DFCA42-E5CB-E4F9-0B64-91B570BF3926}"/>
              </a:ext>
            </a:extLst>
          </p:cNvPr>
          <p:cNvPicPr>
            <a:picLocks noChangeAspect="1"/>
          </p:cNvPicPr>
          <p:nvPr/>
        </p:nvPicPr>
        <p:blipFill rotWithShape="1">
          <a:blip r:embed="rId6">
            <a:alphaModFix amt="39000"/>
            <a:extLst>
              <a:ext uri="{28A0092B-C50C-407E-A947-70E740481C1C}">
                <a14:useLocalDpi xmlns:a14="http://schemas.microsoft.com/office/drawing/2010/main" val="0"/>
              </a:ext>
            </a:extLst>
          </a:blip>
          <a:srcRect r="16624"/>
          <a:stretch/>
        </p:blipFill>
        <p:spPr>
          <a:xfrm rot="5400000">
            <a:off x="10045877" y="107643"/>
            <a:ext cx="1659831" cy="1933577"/>
          </a:xfrm>
          <a:prstGeom prst="rect">
            <a:avLst/>
          </a:prstGeom>
        </p:spPr>
      </p:pic>
      <p:sp>
        <p:nvSpPr>
          <p:cNvPr id="104" name="テキスト ボックス 103">
            <a:extLst>
              <a:ext uri="{FF2B5EF4-FFF2-40B4-BE49-F238E27FC236}">
                <a16:creationId xmlns:a16="http://schemas.microsoft.com/office/drawing/2014/main" id="{E9B57D68-5DA3-F25E-6202-16FCF68A14B9}"/>
              </a:ext>
            </a:extLst>
          </p:cNvPr>
          <p:cNvSpPr txBox="1"/>
          <p:nvPr/>
        </p:nvSpPr>
        <p:spPr>
          <a:xfrm>
            <a:off x="10510748" y="225064"/>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105" name="テキスト ボックス 104">
            <a:extLst>
              <a:ext uri="{FF2B5EF4-FFF2-40B4-BE49-F238E27FC236}">
                <a16:creationId xmlns:a16="http://schemas.microsoft.com/office/drawing/2014/main" id="{FBFBC82C-39C4-9E7A-3896-3C79598A38EE}"/>
              </a:ext>
            </a:extLst>
          </p:cNvPr>
          <p:cNvSpPr txBox="1"/>
          <p:nvPr/>
        </p:nvSpPr>
        <p:spPr>
          <a:xfrm>
            <a:off x="10498430" y="1436506"/>
            <a:ext cx="714375" cy="369332"/>
          </a:xfrm>
          <a:prstGeom prst="rect">
            <a:avLst/>
          </a:prstGeom>
          <a:noFill/>
        </p:spPr>
        <p:txBody>
          <a:bodyPr wrap="square" rtlCol="0">
            <a:spAutoFit/>
          </a:bodyPr>
          <a:lstStyle/>
          <a:p>
            <a:r>
              <a:rPr lang="en-US" altLang="ja-JP" b="1" dirty="0"/>
              <a:t>Rear</a:t>
            </a:r>
            <a:endParaRPr kumimoji="1" lang="ja-JP" altLang="en-US" b="1" dirty="0"/>
          </a:p>
        </p:txBody>
      </p:sp>
      <p:sp>
        <p:nvSpPr>
          <p:cNvPr id="106" name="楕円 105">
            <a:extLst>
              <a:ext uri="{FF2B5EF4-FFF2-40B4-BE49-F238E27FC236}">
                <a16:creationId xmlns:a16="http://schemas.microsoft.com/office/drawing/2014/main" id="{4E377449-0F85-B697-79AB-F50540ADE54F}"/>
              </a:ext>
            </a:extLst>
          </p:cNvPr>
          <p:cNvSpPr/>
          <p:nvPr/>
        </p:nvSpPr>
        <p:spPr>
          <a:xfrm>
            <a:off x="10056900" y="427596"/>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48243F5D-D1A0-1B1F-A3DC-0A08ED84D153}"/>
              </a:ext>
            </a:extLst>
          </p:cNvPr>
          <p:cNvSpPr/>
          <p:nvPr/>
        </p:nvSpPr>
        <p:spPr>
          <a:xfrm>
            <a:off x="11404997" y="354334"/>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584241CE-E92A-8A95-F72E-19B76CB60848}"/>
              </a:ext>
            </a:extLst>
          </p:cNvPr>
          <p:cNvSpPr/>
          <p:nvPr/>
        </p:nvSpPr>
        <p:spPr>
          <a:xfrm>
            <a:off x="10068679" y="1448160"/>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1A8FDB4C-DF8A-0E49-1A77-8C31324F5A15}"/>
              </a:ext>
            </a:extLst>
          </p:cNvPr>
          <p:cNvSpPr/>
          <p:nvPr/>
        </p:nvSpPr>
        <p:spPr>
          <a:xfrm>
            <a:off x="11280606" y="1481798"/>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55226243-D6D9-45DE-97A6-30944C771C60}"/>
                  </a:ext>
                </a:extLst>
              </p:cNvPr>
              <p:cNvSpPr txBox="1"/>
              <p:nvPr/>
            </p:nvSpPr>
            <p:spPr>
              <a:xfrm>
                <a:off x="11500009" y="316307"/>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55226243-D6D9-45DE-97A6-30944C771C60}"/>
                  </a:ext>
                </a:extLst>
              </p:cNvPr>
              <p:cNvSpPr txBox="1">
                <a:spLocks noRot="1" noChangeAspect="1" noMove="1" noResize="1" noEditPoints="1" noAdjustHandles="1" noChangeArrowheads="1" noChangeShapeType="1" noTextEdit="1"/>
              </p:cNvSpPr>
              <p:nvPr/>
            </p:nvSpPr>
            <p:spPr>
              <a:xfrm>
                <a:off x="11500009" y="316307"/>
                <a:ext cx="790558"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64FE51A0-3BFE-8EBF-8434-661B9D951E2F}"/>
                  </a:ext>
                </a:extLst>
              </p:cNvPr>
              <p:cNvSpPr txBox="1"/>
              <p:nvPr/>
            </p:nvSpPr>
            <p:spPr>
              <a:xfrm>
                <a:off x="9547498" y="1518265"/>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11" name="テキスト ボックス 110">
                <a:extLst>
                  <a:ext uri="{FF2B5EF4-FFF2-40B4-BE49-F238E27FC236}">
                    <a16:creationId xmlns:a16="http://schemas.microsoft.com/office/drawing/2014/main" id="{64FE51A0-3BFE-8EBF-8434-661B9D951E2F}"/>
                  </a:ext>
                </a:extLst>
              </p:cNvPr>
              <p:cNvSpPr txBox="1">
                <a:spLocks noRot="1" noChangeAspect="1" noMove="1" noResize="1" noEditPoints="1" noAdjustHandles="1" noChangeArrowheads="1" noChangeShapeType="1" noTextEdit="1"/>
              </p:cNvSpPr>
              <p:nvPr/>
            </p:nvSpPr>
            <p:spPr>
              <a:xfrm>
                <a:off x="9547498" y="1518265"/>
                <a:ext cx="567708" cy="369332"/>
              </a:xfrm>
              <a:prstGeom prst="rect">
                <a:avLst/>
              </a:prstGeom>
              <a:blipFill>
                <a:blip r:embed="rId8"/>
                <a:stretch>
                  <a:fillRect/>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11F55AD4-B072-515D-1CBE-AE2A67F7F12A}"/>
              </a:ext>
            </a:extLst>
          </p:cNvPr>
          <p:cNvSpPr txBox="1"/>
          <p:nvPr/>
        </p:nvSpPr>
        <p:spPr>
          <a:xfrm>
            <a:off x="9799315" y="194766"/>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13" name="テキスト ボックス 112">
            <a:extLst>
              <a:ext uri="{FF2B5EF4-FFF2-40B4-BE49-F238E27FC236}">
                <a16:creationId xmlns:a16="http://schemas.microsoft.com/office/drawing/2014/main" id="{8BA72F42-27F7-B331-1853-D686925E03F7}"/>
              </a:ext>
            </a:extLst>
          </p:cNvPr>
          <p:cNvSpPr txBox="1"/>
          <p:nvPr/>
        </p:nvSpPr>
        <p:spPr>
          <a:xfrm>
            <a:off x="11586879" y="1616538"/>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14" name="テキスト ボックス 113">
            <a:extLst>
              <a:ext uri="{FF2B5EF4-FFF2-40B4-BE49-F238E27FC236}">
                <a16:creationId xmlns:a16="http://schemas.microsoft.com/office/drawing/2014/main" id="{969AF706-A178-8A55-7EB5-A399758BAC00}"/>
              </a:ext>
            </a:extLst>
          </p:cNvPr>
          <p:cNvSpPr txBox="1"/>
          <p:nvPr/>
        </p:nvSpPr>
        <p:spPr>
          <a:xfrm>
            <a:off x="10366206" y="2060293"/>
            <a:ext cx="914400" cy="369332"/>
          </a:xfrm>
          <a:prstGeom prst="rect">
            <a:avLst/>
          </a:prstGeom>
          <a:noFill/>
        </p:spPr>
        <p:txBody>
          <a:bodyPr wrap="square" rtlCol="0">
            <a:spAutoFit/>
          </a:bodyPr>
          <a:lstStyle/>
          <a:p>
            <a:pPr algn="ctr"/>
            <a:r>
              <a:rPr kumimoji="1" lang="ja-JP" altLang="en-US" dirty="0"/>
              <a:t>位相</a:t>
            </a:r>
          </a:p>
        </p:txBody>
      </p:sp>
      <p:sp>
        <p:nvSpPr>
          <p:cNvPr id="115" name="テキスト ボックス 114">
            <a:extLst>
              <a:ext uri="{FF2B5EF4-FFF2-40B4-BE49-F238E27FC236}">
                <a16:creationId xmlns:a16="http://schemas.microsoft.com/office/drawing/2014/main" id="{AEDA2DF5-5FDD-07F6-D307-334DDE64710D}"/>
              </a:ext>
            </a:extLst>
          </p:cNvPr>
          <p:cNvSpPr txBox="1"/>
          <p:nvPr/>
        </p:nvSpPr>
        <p:spPr>
          <a:xfrm>
            <a:off x="1212082" y="1066233"/>
            <a:ext cx="398721"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117" name="テキスト ボックス 116">
            <a:extLst>
              <a:ext uri="{FF2B5EF4-FFF2-40B4-BE49-F238E27FC236}">
                <a16:creationId xmlns:a16="http://schemas.microsoft.com/office/drawing/2014/main" id="{1F068E3A-7088-FC66-5FC9-8F077BF8FD20}"/>
              </a:ext>
            </a:extLst>
          </p:cNvPr>
          <p:cNvSpPr txBox="1"/>
          <p:nvPr/>
        </p:nvSpPr>
        <p:spPr>
          <a:xfrm>
            <a:off x="1036354" y="3701136"/>
            <a:ext cx="609927" cy="400110"/>
          </a:xfrm>
          <a:prstGeom prst="rect">
            <a:avLst/>
          </a:prstGeom>
          <a:noFill/>
        </p:spPr>
        <p:txBody>
          <a:bodyPr wrap="square" rtlCol="0">
            <a:spAutoFit/>
          </a:bodyPr>
          <a:lstStyle/>
          <a:p>
            <a:r>
              <a:rPr kumimoji="1" lang="en-US" altLang="ja-JP" sz="2000" dirty="0"/>
              <a:t>0.2</a:t>
            </a:r>
            <a:endParaRPr kumimoji="1" lang="ja-JP" altLang="en-US" sz="2000" dirty="0"/>
          </a:p>
        </p:txBody>
      </p:sp>
      <p:sp>
        <p:nvSpPr>
          <p:cNvPr id="119" name="テキスト ボックス 118">
            <a:extLst>
              <a:ext uri="{FF2B5EF4-FFF2-40B4-BE49-F238E27FC236}">
                <a16:creationId xmlns:a16="http://schemas.microsoft.com/office/drawing/2014/main" id="{77564051-229D-B53C-10C7-462A4106A90B}"/>
              </a:ext>
            </a:extLst>
          </p:cNvPr>
          <p:cNvSpPr txBox="1"/>
          <p:nvPr/>
        </p:nvSpPr>
        <p:spPr>
          <a:xfrm>
            <a:off x="1037151" y="6360207"/>
            <a:ext cx="609927" cy="400110"/>
          </a:xfrm>
          <a:prstGeom prst="rect">
            <a:avLst/>
          </a:prstGeom>
          <a:noFill/>
        </p:spPr>
        <p:txBody>
          <a:bodyPr wrap="square" rtlCol="0">
            <a:spAutoFit/>
          </a:bodyPr>
          <a:lstStyle/>
          <a:p>
            <a:r>
              <a:rPr kumimoji="1" lang="en-US" altLang="ja-JP" sz="2000" dirty="0"/>
              <a:t>0.4</a:t>
            </a:r>
            <a:endParaRPr kumimoji="1" lang="ja-JP" altLang="en-US" sz="2000" dirty="0"/>
          </a:p>
        </p:txBody>
      </p:sp>
      <p:sp>
        <p:nvSpPr>
          <p:cNvPr id="120" name="テキスト ボックス 119">
            <a:extLst>
              <a:ext uri="{FF2B5EF4-FFF2-40B4-BE49-F238E27FC236}">
                <a16:creationId xmlns:a16="http://schemas.microsoft.com/office/drawing/2014/main" id="{A46513AD-519E-90B6-9AEE-96FC337281DB}"/>
              </a:ext>
            </a:extLst>
          </p:cNvPr>
          <p:cNvSpPr txBox="1"/>
          <p:nvPr/>
        </p:nvSpPr>
        <p:spPr>
          <a:xfrm>
            <a:off x="876809" y="5062376"/>
            <a:ext cx="639017" cy="400110"/>
          </a:xfrm>
          <a:prstGeom prst="rect">
            <a:avLst/>
          </a:prstGeom>
          <a:noFill/>
        </p:spPr>
        <p:txBody>
          <a:bodyPr wrap="square" rtlCol="0">
            <a:spAutoFit/>
          </a:bodyPr>
          <a:lstStyle/>
          <a:p>
            <a:r>
              <a:rPr kumimoji="1" lang="en-US" altLang="ja-JP" sz="2000" dirty="0"/>
              <a:t>0.3</a:t>
            </a:r>
            <a:endParaRPr kumimoji="1" lang="ja-JP" altLang="en-US" sz="2000" dirty="0"/>
          </a:p>
        </p:txBody>
      </p:sp>
      <p:sp>
        <p:nvSpPr>
          <p:cNvPr id="134" name="テキスト ボックス 133">
            <a:extLst>
              <a:ext uri="{FF2B5EF4-FFF2-40B4-BE49-F238E27FC236}">
                <a16:creationId xmlns:a16="http://schemas.microsoft.com/office/drawing/2014/main" id="{79C31298-708C-6939-4865-79767663340E}"/>
              </a:ext>
            </a:extLst>
          </p:cNvPr>
          <p:cNvSpPr txBox="1"/>
          <p:nvPr/>
        </p:nvSpPr>
        <p:spPr>
          <a:xfrm>
            <a:off x="131478" y="3258200"/>
            <a:ext cx="1159289" cy="369332"/>
          </a:xfrm>
          <a:prstGeom prst="rect">
            <a:avLst/>
          </a:prstGeom>
          <a:noFill/>
        </p:spPr>
        <p:txBody>
          <a:bodyPr wrap="square" rtlCol="0">
            <a:spAutoFit/>
          </a:bodyPr>
          <a:lstStyle/>
          <a:p>
            <a:r>
              <a:rPr lang="ja-JP" altLang="en-US" dirty="0"/>
              <a:t>時刻 </a:t>
            </a:r>
            <a:r>
              <a:rPr lang="en-US" altLang="ja-JP" dirty="0"/>
              <a:t>(</a:t>
            </a:r>
            <a:r>
              <a:rPr lang="ja-JP" altLang="en-US" dirty="0"/>
              <a:t>秒</a:t>
            </a:r>
            <a:r>
              <a:rPr lang="en-US" altLang="ja-JP" dirty="0"/>
              <a:t>)</a:t>
            </a:r>
            <a:endParaRPr kumimoji="1" lang="ja-JP" altLang="en-US" dirty="0"/>
          </a:p>
        </p:txBody>
      </p:sp>
      <p:sp>
        <p:nvSpPr>
          <p:cNvPr id="135" name="テキスト ボックス 134">
            <a:extLst>
              <a:ext uri="{FF2B5EF4-FFF2-40B4-BE49-F238E27FC236}">
                <a16:creationId xmlns:a16="http://schemas.microsoft.com/office/drawing/2014/main" id="{2352D33D-089E-C04F-EC76-D03AF81A12A1}"/>
              </a:ext>
            </a:extLst>
          </p:cNvPr>
          <p:cNvSpPr txBox="1"/>
          <p:nvPr/>
        </p:nvSpPr>
        <p:spPr>
          <a:xfrm>
            <a:off x="2249025" y="1369802"/>
            <a:ext cx="914400" cy="369332"/>
          </a:xfrm>
          <a:prstGeom prst="rect">
            <a:avLst/>
          </a:prstGeom>
          <a:noFill/>
        </p:spPr>
        <p:txBody>
          <a:bodyPr wrap="square" rtlCol="0">
            <a:spAutoFit/>
          </a:bodyPr>
          <a:lstStyle/>
          <a:p>
            <a:r>
              <a:rPr kumimoji="1" lang="ja-JP" altLang="en-US" b="1" dirty="0">
                <a:solidFill>
                  <a:schemeClr val="accent5"/>
                </a:solidFill>
              </a:rPr>
              <a:t>左前足</a:t>
            </a:r>
          </a:p>
        </p:txBody>
      </p:sp>
      <p:sp>
        <p:nvSpPr>
          <p:cNvPr id="136" name="テキスト ボックス 135">
            <a:extLst>
              <a:ext uri="{FF2B5EF4-FFF2-40B4-BE49-F238E27FC236}">
                <a16:creationId xmlns:a16="http://schemas.microsoft.com/office/drawing/2014/main" id="{0D349A09-0389-A1AB-21BB-FAF607533DD7}"/>
              </a:ext>
            </a:extLst>
          </p:cNvPr>
          <p:cNvSpPr txBox="1"/>
          <p:nvPr/>
        </p:nvSpPr>
        <p:spPr>
          <a:xfrm>
            <a:off x="2261991" y="4009890"/>
            <a:ext cx="914400" cy="369332"/>
          </a:xfrm>
          <a:prstGeom prst="rect">
            <a:avLst/>
          </a:prstGeom>
          <a:noFill/>
        </p:spPr>
        <p:txBody>
          <a:bodyPr wrap="square" rtlCol="0">
            <a:spAutoFit/>
          </a:bodyPr>
          <a:lstStyle/>
          <a:p>
            <a:r>
              <a:rPr kumimoji="1" lang="ja-JP" altLang="en-US" b="1" dirty="0">
                <a:solidFill>
                  <a:srgbClr val="002060"/>
                </a:solidFill>
              </a:rPr>
              <a:t>左後</a:t>
            </a:r>
            <a:r>
              <a:rPr lang="ja-JP" altLang="en-US" b="1" dirty="0">
                <a:solidFill>
                  <a:srgbClr val="002060"/>
                </a:solidFill>
              </a:rPr>
              <a:t>足</a:t>
            </a:r>
            <a:endParaRPr kumimoji="1" lang="ja-JP" altLang="en-US" b="1" dirty="0">
              <a:solidFill>
                <a:srgbClr val="002060"/>
              </a:solidFill>
            </a:endParaRPr>
          </a:p>
        </p:txBody>
      </p:sp>
      <p:sp>
        <p:nvSpPr>
          <p:cNvPr id="14" name="正方形/長方形 13">
            <a:extLst>
              <a:ext uri="{FF2B5EF4-FFF2-40B4-BE49-F238E27FC236}">
                <a16:creationId xmlns:a16="http://schemas.microsoft.com/office/drawing/2014/main" id="{EC8E386C-84C2-FB81-1510-BF6CCC12AC44}"/>
              </a:ext>
            </a:extLst>
          </p:cNvPr>
          <p:cNvSpPr/>
          <p:nvPr/>
        </p:nvSpPr>
        <p:spPr>
          <a:xfrm>
            <a:off x="1604822" y="1001434"/>
            <a:ext cx="417444" cy="5566892"/>
          </a:xfrm>
          <a:prstGeom prst="rect">
            <a:avLst/>
          </a:prstGeom>
          <a:solidFill>
            <a:schemeClr val="bg1">
              <a:alpha val="9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グラフィックス 14" descr="足部 枠線">
            <a:extLst>
              <a:ext uri="{FF2B5EF4-FFF2-40B4-BE49-F238E27FC236}">
                <a16:creationId xmlns:a16="http://schemas.microsoft.com/office/drawing/2014/main" id="{E1F7D05F-9498-915D-441C-7C493D25AC7C}"/>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9"/>
              </a:ext>
            </a:extLst>
          </a:blip>
          <a:srcRect t="58257" b="-1"/>
          <a:stretch/>
        </p:blipFill>
        <p:spPr>
          <a:xfrm rot="-1200000" flipH="1">
            <a:off x="3269391" y="2240990"/>
            <a:ext cx="436622" cy="237076"/>
          </a:xfrm>
          <a:prstGeom prst="rect">
            <a:avLst/>
          </a:prstGeom>
        </p:spPr>
      </p:pic>
      <p:grpSp>
        <p:nvGrpSpPr>
          <p:cNvPr id="19" name="グループ化 18">
            <a:extLst>
              <a:ext uri="{FF2B5EF4-FFF2-40B4-BE49-F238E27FC236}">
                <a16:creationId xmlns:a16="http://schemas.microsoft.com/office/drawing/2014/main" id="{017D5C26-5E57-E11B-CDCE-AD9DF04894C6}"/>
              </a:ext>
            </a:extLst>
          </p:cNvPr>
          <p:cNvGrpSpPr/>
          <p:nvPr/>
        </p:nvGrpSpPr>
        <p:grpSpPr>
          <a:xfrm>
            <a:off x="3744481" y="1878334"/>
            <a:ext cx="290528" cy="234448"/>
            <a:chOff x="7791450" y="2036196"/>
            <a:chExt cx="316666" cy="356485"/>
          </a:xfrm>
        </p:grpSpPr>
        <p:sp>
          <p:nvSpPr>
            <p:cNvPr id="20" name="楕円 19">
              <a:extLst>
                <a:ext uri="{FF2B5EF4-FFF2-40B4-BE49-F238E27FC236}">
                  <a16:creationId xmlns:a16="http://schemas.microsoft.com/office/drawing/2014/main" id="{4FED46C3-62AF-4323-3831-B5A8B9B2794C}"/>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C56C24D-14B2-5A81-CD10-7C56D15CF107}"/>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FC652D37-5DDF-B1DE-E7F6-54913289236C}"/>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弧 22">
              <a:extLst>
                <a:ext uri="{FF2B5EF4-FFF2-40B4-BE49-F238E27FC236}">
                  <a16:creationId xmlns:a16="http://schemas.microsoft.com/office/drawing/2014/main" id="{4C8C6948-7BAA-BDA0-8165-6530C7270FD9}"/>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36" name="直線コネクタ 35">
            <a:extLst>
              <a:ext uri="{FF2B5EF4-FFF2-40B4-BE49-F238E27FC236}">
                <a16:creationId xmlns:a16="http://schemas.microsoft.com/office/drawing/2014/main" id="{06053721-3DA8-5B8F-01CC-29E52885210D}"/>
              </a:ext>
            </a:extLst>
          </p:cNvPr>
          <p:cNvCxnSpPr>
            <a:cxnSpLocks/>
          </p:cNvCxnSpPr>
          <p:nvPr/>
        </p:nvCxnSpPr>
        <p:spPr>
          <a:xfrm flipH="1" flipV="1">
            <a:off x="3548598" y="2792150"/>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59567134-796D-7DAC-4240-EBCAB53035B8}"/>
              </a:ext>
            </a:extLst>
          </p:cNvPr>
          <p:cNvSpPr/>
          <p:nvPr/>
        </p:nvSpPr>
        <p:spPr>
          <a:xfrm>
            <a:off x="3512554" y="2890625"/>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F9A84A6E-02B2-7F4B-2E41-558E72995B99}"/>
              </a:ext>
            </a:extLst>
          </p:cNvPr>
          <p:cNvSpPr/>
          <p:nvPr/>
        </p:nvSpPr>
        <p:spPr>
          <a:xfrm>
            <a:off x="3370885" y="2765675"/>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グラフィックス 38" descr="足部 枠線">
            <a:extLst>
              <a:ext uri="{FF2B5EF4-FFF2-40B4-BE49-F238E27FC236}">
                <a16:creationId xmlns:a16="http://schemas.microsoft.com/office/drawing/2014/main" id="{0316A37C-5AFD-5E72-F8D5-5BC02E0BF5B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flipH="1">
            <a:off x="3319776" y="2594045"/>
            <a:ext cx="436622" cy="237076"/>
          </a:xfrm>
          <a:prstGeom prst="rect">
            <a:avLst/>
          </a:prstGeom>
        </p:spPr>
      </p:pic>
      <p:cxnSp>
        <p:nvCxnSpPr>
          <p:cNvPr id="40" name="直線コネクタ 39">
            <a:extLst>
              <a:ext uri="{FF2B5EF4-FFF2-40B4-BE49-F238E27FC236}">
                <a16:creationId xmlns:a16="http://schemas.microsoft.com/office/drawing/2014/main" id="{996A1A07-27B0-C9F3-C3DC-C33BE459B2F8}"/>
              </a:ext>
            </a:extLst>
          </p:cNvPr>
          <p:cNvCxnSpPr>
            <a:cxnSpLocks/>
          </p:cNvCxnSpPr>
          <p:nvPr/>
        </p:nvCxnSpPr>
        <p:spPr>
          <a:xfrm flipV="1">
            <a:off x="3841228" y="3754265"/>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61" name="グラフィックス 60" descr="足部 枠線">
            <a:extLst>
              <a:ext uri="{FF2B5EF4-FFF2-40B4-BE49-F238E27FC236}">
                <a16:creationId xmlns:a16="http://schemas.microsoft.com/office/drawing/2014/main" id="{93618B3E-8CFC-C4DA-F93B-EB0BA7C67636}"/>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58257" b="-1"/>
          <a:stretch/>
        </p:blipFill>
        <p:spPr>
          <a:xfrm rot="-600000" flipH="1">
            <a:off x="3594251" y="3561160"/>
            <a:ext cx="436622" cy="237076"/>
          </a:xfrm>
          <a:prstGeom prst="rect">
            <a:avLst/>
          </a:prstGeom>
        </p:spPr>
      </p:pic>
      <p:sp>
        <p:nvSpPr>
          <p:cNvPr id="62" name="正方形/長方形 61">
            <a:extLst>
              <a:ext uri="{FF2B5EF4-FFF2-40B4-BE49-F238E27FC236}">
                <a16:creationId xmlns:a16="http://schemas.microsoft.com/office/drawing/2014/main" id="{303CAE2B-19B8-8171-CF8F-EF6527D731A1}"/>
              </a:ext>
            </a:extLst>
          </p:cNvPr>
          <p:cNvSpPr/>
          <p:nvPr/>
        </p:nvSpPr>
        <p:spPr>
          <a:xfrm>
            <a:off x="3513124" y="3842507"/>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C0062119-080D-CC7B-5403-575E692DDD7F}"/>
              </a:ext>
            </a:extLst>
          </p:cNvPr>
          <p:cNvSpPr/>
          <p:nvPr/>
        </p:nvSpPr>
        <p:spPr>
          <a:xfrm rot="20977656">
            <a:off x="3668379" y="3720023"/>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F0B45620-41BB-A3B4-841F-EE0721FDB289}"/>
              </a:ext>
            </a:extLst>
          </p:cNvPr>
          <p:cNvGrpSpPr/>
          <p:nvPr/>
        </p:nvGrpSpPr>
        <p:grpSpPr>
          <a:xfrm>
            <a:off x="3745051" y="3213726"/>
            <a:ext cx="290528" cy="234448"/>
            <a:chOff x="7791450" y="2036196"/>
            <a:chExt cx="316666" cy="356485"/>
          </a:xfrm>
        </p:grpSpPr>
        <p:sp>
          <p:nvSpPr>
            <p:cNvPr id="65" name="楕円 64">
              <a:extLst>
                <a:ext uri="{FF2B5EF4-FFF2-40B4-BE49-F238E27FC236}">
                  <a16:creationId xmlns:a16="http://schemas.microsoft.com/office/drawing/2014/main" id="{1A5CB7C5-482F-36F3-EE17-1C6AF4223847}"/>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73C28388-A663-D81F-C9EB-0B4FE0E613DF}"/>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AB12A3A-CDCA-2F2F-D4E9-52B89A85FBB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弧 67">
              <a:extLst>
                <a:ext uri="{FF2B5EF4-FFF2-40B4-BE49-F238E27FC236}">
                  <a16:creationId xmlns:a16="http://schemas.microsoft.com/office/drawing/2014/main" id="{E5D3DCFC-84D1-94BA-BC48-947D9026017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69" name="直線コネクタ 68">
            <a:extLst>
              <a:ext uri="{FF2B5EF4-FFF2-40B4-BE49-F238E27FC236}">
                <a16:creationId xmlns:a16="http://schemas.microsoft.com/office/drawing/2014/main" id="{A209D84B-F741-E7A8-034D-C8457512F4A7}"/>
              </a:ext>
            </a:extLst>
          </p:cNvPr>
          <p:cNvCxnSpPr>
            <a:cxnSpLocks/>
          </p:cNvCxnSpPr>
          <p:nvPr/>
        </p:nvCxnSpPr>
        <p:spPr>
          <a:xfrm flipH="1" flipV="1">
            <a:off x="4215931" y="5057929"/>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1E6E3563-C95F-310C-0D02-EB35560974A8}"/>
              </a:ext>
            </a:extLst>
          </p:cNvPr>
          <p:cNvSpPr/>
          <p:nvPr/>
        </p:nvSpPr>
        <p:spPr>
          <a:xfrm>
            <a:off x="3502018" y="5156404"/>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AC6E8E70-7A8F-6B45-05D6-1F3A79FFF2C4}"/>
              </a:ext>
            </a:extLst>
          </p:cNvPr>
          <p:cNvSpPr/>
          <p:nvPr/>
        </p:nvSpPr>
        <p:spPr>
          <a:xfrm rot="20405998">
            <a:off x="4019905" y="5031254"/>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グラフィックス 71" descr="足部 枠線">
            <a:extLst>
              <a:ext uri="{FF2B5EF4-FFF2-40B4-BE49-F238E27FC236}">
                <a16:creationId xmlns:a16="http://schemas.microsoft.com/office/drawing/2014/main" id="{5E857998-CDAF-9E9D-D56E-8C22E680337D}"/>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58257" b="-1"/>
          <a:stretch/>
        </p:blipFill>
        <p:spPr>
          <a:xfrm rot="-1200000" flipH="1">
            <a:off x="3949475" y="4869810"/>
            <a:ext cx="436622" cy="237076"/>
          </a:xfrm>
          <a:prstGeom prst="rect">
            <a:avLst/>
          </a:prstGeom>
        </p:spPr>
      </p:pic>
      <p:grpSp>
        <p:nvGrpSpPr>
          <p:cNvPr id="73" name="グループ化 72">
            <a:extLst>
              <a:ext uri="{FF2B5EF4-FFF2-40B4-BE49-F238E27FC236}">
                <a16:creationId xmlns:a16="http://schemas.microsoft.com/office/drawing/2014/main" id="{D91ECA75-0659-1064-270F-6C04165B4369}"/>
              </a:ext>
            </a:extLst>
          </p:cNvPr>
          <p:cNvGrpSpPr/>
          <p:nvPr/>
        </p:nvGrpSpPr>
        <p:grpSpPr>
          <a:xfrm>
            <a:off x="3733945" y="4507154"/>
            <a:ext cx="290528" cy="234448"/>
            <a:chOff x="7791450" y="2036196"/>
            <a:chExt cx="316666" cy="356485"/>
          </a:xfrm>
        </p:grpSpPr>
        <p:sp>
          <p:nvSpPr>
            <p:cNvPr id="79" name="楕円 78">
              <a:extLst>
                <a:ext uri="{FF2B5EF4-FFF2-40B4-BE49-F238E27FC236}">
                  <a16:creationId xmlns:a16="http://schemas.microsoft.com/office/drawing/2014/main" id="{585A5C74-BF4C-DE0C-ADAC-060AB8C927B5}"/>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A5B42796-008C-15D0-AB04-7F335CCDBA09}"/>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8F6BBF97-5632-84E9-86DF-C2951378076B}"/>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弧 81">
              <a:extLst>
                <a:ext uri="{FF2B5EF4-FFF2-40B4-BE49-F238E27FC236}">
                  <a16:creationId xmlns:a16="http://schemas.microsoft.com/office/drawing/2014/main" id="{65A4D157-870F-31CE-4A2B-51B812CAC408}"/>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83" name="直線コネクタ 82">
            <a:extLst>
              <a:ext uri="{FF2B5EF4-FFF2-40B4-BE49-F238E27FC236}">
                <a16:creationId xmlns:a16="http://schemas.microsoft.com/office/drawing/2014/main" id="{17260008-C3E5-0F44-E027-8FE0A411095F}"/>
              </a:ext>
            </a:extLst>
          </p:cNvPr>
          <p:cNvCxnSpPr>
            <a:cxnSpLocks/>
          </p:cNvCxnSpPr>
          <p:nvPr/>
        </p:nvCxnSpPr>
        <p:spPr>
          <a:xfrm flipH="1" flipV="1">
            <a:off x="4233131" y="5426841"/>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B544B547-C598-3E9A-1FC6-59EAA62B83C6}"/>
              </a:ext>
            </a:extLst>
          </p:cNvPr>
          <p:cNvSpPr/>
          <p:nvPr/>
        </p:nvSpPr>
        <p:spPr>
          <a:xfrm>
            <a:off x="3506467" y="5525316"/>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BEB76999-492E-33FC-D9C9-82B6ECA81ABE}"/>
              </a:ext>
            </a:extLst>
          </p:cNvPr>
          <p:cNvSpPr/>
          <p:nvPr/>
        </p:nvSpPr>
        <p:spPr>
          <a:xfrm>
            <a:off x="4055418" y="5400366"/>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0" name="グラフィックス 129" descr="足部 枠線">
            <a:extLst>
              <a:ext uri="{FF2B5EF4-FFF2-40B4-BE49-F238E27FC236}">
                <a16:creationId xmlns:a16="http://schemas.microsoft.com/office/drawing/2014/main" id="{8778C258-4F08-8309-6FE9-BD7011D0D836}"/>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2"/>
              </a:ext>
            </a:extLst>
          </a:blip>
          <a:srcRect t="58257" b="-1"/>
          <a:stretch/>
        </p:blipFill>
        <p:spPr>
          <a:xfrm flipH="1">
            <a:off x="4026853" y="5264873"/>
            <a:ext cx="436622" cy="186334"/>
          </a:xfrm>
          <a:prstGeom prst="rect">
            <a:avLst/>
          </a:prstGeom>
        </p:spPr>
      </p:pic>
      <p:cxnSp>
        <p:nvCxnSpPr>
          <p:cNvPr id="132" name="直線コネクタ 131">
            <a:extLst>
              <a:ext uri="{FF2B5EF4-FFF2-40B4-BE49-F238E27FC236}">
                <a16:creationId xmlns:a16="http://schemas.microsoft.com/office/drawing/2014/main" id="{4A68C638-A21D-D259-8255-69D62F423478}"/>
              </a:ext>
            </a:extLst>
          </p:cNvPr>
          <p:cNvCxnSpPr>
            <a:cxnSpLocks/>
          </p:cNvCxnSpPr>
          <p:nvPr/>
        </p:nvCxnSpPr>
        <p:spPr>
          <a:xfrm flipV="1">
            <a:off x="3843458" y="6407605"/>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33" name="グラフィックス 132" descr="足部 枠線">
            <a:extLst>
              <a:ext uri="{FF2B5EF4-FFF2-40B4-BE49-F238E27FC236}">
                <a16:creationId xmlns:a16="http://schemas.microsoft.com/office/drawing/2014/main" id="{8E8EAD32-49EC-057C-1F58-03F9A5D1B98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3596481" y="6214500"/>
            <a:ext cx="436622" cy="237076"/>
          </a:xfrm>
          <a:prstGeom prst="rect">
            <a:avLst/>
          </a:prstGeom>
        </p:spPr>
      </p:pic>
      <p:sp>
        <p:nvSpPr>
          <p:cNvPr id="137" name="正方形/長方形 136">
            <a:extLst>
              <a:ext uri="{FF2B5EF4-FFF2-40B4-BE49-F238E27FC236}">
                <a16:creationId xmlns:a16="http://schemas.microsoft.com/office/drawing/2014/main" id="{9273FCEC-F07E-A3E4-0287-E040985B1B91}"/>
              </a:ext>
            </a:extLst>
          </p:cNvPr>
          <p:cNvSpPr/>
          <p:nvPr/>
        </p:nvSpPr>
        <p:spPr>
          <a:xfrm>
            <a:off x="3512554" y="6495847"/>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F4534D37-C13E-0994-0F28-4F78050F25DE}"/>
              </a:ext>
            </a:extLst>
          </p:cNvPr>
          <p:cNvSpPr/>
          <p:nvPr/>
        </p:nvSpPr>
        <p:spPr>
          <a:xfrm rot="20977656">
            <a:off x="3670609" y="6373363"/>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0" name="グループ化 139">
            <a:extLst>
              <a:ext uri="{FF2B5EF4-FFF2-40B4-BE49-F238E27FC236}">
                <a16:creationId xmlns:a16="http://schemas.microsoft.com/office/drawing/2014/main" id="{42571642-5182-90F7-18A2-B743A813E195}"/>
              </a:ext>
            </a:extLst>
          </p:cNvPr>
          <p:cNvGrpSpPr/>
          <p:nvPr/>
        </p:nvGrpSpPr>
        <p:grpSpPr>
          <a:xfrm>
            <a:off x="3744481" y="5867066"/>
            <a:ext cx="290528" cy="234448"/>
            <a:chOff x="7791450" y="2036196"/>
            <a:chExt cx="316666" cy="356485"/>
          </a:xfrm>
        </p:grpSpPr>
        <p:sp>
          <p:nvSpPr>
            <p:cNvPr id="142" name="楕円 141">
              <a:extLst>
                <a:ext uri="{FF2B5EF4-FFF2-40B4-BE49-F238E27FC236}">
                  <a16:creationId xmlns:a16="http://schemas.microsoft.com/office/drawing/2014/main" id="{DFE9FC81-C297-228A-1FCD-9B97854A08B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1579613F-BEE1-2EF5-0936-EF39144FC09A}"/>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0447A722-07B5-3B42-B8EF-41B8295A539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弧 147">
              <a:extLst>
                <a:ext uri="{FF2B5EF4-FFF2-40B4-BE49-F238E27FC236}">
                  <a16:creationId xmlns:a16="http://schemas.microsoft.com/office/drawing/2014/main" id="{FEC28B7E-275D-5B90-C3E2-74FCBBA4BDE0}"/>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6" name="テキスト ボックス 155">
            <a:extLst>
              <a:ext uri="{FF2B5EF4-FFF2-40B4-BE49-F238E27FC236}">
                <a16:creationId xmlns:a16="http://schemas.microsoft.com/office/drawing/2014/main" id="{030584DF-7EFB-F4B2-1A3C-31B5829F5DCA}"/>
              </a:ext>
            </a:extLst>
          </p:cNvPr>
          <p:cNvSpPr txBox="1"/>
          <p:nvPr/>
        </p:nvSpPr>
        <p:spPr>
          <a:xfrm>
            <a:off x="1073920" y="2349816"/>
            <a:ext cx="609927" cy="400110"/>
          </a:xfrm>
          <a:prstGeom prst="rect">
            <a:avLst/>
          </a:prstGeom>
          <a:noFill/>
        </p:spPr>
        <p:txBody>
          <a:bodyPr wrap="square" rtlCol="0">
            <a:spAutoFit/>
          </a:bodyPr>
          <a:lstStyle/>
          <a:p>
            <a:r>
              <a:rPr kumimoji="1" lang="en-US" altLang="ja-JP" sz="2000" dirty="0"/>
              <a:t>0.1</a:t>
            </a:r>
            <a:endParaRPr kumimoji="1" lang="ja-JP" altLang="en-US" sz="2000" dirty="0"/>
          </a:p>
        </p:txBody>
      </p:sp>
      <p:cxnSp>
        <p:nvCxnSpPr>
          <p:cNvPr id="131" name="直線矢印コネクタ 130">
            <a:extLst>
              <a:ext uri="{FF2B5EF4-FFF2-40B4-BE49-F238E27FC236}">
                <a16:creationId xmlns:a16="http://schemas.microsoft.com/office/drawing/2014/main" id="{1CF4A5E8-F040-2E8F-2535-85C96B5BB933}"/>
              </a:ext>
            </a:extLst>
          </p:cNvPr>
          <p:cNvCxnSpPr>
            <a:cxnSpLocks/>
          </p:cNvCxnSpPr>
          <p:nvPr/>
        </p:nvCxnSpPr>
        <p:spPr>
          <a:xfrm flipH="1">
            <a:off x="1576308" y="1256587"/>
            <a:ext cx="0" cy="5508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9BBD72F0-7C83-3975-032B-D02BBF469960}"/>
              </a:ext>
            </a:extLst>
          </p:cNvPr>
          <p:cNvCxnSpPr>
            <a:cxnSpLocks/>
          </p:cNvCxnSpPr>
          <p:nvPr/>
        </p:nvCxnSpPr>
        <p:spPr>
          <a:xfrm>
            <a:off x="1548572" y="1216831"/>
            <a:ext cx="14009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2A07712B-54A9-8292-B5EE-F58834A6A000}"/>
              </a:ext>
            </a:extLst>
          </p:cNvPr>
          <p:cNvSpPr txBox="1"/>
          <p:nvPr/>
        </p:nvSpPr>
        <p:spPr>
          <a:xfrm>
            <a:off x="2549688" y="831498"/>
            <a:ext cx="543807" cy="307777"/>
          </a:xfrm>
          <a:prstGeom prst="rect">
            <a:avLst/>
          </a:prstGeom>
          <a:noFill/>
        </p:spPr>
        <p:txBody>
          <a:bodyPr wrap="square" rtlCol="0">
            <a:spAutoFit/>
          </a:bodyPr>
          <a:lstStyle/>
          <a:p>
            <a:r>
              <a:rPr kumimoji="1" lang="ja-JP" altLang="en-US" sz="1400" b="1" dirty="0"/>
              <a:t>接地</a:t>
            </a:r>
          </a:p>
        </p:txBody>
      </p:sp>
      <p:sp>
        <p:nvSpPr>
          <p:cNvPr id="164" name="テキスト ボックス 163">
            <a:extLst>
              <a:ext uri="{FF2B5EF4-FFF2-40B4-BE49-F238E27FC236}">
                <a16:creationId xmlns:a16="http://schemas.microsoft.com/office/drawing/2014/main" id="{B02B1C3B-1827-D477-8CAF-3548D4B905D0}"/>
              </a:ext>
            </a:extLst>
          </p:cNvPr>
          <p:cNvSpPr txBox="1"/>
          <p:nvPr/>
        </p:nvSpPr>
        <p:spPr>
          <a:xfrm>
            <a:off x="1198740" y="820131"/>
            <a:ext cx="796174" cy="307777"/>
          </a:xfrm>
          <a:prstGeom prst="rect">
            <a:avLst/>
          </a:prstGeom>
          <a:noFill/>
        </p:spPr>
        <p:txBody>
          <a:bodyPr wrap="square" rtlCol="0">
            <a:spAutoFit/>
          </a:bodyPr>
          <a:lstStyle/>
          <a:p>
            <a:r>
              <a:rPr kumimoji="1" lang="ja-JP" altLang="en-US" sz="1400" b="1" dirty="0"/>
              <a:t>非接地</a:t>
            </a:r>
          </a:p>
        </p:txBody>
      </p:sp>
      <p:pic>
        <p:nvPicPr>
          <p:cNvPr id="166" name="グラフィックス 165">
            <a:extLst>
              <a:ext uri="{FF2B5EF4-FFF2-40B4-BE49-F238E27FC236}">
                <a16:creationId xmlns:a16="http://schemas.microsoft.com/office/drawing/2014/main" id="{A41D0AED-FA32-EF57-5078-4E94F3FA0055}"/>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32407" t="32783" r="34529" b="30954"/>
          <a:stretch/>
        </p:blipFill>
        <p:spPr>
          <a:xfrm rot="5400000">
            <a:off x="3198366" y="3161077"/>
            <a:ext cx="5572303" cy="1382616"/>
          </a:xfrm>
          <a:prstGeom prst="rect">
            <a:avLst/>
          </a:prstGeom>
        </p:spPr>
      </p:pic>
      <p:cxnSp>
        <p:nvCxnSpPr>
          <p:cNvPr id="153" name="直線コネクタ 152">
            <a:extLst>
              <a:ext uri="{FF2B5EF4-FFF2-40B4-BE49-F238E27FC236}">
                <a16:creationId xmlns:a16="http://schemas.microsoft.com/office/drawing/2014/main" id="{62302FB0-89CA-B8DD-C825-937DE8C190F1}"/>
              </a:ext>
            </a:extLst>
          </p:cNvPr>
          <p:cNvCxnSpPr>
            <a:cxnSpLocks/>
          </p:cNvCxnSpPr>
          <p:nvPr/>
        </p:nvCxnSpPr>
        <p:spPr>
          <a:xfrm flipH="1">
            <a:off x="1574519" y="1247534"/>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E4584144-82B4-3334-E3B5-9597280B8E8D}"/>
              </a:ext>
            </a:extLst>
          </p:cNvPr>
          <p:cNvSpPr txBox="1"/>
          <p:nvPr/>
        </p:nvSpPr>
        <p:spPr>
          <a:xfrm>
            <a:off x="6320859" y="823014"/>
            <a:ext cx="543807" cy="307777"/>
          </a:xfrm>
          <a:prstGeom prst="rect">
            <a:avLst/>
          </a:prstGeom>
          <a:noFill/>
        </p:spPr>
        <p:txBody>
          <a:bodyPr wrap="square" rtlCol="0">
            <a:spAutoFit/>
          </a:bodyPr>
          <a:lstStyle/>
          <a:p>
            <a:r>
              <a:rPr kumimoji="1" lang="ja-JP" altLang="en-US" sz="1400" b="1" dirty="0"/>
              <a:t>接地</a:t>
            </a:r>
          </a:p>
        </p:txBody>
      </p:sp>
      <p:sp>
        <p:nvSpPr>
          <p:cNvPr id="170" name="テキスト ボックス 169">
            <a:extLst>
              <a:ext uri="{FF2B5EF4-FFF2-40B4-BE49-F238E27FC236}">
                <a16:creationId xmlns:a16="http://schemas.microsoft.com/office/drawing/2014/main" id="{7356E970-C568-45FB-B131-0AB1D6BB0C70}"/>
              </a:ext>
            </a:extLst>
          </p:cNvPr>
          <p:cNvSpPr txBox="1"/>
          <p:nvPr/>
        </p:nvSpPr>
        <p:spPr>
          <a:xfrm>
            <a:off x="4909541" y="841117"/>
            <a:ext cx="722533" cy="307777"/>
          </a:xfrm>
          <a:prstGeom prst="rect">
            <a:avLst/>
          </a:prstGeom>
          <a:noFill/>
        </p:spPr>
        <p:txBody>
          <a:bodyPr wrap="square" rtlCol="0">
            <a:spAutoFit/>
          </a:bodyPr>
          <a:lstStyle/>
          <a:p>
            <a:r>
              <a:rPr kumimoji="1" lang="ja-JP" altLang="en-US" sz="1400" b="1" dirty="0"/>
              <a:t>非接地</a:t>
            </a:r>
          </a:p>
        </p:txBody>
      </p:sp>
      <p:cxnSp>
        <p:nvCxnSpPr>
          <p:cNvPr id="154" name="直線コネクタ 153">
            <a:extLst>
              <a:ext uri="{FF2B5EF4-FFF2-40B4-BE49-F238E27FC236}">
                <a16:creationId xmlns:a16="http://schemas.microsoft.com/office/drawing/2014/main" id="{1528BBC5-E084-A8F1-94A3-B8943387801D}"/>
              </a:ext>
            </a:extLst>
          </p:cNvPr>
          <p:cNvCxnSpPr>
            <a:cxnSpLocks/>
          </p:cNvCxnSpPr>
          <p:nvPr/>
        </p:nvCxnSpPr>
        <p:spPr>
          <a:xfrm flipH="1">
            <a:off x="1587333" y="2578146"/>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65B57129-E631-3DCF-7777-A0EF8FF721C7}"/>
              </a:ext>
            </a:extLst>
          </p:cNvPr>
          <p:cNvCxnSpPr>
            <a:cxnSpLocks/>
          </p:cNvCxnSpPr>
          <p:nvPr/>
        </p:nvCxnSpPr>
        <p:spPr>
          <a:xfrm flipH="1">
            <a:off x="1587333" y="3908440"/>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E358CD0C-AB7C-3EF7-BA76-83724C777CB7}"/>
              </a:ext>
            </a:extLst>
          </p:cNvPr>
          <p:cNvCxnSpPr>
            <a:cxnSpLocks/>
          </p:cNvCxnSpPr>
          <p:nvPr/>
        </p:nvCxnSpPr>
        <p:spPr>
          <a:xfrm flipH="1">
            <a:off x="1622251" y="5244431"/>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56132127-2F39-375A-E335-762308520737}"/>
              </a:ext>
            </a:extLst>
          </p:cNvPr>
          <p:cNvCxnSpPr>
            <a:cxnSpLocks/>
          </p:cNvCxnSpPr>
          <p:nvPr/>
        </p:nvCxnSpPr>
        <p:spPr>
          <a:xfrm flipH="1">
            <a:off x="1600147" y="6569346"/>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9FB7ABC6-DC4D-DBC2-F22A-4F206EC0C32F}"/>
              </a:ext>
            </a:extLst>
          </p:cNvPr>
          <p:cNvCxnSpPr>
            <a:cxnSpLocks/>
          </p:cNvCxnSpPr>
          <p:nvPr/>
        </p:nvCxnSpPr>
        <p:spPr>
          <a:xfrm flipV="1">
            <a:off x="8189105" y="1104288"/>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72" name="グラフィックス 171" descr="足部 枠線">
            <a:extLst>
              <a:ext uri="{FF2B5EF4-FFF2-40B4-BE49-F238E27FC236}">
                <a16:creationId xmlns:a16="http://schemas.microsoft.com/office/drawing/2014/main" id="{99519CB9-4A2E-7574-4FF9-4DAA07156470}"/>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58257" b="-1"/>
          <a:stretch/>
        </p:blipFill>
        <p:spPr>
          <a:xfrm rot="-600000" flipH="1">
            <a:off x="7942128" y="911183"/>
            <a:ext cx="436622" cy="237076"/>
          </a:xfrm>
          <a:prstGeom prst="rect">
            <a:avLst/>
          </a:prstGeom>
        </p:spPr>
      </p:pic>
      <p:sp>
        <p:nvSpPr>
          <p:cNvPr id="173" name="正方形/長方形 172">
            <a:extLst>
              <a:ext uri="{FF2B5EF4-FFF2-40B4-BE49-F238E27FC236}">
                <a16:creationId xmlns:a16="http://schemas.microsoft.com/office/drawing/2014/main" id="{D14CDEEC-0EE0-C101-44E2-627563B17447}"/>
              </a:ext>
            </a:extLst>
          </p:cNvPr>
          <p:cNvSpPr/>
          <p:nvPr/>
        </p:nvSpPr>
        <p:spPr>
          <a:xfrm>
            <a:off x="7888729" y="1192530"/>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a:extLst>
              <a:ext uri="{FF2B5EF4-FFF2-40B4-BE49-F238E27FC236}">
                <a16:creationId xmlns:a16="http://schemas.microsoft.com/office/drawing/2014/main" id="{4E072E98-A9F2-C886-B695-D7D4F8A9638D}"/>
              </a:ext>
            </a:extLst>
          </p:cNvPr>
          <p:cNvSpPr/>
          <p:nvPr/>
        </p:nvSpPr>
        <p:spPr>
          <a:xfrm rot="20977656">
            <a:off x="8016256" y="1070046"/>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a:extLst>
              <a:ext uri="{FF2B5EF4-FFF2-40B4-BE49-F238E27FC236}">
                <a16:creationId xmlns:a16="http://schemas.microsoft.com/office/drawing/2014/main" id="{B20890E9-6C56-89CF-E1EE-D75C41BA6627}"/>
              </a:ext>
            </a:extLst>
          </p:cNvPr>
          <p:cNvCxnSpPr>
            <a:cxnSpLocks/>
          </p:cNvCxnSpPr>
          <p:nvPr/>
        </p:nvCxnSpPr>
        <p:spPr>
          <a:xfrm flipH="1" flipV="1">
            <a:off x="7897001" y="5089602"/>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正方形/長方形 175">
            <a:extLst>
              <a:ext uri="{FF2B5EF4-FFF2-40B4-BE49-F238E27FC236}">
                <a16:creationId xmlns:a16="http://schemas.microsoft.com/office/drawing/2014/main" id="{2F87F329-0A00-ABB7-A4D2-BD233F2E5DDF}"/>
              </a:ext>
            </a:extLst>
          </p:cNvPr>
          <p:cNvSpPr/>
          <p:nvPr/>
        </p:nvSpPr>
        <p:spPr>
          <a:xfrm>
            <a:off x="7873708" y="5188077"/>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a:extLst>
              <a:ext uri="{FF2B5EF4-FFF2-40B4-BE49-F238E27FC236}">
                <a16:creationId xmlns:a16="http://schemas.microsoft.com/office/drawing/2014/main" id="{D8179577-4294-5E4D-11B9-B18C7E490B6B}"/>
              </a:ext>
            </a:extLst>
          </p:cNvPr>
          <p:cNvSpPr/>
          <p:nvPr/>
        </p:nvSpPr>
        <p:spPr>
          <a:xfrm rot="20405998">
            <a:off x="7700975" y="5062927"/>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a:extLst>
              <a:ext uri="{FF2B5EF4-FFF2-40B4-BE49-F238E27FC236}">
                <a16:creationId xmlns:a16="http://schemas.microsoft.com/office/drawing/2014/main" id="{739DB6E3-9570-005E-D9DA-E250E9B95198}"/>
              </a:ext>
            </a:extLst>
          </p:cNvPr>
          <p:cNvGrpSpPr/>
          <p:nvPr/>
        </p:nvGrpSpPr>
        <p:grpSpPr>
          <a:xfrm>
            <a:off x="8120656" y="563749"/>
            <a:ext cx="290528" cy="234448"/>
            <a:chOff x="7791450" y="2036196"/>
            <a:chExt cx="316666" cy="356485"/>
          </a:xfrm>
        </p:grpSpPr>
        <p:sp>
          <p:nvSpPr>
            <p:cNvPr id="179" name="楕円 178">
              <a:extLst>
                <a:ext uri="{FF2B5EF4-FFF2-40B4-BE49-F238E27FC236}">
                  <a16:creationId xmlns:a16="http://schemas.microsoft.com/office/drawing/2014/main" id="{C80AB264-5B05-611B-86FF-C866C3CACB2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楕円 179">
              <a:extLst>
                <a:ext uri="{FF2B5EF4-FFF2-40B4-BE49-F238E27FC236}">
                  <a16:creationId xmlns:a16="http://schemas.microsoft.com/office/drawing/2014/main" id="{BD826750-F310-9F70-F551-FD267ADE7234}"/>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楕円 180">
              <a:extLst>
                <a:ext uri="{FF2B5EF4-FFF2-40B4-BE49-F238E27FC236}">
                  <a16:creationId xmlns:a16="http://schemas.microsoft.com/office/drawing/2014/main" id="{EA0BC85A-321D-34DC-3323-FC12257E106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円弧 181">
              <a:extLst>
                <a:ext uri="{FF2B5EF4-FFF2-40B4-BE49-F238E27FC236}">
                  <a16:creationId xmlns:a16="http://schemas.microsoft.com/office/drawing/2014/main" id="{66E26EC7-CFAB-CA52-597B-8C18EDBE969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183" name="グラフィックス 182" descr="足部 枠線">
            <a:extLst>
              <a:ext uri="{FF2B5EF4-FFF2-40B4-BE49-F238E27FC236}">
                <a16:creationId xmlns:a16="http://schemas.microsoft.com/office/drawing/2014/main" id="{74E50525-037B-BEF9-EEE7-8988B97E1F49}"/>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t="58257" b="-1"/>
          <a:stretch/>
        </p:blipFill>
        <p:spPr>
          <a:xfrm rot="-1200000" flipH="1">
            <a:off x="7630545" y="4901483"/>
            <a:ext cx="436622" cy="237076"/>
          </a:xfrm>
          <a:prstGeom prst="rect">
            <a:avLst/>
          </a:prstGeom>
        </p:spPr>
      </p:pic>
      <p:grpSp>
        <p:nvGrpSpPr>
          <p:cNvPr id="184" name="グループ化 183">
            <a:extLst>
              <a:ext uri="{FF2B5EF4-FFF2-40B4-BE49-F238E27FC236}">
                <a16:creationId xmlns:a16="http://schemas.microsoft.com/office/drawing/2014/main" id="{918686DA-6D0B-BED0-6E40-08AA2DFF1788}"/>
              </a:ext>
            </a:extLst>
          </p:cNvPr>
          <p:cNvGrpSpPr/>
          <p:nvPr/>
        </p:nvGrpSpPr>
        <p:grpSpPr>
          <a:xfrm>
            <a:off x="8105635" y="4538827"/>
            <a:ext cx="290528" cy="234448"/>
            <a:chOff x="7791450" y="2036196"/>
            <a:chExt cx="316666" cy="356485"/>
          </a:xfrm>
        </p:grpSpPr>
        <p:sp>
          <p:nvSpPr>
            <p:cNvPr id="185" name="楕円 184">
              <a:extLst>
                <a:ext uri="{FF2B5EF4-FFF2-40B4-BE49-F238E27FC236}">
                  <a16:creationId xmlns:a16="http://schemas.microsoft.com/office/drawing/2014/main" id="{C7522037-88AF-D10A-F7E7-F47209DAB42A}"/>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楕円 185">
              <a:extLst>
                <a:ext uri="{FF2B5EF4-FFF2-40B4-BE49-F238E27FC236}">
                  <a16:creationId xmlns:a16="http://schemas.microsoft.com/office/drawing/2014/main" id="{A1DC78CC-D3E8-E59B-564A-00B017A76BED}"/>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楕円 186">
              <a:extLst>
                <a:ext uri="{FF2B5EF4-FFF2-40B4-BE49-F238E27FC236}">
                  <a16:creationId xmlns:a16="http://schemas.microsoft.com/office/drawing/2014/main" id="{3651C20D-AC9D-B246-142F-CB11E9C3A3BA}"/>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弧 187">
              <a:extLst>
                <a:ext uri="{FF2B5EF4-FFF2-40B4-BE49-F238E27FC236}">
                  <a16:creationId xmlns:a16="http://schemas.microsoft.com/office/drawing/2014/main" id="{AF37C1FE-CDD6-8247-3BFE-0C7A73B471B9}"/>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89" name="直線コネクタ 188">
            <a:extLst>
              <a:ext uri="{FF2B5EF4-FFF2-40B4-BE49-F238E27FC236}">
                <a16:creationId xmlns:a16="http://schemas.microsoft.com/office/drawing/2014/main" id="{D9BF686B-C568-A541-A2F5-4742E4842280}"/>
              </a:ext>
            </a:extLst>
          </p:cNvPr>
          <p:cNvCxnSpPr>
            <a:cxnSpLocks/>
          </p:cNvCxnSpPr>
          <p:nvPr/>
        </p:nvCxnSpPr>
        <p:spPr>
          <a:xfrm flipH="1" flipV="1">
            <a:off x="7909752" y="5452643"/>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正方形/長方形 189">
            <a:extLst>
              <a:ext uri="{FF2B5EF4-FFF2-40B4-BE49-F238E27FC236}">
                <a16:creationId xmlns:a16="http://schemas.microsoft.com/office/drawing/2014/main" id="{11F5F139-3BA4-1E95-72D0-A50004491C64}"/>
              </a:ext>
            </a:extLst>
          </p:cNvPr>
          <p:cNvSpPr/>
          <p:nvPr/>
        </p:nvSpPr>
        <p:spPr>
          <a:xfrm>
            <a:off x="7873708" y="5551118"/>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D16FC662-F8A2-461F-D9F6-AD34BBC99B73}"/>
              </a:ext>
            </a:extLst>
          </p:cNvPr>
          <p:cNvSpPr/>
          <p:nvPr/>
        </p:nvSpPr>
        <p:spPr>
          <a:xfrm>
            <a:off x="7732039" y="5426168"/>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2" name="グラフィックス 191" descr="足部 枠線">
            <a:extLst>
              <a:ext uri="{FF2B5EF4-FFF2-40B4-BE49-F238E27FC236}">
                <a16:creationId xmlns:a16="http://schemas.microsoft.com/office/drawing/2014/main" id="{6A1BBAE9-9781-0B87-549C-980768B49154}"/>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rcRect t="58257" b="-1"/>
          <a:stretch/>
        </p:blipFill>
        <p:spPr>
          <a:xfrm flipH="1">
            <a:off x="7672221" y="5278194"/>
            <a:ext cx="436622" cy="196002"/>
          </a:xfrm>
          <a:prstGeom prst="rect">
            <a:avLst/>
          </a:prstGeom>
        </p:spPr>
      </p:pic>
      <p:cxnSp>
        <p:nvCxnSpPr>
          <p:cNvPr id="193" name="直線コネクタ 192">
            <a:extLst>
              <a:ext uri="{FF2B5EF4-FFF2-40B4-BE49-F238E27FC236}">
                <a16:creationId xmlns:a16="http://schemas.microsoft.com/office/drawing/2014/main" id="{0B55E53C-1138-51C0-267D-F3A0BF51D552}"/>
              </a:ext>
            </a:extLst>
          </p:cNvPr>
          <p:cNvCxnSpPr>
            <a:cxnSpLocks/>
          </p:cNvCxnSpPr>
          <p:nvPr/>
        </p:nvCxnSpPr>
        <p:spPr>
          <a:xfrm flipV="1">
            <a:off x="8216833" y="3754572"/>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94" name="グラフィックス 193" descr="足部 枠線">
            <a:extLst>
              <a:ext uri="{FF2B5EF4-FFF2-40B4-BE49-F238E27FC236}">
                <a16:creationId xmlns:a16="http://schemas.microsoft.com/office/drawing/2014/main" id="{65446707-F3FB-22C8-EC65-D181D8919487}"/>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rcRect t="58257" b="-1"/>
          <a:stretch/>
        </p:blipFill>
        <p:spPr>
          <a:xfrm rot="-600000" flipH="1">
            <a:off x="7969856" y="3561467"/>
            <a:ext cx="436622" cy="237076"/>
          </a:xfrm>
          <a:prstGeom prst="rect">
            <a:avLst/>
          </a:prstGeom>
        </p:spPr>
      </p:pic>
      <p:sp>
        <p:nvSpPr>
          <p:cNvPr id="195" name="正方形/長方形 194">
            <a:extLst>
              <a:ext uri="{FF2B5EF4-FFF2-40B4-BE49-F238E27FC236}">
                <a16:creationId xmlns:a16="http://schemas.microsoft.com/office/drawing/2014/main" id="{15104AE8-517D-E9F8-56AF-BE8B76273810}"/>
              </a:ext>
            </a:extLst>
          </p:cNvPr>
          <p:cNvSpPr/>
          <p:nvPr/>
        </p:nvSpPr>
        <p:spPr>
          <a:xfrm>
            <a:off x="7888729" y="3842814"/>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正方形/長方形 195">
            <a:extLst>
              <a:ext uri="{FF2B5EF4-FFF2-40B4-BE49-F238E27FC236}">
                <a16:creationId xmlns:a16="http://schemas.microsoft.com/office/drawing/2014/main" id="{9ACD5B2A-C7DD-04C3-DEEB-9A8522979A68}"/>
              </a:ext>
            </a:extLst>
          </p:cNvPr>
          <p:cNvSpPr/>
          <p:nvPr/>
        </p:nvSpPr>
        <p:spPr>
          <a:xfrm rot="20977656">
            <a:off x="8043984" y="3720330"/>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7" name="グループ化 196">
            <a:extLst>
              <a:ext uri="{FF2B5EF4-FFF2-40B4-BE49-F238E27FC236}">
                <a16:creationId xmlns:a16="http://schemas.microsoft.com/office/drawing/2014/main" id="{D1F45D2B-6188-1357-E462-18D66B53FF9A}"/>
              </a:ext>
            </a:extLst>
          </p:cNvPr>
          <p:cNvGrpSpPr/>
          <p:nvPr/>
        </p:nvGrpSpPr>
        <p:grpSpPr>
          <a:xfrm>
            <a:off x="8120656" y="3214033"/>
            <a:ext cx="290528" cy="234448"/>
            <a:chOff x="7791450" y="2036196"/>
            <a:chExt cx="316666" cy="356485"/>
          </a:xfrm>
        </p:grpSpPr>
        <p:sp>
          <p:nvSpPr>
            <p:cNvPr id="198" name="楕円 197">
              <a:extLst>
                <a:ext uri="{FF2B5EF4-FFF2-40B4-BE49-F238E27FC236}">
                  <a16:creationId xmlns:a16="http://schemas.microsoft.com/office/drawing/2014/main" id="{91552F21-E4FD-283B-DE5E-483FC6F02A4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EE1C2645-35A4-DCD2-3028-234A98BDFD6F}"/>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E814D60F-11CC-DC82-9EA8-7E7A007ED1C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円弧 200">
              <a:extLst>
                <a:ext uri="{FF2B5EF4-FFF2-40B4-BE49-F238E27FC236}">
                  <a16:creationId xmlns:a16="http://schemas.microsoft.com/office/drawing/2014/main" id="{F88BF4A2-BD51-4424-6AB5-5CD15FF2E6DD}"/>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02" name="直線コネクタ 201">
            <a:extLst>
              <a:ext uri="{FF2B5EF4-FFF2-40B4-BE49-F238E27FC236}">
                <a16:creationId xmlns:a16="http://schemas.microsoft.com/office/drawing/2014/main" id="{BA287279-6DBA-2F0E-243C-08DAAB0E41A6}"/>
              </a:ext>
            </a:extLst>
          </p:cNvPr>
          <p:cNvCxnSpPr>
            <a:cxnSpLocks/>
          </p:cNvCxnSpPr>
          <p:nvPr/>
        </p:nvCxnSpPr>
        <p:spPr>
          <a:xfrm flipH="1" flipV="1">
            <a:off x="8579537" y="2406105"/>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正方形/長方形 202">
            <a:extLst>
              <a:ext uri="{FF2B5EF4-FFF2-40B4-BE49-F238E27FC236}">
                <a16:creationId xmlns:a16="http://schemas.microsoft.com/office/drawing/2014/main" id="{FF84985C-BD97-D99B-98CD-286BD9B074DF}"/>
              </a:ext>
            </a:extLst>
          </p:cNvPr>
          <p:cNvSpPr/>
          <p:nvPr/>
        </p:nvSpPr>
        <p:spPr>
          <a:xfrm>
            <a:off x="7865624" y="2504580"/>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a:extLst>
              <a:ext uri="{FF2B5EF4-FFF2-40B4-BE49-F238E27FC236}">
                <a16:creationId xmlns:a16="http://schemas.microsoft.com/office/drawing/2014/main" id="{996BFC36-09AE-793F-4199-4627326E153E}"/>
              </a:ext>
            </a:extLst>
          </p:cNvPr>
          <p:cNvSpPr/>
          <p:nvPr/>
        </p:nvSpPr>
        <p:spPr>
          <a:xfrm rot="20405998">
            <a:off x="8383511" y="2379430"/>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 name="グラフィックス 204" descr="足部 枠線">
            <a:extLst>
              <a:ext uri="{FF2B5EF4-FFF2-40B4-BE49-F238E27FC236}">
                <a16:creationId xmlns:a16="http://schemas.microsoft.com/office/drawing/2014/main" id="{7AF6D3A3-B808-2952-838C-1ABE8A0BA6C5}"/>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58257" b="-1"/>
          <a:stretch/>
        </p:blipFill>
        <p:spPr>
          <a:xfrm rot="-1200000" flipH="1">
            <a:off x="8313081" y="2217986"/>
            <a:ext cx="436622" cy="237076"/>
          </a:xfrm>
          <a:prstGeom prst="rect">
            <a:avLst/>
          </a:prstGeom>
        </p:spPr>
      </p:pic>
      <p:grpSp>
        <p:nvGrpSpPr>
          <p:cNvPr id="206" name="グループ化 205">
            <a:extLst>
              <a:ext uri="{FF2B5EF4-FFF2-40B4-BE49-F238E27FC236}">
                <a16:creationId xmlns:a16="http://schemas.microsoft.com/office/drawing/2014/main" id="{54F9625F-F4C8-E95F-7278-83F0707D2A8E}"/>
              </a:ext>
            </a:extLst>
          </p:cNvPr>
          <p:cNvGrpSpPr/>
          <p:nvPr/>
        </p:nvGrpSpPr>
        <p:grpSpPr>
          <a:xfrm>
            <a:off x="8097551" y="1855330"/>
            <a:ext cx="290528" cy="234448"/>
            <a:chOff x="7791450" y="2036196"/>
            <a:chExt cx="316666" cy="356485"/>
          </a:xfrm>
        </p:grpSpPr>
        <p:sp>
          <p:nvSpPr>
            <p:cNvPr id="207" name="楕円 206">
              <a:extLst>
                <a:ext uri="{FF2B5EF4-FFF2-40B4-BE49-F238E27FC236}">
                  <a16:creationId xmlns:a16="http://schemas.microsoft.com/office/drawing/2014/main" id="{3B89DA31-1D03-D4A0-CF72-757828CBD25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a:extLst>
                <a:ext uri="{FF2B5EF4-FFF2-40B4-BE49-F238E27FC236}">
                  <a16:creationId xmlns:a16="http://schemas.microsoft.com/office/drawing/2014/main" id="{558F7541-6ECF-173D-1D94-7065A68F22B7}"/>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a:extLst>
                <a:ext uri="{FF2B5EF4-FFF2-40B4-BE49-F238E27FC236}">
                  <a16:creationId xmlns:a16="http://schemas.microsoft.com/office/drawing/2014/main" id="{3FD15DC0-89BE-95E0-8068-7E4272ECF97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円弧 209">
              <a:extLst>
                <a:ext uri="{FF2B5EF4-FFF2-40B4-BE49-F238E27FC236}">
                  <a16:creationId xmlns:a16="http://schemas.microsoft.com/office/drawing/2014/main" id="{F35B1E79-1AB1-2BF6-B754-312151925C3D}"/>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11" name="直線コネクタ 210">
            <a:extLst>
              <a:ext uri="{FF2B5EF4-FFF2-40B4-BE49-F238E27FC236}">
                <a16:creationId xmlns:a16="http://schemas.microsoft.com/office/drawing/2014/main" id="{55783F8E-4E51-11B3-9D20-7C598528812F}"/>
              </a:ext>
            </a:extLst>
          </p:cNvPr>
          <p:cNvCxnSpPr>
            <a:cxnSpLocks/>
          </p:cNvCxnSpPr>
          <p:nvPr/>
        </p:nvCxnSpPr>
        <p:spPr>
          <a:xfrm flipH="1" flipV="1">
            <a:off x="8590277" y="2760260"/>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正方形/長方形 211">
            <a:extLst>
              <a:ext uri="{FF2B5EF4-FFF2-40B4-BE49-F238E27FC236}">
                <a16:creationId xmlns:a16="http://schemas.microsoft.com/office/drawing/2014/main" id="{339609C9-4F57-AEAC-D6B9-3468EE1BEF86}"/>
              </a:ext>
            </a:extLst>
          </p:cNvPr>
          <p:cNvSpPr/>
          <p:nvPr/>
        </p:nvSpPr>
        <p:spPr>
          <a:xfrm>
            <a:off x="7863613" y="2858735"/>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正方形/長方形 212">
            <a:extLst>
              <a:ext uri="{FF2B5EF4-FFF2-40B4-BE49-F238E27FC236}">
                <a16:creationId xmlns:a16="http://schemas.microsoft.com/office/drawing/2014/main" id="{4D0A5E0A-68DA-D9AD-03AD-9F479896816C}"/>
              </a:ext>
            </a:extLst>
          </p:cNvPr>
          <p:cNvSpPr/>
          <p:nvPr/>
        </p:nvSpPr>
        <p:spPr>
          <a:xfrm>
            <a:off x="8412564" y="2733785"/>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4" name="グラフィックス 213" descr="足部 枠線">
            <a:extLst>
              <a:ext uri="{FF2B5EF4-FFF2-40B4-BE49-F238E27FC236}">
                <a16:creationId xmlns:a16="http://schemas.microsoft.com/office/drawing/2014/main" id="{C0264815-F1E2-560D-FA8C-34EBE91A6C0E}"/>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58257" b="-1"/>
          <a:stretch/>
        </p:blipFill>
        <p:spPr>
          <a:xfrm flipH="1">
            <a:off x="8361455" y="2614484"/>
            <a:ext cx="436622" cy="176038"/>
          </a:xfrm>
          <a:prstGeom prst="rect">
            <a:avLst/>
          </a:prstGeom>
        </p:spPr>
      </p:pic>
      <p:cxnSp>
        <p:nvCxnSpPr>
          <p:cNvPr id="215" name="直線コネクタ 214">
            <a:extLst>
              <a:ext uri="{FF2B5EF4-FFF2-40B4-BE49-F238E27FC236}">
                <a16:creationId xmlns:a16="http://schemas.microsoft.com/office/drawing/2014/main" id="{8E66E889-7792-1DEC-043A-50D7C5F09A0C}"/>
              </a:ext>
            </a:extLst>
          </p:cNvPr>
          <p:cNvCxnSpPr>
            <a:cxnSpLocks/>
          </p:cNvCxnSpPr>
          <p:nvPr/>
        </p:nvCxnSpPr>
        <p:spPr>
          <a:xfrm flipV="1">
            <a:off x="8219633" y="6353605"/>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16" name="グラフィックス 215" descr="足部 枠線">
            <a:extLst>
              <a:ext uri="{FF2B5EF4-FFF2-40B4-BE49-F238E27FC236}">
                <a16:creationId xmlns:a16="http://schemas.microsoft.com/office/drawing/2014/main" id="{AA7762EC-23A6-CDD0-F786-FB85C8C10294}"/>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58257" b="-1"/>
          <a:stretch/>
        </p:blipFill>
        <p:spPr>
          <a:xfrm rot="-600000" flipH="1">
            <a:off x="7972656" y="6160500"/>
            <a:ext cx="436622" cy="237076"/>
          </a:xfrm>
          <a:prstGeom prst="rect">
            <a:avLst/>
          </a:prstGeom>
        </p:spPr>
      </p:pic>
      <p:sp>
        <p:nvSpPr>
          <p:cNvPr id="217" name="正方形/長方形 216">
            <a:extLst>
              <a:ext uri="{FF2B5EF4-FFF2-40B4-BE49-F238E27FC236}">
                <a16:creationId xmlns:a16="http://schemas.microsoft.com/office/drawing/2014/main" id="{DFC3DF2F-C4D0-1B5E-DEED-4202E8B45456}"/>
              </a:ext>
            </a:extLst>
          </p:cNvPr>
          <p:cNvSpPr/>
          <p:nvPr/>
        </p:nvSpPr>
        <p:spPr>
          <a:xfrm>
            <a:off x="7888729" y="6441847"/>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a:extLst>
              <a:ext uri="{FF2B5EF4-FFF2-40B4-BE49-F238E27FC236}">
                <a16:creationId xmlns:a16="http://schemas.microsoft.com/office/drawing/2014/main" id="{AB6B682B-3A45-D199-E904-2DB1BF2C5872}"/>
              </a:ext>
            </a:extLst>
          </p:cNvPr>
          <p:cNvSpPr/>
          <p:nvPr/>
        </p:nvSpPr>
        <p:spPr>
          <a:xfrm rot="20977656">
            <a:off x="8046784" y="6319363"/>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9" name="グループ化 218">
            <a:extLst>
              <a:ext uri="{FF2B5EF4-FFF2-40B4-BE49-F238E27FC236}">
                <a16:creationId xmlns:a16="http://schemas.microsoft.com/office/drawing/2014/main" id="{B4079D1F-A662-A94E-7B7D-9836EDB0E123}"/>
              </a:ext>
            </a:extLst>
          </p:cNvPr>
          <p:cNvGrpSpPr/>
          <p:nvPr/>
        </p:nvGrpSpPr>
        <p:grpSpPr>
          <a:xfrm>
            <a:off x="8120656" y="5813066"/>
            <a:ext cx="290528" cy="234448"/>
            <a:chOff x="7791450" y="2036196"/>
            <a:chExt cx="316666" cy="356485"/>
          </a:xfrm>
        </p:grpSpPr>
        <p:sp>
          <p:nvSpPr>
            <p:cNvPr id="220" name="楕円 219">
              <a:extLst>
                <a:ext uri="{FF2B5EF4-FFF2-40B4-BE49-F238E27FC236}">
                  <a16:creationId xmlns:a16="http://schemas.microsoft.com/office/drawing/2014/main" id="{B34D7FE0-9328-317F-3765-5F1B9BCA9197}"/>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楕円 220">
              <a:extLst>
                <a:ext uri="{FF2B5EF4-FFF2-40B4-BE49-F238E27FC236}">
                  <a16:creationId xmlns:a16="http://schemas.microsoft.com/office/drawing/2014/main" id="{D82860EA-F538-60EA-5940-12D2703233E6}"/>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楕円 221">
              <a:extLst>
                <a:ext uri="{FF2B5EF4-FFF2-40B4-BE49-F238E27FC236}">
                  <a16:creationId xmlns:a16="http://schemas.microsoft.com/office/drawing/2014/main" id="{033FA5D7-F831-A324-6A81-41170193DD3A}"/>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円弧 222">
              <a:extLst>
                <a:ext uri="{FF2B5EF4-FFF2-40B4-BE49-F238E27FC236}">
                  <a16:creationId xmlns:a16="http://schemas.microsoft.com/office/drawing/2014/main" id="{0D902AB0-9E0C-D7DE-E7F5-BF4239F8F374}"/>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24" name="テキスト ボックス 223">
            <a:extLst>
              <a:ext uri="{FF2B5EF4-FFF2-40B4-BE49-F238E27FC236}">
                <a16:creationId xmlns:a16="http://schemas.microsoft.com/office/drawing/2014/main" id="{64EF5DDC-F39C-20A6-FD2E-68E067CA3732}"/>
              </a:ext>
            </a:extLst>
          </p:cNvPr>
          <p:cNvSpPr txBox="1"/>
          <p:nvPr/>
        </p:nvSpPr>
        <p:spPr>
          <a:xfrm>
            <a:off x="6227909" y="1371908"/>
            <a:ext cx="914400" cy="369332"/>
          </a:xfrm>
          <a:prstGeom prst="rect">
            <a:avLst/>
          </a:prstGeom>
          <a:noFill/>
        </p:spPr>
        <p:txBody>
          <a:bodyPr wrap="square" rtlCol="0">
            <a:spAutoFit/>
          </a:bodyPr>
          <a:lstStyle/>
          <a:p>
            <a:r>
              <a:rPr kumimoji="1" lang="ja-JP" altLang="en-US" b="1" dirty="0">
                <a:solidFill>
                  <a:schemeClr val="accent6"/>
                </a:solidFill>
              </a:rPr>
              <a:t>右後足</a:t>
            </a:r>
          </a:p>
        </p:txBody>
      </p:sp>
      <p:sp>
        <p:nvSpPr>
          <p:cNvPr id="225" name="テキスト ボックス 224">
            <a:extLst>
              <a:ext uri="{FF2B5EF4-FFF2-40B4-BE49-F238E27FC236}">
                <a16:creationId xmlns:a16="http://schemas.microsoft.com/office/drawing/2014/main" id="{50303EFA-6E3A-E45D-BC47-895288AC534F}"/>
              </a:ext>
            </a:extLst>
          </p:cNvPr>
          <p:cNvSpPr txBox="1"/>
          <p:nvPr/>
        </p:nvSpPr>
        <p:spPr>
          <a:xfrm>
            <a:off x="6212980" y="4111299"/>
            <a:ext cx="914400" cy="369332"/>
          </a:xfrm>
          <a:prstGeom prst="rect">
            <a:avLst/>
          </a:prstGeom>
          <a:noFill/>
        </p:spPr>
        <p:txBody>
          <a:bodyPr wrap="square" rtlCol="0">
            <a:spAutoFit/>
          </a:bodyPr>
          <a:lstStyle/>
          <a:p>
            <a:r>
              <a:rPr kumimoji="1" lang="ja-JP" altLang="en-US" b="1" dirty="0">
                <a:solidFill>
                  <a:schemeClr val="accent4"/>
                </a:solidFill>
              </a:rPr>
              <a:t>右前足</a:t>
            </a:r>
          </a:p>
        </p:txBody>
      </p:sp>
      <p:sp>
        <p:nvSpPr>
          <p:cNvPr id="226" name="正方形/長方形 225">
            <a:extLst>
              <a:ext uri="{FF2B5EF4-FFF2-40B4-BE49-F238E27FC236}">
                <a16:creationId xmlns:a16="http://schemas.microsoft.com/office/drawing/2014/main" id="{E3D895BB-2409-026E-B50C-C29712E2BE87}"/>
              </a:ext>
            </a:extLst>
          </p:cNvPr>
          <p:cNvSpPr/>
          <p:nvPr/>
        </p:nvSpPr>
        <p:spPr>
          <a:xfrm>
            <a:off x="5316354" y="1058896"/>
            <a:ext cx="517383" cy="5566892"/>
          </a:xfrm>
          <a:prstGeom prst="rect">
            <a:avLst/>
          </a:prstGeom>
          <a:solidFill>
            <a:schemeClr val="bg1">
              <a:alpha val="9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テキスト ボックス 227">
            <a:extLst>
              <a:ext uri="{FF2B5EF4-FFF2-40B4-BE49-F238E27FC236}">
                <a16:creationId xmlns:a16="http://schemas.microsoft.com/office/drawing/2014/main" id="{E8E0C951-504F-CCBB-22A6-FE6C6EAD1464}"/>
              </a:ext>
            </a:extLst>
          </p:cNvPr>
          <p:cNvSpPr txBox="1"/>
          <p:nvPr/>
        </p:nvSpPr>
        <p:spPr>
          <a:xfrm>
            <a:off x="7412368" y="138259"/>
            <a:ext cx="1492271" cy="369332"/>
          </a:xfrm>
          <a:prstGeom prst="rect">
            <a:avLst/>
          </a:prstGeom>
          <a:noFill/>
        </p:spPr>
        <p:txBody>
          <a:bodyPr wrap="square" rtlCol="0">
            <a:spAutoFit/>
          </a:bodyPr>
          <a:lstStyle/>
          <a:p>
            <a:r>
              <a:rPr kumimoji="1" lang="ja-JP" altLang="en-US" b="1" dirty="0"/>
              <a:t>ヒトの右足</a:t>
            </a:r>
          </a:p>
        </p:txBody>
      </p:sp>
      <p:cxnSp>
        <p:nvCxnSpPr>
          <p:cNvPr id="168" name="直線矢印コネクタ 167">
            <a:extLst>
              <a:ext uri="{FF2B5EF4-FFF2-40B4-BE49-F238E27FC236}">
                <a16:creationId xmlns:a16="http://schemas.microsoft.com/office/drawing/2014/main" id="{8D9AD56D-A5D4-4FE8-E98A-301D9A9AA1C3}"/>
              </a:ext>
            </a:extLst>
          </p:cNvPr>
          <p:cNvCxnSpPr>
            <a:cxnSpLocks/>
          </p:cNvCxnSpPr>
          <p:nvPr/>
        </p:nvCxnSpPr>
        <p:spPr>
          <a:xfrm>
            <a:off x="5316355" y="1223545"/>
            <a:ext cx="14009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6E792852-19BC-8538-948E-C99A5866C540}"/>
              </a:ext>
            </a:extLst>
          </p:cNvPr>
          <p:cNvSpPr txBox="1"/>
          <p:nvPr/>
        </p:nvSpPr>
        <p:spPr>
          <a:xfrm>
            <a:off x="1446899" y="532698"/>
            <a:ext cx="1927675" cy="369332"/>
          </a:xfrm>
          <a:prstGeom prst="rect">
            <a:avLst/>
          </a:prstGeom>
          <a:noFill/>
        </p:spPr>
        <p:txBody>
          <a:bodyPr wrap="square" rtlCol="0">
            <a:spAutoFit/>
          </a:bodyPr>
          <a:lstStyle/>
          <a:p>
            <a:r>
              <a:rPr kumimoji="1" lang="en-US" altLang="ja-JP" b="1" dirty="0"/>
              <a:t>A1</a:t>
            </a:r>
            <a:r>
              <a:rPr kumimoji="1" lang="ja-JP" altLang="en-US" b="1" dirty="0"/>
              <a:t>の左</a:t>
            </a:r>
            <a:r>
              <a:rPr lang="ja-JP" altLang="en-US" b="1" dirty="0"/>
              <a:t>側二</a:t>
            </a:r>
            <a:r>
              <a:rPr kumimoji="1" lang="ja-JP" altLang="en-US" b="1" dirty="0"/>
              <a:t>足</a:t>
            </a:r>
          </a:p>
        </p:txBody>
      </p:sp>
      <p:sp>
        <p:nvSpPr>
          <p:cNvPr id="7" name="テキスト ボックス 6">
            <a:extLst>
              <a:ext uri="{FF2B5EF4-FFF2-40B4-BE49-F238E27FC236}">
                <a16:creationId xmlns:a16="http://schemas.microsoft.com/office/drawing/2014/main" id="{4A09EB31-25BB-7757-C8A0-14FC190D59FE}"/>
              </a:ext>
            </a:extLst>
          </p:cNvPr>
          <p:cNvSpPr txBox="1"/>
          <p:nvPr/>
        </p:nvSpPr>
        <p:spPr>
          <a:xfrm>
            <a:off x="5120899" y="456746"/>
            <a:ext cx="1927675" cy="369332"/>
          </a:xfrm>
          <a:prstGeom prst="rect">
            <a:avLst/>
          </a:prstGeom>
          <a:noFill/>
        </p:spPr>
        <p:txBody>
          <a:bodyPr wrap="square" rtlCol="0">
            <a:spAutoFit/>
          </a:bodyPr>
          <a:lstStyle/>
          <a:p>
            <a:r>
              <a:rPr kumimoji="1" lang="en-US" altLang="ja-JP" b="1" dirty="0"/>
              <a:t>A1</a:t>
            </a:r>
            <a:r>
              <a:rPr kumimoji="1" lang="ja-JP" altLang="en-US" b="1" dirty="0"/>
              <a:t>の右</a:t>
            </a:r>
            <a:r>
              <a:rPr lang="ja-JP" altLang="en-US" b="1" dirty="0"/>
              <a:t>側二</a:t>
            </a:r>
            <a:r>
              <a:rPr kumimoji="1" lang="ja-JP" altLang="en-US" b="1" dirty="0"/>
              <a:t>足</a:t>
            </a:r>
          </a:p>
        </p:txBody>
      </p:sp>
      <p:sp>
        <p:nvSpPr>
          <p:cNvPr id="8" name="テキスト ボックス 7">
            <a:extLst>
              <a:ext uri="{FF2B5EF4-FFF2-40B4-BE49-F238E27FC236}">
                <a16:creationId xmlns:a16="http://schemas.microsoft.com/office/drawing/2014/main" id="{66FFDF00-9B01-E60E-AD2C-A5CB4346FEE5}"/>
              </a:ext>
            </a:extLst>
          </p:cNvPr>
          <p:cNvSpPr txBox="1"/>
          <p:nvPr/>
        </p:nvSpPr>
        <p:spPr>
          <a:xfrm>
            <a:off x="3102243" y="63962"/>
            <a:ext cx="1492271" cy="369332"/>
          </a:xfrm>
          <a:prstGeom prst="rect">
            <a:avLst/>
          </a:prstGeom>
          <a:noFill/>
        </p:spPr>
        <p:txBody>
          <a:bodyPr wrap="square" rtlCol="0">
            <a:spAutoFit/>
          </a:bodyPr>
          <a:lstStyle/>
          <a:p>
            <a:r>
              <a:rPr kumimoji="1" lang="ja-JP" altLang="en-US" b="1" dirty="0"/>
              <a:t>ヒトの左足</a:t>
            </a:r>
          </a:p>
        </p:txBody>
      </p:sp>
    </p:spTree>
    <p:extLst>
      <p:ext uri="{BB962C8B-B14F-4D97-AF65-F5344CB8AC3E}">
        <p14:creationId xmlns:p14="http://schemas.microsoft.com/office/powerpoint/2010/main" val="920758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1BEB8-FBF6-629C-2449-48C4025D8645}"/>
              </a:ext>
            </a:extLst>
          </p:cNvPr>
          <p:cNvSpPr>
            <a:spLocks noGrp="1"/>
          </p:cNvSpPr>
          <p:nvPr>
            <p:ph type="title"/>
          </p:nvPr>
        </p:nvSpPr>
        <p:spPr>
          <a:xfrm>
            <a:off x="276225" y="372842"/>
            <a:ext cx="10515600" cy="1325563"/>
          </a:xfrm>
        </p:spPr>
        <p:txBody>
          <a:bodyPr/>
          <a:lstStyle/>
          <a:p>
            <a:r>
              <a:rPr kumimoji="1" lang="ja-JP" altLang="en-US" dirty="0"/>
              <a:t>初期接地運動</a:t>
            </a:r>
            <a:r>
              <a:rPr lang="ja-JP" altLang="en-US" dirty="0"/>
              <a:t>の</a:t>
            </a:r>
            <a:r>
              <a:rPr kumimoji="1" lang="ja-JP" altLang="en-US" dirty="0"/>
              <a:t>再現</a:t>
            </a:r>
          </a:p>
        </p:txBody>
      </p:sp>
      <p:sp>
        <p:nvSpPr>
          <p:cNvPr id="4" name="スライド番号プレースホルダー 3">
            <a:extLst>
              <a:ext uri="{FF2B5EF4-FFF2-40B4-BE49-F238E27FC236}">
                <a16:creationId xmlns:a16="http://schemas.microsoft.com/office/drawing/2014/main" id="{075D24F2-35E1-89E3-722B-968963A4BEBD}"/>
              </a:ext>
            </a:extLst>
          </p:cNvPr>
          <p:cNvSpPr>
            <a:spLocks noGrp="1"/>
          </p:cNvSpPr>
          <p:nvPr>
            <p:ph type="sldNum" sz="quarter" idx="12"/>
          </p:nvPr>
        </p:nvSpPr>
        <p:spPr/>
        <p:txBody>
          <a:bodyPr/>
          <a:lstStyle/>
          <a:p>
            <a:fld id="{28498C4A-281D-456F-B1B5-DFF3FFC7FCB3}" type="slidenum">
              <a:rPr kumimoji="1" lang="ja-JP" altLang="en-US" smtClean="0"/>
              <a:t>21</a:t>
            </a:fld>
            <a:endParaRPr kumimoji="1" lang="ja-JP" altLang="en-US"/>
          </a:p>
        </p:txBody>
      </p:sp>
      <p:pic>
        <p:nvPicPr>
          <p:cNvPr id="10" name="図 9" descr="カメラ, 古い, スーツ, ボート が含まれている画像&#10;&#10;自動的に生成された説明">
            <a:extLst>
              <a:ext uri="{FF2B5EF4-FFF2-40B4-BE49-F238E27FC236}">
                <a16:creationId xmlns:a16="http://schemas.microsoft.com/office/drawing/2014/main" id="{80DE2E3B-B9D0-47C2-6559-E90524814F48}"/>
              </a:ext>
            </a:extLst>
          </p:cNvPr>
          <p:cNvPicPr>
            <a:picLocks noChangeAspect="1"/>
          </p:cNvPicPr>
          <p:nvPr/>
        </p:nvPicPr>
        <p:blipFill rotWithShape="1">
          <a:blip r:embed="rId2">
            <a:alphaModFix amt="39000"/>
            <a:extLst>
              <a:ext uri="{28A0092B-C50C-407E-A947-70E740481C1C}">
                <a14:useLocalDpi xmlns:a14="http://schemas.microsoft.com/office/drawing/2010/main" val="0"/>
              </a:ext>
            </a:extLst>
          </a:blip>
          <a:srcRect r="16624"/>
          <a:stretch/>
        </p:blipFill>
        <p:spPr>
          <a:xfrm rot="5400000">
            <a:off x="9557096" y="228252"/>
            <a:ext cx="1659831" cy="1933577"/>
          </a:xfrm>
          <a:prstGeom prst="rect">
            <a:avLst/>
          </a:prstGeom>
        </p:spPr>
      </p:pic>
      <p:sp>
        <p:nvSpPr>
          <p:cNvPr id="11" name="テキスト ボックス 10">
            <a:extLst>
              <a:ext uri="{FF2B5EF4-FFF2-40B4-BE49-F238E27FC236}">
                <a16:creationId xmlns:a16="http://schemas.microsoft.com/office/drawing/2014/main" id="{A07C06D9-3740-DC02-451F-6AB962C2931E}"/>
              </a:ext>
            </a:extLst>
          </p:cNvPr>
          <p:cNvSpPr txBox="1"/>
          <p:nvPr/>
        </p:nvSpPr>
        <p:spPr>
          <a:xfrm>
            <a:off x="10021967" y="345673"/>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12" name="テキスト ボックス 11">
            <a:extLst>
              <a:ext uri="{FF2B5EF4-FFF2-40B4-BE49-F238E27FC236}">
                <a16:creationId xmlns:a16="http://schemas.microsoft.com/office/drawing/2014/main" id="{E70C49C3-0695-9B6A-CF09-519B1F7ED41E}"/>
              </a:ext>
            </a:extLst>
          </p:cNvPr>
          <p:cNvSpPr txBox="1"/>
          <p:nvPr/>
        </p:nvSpPr>
        <p:spPr>
          <a:xfrm>
            <a:off x="10009649" y="1557115"/>
            <a:ext cx="850325" cy="369332"/>
          </a:xfrm>
          <a:prstGeom prst="rect">
            <a:avLst/>
          </a:prstGeom>
          <a:noFill/>
        </p:spPr>
        <p:txBody>
          <a:bodyPr wrap="square" rtlCol="0">
            <a:spAutoFit/>
          </a:bodyPr>
          <a:lstStyle/>
          <a:p>
            <a:r>
              <a:rPr lang="en-US" altLang="ja-JP" b="1" dirty="0"/>
              <a:t>Rear</a:t>
            </a:r>
            <a:endParaRPr kumimoji="1" lang="ja-JP" altLang="en-US" b="1" dirty="0"/>
          </a:p>
        </p:txBody>
      </p:sp>
      <p:sp>
        <p:nvSpPr>
          <p:cNvPr id="13" name="楕円 12">
            <a:extLst>
              <a:ext uri="{FF2B5EF4-FFF2-40B4-BE49-F238E27FC236}">
                <a16:creationId xmlns:a16="http://schemas.microsoft.com/office/drawing/2014/main" id="{D5D8366D-03C8-AFA4-9F04-CFAEE3261ACA}"/>
              </a:ext>
            </a:extLst>
          </p:cNvPr>
          <p:cNvSpPr/>
          <p:nvPr/>
        </p:nvSpPr>
        <p:spPr>
          <a:xfrm>
            <a:off x="9568119" y="548205"/>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A228A90-13E8-79FE-24D3-2D569BA4E865}"/>
              </a:ext>
            </a:extLst>
          </p:cNvPr>
          <p:cNvSpPr/>
          <p:nvPr/>
        </p:nvSpPr>
        <p:spPr>
          <a:xfrm>
            <a:off x="10916216" y="474943"/>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D8C5BE-9F72-EFE5-D985-3EAB9EA7DFCE}"/>
              </a:ext>
            </a:extLst>
          </p:cNvPr>
          <p:cNvSpPr/>
          <p:nvPr/>
        </p:nvSpPr>
        <p:spPr>
          <a:xfrm>
            <a:off x="9579898" y="1568769"/>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729E631A-D12B-A0CE-41E9-4CB2CC26CD07}"/>
              </a:ext>
            </a:extLst>
          </p:cNvPr>
          <p:cNvSpPr/>
          <p:nvPr/>
        </p:nvSpPr>
        <p:spPr>
          <a:xfrm>
            <a:off x="10791825" y="1602407"/>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CB6439-4DF4-5486-B3C7-57B1A2E6B44A}"/>
                  </a:ext>
                </a:extLst>
              </p:cNvPr>
              <p:cNvSpPr txBox="1"/>
              <p:nvPr/>
            </p:nvSpPr>
            <p:spPr>
              <a:xfrm>
                <a:off x="11011228" y="436916"/>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80CB6439-4DF4-5486-B3C7-57B1A2E6B44A}"/>
                  </a:ext>
                </a:extLst>
              </p:cNvPr>
              <p:cNvSpPr txBox="1">
                <a:spLocks noRot="1" noChangeAspect="1" noMove="1" noResize="1" noEditPoints="1" noAdjustHandles="1" noChangeArrowheads="1" noChangeShapeType="1" noTextEdit="1"/>
              </p:cNvSpPr>
              <p:nvPr/>
            </p:nvSpPr>
            <p:spPr>
              <a:xfrm>
                <a:off x="11011228" y="436916"/>
                <a:ext cx="790558"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DD0BD15-A081-67CB-DB84-737887680416}"/>
                  </a:ext>
                </a:extLst>
              </p:cNvPr>
              <p:cNvSpPr txBox="1"/>
              <p:nvPr/>
            </p:nvSpPr>
            <p:spPr>
              <a:xfrm>
                <a:off x="9058717" y="1638874"/>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8DD0BD15-A081-67CB-DB84-737887680416}"/>
                  </a:ext>
                </a:extLst>
              </p:cNvPr>
              <p:cNvSpPr txBox="1">
                <a:spLocks noRot="1" noChangeAspect="1" noMove="1" noResize="1" noEditPoints="1" noAdjustHandles="1" noChangeArrowheads="1" noChangeShapeType="1" noTextEdit="1"/>
              </p:cNvSpPr>
              <p:nvPr/>
            </p:nvSpPr>
            <p:spPr>
              <a:xfrm>
                <a:off x="9058717" y="1638874"/>
                <a:ext cx="567708" cy="369332"/>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A2ECE1-FE64-2CEA-8D94-8B2503331B21}"/>
              </a:ext>
            </a:extLst>
          </p:cNvPr>
          <p:cNvSpPr txBox="1"/>
          <p:nvPr/>
        </p:nvSpPr>
        <p:spPr>
          <a:xfrm>
            <a:off x="9310534" y="315375"/>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0" name="テキスト ボックス 19">
            <a:extLst>
              <a:ext uri="{FF2B5EF4-FFF2-40B4-BE49-F238E27FC236}">
                <a16:creationId xmlns:a16="http://schemas.microsoft.com/office/drawing/2014/main" id="{BBC7F610-7CD8-AFB8-F6A8-5BE54F5BAF97}"/>
              </a:ext>
            </a:extLst>
          </p:cNvPr>
          <p:cNvSpPr txBox="1"/>
          <p:nvPr/>
        </p:nvSpPr>
        <p:spPr>
          <a:xfrm>
            <a:off x="11098098" y="1737147"/>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66AA45EE-42CC-EFFC-6BC3-D1CDC955413C}"/>
              </a:ext>
            </a:extLst>
          </p:cNvPr>
          <p:cNvSpPr txBox="1"/>
          <p:nvPr/>
        </p:nvSpPr>
        <p:spPr>
          <a:xfrm>
            <a:off x="9877425" y="2180902"/>
            <a:ext cx="914400" cy="369332"/>
          </a:xfrm>
          <a:prstGeom prst="rect">
            <a:avLst/>
          </a:prstGeom>
          <a:noFill/>
        </p:spPr>
        <p:txBody>
          <a:bodyPr wrap="square" rtlCol="0">
            <a:spAutoFit/>
          </a:bodyPr>
          <a:lstStyle/>
          <a:p>
            <a:pPr algn="ctr"/>
            <a:r>
              <a:rPr kumimoji="1" lang="ja-JP" altLang="en-US" dirty="0"/>
              <a:t>位相</a:t>
            </a:r>
          </a:p>
        </p:txBody>
      </p:sp>
      <p:cxnSp>
        <p:nvCxnSpPr>
          <p:cNvPr id="5" name="直線コネクタ 4">
            <a:extLst>
              <a:ext uri="{FF2B5EF4-FFF2-40B4-BE49-F238E27FC236}">
                <a16:creationId xmlns:a16="http://schemas.microsoft.com/office/drawing/2014/main" id="{0A41EFA8-0EE7-8EC2-7F88-25E1B30AA489}"/>
              </a:ext>
            </a:extLst>
          </p:cNvPr>
          <p:cNvCxnSpPr>
            <a:cxnSpLocks/>
          </p:cNvCxnSpPr>
          <p:nvPr/>
        </p:nvCxnSpPr>
        <p:spPr>
          <a:xfrm flipH="1" flipV="1">
            <a:off x="1600147" y="3563263"/>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グラフィックス 5" descr="足部 枠線">
            <a:extLst>
              <a:ext uri="{FF2B5EF4-FFF2-40B4-BE49-F238E27FC236}">
                <a16:creationId xmlns:a16="http://schemas.microsoft.com/office/drawing/2014/main" id="{BB741A92-1163-1662-3187-47B24551A7E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1183074" y="3237621"/>
            <a:ext cx="751210" cy="325950"/>
          </a:xfrm>
          <a:prstGeom prst="rect">
            <a:avLst/>
          </a:prstGeom>
        </p:spPr>
      </p:pic>
      <p:sp>
        <p:nvSpPr>
          <p:cNvPr id="7" name="正方形/長方形 6">
            <a:extLst>
              <a:ext uri="{FF2B5EF4-FFF2-40B4-BE49-F238E27FC236}">
                <a16:creationId xmlns:a16="http://schemas.microsoft.com/office/drawing/2014/main" id="{5F276C54-0196-9849-5742-03CFA29967F3}"/>
              </a:ext>
            </a:extLst>
          </p:cNvPr>
          <p:cNvSpPr/>
          <p:nvPr/>
        </p:nvSpPr>
        <p:spPr>
          <a:xfrm>
            <a:off x="1577248" y="3796135"/>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451A05B-176C-C462-B62E-80B8EFF9FB74}"/>
              </a:ext>
            </a:extLst>
          </p:cNvPr>
          <p:cNvSpPr/>
          <p:nvPr/>
        </p:nvSpPr>
        <p:spPr>
          <a:xfrm rot="20405998">
            <a:off x="1295230" y="3470400"/>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FD3DB29-13DE-1124-E2C5-0566F0FB5370}"/>
              </a:ext>
            </a:extLst>
          </p:cNvPr>
          <p:cNvCxnSpPr>
            <a:cxnSpLocks/>
          </p:cNvCxnSpPr>
          <p:nvPr/>
        </p:nvCxnSpPr>
        <p:spPr>
          <a:xfrm flipH="1" flipV="1">
            <a:off x="7110947" y="3548961"/>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グラフィックス 51" descr="足部 枠線">
            <a:extLst>
              <a:ext uri="{FF2B5EF4-FFF2-40B4-BE49-F238E27FC236}">
                <a16:creationId xmlns:a16="http://schemas.microsoft.com/office/drawing/2014/main" id="{C8B3E74D-0B0C-CEAA-D552-DE6FFC091E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6644277" y="3237779"/>
            <a:ext cx="751210" cy="325950"/>
          </a:xfrm>
          <a:prstGeom prst="rect">
            <a:avLst/>
          </a:prstGeom>
        </p:spPr>
      </p:pic>
      <p:sp>
        <p:nvSpPr>
          <p:cNvPr id="53" name="正方形/長方形 52">
            <a:extLst>
              <a:ext uri="{FF2B5EF4-FFF2-40B4-BE49-F238E27FC236}">
                <a16:creationId xmlns:a16="http://schemas.microsoft.com/office/drawing/2014/main" id="{C1F0270E-4DF0-4184-74D9-3E44D87AAC60}"/>
              </a:ext>
            </a:extLst>
          </p:cNvPr>
          <p:cNvSpPr/>
          <p:nvPr/>
        </p:nvSpPr>
        <p:spPr>
          <a:xfrm>
            <a:off x="5893769" y="3789843"/>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96C99423-7AAD-2876-F1D5-76E83326BDEB}"/>
              </a:ext>
            </a:extLst>
          </p:cNvPr>
          <p:cNvSpPr/>
          <p:nvPr/>
        </p:nvSpPr>
        <p:spPr>
          <a:xfrm rot="20405998">
            <a:off x="6806030" y="3456098"/>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弧 62">
            <a:extLst>
              <a:ext uri="{FF2B5EF4-FFF2-40B4-BE49-F238E27FC236}">
                <a16:creationId xmlns:a16="http://schemas.microsoft.com/office/drawing/2014/main" id="{9F304C91-909D-7D47-BE22-0572E061E678}"/>
              </a:ext>
            </a:extLst>
          </p:cNvPr>
          <p:cNvSpPr/>
          <p:nvPr/>
        </p:nvSpPr>
        <p:spPr>
          <a:xfrm>
            <a:off x="1174629" y="3127904"/>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48D6BFE7-C41F-F8BE-D8D6-2B14613F8553}"/>
              </a:ext>
            </a:extLst>
          </p:cNvPr>
          <p:cNvSpPr/>
          <p:nvPr/>
        </p:nvSpPr>
        <p:spPr>
          <a:xfrm>
            <a:off x="6646759" y="3248380"/>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DEF6A8D-3169-D7FE-AD9A-049292521294}"/>
              </a:ext>
            </a:extLst>
          </p:cNvPr>
          <p:cNvSpPr txBox="1"/>
          <p:nvPr/>
        </p:nvSpPr>
        <p:spPr>
          <a:xfrm>
            <a:off x="1057113" y="2579064"/>
            <a:ext cx="2328417" cy="369332"/>
          </a:xfrm>
          <a:prstGeom prst="rect">
            <a:avLst/>
          </a:prstGeom>
          <a:noFill/>
        </p:spPr>
        <p:txBody>
          <a:bodyPr wrap="square" rtlCol="0">
            <a:spAutoFit/>
          </a:bodyPr>
          <a:lstStyle/>
          <a:p>
            <a:r>
              <a:rPr kumimoji="1" lang="ja-JP" altLang="en-US" dirty="0"/>
              <a:t>前足の初期接地運動</a:t>
            </a:r>
          </a:p>
        </p:txBody>
      </p:sp>
      <p:sp>
        <p:nvSpPr>
          <p:cNvPr id="26" name="テキスト ボックス 25">
            <a:extLst>
              <a:ext uri="{FF2B5EF4-FFF2-40B4-BE49-F238E27FC236}">
                <a16:creationId xmlns:a16="http://schemas.microsoft.com/office/drawing/2014/main" id="{1D82AD19-2166-3AD0-4BAA-4B93B39FF43A}"/>
              </a:ext>
            </a:extLst>
          </p:cNvPr>
          <p:cNvSpPr txBox="1"/>
          <p:nvPr/>
        </p:nvSpPr>
        <p:spPr>
          <a:xfrm>
            <a:off x="5522407" y="2504625"/>
            <a:ext cx="2994950" cy="369332"/>
          </a:xfrm>
          <a:prstGeom prst="rect">
            <a:avLst/>
          </a:prstGeom>
          <a:noFill/>
        </p:spPr>
        <p:txBody>
          <a:bodyPr wrap="square" rtlCol="0">
            <a:spAutoFit/>
          </a:bodyPr>
          <a:lstStyle/>
          <a:p>
            <a:r>
              <a:rPr lang="ja-JP" altLang="en-US" dirty="0"/>
              <a:t>後</a:t>
            </a:r>
            <a:r>
              <a:rPr kumimoji="1" lang="ja-JP" altLang="en-US" dirty="0"/>
              <a:t>足の初期接地運動</a:t>
            </a:r>
          </a:p>
        </p:txBody>
      </p:sp>
      <p:sp>
        <p:nvSpPr>
          <p:cNvPr id="30" name="テキスト ボックス 29">
            <a:extLst>
              <a:ext uri="{FF2B5EF4-FFF2-40B4-BE49-F238E27FC236}">
                <a16:creationId xmlns:a16="http://schemas.microsoft.com/office/drawing/2014/main" id="{F299821B-C4FE-3324-072F-D5666F5FBEAD}"/>
              </a:ext>
            </a:extLst>
          </p:cNvPr>
          <p:cNvSpPr txBox="1"/>
          <p:nvPr/>
        </p:nvSpPr>
        <p:spPr>
          <a:xfrm>
            <a:off x="781882" y="1584748"/>
            <a:ext cx="5947643"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000" dirty="0"/>
              <a:t>Lower</a:t>
            </a:r>
            <a:r>
              <a:rPr lang="ja-JP" altLang="en-US" sz="2000" dirty="0"/>
              <a:t> </a:t>
            </a:r>
            <a:r>
              <a:rPr lang="en-US" altLang="ja-JP" sz="2000" dirty="0"/>
              <a:t>Limb</a:t>
            </a:r>
            <a:r>
              <a:rPr lang="ja-JP" altLang="en-US" sz="2000" dirty="0"/>
              <a:t> の動作の組み合わせ方．９通り</a:t>
            </a:r>
            <a:endParaRPr kumimoji="1" lang="ja-JP" altLang="en-US" sz="2000" dirty="0"/>
          </a:p>
        </p:txBody>
      </p:sp>
      <p:cxnSp>
        <p:nvCxnSpPr>
          <p:cNvPr id="112" name="直線コネクタ 111">
            <a:extLst>
              <a:ext uri="{FF2B5EF4-FFF2-40B4-BE49-F238E27FC236}">
                <a16:creationId xmlns:a16="http://schemas.microsoft.com/office/drawing/2014/main" id="{2AFACF24-9977-3052-7D1E-4108EF7844B1}"/>
              </a:ext>
            </a:extLst>
          </p:cNvPr>
          <p:cNvCxnSpPr>
            <a:cxnSpLocks/>
          </p:cNvCxnSpPr>
          <p:nvPr/>
        </p:nvCxnSpPr>
        <p:spPr>
          <a:xfrm flipV="1">
            <a:off x="7167714" y="5490379"/>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グラフィックス 112" descr="足部 枠線">
            <a:extLst>
              <a:ext uri="{FF2B5EF4-FFF2-40B4-BE49-F238E27FC236}">
                <a16:creationId xmlns:a16="http://schemas.microsoft.com/office/drawing/2014/main" id="{A4BCB205-2FD4-3137-5B65-3AD08DD7329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6775576" y="5208437"/>
            <a:ext cx="751210" cy="292022"/>
          </a:xfrm>
          <a:prstGeom prst="rect">
            <a:avLst/>
          </a:prstGeom>
        </p:spPr>
      </p:pic>
      <p:sp>
        <p:nvSpPr>
          <p:cNvPr id="114" name="正方形/長方形 113">
            <a:extLst>
              <a:ext uri="{FF2B5EF4-FFF2-40B4-BE49-F238E27FC236}">
                <a16:creationId xmlns:a16="http://schemas.microsoft.com/office/drawing/2014/main" id="{93CC7C17-0DED-F0CE-4984-79ECCD033EEC}"/>
              </a:ext>
            </a:extLst>
          </p:cNvPr>
          <p:cNvSpPr/>
          <p:nvPr/>
        </p:nvSpPr>
        <p:spPr>
          <a:xfrm>
            <a:off x="5939375" y="5741014"/>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DEDEB8A-F64B-6133-7C3D-82339D96D083}"/>
              </a:ext>
            </a:extLst>
          </p:cNvPr>
          <p:cNvSpPr/>
          <p:nvPr/>
        </p:nvSpPr>
        <p:spPr>
          <a:xfrm>
            <a:off x="6898193" y="5397440"/>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B830D0E3-2222-4A57-B926-B54952AC859F}"/>
              </a:ext>
            </a:extLst>
          </p:cNvPr>
          <p:cNvCxnSpPr>
            <a:cxnSpLocks/>
          </p:cNvCxnSpPr>
          <p:nvPr/>
        </p:nvCxnSpPr>
        <p:spPr>
          <a:xfrm flipV="1">
            <a:off x="1621931" y="4542144"/>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9" name="グラフィックス 118" descr="足部 枠線">
            <a:extLst>
              <a:ext uri="{FF2B5EF4-FFF2-40B4-BE49-F238E27FC236}">
                <a16:creationId xmlns:a16="http://schemas.microsoft.com/office/drawing/2014/main" id="{F1104D87-5E10-DAF1-4CA4-0BCE79A26AB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1258368" y="4260202"/>
            <a:ext cx="751210" cy="292022"/>
          </a:xfrm>
          <a:prstGeom prst="rect">
            <a:avLst/>
          </a:prstGeom>
        </p:spPr>
      </p:pic>
      <p:sp>
        <p:nvSpPr>
          <p:cNvPr id="120" name="正方形/長方形 119">
            <a:extLst>
              <a:ext uri="{FF2B5EF4-FFF2-40B4-BE49-F238E27FC236}">
                <a16:creationId xmlns:a16="http://schemas.microsoft.com/office/drawing/2014/main" id="{ED1BD176-4A3F-098D-FBC3-384E6F8EDC8D}"/>
              </a:ext>
            </a:extLst>
          </p:cNvPr>
          <p:cNvSpPr/>
          <p:nvPr/>
        </p:nvSpPr>
        <p:spPr>
          <a:xfrm>
            <a:off x="1591322" y="4775016"/>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BAB149DB-106D-E11C-0590-B9696806874D}"/>
              </a:ext>
            </a:extLst>
          </p:cNvPr>
          <p:cNvSpPr/>
          <p:nvPr/>
        </p:nvSpPr>
        <p:spPr>
          <a:xfrm>
            <a:off x="1352410" y="4449205"/>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弧 121">
            <a:extLst>
              <a:ext uri="{FF2B5EF4-FFF2-40B4-BE49-F238E27FC236}">
                <a16:creationId xmlns:a16="http://schemas.microsoft.com/office/drawing/2014/main" id="{3D47E5D6-F54D-65CF-6997-9F242890BB1A}"/>
              </a:ext>
            </a:extLst>
          </p:cNvPr>
          <p:cNvSpPr/>
          <p:nvPr/>
        </p:nvSpPr>
        <p:spPr>
          <a:xfrm>
            <a:off x="1252108" y="4135895"/>
            <a:ext cx="811895" cy="776972"/>
          </a:xfrm>
          <a:prstGeom prst="arc">
            <a:avLst>
              <a:gd name="adj1" fmla="val 19337606"/>
              <a:gd name="adj2" fmla="val 21332403"/>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9" name="直線コネクタ 128">
            <a:extLst>
              <a:ext uri="{FF2B5EF4-FFF2-40B4-BE49-F238E27FC236}">
                <a16:creationId xmlns:a16="http://schemas.microsoft.com/office/drawing/2014/main" id="{2DDDE06B-4721-FCC0-7F1A-AAD60EF1754E}"/>
              </a:ext>
            </a:extLst>
          </p:cNvPr>
          <p:cNvCxnSpPr>
            <a:cxnSpLocks/>
          </p:cNvCxnSpPr>
          <p:nvPr/>
        </p:nvCxnSpPr>
        <p:spPr>
          <a:xfrm flipV="1">
            <a:off x="1589893" y="5519060"/>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30" name="グラフィックス 129" descr="足部 枠線">
            <a:extLst>
              <a:ext uri="{FF2B5EF4-FFF2-40B4-BE49-F238E27FC236}">
                <a16:creationId xmlns:a16="http://schemas.microsoft.com/office/drawing/2014/main" id="{E0BA1E56-DD74-80CA-2D41-6569B8C8E82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1226330" y="5237118"/>
            <a:ext cx="751210" cy="292022"/>
          </a:xfrm>
          <a:prstGeom prst="rect">
            <a:avLst/>
          </a:prstGeom>
        </p:spPr>
      </p:pic>
      <p:sp>
        <p:nvSpPr>
          <p:cNvPr id="131" name="正方形/長方形 130">
            <a:extLst>
              <a:ext uri="{FF2B5EF4-FFF2-40B4-BE49-F238E27FC236}">
                <a16:creationId xmlns:a16="http://schemas.microsoft.com/office/drawing/2014/main" id="{44ABB02E-0029-25C1-314D-A83707323F5B}"/>
              </a:ext>
            </a:extLst>
          </p:cNvPr>
          <p:cNvSpPr/>
          <p:nvPr/>
        </p:nvSpPr>
        <p:spPr>
          <a:xfrm>
            <a:off x="1559284" y="5751932"/>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E37E2A1-AB00-DB2A-716D-012250508119}"/>
              </a:ext>
            </a:extLst>
          </p:cNvPr>
          <p:cNvSpPr/>
          <p:nvPr/>
        </p:nvSpPr>
        <p:spPr>
          <a:xfrm>
            <a:off x="1320372" y="5426121"/>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a:extLst>
              <a:ext uri="{FF2B5EF4-FFF2-40B4-BE49-F238E27FC236}">
                <a16:creationId xmlns:a16="http://schemas.microsoft.com/office/drawing/2014/main" id="{1EE71935-34A6-086C-FB48-EA0E63441B48}"/>
              </a:ext>
            </a:extLst>
          </p:cNvPr>
          <p:cNvSpPr txBox="1"/>
          <p:nvPr/>
        </p:nvSpPr>
        <p:spPr>
          <a:xfrm>
            <a:off x="1859415" y="5162299"/>
            <a:ext cx="1225552" cy="369332"/>
          </a:xfrm>
          <a:prstGeom prst="rect">
            <a:avLst/>
          </a:prstGeom>
          <a:noFill/>
        </p:spPr>
        <p:txBody>
          <a:bodyPr wrap="square" rtlCol="0">
            <a:spAutoFit/>
          </a:bodyPr>
          <a:lstStyle/>
          <a:p>
            <a:r>
              <a:rPr kumimoji="1" lang="ja-JP" altLang="en-US" dirty="0"/>
              <a:t>動作無し</a:t>
            </a:r>
          </a:p>
        </p:txBody>
      </p:sp>
      <p:sp>
        <p:nvSpPr>
          <p:cNvPr id="135" name="テキスト ボックス 134">
            <a:extLst>
              <a:ext uri="{FF2B5EF4-FFF2-40B4-BE49-F238E27FC236}">
                <a16:creationId xmlns:a16="http://schemas.microsoft.com/office/drawing/2014/main" id="{80BF3C8C-81D4-C77E-A573-33268D6A2ED1}"/>
              </a:ext>
            </a:extLst>
          </p:cNvPr>
          <p:cNvSpPr txBox="1"/>
          <p:nvPr/>
        </p:nvSpPr>
        <p:spPr>
          <a:xfrm>
            <a:off x="7385048" y="5230826"/>
            <a:ext cx="1225552" cy="369332"/>
          </a:xfrm>
          <a:prstGeom prst="rect">
            <a:avLst/>
          </a:prstGeom>
          <a:noFill/>
        </p:spPr>
        <p:txBody>
          <a:bodyPr wrap="square" rtlCol="0">
            <a:spAutoFit/>
          </a:bodyPr>
          <a:lstStyle/>
          <a:p>
            <a:r>
              <a:rPr kumimoji="1" lang="ja-JP" altLang="en-US" dirty="0"/>
              <a:t>動作無し</a:t>
            </a:r>
          </a:p>
        </p:txBody>
      </p:sp>
      <p:cxnSp>
        <p:nvCxnSpPr>
          <p:cNvPr id="136" name="直線コネクタ 135">
            <a:extLst>
              <a:ext uri="{FF2B5EF4-FFF2-40B4-BE49-F238E27FC236}">
                <a16:creationId xmlns:a16="http://schemas.microsoft.com/office/drawing/2014/main" id="{20174502-5017-3EDF-CB27-585A2A302F06}"/>
              </a:ext>
            </a:extLst>
          </p:cNvPr>
          <p:cNvCxnSpPr>
            <a:cxnSpLocks/>
          </p:cNvCxnSpPr>
          <p:nvPr/>
        </p:nvCxnSpPr>
        <p:spPr>
          <a:xfrm flipV="1">
            <a:off x="7121664" y="4512777"/>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37" name="グラフィックス 136" descr="足部 枠線">
            <a:extLst>
              <a:ext uri="{FF2B5EF4-FFF2-40B4-BE49-F238E27FC236}">
                <a16:creationId xmlns:a16="http://schemas.microsoft.com/office/drawing/2014/main" id="{ADACB2E8-AA68-7F44-A31E-9AE53E4F0DB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6729526" y="4230835"/>
            <a:ext cx="751210" cy="292022"/>
          </a:xfrm>
          <a:prstGeom prst="rect">
            <a:avLst/>
          </a:prstGeom>
        </p:spPr>
      </p:pic>
      <p:sp>
        <p:nvSpPr>
          <p:cNvPr id="138" name="正方形/長方形 137">
            <a:extLst>
              <a:ext uri="{FF2B5EF4-FFF2-40B4-BE49-F238E27FC236}">
                <a16:creationId xmlns:a16="http://schemas.microsoft.com/office/drawing/2014/main" id="{6987A52E-78C0-5373-7802-947062743BD8}"/>
              </a:ext>
            </a:extLst>
          </p:cNvPr>
          <p:cNvSpPr/>
          <p:nvPr/>
        </p:nvSpPr>
        <p:spPr>
          <a:xfrm>
            <a:off x="5893325" y="4763412"/>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4AF3DBEE-F7B8-7977-4BF6-AA8E32CE1537}"/>
              </a:ext>
            </a:extLst>
          </p:cNvPr>
          <p:cNvSpPr/>
          <p:nvPr/>
        </p:nvSpPr>
        <p:spPr>
          <a:xfrm>
            <a:off x="6852143" y="4419838"/>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弧 139">
            <a:extLst>
              <a:ext uri="{FF2B5EF4-FFF2-40B4-BE49-F238E27FC236}">
                <a16:creationId xmlns:a16="http://schemas.microsoft.com/office/drawing/2014/main" id="{0977173B-B57A-C43B-6FBA-A5B87AC19656}"/>
              </a:ext>
            </a:extLst>
          </p:cNvPr>
          <p:cNvSpPr/>
          <p:nvPr/>
        </p:nvSpPr>
        <p:spPr>
          <a:xfrm>
            <a:off x="6785652" y="4108427"/>
            <a:ext cx="811895" cy="776972"/>
          </a:xfrm>
          <a:prstGeom prst="arc">
            <a:avLst>
              <a:gd name="adj1" fmla="val 19337606"/>
              <a:gd name="adj2" fmla="val 21332403"/>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85CA713D-74F8-4A38-9878-DB43BFB2DD0C}"/>
              </a:ext>
            </a:extLst>
          </p:cNvPr>
          <p:cNvSpPr txBox="1"/>
          <p:nvPr/>
        </p:nvSpPr>
        <p:spPr>
          <a:xfrm>
            <a:off x="2103620" y="4269445"/>
            <a:ext cx="914400" cy="369332"/>
          </a:xfrm>
          <a:prstGeom prst="rect">
            <a:avLst/>
          </a:prstGeom>
          <a:noFill/>
        </p:spPr>
        <p:txBody>
          <a:bodyPr wrap="square" rtlCol="0">
            <a:spAutoFit/>
          </a:bodyPr>
          <a:lstStyle/>
          <a:p>
            <a:r>
              <a:rPr kumimoji="1" lang="ja-JP" altLang="en-US" dirty="0"/>
              <a:t>踵上げ</a:t>
            </a:r>
          </a:p>
        </p:txBody>
      </p:sp>
      <p:sp>
        <p:nvSpPr>
          <p:cNvPr id="144" name="テキスト ボックス 143">
            <a:extLst>
              <a:ext uri="{FF2B5EF4-FFF2-40B4-BE49-F238E27FC236}">
                <a16:creationId xmlns:a16="http://schemas.microsoft.com/office/drawing/2014/main" id="{22408DB6-4314-2160-9DC7-2FA90BB58E48}"/>
              </a:ext>
            </a:extLst>
          </p:cNvPr>
          <p:cNvSpPr txBox="1"/>
          <p:nvPr/>
        </p:nvSpPr>
        <p:spPr>
          <a:xfrm>
            <a:off x="2104866" y="3267534"/>
            <a:ext cx="914400" cy="369332"/>
          </a:xfrm>
          <a:prstGeom prst="rect">
            <a:avLst/>
          </a:prstGeom>
          <a:noFill/>
        </p:spPr>
        <p:txBody>
          <a:bodyPr wrap="square" rtlCol="0">
            <a:spAutoFit/>
          </a:bodyPr>
          <a:lstStyle/>
          <a:p>
            <a:r>
              <a:rPr kumimoji="1" lang="ja-JP" altLang="en-US" dirty="0"/>
              <a:t>踵下げ</a:t>
            </a:r>
          </a:p>
        </p:txBody>
      </p:sp>
      <p:sp>
        <p:nvSpPr>
          <p:cNvPr id="145" name="テキスト ボックス 144">
            <a:extLst>
              <a:ext uri="{FF2B5EF4-FFF2-40B4-BE49-F238E27FC236}">
                <a16:creationId xmlns:a16="http://schemas.microsoft.com/office/drawing/2014/main" id="{236D9B1D-7187-6706-3D4A-8883B3277982}"/>
              </a:ext>
            </a:extLst>
          </p:cNvPr>
          <p:cNvSpPr txBox="1"/>
          <p:nvPr/>
        </p:nvSpPr>
        <p:spPr>
          <a:xfrm>
            <a:off x="7615666" y="4338191"/>
            <a:ext cx="914400" cy="369332"/>
          </a:xfrm>
          <a:prstGeom prst="rect">
            <a:avLst/>
          </a:prstGeom>
          <a:noFill/>
        </p:spPr>
        <p:txBody>
          <a:bodyPr wrap="square" rtlCol="0">
            <a:spAutoFit/>
          </a:bodyPr>
          <a:lstStyle/>
          <a:p>
            <a:r>
              <a:rPr kumimoji="1" lang="ja-JP" altLang="en-US" dirty="0"/>
              <a:t>踵上げ</a:t>
            </a:r>
          </a:p>
        </p:txBody>
      </p:sp>
      <p:sp>
        <p:nvSpPr>
          <p:cNvPr id="146" name="テキスト ボックス 145">
            <a:extLst>
              <a:ext uri="{FF2B5EF4-FFF2-40B4-BE49-F238E27FC236}">
                <a16:creationId xmlns:a16="http://schemas.microsoft.com/office/drawing/2014/main" id="{9DF4B2D9-5915-B18D-89C2-7F9AF555562C}"/>
              </a:ext>
            </a:extLst>
          </p:cNvPr>
          <p:cNvSpPr txBox="1"/>
          <p:nvPr/>
        </p:nvSpPr>
        <p:spPr>
          <a:xfrm>
            <a:off x="7616912" y="3336280"/>
            <a:ext cx="914400" cy="369332"/>
          </a:xfrm>
          <a:prstGeom prst="rect">
            <a:avLst/>
          </a:prstGeom>
          <a:noFill/>
        </p:spPr>
        <p:txBody>
          <a:bodyPr wrap="square" rtlCol="0">
            <a:spAutoFit/>
          </a:bodyPr>
          <a:lstStyle/>
          <a:p>
            <a:r>
              <a:rPr kumimoji="1" lang="ja-JP" altLang="en-US" dirty="0"/>
              <a:t>踵下げ</a:t>
            </a:r>
          </a:p>
        </p:txBody>
      </p:sp>
    </p:spTree>
    <p:extLst>
      <p:ext uri="{BB962C8B-B14F-4D97-AF65-F5344CB8AC3E}">
        <p14:creationId xmlns:p14="http://schemas.microsoft.com/office/powerpoint/2010/main" val="124135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931F0-B972-A9DA-78DE-FE151C4569DB}"/>
              </a:ext>
            </a:extLst>
          </p:cNvPr>
          <p:cNvSpPr>
            <a:spLocks noGrp="1"/>
          </p:cNvSpPr>
          <p:nvPr>
            <p:ph type="title"/>
          </p:nvPr>
        </p:nvSpPr>
        <p:spPr/>
        <p:txBody>
          <a:bodyPr/>
          <a:lstStyle/>
          <a:p>
            <a:r>
              <a:rPr lang="ja-JP" altLang="en-US" dirty="0"/>
              <a:t>アバタとしての</a:t>
            </a:r>
            <a:r>
              <a:rPr lang="en-US" altLang="ja-JP" dirty="0"/>
              <a:t>A1</a:t>
            </a:r>
            <a:endParaRPr kumimoji="1" lang="ja-JP" altLang="en-US" dirty="0"/>
          </a:p>
        </p:txBody>
      </p:sp>
      <p:sp>
        <p:nvSpPr>
          <p:cNvPr id="3" name="スライド番号プレースホルダー 2">
            <a:extLst>
              <a:ext uri="{FF2B5EF4-FFF2-40B4-BE49-F238E27FC236}">
                <a16:creationId xmlns:a16="http://schemas.microsoft.com/office/drawing/2014/main" id="{787FBE75-016E-2061-EB24-529DB2D46916}"/>
              </a:ext>
            </a:extLst>
          </p:cNvPr>
          <p:cNvSpPr>
            <a:spLocks noGrp="1"/>
          </p:cNvSpPr>
          <p:nvPr>
            <p:ph type="sldNum" sz="quarter" idx="12"/>
          </p:nvPr>
        </p:nvSpPr>
        <p:spPr/>
        <p:txBody>
          <a:bodyPr/>
          <a:lstStyle/>
          <a:p>
            <a:fld id="{28498C4A-281D-456F-B1B5-DFF3FFC7FCB3}" type="slidenum">
              <a:rPr kumimoji="1" lang="ja-JP" altLang="en-US" smtClean="0"/>
              <a:t>22</a:t>
            </a:fld>
            <a:endParaRPr kumimoji="1" lang="ja-JP" altLang="en-US"/>
          </a:p>
        </p:txBody>
      </p:sp>
      <p:sp>
        <p:nvSpPr>
          <p:cNvPr id="4" name="テキスト ボックス 3">
            <a:extLst>
              <a:ext uri="{FF2B5EF4-FFF2-40B4-BE49-F238E27FC236}">
                <a16:creationId xmlns:a16="http://schemas.microsoft.com/office/drawing/2014/main" id="{107D9A97-231C-BB3F-F4EB-59C4AFD16C40}"/>
              </a:ext>
            </a:extLst>
          </p:cNvPr>
          <p:cNvSpPr txBox="1"/>
          <p:nvPr/>
        </p:nvSpPr>
        <p:spPr>
          <a:xfrm>
            <a:off x="838200" y="1819014"/>
            <a:ext cx="8659091" cy="2585323"/>
          </a:xfrm>
          <a:prstGeom prst="rect">
            <a:avLst/>
          </a:prstGeom>
          <a:noFill/>
        </p:spPr>
        <p:txBody>
          <a:bodyPr wrap="square" rtlCol="0">
            <a:spAutoFit/>
          </a:bodyPr>
          <a:lstStyle/>
          <a:p>
            <a:r>
              <a:rPr lang="ja-JP" altLang="en-US" dirty="0"/>
              <a:t>リアルワールドアバタの成立要件（アバタ性）</a:t>
            </a:r>
            <a:endParaRPr lang="en-US" altLang="ja-JP" dirty="0"/>
          </a:p>
          <a:p>
            <a:r>
              <a:rPr kumimoji="1" lang="ja-JP" altLang="en-US" dirty="0"/>
              <a:t>（いろいろあります）</a:t>
            </a:r>
            <a:endParaRPr kumimoji="1" lang="en-US" altLang="ja-JP" dirty="0"/>
          </a:p>
          <a:p>
            <a:r>
              <a:rPr kumimoji="1" lang="ja-JP" altLang="en-US" dirty="0"/>
              <a:t>　</a:t>
            </a:r>
            <a:r>
              <a:rPr kumimoji="1" lang="en-US" altLang="ja-JP" dirty="0" err="1"/>
              <a:t>Xy</a:t>
            </a:r>
            <a:r>
              <a:rPr kumimoji="1" lang="en-US" altLang="ja-JP" dirty="0"/>
              <a:t> plot </a:t>
            </a:r>
            <a:r>
              <a:rPr kumimoji="1" lang="ja-JP" altLang="en-US" dirty="0"/>
              <a:t>などに身体性があるか？</a:t>
            </a:r>
          </a:p>
          <a:p>
            <a:endParaRPr kumimoji="1" lang="en-US" altLang="ja-JP" dirty="0"/>
          </a:p>
          <a:p>
            <a:endParaRPr kumimoji="1" lang="en-US" altLang="ja-JP" dirty="0"/>
          </a:p>
          <a:p>
            <a:r>
              <a:rPr lang="ja-JP" altLang="en-US" dirty="0"/>
              <a:t>私は運動制御に注目しました．</a:t>
            </a:r>
            <a:endParaRPr lang="en-US" altLang="ja-JP" dirty="0"/>
          </a:p>
          <a:p>
            <a:r>
              <a:rPr lang="ja-JP" altLang="en-US" dirty="0"/>
              <a:t>ある手法を提案します．</a:t>
            </a:r>
            <a:endParaRPr lang="en-US" altLang="ja-JP" dirty="0"/>
          </a:p>
          <a:p>
            <a:endParaRPr lang="en-US" altLang="ja-JP" dirty="0"/>
          </a:p>
          <a:p>
            <a:r>
              <a:rPr lang="ja-JP" altLang="en-US" dirty="0"/>
              <a:t>実験は繰り返し実験</a:t>
            </a:r>
          </a:p>
        </p:txBody>
      </p:sp>
      <p:sp>
        <p:nvSpPr>
          <p:cNvPr id="5" name="正方形/長方形 4">
            <a:extLst>
              <a:ext uri="{FF2B5EF4-FFF2-40B4-BE49-F238E27FC236}">
                <a16:creationId xmlns:a16="http://schemas.microsoft.com/office/drawing/2014/main" id="{B60E5795-9A58-4897-6A7E-742F9E0FE320}"/>
              </a:ext>
            </a:extLst>
          </p:cNvPr>
          <p:cNvSpPr/>
          <p:nvPr/>
        </p:nvSpPr>
        <p:spPr>
          <a:xfrm>
            <a:off x="1418606" y="4370119"/>
            <a:ext cx="7879773" cy="2077275"/>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インターフェースの学問としては．．</a:t>
            </a:r>
            <a:endParaRPr lang="en-US" altLang="ja-JP" dirty="0">
              <a:solidFill>
                <a:schemeClr val="tx1"/>
              </a:solidFill>
            </a:endParaRPr>
          </a:p>
          <a:p>
            <a:r>
              <a:rPr lang="ja-JP" altLang="en-US" dirty="0">
                <a:solidFill>
                  <a:schemeClr val="tx1"/>
                </a:solidFill>
              </a:rPr>
              <a:t>評価基準</a:t>
            </a:r>
            <a:endParaRPr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パフォーマンス（性能）</a:t>
            </a:r>
            <a:endParaRPr kumimoji="1" lang="en-US" altLang="ja-JP" dirty="0">
              <a:solidFill>
                <a:schemeClr val="tx1"/>
              </a:solidFill>
            </a:endParaRPr>
          </a:p>
          <a:p>
            <a:pPr marL="800100" lvl="1" indent="-342900">
              <a:buFont typeface="Arial" panose="020B0604020202020204" pitchFamily="34" charset="0"/>
              <a:buChar char="•"/>
            </a:pPr>
            <a:r>
              <a:rPr kumimoji="1" lang="ja-JP" altLang="en-US" dirty="0">
                <a:solidFill>
                  <a:schemeClr val="tx1"/>
                </a:solidFill>
              </a:rPr>
              <a:t>適切にできたか，早くできたか</a:t>
            </a:r>
            <a:endParaRPr kumimoji="1" lang="en-US" altLang="ja-JP" dirty="0">
              <a:solidFill>
                <a:schemeClr val="tx1"/>
              </a:solidFill>
            </a:endParaRPr>
          </a:p>
          <a:p>
            <a:pPr marL="342900" indent="-342900">
              <a:buFont typeface="Arial" panose="020B0604020202020204" pitchFamily="34" charset="0"/>
              <a:buChar char="•"/>
            </a:pPr>
            <a:r>
              <a:rPr lang="ja-JP" altLang="en-US" dirty="0">
                <a:solidFill>
                  <a:schemeClr val="tx1"/>
                </a:solidFill>
              </a:rPr>
              <a:t>習熟の速さ</a:t>
            </a:r>
            <a:endParaRPr lang="en-US" altLang="ja-JP" dirty="0">
              <a:solidFill>
                <a:schemeClr val="tx1"/>
              </a:solidFill>
            </a:endParaRPr>
          </a:p>
          <a:p>
            <a:pPr marL="800100" lvl="1" indent="-342900">
              <a:buFont typeface="Arial" panose="020B0604020202020204" pitchFamily="34" charset="0"/>
              <a:buChar char="•"/>
            </a:pPr>
            <a:r>
              <a:rPr kumimoji="1" lang="ja-JP" altLang="en-US" dirty="0">
                <a:solidFill>
                  <a:schemeClr val="tx1"/>
                </a:solidFill>
              </a:rPr>
              <a:t>使い方に早く慣れた方が，長く使用できる</a:t>
            </a:r>
            <a:endParaRPr kumimoji="1" lang="en-US" altLang="ja-JP" dirty="0">
              <a:solidFill>
                <a:schemeClr val="tx1"/>
              </a:solidFill>
            </a:endParaRPr>
          </a:p>
          <a:p>
            <a:pPr marL="800100" lvl="1" indent="-342900">
              <a:buFont typeface="Arial" panose="020B0604020202020204" pitchFamily="34" charset="0"/>
              <a:buChar char="•"/>
            </a:pPr>
            <a:r>
              <a:rPr lang="ja-JP" altLang="en-US" dirty="0">
                <a:solidFill>
                  <a:schemeClr val="tx1"/>
                </a:solidFill>
              </a:rPr>
              <a:t>急激に変化するので，（慣れたところ）安定したところで計る</a:t>
            </a:r>
            <a:endParaRPr kumimoji="1" lang="ja-JP" altLang="en-US" dirty="0">
              <a:solidFill>
                <a:schemeClr val="tx1"/>
              </a:solidFill>
            </a:endParaRPr>
          </a:p>
        </p:txBody>
      </p:sp>
      <p:sp>
        <p:nvSpPr>
          <p:cNvPr id="6" name="テキスト ボックス 5">
            <a:extLst>
              <a:ext uri="{FF2B5EF4-FFF2-40B4-BE49-F238E27FC236}">
                <a16:creationId xmlns:a16="http://schemas.microsoft.com/office/drawing/2014/main" id="{4253463E-3FE8-E9FF-61A5-F06ED7D84675}"/>
              </a:ext>
            </a:extLst>
          </p:cNvPr>
          <p:cNvSpPr txBox="1"/>
          <p:nvPr/>
        </p:nvSpPr>
        <p:spPr>
          <a:xfrm>
            <a:off x="6029200" y="4498445"/>
            <a:ext cx="4407726" cy="646331"/>
          </a:xfrm>
          <a:prstGeom prst="rect">
            <a:avLst/>
          </a:prstGeom>
          <a:noFill/>
        </p:spPr>
        <p:txBody>
          <a:bodyPr wrap="square" rtlCol="0">
            <a:spAutoFit/>
          </a:bodyPr>
          <a:lstStyle/>
          <a:p>
            <a:r>
              <a:rPr kumimoji="1" lang="ja-JP" altLang="en-US" dirty="0"/>
              <a:t>サンプル数は</a:t>
            </a:r>
            <a:r>
              <a:rPr lang="en-US" altLang="ja-JP" dirty="0"/>
              <a:t>30 </a:t>
            </a:r>
            <a:r>
              <a:rPr lang="ja-JP" altLang="en-US" dirty="0"/>
              <a:t>以上が理想，統計学，分布を正規分布に近似することができる．</a:t>
            </a:r>
            <a:endParaRPr kumimoji="1" lang="en-US" altLang="ja-JP" dirty="0"/>
          </a:p>
        </p:txBody>
      </p:sp>
      <p:sp>
        <p:nvSpPr>
          <p:cNvPr id="7" name="フリーフォーム: 図形 6">
            <a:extLst>
              <a:ext uri="{FF2B5EF4-FFF2-40B4-BE49-F238E27FC236}">
                <a16:creationId xmlns:a16="http://schemas.microsoft.com/office/drawing/2014/main" id="{6CA18437-F1A5-75BA-593C-60B61947DA45}"/>
              </a:ext>
            </a:extLst>
          </p:cNvPr>
          <p:cNvSpPr/>
          <p:nvPr/>
        </p:nvSpPr>
        <p:spPr>
          <a:xfrm>
            <a:off x="9225396" y="3958442"/>
            <a:ext cx="1682337" cy="409634"/>
          </a:xfrm>
          <a:custGeom>
            <a:avLst/>
            <a:gdLst>
              <a:gd name="connsiteX0" fmla="*/ 0 w 1682337"/>
              <a:gd name="connsiteY0" fmla="*/ 787799 h 821141"/>
              <a:gd name="connsiteX1" fmla="*/ 482929 w 1682337"/>
              <a:gd name="connsiteY1" fmla="*/ 684879 h 821141"/>
              <a:gd name="connsiteX2" fmla="*/ 807522 w 1682337"/>
              <a:gd name="connsiteY2" fmla="*/ 69 h 821141"/>
              <a:gd name="connsiteX3" fmla="*/ 1124197 w 1682337"/>
              <a:gd name="connsiteY3" fmla="*/ 728422 h 821141"/>
              <a:gd name="connsiteX4" fmla="*/ 1682337 w 1682337"/>
              <a:gd name="connsiteY4" fmla="*/ 787799 h 82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337" h="821141">
                <a:moveTo>
                  <a:pt x="0" y="787799"/>
                </a:moveTo>
                <a:cubicBezTo>
                  <a:pt x="174171" y="801983"/>
                  <a:pt x="348342" y="816167"/>
                  <a:pt x="482929" y="684879"/>
                </a:cubicBezTo>
                <a:cubicBezTo>
                  <a:pt x="617516" y="553591"/>
                  <a:pt x="700644" y="-7188"/>
                  <a:pt x="807522" y="69"/>
                </a:cubicBezTo>
                <a:cubicBezTo>
                  <a:pt x="914400" y="7326"/>
                  <a:pt x="978395" y="597134"/>
                  <a:pt x="1124197" y="728422"/>
                </a:cubicBezTo>
                <a:cubicBezTo>
                  <a:pt x="1270000" y="859710"/>
                  <a:pt x="1476168" y="823754"/>
                  <a:pt x="1682337" y="78779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999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7DA2D-B895-C8CF-6EE9-41F0A659BB30}"/>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34AE66D1-81C3-F300-5E60-58557F35D78A}"/>
              </a:ext>
            </a:extLst>
          </p:cNvPr>
          <p:cNvSpPr>
            <a:spLocks noGrp="1"/>
          </p:cNvSpPr>
          <p:nvPr>
            <p:ph idx="1"/>
          </p:nvPr>
        </p:nvSpPr>
        <p:spPr>
          <a:xfrm>
            <a:off x="838200" y="1503925"/>
            <a:ext cx="10515600" cy="4673038"/>
          </a:xfrm>
        </p:spPr>
        <p:txBody>
          <a:bodyPr/>
          <a:lstStyle/>
          <a:p>
            <a:pPr marL="514350" indent="-514350">
              <a:buFont typeface="+mj-lt"/>
              <a:buAutoNum type="arabicPeriod"/>
            </a:pPr>
            <a:r>
              <a:rPr kumimoji="1" lang="ja-JP" altLang="en-US" dirty="0"/>
              <a:t>ロボットがアバタ（操縦者の身体）になる．（自己の）</a:t>
            </a:r>
            <a:r>
              <a:rPr kumimoji="1" lang="en-US" altLang="ja-JP" dirty="0"/>
              <a:t>Body image </a:t>
            </a:r>
            <a:r>
              <a:rPr kumimoji="1" lang="ja-JP" altLang="en-US" dirty="0"/>
              <a:t>が変わらない．</a:t>
            </a:r>
            <a:r>
              <a:rPr kumimoji="1" lang="en-US" altLang="ja-JP" dirty="0"/>
              <a:t>Body schema </a:t>
            </a:r>
            <a:r>
              <a:rPr kumimoji="1" lang="ja-JP" altLang="en-US" dirty="0"/>
              <a:t>は変化する．</a:t>
            </a:r>
            <a:endParaRPr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kumimoji="1" lang="en-US" altLang="ja-JP" dirty="0"/>
          </a:p>
          <a:p>
            <a:pPr marL="514350" indent="-514350">
              <a:buFont typeface="+mj-lt"/>
              <a:buAutoNum type="arabicPeriod"/>
            </a:pPr>
            <a:r>
              <a:rPr lang="ja-JP" altLang="en-US" dirty="0"/>
              <a:t>操縦者がロボットになる．（自己の）</a:t>
            </a:r>
            <a:r>
              <a:rPr lang="en-US" altLang="ja-JP" dirty="0"/>
              <a:t>Body image </a:t>
            </a:r>
            <a:r>
              <a:rPr lang="ja-JP" altLang="en-US" dirty="0"/>
              <a:t>が変わる．</a:t>
            </a:r>
            <a:br>
              <a:rPr lang="en-US" altLang="ja-JP" dirty="0"/>
            </a:br>
            <a:r>
              <a:rPr lang="en-US" altLang="ja-JP" dirty="0"/>
              <a:t>Body schema </a:t>
            </a:r>
            <a:r>
              <a:rPr lang="ja-JP" altLang="en-US" dirty="0"/>
              <a:t>（四足ロボットの動きに忠実）</a:t>
            </a:r>
            <a:r>
              <a:rPr lang="en-US" altLang="ja-JP" dirty="0"/>
              <a:t> </a:t>
            </a:r>
          </a:p>
        </p:txBody>
      </p:sp>
      <p:sp>
        <p:nvSpPr>
          <p:cNvPr id="4" name="スライド番号プレースホルダー 3">
            <a:extLst>
              <a:ext uri="{FF2B5EF4-FFF2-40B4-BE49-F238E27FC236}">
                <a16:creationId xmlns:a16="http://schemas.microsoft.com/office/drawing/2014/main" id="{019A0E69-0395-F607-92AA-5991A8D675C1}"/>
              </a:ext>
            </a:extLst>
          </p:cNvPr>
          <p:cNvSpPr>
            <a:spLocks noGrp="1"/>
          </p:cNvSpPr>
          <p:nvPr>
            <p:ph type="sldNum" sz="quarter" idx="12"/>
          </p:nvPr>
        </p:nvSpPr>
        <p:spPr/>
        <p:txBody>
          <a:bodyPr/>
          <a:lstStyle/>
          <a:p>
            <a:fld id="{28498C4A-281D-456F-B1B5-DFF3FFC7FCB3}" type="slidenum">
              <a:rPr kumimoji="1" lang="ja-JP" altLang="en-US" smtClean="0"/>
              <a:t>23</a:t>
            </a:fld>
            <a:endParaRPr kumimoji="1" lang="ja-JP" altLang="en-US" dirty="0"/>
          </a:p>
        </p:txBody>
      </p:sp>
      <p:pic>
        <p:nvPicPr>
          <p:cNvPr id="6" name="図 5">
            <a:extLst>
              <a:ext uri="{FF2B5EF4-FFF2-40B4-BE49-F238E27FC236}">
                <a16:creationId xmlns:a16="http://schemas.microsoft.com/office/drawing/2014/main" id="{6FA68ED5-5FF7-F07C-94D9-F364DE8FC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018" y="2459000"/>
            <a:ext cx="1423870" cy="1010947"/>
          </a:xfrm>
          <a:prstGeom prst="rect">
            <a:avLst/>
          </a:prstGeom>
        </p:spPr>
      </p:pic>
      <p:pic>
        <p:nvPicPr>
          <p:cNvPr id="9" name="グラフィックス 8" descr="男性 枠線">
            <a:extLst>
              <a:ext uri="{FF2B5EF4-FFF2-40B4-BE49-F238E27FC236}">
                <a16:creationId xmlns:a16="http://schemas.microsoft.com/office/drawing/2014/main" id="{3C28BDDB-BF66-5740-3644-A55C6C32F8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0477" y="2660676"/>
            <a:ext cx="1574907" cy="1055639"/>
          </a:xfrm>
          <a:prstGeom prst="rect">
            <a:avLst/>
          </a:prstGeom>
        </p:spPr>
      </p:pic>
      <p:cxnSp>
        <p:nvCxnSpPr>
          <p:cNvPr id="13" name="直線矢印コネクタ 12">
            <a:extLst>
              <a:ext uri="{FF2B5EF4-FFF2-40B4-BE49-F238E27FC236}">
                <a16:creationId xmlns:a16="http://schemas.microsoft.com/office/drawing/2014/main" id="{784AECCC-816B-6185-FFB8-6FF3D5EE80F3}"/>
              </a:ext>
            </a:extLst>
          </p:cNvPr>
          <p:cNvCxnSpPr>
            <a:cxnSpLocks/>
            <a:stCxn id="6" idx="1"/>
            <a:endCxn id="31" idx="3"/>
          </p:cNvCxnSpPr>
          <p:nvPr/>
        </p:nvCxnSpPr>
        <p:spPr>
          <a:xfrm flipH="1">
            <a:off x="5839550" y="2964474"/>
            <a:ext cx="1887468" cy="84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9EFB424C-9138-D198-10F0-A71C8395238C}"/>
              </a:ext>
            </a:extLst>
          </p:cNvPr>
          <p:cNvGrpSpPr/>
          <p:nvPr/>
        </p:nvGrpSpPr>
        <p:grpSpPr>
          <a:xfrm>
            <a:off x="2707808" y="2453836"/>
            <a:ext cx="936840" cy="591042"/>
            <a:chOff x="2789695" y="20708"/>
            <a:chExt cx="1921286" cy="1210392"/>
          </a:xfrm>
        </p:grpSpPr>
        <p:sp>
          <p:nvSpPr>
            <p:cNvPr id="18" name="楕円 17">
              <a:extLst>
                <a:ext uri="{FF2B5EF4-FFF2-40B4-BE49-F238E27FC236}">
                  <a16:creationId xmlns:a16="http://schemas.microsoft.com/office/drawing/2014/main" id="{AA0E01E4-78FC-AA97-E6A4-3603828D53C2}"/>
                </a:ext>
              </a:extLst>
            </p:cNvPr>
            <p:cNvSpPr/>
            <p:nvPr/>
          </p:nvSpPr>
          <p:spPr>
            <a:xfrm>
              <a:off x="3036476" y="20708"/>
              <a:ext cx="1472189" cy="1210391"/>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9" name="グループ化 18">
              <a:extLst>
                <a:ext uri="{FF2B5EF4-FFF2-40B4-BE49-F238E27FC236}">
                  <a16:creationId xmlns:a16="http://schemas.microsoft.com/office/drawing/2014/main" id="{C127CA17-2F4C-03C4-77AA-7ABF88E3590F}"/>
                </a:ext>
              </a:extLst>
            </p:cNvPr>
            <p:cNvGrpSpPr/>
            <p:nvPr/>
          </p:nvGrpSpPr>
          <p:grpSpPr>
            <a:xfrm>
              <a:off x="2888825" y="20708"/>
              <a:ext cx="1762344" cy="1210392"/>
              <a:chOff x="3061397" y="4022814"/>
              <a:chExt cx="2130719" cy="1670961"/>
            </a:xfrm>
          </p:grpSpPr>
          <p:pic>
            <p:nvPicPr>
              <p:cNvPr id="20" name="グラフィックス 19" descr="脳 枠線">
                <a:extLst>
                  <a:ext uri="{FF2B5EF4-FFF2-40B4-BE49-F238E27FC236}">
                    <a16:creationId xmlns:a16="http://schemas.microsoft.com/office/drawing/2014/main" id="{06B22150-C3FE-5726-48E3-BF5EC7A3AAB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 b="35918"/>
              <a:stretch/>
            </p:blipFill>
            <p:spPr>
              <a:xfrm rot="5400000">
                <a:off x="3821233" y="4322891"/>
                <a:ext cx="1670960" cy="1070806"/>
              </a:xfrm>
              <a:prstGeom prst="rect">
                <a:avLst/>
              </a:prstGeom>
            </p:spPr>
          </p:pic>
          <p:pic>
            <p:nvPicPr>
              <p:cNvPr id="21" name="グラフィックス 20" descr="脳 枠線">
                <a:extLst>
                  <a:ext uri="{FF2B5EF4-FFF2-40B4-BE49-F238E27FC236}">
                    <a16:creationId xmlns:a16="http://schemas.microsoft.com/office/drawing/2014/main" id="{73BC7950-079C-AC2F-FD0E-B87F2683C528}"/>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 b="35917"/>
              <a:stretch/>
            </p:blipFill>
            <p:spPr>
              <a:xfrm rot="16200000" flipH="1">
                <a:off x="2761320" y="4322892"/>
                <a:ext cx="1670960" cy="1070805"/>
              </a:xfrm>
              <a:prstGeom prst="rect">
                <a:avLst/>
              </a:prstGeom>
            </p:spPr>
          </p:pic>
        </p:grpSp>
        <p:sp>
          <p:nvSpPr>
            <p:cNvPr id="22" name="テキスト ボックス 21">
              <a:extLst>
                <a:ext uri="{FF2B5EF4-FFF2-40B4-BE49-F238E27FC236}">
                  <a16:creationId xmlns:a16="http://schemas.microsoft.com/office/drawing/2014/main" id="{188FE8CF-D9C4-BA11-764D-0D4D70CDB905}"/>
                </a:ext>
              </a:extLst>
            </p:cNvPr>
            <p:cNvSpPr txBox="1"/>
            <p:nvPr/>
          </p:nvSpPr>
          <p:spPr>
            <a:xfrm>
              <a:off x="2789695" y="360257"/>
              <a:ext cx="1921286" cy="630295"/>
            </a:xfrm>
            <a:prstGeom prst="rect">
              <a:avLst/>
            </a:prstGeom>
            <a:solidFill>
              <a:srgbClr val="C9A4E4"/>
            </a:solidFill>
          </p:spPr>
          <p:txBody>
            <a:bodyPr wrap="square" rtlCol="0">
              <a:spAutoFit/>
            </a:bodyPr>
            <a:lstStyle/>
            <a:p>
              <a:pPr algn="ctr"/>
              <a:r>
                <a:rPr kumimoji="1" lang="ja-JP" altLang="en-US" sz="1400" b="1" dirty="0"/>
                <a:t>認知身体</a:t>
              </a:r>
            </a:p>
          </p:txBody>
        </p:sp>
      </p:grpSp>
      <p:pic>
        <p:nvPicPr>
          <p:cNvPr id="31" name="グラフィックス 30" descr="男性 単色塗りつぶし">
            <a:extLst>
              <a:ext uri="{FF2B5EF4-FFF2-40B4-BE49-F238E27FC236}">
                <a16:creationId xmlns:a16="http://schemas.microsoft.com/office/drawing/2014/main" id="{C77D8C94-0BB9-941F-BB18-013B8DCD8A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25150" y="2591699"/>
            <a:ext cx="914400" cy="914400"/>
          </a:xfrm>
          <a:prstGeom prst="rect">
            <a:avLst/>
          </a:prstGeom>
        </p:spPr>
      </p:pic>
      <p:cxnSp>
        <p:nvCxnSpPr>
          <p:cNvPr id="34" name="直線矢印コネクタ 33">
            <a:extLst>
              <a:ext uri="{FF2B5EF4-FFF2-40B4-BE49-F238E27FC236}">
                <a16:creationId xmlns:a16="http://schemas.microsoft.com/office/drawing/2014/main" id="{6985B5C2-BDFC-E059-521D-29C3A7C14CDC}"/>
              </a:ext>
            </a:extLst>
          </p:cNvPr>
          <p:cNvCxnSpPr>
            <a:cxnSpLocks/>
            <a:stCxn id="31" idx="1"/>
            <a:endCxn id="22" idx="3"/>
          </p:cNvCxnSpPr>
          <p:nvPr/>
        </p:nvCxnSpPr>
        <p:spPr>
          <a:xfrm flipH="1" flipV="1">
            <a:off x="3644648" y="2773529"/>
            <a:ext cx="1280502" cy="2753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FB1BB95-12FD-77EC-BB63-5357E1A532BB}"/>
              </a:ext>
            </a:extLst>
          </p:cNvPr>
          <p:cNvSpPr txBox="1"/>
          <p:nvPr/>
        </p:nvSpPr>
        <p:spPr>
          <a:xfrm>
            <a:off x="5997185" y="3473390"/>
            <a:ext cx="4978550" cy="369332"/>
          </a:xfrm>
          <a:prstGeom prst="rect">
            <a:avLst/>
          </a:prstGeom>
          <a:noFill/>
        </p:spPr>
        <p:txBody>
          <a:bodyPr wrap="square" rtlCol="0">
            <a:spAutoFit/>
          </a:bodyPr>
          <a:lstStyle/>
          <a:p>
            <a:r>
              <a:rPr lang="ja-JP" altLang="en-US" dirty="0"/>
              <a:t>人間と相似形のバーチャル身体にマッピング</a:t>
            </a:r>
            <a:endParaRPr kumimoji="1" lang="ja-JP" altLang="en-US" dirty="0"/>
          </a:p>
        </p:txBody>
      </p:sp>
      <p:pic>
        <p:nvPicPr>
          <p:cNvPr id="39" name="図 38">
            <a:extLst>
              <a:ext uri="{FF2B5EF4-FFF2-40B4-BE49-F238E27FC236}">
                <a16:creationId xmlns:a16="http://schemas.microsoft.com/office/drawing/2014/main" id="{3ACF52E6-45B2-7174-39B2-16010148C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828" y="5180632"/>
            <a:ext cx="1423870" cy="1010947"/>
          </a:xfrm>
          <a:prstGeom prst="rect">
            <a:avLst/>
          </a:prstGeom>
        </p:spPr>
      </p:pic>
      <p:pic>
        <p:nvPicPr>
          <p:cNvPr id="40" name="グラフィックス 39" descr="男性 枠線">
            <a:extLst>
              <a:ext uri="{FF2B5EF4-FFF2-40B4-BE49-F238E27FC236}">
                <a16:creationId xmlns:a16="http://schemas.microsoft.com/office/drawing/2014/main" id="{2662798A-6E52-BC43-881F-D3174A02EC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6145" y="5276258"/>
            <a:ext cx="1574907" cy="1093344"/>
          </a:xfrm>
          <a:prstGeom prst="rect">
            <a:avLst/>
          </a:prstGeom>
        </p:spPr>
      </p:pic>
      <p:grpSp>
        <p:nvGrpSpPr>
          <p:cNvPr id="42" name="グループ化 41">
            <a:extLst>
              <a:ext uri="{FF2B5EF4-FFF2-40B4-BE49-F238E27FC236}">
                <a16:creationId xmlns:a16="http://schemas.microsoft.com/office/drawing/2014/main" id="{12508863-1E9D-886C-318A-551C04144A09}"/>
              </a:ext>
            </a:extLst>
          </p:cNvPr>
          <p:cNvGrpSpPr/>
          <p:nvPr/>
        </p:nvGrpSpPr>
        <p:grpSpPr>
          <a:xfrm>
            <a:off x="2945887" y="4751710"/>
            <a:ext cx="1183912" cy="764632"/>
            <a:chOff x="2888825" y="20708"/>
            <a:chExt cx="1762347" cy="1210394"/>
          </a:xfrm>
        </p:grpSpPr>
        <p:sp>
          <p:nvSpPr>
            <p:cNvPr id="43" name="楕円 42">
              <a:extLst>
                <a:ext uri="{FF2B5EF4-FFF2-40B4-BE49-F238E27FC236}">
                  <a16:creationId xmlns:a16="http://schemas.microsoft.com/office/drawing/2014/main" id="{C2FA6096-7DBD-BAC9-E809-6C1A8DC6468B}"/>
                </a:ext>
              </a:extLst>
            </p:cNvPr>
            <p:cNvSpPr/>
            <p:nvPr/>
          </p:nvSpPr>
          <p:spPr>
            <a:xfrm>
              <a:off x="3036476" y="20708"/>
              <a:ext cx="1472189" cy="1210391"/>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44" name="グループ化 43">
              <a:extLst>
                <a:ext uri="{FF2B5EF4-FFF2-40B4-BE49-F238E27FC236}">
                  <a16:creationId xmlns:a16="http://schemas.microsoft.com/office/drawing/2014/main" id="{460ECC6E-B1A8-0796-7106-EB98D16DA57F}"/>
                </a:ext>
              </a:extLst>
            </p:cNvPr>
            <p:cNvGrpSpPr/>
            <p:nvPr/>
          </p:nvGrpSpPr>
          <p:grpSpPr>
            <a:xfrm>
              <a:off x="2888825" y="20708"/>
              <a:ext cx="1762347" cy="1210394"/>
              <a:chOff x="3061397" y="4022812"/>
              <a:chExt cx="2130722" cy="1670963"/>
            </a:xfrm>
          </p:grpSpPr>
          <p:pic>
            <p:nvPicPr>
              <p:cNvPr id="46" name="グラフィックス 45" descr="脳 枠線">
                <a:extLst>
                  <a:ext uri="{FF2B5EF4-FFF2-40B4-BE49-F238E27FC236}">
                    <a16:creationId xmlns:a16="http://schemas.microsoft.com/office/drawing/2014/main" id="{28B02F93-8AF4-9345-711F-8FAA1BA6AC1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 b="35918"/>
              <a:stretch/>
            </p:blipFill>
            <p:spPr>
              <a:xfrm rot="5400000">
                <a:off x="3821236" y="4322889"/>
                <a:ext cx="1670960" cy="1070806"/>
              </a:xfrm>
              <a:prstGeom prst="rect">
                <a:avLst/>
              </a:prstGeom>
            </p:spPr>
          </p:pic>
          <p:pic>
            <p:nvPicPr>
              <p:cNvPr id="47" name="グラフィックス 46" descr="脳 枠線">
                <a:extLst>
                  <a:ext uri="{FF2B5EF4-FFF2-40B4-BE49-F238E27FC236}">
                    <a16:creationId xmlns:a16="http://schemas.microsoft.com/office/drawing/2014/main" id="{1E12AC29-9CB1-0B76-4A79-278BE08BC8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 b="35917"/>
              <a:stretch/>
            </p:blipFill>
            <p:spPr>
              <a:xfrm rot="16200000" flipH="1">
                <a:off x="2761320" y="4322892"/>
                <a:ext cx="1670960" cy="1070805"/>
              </a:xfrm>
              <a:prstGeom prst="rect">
                <a:avLst/>
              </a:prstGeom>
            </p:spPr>
          </p:pic>
        </p:grpSp>
        <p:sp>
          <p:nvSpPr>
            <p:cNvPr id="45" name="テキスト ボックス 44">
              <a:extLst>
                <a:ext uri="{FF2B5EF4-FFF2-40B4-BE49-F238E27FC236}">
                  <a16:creationId xmlns:a16="http://schemas.microsoft.com/office/drawing/2014/main" id="{48A39B6B-1506-55A3-517F-7442009397E1}"/>
                </a:ext>
              </a:extLst>
            </p:cNvPr>
            <p:cNvSpPr txBox="1"/>
            <p:nvPr/>
          </p:nvSpPr>
          <p:spPr>
            <a:xfrm>
              <a:off x="2937138" y="582514"/>
              <a:ext cx="1682857" cy="445540"/>
            </a:xfrm>
            <a:prstGeom prst="rect">
              <a:avLst/>
            </a:prstGeom>
            <a:solidFill>
              <a:srgbClr val="C9A4E4"/>
            </a:solidFill>
          </p:spPr>
          <p:txBody>
            <a:bodyPr wrap="square" rtlCol="0">
              <a:spAutoFit/>
            </a:bodyPr>
            <a:lstStyle/>
            <a:p>
              <a:pPr algn="ctr"/>
              <a:r>
                <a:rPr kumimoji="1" lang="ja-JP" altLang="en-US" sz="1400" b="1" dirty="0"/>
                <a:t>認知身体</a:t>
              </a:r>
            </a:p>
          </p:txBody>
        </p:sp>
      </p:grpSp>
      <p:cxnSp>
        <p:nvCxnSpPr>
          <p:cNvPr id="85" name="直線矢印コネクタ 84">
            <a:extLst>
              <a:ext uri="{FF2B5EF4-FFF2-40B4-BE49-F238E27FC236}">
                <a16:creationId xmlns:a16="http://schemas.microsoft.com/office/drawing/2014/main" id="{EB1BEA0B-D48F-AD63-954F-AD876FA8B525}"/>
              </a:ext>
            </a:extLst>
          </p:cNvPr>
          <p:cNvCxnSpPr>
            <a:cxnSpLocks/>
            <a:stCxn id="39" idx="1"/>
            <a:endCxn id="45" idx="3"/>
          </p:cNvCxnSpPr>
          <p:nvPr/>
        </p:nvCxnSpPr>
        <p:spPr>
          <a:xfrm flipH="1" flipV="1">
            <a:off x="4108855" y="5247344"/>
            <a:ext cx="2232973" cy="438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19121343-8A20-093A-BEA1-3F2505C8EE4B}"/>
              </a:ext>
            </a:extLst>
          </p:cNvPr>
          <p:cNvCxnSpPr>
            <a:cxnSpLocks/>
          </p:cNvCxnSpPr>
          <p:nvPr/>
        </p:nvCxnSpPr>
        <p:spPr>
          <a:xfrm>
            <a:off x="3399550" y="2529508"/>
            <a:ext cx="4561504" cy="621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0093A766-0098-223B-DC7C-252E52B206FF}"/>
              </a:ext>
            </a:extLst>
          </p:cNvPr>
          <p:cNvSpPr txBox="1"/>
          <p:nvPr/>
        </p:nvSpPr>
        <p:spPr>
          <a:xfrm>
            <a:off x="4496624" y="2260100"/>
            <a:ext cx="1342926" cy="369332"/>
          </a:xfrm>
          <a:prstGeom prst="rect">
            <a:avLst/>
          </a:prstGeom>
          <a:noFill/>
        </p:spPr>
        <p:txBody>
          <a:bodyPr wrap="square" rtlCol="0">
            <a:spAutoFit/>
          </a:bodyPr>
          <a:lstStyle/>
          <a:p>
            <a:r>
              <a:rPr kumimoji="1" lang="ja-JP" altLang="en-US" dirty="0"/>
              <a:t>運動指令</a:t>
            </a:r>
          </a:p>
        </p:txBody>
      </p:sp>
      <p:cxnSp>
        <p:nvCxnSpPr>
          <p:cNvPr id="96" name="直線矢印コネクタ 95">
            <a:extLst>
              <a:ext uri="{FF2B5EF4-FFF2-40B4-BE49-F238E27FC236}">
                <a16:creationId xmlns:a16="http://schemas.microsoft.com/office/drawing/2014/main" id="{71102A73-C284-243B-10F1-E9677A04C117}"/>
              </a:ext>
            </a:extLst>
          </p:cNvPr>
          <p:cNvCxnSpPr>
            <a:cxnSpLocks/>
          </p:cNvCxnSpPr>
          <p:nvPr/>
        </p:nvCxnSpPr>
        <p:spPr>
          <a:xfrm>
            <a:off x="3909260" y="4940754"/>
            <a:ext cx="2432568" cy="503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72877CD4-5442-440B-864B-0857F4D46ED2}"/>
              </a:ext>
            </a:extLst>
          </p:cNvPr>
          <p:cNvSpPr txBox="1"/>
          <p:nvPr/>
        </p:nvSpPr>
        <p:spPr>
          <a:xfrm>
            <a:off x="4911337" y="4848896"/>
            <a:ext cx="1160683" cy="369332"/>
          </a:xfrm>
          <a:prstGeom prst="rect">
            <a:avLst/>
          </a:prstGeom>
          <a:noFill/>
        </p:spPr>
        <p:txBody>
          <a:bodyPr wrap="square" rtlCol="0">
            <a:spAutoFit/>
          </a:bodyPr>
          <a:lstStyle/>
          <a:p>
            <a:r>
              <a:rPr kumimoji="1" lang="ja-JP" altLang="en-US" dirty="0"/>
              <a:t>運動指令</a:t>
            </a:r>
          </a:p>
        </p:txBody>
      </p:sp>
      <p:sp>
        <p:nvSpPr>
          <p:cNvPr id="104" name="テキスト ボックス 103">
            <a:extLst>
              <a:ext uri="{FF2B5EF4-FFF2-40B4-BE49-F238E27FC236}">
                <a16:creationId xmlns:a16="http://schemas.microsoft.com/office/drawing/2014/main" id="{732641B9-F03D-2B86-C4A7-50354D9FC8B9}"/>
              </a:ext>
            </a:extLst>
          </p:cNvPr>
          <p:cNvSpPr txBox="1"/>
          <p:nvPr/>
        </p:nvSpPr>
        <p:spPr>
          <a:xfrm>
            <a:off x="4670789" y="5516341"/>
            <a:ext cx="748421" cy="369332"/>
          </a:xfrm>
          <a:prstGeom prst="rect">
            <a:avLst/>
          </a:prstGeom>
          <a:noFill/>
        </p:spPr>
        <p:txBody>
          <a:bodyPr wrap="square" rtlCol="0">
            <a:spAutoFit/>
          </a:bodyPr>
          <a:lstStyle/>
          <a:p>
            <a:r>
              <a:rPr kumimoji="1" lang="ja-JP" altLang="en-US" dirty="0"/>
              <a:t>投影</a:t>
            </a:r>
          </a:p>
        </p:txBody>
      </p:sp>
      <p:sp>
        <p:nvSpPr>
          <p:cNvPr id="105" name="テキスト ボックス 104">
            <a:extLst>
              <a:ext uri="{FF2B5EF4-FFF2-40B4-BE49-F238E27FC236}">
                <a16:creationId xmlns:a16="http://schemas.microsoft.com/office/drawing/2014/main" id="{87921197-BD72-1BBE-F21F-621D3D76665E}"/>
              </a:ext>
            </a:extLst>
          </p:cNvPr>
          <p:cNvSpPr txBox="1"/>
          <p:nvPr/>
        </p:nvSpPr>
        <p:spPr>
          <a:xfrm>
            <a:off x="3861362" y="2895329"/>
            <a:ext cx="748421" cy="369332"/>
          </a:xfrm>
          <a:prstGeom prst="rect">
            <a:avLst/>
          </a:prstGeom>
          <a:noFill/>
        </p:spPr>
        <p:txBody>
          <a:bodyPr wrap="square" rtlCol="0">
            <a:spAutoFit/>
          </a:bodyPr>
          <a:lstStyle/>
          <a:p>
            <a:r>
              <a:rPr kumimoji="1" lang="ja-JP" altLang="en-US" dirty="0"/>
              <a:t>投影</a:t>
            </a:r>
          </a:p>
        </p:txBody>
      </p:sp>
      <p:sp>
        <p:nvSpPr>
          <p:cNvPr id="119" name="テキスト ボックス 118">
            <a:extLst>
              <a:ext uri="{FF2B5EF4-FFF2-40B4-BE49-F238E27FC236}">
                <a16:creationId xmlns:a16="http://schemas.microsoft.com/office/drawing/2014/main" id="{CEA53759-EFF3-921F-E38E-5A7DB00BC07D}"/>
              </a:ext>
            </a:extLst>
          </p:cNvPr>
          <p:cNvSpPr txBox="1"/>
          <p:nvPr/>
        </p:nvSpPr>
        <p:spPr>
          <a:xfrm>
            <a:off x="3127705" y="6402981"/>
            <a:ext cx="5532287" cy="369332"/>
          </a:xfrm>
          <a:prstGeom prst="rect">
            <a:avLst/>
          </a:prstGeom>
          <a:noFill/>
        </p:spPr>
        <p:txBody>
          <a:bodyPr wrap="square" rtlCol="0">
            <a:spAutoFit/>
          </a:bodyPr>
          <a:lstStyle/>
          <a:p>
            <a:r>
              <a:rPr kumimoji="1" lang="ja-JP" altLang="en-US" dirty="0"/>
              <a:t>操作者へ投影された </a:t>
            </a:r>
            <a:r>
              <a:rPr kumimoji="1" lang="en-US" altLang="ja-JP" dirty="0"/>
              <a:t>Body image </a:t>
            </a:r>
            <a:r>
              <a:rPr kumimoji="1" lang="ja-JP" altLang="en-US" dirty="0"/>
              <a:t>は四足ロボット</a:t>
            </a:r>
          </a:p>
        </p:txBody>
      </p:sp>
      <p:cxnSp>
        <p:nvCxnSpPr>
          <p:cNvPr id="121" name="直線矢印コネクタ 120">
            <a:extLst>
              <a:ext uri="{FF2B5EF4-FFF2-40B4-BE49-F238E27FC236}">
                <a16:creationId xmlns:a16="http://schemas.microsoft.com/office/drawing/2014/main" id="{5873FB6B-4571-897D-E465-14271627401C}"/>
              </a:ext>
            </a:extLst>
          </p:cNvPr>
          <p:cNvCxnSpPr>
            <a:cxnSpLocks/>
          </p:cNvCxnSpPr>
          <p:nvPr/>
        </p:nvCxnSpPr>
        <p:spPr>
          <a:xfrm>
            <a:off x="6506460" y="3006686"/>
            <a:ext cx="507194" cy="46326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14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879AC3-04C3-9F38-C61D-7AAC37B79DC5}"/>
              </a:ext>
            </a:extLst>
          </p:cNvPr>
          <p:cNvSpPr>
            <a:spLocks noGrp="1"/>
          </p:cNvSpPr>
          <p:nvPr>
            <p:ph type="title"/>
          </p:nvPr>
        </p:nvSpPr>
        <p:spPr/>
        <p:txBody>
          <a:bodyPr/>
          <a:lstStyle/>
          <a:p>
            <a:r>
              <a:rPr kumimoji="1" lang="en-US" altLang="ja-JP" dirty="0"/>
              <a:t>VR</a:t>
            </a:r>
            <a:r>
              <a:rPr kumimoji="1" lang="ja-JP" altLang="en-US" dirty="0"/>
              <a:t>での解決手法</a:t>
            </a:r>
          </a:p>
        </p:txBody>
      </p:sp>
      <p:sp>
        <p:nvSpPr>
          <p:cNvPr id="3" name="コンテンツ プレースホルダー 2">
            <a:extLst>
              <a:ext uri="{FF2B5EF4-FFF2-40B4-BE49-F238E27FC236}">
                <a16:creationId xmlns:a16="http://schemas.microsoft.com/office/drawing/2014/main" id="{7F93099E-CE18-25CA-44AB-BC71B72CCEA0}"/>
              </a:ext>
            </a:extLst>
          </p:cNvPr>
          <p:cNvSpPr>
            <a:spLocks noGrp="1"/>
          </p:cNvSpPr>
          <p:nvPr>
            <p:ph idx="1"/>
          </p:nvPr>
        </p:nvSpPr>
        <p:spPr/>
        <p:txBody>
          <a:bodyPr>
            <a:normAutofit lnSpcReduction="10000"/>
          </a:bodyPr>
          <a:lstStyle/>
          <a:p>
            <a:r>
              <a:rPr kumimoji="1" lang="ja-JP" altLang="en-US" dirty="0"/>
              <a:t>視点の取方</a:t>
            </a:r>
            <a:endParaRPr kumimoji="1" lang="en-US" altLang="ja-JP" dirty="0"/>
          </a:p>
          <a:p>
            <a:pPr lvl="1"/>
            <a:r>
              <a:rPr kumimoji="1" lang="ja-JP" altLang="en-US" dirty="0"/>
              <a:t>一人称</a:t>
            </a:r>
            <a:r>
              <a:rPr lang="ja-JP" altLang="en-US" dirty="0"/>
              <a:t>（高低）</a:t>
            </a:r>
            <a:r>
              <a:rPr kumimoji="1" lang="ja-JP" altLang="en-US" dirty="0"/>
              <a:t>，三人称，</a:t>
            </a:r>
            <a:r>
              <a:rPr kumimoji="1" lang="en-US" altLang="ja-JP" dirty="0"/>
              <a:t>Body image </a:t>
            </a:r>
            <a:r>
              <a:rPr kumimoji="1" lang="ja-JP" altLang="en-US" dirty="0"/>
              <a:t>なし</a:t>
            </a:r>
            <a:endParaRPr lang="en-US" altLang="ja-JP" dirty="0"/>
          </a:p>
          <a:p>
            <a:endParaRPr kumimoji="1" lang="en-US" altLang="ja-JP" dirty="0"/>
          </a:p>
          <a:p>
            <a:r>
              <a:rPr lang="ja-JP" altLang="en-US" dirty="0"/>
              <a:t>身体フィードバック</a:t>
            </a:r>
            <a:endParaRPr lang="en-US" altLang="ja-JP" dirty="0"/>
          </a:p>
          <a:p>
            <a:pPr lvl="1"/>
            <a:r>
              <a:rPr kumimoji="1" lang="ja-JP" altLang="en-US" dirty="0"/>
              <a:t>周期（四足，二足，ヒト</a:t>
            </a:r>
            <a:r>
              <a:rPr kumimoji="1" lang="en-US" altLang="ja-JP" dirty="0"/>
              <a:t>1.4sec</a:t>
            </a:r>
            <a:r>
              <a:rPr kumimoji="1" lang="ja-JP" altLang="en-US" dirty="0"/>
              <a:t>）</a:t>
            </a:r>
            <a:endParaRPr kumimoji="1" lang="en-US" altLang="ja-JP" dirty="0"/>
          </a:p>
          <a:p>
            <a:pPr lvl="1"/>
            <a:r>
              <a:rPr lang="ja-JP" altLang="en-US" dirty="0"/>
              <a:t>椅子，前腕に振動刺激，足裏に刺激（重要）</a:t>
            </a:r>
            <a:endParaRPr lang="en-US" altLang="ja-JP" dirty="0"/>
          </a:p>
          <a:p>
            <a:pPr lvl="1"/>
            <a:r>
              <a:rPr lang="ja-JP" altLang="en-US" dirty="0"/>
              <a:t>足音（「カツカツ</a:t>
            </a:r>
            <a:r>
              <a:rPr lang="en-US" altLang="ja-JP" dirty="0"/>
              <a:t>…</a:t>
            </a:r>
            <a:r>
              <a:rPr lang="ja-JP" altLang="en-US" dirty="0"/>
              <a:t>」）</a:t>
            </a:r>
            <a:endParaRPr lang="en-US" altLang="ja-JP" dirty="0"/>
          </a:p>
          <a:p>
            <a:pPr lvl="1"/>
            <a:endParaRPr lang="en-US" altLang="ja-JP" dirty="0"/>
          </a:p>
          <a:p>
            <a:r>
              <a:rPr kumimoji="1" lang="en-US" altLang="ja-JP" dirty="0"/>
              <a:t>A1</a:t>
            </a:r>
            <a:r>
              <a:rPr kumimoji="1" lang="ja-JP" altLang="en-US" dirty="0"/>
              <a:t>の動きを観察して理解</a:t>
            </a:r>
            <a:endParaRPr kumimoji="1" lang="en-US" altLang="ja-JP" dirty="0"/>
          </a:p>
          <a:p>
            <a:pPr lvl="1"/>
            <a:r>
              <a:rPr kumimoji="1" lang="en-US" altLang="ja-JP" dirty="0"/>
              <a:t>A1</a:t>
            </a:r>
            <a:r>
              <a:rPr kumimoji="1" lang="ja-JP" altLang="en-US" dirty="0"/>
              <a:t>は</a:t>
            </a:r>
            <a:r>
              <a:rPr kumimoji="1" lang="en-US" altLang="ja-JP" dirty="0"/>
              <a:t>Trotting</a:t>
            </a:r>
          </a:p>
        </p:txBody>
      </p:sp>
      <p:sp>
        <p:nvSpPr>
          <p:cNvPr id="4" name="スライド番号プレースホルダー 3">
            <a:extLst>
              <a:ext uri="{FF2B5EF4-FFF2-40B4-BE49-F238E27FC236}">
                <a16:creationId xmlns:a16="http://schemas.microsoft.com/office/drawing/2014/main" id="{DFECB498-389D-AC03-F1FE-0A20AA4B9FEF}"/>
              </a:ext>
            </a:extLst>
          </p:cNvPr>
          <p:cNvSpPr>
            <a:spLocks noGrp="1"/>
          </p:cNvSpPr>
          <p:nvPr>
            <p:ph type="sldNum" sz="quarter" idx="12"/>
          </p:nvPr>
        </p:nvSpPr>
        <p:spPr/>
        <p:txBody>
          <a:bodyPr/>
          <a:lstStyle/>
          <a:p>
            <a:fld id="{28498C4A-281D-456F-B1B5-DFF3FFC7FCB3}" type="slidenum">
              <a:rPr kumimoji="1" lang="ja-JP" altLang="en-US" smtClean="0"/>
              <a:t>24</a:t>
            </a:fld>
            <a:endParaRPr kumimoji="1" lang="ja-JP" altLang="en-US"/>
          </a:p>
        </p:txBody>
      </p:sp>
    </p:spTree>
    <p:extLst>
      <p:ext uri="{BB962C8B-B14F-4D97-AF65-F5344CB8AC3E}">
        <p14:creationId xmlns:p14="http://schemas.microsoft.com/office/powerpoint/2010/main" val="412202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72100-D775-8F79-8806-B047D5B0DFBD}"/>
              </a:ext>
            </a:extLst>
          </p:cNvPr>
          <p:cNvSpPr>
            <a:spLocks noGrp="1"/>
          </p:cNvSpPr>
          <p:nvPr>
            <p:ph type="title"/>
          </p:nvPr>
        </p:nvSpPr>
        <p:spPr>
          <a:xfrm>
            <a:off x="838200" y="365126"/>
            <a:ext cx="10515600" cy="653908"/>
          </a:xfrm>
        </p:spPr>
        <p:txBody>
          <a:bodyPr>
            <a:normAutofit fontScale="90000"/>
          </a:bodyPr>
          <a:lstStyle/>
          <a:p>
            <a:r>
              <a:rPr lang="ja-JP" altLang="en-US" dirty="0"/>
              <a:t>実世界アバタの構成法について</a:t>
            </a:r>
            <a:endParaRPr kumimoji="1" lang="ja-JP" altLang="en-US" dirty="0"/>
          </a:p>
        </p:txBody>
      </p:sp>
      <p:sp>
        <p:nvSpPr>
          <p:cNvPr id="3" name="コンテンツ プレースホルダー 2">
            <a:extLst>
              <a:ext uri="{FF2B5EF4-FFF2-40B4-BE49-F238E27FC236}">
                <a16:creationId xmlns:a16="http://schemas.microsoft.com/office/drawing/2014/main" id="{AB46CB04-7E2E-A1F2-B104-EB67F389FD82}"/>
              </a:ext>
            </a:extLst>
          </p:cNvPr>
          <p:cNvSpPr>
            <a:spLocks noGrp="1"/>
          </p:cNvSpPr>
          <p:nvPr>
            <p:ph idx="1"/>
          </p:nvPr>
        </p:nvSpPr>
        <p:spPr>
          <a:xfrm>
            <a:off x="838200" y="1355678"/>
            <a:ext cx="10515600" cy="4566734"/>
          </a:xfrm>
        </p:spPr>
        <p:txBody>
          <a:bodyPr>
            <a:noAutofit/>
          </a:bodyPr>
          <a:lstStyle/>
          <a:p>
            <a:pPr>
              <a:lnSpc>
                <a:spcPct val="100000"/>
              </a:lnSpc>
              <a:spcAft>
                <a:spcPts val="1200"/>
              </a:spcAft>
            </a:pPr>
            <a:r>
              <a:rPr kumimoji="1" lang="ja-JP" altLang="en-US" sz="2400" dirty="0"/>
              <a:t>他方，実世界アバタは</a:t>
            </a:r>
            <a:r>
              <a:rPr lang="ja-JP" altLang="en-US" sz="2400" dirty="0"/>
              <a:t>アバタロボット</a:t>
            </a:r>
            <a:r>
              <a:rPr kumimoji="1" lang="ja-JP" altLang="en-US" sz="2400" dirty="0"/>
              <a:t>の制約が非常に大きい．実世界におけるアバタは</a:t>
            </a:r>
            <a:r>
              <a:rPr kumimoji="1" lang="en-US" altLang="ja-JP" sz="2400" dirty="0"/>
              <a:t>CG</a:t>
            </a:r>
            <a:r>
              <a:rPr kumimoji="1" lang="ja-JP" altLang="en-US" sz="2400" dirty="0"/>
              <a:t>のように自由に姿・形状を自身の形に合わせることができない．</a:t>
            </a:r>
            <a:endParaRPr kumimoji="1" lang="en-US" altLang="ja-JP" sz="2400" dirty="0"/>
          </a:p>
          <a:p>
            <a:pPr>
              <a:lnSpc>
                <a:spcPct val="100000"/>
              </a:lnSpc>
              <a:spcAft>
                <a:spcPts val="1200"/>
              </a:spcAft>
            </a:pPr>
            <a:r>
              <a:rPr lang="ja-JP" altLang="en-US" sz="2400" dirty="0"/>
              <a:t>ヒト型ロボットはアバタと呼ぶにふさわしいが，一度製造されたアバタロボットの形状を修正するときに，変更できる部分は少ない．</a:t>
            </a:r>
            <a:endParaRPr lang="en-US" altLang="ja-JP" sz="2400" dirty="0"/>
          </a:p>
          <a:p>
            <a:pPr>
              <a:lnSpc>
                <a:spcPct val="100000"/>
              </a:lnSpc>
              <a:spcAft>
                <a:spcPts val="1200"/>
              </a:spcAft>
            </a:pPr>
            <a:r>
              <a:rPr lang="ja-JP" altLang="en-US" sz="2400" dirty="0"/>
              <a:t>他の形状の場合でもヒトの身体運動の一部がロボットに反映し，オペレータの直接運動操作が加わることで，オペレータの身体性が反映したアバタとすることができると考えている．</a:t>
            </a:r>
            <a:endParaRPr lang="en-US" altLang="ja-JP" sz="2400" dirty="0"/>
          </a:p>
          <a:p>
            <a:pPr>
              <a:lnSpc>
                <a:spcPct val="100000"/>
              </a:lnSpc>
              <a:spcAft>
                <a:spcPts val="1200"/>
              </a:spcAft>
            </a:pPr>
            <a:r>
              <a:rPr lang="ja-JP" altLang="en-US" sz="2400" dirty="0"/>
              <a:t>実世界アバタでは，遠隔の身体となるロボットの形状・運動に操作者が適応することが必要．</a:t>
            </a:r>
            <a:endParaRPr kumimoji="1" lang="en-US" altLang="ja-JP" sz="2400" dirty="0"/>
          </a:p>
        </p:txBody>
      </p:sp>
      <p:sp>
        <p:nvSpPr>
          <p:cNvPr id="4" name="スライド番号プレースホルダー 3">
            <a:extLst>
              <a:ext uri="{FF2B5EF4-FFF2-40B4-BE49-F238E27FC236}">
                <a16:creationId xmlns:a16="http://schemas.microsoft.com/office/drawing/2014/main" id="{959B0524-DD2B-6475-A186-C6E5698F6154}"/>
              </a:ext>
            </a:extLst>
          </p:cNvPr>
          <p:cNvSpPr>
            <a:spLocks noGrp="1"/>
          </p:cNvSpPr>
          <p:nvPr>
            <p:ph type="sldNum" sz="quarter" idx="12"/>
          </p:nvPr>
        </p:nvSpPr>
        <p:spPr/>
        <p:txBody>
          <a:bodyPr/>
          <a:lstStyle/>
          <a:p>
            <a:fld id="{28498C4A-281D-456F-B1B5-DFF3FFC7FCB3}" type="slidenum">
              <a:rPr kumimoji="1" lang="ja-JP" altLang="en-US" smtClean="0"/>
              <a:t>3</a:t>
            </a:fld>
            <a:endParaRPr kumimoji="1" lang="ja-JP" altLang="en-US" dirty="0"/>
          </a:p>
        </p:txBody>
      </p:sp>
      <p:sp>
        <p:nvSpPr>
          <p:cNvPr id="5" name="テキスト ボックス 4">
            <a:extLst>
              <a:ext uri="{FF2B5EF4-FFF2-40B4-BE49-F238E27FC236}">
                <a16:creationId xmlns:a16="http://schemas.microsoft.com/office/drawing/2014/main" id="{A66B4BB4-B963-7BFE-885D-6C9C16B55372}"/>
              </a:ext>
            </a:extLst>
          </p:cNvPr>
          <p:cNvSpPr txBox="1"/>
          <p:nvPr/>
        </p:nvSpPr>
        <p:spPr>
          <a:xfrm>
            <a:off x="927289" y="5922412"/>
            <a:ext cx="10155384" cy="307777"/>
          </a:xfrm>
          <a:prstGeom prst="rect">
            <a:avLst/>
          </a:prstGeom>
          <a:noFill/>
        </p:spPr>
        <p:txBody>
          <a:bodyPr wrap="square" rtlCol="0">
            <a:spAutoFit/>
          </a:bodyPr>
          <a:lstStyle/>
          <a:p>
            <a:r>
              <a:rPr kumimoji="1" lang="ja-JP" altLang="en-US" sz="1400" dirty="0"/>
              <a:t>テレイグジスタンス</a:t>
            </a:r>
            <a:r>
              <a:rPr lang="ja-JP" altLang="en-US" sz="1400" dirty="0"/>
              <a:t>の</a:t>
            </a:r>
            <a:r>
              <a:rPr kumimoji="1" lang="en-US" altLang="ja-JP" sz="1400" dirty="0"/>
              <a:t>Keywords </a:t>
            </a:r>
            <a:r>
              <a:rPr kumimoji="1" lang="ja-JP" altLang="en-US" sz="1400" dirty="0"/>
              <a:t>遠隔操縦，ロボット，ここのロボットは産業ロボット．ロボットは操作者の分身ではない．</a:t>
            </a:r>
          </a:p>
        </p:txBody>
      </p:sp>
      <p:sp>
        <p:nvSpPr>
          <p:cNvPr id="8" name="テキスト ボックス 7">
            <a:extLst>
              <a:ext uri="{FF2B5EF4-FFF2-40B4-BE49-F238E27FC236}">
                <a16:creationId xmlns:a16="http://schemas.microsoft.com/office/drawing/2014/main" id="{D05EDFDD-97AB-FD07-C285-EF5A04756C7A}"/>
              </a:ext>
            </a:extLst>
          </p:cNvPr>
          <p:cNvSpPr txBox="1"/>
          <p:nvPr/>
        </p:nvSpPr>
        <p:spPr>
          <a:xfrm>
            <a:off x="6096000" y="4591796"/>
            <a:ext cx="6272151" cy="307777"/>
          </a:xfrm>
          <a:prstGeom prst="rect">
            <a:avLst/>
          </a:prstGeom>
          <a:noFill/>
        </p:spPr>
        <p:txBody>
          <a:bodyPr wrap="square" rtlCol="0">
            <a:spAutoFit/>
          </a:bodyPr>
          <a:lstStyle/>
          <a:p>
            <a:r>
              <a:rPr lang="ja-JP" altLang="en-US" sz="1400" dirty="0"/>
              <a:t>ロボットではなくアバタとしての操作性</a:t>
            </a:r>
            <a:r>
              <a:rPr kumimoji="1" lang="ja-JP" altLang="en-US" sz="1400" dirty="0"/>
              <a:t>の評価体系は成立していない．</a:t>
            </a:r>
            <a:endParaRPr kumimoji="1" lang="en-US" altLang="ja-JP" sz="1400" dirty="0"/>
          </a:p>
        </p:txBody>
      </p:sp>
      <p:sp>
        <p:nvSpPr>
          <p:cNvPr id="9" name="テキスト ボックス 8">
            <a:extLst>
              <a:ext uri="{FF2B5EF4-FFF2-40B4-BE49-F238E27FC236}">
                <a16:creationId xmlns:a16="http://schemas.microsoft.com/office/drawing/2014/main" id="{B62324B9-DFAD-2011-CC47-9471040AC4E6}"/>
              </a:ext>
            </a:extLst>
          </p:cNvPr>
          <p:cNvSpPr txBox="1"/>
          <p:nvPr/>
        </p:nvSpPr>
        <p:spPr>
          <a:xfrm>
            <a:off x="491488" y="6244421"/>
            <a:ext cx="7581407" cy="954107"/>
          </a:xfrm>
          <a:prstGeom prst="rect">
            <a:avLst/>
          </a:prstGeom>
          <a:noFill/>
        </p:spPr>
        <p:txBody>
          <a:bodyPr wrap="square" rtlCol="0">
            <a:spAutoFit/>
          </a:bodyPr>
          <a:lstStyle/>
          <a:p>
            <a:r>
              <a:rPr kumimoji="1" lang="ja-JP" altLang="en-US" sz="1400" dirty="0"/>
              <a:t>アバタに求められているもの</a:t>
            </a:r>
            <a:endParaRPr kumimoji="1" lang="en-US" altLang="ja-JP" sz="1400" dirty="0"/>
          </a:p>
          <a:p>
            <a:pPr marL="285750" indent="-285750">
              <a:buFont typeface="Arial" panose="020B0604020202020204" pitchFamily="34" charset="0"/>
              <a:buChar char="•"/>
            </a:pPr>
            <a:r>
              <a:rPr kumimoji="1" lang="ja-JP" altLang="en-US" sz="1400" dirty="0"/>
              <a:t>正しく操作（遠隔操作など）ができればいいというものではない．</a:t>
            </a:r>
            <a:endParaRPr kumimoji="1" lang="en-US" altLang="ja-JP" sz="1400" dirty="0"/>
          </a:p>
          <a:p>
            <a:pPr marL="285750" indent="-285750">
              <a:buFont typeface="Arial" panose="020B0604020202020204" pitchFamily="34" charset="0"/>
              <a:buChar char="•"/>
            </a:pPr>
            <a:r>
              <a:rPr lang="ja-JP" altLang="en-US" sz="1400" dirty="0"/>
              <a:t>自己の身体として所有しているか，運動主体感が高いかなど身体性が高いかどうかが重要</a:t>
            </a:r>
            <a:endParaRPr lang="en-US" altLang="ja-JP" sz="1400" dirty="0"/>
          </a:p>
          <a:p>
            <a:pPr marL="285750" indent="-285750">
              <a:buFont typeface="Arial" panose="020B0604020202020204" pitchFamily="34" charset="0"/>
              <a:buChar char="•"/>
            </a:pPr>
            <a:r>
              <a:rPr kumimoji="1" lang="ja-JP" altLang="en-US" sz="1400" dirty="0"/>
              <a:t>他者から見てアバタから本人がわかること</a:t>
            </a:r>
          </a:p>
        </p:txBody>
      </p:sp>
      <p:sp>
        <p:nvSpPr>
          <p:cNvPr id="12" name="テキスト ボックス 11">
            <a:extLst>
              <a:ext uri="{FF2B5EF4-FFF2-40B4-BE49-F238E27FC236}">
                <a16:creationId xmlns:a16="http://schemas.microsoft.com/office/drawing/2014/main" id="{04CCFCF9-E9DE-FD2B-506F-6A06CA451DB4}"/>
              </a:ext>
            </a:extLst>
          </p:cNvPr>
          <p:cNvSpPr txBox="1"/>
          <p:nvPr/>
        </p:nvSpPr>
        <p:spPr>
          <a:xfrm>
            <a:off x="7099532" y="6632633"/>
            <a:ext cx="6058395" cy="461665"/>
          </a:xfrm>
          <a:prstGeom prst="rect">
            <a:avLst/>
          </a:prstGeom>
          <a:noFill/>
        </p:spPr>
        <p:txBody>
          <a:bodyPr wrap="square" rtlCol="0">
            <a:spAutoFit/>
          </a:bodyPr>
          <a:lstStyle/>
          <a:p>
            <a:r>
              <a:rPr lang="ja-JP" altLang="en-US" sz="1200" b="0" i="0" dirty="0">
                <a:solidFill>
                  <a:srgbClr val="202124"/>
                </a:solidFill>
                <a:effectLst/>
                <a:latin typeface="Google Sans"/>
              </a:rPr>
              <a:t>再生： </a:t>
            </a:r>
            <a:r>
              <a:rPr lang="ja-JP" altLang="en-US" sz="1200" b="0" i="0" dirty="0">
                <a:solidFill>
                  <a:srgbClr val="040C28"/>
                </a:solidFill>
                <a:effectLst/>
                <a:latin typeface="Google Sans"/>
              </a:rPr>
              <a:t>以前の経験を言葉や絵で再現すること。</a:t>
            </a:r>
            <a:r>
              <a:rPr lang="ja-JP" altLang="en-US" sz="1200" b="0" i="0" dirty="0">
                <a:solidFill>
                  <a:srgbClr val="202124"/>
                </a:solidFill>
                <a:effectLst/>
                <a:latin typeface="Google Sans"/>
              </a:rPr>
              <a:t> </a:t>
            </a:r>
            <a:endParaRPr lang="en-US" altLang="ja-JP" sz="1200" b="0" i="0" dirty="0">
              <a:solidFill>
                <a:srgbClr val="202124"/>
              </a:solidFill>
              <a:effectLst/>
              <a:latin typeface="Google Sans"/>
            </a:endParaRPr>
          </a:p>
          <a:p>
            <a:r>
              <a:rPr lang="ja-JP" altLang="en-US" sz="1200" b="0" i="0" dirty="0">
                <a:solidFill>
                  <a:srgbClr val="040C28"/>
                </a:solidFill>
                <a:effectLst/>
                <a:latin typeface="Google Sans"/>
              </a:rPr>
              <a:t>再認：</a:t>
            </a:r>
            <a:r>
              <a:rPr lang="ja-JP" altLang="en-US" sz="1200" b="0" i="0" dirty="0">
                <a:solidFill>
                  <a:srgbClr val="202124"/>
                </a:solidFill>
                <a:effectLst/>
                <a:latin typeface="Google Sans"/>
              </a:rPr>
              <a:t> </a:t>
            </a:r>
            <a:r>
              <a:rPr lang="ja-JP" altLang="en-US" sz="1200" b="0" i="0" dirty="0">
                <a:solidFill>
                  <a:srgbClr val="040C28"/>
                </a:solidFill>
                <a:effectLst/>
                <a:latin typeface="Google Sans"/>
              </a:rPr>
              <a:t>「以前経験したこと」を再度経験した場合に「経験した」と確認できること</a:t>
            </a:r>
            <a:r>
              <a:rPr lang="ja-JP" altLang="en-US" sz="1200" b="0" i="0" dirty="0">
                <a:solidFill>
                  <a:srgbClr val="202124"/>
                </a:solidFill>
                <a:effectLst/>
                <a:latin typeface="Google Sans"/>
              </a:rPr>
              <a:t>。</a:t>
            </a:r>
            <a:endParaRPr kumimoji="1" lang="ja-JP" altLang="en-US" sz="1200" dirty="0"/>
          </a:p>
        </p:txBody>
      </p:sp>
    </p:spTree>
    <p:extLst>
      <p:ext uri="{BB962C8B-B14F-4D97-AF65-F5344CB8AC3E}">
        <p14:creationId xmlns:p14="http://schemas.microsoft.com/office/powerpoint/2010/main" val="364307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72100-D775-8F79-8806-B047D5B0DFBD}"/>
              </a:ext>
            </a:extLst>
          </p:cNvPr>
          <p:cNvSpPr>
            <a:spLocks noGrp="1"/>
          </p:cNvSpPr>
          <p:nvPr>
            <p:ph type="title"/>
          </p:nvPr>
        </p:nvSpPr>
        <p:spPr/>
        <p:txBody>
          <a:bodyPr/>
          <a:lstStyle/>
          <a:p>
            <a:r>
              <a:rPr lang="ja-JP" altLang="en-US" dirty="0"/>
              <a:t>四足身体型アバタ（研究スタンス）</a:t>
            </a:r>
            <a:endParaRPr kumimoji="1" lang="ja-JP" altLang="en-US" dirty="0"/>
          </a:p>
        </p:txBody>
      </p:sp>
      <p:sp>
        <p:nvSpPr>
          <p:cNvPr id="3" name="コンテンツ プレースホルダー 2">
            <a:extLst>
              <a:ext uri="{FF2B5EF4-FFF2-40B4-BE49-F238E27FC236}">
                <a16:creationId xmlns:a16="http://schemas.microsoft.com/office/drawing/2014/main" id="{AB46CB04-7E2E-A1F2-B104-EB67F389FD82}"/>
              </a:ext>
            </a:extLst>
          </p:cNvPr>
          <p:cNvSpPr>
            <a:spLocks noGrp="1"/>
          </p:cNvSpPr>
          <p:nvPr>
            <p:ph idx="1"/>
          </p:nvPr>
        </p:nvSpPr>
        <p:spPr/>
        <p:txBody>
          <a:bodyPr>
            <a:normAutofit fontScale="92500" lnSpcReduction="10000"/>
          </a:bodyPr>
          <a:lstStyle/>
          <a:p>
            <a:r>
              <a:rPr lang="ja-JP" altLang="en-US" dirty="0"/>
              <a:t>四足の身体で歩行するロボットは不整地を含む多様な地形で安定な歩行が可能である．四足ロボットの研究が盛んである．</a:t>
            </a:r>
            <a:endParaRPr lang="en-US" altLang="ja-JP" dirty="0"/>
          </a:p>
          <a:p>
            <a:r>
              <a:rPr lang="ja-JP" altLang="en-US" dirty="0"/>
              <a:t>人が接近することが困難な場所での作業などで，</a:t>
            </a:r>
            <a:r>
              <a:rPr kumimoji="1" lang="ja-JP" altLang="en-US" dirty="0"/>
              <a:t>四足ロボットは効果的に利用可能と考えられる．</a:t>
            </a:r>
            <a:endParaRPr kumimoji="1" lang="en-US" altLang="ja-JP" dirty="0"/>
          </a:p>
          <a:p>
            <a:r>
              <a:rPr kumimoji="1" lang="ja-JP" altLang="en-US" dirty="0"/>
              <a:t>四足身体型ロボットをアバタとして利用する場合も考えられる．</a:t>
            </a:r>
            <a:endParaRPr kumimoji="1" lang="en-US" altLang="ja-JP" dirty="0"/>
          </a:p>
          <a:p>
            <a:r>
              <a:rPr lang="ja-JP" altLang="en-US" dirty="0"/>
              <a:t>本研究では，四足身体型ロボットをアバタとする場合の特性を調べる．</a:t>
            </a:r>
            <a:endParaRPr lang="en-US" altLang="ja-JP" dirty="0"/>
          </a:p>
          <a:p>
            <a:r>
              <a:rPr lang="ja-JP" altLang="en-US" dirty="0"/>
              <a:t>アバタには，運動制御，知覚，表現（表情，外見，音声言語，ジェスチャ言語，ソーシャルな側面）などの側面がある．</a:t>
            </a:r>
            <a:endParaRPr lang="en-US" altLang="ja-JP" dirty="0"/>
          </a:p>
          <a:p>
            <a:r>
              <a:rPr lang="ja-JP" altLang="en-US" dirty="0"/>
              <a:t>本研究では，アバタの運動の基礎となる歩行運動を中心として上記の側面を扱う．</a:t>
            </a:r>
            <a:endParaRPr lang="en-US" altLang="ja-JP" dirty="0"/>
          </a:p>
        </p:txBody>
      </p:sp>
      <p:sp>
        <p:nvSpPr>
          <p:cNvPr id="4" name="スライド番号プレースホルダー 3">
            <a:extLst>
              <a:ext uri="{FF2B5EF4-FFF2-40B4-BE49-F238E27FC236}">
                <a16:creationId xmlns:a16="http://schemas.microsoft.com/office/drawing/2014/main" id="{959B0524-DD2B-6475-A186-C6E5698F6154}"/>
              </a:ext>
            </a:extLst>
          </p:cNvPr>
          <p:cNvSpPr>
            <a:spLocks noGrp="1"/>
          </p:cNvSpPr>
          <p:nvPr>
            <p:ph type="sldNum" sz="quarter" idx="12"/>
          </p:nvPr>
        </p:nvSpPr>
        <p:spPr/>
        <p:txBody>
          <a:bodyPr/>
          <a:lstStyle/>
          <a:p>
            <a:fld id="{28498C4A-281D-456F-B1B5-DFF3FFC7FCB3}"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83D111CC-060C-5081-C22D-8A819CF3DBA1}"/>
              </a:ext>
            </a:extLst>
          </p:cNvPr>
          <p:cNvSpPr txBox="1"/>
          <p:nvPr/>
        </p:nvSpPr>
        <p:spPr>
          <a:xfrm>
            <a:off x="1652649" y="180459"/>
            <a:ext cx="2515590" cy="369332"/>
          </a:xfrm>
          <a:prstGeom prst="rect">
            <a:avLst/>
          </a:prstGeom>
          <a:noFill/>
        </p:spPr>
        <p:txBody>
          <a:bodyPr wrap="square" rtlCol="0">
            <a:spAutoFit/>
          </a:bodyPr>
          <a:lstStyle/>
          <a:p>
            <a:r>
              <a:rPr kumimoji="1" lang="ja-JP" altLang="en-US" dirty="0"/>
              <a:t>アバタは身体の研究</a:t>
            </a:r>
          </a:p>
        </p:txBody>
      </p:sp>
      <p:sp>
        <p:nvSpPr>
          <p:cNvPr id="7" name="テキスト ボックス 6">
            <a:extLst>
              <a:ext uri="{FF2B5EF4-FFF2-40B4-BE49-F238E27FC236}">
                <a16:creationId xmlns:a16="http://schemas.microsoft.com/office/drawing/2014/main" id="{D7F9A725-D30F-52C5-3608-C06F72EBA9B6}"/>
              </a:ext>
            </a:extLst>
          </p:cNvPr>
          <p:cNvSpPr txBox="1"/>
          <p:nvPr/>
        </p:nvSpPr>
        <p:spPr>
          <a:xfrm>
            <a:off x="11353800" y="4176698"/>
            <a:ext cx="1751610" cy="923330"/>
          </a:xfrm>
          <a:prstGeom prst="rect">
            <a:avLst/>
          </a:prstGeom>
          <a:noFill/>
        </p:spPr>
        <p:txBody>
          <a:bodyPr wrap="square" rtlCol="0">
            <a:spAutoFit/>
          </a:bodyPr>
          <a:lstStyle/>
          <a:p>
            <a:r>
              <a:rPr lang="ja-JP" altLang="en-US" dirty="0"/>
              <a:t>犬アバタ</a:t>
            </a:r>
            <a:endParaRPr lang="en-US" altLang="ja-JP" dirty="0"/>
          </a:p>
          <a:p>
            <a:r>
              <a:rPr kumimoji="1" lang="ja-JP" altLang="en-US" dirty="0"/>
              <a:t>・表情</a:t>
            </a:r>
            <a:endParaRPr kumimoji="1" lang="en-US" altLang="ja-JP" dirty="0"/>
          </a:p>
          <a:p>
            <a:r>
              <a:rPr lang="ja-JP" altLang="en-US" dirty="0"/>
              <a:t>・音声は可能</a:t>
            </a:r>
            <a:endParaRPr kumimoji="1" lang="ja-JP" altLang="en-US" dirty="0"/>
          </a:p>
        </p:txBody>
      </p:sp>
    </p:spTree>
    <p:extLst>
      <p:ext uri="{BB962C8B-B14F-4D97-AF65-F5344CB8AC3E}">
        <p14:creationId xmlns:p14="http://schemas.microsoft.com/office/powerpoint/2010/main" val="120768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A06BA-C771-5C2C-415C-A2C3C0A1FE85}"/>
              </a:ext>
            </a:extLst>
          </p:cNvPr>
          <p:cNvSpPr>
            <a:spLocks noGrp="1"/>
          </p:cNvSpPr>
          <p:nvPr>
            <p:ph type="title"/>
          </p:nvPr>
        </p:nvSpPr>
        <p:spPr/>
        <p:txBody>
          <a:bodyPr/>
          <a:lstStyle/>
          <a:p>
            <a:r>
              <a:rPr kumimoji="1" lang="ja-JP" altLang="en-US" dirty="0"/>
              <a:t>知覚状態が高いことで</a:t>
            </a:r>
          </a:p>
        </p:txBody>
      </p:sp>
      <p:sp>
        <p:nvSpPr>
          <p:cNvPr id="3" name="コンテンツ プレースホルダー 2">
            <a:extLst>
              <a:ext uri="{FF2B5EF4-FFF2-40B4-BE49-F238E27FC236}">
                <a16:creationId xmlns:a16="http://schemas.microsoft.com/office/drawing/2014/main" id="{C911B7E9-48D2-5CA6-F4EA-6366549CC92A}"/>
              </a:ext>
            </a:extLst>
          </p:cNvPr>
          <p:cNvSpPr>
            <a:spLocks noGrp="1"/>
          </p:cNvSpPr>
          <p:nvPr>
            <p:ph idx="1"/>
          </p:nvPr>
        </p:nvSpPr>
        <p:spPr/>
        <p:txBody>
          <a:bodyPr/>
          <a:lstStyle/>
          <a:p>
            <a:r>
              <a:rPr lang="ja-JP" altLang="en-US" dirty="0"/>
              <a:t>ロボットとしての機能を人の手助けなしに，継続させるためには</a:t>
            </a:r>
            <a:endParaRPr kumimoji="1" lang="en-US" altLang="ja-JP" dirty="0"/>
          </a:p>
          <a:p>
            <a:r>
              <a:rPr kumimoji="1" lang="en-US" altLang="ja-JP" dirty="0"/>
              <a:t>Awareness </a:t>
            </a:r>
            <a:r>
              <a:rPr kumimoji="1" lang="ja-JP" altLang="en-US" dirty="0"/>
              <a:t>が高いことで故障前に異変に気が付くことができる．</a:t>
            </a:r>
            <a:endParaRPr lang="en-US" altLang="ja-JP" dirty="0"/>
          </a:p>
          <a:p>
            <a:r>
              <a:rPr kumimoji="1" lang="ja-JP" altLang="en-US" dirty="0"/>
              <a:t>ー＞四本脚では．．足の</a:t>
            </a:r>
            <a:r>
              <a:rPr kumimoji="1" lang="en-US" altLang="ja-JP" dirty="0"/>
              <a:t>Awareness</a:t>
            </a:r>
            <a:r>
              <a:rPr kumimoji="1" lang="ja-JP" altLang="en-US" dirty="0"/>
              <a:t>は何に活用できるか</a:t>
            </a:r>
          </a:p>
        </p:txBody>
      </p:sp>
      <p:sp>
        <p:nvSpPr>
          <p:cNvPr id="4" name="スライド番号プレースホルダー 3">
            <a:extLst>
              <a:ext uri="{FF2B5EF4-FFF2-40B4-BE49-F238E27FC236}">
                <a16:creationId xmlns:a16="http://schemas.microsoft.com/office/drawing/2014/main" id="{574282EC-85F3-7293-3E2B-905AD35CAEDA}"/>
              </a:ext>
            </a:extLst>
          </p:cNvPr>
          <p:cNvSpPr>
            <a:spLocks noGrp="1"/>
          </p:cNvSpPr>
          <p:nvPr>
            <p:ph type="sldNum" sz="quarter" idx="12"/>
          </p:nvPr>
        </p:nvSpPr>
        <p:spPr/>
        <p:txBody>
          <a:bodyPr/>
          <a:lstStyle/>
          <a:p>
            <a:fld id="{28498C4A-281D-456F-B1B5-DFF3FFC7FCB3}" type="slidenum">
              <a:rPr kumimoji="1" lang="ja-JP" altLang="en-US" smtClean="0"/>
              <a:t>5</a:t>
            </a:fld>
            <a:endParaRPr kumimoji="1" lang="ja-JP" altLang="en-US"/>
          </a:p>
        </p:txBody>
      </p:sp>
    </p:spTree>
    <p:extLst>
      <p:ext uri="{BB962C8B-B14F-4D97-AF65-F5344CB8AC3E}">
        <p14:creationId xmlns:p14="http://schemas.microsoft.com/office/powerpoint/2010/main" val="428913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514BA-E669-C1B1-31D5-1918C2BE53EA}"/>
              </a:ext>
            </a:extLst>
          </p:cNvPr>
          <p:cNvSpPr>
            <a:spLocks noGrp="1"/>
          </p:cNvSpPr>
          <p:nvPr>
            <p:ph type="title"/>
          </p:nvPr>
        </p:nvSpPr>
        <p:spPr/>
        <p:txBody>
          <a:bodyPr/>
          <a:lstStyle/>
          <a:p>
            <a:r>
              <a:rPr kumimoji="1" lang="ja-JP" altLang="en-US" dirty="0"/>
              <a:t>身体知覚の変容</a:t>
            </a:r>
          </a:p>
        </p:txBody>
      </p:sp>
      <p:sp>
        <p:nvSpPr>
          <p:cNvPr id="3" name="コンテンツ プレースホルダー 2">
            <a:extLst>
              <a:ext uri="{FF2B5EF4-FFF2-40B4-BE49-F238E27FC236}">
                <a16:creationId xmlns:a16="http://schemas.microsoft.com/office/drawing/2014/main" id="{20C5C23F-3CA2-26C2-364A-640BDD09FD88}"/>
              </a:ext>
            </a:extLst>
          </p:cNvPr>
          <p:cNvSpPr>
            <a:spLocks noGrp="1"/>
          </p:cNvSpPr>
          <p:nvPr>
            <p:ph idx="1"/>
          </p:nvPr>
        </p:nvSpPr>
        <p:spPr>
          <a:xfrm>
            <a:off x="838200" y="1829840"/>
            <a:ext cx="10515600" cy="1731301"/>
          </a:xfrm>
        </p:spPr>
        <p:txBody>
          <a:bodyPr>
            <a:normAutofit fontScale="92500" lnSpcReduction="10000"/>
          </a:bodyPr>
          <a:lstStyle/>
          <a:p>
            <a:pPr>
              <a:lnSpc>
                <a:spcPct val="110000"/>
              </a:lnSpc>
            </a:pPr>
            <a:r>
              <a:rPr kumimoji="1" lang="ja-JP" altLang="en-US" dirty="0"/>
              <a:t>操作者はヒトのボディ・イメージ，ボディ・スキーマと二足歩行に習熟している．四足身体型ロボットをアバタとする場合，四足ロボットの歩行状態の知覚して運動制御するために，身体知覚の状態を変換することが必要である．</a:t>
            </a:r>
            <a:endParaRPr kumimoji="1" lang="en-US" altLang="ja-JP" dirty="0"/>
          </a:p>
        </p:txBody>
      </p:sp>
      <p:sp>
        <p:nvSpPr>
          <p:cNvPr id="4" name="スライド番号プレースホルダー 3">
            <a:extLst>
              <a:ext uri="{FF2B5EF4-FFF2-40B4-BE49-F238E27FC236}">
                <a16:creationId xmlns:a16="http://schemas.microsoft.com/office/drawing/2014/main" id="{6A613C63-9683-D339-9D53-5CF52BBFF288}"/>
              </a:ext>
            </a:extLst>
          </p:cNvPr>
          <p:cNvSpPr>
            <a:spLocks noGrp="1"/>
          </p:cNvSpPr>
          <p:nvPr>
            <p:ph type="sldNum" sz="quarter" idx="12"/>
          </p:nvPr>
        </p:nvSpPr>
        <p:spPr/>
        <p:txBody>
          <a:bodyPr/>
          <a:lstStyle/>
          <a:p>
            <a:fld id="{28498C4A-281D-456F-B1B5-DFF3FFC7FCB3}" type="slidenum">
              <a:rPr kumimoji="1" lang="ja-JP" altLang="en-US" smtClean="0"/>
              <a:t>6</a:t>
            </a:fld>
            <a:endParaRPr kumimoji="1" lang="ja-JP" altLang="en-US" dirty="0"/>
          </a:p>
        </p:txBody>
      </p:sp>
      <p:sp>
        <p:nvSpPr>
          <p:cNvPr id="5" name="正方形/長方形 4">
            <a:extLst>
              <a:ext uri="{FF2B5EF4-FFF2-40B4-BE49-F238E27FC236}">
                <a16:creationId xmlns:a16="http://schemas.microsoft.com/office/drawing/2014/main" id="{1B86CA4B-5CE4-4964-AF2C-1EB3929B8BBB}"/>
              </a:ext>
            </a:extLst>
          </p:cNvPr>
          <p:cNvSpPr/>
          <p:nvPr/>
        </p:nvSpPr>
        <p:spPr>
          <a:xfrm>
            <a:off x="4153857" y="3999185"/>
            <a:ext cx="3261606" cy="124257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ボディスキーマ</a:t>
            </a:r>
            <a:br>
              <a:rPr kumimoji="1" lang="en-US" altLang="ja-JP" sz="2400" dirty="0">
                <a:solidFill>
                  <a:schemeClr val="tx1"/>
                </a:solidFill>
              </a:rPr>
            </a:br>
            <a:r>
              <a:rPr kumimoji="1" lang="ja-JP" altLang="en-US" sz="2400" dirty="0">
                <a:solidFill>
                  <a:schemeClr val="tx1"/>
                </a:solidFill>
              </a:rPr>
              <a:t>の変換</a:t>
            </a:r>
          </a:p>
        </p:txBody>
      </p:sp>
      <p:pic>
        <p:nvPicPr>
          <p:cNvPr id="6" name="図 5">
            <a:extLst>
              <a:ext uri="{FF2B5EF4-FFF2-40B4-BE49-F238E27FC236}">
                <a16:creationId xmlns:a16="http://schemas.microsoft.com/office/drawing/2014/main" id="{D9C7A687-2A58-8348-0CD3-5C391861E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731" y="3792806"/>
            <a:ext cx="2337256" cy="1659451"/>
          </a:xfrm>
          <a:prstGeom prst="rect">
            <a:avLst/>
          </a:prstGeom>
        </p:spPr>
      </p:pic>
      <p:cxnSp>
        <p:nvCxnSpPr>
          <p:cNvPr id="7" name="直線矢印コネクタ 6">
            <a:extLst>
              <a:ext uri="{FF2B5EF4-FFF2-40B4-BE49-F238E27FC236}">
                <a16:creationId xmlns:a16="http://schemas.microsoft.com/office/drawing/2014/main" id="{5BE79F41-45D1-910A-7EAD-90BA301DA1DB}"/>
              </a:ext>
            </a:extLst>
          </p:cNvPr>
          <p:cNvCxnSpPr>
            <a:cxnSpLocks/>
            <a:stCxn id="5" idx="3"/>
            <a:endCxn id="6" idx="1"/>
          </p:cNvCxnSpPr>
          <p:nvPr/>
        </p:nvCxnSpPr>
        <p:spPr>
          <a:xfrm>
            <a:off x="7415463" y="4620472"/>
            <a:ext cx="1313268" cy="20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56B62E0-B93F-E40E-E660-11A98E3F7653}"/>
              </a:ext>
            </a:extLst>
          </p:cNvPr>
          <p:cNvCxnSpPr>
            <a:cxnSpLocks/>
            <a:stCxn id="15" idx="3"/>
            <a:endCxn id="5" idx="1"/>
          </p:cNvCxnSpPr>
          <p:nvPr/>
        </p:nvCxnSpPr>
        <p:spPr>
          <a:xfrm flipV="1">
            <a:off x="2875642" y="4620472"/>
            <a:ext cx="1278215" cy="3798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グラフィックス 14" descr="男性 枠線">
            <a:extLst>
              <a:ext uri="{FF2B5EF4-FFF2-40B4-BE49-F238E27FC236}">
                <a16:creationId xmlns:a16="http://schemas.microsoft.com/office/drawing/2014/main" id="{7330ECB9-DEC8-6923-F580-57E2BB266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4341" y="3792805"/>
            <a:ext cx="1731301" cy="1731301"/>
          </a:xfrm>
          <a:prstGeom prst="rect">
            <a:avLst/>
          </a:prstGeom>
        </p:spPr>
      </p:pic>
      <p:sp>
        <p:nvSpPr>
          <p:cNvPr id="8" name="テキスト ボックス 7">
            <a:extLst>
              <a:ext uri="{FF2B5EF4-FFF2-40B4-BE49-F238E27FC236}">
                <a16:creationId xmlns:a16="http://schemas.microsoft.com/office/drawing/2014/main" id="{710EB2D9-7CBC-201C-175B-D3C45442C2B4}"/>
              </a:ext>
            </a:extLst>
          </p:cNvPr>
          <p:cNvSpPr txBox="1"/>
          <p:nvPr/>
        </p:nvSpPr>
        <p:spPr>
          <a:xfrm>
            <a:off x="617518" y="5647749"/>
            <a:ext cx="11040094" cy="369332"/>
          </a:xfrm>
          <a:prstGeom prst="rect">
            <a:avLst/>
          </a:prstGeom>
          <a:noFill/>
        </p:spPr>
        <p:txBody>
          <a:bodyPr wrap="square" rtlCol="0">
            <a:spAutoFit/>
          </a:bodyPr>
          <a:lstStyle/>
          <a:p>
            <a:r>
              <a:rPr kumimoji="1" lang="en-US" altLang="ja-JP" dirty="0"/>
              <a:t>Keywords: Body schema (</a:t>
            </a:r>
            <a:r>
              <a:rPr kumimoji="1" lang="ja-JP" altLang="en-US" dirty="0"/>
              <a:t>身体図式</a:t>
            </a:r>
            <a:r>
              <a:rPr kumimoji="1" lang="en-US" altLang="ja-JP" dirty="0"/>
              <a:t>),</a:t>
            </a:r>
            <a:r>
              <a:rPr lang="ja-JP" altLang="en-US" dirty="0"/>
              <a:t> </a:t>
            </a:r>
            <a:r>
              <a:rPr lang="en-US" altLang="ja-JP" dirty="0"/>
              <a:t>Body</a:t>
            </a:r>
            <a:r>
              <a:rPr lang="ja-JP" altLang="en-US" dirty="0"/>
              <a:t> </a:t>
            </a:r>
            <a:r>
              <a:rPr lang="en-US" altLang="ja-JP" dirty="0"/>
              <a:t>image (</a:t>
            </a:r>
            <a:r>
              <a:rPr lang="ja-JP" altLang="en-US" dirty="0"/>
              <a:t>身体図式</a:t>
            </a:r>
            <a:r>
              <a:rPr lang="en-US" altLang="ja-JP" dirty="0"/>
              <a:t>),</a:t>
            </a:r>
            <a:r>
              <a:rPr kumimoji="1" lang="en-US" altLang="ja-JP" dirty="0"/>
              <a:t> Body transfer illusion</a:t>
            </a:r>
            <a:r>
              <a:rPr lang="ja-JP" altLang="en-US" dirty="0"/>
              <a:t> </a:t>
            </a:r>
            <a:r>
              <a:rPr lang="en-US" altLang="ja-JP" dirty="0"/>
              <a:t>(</a:t>
            </a:r>
            <a:r>
              <a:rPr lang="ja-JP" altLang="en-US" dirty="0"/>
              <a:t>身体転移錯覚</a:t>
            </a:r>
            <a:r>
              <a:rPr lang="en-US" altLang="ja-JP" dirty="0"/>
              <a:t>) </a:t>
            </a:r>
            <a:endParaRPr kumimoji="1" lang="ja-JP" altLang="en-US" dirty="0"/>
          </a:p>
        </p:txBody>
      </p:sp>
      <p:sp>
        <p:nvSpPr>
          <p:cNvPr id="9" name="テキスト ボックス 8">
            <a:extLst>
              <a:ext uri="{FF2B5EF4-FFF2-40B4-BE49-F238E27FC236}">
                <a16:creationId xmlns:a16="http://schemas.microsoft.com/office/drawing/2014/main" id="{75A6B488-21A4-EE0B-2676-0ADF63C8EE2C}"/>
              </a:ext>
            </a:extLst>
          </p:cNvPr>
          <p:cNvSpPr txBox="1"/>
          <p:nvPr/>
        </p:nvSpPr>
        <p:spPr>
          <a:xfrm>
            <a:off x="1896978" y="6075605"/>
            <a:ext cx="6456947" cy="646331"/>
          </a:xfrm>
          <a:prstGeom prst="rect">
            <a:avLst/>
          </a:prstGeom>
          <a:noFill/>
        </p:spPr>
        <p:txBody>
          <a:bodyPr wrap="square" rtlCol="0">
            <a:spAutoFit/>
          </a:bodyPr>
          <a:lstStyle/>
          <a:p>
            <a:r>
              <a:rPr lang="ja-JP" altLang="en-US" dirty="0"/>
              <a:t>ボールを歩いて追う（外界の状況を）知覚</a:t>
            </a:r>
            <a:r>
              <a:rPr lang="en-US" altLang="ja-JP" dirty="0"/>
              <a:t>-&gt;</a:t>
            </a:r>
            <a:r>
              <a:rPr lang="ja-JP" altLang="en-US" dirty="0"/>
              <a:t>運動制御，</a:t>
            </a:r>
            <a:endParaRPr lang="en-US" altLang="ja-JP" dirty="0"/>
          </a:p>
          <a:p>
            <a:r>
              <a:rPr lang="ja-JP" altLang="en-US" dirty="0"/>
              <a:t>単純な歩行は　運動制御</a:t>
            </a:r>
            <a:r>
              <a:rPr lang="en-US" altLang="ja-JP" dirty="0"/>
              <a:t>-&gt;</a:t>
            </a:r>
            <a:r>
              <a:rPr lang="ja-JP" altLang="en-US" dirty="0"/>
              <a:t>知覚</a:t>
            </a:r>
            <a:endParaRPr kumimoji="1" lang="ja-JP" altLang="en-US" dirty="0"/>
          </a:p>
        </p:txBody>
      </p:sp>
      <p:sp>
        <p:nvSpPr>
          <p:cNvPr id="12" name="テキスト ボックス 11">
            <a:extLst>
              <a:ext uri="{FF2B5EF4-FFF2-40B4-BE49-F238E27FC236}">
                <a16:creationId xmlns:a16="http://schemas.microsoft.com/office/drawing/2014/main" id="{320DFBAB-29F8-2806-E66A-896D7806C893}"/>
              </a:ext>
            </a:extLst>
          </p:cNvPr>
          <p:cNvSpPr txBox="1"/>
          <p:nvPr/>
        </p:nvSpPr>
        <p:spPr>
          <a:xfrm>
            <a:off x="4535905" y="3680568"/>
            <a:ext cx="4060851" cy="369332"/>
          </a:xfrm>
          <a:prstGeom prst="rect">
            <a:avLst/>
          </a:prstGeom>
          <a:noFill/>
        </p:spPr>
        <p:txBody>
          <a:bodyPr wrap="square" rtlCol="0">
            <a:spAutoFit/>
          </a:bodyPr>
          <a:lstStyle/>
          <a:p>
            <a:r>
              <a:rPr kumimoji="1" lang="ja-JP" altLang="en-US" dirty="0"/>
              <a:t>↓省略してシンプルに書いています</a:t>
            </a:r>
          </a:p>
        </p:txBody>
      </p:sp>
      <p:sp>
        <p:nvSpPr>
          <p:cNvPr id="13" name="テキスト ボックス 12">
            <a:extLst>
              <a:ext uri="{FF2B5EF4-FFF2-40B4-BE49-F238E27FC236}">
                <a16:creationId xmlns:a16="http://schemas.microsoft.com/office/drawing/2014/main" id="{C335BA55-8DDF-3409-8E58-DEE28AAF3897}"/>
              </a:ext>
            </a:extLst>
          </p:cNvPr>
          <p:cNvSpPr txBox="1"/>
          <p:nvPr/>
        </p:nvSpPr>
        <p:spPr>
          <a:xfrm>
            <a:off x="8963524" y="3412180"/>
            <a:ext cx="3284623" cy="369332"/>
          </a:xfrm>
          <a:prstGeom prst="rect">
            <a:avLst/>
          </a:prstGeom>
          <a:noFill/>
        </p:spPr>
        <p:txBody>
          <a:bodyPr wrap="square" rtlCol="0">
            <a:spAutoFit/>
          </a:bodyPr>
          <a:lstStyle/>
          <a:p>
            <a:r>
              <a:rPr kumimoji="1" lang="ja-JP" altLang="en-US" dirty="0"/>
              <a:t>自分の身体として認識しない</a:t>
            </a:r>
          </a:p>
        </p:txBody>
      </p:sp>
    </p:spTree>
    <p:extLst>
      <p:ext uri="{BB962C8B-B14F-4D97-AF65-F5344CB8AC3E}">
        <p14:creationId xmlns:p14="http://schemas.microsoft.com/office/powerpoint/2010/main" val="55396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514BA-E669-C1B1-31D5-1918C2BE53EA}"/>
              </a:ext>
            </a:extLst>
          </p:cNvPr>
          <p:cNvSpPr>
            <a:spLocks noGrp="1"/>
          </p:cNvSpPr>
          <p:nvPr>
            <p:ph type="title"/>
          </p:nvPr>
        </p:nvSpPr>
        <p:spPr/>
        <p:txBody>
          <a:bodyPr/>
          <a:lstStyle/>
          <a:p>
            <a:r>
              <a:rPr kumimoji="1" lang="ja-JP" altLang="en-US" dirty="0"/>
              <a:t>身体知覚の変容</a:t>
            </a:r>
          </a:p>
        </p:txBody>
      </p:sp>
      <p:sp>
        <p:nvSpPr>
          <p:cNvPr id="3" name="コンテンツ プレースホルダー 2">
            <a:extLst>
              <a:ext uri="{FF2B5EF4-FFF2-40B4-BE49-F238E27FC236}">
                <a16:creationId xmlns:a16="http://schemas.microsoft.com/office/drawing/2014/main" id="{20C5C23F-3CA2-26C2-364A-640BDD09FD88}"/>
              </a:ext>
            </a:extLst>
          </p:cNvPr>
          <p:cNvSpPr>
            <a:spLocks noGrp="1"/>
          </p:cNvSpPr>
          <p:nvPr>
            <p:ph idx="1"/>
          </p:nvPr>
        </p:nvSpPr>
        <p:spPr>
          <a:xfrm>
            <a:off x="838200" y="1829840"/>
            <a:ext cx="10515600" cy="1731301"/>
          </a:xfrm>
        </p:spPr>
        <p:txBody>
          <a:bodyPr>
            <a:normAutofit fontScale="92500" lnSpcReduction="10000"/>
          </a:bodyPr>
          <a:lstStyle/>
          <a:p>
            <a:pPr>
              <a:lnSpc>
                <a:spcPct val="110000"/>
              </a:lnSpc>
            </a:pPr>
            <a:r>
              <a:rPr kumimoji="1" lang="ja-JP" altLang="en-US" dirty="0"/>
              <a:t>操作者はヒトのボディ・イメージ，ボディ・スキーマと二足歩行に習熟している．四足身体型ロボットをアバタとする場合，四足ロボットの歩行状態の知覚して運動制御するために，身体知覚の状態を変換することが必要である．</a:t>
            </a:r>
            <a:endParaRPr kumimoji="1" lang="en-US" altLang="ja-JP" dirty="0"/>
          </a:p>
        </p:txBody>
      </p:sp>
      <p:sp>
        <p:nvSpPr>
          <p:cNvPr id="4" name="スライド番号プレースホルダー 3">
            <a:extLst>
              <a:ext uri="{FF2B5EF4-FFF2-40B4-BE49-F238E27FC236}">
                <a16:creationId xmlns:a16="http://schemas.microsoft.com/office/drawing/2014/main" id="{6A613C63-9683-D339-9D53-5CF52BBFF288}"/>
              </a:ext>
            </a:extLst>
          </p:cNvPr>
          <p:cNvSpPr>
            <a:spLocks noGrp="1"/>
          </p:cNvSpPr>
          <p:nvPr>
            <p:ph type="sldNum" sz="quarter" idx="12"/>
          </p:nvPr>
        </p:nvSpPr>
        <p:spPr/>
        <p:txBody>
          <a:bodyPr/>
          <a:lstStyle/>
          <a:p>
            <a:fld id="{28498C4A-281D-456F-B1B5-DFF3FFC7FCB3}" type="slidenum">
              <a:rPr kumimoji="1" lang="ja-JP" altLang="en-US" smtClean="0"/>
              <a:t>7</a:t>
            </a:fld>
            <a:endParaRPr kumimoji="1" lang="ja-JP" altLang="en-US" dirty="0"/>
          </a:p>
        </p:txBody>
      </p:sp>
      <p:sp>
        <p:nvSpPr>
          <p:cNvPr id="5" name="正方形/長方形 4">
            <a:extLst>
              <a:ext uri="{FF2B5EF4-FFF2-40B4-BE49-F238E27FC236}">
                <a16:creationId xmlns:a16="http://schemas.microsoft.com/office/drawing/2014/main" id="{1B86CA4B-5CE4-4964-AF2C-1EB3929B8BBB}"/>
              </a:ext>
            </a:extLst>
          </p:cNvPr>
          <p:cNvSpPr/>
          <p:nvPr/>
        </p:nvSpPr>
        <p:spPr>
          <a:xfrm>
            <a:off x="5475965" y="4049900"/>
            <a:ext cx="2451577" cy="115980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ボディスキーマ</a:t>
            </a:r>
            <a:br>
              <a:rPr kumimoji="1" lang="en-US" altLang="ja-JP" sz="2400" dirty="0">
                <a:solidFill>
                  <a:schemeClr val="tx1"/>
                </a:solidFill>
              </a:rPr>
            </a:br>
            <a:r>
              <a:rPr kumimoji="1" lang="ja-JP" altLang="en-US" sz="2400" dirty="0">
                <a:solidFill>
                  <a:schemeClr val="tx1"/>
                </a:solidFill>
              </a:rPr>
              <a:t>の変換</a:t>
            </a:r>
          </a:p>
        </p:txBody>
      </p:sp>
      <p:pic>
        <p:nvPicPr>
          <p:cNvPr id="6" name="図 5">
            <a:extLst>
              <a:ext uri="{FF2B5EF4-FFF2-40B4-BE49-F238E27FC236}">
                <a16:creationId xmlns:a16="http://schemas.microsoft.com/office/drawing/2014/main" id="{D9C7A687-2A58-8348-0CD3-5C391861E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731" y="3792806"/>
            <a:ext cx="2337256" cy="1659451"/>
          </a:xfrm>
          <a:prstGeom prst="rect">
            <a:avLst/>
          </a:prstGeom>
        </p:spPr>
      </p:pic>
      <p:cxnSp>
        <p:nvCxnSpPr>
          <p:cNvPr id="7" name="直線矢印コネクタ 6">
            <a:extLst>
              <a:ext uri="{FF2B5EF4-FFF2-40B4-BE49-F238E27FC236}">
                <a16:creationId xmlns:a16="http://schemas.microsoft.com/office/drawing/2014/main" id="{5BE79F41-45D1-910A-7EAD-90BA301DA1DB}"/>
              </a:ext>
            </a:extLst>
          </p:cNvPr>
          <p:cNvCxnSpPr>
            <a:cxnSpLocks/>
            <a:endCxn id="5" idx="3"/>
          </p:cNvCxnSpPr>
          <p:nvPr/>
        </p:nvCxnSpPr>
        <p:spPr>
          <a:xfrm flipH="1" flipV="1">
            <a:off x="7927542" y="4629803"/>
            <a:ext cx="900000" cy="20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56B62E0-B93F-E40E-E660-11A98E3F7653}"/>
              </a:ext>
            </a:extLst>
          </p:cNvPr>
          <p:cNvCxnSpPr>
            <a:cxnSpLocks/>
          </p:cNvCxnSpPr>
          <p:nvPr/>
        </p:nvCxnSpPr>
        <p:spPr>
          <a:xfrm flipH="1">
            <a:off x="1872388" y="4603062"/>
            <a:ext cx="576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グラフィックス 14" descr="男性 枠線">
            <a:extLst>
              <a:ext uri="{FF2B5EF4-FFF2-40B4-BE49-F238E27FC236}">
                <a16:creationId xmlns:a16="http://schemas.microsoft.com/office/drawing/2014/main" id="{7330ECB9-DEC8-6923-F580-57E2BB26626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6161" r="27562"/>
          <a:stretch/>
        </p:blipFill>
        <p:spPr>
          <a:xfrm>
            <a:off x="1095788" y="3684747"/>
            <a:ext cx="801190" cy="1731301"/>
          </a:xfrm>
          <a:prstGeom prst="rect">
            <a:avLst/>
          </a:prstGeom>
        </p:spPr>
      </p:pic>
      <p:sp>
        <p:nvSpPr>
          <p:cNvPr id="8" name="テキスト ボックス 7">
            <a:extLst>
              <a:ext uri="{FF2B5EF4-FFF2-40B4-BE49-F238E27FC236}">
                <a16:creationId xmlns:a16="http://schemas.microsoft.com/office/drawing/2014/main" id="{710EB2D9-7CBC-201C-175B-D3C45442C2B4}"/>
              </a:ext>
            </a:extLst>
          </p:cNvPr>
          <p:cNvSpPr txBox="1"/>
          <p:nvPr/>
        </p:nvSpPr>
        <p:spPr>
          <a:xfrm>
            <a:off x="617518" y="5647749"/>
            <a:ext cx="11040094" cy="369332"/>
          </a:xfrm>
          <a:prstGeom prst="rect">
            <a:avLst/>
          </a:prstGeom>
          <a:noFill/>
        </p:spPr>
        <p:txBody>
          <a:bodyPr wrap="square" rtlCol="0">
            <a:spAutoFit/>
          </a:bodyPr>
          <a:lstStyle/>
          <a:p>
            <a:r>
              <a:rPr kumimoji="1" lang="en-US" altLang="ja-JP" dirty="0"/>
              <a:t>Keywords: Body schema (</a:t>
            </a:r>
            <a:r>
              <a:rPr kumimoji="1" lang="ja-JP" altLang="en-US" dirty="0"/>
              <a:t>身体図式</a:t>
            </a:r>
            <a:r>
              <a:rPr kumimoji="1" lang="en-US" altLang="ja-JP" dirty="0"/>
              <a:t>),</a:t>
            </a:r>
            <a:r>
              <a:rPr lang="ja-JP" altLang="en-US" dirty="0"/>
              <a:t> </a:t>
            </a:r>
            <a:r>
              <a:rPr lang="en-US" altLang="ja-JP" dirty="0"/>
              <a:t>Body</a:t>
            </a:r>
            <a:r>
              <a:rPr lang="ja-JP" altLang="en-US" dirty="0"/>
              <a:t> </a:t>
            </a:r>
            <a:r>
              <a:rPr lang="en-US" altLang="ja-JP" dirty="0"/>
              <a:t>image (</a:t>
            </a:r>
            <a:r>
              <a:rPr lang="ja-JP" altLang="en-US" dirty="0"/>
              <a:t>身体図式</a:t>
            </a:r>
            <a:r>
              <a:rPr lang="en-US" altLang="ja-JP" dirty="0"/>
              <a:t>),</a:t>
            </a:r>
            <a:r>
              <a:rPr kumimoji="1" lang="en-US" altLang="ja-JP" dirty="0"/>
              <a:t> Body transfer illusion</a:t>
            </a:r>
            <a:r>
              <a:rPr lang="ja-JP" altLang="en-US" dirty="0"/>
              <a:t> </a:t>
            </a:r>
            <a:r>
              <a:rPr lang="en-US" altLang="ja-JP" dirty="0"/>
              <a:t>(</a:t>
            </a:r>
            <a:r>
              <a:rPr lang="ja-JP" altLang="en-US" dirty="0"/>
              <a:t>身体転移錯覚</a:t>
            </a:r>
            <a:r>
              <a:rPr lang="en-US" altLang="ja-JP" dirty="0"/>
              <a:t>) </a:t>
            </a:r>
            <a:endParaRPr kumimoji="1" lang="ja-JP" altLang="en-US" dirty="0"/>
          </a:p>
        </p:txBody>
      </p:sp>
      <p:sp>
        <p:nvSpPr>
          <p:cNvPr id="9" name="テキスト ボックス 8">
            <a:extLst>
              <a:ext uri="{FF2B5EF4-FFF2-40B4-BE49-F238E27FC236}">
                <a16:creationId xmlns:a16="http://schemas.microsoft.com/office/drawing/2014/main" id="{75A6B488-21A4-EE0B-2676-0ADF63C8EE2C}"/>
              </a:ext>
            </a:extLst>
          </p:cNvPr>
          <p:cNvSpPr txBox="1"/>
          <p:nvPr/>
        </p:nvSpPr>
        <p:spPr>
          <a:xfrm>
            <a:off x="1896978" y="6075605"/>
            <a:ext cx="6456947" cy="646331"/>
          </a:xfrm>
          <a:prstGeom prst="rect">
            <a:avLst/>
          </a:prstGeom>
          <a:noFill/>
        </p:spPr>
        <p:txBody>
          <a:bodyPr wrap="square" rtlCol="0">
            <a:spAutoFit/>
          </a:bodyPr>
          <a:lstStyle/>
          <a:p>
            <a:r>
              <a:rPr lang="ja-JP" altLang="en-US" dirty="0"/>
              <a:t>ボールを歩いて追う（外界の状況を）知覚</a:t>
            </a:r>
            <a:r>
              <a:rPr lang="en-US" altLang="ja-JP" dirty="0"/>
              <a:t>-&gt;</a:t>
            </a:r>
            <a:r>
              <a:rPr lang="ja-JP" altLang="en-US" dirty="0"/>
              <a:t>運動制御，</a:t>
            </a:r>
            <a:endParaRPr lang="en-US" altLang="ja-JP" dirty="0"/>
          </a:p>
          <a:p>
            <a:r>
              <a:rPr lang="ja-JP" altLang="en-US" dirty="0"/>
              <a:t>単純な歩行は　運動制御</a:t>
            </a:r>
            <a:r>
              <a:rPr lang="en-US" altLang="ja-JP" dirty="0"/>
              <a:t>-&gt;</a:t>
            </a:r>
            <a:r>
              <a:rPr lang="ja-JP" altLang="en-US" dirty="0"/>
              <a:t>知覚</a:t>
            </a:r>
            <a:endParaRPr kumimoji="1" lang="ja-JP" altLang="en-US" dirty="0"/>
          </a:p>
        </p:txBody>
      </p:sp>
      <p:sp>
        <p:nvSpPr>
          <p:cNvPr id="12" name="テキスト ボックス 11">
            <a:extLst>
              <a:ext uri="{FF2B5EF4-FFF2-40B4-BE49-F238E27FC236}">
                <a16:creationId xmlns:a16="http://schemas.microsoft.com/office/drawing/2014/main" id="{320DFBAB-29F8-2806-E66A-896D7806C893}"/>
              </a:ext>
            </a:extLst>
          </p:cNvPr>
          <p:cNvSpPr txBox="1"/>
          <p:nvPr/>
        </p:nvSpPr>
        <p:spPr>
          <a:xfrm>
            <a:off x="3934222" y="3525965"/>
            <a:ext cx="4060851" cy="369332"/>
          </a:xfrm>
          <a:prstGeom prst="rect">
            <a:avLst/>
          </a:prstGeom>
          <a:noFill/>
        </p:spPr>
        <p:txBody>
          <a:bodyPr wrap="square" rtlCol="0">
            <a:spAutoFit/>
          </a:bodyPr>
          <a:lstStyle/>
          <a:p>
            <a:r>
              <a:rPr kumimoji="1" lang="ja-JP" altLang="en-US" dirty="0"/>
              <a:t>↓省略してシンプルに書いています</a:t>
            </a:r>
          </a:p>
        </p:txBody>
      </p:sp>
      <p:sp>
        <p:nvSpPr>
          <p:cNvPr id="13" name="テキスト ボックス 12">
            <a:extLst>
              <a:ext uri="{FF2B5EF4-FFF2-40B4-BE49-F238E27FC236}">
                <a16:creationId xmlns:a16="http://schemas.microsoft.com/office/drawing/2014/main" id="{C335BA55-8DDF-3409-8E58-DEE28AAF3897}"/>
              </a:ext>
            </a:extLst>
          </p:cNvPr>
          <p:cNvSpPr txBox="1"/>
          <p:nvPr/>
        </p:nvSpPr>
        <p:spPr>
          <a:xfrm>
            <a:off x="8963524" y="3412180"/>
            <a:ext cx="3284623" cy="369332"/>
          </a:xfrm>
          <a:prstGeom prst="rect">
            <a:avLst/>
          </a:prstGeom>
          <a:noFill/>
        </p:spPr>
        <p:txBody>
          <a:bodyPr wrap="square" rtlCol="0">
            <a:spAutoFit/>
          </a:bodyPr>
          <a:lstStyle/>
          <a:p>
            <a:r>
              <a:rPr kumimoji="1" lang="ja-JP" altLang="en-US" dirty="0"/>
              <a:t>自分の身体として認識しない</a:t>
            </a:r>
          </a:p>
        </p:txBody>
      </p:sp>
      <p:sp>
        <p:nvSpPr>
          <p:cNvPr id="18" name="正方形/長方形 17">
            <a:extLst>
              <a:ext uri="{FF2B5EF4-FFF2-40B4-BE49-F238E27FC236}">
                <a16:creationId xmlns:a16="http://schemas.microsoft.com/office/drawing/2014/main" id="{4A75F0F8-1E06-3684-A67D-0736C7C1269C}"/>
              </a:ext>
            </a:extLst>
          </p:cNvPr>
          <p:cNvSpPr/>
          <p:nvPr/>
        </p:nvSpPr>
        <p:spPr>
          <a:xfrm>
            <a:off x="2448388" y="4024542"/>
            <a:ext cx="2451577" cy="115980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中間形態</a:t>
            </a:r>
            <a:endParaRPr kumimoji="1" lang="ja-JP" altLang="en-US" sz="2400" dirty="0">
              <a:solidFill>
                <a:schemeClr val="tx1"/>
              </a:solidFill>
            </a:endParaRPr>
          </a:p>
        </p:txBody>
      </p:sp>
      <p:cxnSp>
        <p:nvCxnSpPr>
          <p:cNvPr id="19" name="直線矢印コネクタ 18">
            <a:extLst>
              <a:ext uri="{FF2B5EF4-FFF2-40B4-BE49-F238E27FC236}">
                <a16:creationId xmlns:a16="http://schemas.microsoft.com/office/drawing/2014/main" id="{25E19288-5771-E6DB-2FA5-6745857CF3BC}"/>
              </a:ext>
            </a:extLst>
          </p:cNvPr>
          <p:cNvCxnSpPr>
            <a:cxnSpLocks/>
          </p:cNvCxnSpPr>
          <p:nvPr/>
        </p:nvCxnSpPr>
        <p:spPr>
          <a:xfrm flipH="1">
            <a:off x="4899965" y="4620470"/>
            <a:ext cx="576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48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D2F9879-0ADB-E61C-976D-5B2853D04D92}"/>
              </a:ext>
            </a:extLst>
          </p:cNvPr>
          <p:cNvSpPr>
            <a:spLocks noGrp="1"/>
          </p:cNvSpPr>
          <p:nvPr>
            <p:ph idx="1"/>
          </p:nvPr>
        </p:nvSpPr>
        <p:spPr>
          <a:xfrm>
            <a:off x="838200" y="410546"/>
            <a:ext cx="10515600" cy="3864571"/>
          </a:xfrm>
        </p:spPr>
        <p:txBody>
          <a:bodyPr>
            <a:normAutofit fontScale="92500" lnSpcReduction="10000"/>
          </a:bodyPr>
          <a:lstStyle/>
          <a:p>
            <a:r>
              <a:rPr kumimoji="1" lang="ja-JP" altLang="en-US" dirty="0"/>
              <a:t>身体図式（</a:t>
            </a:r>
            <a:r>
              <a:rPr kumimoji="1" lang="en-US" altLang="ja-JP" dirty="0"/>
              <a:t>Body schema</a:t>
            </a:r>
            <a:r>
              <a:rPr kumimoji="1" lang="ja-JP" altLang="en-US" dirty="0"/>
              <a:t>）</a:t>
            </a:r>
            <a:endParaRPr kumimoji="1" lang="en-US" altLang="ja-JP" dirty="0"/>
          </a:p>
          <a:p>
            <a:pPr lvl="1"/>
            <a:r>
              <a:rPr lang="ja-JP" altLang="en-US" dirty="0"/>
              <a:t>神経学者の </a:t>
            </a:r>
            <a:r>
              <a:rPr lang="en-US" altLang="ja-JP" dirty="0"/>
              <a:t>Head, H. and Holmes</a:t>
            </a:r>
            <a:r>
              <a:rPr lang="ja-JP" altLang="en-US" dirty="0"/>
              <a:t> （</a:t>
            </a:r>
            <a:r>
              <a:rPr lang="en-US" altLang="ja-JP" dirty="0"/>
              <a:t>1911</a:t>
            </a:r>
            <a:r>
              <a:rPr lang="ja-JP" altLang="en-US" dirty="0"/>
              <a:t>）が「体位図式（</a:t>
            </a:r>
            <a:r>
              <a:rPr lang="en-US" altLang="ja-JP" dirty="0"/>
              <a:t>Postural scheme</a:t>
            </a:r>
            <a:r>
              <a:rPr lang="ja-JP" altLang="en-US" dirty="0"/>
              <a:t>）」として提案した概念に由来し，</a:t>
            </a:r>
            <a:endParaRPr lang="en-US" altLang="ja-JP" dirty="0"/>
          </a:p>
          <a:p>
            <a:pPr lvl="2"/>
            <a:r>
              <a:rPr lang="ja-JP" altLang="en-US" dirty="0"/>
              <a:t>身体が今どのような姿勢にあるのか</a:t>
            </a:r>
            <a:endParaRPr lang="en-US" altLang="ja-JP" dirty="0"/>
          </a:p>
          <a:p>
            <a:pPr lvl="2"/>
            <a:r>
              <a:rPr lang="ja-JP" altLang="en-US" dirty="0"/>
              <a:t>身体各部位がどのような位置関係にあるのか</a:t>
            </a:r>
            <a:endParaRPr lang="en-US" altLang="ja-JP" dirty="0"/>
          </a:p>
          <a:p>
            <a:pPr lvl="2"/>
            <a:r>
              <a:rPr lang="ja-JP" altLang="en-US" dirty="0"/>
              <a:t>ある動作を取るには身体の各部位をどこからどこへどのくらい動かせばよいのか</a:t>
            </a:r>
            <a:endParaRPr lang="en-US" altLang="ja-JP" dirty="0"/>
          </a:p>
          <a:p>
            <a:pPr lvl="1"/>
            <a:r>
              <a:rPr lang="ja-JP" altLang="en-US" dirty="0"/>
              <a:t>を直感的知るための潜在的な基準</a:t>
            </a:r>
            <a:endParaRPr lang="en-US" altLang="ja-JP" dirty="0"/>
          </a:p>
          <a:p>
            <a:pPr lvl="1"/>
            <a:r>
              <a:rPr lang="ja-JP" altLang="en-US" dirty="0"/>
              <a:t>運動主体感 </a:t>
            </a:r>
            <a:r>
              <a:rPr lang="en-US" altLang="ja-JP" dirty="0"/>
              <a:t>(Sense of agency) </a:t>
            </a:r>
            <a:r>
              <a:rPr lang="ja-JP" altLang="en-US" dirty="0"/>
              <a:t>と関わりを持つ</a:t>
            </a:r>
            <a:endParaRPr lang="en-US" altLang="ja-JP" dirty="0"/>
          </a:p>
          <a:p>
            <a:r>
              <a:rPr lang="ja-JP" altLang="en-US" dirty="0"/>
              <a:t>身体イメージ（</a:t>
            </a:r>
            <a:r>
              <a:rPr lang="en-US" altLang="ja-JP" dirty="0"/>
              <a:t>Body image</a:t>
            </a:r>
            <a:r>
              <a:rPr lang="ja-JP" altLang="en-US" dirty="0"/>
              <a:t>）</a:t>
            </a:r>
            <a:endParaRPr lang="en-US" altLang="ja-JP" dirty="0"/>
          </a:p>
          <a:p>
            <a:pPr lvl="1"/>
            <a:r>
              <a:rPr lang="ja-JP" altLang="en-US" dirty="0"/>
              <a:t>身体図式と混同しやすい</a:t>
            </a:r>
            <a:endParaRPr lang="en-US" altLang="ja-JP" dirty="0"/>
          </a:p>
          <a:p>
            <a:pPr lvl="1"/>
            <a:r>
              <a:rPr lang="ja-JP" altLang="en-US" dirty="0"/>
              <a:t>身体所有感（</a:t>
            </a:r>
            <a:r>
              <a:rPr lang="en-US" altLang="ja-JP" dirty="0"/>
              <a:t>Sense of body ownership</a:t>
            </a:r>
            <a:r>
              <a:rPr lang="ja-JP" altLang="en-US" dirty="0"/>
              <a:t>）と密接な関わりを持つ</a:t>
            </a:r>
            <a:endParaRPr lang="en-US" altLang="ja-JP" dirty="0"/>
          </a:p>
        </p:txBody>
      </p:sp>
      <p:sp>
        <p:nvSpPr>
          <p:cNvPr id="4" name="スライド番号プレースホルダー 3">
            <a:extLst>
              <a:ext uri="{FF2B5EF4-FFF2-40B4-BE49-F238E27FC236}">
                <a16:creationId xmlns:a16="http://schemas.microsoft.com/office/drawing/2014/main" id="{08373F9B-ECA0-F16D-FF36-7D3341D2271E}"/>
              </a:ext>
            </a:extLst>
          </p:cNvPr>
          <p:cNvSpPr>
            <a:spLocks noGrp="1"/>
          </p:cNvSpPr>
          <p:nvPr>
            <p:ph type="sldNum" sz="quarter" idx="12"/>
          </p:nvPr>
        </p:nvSpPr>
        <p:spPr/>
        <p:txBody>
          <a:bodyPr/>
          <a:lstStyle/>
          <a:p>
            <a:fld id="{28498C4A-281D-456F-B1B5-DFF3FFC7FCB3}" type="slidenum">
              <a:rPr kumimoji="1" lang="ja-JP" altLang="en-US" smtClean="0"/>
              <a:t>8</a:t>
            </a:fld>
            <a:endParaRPr kumimoji="1" lang="ja-JP" altLang="en-US"/>
          </a:p>
        </p:txBody>
      </p:sp>
      <p:graphicFrame>
        <p:nvGraphicFramePr>
          <p:cNvPr id="2" name="表 4">
            <a:extLst>
              <a:ext uri="{FF2B5EF4-FFF2-40B4-BE49-F238E27FC236}">
                <a16:creationId xmlns:a16="http://schemas.microsoft.com/office/drawing/2014/main" id="{5EF9B3EB-7CD5-B04C-0DC7-124E1C253EA9}"/>
              </a:ext>
            </a:extLst>
          </p:cNvPr>
          <p:cNvGraphicFramePr>
            <a:graphicFrameLocks noGrp="1"/>
          </p:cNvGraphicFramePr>
          <p:nvPr>
            <p:extLst>
              <p:ext uri="{D42A27DB-BD31-4B8C-83A1-F6EECF244321}">
                <p14:modId xmlns:p14="http://schemas.microsoft.com/office/powerpoint/2010/main" val="1903080545"/>
              </p:ext>
            </p:extLst>
          </p:nvPr>
        </p:nvGraphicFramePr>
        <p:xfrm>
          <a:off x="1769788" y="4371436"/>
          <a:ext cx="7841673" cy="1463040"/>
        </p:xfrm>
        <a:graphic>
          <a:graphicData uri="http://schemas.openxmlformats.org/drawingml/2006/table">
            <a:tbl>
              <a:tblPr firstRow="1" bandRow="1">
                <a:tableStyleId>{5C22544A-7EE6-4342-B048-85BDC9FD1C3A}</a:tableStyleId>
              </a:tblPr>
              <a:tblGrid>
                <a:gridCol w="1124198">
                  <a:extLst>
                    <a:ext uri="{9D8B030D-6E8A-4147-A177-3AD203B41FA5}">
                      <a16:colId xmlns:a16="http://schemas.microsoft.com/office/drawing/2014/main" val="4221532069"/>
                    </a:ext>
                  </a:extLst>
                </a:gridCol>
                <a:gridCol w="3471068">
                  <a:extLst>
                    <a:ext uri="{9D8B030D-6E8A-4147-A177-3AD203B41FA5}">
                      <a16:colId xmlns:a16="http://schemas.microsoft.com/office/drawing/2014/main" val="1102917264"/>
                    </a:ext>
                  </a:extLst>
                </a:gridCol>
                <a:gridCol w="3246407">
                  <a:extLst>
                    <a:ext uri="{9D8B030D-6E8A-4147-A177-3AD203B41FA5}">
                      <a16:colId xmlns:a16="http://schemas.microsoft.com/office/drawing/2014/main" val="714396606"/>
                    </a:ext>
                  </a:extLst>
                </a:gridCol>
              </a:tblGrid>
              <a:tr h="0">
                <a:tc>
                  <a:txBody>
                    <a:bodyPr/>
                    <a:lstStyle/>
                    <a:p>
                      <a:pPr algn="ct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身体図式 </a:t>
                      </a:r>
                      <a:r>
                        <a:rPr kumimoji="1" lang="en-US" altLang="ja-JP" b="0" dirty="0">
                          <a:solidFill>
                            <a:schemeClr val="tx1"/>
                          </a:solidFill>
                        </a:rPr>
                        <a:t>(Body</a:t>
                      </a:r>
                      <a:r>
                        <a:rPr kumimoji="1" lang="ja-JP" altLang="en-US" b="0" dirty="0">
                          <a:solidFill>
                            <a:schemeClr val="tx1"/>
                          </a:solidFill>
                        </a:rPr>
                        <a:t> </a:t>
                      </a:r>
                      <a:r>
                        <a:rPr kumimoji="1" lang="en-US" altLang="ja-JP" b="0" dirty="0">
                          <a:solidFill>
                            <a:schemeClr val="tx1"/>
                          </a:solidFill>
                        </a:rPr>
                        <a:t>schema )</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身体イメージ</a:t>
                      </a:r>
                      <a:r>
                        <a:rPr kumimoji="1" lang="en-US" altLang="ja-JP" b="0" dirty="0">
                          <a:solidFill>
                            <a:schemeClr val="tx1"/>
                          </a:solidFill>
                        </a:rPr>
                        <a:t> (Body image)</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409533"/>
                  </a:ext>
                </a:extLst>
              </a:tr>
              <a:tr h="0">
                <a:tc>
                  <a:txBody>
                    <a:bodyPr/>
                    <a:lstStyle/>
                    <a:p>
                      <a:pPr algn="ctr"/>
                      <a:r>
                        <a:rPr kumimoji="1" lang="ja-JP" altLang="en-US" b="0" dirty="0">
                          <a:solidFill>
                            <a:schemeClr val="tx1"/>
                          </a:solidFill>
                        </a:rPr>
                        <a:t>対象性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kumimoji="1" lang="ja-JP" altLang="en-US" dirty="0"/>
                        <a:t>意識の志向対象とならない</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kumimoji="1" lang="ja-JP" altLang="en-US" dirty="0"/>
                        <a:t>意識の志向対象となる</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05020378"/>
                  </a:ext>
                </a:extLst>
              </a:tr>
              <a:tr h="0">
                <a:tc>
                  <a:txBody>
                    <a:bodyPr/>
                    <a:lstStyle/>
                    <a:p>
                      <a:pPr algn="ctr"/>
                      <a:r>
                        <a:rPr kumimoji="1" lang="ja-JP" altLang="en-US" b="0" dirty="0">
                          <a:solidFill>
                            <a:schemeClr val="tx1"/>
                          </a:solidFill>
                        </a:rPr>
                        <a:t>人称性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kumimoji="1" lang="ja-JP" altLang="en-US" dirty="0"/>
                        <a:t>前人称的（匿名的）</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ja-JP" altLang="en-US" dirty="0"/>
                        <a:t>一人称的（私の身体）</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747696891"/>
                  </a:ext>
                </a:extLst>
              </a:tr>
              <a:tr h="0">
                <a:tc>
                  <a:txBody>
                    <a:bodyPr/>
                    <a:lstStyle/>
                    <a:p>
                      <a:pPr algn="ctr"/>
                      <a:r>
                        <a:rPr kumimoji="1" lang="ja-JP" altLang="en-US" b="0" dirty="0">
                          <a:solidFill>
                            <a:schemeClr val="tx1"/>
                          </a:solidFill>
                        </a:rPr>
                        <a:t>空間性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ja-JP" altLang="en-US" dirty="0"/>
                        <a:t>身体中心の空間</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世界中心の空間座標</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5495473"/>
                  </a:ext>
                </a:extLst>
              </a:tr>
            </a:tbl>
          </a:graphicData>
        </a:graphic>
      </p:graphicFrame>
      <p:sp>
        <p:nvSpPr>
          <p:cNvPr id="5" name="テキスト ボックス 4">
            <a:extLst>
              <a:ext uri="{FF2B5EF4-FFF2-40B4-BE49-F238E27FC236}">
                <a16:creationId xmlns:a16="http://schemas.microsoft.com/office/drawing/2014/main" id="{F7324319-F102-3052-9BA0-DE05BBC1B8ED}"/>
              </a:ext>
            </a:extLst>
          </p:cNvPr>
          <p:cNvSpPr txBox="1"/>
          <p:nvPr/>
        </p:nvSpPr>
        <p:spPr>
          <a:xfrm>
            <a:off x="5586661" y="3019563"/>
            <a:ext cx="6308559" cy="369332"/>
          </a:xfrm>
          <a:prstGeom prst="rect">
            <a:avLst/>
          </a:prstGeom>
          <a:noFill/>
        </p:spPr>
        <p:txBody>
          <a:bodyPr wrap="square" rtlCol="0">
            <a:spAutoFit/>
          </a:bodyPr>
          <a:lstStyle/>
          <a:p>
            <a:r>
              <a:rPr kumimoji="1" lang="ja-JP" altLang="en-US" dirty="0">
                <a:solidFill>
                  <a:schemeClr val="bg1">
                    <a:lumMod val="50000"/>
                  </a:schemeClr>
                </a:solidFill>
              </a:rPr>
              <a:t>どう見えるか（写真），形，関節の角度とか，身体の状態</a:t>
            </a:r>
          </a:p>
        </p:txBody>
      </p:sp>
      <p:sp>
        <p:nvSpPr>
          <p:cNvPr id="6" name="テキスト ボックス 5">
            <a:extLst>
              <a:ext uri="{FF2B5EF4-FFF2-40B4-BE49-F238E27FC236}">
                <a16:creationId xmlns:a16="http://schemas.microsoft.com/office/drawing/2014/main" id="{22A7DF56-F4A7-B689-D5E2-979B2BA6B04C}"/>
              </a:ext>
            </a:extLst>
          </p:cNvPr>
          <p:cNvSpPr txBox="1"/>
          <p:nvPr/>
        </p:nvSpPr>
        <p:spPr>
          <a:xfrm>
            <a:off x="5338010" y="370374"/>
            <a:ext cx="5249779" cy="369332"/>
          </a:xfrm>
          <a:prstGeom prst="rect">
            <a:avLst/>
          </a:prstGeom>
          <a:noFill/>
        </p:spPr>
        <p:txBody>
          <a:bodyPr wrap="square" rtlCol="0">
            <a:spAutoFit/>
          </a:bodyPr>
          <a:lstStyle/>
          <a:p>
            <a:r>
              <a:rPr kumimoji="1" lang="ja-JP" altLang="en-US" dirty="0">
                <a:solidFill>
                  <a:schemeClr val="bg1">
                    <a:lumMod val="50000"/>
                  </a:schemeClr>
                </a:solidFill>
              </a:rPr>
              <a:t>運動制御，筋肉への指令は意識の対象ではない．</a:t>
            </a:r>
          </a:p>
        </p:txBody>
      </p:sp>
      <p:sp>
        <p:nvSpPr>
          <p:cNvPr id="7" name="テキスト ボックス 6">
            <a:extLst>
              <a:ext uri="{FF2B5EF4-FFF2-40B4-BE49-F238E27FC236}">
                <a16:creationId xmlns:a16="http://schemas.microsoft.com/office/drawing/2014/main" id="{0A7CF593-5073-3B5A-CCE0-868B2B843216}"/>
              </a:ext>
            </a:extLst>
          </p:cNvPr>
          <p:cNvSpPr txBox="1"/>
          <p:nvPr/>
        </p:nvSpPr>
        <p:spPr>
          <a:xfrm>
            <a:off x="5935578" y="6173423"/>
            <a:ext cx="3850105" cy="369332"/>
          </a:xfrm>
          <a:prstGeom prst="rect">
            <a:avLst/>
          </a:prstGeom>
          <a:noFill/>
        </p:spPr>
        <p:txBody>
          <a:bodyPr wrap="square" rtlCol="0">
            <a:spAutoFit/>
          </a:bodyPr>
          <a:lstStyle/>
          <a:p>
            <a:r>
              <a:rPr kumimoji="1" lang="ja-JP" altLang="en-US" dirty="0"/>
              <a:t>関連する理論として２章に書く</a:t>
            </a:r>
          </a:p>
        </p:txBody>
      </p:sp>
    </p:spTree>
    <p:extLst>
      <p:ext uri="{BB962C8B-B14F-4D97-AF65-F5344CB8AC3E}">
        <p14:creationId xmlns:p14="http://schemas.microsoft.com/office/powerpoint/2010/main" val="352638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楕円 4">
            <a:extLst>
              <a:ext uri="{FF2B5EF4-FFF2-40B4-BE49-F238E27FC236}">
                <a16:creationId xmlns:a16="http://schemas.microsoft.com/office/drawing/2014/main" id="{A8899386-E322-0E01-B4D5-294646D26C92}"/>
              </a:ext>
            </a:extLst>
          </p:cNvPr>
          <p:cNvSpPr/>
          <p:nvPr/>
        </p:nvSpPr>
        <p:spPr>
          <a:xfrm>
            <a:off x="579582" y="3560871"/>
            <a:ext cx="4013010" cy="2421918"/>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33333E9-2158-049C-9E3D-3BB79CFE611A}"/>
              </a:ext>
            </a:extLst>
          </p:cNvPr>
          <p:cNvSpPr>
            <a:spLocks noGrp="1"/>
          </p:cNvSpPr>
          <p:nvPr>
            <p:ph type="title"/>
          </p:nvPr>
        </p:nvSpPr>
        <p:spPr>
          <a:xfrm>
            <a:off x="838200" y="365125"/>
            <a:ext cx="3341914" cy="852543"/>
          </a:xfrm>
        </p:spPr>
        <p:txBody>
          <a:bodyPr/>
          <a:lstStyle/>
          <a:p>
            <a:r>
              <a:rPr kumimoji="1" lang="ja-JP" altLang="en-US" dirty="0"/>
              <a:t>認知身体</a:t>
            </a:r>
          </a:p>
        </p:txBody>
      </p:sp>
      <p:sp>
        <p:nvSpPr>
          <p:cNvPr id="3" name="コンテンツ プレースホルダー 2">
            <a:extLst>
              <a:ext uri="{FF2B5EF4-FFF2-40B4-BE49-F238E27FC236}">
                <a16:creationId xmlns:a16="http://schemas.microsoft.com/office/drawing/2014/main" id="{6911CFAD-7573-EC41-0E45-FB0390FF8618}"/>
              </a:ext>
            </a:extLst>
          </p:cNvPr>
          <p:cNvSpPr>
            <a:spLocks noGrp="1"/>
          </p:cNvSpPr>
          <p:nvPr>
            <p:ph idx="1"/>
          </p:nvPr>
        </p:nvSpPr>
        <p:spPr>
          <a:xfrm>
            <a:off x="838200" y="1217668"/>
            <a:ext cx="10515600" cy="2182725"/>
          </a:xfrm>
        </p:spPr>
        <p:txBody>
          <a:bodyPr>
            <a:normAutofit/>
          </a:bodyPr>
          <a:lstStyle/>
          <a:p>
            <a:r>
              <a:rPr lang="ja-JP" altLang="en-US" dirty="0"/>
              <a:t>現在の自分自身の身体</a:t>
            </a:r>
            <a:r>
              <a:rPr lang="en-US" altLang="ja-JP" dirty="0"/>
              <a:t>* </a:t>
            </a:r>
            <a:r>
              <a:rPr lang="ja-JP" altLang="en-US" dirty="0"/>
              <a:t>状態とは異なる状態の身体状態を知覚した時の身体像を</a:t>
            </a:r>
            <a:r>
              <a:rPr lang="ja-JP" altLang="en-US" b="1" dirty="0"/>
              <a:t>認知身体</a:t>
            </a:r>
            <a:r>
              <a:rPr lang="en-US" altLang="ja-JP" b="1" dirty="0"/>
              <a:t>**</a:t>
            </a:r>
            <a:r>
              <a:rPr lang="ja-JP" altLang="en-US" dirty="0"/>
              <a:t>と呼ぶ．</a:t>
            </a:r>
            <a:endParaRPr lang="en-US" altLang="ja-JP" dirty="0"/>
          </a:p>
          <a:p>
            <a:r>
              <a:rPr lang="ja-JP" altLang="en-US" sz="2800" dirty="0"/>
              <a:t>（身体知覚を変換するために，末梢</a:t>
            </a:r>
            <a:r>
              <a:rPr lang="ja-JP" altLang="en-US" dirty="0"/>
              <a:t>神経系</a:t>
            </a:r>
            <a:r>
              <a:rPr lang="ja-JP" altLang="en-US" sz="2800" dirty="0"/>
              <a:t>あるいは中枢神経系への直接刺激だけを用いて完全に別の身体イメージ（スキーマ）を得ることは困難である．）</a:t>
            </a:r>
            <a:endParaRPr lang="en-US" altLang="ja-JP" sz="2800" dirty="0"/>
          </a:p>
        </p:txBody>
      </p:sp>
      <p:sp>
        <p:nvSpPr>
          <p:cNvPr id="4" name="スライド番号プレースホルダー 3">
            <a:extLst>
              <a:ext uri="{FF2B5EF4-FFF2-40B4-BE49-F238E27FC236}">
                <a16:creationId xmlns:a16="http://schemas.microsoft.com/office/drawing/2014/main" id="{E8CBA3DF-F638-406D-0EA1-03DC5987FC7D}"/>
              </a:ext>
            </a:extLst>
          </p:cNvPr>
          <p:cNvSpPr>
            <a:spLocks noGrp="1"/>
          </p:cNvSpPr>
          <p:nvPr>
            <p:ph type="sldNum" sz="quarter" idx="12"/>
          </p:nvPr>
        </p:nvSpPr>
        <p:spPr/>
        <p:txBody>
          <a:bodyPr/>
          <a:lstStyle/>
          <a:p>
            <a:fld id="{28498C4A-281D-456F-B1B5-DFF3FFC7FCB3}" type="slidenum">
              <a:rPr kumimoji="1" lang="ja-JP" altLang="en-US" smtClean="0"/>
              <a:t>9</a:t>
            </a:fld>
            <a:endParaRPr kumimoji="1" lang="ja-JP" altLang="en-US"/>
          </a:p>
        </p:txBody>
      </p:sp>
      <p:sp>
        <p:nvSpPr>
          <p:cNvPr id="8" name="楕円 7">
            <a:extLst>
              <a:ext uri="{FF2B5EF4-FFF2-40B4-BE49-F238E27FC236}">
                <a16:creationId xmlns:a16="http://schemas.microsoft.com/office/drawing/2014/main" id="{99B42CE2-E04B-1C2E-6A88-899CF5C02D32}"/>
              </a:ext>
            </a:extLst>
          </p:cNvPr>
          <p:cNvSpPr/>
          <p:nvPr/>
        </p:nvSpPr>
        <p:spPr>
          <a:xfrm>
            <a:off x="1421416" y="4155108"/>
            <a:ext cx="2325190" cy="1669979"/>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646139E1-21AA-CA7E-A257-EF3E1CD2FD54}"/>
              </a:ext>
            </a:extLst>
          </p:cNvPr>
          <p:cNvGrpSpPr/>
          <p:nvPr/>
        </p:nvGrpSpPr>
        <p:grpSpPr>
          <a:xfrm>
            <a:off x="1277724" y="4130841"/>
            <a:ext cx="2677886" cy="1669980"/>
            <a:chOff x="3061397" y="4022814"/>
            <a:chExt cx="2130719" cy="1670961"/>
          </a:xfrm>
        </p:grpSpPr>
        <p:pic>
          <p:nvPicPr>
            <p:cNvPr id="7" name="グラフィックス 6" descr="脳 枠線">
              <a:extLst>
                <a:ext uri="{FF2B5EF4-FFF2-40B4-BE49-F238E27FC236}">
                  <a16:creationId xmlns:a16="http://schemas.microsoft.com/office/drawing/2014/main" id="{FC255271-38A2-988A-5204-484C056AEEC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b="35918"/>
            <a:stretch/>
          </p:blipFill>
          <p:spPr>
            <a:xfrm rot="5400000">
              <a:off x="3821233" y="4322891"/>
              <a:ext cx="1670960" cy="1070806"/>
            </a:xfrm>
            <a:prstGeom prst="rect">
              <a:avLst/>
            </a:prstGeom>
          </p:spPr>
        </p:pic>
        <p:pic>
          <p:nvPicPr>
            <p:cNvPr id="10" name="グラフィックス 9" descr="脳 枠線">
              <a:extLst>
                <a:ext uri="{FF2B5EF4-FFF2-40B4-BE49-F238E27FC236}">
                  <a16:creationId xmlns:a16="http://schemas.microsoft.com/office/drawing/2014/main" id="{9FFDFF20-CFEA-FFD5-7D3C-6F9BDEBD5AC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b="35917"/>
            <a:stretch/>
          </p:blipFill>
          <p:spPr>
            <a:xfrm rot="16200000" flipH="1">
              <a:off x="2761320" y="4322892"/>
              <a:ext cx="1670960" cy="1070805"/>
            </a:xfrm>
            <a:prstGeom prst="rect">
              <a:avLst/>
            </a:prstGeom>
          </p:spPr>
        </p:pic>
      </p:grpSp>
      <p:sp>
        <p:nvSpPr>
          <p:cNvPr id="9" name="テキスト ボックス 8">
            <a:extLst>
              <a:ext uri="{FF2B5EF4-FFF2-40B4-BE49-F238E27FC236}">
                <a16:creationId xmlns:a16="http://schemas.microsoft.com/office/drawing/2014/main" id="{DA98F116-C613-014B-4850-C8A8D24B54D2}"/>
              </a:ext>
            </a:extLst>
          </p:cNvPr>
          <p:cNvSpPr txBox="1"/>
          <p:nvPr/>
        </p:nvSpPr>
        <p:spPr>
          <a:xfrm>
            <a:off x="1848823" y="5017659"/>
            <a:ext cx="1696028" cy="369332"/>
          </a:xfrm>
          <a:prstGeom prst="rect">
            <a:avLst/>
          </a:prstGeom>
          <a:solidFill>
            <a:srgbClr val="C9A4E4"/>
          </a:solidFill>
        </p:spPr>
        <p:txBody>
          <a:bodyPr wrap="square" rtlCol="0">
            <a:spAutoFit/>
          </a:bodyPr>
          <a:lstStyle/>
          <a:p>
            <a:pPr algn="ctr"/>
            <a:r>
              <a:rPr kumimoji="1" lang="ja-JP" altLang="en-US" b="1" dirty="0"/>
              <a:t>認知身体</a:t>
            </a:r>
            <a:r>
              <a:rPr kumimoji="1" lang="en-US" altLang="ja-JP" b="1" dirty="0"/>
              <a:t>**</a:t>
            </a:r>
            <a:endParaRPr kumimoji="1" lang="ja-JP" altLang="en-US" b="1" dirty="0"/>
          </a:p>
        </p:txBody>
      </p:sp>
      <p:pic>
        <p:nvPicPr>
          <p:cNvPr id="12" name="図 11">
            <a:extLst>
              <a:ext uri="{FF2B5EF4-FFF2-40B4-BE49-F238E27FC236}">
                <a16:creationId xmlns:a16="http://schemas.microsoft.com/office/drawing/2014/main" id="{F8805ACE-FACB-562D-FC44-C55FB08EE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7457" y="4556603"/>
            <a:ext cx="2337256" cy="1659451"/>
          </a:xfrm>
          <a:prstGeom prst="rect">
            <a:avLst/>
          </a:prstGeom>
        </p:spPr>
      </p:pic>
      <p:sp>
        <p:nvSpPr>
          <p:cNvPr id="13" name="テキスト ボックス 12">
            <a:extLst>
              <a:ext uri="{FF2B5EF4-FFF2-40B4-BE49-F238E27FC236}">
                <a16:creationId xmlns:a16="http://schemas.microsoft.com/office/drawing/2014/main" id="{DF8E4C2C-08EE-3F1D-3B69-3F4D6E9CDC62}"/>
              </a:ext>
            </a:extLst>
          </p:cNvPr>
          <p:cNvSpPr txBox="1"/>
          <p:nvPr/>
        </p:nvSpPr>
        <p:spPr>
          <a:xfrm>
            <a:off x="1848823" y="4548365"/>
            <a:ext cx="1336452" cy="369332"/>
          </a:xfrm>
          <a:prstGeom prst="rect">
            <a:avLst/>
          </a:prstGeom>
          <a:solidFill>
            <a:schemeClr val="accent2">
              <a:lumMod val="40000"/>
              <a:lumOff val="60000"/>
            </a:schemeClr>
          </a:solidFill>
        </p:spPr>
        <p:txBody>
          <a:bodyPr wrap="square" rtlCol="0">
            <a:spAutoFit/>
          </a:bodyPr>
          <a:lstStyle/>
          <a:p>
            <a:r>
              <a:rPr kumimoji="1" lang="ja-JP" altLang="en-US" b="1" dirty="0"/>
              <a:t>知覚・認知</a:t>
            </a:r>
          </a:p>
        </p:txBody>
      </p:sp>
      <p:cxnSp>
        <p:nvCxnSpPr>
          <p:cNvPr id="16" name="直線矢印コネクタ 15">
            <a:extLst>
              <a:ext uri="{FF2B5EF4-FFF2-40B4-BE49-F238E27FC236}">
                <a16:creationId xmlns:a16="http://schemas.microsoft.com/office/drawing/2014/main" id="{2C84EA8B-83FA-C4C9-7FE7-70E3E7C07511}"/>
              </a:ext>
            </a:extLst>
          </p:cNvPr>
          <p:cNvCxnSpPr>
            <a:cxnSpLocks/>
            <a:endCxn id="9" idx="3"/>
          </p:cNvCxnSpPr>
          <p:nvPr/>
        </p:nvCxnSpPr>
        <p:spPr>
          <a:xfrm flipH="1" flipV="1">
            <a:off x="3544851" y="5202325"/>
            <a:ext cx="4262735" cy="18902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CA84E40-7F16-8689-23CE-D45A0D1EE571}"/>
              </a:ext>
            </a:extLst>
          </p:cNvPr>
          <p:cNvSpPr txBox="1"/>
          <p:nvPr/>
        </p:nvSpPr>
        <p:spPr>
          <a:xfrm>
            <a:off x="5190695" y="4120733"/>
            <a:ext cx="1387220" cy="1200329"/>
          </a:xfrm>
          <a:prstGeom prst="rect">
            <a:avLst/>
          </a:prstGeom>
          <a:noFill/>
        </p:spPr>
        <p:txBody>
          <a:bodyPr wrap="square" rtlCol="0">
            <a:spAutoFit/>
          </a:bodyPr>
          <a:lstStyle/>
          <a:p>
            <a:r>
              <a:rPr kumimoji="1" lang="ja-JP" altLang="en-US" dirty="0"/>
              <a:t>関節角度，</a:t>
            </a:r>
            <a:endParaRPr kumimoji="1" lang="en-US" altLang="ja-JP" dirty="0"/>
          </a:p>
          <a:p>
            <a:r>
              <a:rPr kumimoji="1" lang="ja-JP" altLang="en-US" dirty="0"/>
              <a:t>接地状態，</a:t>
            </a:r>
            <a:endParaRPr kumimoji="1" lang="en-US" altLang="ja-JP" dirty="0"/>
          </a:p>
          <a:p>
            <a:r>
              <a:rPr kumimoji="1" lang="ja-JP" altLang="en-US" dirty="0"/>
              <a:t>移動速度，</a:t>
            </a:r>
            <a:endParaRPr kumimoji="1" lang="en-US" altLang="ja-JP" dirty="0"/>
          </a:p>
          <a:p>
            <a:r>
              <a:rPr kumimoji="1" lang="ja-JP" altLang="en-US" dirty="0"/>
              <a:t>胴体</a:t>
            </a:r>
            <a:r>
              <a:rPr lang="ja-JP" altLang="en-US" dirty="0"/>
              <a:t>姿勢</a:t>
            </a:r>
            <a:endParaRPr kumimoji="1" lang="en-US" altLang="ja-JP" dirty="0"/>
          </a:p>
        </p:txBody>
      </p:sp>
      <p:sp>
        <p:nvSpPr>
          <p:cNvPr id="6" name="テキスト ボックス 5">
            <a:extLst>
              <a:ext uri="{FF2B5EF4-FFF2-40B4-BE49-F238E27FC236}">
                <a16:creationId xmlns:a16="http://schemas.microsoft.com/office/drawing/2014/main" id="{68B5FA0C-BD3B-1230-72D8-73E3B7A299B5}"/>
              </a:ext>
            </a:extLst>
          </p:cNvPr>
          <p:cNvSpPr txBox="1"/>
          <p:nvPr/>
        </p:nvSpPr>
        <p:spPr>
          <a:xfrm>
            <a:off x="2012664" y="3713377"/>
            <a:ext cx="1008769" cy="373687"/>
          </a:xfrm>
          <a:prstGeom prst="rect">
            <a:avLst/>
          </a:prstGeom>
          <a:noFill/>
        </p:spPr>
        <p:txBody>
          <a:bodyPr wrap="square" rtlCol="0">
            <a:spAutoFit/>
          </a:bodyPr>
          <a:lstStyle/>
          <a:p>
            <a:pPr algn="ctr"/>
            <a:r>
              <a:rPr kumimoji="1" lang="ja-JP" altLang="en-US" b="1" dirty="0"/>
              <a:t>身体</a:t>
            </a:r>
            <a:r>
              <a:rPr kumimoji="1" lang="en-US" altLang="ja-JP" b="1" dirty="0"/>
              <a:t>*</a:t>
            </a:r>
            <a:endParaRPr kumimoji="1" lang="ja-JP" altLang="en-US" b="1" dirty="0"/>
          </a:p>
        </p:txBody>
      </p:sp>
      <p:sp>
        <p:nvSpPr>
          <p:cNvPr id="15" name="テキスト ボックス 14">
            <a:extLst>
              <a:ext uri="{FF2B5EF4-FFF2-40B4-BE49-F238E27FC236}">
                <a16:creationId xmlns:a16="http://schemas.microsoft.com/office/drawing/2014/main" id="{7BDF4A0D-AFE7-19A4-E363-13A6B4101B1B}"/>
              </a:ext>
            </a:extLst>
          </p:cNvPr>
          <p:cNvSpPr txBox="1"/>
          <p:nvPr/>
        </p:nvSpPr>
        <p:spPr>
          <a:xfrm>
            <a:off x="1711009" y="6029212"/>
            <a:ext cx="4441731" cy="461665"/>
          </a:xfrm>
          <a:prstGeom prst="rect">
            <a:avLst/>
          </a:prstGeom>
          <a:noFill/>
        </p:spPr>
        <p:txBody>
          <a:bodyPr wrap="square" rtlCol="0">
            <a:spAutoFit/>
          </a:bodyPr>
          <a:lstStyle/>
          <a:p>
            <a:r>
              <a:rPr lang="ja-JP" altLang="en-US" sz="2400" dirty="0"/>
              <a:t>身体</a:t>
            </a:r>
            <a:r>
              <a:rPr lang="en-US" altLang="ja-JP" sz="2400" dirty="0"/>
              <a:t>* </a:t>
            </a:r>
            <a:r>
              <a:rPr lang="ja-JP" altLang="en-US" sz="2400" dirty="0"/>
              <a:t>と認知身体</a:t>
            </a:r>
            <a:r>
              <a:rPr lang="en-US" altLang="ja-JP" sz="2400" dirty="0"/>
              <a:t>** </a:t>
            </a:r>
            <a:r>
              <a:rPr lang="ja-JP" altLang="en-US" sz="2400" dirty="0"/>
              <a:t>は異なる．</a:t>
            </a:r>
            <a:endParaRPr kumimoji="1" lang="ja-JP" altLang="en-US" sz="2400" dirty="0"/>
          </a:p>
        </p:txBody>
      </p:sp>
      <p:sp>
        <p:nvSpPr>
          <p:cNvPr id="14" name="テキスト ボックス 13">
            <a:extLst>
              <a:ext uri="{FF2B5EF4-FFF2-40B4-BE49-F238E27FC236}">
                <a16:creationId xmlns:a16="http://schemas.microsoft.com/office/drawing/2014/main" id="{C14B3D2D-7241-1304-1972-37E565F20D26}"/>
              </a:ext>
            </a:extLst>
          </p:cNvPr>
          <p:cNvSpPr txBox="1"/>
          <p:nvPr/>
        </p:nvSpPr>
        <p:spPr>
          <a:xfrm>
            <a:off x="6968835" y="3111300"/>
            <a:ext cx="3366655" cy="369332"/>
          </a:xfrm>
          <a:prstGeom prst="rect">
            <a:avLst/>
          </a:prstGeom>
          <a:noFill/>
        </p:spPr>
        <p:txBody>
          <a:bodyPr wrap="square" rtlCol="0">
            <a:spAutoFit/>
          </a:bodyPr>
          <a:lstStyle/>
          <a:p>
            <a:r>
              <a:rPr kumimoji="1" lang="ja-JP" altLang="en-US" dirty="0"/>
              <a:t>知覚：入ってきた情報（</a:t>
            </a:r>
            <a:r>
              <a:rPr kumimoji="1" lang="en-US" altLang="ja-JP" dirty="0"/>
              <a:t>raw</a:t>
            </a:r>
            <a:r>
              <a:rPr kumimoji="1" lang="ja-JP" altLang="en-US" dirty="0"/>
              <a:t>）</a:t>
            </a:r>
          </a:p>
        </p:txBody>
      </p:sp>
      <p:sp>
        <p:nvSpPr>
          <p:cNvPr id="17" name="テキスト ボックス 16">
            <a:extLst>
              <a:ext uri="{FF2B5EF4-FFF2-40B4-BE49-F238E27FC236}">
                <a16:creationId xmlns:a16="http://schemas.microsoft.com/office/drawing/2014/main" id="{C0F0D2A7-6D1A-EE75-6943-96D4E6EBD067}"/>
              </a:ext>
            </a:extLst>
          </p:cNvPr>
          <p:cNvSpPr txBox="1"/>
          <p:nvPr/>
        </p:nvSpPr>
        <p:spPr>
          <a:xfrm>
            <a:off x="6942446" y="3540949"/>
            <a:ext cx="4647211" cy="646331"/>
          </a:xfrm>
          <a:prstGeom prst="rect">
            <a:avLst/>
          </a:prstGeom>
          <a:noFill/>
        </p:spPr>
        <p:txBody>
          <a:bodyPr wrap="square" rtlCol="0">
            <a:spAutoFit/>
          </a:bodyPr>
          <a:lstStyle/>
          <a:p>
            <a:r>
              <a:rPr lang="ja-JP" altLang="en-US" dirty="0"/>
              <a:t>認知</a:t>
            </a:r>
            <a:r>
              <a:rPr kumimoji="1" lang="ja-JP" altLang="en-US" dirty="0"/>
              <a:t>：入ってきた情報（</a:t>
            </a:r>
            <a:r>
              <a:rPr kumimoji="1" lang="en-US" altLang="ja-JP" dirty="0"/>
              <a:t>raw</a:t>
            </a:r>
            <a:r>
              <a:rPr kumimoji="1" lang="ja-JP" altLang="en-US" dirty="0"/>
              <a:t>）を理解する．</a:t>
            </a:r>
            <a:endParaRPr kumimoji="1" lang="en-US" altLang="ja-JP" dirty="0"/>
          </a:p>
          <a:p>
            <a:r>
              <a:rPr kumimoji="1" lang="ja-JP" altLang="en-US" dirty="0"/>
              <a:t>知覚したものを解釈すること．</a:t>
            </a:r>
          </a:p>
        </p:txBody>
      </p:sp>
    </p:spTree>
    <p:extLst>
      <p:ext uri="{BB962C8B-B14F-4D97-AF65-F5344CB8AC3E}">
        <p14:creationId xmlns:p14="http://schemas.microsoft.com/office/powerpoint/2010/main" val="5512224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TotalTime>
  <Words>2462</Words>
  <Application>Microsoft Office PowerPoint</Application>
  <PresentationFormat>ワイド画面</PresentationFormat>
  <Paragraphs>336</Paragraphs>
  <Slides>24</Slides>
  <Notes>0</Notes>
  <HiddenSlides>0</HiddenSlides>
  <MMClips>1</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Google Sans</vt:lpstr>
      <vt:lpstr>メイリオ</vt:lpstr>
      <vt:lpstr>游ゴシック</vt:lpstr>
      <vt:lpstr>Arial</vt:lpstr>
      <vt:lpstr>Cambria Math</vt:lpstr>
      <vt:lpstr>Office テーマ</vt:lpstr>
      <vt:lpstr>2023/10/04 XR研究会</vt:lpstr>
      <vt:lpstr>METAVERSE/CG空間でのアバタの構成法</vt:lpstr>
      <vt:lpstr>実世界アバタの構成法について</vt:lpstr>
      <vt:lpstr>四足身体型アバタ（研究スタンス）</vt:lpstr>
      <vt:lpstr>知覚状態が高いことで</vt:lpstr>
      <vt:lpstr>身体知覚の変容</vt:lpstr>
      <vt:lpstr>身体知覚の変容</vt:lpstr>
      <vt:lpstr>PowerPoint プレゼンテーション</vt:lpstr>
      <vt:lpstr>認知身体</vt:lpstr>
      <vt:lpstr>認知身体</vt:lpstr>
      <vt:lpstr>座面の動きで起こること</vt:lpstr>
      <vt:lpstr>身体知覚の種類</vt:lpstr>
      <vt:lpstr>知覚身体</vt:lpstr>
      <vt:lpstr>Gait pattern of A1</vt:lpstr>
      <vt:lpstr>四足歩行の表現方法の候補</vt:lpstr>
      <vt:lpstr>四足を人間に投影する</vt:lpstr>
      <vt:lpstr>四足歩行を制御している感覚を再現</vt:lpstr>
      <vt:lpstr>初期接地運動の再現</vt:lpstr>
      <vt:lpstr>Lower Limb module と A1の歩行 とのタイミングを合わせる</vt:lpstr>
      <vt:lpstr>PowerPoint プレゼンテーション</vt:lpstr>
      <vt:lpstr>初期接地運動の再現</vt:lpstr>
      <vt:lpstr>アバタとしてのA1</vt:lpstr>
      <vt:lpstr>課題</vt:lpstr>
      <vt:lpstr>VRでの解決手法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小島　優希也</dc:creator>
  <cp:lastModifiedBy>小島　優希也</cp:lastModifiedBy>
  <cp:revision>415</cp:revision>
  <dcterms:created xsi:type="dcterms:W3CDTF">2023-06-28T07:51:44Z</dcterms:created>
  <dcterms:modified xsi:type="dcterms:W3CDTF">2024-03-07T03:36:27Z</dcterms:modified>
</cp:coreProperties>
</file>