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49" r:id="rId2"/>
    <p:sldId id="353" r:id="rId3"/>
    <p:sldId id="354" r:id="rId4"/>
    <p:sldId id="350" r:id="rId5"/>
    <p:sldId id="351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0000FF"/>
    <a:srgbClr val="008000"/>
    <a:srgbClr val="00FF00"/>
    <a:srgbClr val="FF00FF"/>
    <a:srgbClr val="00FFFF"/>
    <a:srgbClr val="4366B0"/>
    <a:srgbClr val="4472C4"/>
    <a:srgbClr val="8FAADC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88" autoAdjust="0"/>
    <p:restoredTop sz="96353" autoAdjust="0"/>
  </p:normalViewPr>
  <p:slideViewPr>
    <p:cSldViewPr snapToGrid="0">
      <p:cViewPr varScale="1">
        <p:scale>
          <a:sx n="161" d="100"/>
          <a:sy n="161" d="100"/>
        </p:scale>
        <p:origin x="292" y="7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88" d="100"/>
        <a:sy n="88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0FF65C-9091-4723-98CF-1BEA338658FB}" type="datetimeFigureOut">
              <a:rPr kumimoji="1" lang="ja-JP" altLang="en-US" smtClean="0"/>
              <a:t>2024/7/18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32CA3-8BCC-4FE7-8246-F131E339C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1038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32CA3-8BCC-4FE7-8246-F131E339CE2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972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B4D4DE-B784-0D3D-3B2A-CC9ADF5544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C0D0875-C3C0-4295-1057-FAC75713CA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3A3835-3538-D02D-997D-D8C0327D1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2024/2/28 Wed. 16:05~16:30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3BF50E-3947-E10C-EFA8-A005510A0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Track 3: </a:t>
            </a:r>
            <a:r>
              <a:rPr kumimoji="1" lang="ja-JP" altLang="en-US"/>
              <a:t>情報検索・情報推薦・ソーシャルメディア　データ検索・解析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3BAB9A-0201-3552-9DF4-75D9A208C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8C4A-281D-456F-B1B5-DFF3FFC7FC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3285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F6333F-2460-7BEF-6820-5F1B91E9E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42398"/>
          </a:xfrm>
        </p:spPr>
        <p:txBody>
          <a:bodyPr/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B55406-C93E-A883-7DDF-7D824023B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1BF5C8-3389-2133-DF09-C29054DF3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2024/2/28 Wed. 16:05~16:30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9C4B9A-970E-DF97-E196-A6E225C51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Track 3: </a:t>
            </a:r>
            <a:r>
              <a:rPr kumimoji="1" lang="ja-JP" altLang="en-US"/>
              <a:t>情報検索・情報推薦・ソーシャルメディア　データ検索・解析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5EC35A4-A2B7-B38D-E0F6-87504C18F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8C4A-281D-456F-B1B5-DFF3FFC7FCB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53F10BF-9CC0-C582-AFB2-026480E1B349}"/>
              </a:ext>
            </a:extLst>
          </p:cNvPr>
          <p:cNvSpPr/>
          <p:nvPr userDrawn="1"/>
        </p:nvSpPr>
        <p:spPr>
          <a:xfrm>
            <a:off x="0" y="775972"/>
            <a:ext cx="12192000" cy="114263"/>
          </a:xfrm>
          <a:prstGeom prst="rect">
            <a:avLst/>
          </a:prstGeom>
          <a:solidFill>
            <a:srgbClr val="436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77860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39724C-7239-3122-A171-D0FDEC174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A3ADDAB-5133-66FA-76BC-328BA1539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E383D7-C344-1A59-C96A-3CA7AF8B0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2024/2/28 Wed. 16:05~16:30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6734C7-F64D-83C7-B57D-65457D205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Track 3: </a:t>
            </a:r>
            <a:r>
              <a:rPr kumimoji="1" lang="ja-JP" altLang="en-US"/>
              <a:t>情報検索・情報推薦・ソーシャルメディア　データ検索・解析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898F01-1D2C-FA11-6D76-1C468F9D9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8C4A-281D-456F-B1B5-DFF3FFC7FC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486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F74F08-046E-4294-FAA4-B6A53871B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BD5CA51-CF8E-C824-4ED8-8DA951C02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2024/2/28 Wed. 16:05~16:30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C4A394C-9931-4BF6-B8AC-79DCC55A8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Track 3: </a:t>
            </a:r>
            <a:r>
              <a:rPr kumimoji="1" lang="ja-JP" altLang="en-US"/>
              <a:t>情報検索・情報推薦・ソーシャルメディア　データ検索・解析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1DE9C09-96C1-40AF-420F-C79901727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8C4A-281D-456F-B1B5-DFF3FFC7FCB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3F9D76E-015C-85FA-CAA7-E594B91185F0}"/>
              </a:ext>
            </a:extLst>
          </p:cNvPr>
          <p:cNvSpPr/>
          <p:nvPr userDrawn="1"/>
        </p:nvSpPr>
        <p:spPr>
          <a:xfrm>
            <a:off x="0" y="681086"/>
            <a:ext cx="12192000" cy="114263"/>
          </a:xfrm>
          <a:prstGeom prst="rect">
            <a:avLst/>
          </a:prstGeom>
          <a:solidFill>
            <a:srgbClr val="436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22309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D12AB92-FCE7-37E8-0919-E5C951744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2024/2/28 Wed. 16:05~16:30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FB84DAE-7B47-3176-BB51-7A5435D92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Track 3: </a:t>
            </a:r>
            <a:r>
              <a:rPr kumimoji="1" lang="ja-JP" altLang="en-US"/>
              <a:t>情報検索・情報推薦・ソーシャルメディア　データ検索・解析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6039B9B-CE3E-52BE-9921-FE4A0E326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8C4A-281D-456F-B1B5-DFF3FFC7FC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5782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0B40341-39CE-92FE-8D56-24A79D0DDC4F}"/>
              </a:ext>
            </a:extLst>
          </p:cNvPr>
          <p:cNvSpPr/>
          <p:nvPr userDrawn="1"/>
        </p:nvSpPr>
        <p:spPr>
          <a:xfrm>
            <a:off x="0" y="6245525"/>
            <a:ext cx="12192000" cy="612475"/>
          </a:xfrm>
          <a:prstGeom prst="rect">
            <a:avLst/>
          </a:prstGeom>
          <a:solidFill>
            <a:srgbClr val="436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6D24EEB-240B-DEAE-B7CB-3650FC1AD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16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864099-6C97-E682-12E9-903E26D39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942399"/>
            <a:ext cx="12192000" cy="5303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A46DE0-9CEE-037C-7AEC-A9F72C99A4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4671" y="6356350"/>
            <a:ext cx="288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/>
              <a:t>2024/2/28 Wed. 16:05~16:30</a:t>
            </a:r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B83E9C-854B-81A2-49D0-F0FF3A9C85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12466" y="6356350"/>
            <a:ext cx="53670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/>
              <a:t>Track 3: </a:t>
            </a:r>
            <a:r>
              <a:rPr lang="ja-JP" altLang="en-US"/>
              <a:t>情報検索・情報推薦・ソーシャルメディア　データ検索・解析</a:t>
            </a:r>
            <a:endParaRPr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FC013B5-313E-E383-C1DC-5D1A456E44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02460" y="6356350"/>
            <a:ext cx="24513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bg1"/>
                </a:solidFill>
              </a:defRPr>
            </a:lvl1pPr>
          </a:lstStyle>
          <a:p>
            <a:fld id="{28498C4A-281D-456F-B1B5-DFF3FFC7FCB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25683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BD5F8-E047-FC26-31EA-E4C1101BB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673" y="696686"/>
            <a:ext cx="11748655" cy="1663337"/>
          </a:xfrm>
          <a:solidFill>
            <a:srgbClr val="4366B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>
            <a:noAutofit/>
          </a:bodyPr>
          <a:lstStyle/>
          <a:p>
            <a:pPr algn="ctr"/>
            <a:r>
              <a:rPr lang="ja-JP" altLang="en-US" sz="4800" dirty="0">
                <a:solidFill>
                  <a:schemeClr val="bg1"/>
                </a:solidFill>
              </a:rPr>
              <a:t>資料</a:t>
            </a:r>
            <a:r>
              <a:rPr kumimoji="1" lang="ja-JP" altLang="en-US" sz="4800" dirty="0">
                <a:solidFill>
                  <a:schemeClr val="bg1"/>
                </a:solidFill>
              </a:rPr>
              <a:t> </a:t>
            </a:r>
            <a:r>
              <a:rPr kumimoji="1" lang="en-US" altLang="ja-JP" sz="4800" dirty="0">
                <a:solidFill>
                  <a:schemeClr val="bg1"/>
                </a:solidFill>
              </a:rPr>
              <a:t>2024/</a:t>
            </a:r>
            <a:r>
              <a:rPr lang="en-US" altLang="ja-JP" sz="4800" dirty="0">
                <a:solidFill>
                  <a:schemeClr val="bg1"/>
                </a:solidFill>
              </a:rPr>
              <a:t>07/18</a:t>
            </a:r>
            <a:endParaRPr kumimoji="1" lang="ja-JP" altLang="en-US" sz="4800" dirty="0">
              <a:solidFill>
                <a:schemeClr val="bg1"/>
              </a:solidFill>
            </a:endParaRP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3B7E6EB-1411-F782-BBE5-2239E8D04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0096" y="2574845"/>
            <a:ext cx="10991808" cy="2793595"/>
          </a:xfrm>
        </p:spPr>
        <p:txBody>
          <a:bodyPr>
            <a:normAutofit/>
          </a:bodyPr>
          <a:lstStyle/>
          <a:p>
            <a:pPr marL="342900" indent="-342900">
              <a:lnSpc>
                <a:spcPct val="95000"/>
              </a:lnSpc>
              <a:buFont typeface="Arial" panose="020B0604020202020204" pitchFamily="34" charset="0"/>
              <a:buChar char="•"/>
            </a:pPr>
            <a:endParaRPr lang="en-US" altLang="ja-JP" sz="2000" b="1" dirty="0">
              <a:solidFill>
                <a:schemeClr val="tx1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5E8275B-5711-6CC2-35B4-EDF351811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8C4A-281D-456F-B1B5-DFF3FFC7FCB3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9" name="テキスト プレースホルダー 2">
            <a:extLst>
              <a:ext uri="{FF2B5EF4-FFF2-40B4-BE49-F238E27FC236}">
                <a16:creationId xmlns:a16="http://schemas.microsoft.com/office/drawing/2014/main" id="{46C0D660-6A63-895D-F66C-3302264D8DED}"/>
              </a:ext>
            </a:extLst>
          </p:cNvPr>
          <p:cNvSpPr txBox="1">
            <a:spLocks/>
          </p:cNvSpPr>
          <p:nvPr/>
        </p:nvSpPr>
        <p:spPr>
          <a:xfrm>
            <a:off x="1139825" y="5368440"/>
            <a:ext cx="9912350" cy="835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dirty="0">
                <a:solidFill>
                  <a:schemeClr val="tx1"/>
                </a:solidFill>
              </a:rPr>
              <a:t>小島　優希也 </a:t>
            </a:r>
            <a:r>
              <a:rPr lang="en-US" altLang="ja-JP" dirty="0">
                <a:solidFill>
                  <a:schemeClr val="tx1"/>
                </a:solidFill>
              </a:rPr>
              <a:t>(M2)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590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5B0801-5706-B31D-1213-78BCECD16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VRSJ2024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239687-86BA-0A02-85E4-BB2EE2094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山登り（実験では階段上り）のストックの感覚と上昇感覚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04C64CB-BD3E-65D9-A1C6-B1C84D0BC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8C4A-281D-456F-B1B5-DFF3FFC7FCB3}" type="slidenum">
              <a:rPr kumimoji="1" lang="ja-JP" altLang="en-US" smtClean="0"/>
              <a:t>2</a:t>
            </a:fld>
            <a:endParaRPr kumimoji="1" lang="ja-JP" altLang="en-US"/>
          </a:p>
        </p:txBody>
      </p:sp>
      <p:pic>
        <p:nvPicPr>
          <p:cNvPr id="5" name="図 4" descr="グラフ, 折れ線グラフ&#10;&#10;自動的に生成された説明">
            <a:extLst>
              <a:ext uri="{FF2B5EF4-FFF2-40B4-BE49-F238E27FC236}">
                <a16:creationId xmlns:a16="http://schemas.microsoft.com/office/drawing/2014/main" id="{B1D5E377-7483-3703-430F-6AA360703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69" y="2772676"/>
            <a:ext cx="4235321" cy="1552956"/>
          </a:xfrm>
          <a:prstGeom prst="rect">
            <a:avLst/>
          </a:prstGeom>
        </p:spPr>
      </p:pic>
      <p:pic>
        <p:nvPicPr>
          <p:cNvPr id="6" name="図 5" descr="グラフ&#10;&#10;自動的に生成された説明">
            <a:extLst>
              <a:ext uri="{FF2B5EF4-FFF2-40B4-BE49-F238E27FC236}">
                <a16:creationId xmlns:a16="http://schemas.microsoft.com/office/drawing/2014/main" id="{4F2603E0-AECF-62DD-C991-359EC63E81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48" y="4436457"/>
            <a:ext cx="4184544" cy="1532187"/>
          </a:xfrm>
          <a:prstGeom prst="rect">
            <a:avLst/>
          </a:prstGeom>
        </p:spPr>
      </p:pic>
      <p:pic>
        <p:nvPicPr>
          <p:cNvPr id="7" name="図 6" descr="グラフ, 折れ線グラフ&#10;&#10;自動的に生成された説明">
            <a:extLst>
              <a:ext uri="{FF2B5EF4-FFF2-40B4-BE49-F238E27FC236}">
                <a16:creationId xmlns:a16="http://schemas.microsoft.com/office/drawing/2014/main" id="{0F48DECE-5FC6-E107-3FF8-762C2E22AA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2" y="1304630"/>
            <a:ext cx="3811600" cy="1397592"/>
          </a:xfrm>
          <a:prstGeom prst="rect">
            <a:avLst/>
          </a:prstGeom>
        </p:spPr>
      </p:pic>
      <p:pic>
        <p:nvPicPr>
          <p:cNvPr id="8" name="図 7" descr="グラフ, 折れ線グラフ&#10;&#10;自動的に生成された説明">
            <a:extLst>
              <a:ext uri="{FF2B5EF4-FFF2-40B4-BE49-F238E27FC236}">
                <a16:creationId xmlns:a16="http://schemas.microsoft.com/office/drawing/2014/main" id="{2D1D41D3-1586-E423-9C74-62D7AD9C37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646" y="1420321"/>
            <a:ext cx="3261813" cy="119600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D6E6D62-B754-873B-BCC9-85F5F5821088}"/>
              </a:ext>
            </a:extLst>
          </p:cNvPr>
          <p:cNvSpPr txBox="1"/>
          <p:nvPr/>
        </p:nvSpPr>
        <p:spPr>
          <a:xfrm>
            <a:off x="4834685" y="2611360"/>
            <a:ext cx="2099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(d) </a:t>
            </a:r>
            <a:r>
              <a:rPr kumimoji="1" lang="ja-JP" altLang="en-US" dirty="0"/>
              <a:t>ランダム波形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6661CE7-76BE-CC91-5FE8-41DA80D60E8B}"/>
              </a:ext>
            </a:extLst>
          </p:cNvPr>
          <p:cNvSpPr txBox="1"/>
          <p:nvPr/>
        </p:nvSpPr>
        <p:spPr>
          <a:xfrm>
            <a:off x="1395806" y="2595255"/>
            <a:ext cx="1135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(a) </a:t>
            </a:r>
            <a:r>
              <a:rPr kumimoji="1" lang="ja-JP" altLang="en-US" dirty="0"/>
              <a:t>平地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3EC2779-5F26-A6F8-1C4E-C27084DF32D3}"/>
              </a:ext>
            </a:extLst>
          </p:cNvPr>
          <p:cNvSpPr txBox="1"/>
          <p:nvPr/>
        </p:nvSpPr>
        <p:spPr>
          <a:xfrm>
            <a:off x="1122995" y="4161249"/>
            <a:ext cx="1843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(b) </a:t>
            </a:r>
            <a:r>
              <a:rPr lang="ja-JP" altLang="en-US" dirty="0"/>
              <a:t>緩い登り坂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3A042CA-501E-DE76-19FD-7F57EC49E262}"/>
              </a:ext>
            </a:extLst>
          </p:cNvPr>
          <p:cNvSpPr txBox="1"/>
          <p:nvPr/>
        </p:nvSpPr>
        <p:spPr>
          <a:xfrm>
            <a:off x="1122995" y="5946517"/>
            <a:ext cx="2099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(c) </a:t>
            </a:r>
            <a:r>
              <a:rPr lang="ja-JP" altLang="en-US" dirty="0"/>
              <a:t>急な登り坂</a:t>
            </a:r>
            <a:endParaRPr kumimoji="1" lang="ja-JP" altLang="en-US" dirty="0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F4B9AEF8-3B2E-327D-62E0-DC373E1C9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8670" y="4925551"/>
            <a:ext cx="6009649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メイリオ" panose="020B0604030504040204" pitchFamily="50" charset="-128"/>
                <a:cs typeface="Times New Roman" panose="02020603050405020304" pitchFamily="18" charset="0"/>
              </a:rPr>
              <a:t>平地歩行時のストックの感覚　　　　　　　　　　　先ほどの階段を上った時の感覚</a:t>
            </a:r>
            <a:endParaRPr kumimoji="0" lang="ja-JP" altLang="ja-JP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4F5D0E77-D5EF-A952-A12F-E3145BE6F9EB}"/>
              </a:ext>
            </a:extLst>
          </p:cNvPr>
          <p:cNvGrpSpPr/>
          <p:nvPr/>
        </p:nvGrpSpPr>
        <p:grpSpPr>
          <a:xfrm>
            <a:off x="5958159" y="5178665"/>
            <a:ext cx="3765550" cy="359410"/>
            <a:chOff x="0" y="0"/>
            <a:chExt cx="3600000" cy="360000"/>
          </a:xfrm>
        </p:grpSpPr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08E39EBA-890F-8432-4AB4-F8FBCD307C57}"/>
                </a:ext>
              </a:extLst>
            </p:cNvPr>
            <p:cNvCxnSpPr/>
            <p:nvPr/>
          </p:nvCxnSpPr>
          <p:spPr>
            <a:xfrm>
              <a:off x="0" y="180000"/>
              <a:ext cx="360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D81903EB-F742-7C4F-9C0E-3AE55E34E9D3}"/>
                </a:ext>
              </a:extLst>
            </p:cNvPr>
            <p:cNvCxnSpPr/>
            <p:nvPr/>
          </p:nvCxnSpPr>
          <p:spPr>
            <a:xfrm>
              <a:off x="0" y="0"/>
              <a:ext cx="0" cy="36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745BACF5-65A7-2C09-B62F-3AD043FA6C79}"/>
                </a:ext>
              </a:extLst>
            </p:cNvPr>
            <p:cNvCxnSpPr/>
            <p:nvPr/>
          </p:nvCxnSpPr>
          <p:spPr>
            <a:xfrm>
              <a:off x="3600000" y="0"/>
              <a:ext cx="0" cy="36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6">
            <a:extLst>
              <a:ext uri="{FF2B5EF4-FFF2-40B4-BE49-F238E27FC236}">
                <a16:creationId xmlns:a16="http://schemas.microsoft.com/office/drawing/2014/main" id="{385CBC99-6EFF-2B2F-5EFC-5818A3493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6460" y="461744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1243DD3-A918-DAEA-D161-A354084CD6A8}"/>
              </a:ext>
            </a:extLst>
          </p:cNvPr>
          <p:cNvSpPr txBox="1"/>
          <p:nvPr/>
        </p:nvSpPr>
        <p:spPr>
          <a:xfrm>
            <a:off x="7705649" y="1778892"/>
            <a:ext cx="3090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00FF"/>
                </a:solidFill>
              </a:rPr>
              <a:t>青</a:t>
            </a:r>
            <a:r>
              <a:rPr lang="ja-JP" altLang="en-US" dirty="0"/>
              <a:t>がストックのスライダー</a:t>
            </a:r>
            <a:endParaRPr lang="en-US" altLang="ja-JP" dirty="0"/>
          </a:p>
          <a:p>
            <a:r>
              <a:rPr kumimoji="1" lang="ja-JP" altLang="en-US" dirty="0">
                <a:solidFill>
                  <a:srgbClr val="33CC33"/>
                </a:solidFill>
              </a:rPr>
              <a:t>緑</a:t>
            </a:r>
            <a:r>
              <a:rPr kumimoji="1" lang="ja-JP" altLang="en-US" dirty="0"/>
              <a:t>がストックの伸縮</a:t>
            </a:r>
            <a:endParaRPr kumimoji="1" lang="en-US" altLang="ja-JP" dirty="0"/>
          </a:p>
          <a:p>
            <a:r>
              <a:rPr lang="ja-JP" altLang="en-US" dirty="0">
                <a:solidFill>
                  <a:srgbClr val="FF0000"/>
                </a:solidFill>
              </a:rPr>
              <a:t>赤</a:t>
            </a:r>
            <a:r>
              <a:rPr lang="ja-JP" altLang="en-US" dirty="0"/>
              <a:t>が椅子の上下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835D675-ABDB-93DC-0777-86212E113D72}"/>
              </a:ext>
            </a:extLst>
          </p:cNvPr>
          <p:cNvSpPr txBox="1"/>
          <p:nvPr/>
        </p:nvSpPr>
        <p:spPr>
          <a:xfrm>
            <a:off x="5530163" y="4429662"/>
            <a:ext cx="3261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Visual Analog Scale, N=6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BB59079-A913-E8F1-D32D-21098D09CBCB}"/>
              </a:ext>
            </a:extLst>
          </p:cNvPr>
          <p:cNvSpPr txBox="1"/>
          <p:nvPr/>
        </p:nvSpPr>
        <p:spPr>
          <a:xfrm>
            <a:off x="6699555" y="5567759"/>
            <a:ext cx="248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□ どちらでもない．</a:t>
            </a:r>
          </a:p>
        </p:txBody>
      </p:sp>
    </p:spTree>
    <p:extLst>
      <p:ext uri="{BB962C8B-B14F-4D97-AF65-F5344CB8AC3E}">
        <p14:creationId xmlns:p14="http://schemas.microsoft.com/office/powerpoint/2010/main" val="1880857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74DDEA-60F3-42D6-63FF-F04A49FCD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Body Transfer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57983F4-A8C6-1B84-FA56-5ABD0EDA99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4A6FC4B-3078-2712-8AB3-62E054AC8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8C4A-281D-456F-B1B5-DFF3FFC7FCB3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907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43D3F9-FE20-9035-B852-F62A301BD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四足ロボットの</a:t>
            </a:r>
            <a:r>
              <a:rPr lang="en-US" altLang="ja-JP" dirty="0"/>
              <a:t>Body Owner Ship</a:t>
            </a:r>
            <a:r>
              <a:rPr lang="ja-JP" altLang="en-US" dirty="0"/>
              <a:t>を高める動き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B2E3AE-9B15-1913-D041-78D6739F1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ストックデバイスの３自由度</a:t>
            </a:r>
            <a:endParaRPr kumimoji="1" lang="en-US" altLang="ja-JP" dirty="0"/>
          </a:p>
          <a:p>
            <a:pPr lvl="1"/>
            <a:r>
              <a:rPr lang="ja-JP" altLang="en-US" dirty="0">
                <a:solidFill>
                  <a:srgbClr val="FF0000"/>
                </a:solidFill>
              </a:rPr>
              <a:t>倒方向回転</a:t>
            </a:r>
            <a:endParaRPr lang="en-US" altLang="ja-JP" dirty="0">
              <a:solidFill>
                <a:srgbClr val="FF0000"/>
              </a:solidFill>
            </a:endParaRPr>
          </a:p>
          <a:p>
            <a:pPr lvl="1"/>
            <a:r>
              <a:rPr kumimoji="1" lang="ja-JP" altLang="en-US" dirty="0">
                <a:solidFill>
                  <a:srgbClr val="33CC33"/>
                </a:solidFill>
              </a:rPr>
              <a:t>並進移動</a:t>
            </a:r>
            <a:endParaRPr kumimoji="1" lang="en-US" altLang="ja-JP" dirty="0">
              <a:solidFill>
                <a:srgbClr val="33CC33"/>
              </a:solidFill>
            </a:endParaRPr>
          </a:p>
          <a:p>
            <a:pPr lvl="1"/>
            <a:r>
              <a:rPr lang="ja-JP" altLang="en-US" dirty="0">
                <a:solidFill>
                  <a:srgbClr val="0000FF"/>
                </a:solidFill>
              </a:rPr>
              <a:t>伸縮</a:t>
            </a:r>
            <a:endParaRPr lang="en-US" altLang="ja-JP" dirty="0">
              <a:solidFill>
                <a:srgbClr val="0000FF"/>
              </a:solidFill>
            </a:endParaRPr>
          </a:p>
          <a:p>
            <a:pPr lvl="1"/>
            <a:endParaRPr kumimoji="1" lang="en-US" altLang="ja-JP" dirty="0"/>
          </a:p>
          <a:p>
            <a:r>
              <a:rPr kumimoji="1" lang="ja-JP" altLang="en-US" dirty="0"/>
              <a:t>仮説：四足ロボット</a:t>
            </a:r>
            <a:r>
              <a:rPr lang="ja-JP" altLang="en-US" dirty="0"/>
              <a:t>の前足の動きは上下動が大きいため，</a:t>
            </a:r>
            <a:br>
              <a:rPr lang="en-US" altLang="ja-JP" dirty="0"/>
            </a:br>
            <a:r>
              <a:rPr lang="ja-JP" altLang="en-US" dirty="0"/>
              <a:t>　　　体験者の手の上下動が</a:t>
            </a:r>
            <a:r>
              <a:rPr lang="en-US" altLang="ja-JP" dirty="0"/>
              <a:t>Body Owner Ship </a:t>
            </a:r>
            <a:r>
              <a:rPr lang="ja-JP" altLang="en-US" dirty="0"/>
              <a:t>を高める．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8FEFABF-C7F0-9BB5-9A21-3EE4601F3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8C4A-281D-456F-B1B5-DFF3FFC7FCB3}" type="slidenum">
              <a:rPr kumimoji="1" lang="ja-JP" altLang="en-US" smtClean="0"/>
              <a:t>4</a:t>
            </a:fld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FBFCE3C8-8DCE-B891-6491-E02FEE552E78}"/>
              </a:ext>
            </a:extLst>
          </p:cNvPr>
          <p:cNvCxnSpPr>
            <a:cxnSpLocks/>
          </p:cNvCxnSpPr>
          <p:nvPr/>
        </p:nvCxnSpPr>
        <p:spPr>
          <a:xfrm flipV="1">
            <a:off x="5658335" y="1791966"/>
            <a:ext cx="543682" cy="672307"/>
          </a:xfrm>
          <a:prstGeom prst="line">
            <a:avLst/>
          </a:prstGeom>
          <a:ln w="317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EC302F13-A0E3-52E9-235C-48935DDE6965}"/>
              </a:ext>
            </a:extLst>
          </p:cNvPr>
          <p:cNvCxnSpPr>
            <a:cxnSpLocks/>
          </p:cNvCxnSpPr>
          <p:nvPr/>
        </p:nvCxnSpPr>
        <p:spPr>
          <a:xfrm flipV="1">
            <a:off x="4678018" y="2557670"/>
            <a:ext cx="29066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70AC9B4E-250B-C82B-2467-4BB3846314E0}"/>
              </a:ext>
            </a:extLst>
          </p:cNvPr>
          <p:cNvCxnSpPr>
            <a:cxnSpLocks/>
          </p:cNvCxnSpPr>
          <p:nvPr/>
        </p:nvCxnSpPr>
        <p:spPr>
          <a:xfrm flipV="1">
            <a:off x="6202017" y="1469813"/>
            <a:ext cx="272013" cy="322469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円弧 16">
            <a:extLst>
              <a:ext uri="{FF2B5EF4-FFF2-40B4-BE49-F238E27FC236}">
                <a16:creationId xmlns:a16="http://schemas.microsoft.com/office/drawing/2014/main" id="{68AEC363-AEBB-1B0F-8BB4-FAB0718EAA9D}"/>
              </a:ext>
            </a:extLst>
          </p:cNvPr>
          <p:cNvSpPr/>
          <p:nvPr/>
        </p:nvSpPr>
        <p:spPr>
          <a:xfrm>
            <a:off x="5433392" y="2128119"/>
            <a:ext cx="540000" cy="540000"/>
          </a:xfrm>
          <a:prstGeom prst="arc">
            <a:avLst>
              <a:gd name="adj1" fmla="val 5114820"/>
              <a:gd name="adj2" fmla="val 4982678"/>
            </a:avLst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B7FC7FEF-2E24-ECEA-745A-A85EC6C46B61}"/>
              </a:ext>
            </a:extLst>
          </p:cNvPr>
          <p:cNvCxnSpPr/>
          <p:nvPr/>
        </p:nvCxnSpPr>
        <p:spPr>
          <a:xfrm>
            <a:off x="4779867" y="2415264"/>
            <a:ext cx="2160000" cy="0"/>
          </a:xfrm>
          <a:prstGeom prst="straightConnector1">
            <a:avLst/>
          </a:prstGeom>
          <a:ln w="38100">
            <a:solidFill>
              <a:srgbClr val="33CC33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32805F76-EA72-3405-57AB-92AD3A0A3A86}"/>
              </a:ext>
            </a:extLst>
          </p:cNvPr>
          <p:cNvCxnSpPr>
            <a:cxnSpLocks/>
          </p:cNvCxnSpPr>
          <p:nvPr/>
        </p:nvCxnSpPr>
        <p:spPr>
          <a:xfrm flipV="1">
            <a:off x="5722545" y="1247715"/>
            <a:ext cx="565598" cy="667141"/>
          </a:xfrm>
          <a:prstGeom prst="straightConnector1">
            <a:avLst/>
          </a:prstGeom>
          <a:ln w="76200"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D46561CB-A9AD-292A-B0A2-8956BC022994}"/>
              </a:ext>
            </a:extLst>
          </p:cNvPr>
          <p:cNvCxnSpPr>
            <a:cxnSpLocks/>
          </p:cNvCxnSpPr>
          <p:nvPr/>
        </p:nvCxnSpPr>
        <p:spPr>
          <a:xfrm flipV="1">
            <a:off x="5658335" y="4906207"/>
            <a:ext cx="0" cy="830158"/>
          </a:xfrm>
          <a:prstGeom prst="line">
            <a:avLst/>
          </a:prstGeom>
          <a:ln w="317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6B1A60FC-A230-116D-CB96-D4595AFACEFB}"/>
              </a:ext>
            </a:extLst>
          </p:cNvPr>
          <p:cNvCxnSpPr>
            <a:cxnSpLocks/>
          </p:cNvCxnSpPr>
          <p:nvPr/>
        </p:nvCxnSpPr>
        <p:spPr>
          <a:xfrm flipV="1">
            <a:off x="4406005" y="5736365"/>
            <a:ext cx="29066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151D1976-1007-4718-FC67-2F367AB9977A}"/>
              </a:ext>
            </a:extLst>
          </p:cNvPr>
          <p:cNvCxnSpPr>
            <a:cxnSpLocks/>
          </p:cNvCxnSpPr>
          <p:nvPr/>
        </p:nvCxnSpPr>
        <p:spPr>
          <a:xfrm flipH="1" flipV="1">
            <a:off x="5658335" y="4474817"/>
            <a:ext cx="0" cy="431390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2F285A14-ED05-ED60-A165-D819A16BBADC}"/>
              </a:ext>
            </a:extLst>
          </p:cNvPr>
          <p:cNvCxnSpPr>
            <a:cxnSpLocks/>
          </p:cNvCxnSpPr>
          <p:nvPr/>
        </p:nvCxnSpPr>
        <p:spPr>
          <a:xfrm flipV="1">
            <a:off x="5341216" y="4480646"/>
            <a:ext cx="0" cy="761260"/>
          </a:xfrm>
          <a:prstGeom prst="straightConnector1">
            <a:avLst/>
          </a:prstGeom>
          <a:ln w="76200"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064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14DBEA-D3F4-9172-A4FA-3F648CCA8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進んでいる感覚を高める動き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8D017F-B695-3662-A750-4B472B704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上下動のみでは進行感覚が得られない．</a:t>
            </a:r>
            <a:endParaRPr lang="en-US" altLang="ja-JP" dirty="0"/>
          </a:p>
          <a:p>
            <a:r>
              <a:rPr kumimoji="1" lang="ja-JP" altLang="en-US" dirty="0"/>
              <a:t>仮説：前後並進移動または前後倒方向の動きが前進感覚を高める．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8E28A92-F88A-96CB-3C2D-B5244AC31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8C4A-281D-456F-B1B5-DFF3FFC7FCB3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9875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メイリオ">
      <a:majorFont>
        <a:latin typeface="Times New Roman"/>
        <a:ea typeface="メイリオ"/>
        <a:cs typeface=""/>
      </a:majorFont>
      <a:minorFont>
        <a:latin typeface="Times New Roman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英文 Segoe UI 和文 メイリオ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4061</TotalTime>
  <Words>172</Words>
  <Application>Microsoft Office PowerPoint</Application>
  <PresentationFormat>ワイド画面</PresentationFormat>
  <Paragraphs>31</Paragraphs>
  <Slides>5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Arial</vt:lpstr>
      <vt:lpstr>Segoe UI</vt:lpstr>
      <vt:lpstr>Times New Roman</vt:lpstr>
      <vt:lpstr>Office テーマ</vt:lpstr>
      <vt:lpstr>資料 2024/07/18</vt:lpstr>
      <vt:lpstr>VRSJ2024</vt:lpstr>
      <vt:lpstr>Body Transfer</vt:lpstr>
      <vt:lpstr>四足ロボットのBody Owner Shipを高める動き</vt:lpstr>
      <vt:lpstr>進んでいる感覚を高める動き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小島　優希也</dc:creator>
  <cp:lastModifiedBy>小島　優希也</cp:lastModifiedBy>
  <cp:revision>446</cp:revision>
  <dcterms:created xsi:type="dcterms:W3CDTF">2023-06-28T07:51:44Z</dcterms:created>
  <dcterms:modified xsi:type="dcterms:W3CDTF">2024-07-18T01:15:55Z</dcterms:modified>
</cp:coreProperties>
</file>