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3"/>
  </p:notesMasterIdLst>
  <p:sldIdLst>
    <p:sldId id="256" r:id="rId2"/>
    <p:sldId id="257" r:id="rId3"/>
    <p:sldId id="264" r:id="rId4"/>
    <p:sldId id="263" r:id="rId5"/>
    <p:sldId id="259" r:id="rId6"/>
    <p:sldId id="260" r:id="rId7"/>
    <p:sldId id="266" r:id="rId8"/>
    <p:sldId id="262" r:id="rId9"/>
    <p:sldId id="261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024" autoAdjust="0"/>
  </p:normalViewPr>
  <p:slideViewPr>
    <p:cSldViewPr snapToGrid="0">
      <p:cViewPr varScale="1">
        <p:scale>
          <a:sx n="85" d="100"/>
          <a:sy n="85" d="100"/>
        </p:scale>
        <p:origin x="14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9B6BF-FCD1-4AFD-A293-49BDC34FBA2C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84ECCA-2E5B-4BF5-B400-4B85B948503C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3086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colorful air balloon is of course a reference to the BYTE Magazine August </a:t>
            </a:r>
            <a:r>
              <a:rPr lang="en-US" b="1" i="1"/>
              <a:t>1981</a:t>
            </a:r>
            <a:r>
              <a:rPr lang="en-US"/>
              <a:t> edition about Smalltalk-80,</a:t>
            </a:r>
          </a:p>
          <a:p>
            <a:r>
              <a:rPr lang="en-US"/>
              <a:t>as you have probably already noticed. ;-).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52498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0600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Databases: Postgres, MariaDB and MySQL.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956147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pop-left contains the ST base library (image).</a:t>
            </a:r>
          </a:p>
          <a:p>
            <a:r>
              <a:rPr lang="en-US"/>
              <a:t>Below that the example shop client, in a separate project.</a:t>
            </a:r>
          </a:p>
          <a:p>
            <a:r>
              <a:rPr lang="en-US"/>
              <a:t>ST source code on the right, methods loadOrders and onLoadOrders (part).</a:t>
            </a:r>
          </a:p>
          <a:p>
            <a:r>
              <a:rPr lang="en-US"/>
              <a:t>Live demo possible...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006514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why should I use SmallJS i.s.o. TypeScript? (don’t use bare JS ;-)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6947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noProof="0"/>
              <a:t>That the syntax fits on a postcard is actually true.</a:t>
            </a:r>
          </a:p>
          <a:p>
            <a:r>
              <a:rPr lang="en-US" noProof="0"/>
              <a:t>The quarter on the lower left contains the complete syntax.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47926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Smalltalk advantages</a:t>
            </a:r>
          </a:p>
          <a:p>
            <a:pPr marL="171450" indent="-171450">
              <a:buFontTx/>
              <a:buChar char="-"/>
            </a:pPr>
            <a:r>
              <a:rPr lang="en-US"/>
              <a:t>More elegant calling and reuse.</a:t>
            </a:r>
          </a:p>
          <a:p>
            <a:pPr marL="171450" indent="-171450">
              <a:buFontTx/>
              <a:buChar char="-"/>
            </a:pPr>
            <a:r>
              <a:rPr lang="en-US"/>
              <a:t>Preserves fractions.</a:t>
            </a:r>
          </a:p>
          <a:p>
            <a:pPr marL="171450" indent="-171450">
              <a:buFontTx/>
              <a:buChar char="-"/>
            </a:pPr>
            <a:r>
              <a:rPr lang="en-US"/>
              <a:t>Automatic big int use.</a:t>
            </a:r>
          </a:p>
          <a:p>
            <a:pPr marL="171450" indent="-171450">
              <a:buFontTx/>
              <a:buChar char="-"/>
            </a:pPr>
            <a:r>
              <a:rPr lang="en-US"/>
              <a:t>Signals error after illegal use i.s.o. unwanted coercion.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142776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For async / wait it is not possible to work around it with a simpler concurrency method: block fork.</a:t>
            </a:r>
          </a:p>
          <a:p>
            <a:r>
              <a:rPr lang="en-US"/>
              <a:t>The basic design fix is that the *caller* should decide async execution, not the *callee*.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1477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Type inferencing via VSCode IDE needs language server.</a:t>
            </a:r>
          </a:p>
          <a:p>
            <a:r>
              <a:rPr lang="en-US"/>
              <a:t>Dolphin Smalltalk implemented namespaces recently.</a:t>
            </a:r>
          </a:p>
          <a:p>
            <a:r>
              <a:rPr lang="en-US"/>
              <a:t>Community: That’s what you guys could help with. </a:t>
            </a:r>
            <a:r>
              <a:rPr lang="en-US">
                <a:sym typeface="Wingdings" panose="05000000000000000000" pitchFamily="2" charset="2"/>
              </a:rPr>
              <a:t></a:t>
            </a:r>
          </a:p>
          <a:p>
            <a:r>
              <a:rPr lang="en-US">
                <a:sym typeface="Wingdings" panose="05000000000000000000" pitchFamily="2" charset="2"/>
              </a:rPr>
              <a:t>And you can use SmallJS incrementally next to TS.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54498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84ECCA-2E5B-4BF5-B400-4B85B948503C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2836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394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161245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50431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53614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37763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889383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839835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7911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2746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89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42717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463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70822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49213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26054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3212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E9568-0F03-4866-87AD-CAF9FA4FA032}" type="datetimeFigureOut">
              <a:rPr lang="nl-NL" smtClean="0"/>
              <a:t>1-3-2024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757DA94-EE02-4921-97A4-820BA26805BB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4522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  <p:sldLayoutId id="2147483781" r:id="rId14"/>
    <p:sldLayoutId id="2147483782" r:id="rId15"/>
    <p:sldLayoutId id="214748378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BDB27-7CFF-AA61-41CA-676087B2A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838" y="852310"/>
            <a:ext cx="3663424" cy="1591732"/>
          </a:xfrm>
        </p:spPr>
        <p:txBody>
          <a:bodyPr/>
          <a:lstStyle/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5FCBEF"/>
              </a:buClr>
              <a:buSzPct val="80000"/>
              <a:buFont typeface="Wingdings 3" charset="2"/>
              <a:buNone/>
              <a:tabLst/>
              <a:defRPr/>
            </a:pPr>
            <a:r>
              <a:rPr lang="en-US" sz="7200" cap="none">
                <a:solidFill>
                  <a:srgbClr val="0070C0"/>
                </a:solidFill>
              </a:rPr>
              <a:t>SmallJS</a:t>
            </a:r>
            <a:br>
              <a:rPr lang="en-US" cap="none">
                <a:solidFill>
                  <a:srgbClr val="0070C0"/>
                </a:solidFill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rebuchet MS" panose="020B0603020202020204"/>
                <a:ea typeface="+mn-ea"/>
                <a:cs typeface="+mn-cs"/>
              </a:rPr>
              <a:t>Back to elegance</a:t>
            </a:r>
            <a:endParaRPr lang="en-US" sz="2400" cap="none">
              <a:solidFill>
                <a:srgbClr val="0070C0"/>
              </a:solidFill>
            </a:endParaRPr>
          </a:p>
        </p:txBody>
      </p:sp>
      <p:pic>
        <p:nvPicPr>
          <p:cNvPr id="7" name="Picture 6" descr="A hot air balloon with a yellow and blue background&#10;&#10;Description automatically generated">
            <a:extLst>
              <a:ext uri="{FF2B5EF4-FFF2-40B4-BE49-F238E27FC236}">
                <a16:creationId xmlns:a16="http://schemas.microsoft.com/office/drawing/2014/main" id="{EF168A0E-1284-9C05-8517-C9748B645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8177" y="2935111"/>
            <a:ext cx="3070579" cy="30705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1C4B302-6668-F54C-35DC-4588E039E442}"/>
              </a:ext>
            </a:extLst>
          </p:cNvPr>
          <p:cNvSpPr txBox="1"/>
          <p:nvPr/>
        </p:nvSpPr>
        <p:spPr>
          <a:xfrm>
            <a:off x="300728" y="6312093"/>
            <a:ext cx="61056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/>
              <a:t>Open sourced on: github.com/Small-JS/SmallJS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A9558E-15AF-DD4C-6AA2-555E702E88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42668" y="3429000"/>
            <a:ext cx="2549331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4920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99911"/>
          </a:xfrm>
        </p:spPr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SmallJS summary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930400"/>
            <a:ext cx="8596668" cy="3880773"/>
          </a:xfrm>
        </p:spPr>
        <p:txBody>
          <a:bodyPr/>
          <a:lstStyle/>
          <a:p>
            <a:r>
              <a:rPr lang="en-US" sz="2400" b="1"/>
              <a:t>Uses the elegant and safe Smalltalk language!</a:t>
            </a:r>
          </a:p>
          <a:p>
            <a:r>
              <a:rPr lang="en-US" sz="2400"/>
              <a:t>Integrates tightly with JS.</a:t>
            </a:r>
          </a:p>
          <a:p>
            <a:r>
              <a:rPr lang="en-US" sz="2400"/>
              <a:t>Familiar JS class and method names.</a:t>
            </a:r>
          </a:p>
          <a:p>
            <a:r>
              <a:rPr lang="en-US" sz="2400"/>
              <a:t>Use with your favorite IDE.</a:t>
            </a:r>
          </a:p>
          <a:p>
            <a:r>
              <a:rPr lang="en-US" sz="2400"/>
              <a:t>Incremental use possible, mix and match.</a:t>
            </a:r>
          </a:p>
        </p:txBody>
      </p:sp>
    </p:spTree>
    <p:extLst>
      <p:ext uri="{BB962C8B-B14F-4D97-AF65-F5344CB8AC3E}">
        <p14:creationId xmlns:p14="http://schemas.microsoft.com/office/powerpoint/2010/main" val="40734190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794044" cy="699911"/>
          </a:xfrm>
        </p:spPr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Any questions?</a:t>
            </a:r>
            <a:endParaRPr lang="nl-NL">
              <a:solidFill>
                <a:srgbClr val="0070C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C7252-6404-5EA8-4D34-C4B80FDC1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112" y="1433687"/>
            <a:ext cx="3474861" cy="4696179"/>
          </a:xfrm>
          <a:prstGeom prst="rect">
            <a:avLst/>
          </a:prstGeom>
        </p:spPr>
      </p:pic>
      <p:pic>
        <p:nvPicPr>
          <p:cNvPr id="4" name="Picture 3" descr="A hot air balloon with a yellow and blue background">
            <a:extLst>
              <a:ext uri="{FF2B5EF4-FFF2-40B4-BE49-F238E27FC236}">
                <a16:creationId xmlns:a16="http://schemas.microsoft.com/office/drawing/2014/main" id="{CB2681D1-7314-146E-272D-9B475E84A42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6266" y="1909237"/>
            <a:ext cx="3764846" cy="376484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775B005-AC94-9C79-D424-D040CB960C9E}"/>
              </a:ext>
            </a:extLst>
          </p:cNvPr>
          <p:cNvSpPr txBox="1"/>
          <p:nvPr/>
        </p:nvSpPr>
        <p:spPr>
          <a:xfrm>
            <a:off x="1573943" y="5988425"/>
            <a:ext cx="91789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nl-NL" sz="2400"/>
              <a:t>github.com/Small-JS/SmallJS</a:t>
            </a:r>
          </a:p>
        </p:txBody>
      </p:sp>
    </p:spTree>
    <p:extLst>
      <p:ext uri="{BB962C8B-B14F-4D97-AF65-F5344CB8AC3E}">
        <p14:creationId xmlns:p14="http://schemas.microsoft.com/office/powerpoint/2010/main" val="602029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83822"/>
            <a:ext cx="8596668" cy="688622"/>
          </a:xfrm>
        </p:spPr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What is SmallJS?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 fontScale="92500"/>
          </a:bodyPr>
          <a:lstStyle/>
          <a:p>
            <a:r>
              <a:rPr lang="en-US" sz="2400"/>
              <a:t>Transpiler from Smalltalk to efficient, lightweight JavaScript.</a:t>
            </a:r>
          </a:p>
          <a:p>
            <a:r>
              <a:rPr lang="en-US" sz="2400"/>
              <a:t>JS code runs in all browsers </a:t>
            </a:r>
            <a:r>
              <a:rPr lang="en-US" sz="2400" b="1" i="1"/>
              <a:t>and</a:t>
            </a:r>
            <a:r>
              <a:rPr lang="en-US" sz="2400"/>
              <a:t> Node.js.</a:t>
            </a:r>
          </a:p>
          <a:p>
            <a:r>
              <a:rPr lang="en-US" sz="2400"/>
              <a:t>Smalltalk-80 language syntax support</a:t>
            </a:r>
          </a:p>
          <a:p>
            <a:pPr lvl="1"/>
            <a:r>
              <a:rPr lang="en-US" sz="2000"/>
              <a:t>Class and method names like familiar JS.</a:t>
            </a:r>
          </a:p>
          <a:p>
            <a:r>
              <a:rPr lang="en-US" sz="2400"/>
              <a:t>Source file based (not image based).</a:t>
            </a:r>
          </a:p>
          <a:p>
            <a:r>
              <a:rPr lang="en-US" sz="2400"/>
              <a:t>Development in Visual Studio Code IDE</a:t>
            </a:r>
          </a:p>
          <a:p>
            <a:pPr lvl="1"/>
            <a:r>
              <a:rPr lang="en-US" sz="2200"/>
              <a:t>With syntax coloring and step debugging!</a:t>
            </a:r>
          </a:p>
          <a:p>
            <a:r>
              <a:rPr lang="en-US" sz="2400"/>
              <a:t>JS libraries already encapsulated in ST:</a:t>
            </a:r>
          </a:p>
          <a:p>
            <a:pPr lvl="1"/>
            <a:r>
              <a:rPr lang="en-US" sz="2000"/>
              <a:t>Browser: Document, Window, HTML elements, events, CSS, streams.</a:t>
            </a:r>
          </a:p>
          <a:p>
            <a:pPr lvl="1"/>
            <a:r>
              <a:rPr lang="en-US" sz="2000"/>
              <a:t>Node.JS: HTTP server, Express, 3 databases.</a:t>
            </a:r>
          </a:p>
          <a:p>
            <a:r>
              <a:rPr lang="en-US" sz="2200"/>
              <a:t>Examples, including a webshop client + server app template.</a:t>
            </a:r>
          </a:p>
        </p:txBody>
      </p:sp>
    </p:spTree>
    <p:extLst>
      <p:ext uri="{BB962C8B-B14F-4D97-AF65-F5344CB8AC3E}">
        <p14:creationId xmlns:p14="http://schemas.microsoft.com/office/powerpoint/2010/main" val="40002753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1956" y="383822"/>
            <a:ext cx="6892045" cy="688622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How does it look?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C7FA8F-C6E9-E992-9C90-D23221E39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FCC4FB-9EAD-AC5D-ACF2-57BBEF6EA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338725"/>
            <a:ext cx="8562975" cy="5524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AE526B9-F7C2-9BBF-3CD3-6176DBDAA6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1876" y="1"/>
            <a:ext cx="3880124" cy="428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8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solidFill>
                  <a:srgbClr val="0070C0"/>
                </a:solidFill>
              </a:rPr>
              <a:t>Why use SmallJS?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04234"/>
            <a:ext cx="8596668" cy="4951410"/>
          </a:xfrm>
        </p:spPr>
        <p:txBody>
          <a:bodyPr>
            <a:normAutofit/>
          </a:bodyPr>
          <a:lstStyle/>
          <a:p>
            <a:r>
              <a:rPr lang="en-US" sz="2400"/>
              <a:t>The Smalltalk language syntax fits on a postcard</a:t>
            </a:r>
          </a:p>
          <a:p>
            <a:r>
              <a:rPr lang="en-US" sz="2400"/>
              <a:t>Objects all the way down</a:t>
            </a:r>
          </a:p>
          <a:p>
            <a:pPr lvl="1"/>
            <a:r>
              <a:rPr lang="en-US" sz="2000"/>
              <a:t>Customizable on every level.</a:t>
            </a:r>
            <a:br>
              <a:rPr lang="en-US" sz="2000"/>
            </a:br>
            <a:r>
              <a:rPr lang="en-US" sz="2000"/>
              <a:t>Need to add a complex number type? Easy.</a:t>
            </a:r>
          </a:p>
          <a:p>
            <a:r>
              <a:rPr lang="en-US" sz="2400"/>
              <a:t>Well defined behaviors</a:t>
            </a:r>
          </a:p>
          <a:p>
            <a:pPr lvl="1"/>
            <a:r>
              <a:rPr lang="en-US" sz="2000"/>
              <a:t>Integers are really integers. Controlled type conversions.</a:t>
            </a:r>
          </a:p>
          <a:p>
            <a:r>
              <a:rPr lang="en-US" sz="2400"/>
              <a:t>Uses familiar JS names and functionality</a:t>
            </a:r>
          </a:p>
          <a:p>
            <a:r>
              <a:rPr lang="en-US" sz="2400"/>
              <a:t>Easily mix and match JS libraries with ST</a:t>
            </a:r>
          </a:p>
        </p:txBody>
      </p:sp>
    </p:spTree>
    <p:extLst>
      <p:ext uri="{BB962C8B-B14F-4D97-AF65-F5344CB8AC3E}">
        <p14:creationId xmlns:p14="http://schemas.microsoft.com/office/powerpoint/2010/main" val="2014266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865" y="307622"/>
            <a:ext cx="8844445" cy="69709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</a:rPr>
              <a:t>Smalltalk syntax on a postcard</a:t>
            </a:r>
            <a:endParaRPr lang="nl-NL">
              <a:solidFill>
                <a:srgbClr val="0070C0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DA13B3-57DE-D5BC-08E2-26CA203CE4D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090" y="1093300"/>
            <a:ext cx="8607378" cy="5457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8132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912" y="1940103"/>
            <a:ext cx="4752621" cy="4167186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squared</a:t>
            </a:r>
            <a:b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300" b="0" noProof="1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  ^ self * self.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10 squared     </a:t>
            </a:r>
            <a:r>
              <a:rPr lang="en-US" sz="1300" noProof="1">
                <a:latin typeface="Consolas" panose="020B0609020204030204" pitchFamily="49" charset="0"/>
              </a:rPr>
              <a:t>	&gt; 100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1.5 squared    </a:t>
            </a:r>
            <a:r>
              <a:rPr lang="en-US" sz="1300" noProof="1">
                <a:latin typeface="Consolas" panose="020B0609020204030204" pitchFamily="49" charset="0"/>
              </a:rPr>
              <a:t>	&gt; 2.25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( 1 / 3 ) squared</a:t>
            </a:r>
            <a:r>
              <a:rPr lang="en-US" sz="1300" noProof="1">
                <a:latin typeface="Consolas" panose="020B0609020204030204" pitchFamily="49" charset="0"/>
              </a:rPr>
              <a:t>	&gt; ( 1 / 9 )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99999999 squared </a:t>
            </a:r>
            <a:r>
              <a:rPr lang="en-US" sz="1300" noProof="1">
                <a:latin typeface="Consolas" panose="020B0609020204030204" pitchFamily="49" charset="0"/>
              </a:rPr>
              <a:t>	&gt; right answer, BigInt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‘s’ squared</a:t>
            </a:r>
            <a:r>
              <a:rPr lang="en-US" sz="1300" noProof="1">
                <a:latin typeface="Consolas" panose="020B0609020204030204" pitchFamily="49" charset="0"/>
              </a:rPr>
              <a:t>		&gt; error, stops</a:t>
            </a:r>
          </a:p>
          <a:p>
            <a:pPr marL="0" indent="0">
              <a:spcBef>
                <a:spcPts val="900"/>
              </a:spcBef>
              <a:spcAft>
                <a:spcPts val="900"/>
              </a:spcAft>
              <a:buNone/>
            </a:pPr>
            <a:r>
              <a:rPr lang="en-US" sz="1300">
                <a:solidFill>
                  <a:schemeClr val="tx1"/>
                </a:solidFill>
                <a:latin typeface="Consolas" panose="020B0609020204030204" pitchFamily="49" charset="0"/>
              </a:rPr>
              <a:t>&gt; Number is a base class for Integer, Float, Fraction and BigInt, but not String.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8864041-73D9-E733-94B4-7BD2584D4932}"/>
              </a:ext>
            </a:extLst>
          </p:cNvPr>
          <p:cNvSpPr txBox="1">
            <a:spLocks/>
          </p:cNvSpPr>
          <p:nvPr/>
        </p:nvSpPr>
        <p:spPr>
          <a:xfrm>
            <a:off x="6134099" y="1524000"/>
            <a:ext cx="4476749" cy="760943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nl-NL">
              <a:solidFill>
                <a:srgbClr val="0070C0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5CDCA41-1575-2833-62A8-FD2AD00A1DA9}"/>
              </a:ext>
            </a:extLst>
          </p:cNvPr>
          <p:cNvSpPr txBox="1">
            <a:spLocks/>
          </p:cNvSpPr>
          <p:nvPr/>
        </p:nvSpPr>
        <p:spPr>
          <a:xfrm>
            <a:off x="5452533" y="1961096"/>
            <a:ext cx="5652911" cy="41671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2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8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Char char="•"/>
              <a:defRPr sz="14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Code:</a:t>
            </a:r>
          </a:p>
          <a:p>
            <a:pPr marL="282575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n )</a:t>
            </a:r>
            <a:b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	{ return n * n; }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Call with &gt; result: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NumUtil.squared( 10 ) 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100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NumUtil.squared( 1.5 )  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2.25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NumUtil.squared( 1 / 3 ) 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0.1111111111111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NumUtil.squared( 99999999 ) </a:t>
            </a:r>
            <a:r>
              <a:rPr lang="en-US" sz="1300" noProof="1">
                <a:solidFill>
                  <a:srgbClr val="569CD6"/>
                </a:solidFill>
                <a:latin typeface="Consolas" panose="020B0609020204030204" pitchFamily="49" charset="0"/>
              </a:rPr>
              <a:t>	</a:t>
            </a:r>
            <a:r>
              <a:rPr lang="en-US" sz="1300" noProof="1">
                <a:latin typeface="Consolas" panose="020B0609020204030204" pitchFamily="49" charset="0"/>
              </a:rPr>
              <a:t>&gt; wrong answer, float</a:t>
            </a:r>
          </a:p>
          <a:p>
            <a:pPr marL="45720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rgbClr val="0070C0"/>
                </a:solidFill>
                <a:latin typeface="Consolas" panose="020B0609020204030204" pitchFamily="49" charset="0"/>
              </a:rPr>
              <a:t>NumUtil.squared( ‘s’ ) </a:t>
            </a:r>
            <a:r>
              <a:rPr lang="en-US" sz="1300" noProof="1">
                <a:latin typeface="Consolas" panose="020B0609020204030204" pitchFamily="49" charset="0"/>
              </a:rPr>
              <a:t>		&gt; NaN, continues</a:t>
            </a:r>
          </a:p>
          <a:p>
            <a:pPr marL="0" lvl="1" indent="0">
              <a:spcBef>
                <a:spcPts val="0"/>
              </a:spcBef>
              <a:spcAft>
                <a:spcPts val="900"/>
              </a:spcAft>
              <a:buNone/>
              <a:tabLst>
                <a:tab pos="685800" algn="l"/>
              </a:tabLst>
            </a:pP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&gt; No (safe) integers, no fractions, BigInt not integrated, </a:t>
            </a:r>
            <a:b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</a:br>
            <a:r>
              <a:rPr lang="en-US" sz="1300" noProof="1">
                <a:solidFill>
                  <a:schemeClr val="tx1"/>
                </a:solidFill>
                <a:latin typeface="Consolas" panose="020B0609020204030204" pitchFamily="49" charset="0"/>
              </a:rPr>
              <a:t>error prone type coersion.</a:t>
            </a:r>
            <a:endParaRPr lang="en-US" sz="1400">
              <a:latin typeface="Consolas" panose="020B0609020204030204" pitchFamily="49" charset="0"/>
            </a:endParaRPr>
          </a:p>
          <a:p>
            <a:endParaRPr lang="nl-NL" sz="140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lvl="1"/>
            <a:endParaRPr lang="en-US" sz="1400"/>
          </a:p>
          <a:p>
            <a:endParaRPr lang="nl-NL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>
                <a:solidFill>
                  <a:srgbClr val="0070C0"/>
                </a:solidFill>
              </a:rPr>
              <a:t>Example ST vs JS</a:t>
            </a:r>
            <a:endParaRPr lang="nl-NL" sz="2800">
              <a:solidFill>
                <a:srgbClr val="0070C0"/>
              </a:solidFill>
            </a:endParaRPr>
          </a:p>
        </p:txBody>
      </p:sp>
      <p:sp>
        <p:nvSpPr>
          <p:cNvPr id="9" name="Title 7">
            <a:extLst>
              <a:ext uri="{FF2B5EF4-FFF2-40B4-BE49-F238E27FC236}">
                <a16:creationId xmlns:a16="http://schemas.microsoft.com/office/drawing/2014/main" id="{C752EC11-D2DF-F4E6-39C2-EBF5BF591FFD}"/>
              </a:ext>
            </a:extLst>
          </p:cNvPr>
          <p:cNvSpPr txBox="1">
            <a:spLocks/>
          </p:cNvSpPr>
          <p:nvPr/>
        </p:nvSpPr>
        <p:spPr>
          <a:xfrm>
            <a:off x="699912" y="1179161"/>
            <a:ext cx="8596668" cy="553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spcAft>
                <a:spcPts val="2400"/>
              </a:spcAft>
              <a:tabLst>
                <a:tab pos="5022850" algn="l"/>
              </a:tabLst>
            </a:pPr>
            <a:r>
              <a:rPr lang="en-US" sz="2800">
                <a:solidFill>
                  <a:srgbClr val="0070C0"/>
                </a:solidFill>
              </a:rPr>
              <a:t>SmallJS	JavaScript</a:t>
            </a:r>
            <a:endParaRPr lang="nl-NL" sz="2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5274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C388D08D-2DE2-F1EF-051B-1D2D8A8F7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912" y="425811"/>
            <a:ext cx="8596668" cy="760943"/>
          </a:xfrm>
        </p:spPr>
        <p:txBody>
          <a:bodyPr/>
          <a:lstStyle/>
          <a:p>
            <a:pPr algn="ctr">
              <a:spcAft>
                <a:spcPts val="2400"/>
              </a:spcAft>
            </a:pPr>
            <a:r>
              <a:rPr lang="en-US">
                <a:solidFill>
                  <a:srgbClr val="0070C0"/>
                </a:solidFill>
              </a:rPr>
              <a:t>What about my new JS/TS features?</a:t>
            </a:r>
            <a:endParaRPr lang="nl-NL" sz="2800">
              <a:solidFill>
                <a:srgbClr val="0070C0"/>
              </a:solidFill>
            </a:endParaRPr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92B6E55E-AD4F-C7A1-0A98-914507B764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130788"/>
              </p:ext>
            </p:extLst>
          </p:nvPr>
        </p:nvGraphicFramePr>
        <p:xfrm>
          <a:off x="699912" y="1644906"/>
          <a:ext cx="720231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20936">
                  <a:extLst>
                    <a:ext uri="{9D8B030D-6E8A-4147-A177-3AD203B41FA5}">
                      <a16:colId xmlns:a16="http://schemas.microsoft.com/office/drawing/2014/main" val="210355143"/>
                    </a:ext>
                  </a:extLst>
                </a:gridCol>
                <a:gridCol w="4281374">
                  <a:extLst>
                    <a:ext uri="{9D8B030D-6E8A-4147-A177-3AD203B41FA5}">
                      <a16:colId xmlns:a16="http://schemas.microsoft.com/office/drawing/2014/main" val="2332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 solution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655859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functional programming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Don't use state vars. Use array iterators.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9586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Abstract base class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6237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Record, tuple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 with only getters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14430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decorator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Pass anonymous function (block)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18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static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Class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6501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private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No getter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7462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variable argument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5230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optional argument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Extra 1-line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71972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import / export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Automatic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47028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async / await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Implemented, unfortunately...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856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600"/>
                        <a:t>type checking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Build IDE type inferencing (not yet)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690837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F6001308-5505-274F-EC04-C15B24D7F4C8}"/>
              </a:ext>
            </a:extLst>
          </p:cNvPr>
          <p:cNvSpPr txBox="1"/>
          <p:nvPr/>
        </p:nvSpPr>
        <p:spPr>
          <a:xfrm>
            <a:off x="640736" y="1137700"/>
            <a:ext cx="7651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ST implementation of JS/TS language features.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C50045-EC2D-400B-03B0-43677B3B8D26}"/>
              </a:ext>
            </a:extLst>
          </p:cNvPr>
          <p:cNvSpPr txBox="1"/>
          <p:nvPr/>
        </p:nvSpPr>
        <p:spPr>
          <a:xfrm>
            <a:off x="8291808" y="3160214"/>
            <a:ext cx="3206045" cy="1328023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/>
              <a:t>The philosophy is that retaining simplicity </a:t>
            </a:r>
          </a:p>
          <a:p>
            <a:r>
              <a:rPr lang="en-US"/>
              <a:t>is worth some extra lines of  encapsulated code.</a:t>
            </a:r>
          </a:p>
        </p:txBody>
      </p:sp>
    </p:spTree>
    <p:extLst>
      <p:ext uri="{BB962C8B-B14F-4D97-AF65-F5344CB8AC3E}">
        <p14:creationId xmlns:p14="http://schemas.microsoft.com/office/powerpoint/2010/main" val="23506568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>
                <a:solidFill>
                  <a:srgbClr val="0070C0"/>
                </a:solidFill>
              </a:rPr>
              <a:t>SmallJS vs traditional Smalltalks</a:t>
            </a:r>
            <a:br>
              <a:rPr lang="en-US">
                <a:solidFill>
                  <a:srgbClr val="0070C0"/>
                </a:solidFill>
              </a:rPr>
            </a:br>
            <a:r>
              <a:rPr lang="en-US" sz="2400">
                <a:solidFill>
                  <a:srgbClr val="0070C0"/>
                </a:solidFill>
              </a:rPr>
              <a:t>(E.g.: Pharo, Dolphin, Cincom, Squeak)</a:t>
            </a:r>
            <a:endParaRPr lang="nl-NL" sz="240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930400"/>
            <a:ext cx="8596668" cy="4447822"/>
          </a:xfrm>
        </p:spPr>
        <p:txBody>
          <a:bodyPr>
            <a:normAutofit/>
          </a:bodyPr>
          <a:lstStyle/>
          <a:p>
            <a:r>
              <a:rPr lang="en-US" sz="2400"/>
              <a:t>File-based (not image-based)</a:t>
            </a:r>
          </a:p>
          <a:p>
            <a:pPr lvl="1"/>
            <a:r>
              <a:rPr lang="en-US"/>
              <a:t>Easy source control in clear hierarchy. IDE safely separate from code. Modular class loading iso unsafe image stripping. Can use rich and familiar IDE (VSCode).</a:t>
            </a:r>
          </a:p>
          <a:p>
            <a:r>
              <a:rPr lang="en-US" sz="2400"/>
              <a:t>Run anywhere</a:t>
            </a:r>
          </a:p>
          <a:p>
            <a:pPr lvl="1"/>
            <a:r>
              <a:rPr lang="en-US"/>
              <a:t>One language for front-end and back-end apps in all browsers and Node.js.</a:t>
            </a:r>
            <a:br>
              <a:rPr lang="en-US"/>
            </a:br>
            <a:r>
              <a:rPr lang="en-US"/>
              <a:t>So also runs on mobile devices.</a:t>
            </a:r>
          </a:p>
          <a:p>
            <a:r>
              <a:rPr lang="en-US" sz="2400"/>
              <a:t>Integrates smoothly with the rich JS ecosystem</a:t>
            </a:r>
          </a:p>
          <a:p>
            <a:pPr lvl="1"/>
            <a:r>
              <a:rPr lang="en-US"/>
              <a:t>Typically 1 line of interfacing code per encapsulated JS method.</a:t>
            </a:r>
          </a:p>
          <a:p>
            <a:pPr lvl="1"/>
            <a:r>
              <a:rPr lang="en-US"/>
              <a:t>ST can call JS and vice versa.</a:t>
            </a:r>
          </a:p>
          <a:p>
            <a:pPr lvl="1"/>
            <a:r>
              <a:rPr lang="en-US"/>
              <a:t>Newly available JS features and libraries can be integrated quickly.</a:t>
            </a:r>
          </a:p>
        </p:txBody>
      </p:sp>
    </p:spTree>
    <p:extLst>
      <p:ext uri="{BB962C8B-B14F-4D97-AF65-F5344CB8AC3E}">
        <p14:creationId xmlns:p14="http://schemas.microsoft.com/office/powerpoint/2010/main" val="41453085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DE274-46AE-3FD4-3F75-D108B4444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54756"/>
          </a:xfrm>
        </p:spPr>
        <p:txBody>
          <a:bodyPr/>
          <a:lstStyle/>
          <a:p>
            <a:r>
              <a:rPr lang="en-US">
                <a:solidFill>
                  <a:srgbClr val="0070C0"/>
                </a:solidFill>
              </a:rPr>
              <a:t>SmallJS trade-offs</a:t>
            </a:r>
            <a:endParaRPr lang="nl-NL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2CB3C-C7CA-C813-C0CC-E0C4F32013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78" y="1488613"/>
            <a:ext cx="8596668" cy="3880773"/>
          </a:xfrm>
        </p:spPr>
        <p:txBody>
          <a:bodyPr/>
          <a:lstStyle/>
          <a:p>
            <a:r>
              <a:rPr lang="en-US" sz="2400"/>
              <a:t>ST is dynamically typed</a:t>
            </a:r>
          </a:p>
          <a:p>
            <a:pPr lvl="1"/>
            <a:r>
              <a:rPr lang="en-US" sz="2000"/>
              <a:t>An IDE enhancement cloud help here.</a:t>
            </a:r>
          </a:p>
          <a:p>
            <a:pPr lvl="1"/>
            <a:r>
              <a:rPr lang="en-US" sz="2000"/>
              <a:t>And optional typing like TS is an idea...</a:t>
            </a:r>
          </a:p>
          <a:p>
            <a:r>
              <a:rPr lang="en-US" sz="2400"/>
              <a:t>No namespaces (yet)</a:t>
            </a:r>
          </a:p>
          <a:p>
            <a:r>
              <a:rPr lang="en-US" sz="2400"/>
              <a:t>Tiny community</a:t>
            </a:r>
          </a:p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521696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1497</TotalTime>
  <Words>892</Words>
  <Application>Microsoft Office PowerPoint</Application>
  <PresentationFormat>Widescreen</PresentationFormat>
  <Paragraphs>127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SmallJS Back to elegance</vt:lpstr>
      <vt:lpstr>What is SmallJS?</vt:lpstr>
      <vt:lpstr>How does it look?</vt:lpstr>
      <vt:lpstr>Why use SmallJS?</vt:lpstr>
      <vt:lpstr>Smalltalk syntax on a postcard</vt:lpstr>
      <vt:lpstr>Example ST vs JS</vt:lpstr>
      <vt:lpstr>What about my new JS/TS features?</vt:lpstr>
      <vt:lpstr>SmallJS vs traditional Smalltalks (E.g.: Pharo, Dolphin, Cincom, Squeak)</vt:lpstr>
      <vt:lpstr>SmallJS trade-offs</vt:lpstr>
      <vt:lpstr>SmallJS summary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Why SmallJS?</dc:title>
  <dc:creator>Richard Ronteltap</dc:creator>
  <cp:lastModifiedBy>Richard Ronteltap</cp:lastModifiedBy>
  <cp:revision>74</cp:revision>
  <dcterms:created xsi:type="dcterms:W3CDTF">2023-07-27T19:33:26Z</dcterms:created>
  <dcterms:modified xsi:type="dcterms:W3CDTF">2024-03-01T15:24:46Z</dcterms:modified>
</cp:coreProperties>
</file>