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2" r:id="rId6"/>
    <p:sldId id="264" r:id="rId7"/>
    <p:sldId id="263" r:id="rId8"/>
    <p:sldId id="259" r:id="rId9"/>
    <p:sldId id="260" r:id="rId10"/>
    <p:sldId id="266" r:id="rId11"/>
    <p:sldId id="262" r:id="rId12"/>
    <p:sldId id="261" r:id="rId13"/>
    <p:sldId id="265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58" d="100"/>
          <a:sy n="58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B6BF-FCD1-4AFD-A293-49BDC34FBA2C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ECCA-2E5B-4BF5-B400-4B85B948503C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8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to UKSTUG audence: </a:t>
            </a:r>
            <a:br>
              <a:rPr lang="en-US"/>
            </a:br>
            <a:r>
              <a:rPr lang="en-US"/>
              <a:t>This </a:t>
            </a:r>
            <a:r>
              <a:rPr lang="en-US" dirty="0"/>
              <a:t>presentation is geared towards JS </a:t>
            </a:r>
            <a:r>
              <a:rPr lang="en-US"/>
              <a:t>developers, try </a:t>
            </a:r>
            <a:r>
              <a:rPr lang="en-US" dirty="0"/>
              <a:t>to look at it form that point of view.</a:t>
            </a:r>
          </a:p>
          <a:p>
            <a:r>
              <a:rPr lang="en-US" dirty="0"/>
              <a:t>The colorful air balloon is of course a reference to the BYTE Magazine August </a:t>
            </a:r>
            <a:r>
              <a:rPr lang="en-US" b="1" i="1" dirty="0"/>
              <a:t>1981</a:t>
            </a:r>
            <a:r>
              <a:rPr lang="en-US" dirty="0"/>
              <a:t> edition </a:t>
            </a:r>
            <a:r>
              <a:rPr lang="en-US"/>
              <a:t>about Smalltalk-80.</a:t>
            </a:r>
            <a:br>
              <a:rPr lang="en-US"/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 also own a physical copy. :-))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4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async / wait it is not possible to work around it with a simpler concurrency method: block fork.</a:t>
            </a:r>
          </a:p>
          <a:p>
            <a:r>
              <a:rPr lang="en-US" dirty="0"/>
              <a:t>The basic design fix is that the *caller* should decide async execution, not the *callee*.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214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Now things gets tense... :-)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2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inferencing via VSCode IDE needs language server.</a:t>
            </a:r>
          </a:p>
          <a:p>
            <a:r>
              <a:rPr lang="en-US" dirty="0"/>
              <a:t>Dolphin Smalltalk implemented namespaces recently.</a:t>
            </a:r>
          </a:p>
          <a:p>
            <a:r>
              <a:rPr lang="en-US" dirty="0"/>
              <a:t>Community: That’s what you guys could help with.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And you can use SmallJS incrementally next to 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2836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0F91-39DC-72E7-6C48-A125276C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D495F-EB01-F662-D48B-A868D1E0D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926EA-179A-7501-34E4-CCB2D2753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ones to you want to see?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can look at the code too.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Let's start with Todo maybe...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Show build system with automated GUI test.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Show code and debugging with breakpoints.</a:t>
            </a:r>
          </a:p>
          <a:p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ED9A-3C0D-566D-FE4C-6572D9768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6894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56B7B-50B7-B300-BE4E-0CD60D89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CE499-0FBE-FBBD-CD5F-72A945F60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C34BC-BBAB-B592-5378-4BEDCFF60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ones to you want to see?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2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can look at the code too.</a:t>
            </a:r>
            <a:endParaRPr lang="nl-NL" sz="12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CB10-5C5F-9F7D-8D05-35BF77592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6897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0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Started computing early 80-ties, back in the BBS days... </a:t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Developed the new biggest Dutch BBS called NEABBS in C on Unix clone called Xenix.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Started my career as a developer, in OO languages like C++.</a:t>
            </a:r>
          </a:p>
          <a:p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6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FA58E-AA0E-C99C-7F96-9A7A4FB1B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8315C-AD47-B39D-1737-050E085B9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1954B-8B20-A9C7-0405-B9DCE5389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So SmallJS is targeted more at JS des than ST devs.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But for ST devs, like here, it should be interesting, especially you want: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	- Native JS development.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	- Full debugging capabilities.</a:t>
            </a:r>
          </a:p>
          <a:p>
            <a:endParaRPr lang="en-US" sz="1800">
              <a:effectLst/>
              <a:latin typeface="Calibri" panose="020F0502020204030204" pitchFamily="34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Rest of presentation is ST form a JS point of view.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Try to keep that in mind.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0C031-FB09-6FF1-7C54-DF584E067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378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70623-8B54-ED52-197E-F1A99068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4198B-14FF-03DD-6E0A-973291B44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20A7B-0346-FFC3-6047-7A434629C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DF68-3356-ACE8-DE8B-9431BEF6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096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7938-9C74-55F0-CEC7-BC8312F2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D5554-5A2F-D470-C6C0-D9D5BAB14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725F02-54E5-E109-B519-A2AEBEBB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hierarchy includes classes: Fraction, BigInt, Date and Point.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all JS libraries are *fully* implemented,  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making them (more) complete is easy to do.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A7EC4-CE62-8B12-6870-3DDB725D6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526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The pop-left contains the ST base library (image).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Below that the example shop client, in a separate project.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 source code on the right, methods loadOrders and onLoadOrders (part).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Live demo's later.</a:t>
            </a:r>
            <a:endParaRPr lang="nl-NL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065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should I use SmallJS i.s.o. TypeScript? (don’t use bare JS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694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That the syntax fits on a postcard is actually true.</a:t>
            </a:r>
          </a:p>
          <a:p>
            <a:r>
              <a:rPr lang="en-US" noProof="0"/>
              <a:t>The quarter area </a:t>
            </a:r>
            <a:r>
              <a:rPr lang="en-US" noProof="0" dirty="0"/>
              <a:t>on the lower left contains the complete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479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Smalltalk advantages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elegant calling and reuse.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Preserves fractions.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Automatic big int use.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Signals error after illegal use i.s.o. unwanted coercion.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27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9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6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5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7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8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9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27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8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2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0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9568-0F03-4866-87AD-CAF9FA4FA032}" type="datetimeFigureOut">
              <a:rPr lang="nl-NL" smtClean="0"/>
              <a:t>1-3-2025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52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DB27-7CFF-AA61-41CA-676087B2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838" y="852310"/>
            <a:ext cx="3663424" cy="159173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cap="none" dirty="0">
                <a:solidFill>
                  <a:srgbClr val="0070C0"/>
                </a:solidFill>
              </a:rPr>
              <a:t>SmallJS</a:t>
            </a:r>
            <a:br>
              <a:rPr lang="en-US" cap="none" dirty="0">
                <a:solidFill>
                  <a:srgbClr val="0070C0"/>
                </a:solidFill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 to elegance</a:t>
            </a:r>
            <a:endParaRPr lang="en-US" sz="2400" cap="none" dirty="0">
              <a:solidFill>
                <a:srgbClr val="0070C0"/>
              </a:solidFill>
            </a:endParaRPr>
          </a:p>
        </p:txBody>
      </p:sp>
      <p:pic>
        <p:nvPicPr>
          <p:cNvPr id="7" name="Picture 6" descr="A hot air balloon with a yellow and blue background&#10;&#10;Description automatically generated">
            <a:extLst>
              <a:ext uri="{FF2B5EF4-FFF2-40B4-BE49-F238E27FC236}">
                <a16:creationId xmlns:a16="http://schemas.microsoft.com/office/drawing/2014/main" id="{EF168A0E-1284-9C05-8517-C9748B6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58" y="2680308"/>
            <a:ext cx="3070579" cy="3070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4B302-6668-F54C-35DC-4588E039E442}"/>
              </a:ext>
            </a:extLst>
          </p:cNvPr>
          <p:cNvSpPr txBox="1"/>
          <p:nvPr/>
        </p:nvSpPr>
        <p:spPr>
          <a:xfrm>
            <a:off x="406911" y="6245591"/>
            <a:ext cx="2691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Website:  </a:t>
            </a:r>
            <a:r>
              <a:rPr lang="nl-NL" dirty="0">
                <a:solidFill>
                  <a:srgbClr val="0070C0"/>
                </a:solidFill>
              </a:rPr>
              <a:t>small-js.org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558E-15AF-DD4C-6AA2-555E702E8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668" y="3429000"/>
            <a:ext cx="2549331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77E2-89CC-D900-C1E7-033AC1136FE7}"/>
              </a:ext>
            </a:extLst>
          </p:cNvPr>
          <p:cNvSpPr txBox="1"/>
          <p:nvPr/>
        </p:nvSpPr>
        <p:spPr>
          <a:xfrm>
            <a:off x="1306647" y="3800100"/>
            <a:ext cx="2656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Richard Ronteltap</a:t>
            </a:r>
          </a:p>
        </p:txBody>
      </p:sp>
    </p:spTree>
    <p:extLst>
      <p:ext uri="{BB962C8B-B14F-4D97-AF65-F5344CB8AC3E}">
        <p14:creationId xmlns:p14="http://schemas.microsoft.com/office/powerpoint/2010/main" val="33484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 dirty="0">
                <a:solidFill>
                  <a:srgbClr val="0070C0"/>
                </a:solidFill>
              </a:rPr>
              <a:t>What about my new JS/TS features?</a:t>
            </a:r>
            <a:endParaRPr lang="nl-NL" sz="28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B6E55E-AD4F-C7A1-0A98-914507B7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30788"/>
              </p:ext>
            </p:extLst>
          </p:nvPr>
        </p:nvGraphicFramePr>
        <p:xfrm>
          <a:off x="699912" y="1644906"/>
          <a:ext cx="72023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6">
                  <a:extLst>
                    <a:ext uri="{9D8B030D-6E8A-4147-A177-3AD203B41FA5}">
                      <a16:colId xmlns:a16="http://schemas.microsoft.com/office/drawing/2014/main" val="210355143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2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Don't use state vars. Use array iterators.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Abstract 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2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Record,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with only getters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 anonymous function (block)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5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getter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variable argument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optional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1-line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import / export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async / 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Implemented, unfortunately...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IDE type inferencing (not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08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001308-5505-274F-EC04-C15B24D7F4C8}"/>
              </a:ext>
            </a:extLst>
          </p:cNvPr>
          <p:cNvSpPr txBox="1"/>
          <p:nvPr/>
        </p:nvSpPr>
        <p:spPr>
          <a:xfrm>
            <a:off x="640736" y="1137700"/>
            <a:ext cx="765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 implementation of JS/TS language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50045-EC2D-400B-03B0-43677B3B8D26}"/>
              </a:ext>
            </a:extLst>
          </p:cNvPr>
          <p:cNvSpPr txBox="1"/>
          <p:nvPr/>
        </p:nvSpPr>
        <p:spPr>
          <a:xfrm>
            <a:off x="8291808" y="3160214"/>
            <a:ext cx="3206045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philosophy is that retaining simplicity </a:t>
            </a:r>
          </a:p>
          <a:p>
            <a:r>
              <a:rPr lang="en-US" dirty="0"/>
              <a:t>is worth some extra lines of  encapsulated code.</a:t>
            </a:r>
          </a:p>
        </p:txBody>
      </p:sp>
    </p:spTree>
    <p:extLst>
      <p:ext uri="{BB962C8B-B14F-4D97-AF65-F5344CB8AC3E}">
        <p14:creationId xmlns:p14="http://schemas.microsoft.com/office/powerpoint/2010/main" val="235065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SmallJS vs traditional Smalltalks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(E.g.: Pharo, Dolphin, Cincom, Squeak)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7822"/>
          </a:xfrm>
        </p:spPr>
        <p:txBody>
          <a:bodyPr>
            <a:normAutofit/>
          </a:bodyPr>
          <a:lstStyle/>
          <a:p>
            <a:r>
              <a:rPr lang="en-US" sz="2400" dirty="0"/>
              <a:t>File-based (not image-based)</a:t>
            </a:r>
          </a:p>
          <a:p>
            <a:pPr lvl="1"/>
            <a:r>
              <a:rPr lang="en-US" dirty="0"/>
              <a:t>Easy source control in clear hierarchy. IDE safely separate from code. </a:t>
            </a:r>
          </a:p>
          <a:p>
            <a:pPr lvl="1"/>
            <a:r>
              <a:rPr lang="en-US" dirty="0"/>
              <a:t>Modular class loading iso unsafe image stripping. </a:t>
            </a:r>
          </a:p>
          <a:p>
            <a:pPr lvl="1"/>
            <a:r>
              <a:rPr lang="en-US" dirty="0"/>
              <a:t>Can use rich and familiar IDE (VSCode).</a:t>
            </a:r>
          </a:p>
          <a:p>
            <a:r>
              <a:rPr lang="en-US" sz="2400" dirty="0"/>
              <a:t>Run anywhere</a:t>
            </a:r>
          </a:p>
          <a:p>
            <a:pPr lvl="1"/>
            <a:r>
              <a:rPr lang="en-US" dirty="0"/>
              <a:t>One language for front-end and back-end apps in all browsers and Node.js.</a:t>
            </a:r>
            <a:br>
              <a:rPr lang="en-US" dirty="0"/>
            </a:br>
            <a:r>
              <a:rPr lang="en-US" dirty="0"/>
              <a:t>So also runs on mobile devices.</a:t>
            </a:r>
          </a:p>
          <a:p>
            <a:r>
              <a:rPr lang="en-US" sz="2400" dirty="0"/>
              <a:t>Integrates smoothly with the rich JS ecosystem</a:t>
            </a:r>
          </a:p>
          <a:p>
            <a:pPr lvl="1"/>
            <a:r>
              <a:rPr lang="en-US" dirty="0"/>
              <a:t>Typically 1 line of interfacing code per encapsulated JS method.</a:t>
            </a:r>
          </a:p>
          <a:p>
            <a:pPr lvl="1"/>
            <a:r>
              <a:rPr lang="en-US" dirty="0"/>
              <a:t>ST can call JS and vice versa.</a:t>
            </a:r>
          </a:p>
          <a:p>
            <a:pPr lvl="1"/>
            <a:r>
              <a:rPr lang="en-US" dirty="0"/>
              <a:t>Newly available JS features and libraries can be integrated quickly.</a:t>
            </a:r>
          </a:p>
        </p:txBody>
      </p:sp>
    </p:spTree>
    <p:extLst>
      <p:ext uri="{BB962C8B-B14F-4D97-AF65-F5344CB8AC3E}">
        <p14:creationId xmlns:p14="http://schemas.microsoft.com/office/powerpoint/2010/main" val="414530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SmallJS trade-offs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488613"/>
            <a:ext cx="8596668" cy="3880773"/>
          </a:xfrm>
        </p:spPr>
        <p:txBody>
          <a:bodyPr/>
          <a:lstStyle/>
          <a:p>
            <a:r>
              <a:rPr lang="en-US" sz="2400" dirty="0"/>
              <a:t>ST is dynamically typed</a:t>
            </a:r>
          </a:p>
          <a:p>
            <a:pPr lvl="1"/>
            <a:r>
              <a:rPr lang="en-US" sz="2000" dirty="0"/>
              <a:t>An IDE enhancement cloud help here.</a:t>
            </a:r>
          </a:p>
          <a:p>
            <a:pPr lvl="1"/>
            <a:r>
              <a:rPr lang="en-US" sz="2000" dirty="0"/>
              <a:t>And optional typing like TS is an idea...</a:t>
            </a:r>
          </a:p>
          <a:p>
            <a:r>
              <a:rPr lang="en-US" sz="2400" dirty="0"/>
              <a:t>No namespaces (yet)</a:t>
            </a:r>
          </a:p>
          <a:p>
            <a:r>
              <a:rPr lang="en-US" sz="2400" dirty="0"/>
              <a:t>Tiny community :-)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21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SmallJS summary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930400"/>
            <a:ext cx="8596668" cy="3880773"/>
          </a:xfrm>
        </p:spPr>
        <p:txBody>
          <a:bodyPr/>
          <a:lstStyle/>
          <a:p>
            <a:r>
              <a:rPr lang="en-US" sz="2400" b="1" dirty="0"/>
              <a:t>Elegant and safe Smalltalk language!</a:t>
            </a:r>
          </a:p>
          <a:p>
            <a:r>
              <a:rPr lang="en-US" sz="2400" dirty="0"/>
              <a:t>Integrates tightly with JS.</a:t>
            </a:r>
          </a:p>
          <a:p>
            <a:r>
              <a:rPr lang="en-US" sz="2400" dirty="0"/>
              <a:t>Familiar JS class and method names.</a:t>
            </a:r>
          </a:p>
          <a:p>
            <a:r>
              <a:rPr lang="en-US" sz="2400" dirty="0"/>
              <a:t>Use with your favorite IDE.</a:t>
            </a:r>
          </a:p>
          <a:p>
            <a:r>
              <a:rPr lang="en-US" sz="2400" dirty="0"/>
              <a:t>Incremental use possible,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407341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4A8D-0DB8-23CD-8CA7-0992F2FA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609E-755D-D214-0C93-FEF7AE2F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97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Live demo's (basic)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with code inspection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7D6D-06EB-2730-C9F1-F39235FD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11" y="1642533"/>
            <a:ext cx="8466667" cy="508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Basic example apps: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432649-861D-6CFC-5804-36D6967E8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80288"/>
              </p:ext>
            </p:extLst>
          </p:nvPr>
        </p:nvGraphicFramePr>
        <p:xfrm>
          <a:off x="677334" y="2150533"/>
          <a:ext cx="9098432" cy="282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177">
                  <a:extLst>
                    <a:ext uri="{9D8B030D-6E8A-4147-A177-3AD203B41FA5}">
                      <a16:colId xmlns:a16="http://schemas.microsoft.com/office/drawing/2014/main" val="2799560432"/>
                    </a:ext>
                  </a:extLst>
                </a:gridCol>
                <a:gridCol w="7450255">
                  <a:extLst>
                    <a:ext uri="{9D8B030D-6E8A-4147-A177-3AD203B41FA5}">
                      <a16:colId xmlns:a16="http://schemas.microsoft.com/office/drawing/2014/main" val="1687308639"/>
                    </a:ext>
                  </a:extLst>
                </a:gridCol>
              </a:tblGrid>
              <a:tr h="450156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54795"/>
                  </a:ext>
                </a:extLst>
              </a:tr>
              <a:tr h="450156">
                <a:tc>
                  <a:txBody>
                    <a:bodyPr/>
                    <a:lstStyle/>
                    <a:p>
                      <a:r>
                        <a:rPr lang="en-US" sz="1800" b="1" dirty="0"/>
                        <a:t>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Standard minimal web app.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2727"/>
                  </a:ext>
                </a:extLst>
              </a:tr>
              <a:tr h="450156">
                <a:tc>
                  <a:txBody>
                    <a:bodyPr/>
                    <a:lstStyle/>
                    <a:p>
                      <a:r>
                        <a:rPr lang="en-US" b="1" dirty="0"/>
                        <a:t>Todo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Todo list web app with CRUD operations, sorting and multi-language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32610"/>
                  </a:ext>
                </a:extLst>
              </a:tr>
              <a:tr h="450156">
                <a:tc>
                  <a:txBody>
                    <a:bodyPr/>
                    <a:lstStyle/>
                    <a:p>
                      <a:r>
                        <a:rPr lang="en-US" b="1" dirty="0"/>
                        <a:t>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Colorful bouncing balls, using the HTML Canvas 2D API,</a:t>
                      </a:r>
                      <a:br>
                        <a:rPr lang="en-US" b="0" dirty="0"/>
                      </a:br>
                      <a:r>
                        <a:rPr lang="en-US" b="0" dirty="0"/>
                        <a:t>which is fully supported.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15670"/>
                  </a:ext>
                </a:extLst>
              </a:tr>
              <a:tr h="450156">
                <a:tc>
                  <a:txBody>
                    <a:bodyPr/>
                    <a:lstStyle/>
                    <a:p>
                      <a:r>
                        <a:rPr lang="en-US" b="1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Basic web shop front-ends, traditional and as SPA and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back-end, with database support on SQL ORM mapper.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7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9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224A-9C8C-C0C5-8498-B4D8F68F0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D1BE-E713-6867-2B5B-F8916394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97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Live demo's (advanced)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with code inspection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D8D6-93B3-E815-B9C1-00535758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11" y="1642533"/>
            <a:ext cx="8466667" cy="508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Advanced example apps: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22047B-8049-9AB9-E0C0-261684803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1282"/>
              </p:ext>
            </p:extLst>
          </p:nvPr>
        </p:nvGraphicFramePr>
        <p:xfrm>
          <a:off x="677334" y="2150533"/>
          <a:ext cx="90984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822">
                  <a:extLst>
                    <a:ext uri="{9D8B030D-6E8A-4147-A177-3AD203B41FA5}">
                      <a16:colId xmlns:a16="http://schemas.microsoft.com/office/drawing/2014/main" val="2799560432"/>
                    </a:ext>
                  </a:extLst>
                </a:gridCol>
                <a:gridCol w="7190610">
                  <a:extLst>
                    <a:ext uri="{9D8B030D-6E8A-4147-A177-3AD203B41FA5}">
                      <a16:colId xmlns:a16="http://schemas.microsoft.com/office/drawing/2014/main" val="1687308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15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crunching in SmallJS for: primes, Fibonacci,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WebWorkers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multithreading using the Web Workers API.</a:t>
                      </a:r>
                      <a:br>
                        <a:rPr lang="en-US" dirty="0"/>
                      </a:br>
                      <a:r>
                        <a:rPr lang="en-US" dirty="0"/>
                        <a:t>(Node worker threads are also supported)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28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Electron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 independent desktop app based on Electron</a:t>
                      </a:r>
                      <a:br>
                        <a:rPr lang="en-US" dirty="0"/>
                      </a:br>
                      <a:r>
                        <a:rPr lang="en-US" dirty="0"/>
                        <a:t>(when you don't care about memory usage and complexity 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4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NodeGui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Platform independent desktops app based on NodeGui/QT</a:t>
                      </a:r>
                      <a:br>
                        <a:rPr lang="en-US" dirty="0"/>
                      </a:br>
                      <a:r>
                        <a:rPr lang="en-US" dirty="0"/>
                        <a:t>(when you </a:t>
                      </a:r>
                      <a:r>
                        <a:rPr lang="en-US" b="1" i="1" dirty="0"/>
                        <a:t>do</a:t>
                      </a:r>
                      <a:r>
                        <a:rPr lang="en-US" dirty="0"/>
                        <a:t> care about memory usage and simplicity)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Pharo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SmallJS front-end with Pharo back-end using Zinc and API call.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(So quite basic on both sides)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4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044" cy="699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Any questions?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C7252-6404-5EA8-4D34-C4B80FD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46" y="2133598"/>
            <a:ext cx="2433364" cy="3288625"/>
          </a:xfrm>
          <a:prstGeom prst="rect">
            <a:avLst/>
          </a:prstGeom>
        </p:spPr>
      </p:pic>
      <p:pic>
        <p:nvPicPr>
          <p:cNvPr id="4" name="Picture 3" descr="A hot air balloon with a yellow and blue background">
            <a:extLst>
              <a:ext uri="{FF2B5EF4-FFF2-40B4-BE49-F238E27FC236}">
                <a16:creationId xmlns:a16="http://schemas.microsoft.com/office/drawing/2014/main" id="{CB2681D1-7314-146E-272D-9B475E84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909237"/>
            <a:ext cx="3764846" cy="376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5B005-AC94-9C79-D424-D040CB960C9E}"/>
              </a:ext>
            </a:extLst>
          </p:cNvPr>
          <p:cNvSpPr txBox="1"/>
          <p:nvPr/>
        </p:nvSpPr>
        <p:spPr>
          <a:xfrm>
            <a:off x="3991467" y="6042976"/>
            <a:ext cx="3474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Website: </a:t>
            </a:r>
            <a:r>
              <a:rPr lang="nl-NL" sz="2400" dirty="0">
                <a:solidFill>
                  <a:srgbClr val="0070C0"/>
                </a:solidFill>
              </a:rPr>
              <a:t> small-js.org</a:t>
            </a:r>
          </a:p>
        </p:txBody>
      </p:sp>
    </p:spTree>
    <p:extLst>
      <p:ext uri="{BB962C8B-B14F-4D97-AF65-F5344CB8AC3E}">
        <p14:creationId xmlns:p14="http://schemas.microsoft.com/office/powerpoint/2010/main" val="602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About the author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5"/>
            <a:ext cx="8596668" cy="383278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My name is </a:t>
            </a:r>
            <a:r>
              <a:rPr lang="en-US" sz="2400" b="1" dirty="0"/>
              <a:t>Richard Ronteltap</a:t>
            </a:r>
            <a:br>
              <a:rPr lang="en-US" sz="2400" b="1" dirty="0"/>
            </a:br>
            <a:r>
              <a:rPr lang="en-US" sz="2400" dirty="0"/>
              <a:t>(Yes, that </a:t>
            </a:r>
            <a:r>
              <a:rPr lang="en-US" sz="2400" i="1" dirty="0"/>
              <a:t>is</a:t>
            </a:r>
            <a:r>
              <a:rPr lang="en-US" sz="2400" dirty="0"/>
              <a:t> a strange last name, even here :)</a:t>
            </a:r>
          </a:p>
          <a:p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Live in Amsterdam, The Netherlands</a:t>
            </a:r>
            <a:endParaRPr lang="nl-NL" sz="24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Studied Computer Science at the University of Amsterdam</a:t>
            </a:r>
            <a:b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where I met my wife (she insisted I say this :),</a:t>
            </a:r>
            <a:b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where I </a:t>
            </a:r>
            <a:r>
              <a:rPr lang="en-US" sz="240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work as an IT </a:t>
            </a:r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department head.</a:t>
            </a:r>
            <a:endParaRPr lang="nl-NL" sz="24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My CS thesis in '93 was on OO databases,</a:t>
            </a:r>
            <a:b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with a query optimizer written in Smalltalk-80.</a:t>
            </a:r>
            <a:endParaRPr lang="nl-NL" sz="24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I also </a:t>
            </a:r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discovered: Smalltalk/V</a:t>
            </a:r>
            <a:r>
              <a:rPr lang="en-US" sz="240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, Dolphin, </a:t>
            </a:r>
            <a:r>
              <a:rPr lang="en-US" sz="2400" dirty="0">
                <a:effectLst/>
                <a:latin typeface="+mj-lt"/>
                <a:ea typeface="Aptos" panose="020B0004020202020204" pitchFamily="34" charset="0"/>
                <a:cs typeface="Calibri" panose="020F0502020204030204" pitchFamily="34" charset="0"/>
              </a:rPr>
              <a:t>Pharo, ...</a:t>
            </a:r>
            <a:endParaRPr lang="nl-NL" sz="24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DE625-066D-9741-FC14-B9AF3602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3" y="977030"/>
            <a:ext cx="1459140" cy="1509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239F4-1851-FC3A-941A-EA7E68EF1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723" y="2486197"/>
            <a:ext cx="1254529" cy="1254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19CF-B443-AA23-DA65-AC8E696D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817" y="3609595"/>
            <a:ext cx="939620" cy="1239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AA575-F38D-6F4A-3AF5-A1D28A6FD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165" y="5132343"/>
            <a:ext cx="1341835" cy="1341835"/>
          </a:xfrm>
          <a:prstGeom prst="rect">
            <a:avLst/>
          </a:prstGeom>
        </p:spPr>
      </p:pic>
      <p:pic>
        <p:nvPicPr>
          <p:cNvPr id="1034" name="Picture 10" descr="Pharo-Smalltalk, Object Oriented ...">
            <a:extLst>
              <a:ext uri="{FF2B5EF4-FFF2-40B4-BE49-F238E27FC236}">
                <a16:creationId xmlns:a16="http://schemas.microsoft.com/office/drawing/2014/main" id="{53FEDA25-07D2-447B-2586-39FA6BD9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35" y="5401150"/>
            <a:ext cx="2506619" cy="8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malltalk / V : Tutorial and Programming Handbook: Amazon.co.uk: Editors;  Digitalk Inc.: Books">
            <a:extLst>
              <a:ext uri="{FF2B5EF4-FFF2-40B4-BE49-F238E27FC236}">
                <a16:creationId xmlns:a16="http://schemas.microsoft.com/office/drawing/2014/main" id="{3AADCAB3-682C-C023-4506-19C586C3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87" y="5093077"/>
            <a:ext cx="1083943" cy="14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F76F-C533-798F-A8A4-BBEE63E6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5CF-0D5A-EE26-5BD0-D084C857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make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CC05-B3EE-C006-587B-CD7D81A9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Develop modern apps in ST, specifically web apps,</a:t>
            </a:r>
            <a:br>
              <a:rPr lang="en-US" sz="2400" dirty="0"/>
            </a:br>
            <a:r>
              <a:rPr lang="en-US" sz="2400" dirty="0"/>
              <a:t>using the same language for the front-end and the back-end.</a:t>
            </a:r>
          </a:p>
          <a:p>
            <a:r>
              <a:rPr lang="en-US" sz="2400" dirty="0"/>
              <a:t>Promote the elegant Smalltalk language</a:t>
            </a:r>
            <a:br>
              <a:rPr lang="en-US" sz="2400" dirty="0"/>
            </a:br>
            <a:r>
              <a:rPr lang="en-US" sz="2400" dirty="0"/>
              <a:t>specifically to JS, PHP and Ruby devs, </a:t>
            </a:r>
            <a:br>
              <a:rPr lang="en-US" sz="2400" dirty="0"/>
            </a:br>
            <a:r>
              <a:rPr lang="en-US" sz="2400" dirty="0"/>
              <a:t>who don't know what they're missing... :)</a:t>
            </a:r>
          </a:p>
          <a:p>
            <a:r>
              <a:rPr lang="en-US" sz="2400" dirty="0"/>
              <a:t>Looked at: Amber Smalltalk, PharoJS, Seaside</a:t>
            </a:r>
            <a:br>
              <a:rPr lang="en-US" sz="2400" dirty="0"/>
            </a:br>
            <a:r>
              <a:rPr lang="en-US" sz="2400" dirty="0"/>
              <a:t>But though it could be more JS native and integrated.</a:t>
            </a:r>
          </a:p>
          <a:p>
            <a:r>
              <a:rPr lang="en-US" sz="2400" dirty="0"/>
              <a:t>And a </a:t>
            </a:r>
            <a:r>
              <a:rPr lang="en-US" sz="2400" b="1" i="1" dirty="0"/>
              <a:t>separate</a:t>
            </a:r>
            <a:r>
              <a:rPr lang="en-US" sz="2400" dirty="0"/>
              <a:t> IDE and a modular image don't seem so bad...</a:t>
            </a:r>
          </a:p>
        </p:txBody>
      </p:sp>
    </p:spTree>
    <p:extLst>
      <p:ext uri="{BB962C8B-B14F-4D97-AF65-F5344CB8AC3E}">
        <p14:creationId xmlns:p14="http://schemas.microsoft.com/office/powerpoint/2010/main" val="20249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45E3-218E-EE22-CA6E-747E0A832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6EF7-F723-8BA9-E40B-9C8F94CE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is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227D-883B-121C-4B1E-713B481D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Transpiler from Smalltalk to efficient, lightweight JavaScript.</a:t>
            </a:r>
          </a:p>
          <a:p>
            <a:r>
              <a:rPr lang="en-US" sz="2400" dirty="0"/>
              <a:t>JS code runs in modern browsers </a:t>
            </a:r>
            <a:r>
              <a:rPr lang="en-US" sz="2400" b="1" i="1" dirty="0"/>
              <a:t>and</a:t>
            </a:r>
            <a:r>
              <a:rPr lang="en-US" sz="2400" dirty="0"/>
              <a:t> in Node.js.</a:t>
            </a:r>
          </a:p>
          <a:p>
            <a:r>
              <a:rPr lang="en-US" sz="2400" dirty="0"/>
              <a:t>Smalltalk-80 language syntax support</a:t>
            </a:r>
          </a:p>
          <a:p>
            <a:pPr lvl="1"/>
            <a:r>
              <a:rPr lang="en-US" sz="2000" dirty="0"/>
              <a:t>Class and method names like familiar JS.</a:t>
            </a:r>
          </a:p>
          <a:p>
            <a:r>
              <a:rPr lang="en-US" sz="2400" dirty="0"/>
              <a:t>Source file based (not image based).</a:t>
            </a:r>
          </a:p>
          <a:p>
            <a:r>
              <a:rPr lang="en-US" sz="2400" dirty="0"/>
              <a:t>Development in Visual Studio Code IDE</a:t>
            </a:r>
          </a:p>
          <a:p>
            <a:pPr lvl="1"/>
            <a:r>
              <a:rPr lang="en-US" sz="2200" dirty="0"/>
              <a:t>With syntax coloring and step debugging!</a:t>
            </a:r>
          </a:p>
          <a:p>
            <a:r>
              <a:rPr lang="en-US" sz="2400" dirty="0"/>
              <a:t>Built-in unit-testing and GUI-testing (browser).</a:t>
            </a:r>
          </a:p>
          <a:p>
            <a:r>
              <a:rPr lang="en-US" sz="2400" dirty="0"/>
              <a:t>Playground available (local or small-js.org).</a:t>
            </a:r>
          </a:p>
          <a:p>
            <a:r>
              <a:rPr lang="en-US" sz="2400" dirty="0"/>
              <a:t>Free and open source.</a:t>
            </a:r>
          </a:p>
        </p:txBody>
      </p:sp>
    </p:spTree>
    <p:extLst>
      <p:ext uri="{BB962C8B-B14F-4D97-AF65-F5344CB8AC3E}">
        <p14:creationId xmlns:p14="http://schemas.microsoft.com/office/powerpoint/2010/main" val="311835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F1CC2-D386-6DA3-8415-6BEC39FD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9D42-BEF2-A816-85DF-49F4D3EC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SmallJS libraries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7D24-E94F-F028-9773-624EDF02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Core (common)</a:t>
            </a:r>
          </a:p>
          <a:p>
            <a:pPr lvl="1"/>
            <a:r>
              <a:rPr lang="en-US" sz="2200" dirty="0"/>
              <a:t>Basic ST classes, full ST magnitude hierarchy.</a:t>
            </a:r>
          </a:p>
          <a:p>
            <a:pPr lvl="1"/>
            <a:r>
              <a:rPr lang="en-US" sz="2200" dirty="0"/>
              <a:t>Events, streams, fetch.</a:t>
            </a:r>
          </a:p>
          <a:p>
            <a:r>
              <a:rPr lang="en-US" sz="2400" dirty="0"/>
              <a:t>Browser</a:t>
            </a:r>
          </a:p>
          <a:p>
            <a:pPr lvl="1"/>
            <a:r>
              <a:rPr lang="en-US" sz="2000" dirty="0"/>
              <a:t>Document, Window, HTML elements, Canvas 2D, CSS, web workers.</a:t>
            </a:r>
          </a:p>
          <a:p>
            <a:pPr lvl="1"/>
            <a:r>
              <a:rPr lang="en-US" sz="2000" dirty="0"/>
              <a:t>Lightweight HTML components for SPAs.</a:t>
            </a:r>
          </a:p>
          <a:p>
            <a:r>
              <a:rPr lang="en-US" sz="2200" dirty="0"/>
              <a:t>Node.js</a:t>
            </a:r>
          </a:p>
          <a:p>
            <a:pPr lvl="1"/>
            <a:r>
              <a:rPr lang="en-US" sz="2000" dirty="0"/>
              <a:t>HTTP server, Express, worker threads, File.</a:t>
            </a:r>
          </a:p>
          <a:p>
            <a:pPr lvl="1"/>
            <a:r>
              <a:rPr lang="en-US" sz="2000" dirty="0"/>
              <a:t>Databases: SQLite, Postgres, MariaDB and MySQL with an ORM.</a:t>
            </a:r>
          </a:p>
          <a:p>
            <a:pPr lvl="1"/>
            <a:r>
              <a:rPr lang="en-US" sz="2000" dirty="0"/>
              <a:t>AI: OpenAI, Deepseek, 2 more soon..</a:t>
            </a:r>
          </a:p>
          <a:p>
            <a:r>
              <a:rPr lang="en-US" sz="2200" dirty="0"/>
              <a:t>Desktop app support: </a:t>
            </a:r>
            <a:r>
              <a:rPr lang="en-US" sz="2000" dirty="0"/>
              <a:t>Electron, NodeGui</a:t>
            </a:r>
          </a:p>
          <a:p>
            <a:r>
              <a:rPr lang="en-US" sz="2200" dirty="0"/>
              <a:t>Example projects to kick-start using the above.</a:t>
            </a:r>
          </a:p>
        </p:txBody>
      </p:sp>
    </p:spTree>
    <p:extLst>
      <p:ext uri="{BB962C8B-B14F-4D97-AF65-F5344CB8AC3E}">
        <p14:creationId xmlns:p14="http://schemas.microsoft.com/office/powerpoint/2010/main" val="30454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6" y="383822"/>
            <a:ext cx="6892045" cy="6886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does it look?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7FA8F-C6E9-E992-9C90-D23221E3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CC4FB-9EAD-AC5D-ACF2-57BBEF6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725"/>
            <a:ext cx="85629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526B9-F7C2-9BBF-3CD3-6176DBDA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76" y="1"/>
            <a:ext cx="3880124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/>
          </a:bodyPr>
          <a:lstStyle/>
          <a:p>
            <a:r>
              <a:rPr lang="en-US" sz="2400" dirty="0"/>
              <a:t>The Smalltalk language syntax fits on a postcard</a:t>
            </a:r>
          </a:p>
          <a:p>
            <a:r>
              <a:rPr lang="en-US" sz="2400" dirty="0"/>
              <a:t>Objects all the way down</a:t>
            </a:r>
          </a:p>
          <a:p>
            <a:pPr lvl="1"/>
            <a:r>
              <a:rPr lang="en-US" sz="2000" dirty="0"/>
              <a:t>Customizable on every level.</a:t>
            </a:r>
            <a:br>
              <a:rPr lang="en-US" sz="2000" dirty="0"/>
            </a:br>
            <a:r>
              <a:rPr lang="en-US" sz="2000" dirty="0"/>
              <a:t>Need to add a complex number type? Easy.</a:t>
            </a:r>
          </a:p>
          <a:p>
            <a:r>
              <a:rPr lang="en-US" sz="2400" dirty="0"/>
              <a:t>Well defined behaviors, compared to JS.</a:t>
            </a:r>
          </a:p>
          <a:p>
            <a:pPr lvl="1"/>
            <a:r>
              <a:rPr lang="en-US" sz="2000" dirty="0"/>
              <a:t>Integers are really integers. Controlled type conversions.</a:t>
            </a:r>
          </a:p>
          <a:p>
            <a:r>
              <a:rPr lang="en-US" sz="2400" dirty="0"/>
              <a:t>Uses familiar JS names and functionality</a:t>
            </a:r>
          </a:p>
          <a:p>
            <a:r>
              <a:rPr lang="en-US" sz="2400" dirty="0"/>
              <a:t>Easily mix and match JS libraries with ST</a:t>
            </a:r>
          </a:p>
        </p:txBody>
      </p:sp>
    </p:spTree>
    <p:extLst>
      <p:ext uri="{BB962C8B-B14F-4D97-AF65-F5344CB8AC3E}">
        <p14:creationId xmlns:p14="http://schemas.microsoft.com/office/powerpoint/2010/main" val="201426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" y="307622"/>
            <a:ext cx="8844445" cy="6970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Smalltalk </a:t>
            </a:r>
            <a:r>
              <a:rPr lang="en-US">
                <a:solidFill>
                  <a:srgbClr val="0070C0"/>
                </a:solidFill>
              </a:rPr>
              <a:t>syntax fits on </a:t>
            </a:r>
            <a:r>
              <a:rPr lang="en-US" dirty="0">
                <a:solidFill>
                  <a:srgbClr val="0070C0"/>
                </a:solidFill>
              </a:rPr>
              <a:t>a postcard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13B3-57DE-D5BC-08E2-26CA203CE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1093300"/>
            <a:ext cx="8607378" cy="5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1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2" y="1940103"/>
            <a:ext cx="4752621" cy="41671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squared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b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^ self * self.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10 squared     </a:t>
            </a:r>
            <a:r>
              <a:rPr lang="en-US" sz="1300" noProof="1">
                <a:latin typeface="Consolas" panose="020B0609020204030204" pitchFamily="49" charset="0"/>
              </a:rPr>
              <a:t>		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1.5 squared    </a:t>
            </a:r>
            <a:r>
              <a:rPr lang="en-US" sz="1300" noProof="1">
                <a:latin typeface="Consolas" panose="020B0609020204030204" pitchFamily="49" charset="0"/>
              </a:rPr>
              <a:t>		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( 1 / 3 ) squared</a:t>
            </a:r>
            <a:r>
              <a:rPr lang="en-US" sz="1300" noProof="1">
                <a:latin typeface="Consolas" panose="020B0609020204030204" pitchFamily="49" charset="0"/>
              </a:rPr>
              <a:t>	&gt; ( 1 / 9 )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99999999 squared </a:t>
            </a:r>
            <a:r>
              <a:rPr lang="en-US" sz="1300" noProof="1">
                <a:latin typeface="Consolas" panose="020B0609020204030204" pitchFamily="49" charset="0"/>
              </a:rPr>
              <a:t>	&gt; right answer, BigInt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‘s’ squared</a:t>
            </a:r>
            <a:r>
              <a:rPr lang="en-US" sz="1300" noProof="1">
                <a:latin typeface="Consolas" panose="020B0609020204030204" pitchFamily="49" charset="0"/>
              </a:rPr>
              <a:t>		&gt; error, stops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&gt; Number is a base class for Integer, Float, Fraction and BigInt, but not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64041-73D9-E733-94B4-7BD2584D4932}"/>
              </a:ext>
            </a:extLst>
          </p:cNvPr>
          <p:cNvSpPr txBox="1">
            <a:spLocks/>
          </p:cNvSpPr>
          <p:nvPr/>
        </p:nvSpPr>
        <p:spPr>
          <a:xfrm>
            <a:off x="6134099" y="1524000"/>
            <a:ext cx="4476749" cy="7609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CA41-1575-2833-62A8-FD2AD00A1DA9}"/>
              </a:ext>
            </a:extLst>
          </p:cNvPr>
          <p:cNvSpPr txBox="1">
            <a:spLocks/>
          </p:cNvSpPr>
          <p:nvPr/>
        </p:nvSpPr>
        <p:spPr>
          <a:xfrm>
            <a:off x="5452533" y="1961096"/>
            <a:ext cx="5652911" cy="416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marL="28257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n )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	{ return n * n; }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NumUtil.squared( 10 ) 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NumUtil.squared( 1.5 )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 / 3 )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0.1111111111111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NumUtil.squared( 99999999 )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wrong answer, float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‘s’ ) </a:t>
            </a:r>
            <a:r>
              <a:rPr lang="en-US" sz="1300" noProof="1">
                <a:latin typeface="Consolas" panose="020B0609020204030204" pitchFamily="49" charset="0"/>
              </a:rPr>
              <a:t>		&gt; NaN, continues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&gt; No (safe) integers, no fractions, BigInt not integrated, </a:t>
            </a:r>
            <a:b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error prone type coersion.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/>
          </a:p>
          <a:p>
            <a:endParaRPr lang="nl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 dirty="0">
                <a:solidFill>
                  <a:srgbClr val="0070C0"/>
                </a:solidFill>
              </a:rPr>
              <a:t>Example ST vs JS</a:t>
            </a:r>
            <a:endParaRPr lang="nl-NL" sz="2800" dirty="0">
              <a:solidFill>
                <a:srgbClr val="0070C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752EC11-D2DF-F4E6-39C2-EBF5BF591FFD}"/>
              </a:ext>
            </a:extLst>
          </p:cNvPr>
          <p:cNvSpPr txBox="1">
            <a:spLocks/>
          </p:cNvSpPr>
          <p:nvPr/>
        </p:nvSpPr>
        <p:spPr>
          <a:xfrm>
            <a:off x="699912" y="1179161"/>
            <a:ext cx="8596668" cy="55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2400"/>
              </a:spcAft>
              <a:tabLst>
                <a:tab pos="5022850" algn="l"/>
              </a:tabLst>
            </a:pPr>
            <a:r>
              <a:rPr lang="en-US" sz="2800" dirty="0">
                <a:solidFill>
                  <a:srgbClr val="0070C0"/>
                </a:solidFill>
              </a:rPr>
              <a:t>SmallJS	JavaScript</a:t>
            </a:r>
            <a:endParaRPr lang="nl-N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4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2173</TotalTime>
  <Words>1544</Words>
  <Application>Microsoft Office PowerPoint</Application>
  <PresentationFormat>Widescreen</PresentationFormat>
  <Paragraphs>207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SmallJS Back to elegance</vt:lpstr>
      <vt:lpstr>About the author</vt:lpstr>
      <vt:lpstr>Why make SmallJS?</vt:lpstr>
      <vt:lpstr>What is SmallJS?</vt:lpstr>
      <vt:lpstr>SmallJS libraries</vt:lpstr>
      <vt:lpstr>How does it look?</vt:lpstr>
      <vt:lpstr>Why use SmallJS?</vt:lpstr>
      <vt:lpstr>Smalltalk syntax fits on a postcard</vt:lpstr>
      <vt:lpstr>Example ST vs JS</vt:lpstr>
      <vt:lpstr>What about my new JS/TS features?</vt:lpstr>
      <vt:lpstr>SmallJS vs traditional Smalltalks (E.g.: Pharo, Dolphin, Cincom, Squeak)</vt:lpstr>
      <vt:lpstr>SmallJS trade-offs</vt:lpstr>
      <vt:lpstr>SmallJS summary</vt:lpstr>
      <vt:lpstr>Live demo's (basic) with code inspection</vt:lpstr>
      <vt:lpstr>Live demo's (advanced) with code inspection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SmallJS?</dc:title>
  <dc:creator>Richard Ronteltap</dc:creator>
  <cp:lastModifiedBy>Richard Ronteltap</cp:lastModifiedBy>
  <cp:revision>109</cp:revision>
  <dcterms:created xsi:type="dcterms:W3CDTF">2023-07-27T19:33:26Z</dcterms:created>
  <dcterms:modified xsi:type="dcterms:W3CDTF">2025-03-01T14:35:51Z</dcterms:modified>
</cp:coreProperties>
</file>