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6"/>
  </p:handoutMasterIdLst>
  <p:sldIdLst>
    <p:sldId id="257" r:id="rId4"/>
    <p:sldId id="270" r:id="rId6"/>
    <p:sldId id="258" r:id="rId7"/>
    <p:sldId id="259" r:id="rId8"/>
    <p:sldId id="261" r:id="rId9"/>
    <p:sldId id="260" r:id="rId10"/>
    <p:sldId id="269" r:id="rId11"/>
    <p:sldId id="268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3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F0F87-C800-4464-BA47-241CE223A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F0F87-C800-4464-BA47-241CE223A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8008E-0C1C-4ADD-89AC-A346104CC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 b="43263"/>
          <a:stretch>
            <a:fillRect/>
          </a:stretch>
        </p:blipFill>
        <p:spPr>
          <a:xfrm>
            <a:off x="0" y="-1"/>
            <a:ext cx="12192000" cy="3429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73290" y="3834941"/>
            <a:ext cx="9144000" cy="119384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3290" y="5309462"/>
            <a:ext cx="9144000" cy="73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5169155"/>
            <a:ext cx="15675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1335" y="5172265"/>
            <a:ext cx="15675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7" r="20362"/>
          <a:stretch>
            <a:fillRect/>
          </a:stretch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81400" y="0"/>
            <a:ext cx="50292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81400" y="2379279"/>
            <a:ext cx="5029200" cy="2099442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400" y="2379279"/>
            <a:ext cx="5029200" cy="2099442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3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399"/>
            <a:ext cx="10515600" cy="1596095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.xml"/><Relationship Id="rId3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1.xml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4.xm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7.xml"/><Relationship Id="rId3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1" Type="http://schemas.openxmlformats.org/officeDocument/2006/relationships/notesSlide" Target="../notesSlides/notesSlide9.xml"/><Relationship Id="rId30" Type="http://schemas.openxmlformats.org/officeDocument/2006/relationships/slideLayout" Target="../slideLayouts/slideLayout17.xml"/><Relationship Id="rId3" Type="http://schemas.openxmlformats.org/officeDocument/2006/relationships/tags" Target="../tags/tag50.xml"/><Relationship Id="rId29" Type="http://schemas.openxmlformats.org/officeDocument/2006/relationships/tags" Target="../tags/tag76.xml"/><Relationship Id="rId28" Type="http://schemas.openxmlformats.org/officeDocument/2006/relationships/tags" Target="../tags/tag75.xml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民宿租赁系统的设计与实现</a:t>
            </a:r>
            <a:endParaRPr lang="zh-CN" altLang="en-US">
              <a:sym typeface="+mn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lt"/>
              </a:rPr>
              <a:t>计科</a:t>
            </a:r>
            <a:r>
              <a:rPr lang="en-US" altLang="zh-CN">
                <a:sym typeface="+mn-lt"/>
              </a:rPr>
              <a:t>1503 </a:t>
            </a:r>
            <a:r>
              <a:rPr lang="zh-CN" altLang="en-US">
                <a:sym typeface="+mn-lt"/>
              </a:rPr>
              <a:t>黄永翠</a:t>
            </a:r>
            <a:endParaRPr lang="zh-CN" altLang="en-US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1920" y="524510"/>
            <a:ext cx="8601075" cy="878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工作安排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93395" y="2079625"/>
            <a:ext cx="11321415" cy="3844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1-2周：确定课题，联系指导导师，按照要求进行资料收集分析，撰写开题报告</a:t>
            </a:r>
            <a:endParaRPr lang="zh-CN" altLang="en-US" sz="18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3-4周：进行系统需求分析，确定功能，完成系统的总体建模，同时开始论文大纲同步撰写</a:t>
            </a:r>
            <a:endParaRPr lang="zh-CN" altLang="en-US" sz="18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5周：参考现有同类信息系统，熟悉开发平台及编程技巧</a:t>
            </a:r>
            <a:endParaRPr lang="zh-CN" altLang="en-US" sz="18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6-9周：完成前端，后台及数据库的设计</a:t>
            </a:r>
            <a:endParaRPr lang="zh-CN" altLang="en-US" sz="18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10周：完成整个系统的各模块的连接</a:t>
            </a:r>
            <a:endParaRPr lang="zh-CN" altLang="en-US" sz="18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11周：完善系统各模块的详细设计，并完成论文初稿</a:t>
            </a:r>
            <a:endParaRPr lang="zh-CN" altLang="en-US" sz="18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12-13周：进行系统可靠性及安全性测试</a:t>
            </a:r>
            <a:endParaRPr lang="zh-CN" altLang="en-US" sz="18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14-15周：完成论文终稿，准备毕业答辩</a:t>
            </a:r>
            <a:endParaRPr lang="zh-CN" altLang="en-US" sz="1800" dirty="0">
              <a:latin typeface="+mn-lt"/>
              <a:ea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lt"/>
                <a:ea typeface="+mn-ea"/>
                <a:sym typeface="+mn-lt"/>
              </a:rPr>
              <a:t>16周：毕业答辩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1920" y="1506220"/>
            <a:ext cx="11321413" cy="63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谢谢指导</a:t>
            </a:r>
            <a:endParaRPr lang="zh-CN" altLang="en-US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>
            <p:custDataLst>
              <p:tags r:id="rId1"/>
            </p:custDataLst>
          </p:nvPr>
        </p:nvSpPr>
        <p:spPr>
          <a:xfrm>
            <a:off x="130810" y="699770"/>
            <a:ext cx="2018030" cy="6464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3600" b="1">
                <a:latin typeface="+mj-lt"/>
                <a:ea typeface="+mj-ea"/>
                <a:cs typeface="+mj-cs"/>
                <a:sym typeface="Arial" panose="020B0604020202020204" pitchFamily="34" charset="0"/>
              </a:rPr>
              <a:t>目录</a:t>
            </a:r>
            <a:endParaRPr lang="zh-CN" altLang="en-US" sz="3600" b="1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27@|1FFC:11385203|FBC:16777215|LFC:16777215|LBC:16777215"/>
          <p:cNvSpPr/>
          <p:nvPr>
            <p:custDataLst>
              <p:tags r:id="rId2"/>
            </p:custDataLst>
          </p:nvPr>
        </p:nvSpPr>
        <p:spPr>
          <a:xfrm rot="2772067">
            <a:off x="796261" y="2390364"/>
            <a:ext cx="470479" cy="47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1106864" y="2292998"/>
            <a:ext cx="665211" cy="665211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27@|1FFC:11385203|FBC:16777215|LFC:16777215|LBC:16777215"/>
          <p:cNvSpPr/>
          <p:nvPr>
            <p:custDataLst>
              <p:tags r:id="rId4"/>
            </p:custDataLst>
          </p:nvPr>
        </p:nvSpPr>
        <p:spPr>
          <a:xfrm rot="2772067">
            <a:off x="6416011" y="2390364"/>
            <a:ext cx="470479" cy="47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任意多边形 9"/>
          <p:cNvSpPr/>
          <p:nvPr>
            <p:custDataLst>
              <p:tags r:id="rId5"/>
            </p:custDataLst>
          </p:nvPr>
        </p:nvSpPr>
        <p:spPr>
          <a:xfrm>
            <a:off x="6726614" y="2292998"/>
            <a:ext cx="665211" cy="665211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27@|1FFC:11385203|FBC:16777215|LFC:16777215|LBC:16777215"/>
          <p:cNvSpPr/>
          <p:nvPr>
            <p:custDataLst>
              <p:tags r:id="rId6"/>
            </p:custDataLst>
          </p:nvPr>
        </p:nvSpPr>
        <p:spPr>
          <a:xfrm rot="2772067">
            <a:off x="796261" y="3748851"/>
            <a:ext cx="470479" cy="47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>
            <a:off x="1106864" y="3651485"/>
            <a:ext cx="665211" cy="665211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Rectangle 27@|1FFC:11385203|FBC:16777215|LFC:16777215|LBC:16777215"/>
          <p:cNvSpPr/>
          <p:nvPr>
            <p:custDataLst>
              <p:tags r:id="rId8"/>
            </p:custDataLst>
          </p:nvPr>
        </p:nvSpPr>
        <p:spPr>
          <a:xfrm rot="2772067">
            <a:off x="6416011" y="3748851"/>
            <a:ext cx="470479" cy="47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任意多边形 17"/>
          <p:cNvSpPr/>
          <p:nvPr>
            <p:custDataLst>
              <p:tags r:id="rId9"/>
            </p:custDataLst>
          </p:nvPr>
        </p:nvSpPr>
        <p:spPr>
          <a:xfrm>
            <a:off x="6726614" y="3651485"/>
            <a:ext cx="665211" cy="665211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Rectangle 27@|1FFC:11385203|FBC:16777215|LFC:16777215|LBC:16777215"/>
          <p:cNvSpPr/>
          <p:nvPr>
            <p:custDataLst>
              <p:tags r:id="rId10"/>
            </p:custDataLst>
          </p:nvPr>
        </p:nvSpPr>
        <p:spPr>
          <a:xfrm rot="2772067">
            <a:off x="796261" y="5107338"/>
            <a:ext cx="470479" cy="47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任意多边形 21"/>
          <p:cNvSpPr/>
          <p:nvPr>
            <p:custDataLst>
              <p:tags r:id="rId11"/>
            </p:custDataLst>
          </p:nvPr>
        </p:nvSpPr>
        <p:spPr>
          <a:xfrm>
            <a:off x="1106864" y="5009972"/>
            <a:ext cx="665211" cy="665211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Rectangle 27@|1FFC:11385203|FBC:16777215|LFC:16777215|LBC:16777215"/>
          <p:cNvSpPr/>
          <p:nvPr>
            <p:custDataLst>
              <p:tags r:id="rId12"/>
            </p:custDataLst>
          </p:nvPr>
        </p:nvSpPr>
        <p:spPr>
          <a:xfrm rot="2772067">
            <a:off x="6416011" y="5107338"/>
            <a:ext cx="470479" cy="47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任意多边形 25"/>
          <p:cNvSpPr/>
          <p:nvPr>
            <p:custDataLst>
              <p:tags r:id="rId13"/>
            </p:custDataLst>
          </p:nvPr>
        </p:nvSpPr>
        <p:spPr>
          <a:xfrm>
            <a:off x="6726614" y="5009972"/>
            <a:ext cx="665211" cy="665211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1795235" y="2365671"/>
            <a:ext cx="4300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+mn-ea"/>
              </a:rPr>
              <a:t>选题背景与依据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1795235" y="3724158"/>
            <a:ext cx="4300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+mn-ea"/>
              </a:rPr>
              <a:t>主要研究内容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6"/>
            </p:custDataLst>
          </p:nvPr>
        </p:nvSpPr>
        <p:spPr>
          <a:xfrm>
            <a:off x="1795235" y="5082645"/>
            <a:ext cx="4300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+mn-ea"/>
              </a:rPr>
              <a:t>工作安排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7414985" y="5082645"/>
            <a:ext cx="4300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LOREM IPSUM DOLOR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7414985" y="3724158"/>
            <a:ext cx="4300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+mn-ea"/>
              </a:rPr>
              <a:t>系统工具与技术支持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7414985" y="2365671"/>
            <a:ext cx="4300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9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+mn-ea"/>
              </a:rPr>
              <a:t>生产需求及国内外研究状况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选题背景与依据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随着旅游业的发展，人口之间的快速流动，住宿行业也发展的越来越红火。其中以性价比著称的短租公寓的形式已经悄然兴起，占领了住宿行业的不少市场。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网络信息化管理系统有着信息量大，数据准确，速度快，管理全面等特点。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3284855"/>
            <a:ext cx="6296025" cy="2981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生产需求状况及国内外研究现状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ym typeface="+mn-lt"/>
              </a:rPr>
              <a:t>根据Analysys易观发布的《中国在线住宿预订市场季度监测分析2018年第3季度》数据显示，2018年第3季度，中国在线旅游预订市场交易规模达到504.28亿元人民币，2018年第3季度交易规模环比增长了7.9%，同比增长了19.2%（数据来源于易观网与国家统计局）</a:t>
            </a:r>
            <a:endParaRPr lang="en-US" altLang="zh-CN" sz="2000" dirty="0"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ym typeface="+mn-lt"/>
              </a:rPr>
              <a:t>在国外，Airbnb是规模最大的民宿短租网站，其规模大到扩展到近200个国家的2万多个城市。在国内的民宿短租平台，基本上是参照了国外的Airbnb网站模型建立起来的，主要有途家网，蚂蚁短租，爱日租，小猪短租，住墅网，携程网等网站。</a:t>
            </a:r>
            <a:endParaRPr lang="en-US" altLang="zh-CN" sz="2000" dirty="0"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+mn-lt"/>
              </a:rPr>
              <a:t>研究内容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0020" y="1593215"/>
            <a:ext cx="9413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（1）进行系统框架设计和功能模块设计。</a:t>
            </a:r>
            <a:endParaRPr lang="zh-CN" altLang="en-US" sz="2400"/>
          </a:p>
          <a:p>
            <a:r>
              <a:rPr lang="zh-CN" altLang="en-US" sz="2400"/>
              <a:t>（2）根据各功能模块需求，进行数据库设计；</a:t>
            </a:r>
            <a:endParaRPr lang="zh-CN" altLang="en-US" sz="2400"/>
          </a:p>
          <a:p>
            <a:r>
              <a:rPr lang="zh-CN" altLang="en-US" sz="2400"/>
              <a:t>（3）编写后台服务程序，包括用户登录注册，用户管理，维护管理，权限管理等部分的设计；</a:t>
            </a:r>
            <a:endParaRPr lang="zh-CN" altLang="en-US" sz="2400"/>
          </a:p>
          <a:p>
            <a:r>
              <a:rPr lang="zh-CN" altLang="en-US" sz="2400"/>
              <a:t>（4）实现民宿业主信息管理，民宿信息管理，租客信息管理，租赁管理，预约管理，统计管理等功能；</a:t>
            </a:r>
            <a:endParaRPr lang="zh-CN" altLang="en-US" sz="2400"/>
          </a:p>
          <a:p>
            <a:r>
              <a:rPr lang="zh-CN" altLang="en-US" sz="2400"/>
              <a:t>（5）前台界面设计，包括栏目规划，界面美化等；</a:t>
            </a:r>
            <a:endParaRPr lang="zh-CN" altLang="en-US" sz="2400"/>
          </a:p>
          <a:p>
            <a:r>
              <a:rPr lang="zh-CN" altLang="en-US" sz="2400"/>
              <a:t>（6）前后台接口连接，完成整个系统开发；</a:t>
            </a:r>
            <a:endParaRPr lang="zh-CN" altLang="en-US" sz="2400"/>
          </a:p>
          <a:p>
            <a:r>
              <a:rPr lang="zh-CN" altLang="en-US" sz="2400"/>
              <a:t>（7）进行相关配置，对系统进行安全性及可靠性测试；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704850"/>
            <a:ext cx="4165200" cy="160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+mn-lt"/>
              </a:rPr>
              <a:t>用户功能模块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787" y="1837690"/>
            <a:ext cx="4165200" cy="3811588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①用户可以浏览全部可租赁房屋信息，包括房屋类别，外观信息</a:t>
            </a:r>
            <a:endParaRPr lang="en-US" altLang="zh-CN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发布人，位置，租金等相关信息；  </a:t>
            </a:r>
            <a:endParaRPr lang="en-US" altLang="zh-CN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②用户可以分类查看租赁民宿信息，可以按照价格，位置，欢迎度等进行分类查看；</a:t>
            </a:r>
            <a:endParaRPr lang="en-US" altLang="zh-CN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③用户可以查看地区租赁排行；</a:t>
            </a:r>
            <a:endParaRPr lang="en-US" altLang="zh-CN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④用户可以进行房屋租赁；</a:t>
            </a:r>
            <a:endParaRPr lang="en-US" altLang="zh-CN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⑤用户可以进行租赁后房屋评价及留言；</a:t>
            </a:r>
            <a:endParaRPr lang="en-US" altLang="zh-CN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⑥用户可以进行在线联系房东；</a:t>
            </a:r>
            <a:endParaRPr lang="en-US" altLang="zh-CN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⑦用户可以管理个人信息:添加、修改、删除客户数据；</a:t>
            </a:r>
            <a:endParaRPr lang="en-US" altLang="zh-CN" dirty="0"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435" y="1397635"/>
            <a:ext cx="6903085" cy="3592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+mn-lt"/>
              </a:rPr>
              <a:t>屋主功能模块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470" y="1439545"/>
            <a:ext cx="4164965" cy="44297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①浏览全部可租赁房屋信息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②分类查看租赁民宿信息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③查看地区租赁排行；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④发布租赁房屋信息，包括房屋类别，位置，租金等；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⑤对房屋信息进行管理（更新，删除）；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⑥进行房屋租赁情况管理（出租，还房，续租等）；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⑦进行用户的留言回复以及与用户的线上交流；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⑧进行房屋租赁报表管理，按月或者按年生成租赁报表；</a:t>
            </a:r>
            <a:endParaRPr lang="en-US" altLang="zh-CN" sz="1800" dirty="0"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15" y="1312545"/>
            <a:ext cx="6917055" cy="4027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+mn-lt"/>
              </a:rPr>
              <a:t>管理员功能模块</a:t>
            </a: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470" y="1480185"/>
            <a:ext cx="4164965" cy="48152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①浏览全部租赁车辆信息；  </a:t>
            </a:r>
            <a:endParaRPr lang="en-US" altLang="zh-CN" sz="16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②分类查看租赁车辆信息；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③查看租赁排行；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④管理员可以进行用户管理，包括管理注册的用户及屋主信息；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⑤进行房屋信息进行管理，包括对屋主发布的租赁信息的审核，对房屋信息具有查看，修改，删除功能；其次对房屋具有分类管理功能；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⑥进行租赁管理，包括对已经已经出租房屋，预约房屋管理；</a:t>
            </a:r>
            <a:endParaRPr lang="en-US" altLang="zh-CN" sz="1800" dirty="0"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>
                <a:sym typeface="+mn-lt"/>
              </a:rPr>
              <a:t>⑦进行留言评价管理，包括删除恶意评价留言以及灌水评价，同时对屋主进行信用管理；</a:t>
            </a:r>
            <a:endParaRPr lang="en-US" altLang="zh-CN" sz="1800" dirty="0">
              <a:sym typeface="+mn-lt"/>
            </a:endParaRPr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184140" y="900430"/>
            <a:ext cx="6973570" cy="40493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>
            <p:custDataLst>
              <p:tags r:id="rId1"/>
            </p:custDataLst>
          </p:nvPr>
        </p:nvSpPr>
        <p:spPr>
          <a:xfrm>
            <a:off x="5765806" y="1578018"/>
            <a:ext cx="1123715" cy="96872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等腰三角形 20"/>
          <p:cNvSpPr/>
          <p:nvPr>
            <p:custDataLst>
              <p:tags r:id="rId2"/>
            </p:custDataLst>
          </p:nvPr>
        </p:nvSpPr>
        <p:spPr>
          <a:xfrm>
            <a:off x="5103421" y="2664433"/>
            <a:ext cx="1123715" cy="96872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等腰三角形 21"/>
          <p:cNvSpPr/>
          <p:nvPr>
            <p:custDataLst>
              <p:tags r:id="rId3"/>
            </p:custDataLst>
          </p:nvPr>
        </p:nvSpPr>
        <p:spPr>
          <a:xfrm>
            <a:off x="6419137" y="2655377"/>
            <a:ext cx="1123715" cy="96872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等腰三角形 22"/>
          <p:cNvSpPr/>
          <p:nvPr>
            <p:custDataLst>
              <p:tags r:id="rId4"/>
            </p:custDataLst>
          </p:nvPr>
        </p:nvSpPr>
        <p:spPr>
          <a:xfrm>
            <a:off x="7043896" y="3723686"/>
            <a:ext cx="1123715" cy="96872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>
            <p:custDataLst>
              <p:tags r:id="rId5"/>
            </p:custDataLst>
          </p:nvPr>
        </p:nvSpPr>
        <p:spPr>
          <a:xfrm>
            <a:off x="5765805" y="3723686"/>
            <a:ext cx="1123715" cy="96872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>
            <a:off x="4468191" y="3723686"/>
            <a:ext cx="1123715" cy="96872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>
            <p:custDataLst>
              <p:tags r:id="rId7"/>
            </p:custDataLst>
          </p:nvPr>
        </p:nvSpPr>
        <p:spPr>
          <a:xfrm>
            <a:off x="7687705" y="4810101"/>
            <a:ext cx="1123715" cy="96872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等腰三角形 26"/>
          <p:cNvSpPr/>
          <p:nvPr>
            <p:custDataLst>
              <p:tags r:id="rId8"/>
            </p:custDataLst>
          </p:nvPr>
        </p:nvSpPr>
        <p:spPr>
          <a:xfrm>
            <a:off x="6390561" y="4810101"/>
            <a:ext cx="1123715" cy="96872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等腰三角形 27"/>
          <p:cNvSpPr/>
          <p:nvPr>
            <p:custDataLst>
              <p:tags r:id="rId9"/>
            </p:custDataLst>
          </p:nvPr>
        </p:nvSpPr>
        <p:spPr>
          <a:xfrm>
            <a:off x="5121526" y="4810101"/>
            <a:ext cx="1123715" cy="96872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等腰三角形 28"/>
          <p:cNvSpPr/>
          <p:nvPr>
            <p:custDataLst>
              <p:tags r:id="rId10"/>
            </p:custDataLst>
          </p:nvPr>
        </p:nvSpPr>
        <p:spPr>
          <a:xfrm>
            <a:off x="3834377" y="4810101"/>
            <a:ext cx="1123715" cy="96872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/>
          <p:nvPr>
            <p:custDataLst>
              <p:tags r:id="rId11"/>
            </p:custDataLst>
          </p:nvPr>
        </p:nvCxnSpPr>
        <p:spPr>
          <a:xfrm flipH="1">
            <a:off x="3729352" y="1378840"/>
            <a:ext cx="2588786" cy="4399981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12"/>
            </p:custDataLst>
          </p:nvPr>
        </p:nvCxnSpPr>
        <p:spPr>
          <a:xfrm>
            <a:off x="6318137" y="1378840"/>
            <a:ext cx="2588785" cy="4399981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13"/>
            </p:custDataLst>
          </p:nvPr>
        </p:nvCxnSpPr>
        <p:spPr>
          <a:xfrm>
            <a:off x="5664023" y="2490593"/>
            <a:ext cx="1920519" cy="3264175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4"/>
            </p:custDataLst>
          </p:nvPr>
        </p:nvCxnSpPr>
        <p:spPr>
          <a:xfrm flipH="1">
            <a:off x="5049042" y="2490593"/>
            <a:ext cx="1922817" cy="3268083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5"/>
            </p:custDataLst>
          </p:nvPr>
        </p:nvCxnSpPr>
        <p:spPr>
          <a:xfrm>
            <a:off x="5025504" y="3571910"/>
            <a:ext cx="1284312" cy="2182858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16"/>
            </p:custDataLst>
          </p:nvPr>
        </p:nvCxnSpPr>
        <p:spPr>
          <a:xfrm flipH="1">
            <a:off x="6305650" y="3562241"/>
            <a:ext cx="1295928" cy="2202599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17"/>
            </p:custDataLst>
          </p:nvPr>
        </p:nvCxnSpPr>
        <p:spPr>
          <a:xfrm>
            <a:off x="4391004" y="4641998"/>
            <a:ext cx="657012" cy="1116678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>
            <p:custDataLst>
              <p:tags r:id="rId18"/>
            </p:custDataLst>
          </p:nvPr>
        </p:nvCxnSpPr>
        <p:spPr>
          <a:xfrm flipH="1">
            <a:off x="7583265" y="4638090"/>
            <a:ext cx="657012" cy="1116678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>
            <p:custDataLst>
              <p:tags r:id="rId19"/>
            </p:custDataLst>
          </p:nvPr>
        </p:nvSpPr>
        <p:spPr>
          <a:xfrm>
            <a:off x="7583265" y="1578270"/>
            <a:ext cx="3337147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系统数据库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4" name="文本框 63"/>
          <p:cNvSpPr txBox="1"/>
          <p:nvPr>
            <p:custDataLst>
              <p:tags r:id="rId20"/>
            </p:custDataLst>
          </p:nvPr>
        </p:nvSpPr>
        <p:spPr>
          <a:xfrm>
            <a:off x="8022685" y="2148248"/>
            <a:ext cx="333714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采用Oracle数据库，该数据库管理系统具有移植性好、功能强，高效率，等优点。</a:t>
            </a:r>
            <a:endParaRPr lang="zh-CN" altLang="en-US" dirty="0"/>
          </a:p>
          <a:p>
            <a:r>
              <a:rPr lang="zh-CN" altLang="en-US" dirty="0"/>
              <a:t>系统将采用PLSQL作为数据库管理工具。</a:t>
            </a:r>
            <a:endParaRPr lang="zh-CN" altLang="en-US" dirty="0"/>
          </a:p>
        </p:txBody>
      </p:sp>
      <p:sp>
        <p:nvSpPr>
          <p:cNvPr id="65" name="文本框 64"/>
          <p:cNvSpPr txBox="1"/>
          <p:nvPr>
            <p:custDataLst>
              <p:tags r:id="rId21"/>
            </p:custDataLst>
          </p:nvPr>
        </p:nvSpPr>
        <p:spPr>
          <a:xfrm>
            <a:off x="1443284" y="2492972"/>
            <a:ext cx="3202512" cy="3683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系统前端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文本框 65"/>
          <p:cNvSpPr txBox="1"/>
          <p:nvPr>
            <p:custDataLst>
              <p:tags r:id="rId22"/>
            </p:custDataLst>
          </p:nvPr>
        </p:nvSpPr>
        <p:spPr>
          <a:xfrm>
            <a:off x="1443284" y="2962620"/>
            <a:ext cx="320251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采用HTML,CSS,JAVASCRIPT等前端技术进行动态网页设计</a:t>
            </a:r>
            <a:endParaRPr lang="zh-CN" altLang="en-US" dirty="0"/>
          </a:p>
        </p:txBody>
      </p:sp>
      <p:sp>
        <p:nvSpPr>
          <p:cNvPr id="67" name="文本框 66"/>
          <p:cNvSpPr txBox="1"/>
          <p:nvPr>
            <p:custDataLst>
              <p:tags r:id="rId23"/>
            </p:custDataLst>
          </p:nvPr>
        </p:nvSpPr>
        <p:spPr>
          <a:xfrm>
            <a:off x="8356061" y="4175297"/>
            <a:ext cx="3251422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研究结果预期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文本框 67"/>
          <p:cNvSpPr txBox="1"/>
          <p:nvPr>
            <p:custDataLst>
              <p:tags r:id="rId24"/>
            </p:custDataLst>
          </p:nvPr>
        </p:nvSpPr>
        <p:spPr>
          <a:xfrm>
            <a:off x="8699595" y="4641770"/>
            <a:ext cx="32514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系统的数据库达到3NF，实现民宿租赁系统中的个功能模块。</a:t>
            </a:r>
            <a:endParaRPr lang="zh-CN" altLang="en-US" dirty="0"/>
          </a:p>
        </p:txBody>
      </p:sp>
      <p:sp>
        <p:nvSpPr>
          <p:cNvPr id="69" name="文本框 68"/>
          <p:cNvSpPr txBox="1"/>
          <p:nvPr>
            <p:custDataLst>
              <p:tags r:id="rId25"/>
            </p:custDataLst>
          </p:nvPr>
        </p:nvSpPr>
        <p:spPr>
          <a:xfrm>
            <a:off x="433387" y="4633652"/>
            <a:ext cx="3202512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系统后台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文本框 69"/>
          <p:cNvSpPr txBox="1"/>
          <p:nvPr>
            <p:custDataLst>
              <p:tags r:id="rId26"/>
            </p:custDataLst>
          </p:nvPr>
        </p:nvSpPr>
        <p:spPr>
          <a:xfrm>
            <a:off x="433387" y="5103300"/>
            <a:ext cx="320251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JAVA是系统后台的主要开发语言，并且通过JDBC技术与数据库建立联系并对其进行访问。</a:t>
            </a:r>
            <a:endParaRPr lang="zh-CN" altLang="en-US" dirty="0"/>
          </a:p>
        </p:txBody>
      </p:sp>
      <p:cxnSp>
        <p:nvCxnSpPr>
          <p:cNvPr id="5" name="直接连接符 4"/>
          <p:cNvCxnSpPr/>
          <p:nvPr>
            <p:custDataLst>
              <p:tags r:id="rId27"/>
            </p:custDataLst>
          </p:nvPr>
        </p:nvCxnSpPr>
        <p:spPr>
          <a:xfrm>
            <a:off x="176530" y="1050925"/>
            <a:ext cx="11321413" cy="63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8"/>
            </p:custDataLst>
          </p:nvPr>
        </p:nvSpPr>
        <p:spPr>
          <a:xfrm>
            <a:off x="210820" y="178435"/>
            <a:ext cx="8601075" cy="878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系统工具与技术支持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5037_11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5037_11*l_h_i*1_1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5037_11*l_h_i*1_1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5037_11*l_h_i*1_2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5037_11*l_h_i*1_2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5037_11*l_h_i*1_3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5037_11*l_h_i*1_3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5037_11*l_h_i*1_4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5037_11*l_h_i*1_4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5_1"/>
  <p:tag name="KSO_WM_UNIT_ID" val="custom20185037_11*l_h_i*1_5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5_2"/>
  <p:tag name="KSO_WM_UNIT_ID" val="custom20185037_11*l_h_i*1_5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6_1"/>
  <p:tag name="KSO_WM_UNIT_ID" val="custom20185037_11*l_h_i*1_6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6_2"/>
  <p:tag name="KSO_WM_UNIT_ID" val="custom20185037_11*l_h_i*1_6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1_1"/>
  <p:tag name="KSO_WM_UNIT_ID" val="custom20185037_11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3_1"/>
  <p:tag name="KSO_WM_UNIT_ID" val="custom20185037_11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5_1"/>
  <p:tag name="KSO_WM_UNIT_ID" val="custom20185037_11*l_h_f*1_5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6_1"/>
  <p:tag name="KSO_WM_UNIT_ID" val="custom20185037_11*l_h_f*1_6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4_1"/>
  <p:tag name="KSO_WM_UNIT_ID" val="custom20185037_11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2_1"/>
  <p:tag name="KSO_WM_UNIT_ID" val="custom20185037_11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7"/>
  <p:tag name="KSO_WM_SLIDE_ID" val="custom20185037_11"/>
  <p:tag name="KSO_WM_SLIDE_INDEX" val="1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37_2*a*1"/>
  <p:tag name="KSO_WM_UNIT_TYPE" val="a"/>
</p:tagLst>
</file>

<file path=ppt/tags/tag31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5037_2*f*1"/>
  <p:tag name="KSO_WM_UNIT_TYPE" val="f"/>
</p:tagLst>
</file>

<file path=ppt/tags/tag3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37_2"/>
  <p:tag name="KSO_WM_TAG_VERSION" val="1.0"/>
  <p:tag name="KSO_WM_TEMPLATE_INDEX" val="20185037"/>
  <p:tag name="KSO_WM_TEMPLATE_CATEGORY" val="custom"/>
</p:tagLst>
</file>

<file path=ppt/tags/tag3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37_3*a*1"/>
  <p:tag name="KSO_WM_UNIT_TYPE" val="a"/>
</p:tagLst>
</file>

<file path=ppt/tags/tag34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232"/>
  <p:tag name="KSO_WM_UNIT_PRESET_TEXT_INDEX" val="5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5037_3*f*1"/>
  <p:tag name="KSO_WM_UNIT_TYPE" val="f"/>
</p:tagLst>
</file>

<file path=ppt/tags/tag35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232"/>
  <p:tag name="KSO_WM_UNIT_PRESET_TEXT_INDEX" val="5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ID" val="custom20185037_3*f*2"/>
  <p:tag name="KSO_WM_UNIT_TYPE" val="f"/>
</p:tagLst>
</file>

<file path=ppt/tags/tag36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5037_3"/>
  <p:tag name="KSO_WM_TAG_VERSION" val="1.0"/>
  <p:tag name="KSO_WM_TEMPLATE_INDEX" val="20185037"/>
  <p:tag name="KSO_WM_TEMPLATE_CATEGORY" val="custom"/>
</p:tagLst>
</file>

<file path=ppt/tags/tag37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5037_5*a*1"/>
  <p:tag name="KSO_WM_UNIT_TYPE" val="a"/>
</p:tagLst>
</file>

<file path=ppt/tags/tag38.xml><?xml version="1.0" encoding="utf-8"?>
<p:tagLst xmlns:p="http://schemas.openxmlformats.org/presentationml/2006/main">
  <p:tag name="KSO_WM_SLIDE_SIZE" val="790*404"/>
  <p:tag name="KSO_WM_SLIDE_POSITION" val="75*103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5037_5"/>
  <p:tag name="KSO_WM_TAG_VERSION" val="1.0"/>
  <p:tag name="KSO_WM_TEMPLATE_INDEX" val="20185037"/>
  <p:tag name="KSO_WM_TEMPLATE_CATEGORY" val="custom"/>
</p:tagLst>
</file>

<file path=ppt/tags/tag39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5037_4*a*1"/>
  <p:tag name="KSO_WM_UNIT_TYPE" val="a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5037"/>
</p:tagLst>
</file>

<file path=ppt/tags/tag40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f"/>
  <p:tag name="KSO_WM_UNIT_INDEX" val="1"/>
  <p:tag name="KSO_WM_UNIT_ID" val="custom20185037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37_4"/>
  <p:tag name="KSO_WM_TAG_VERSION" val="1.0"/>
  <p:tag name="KSO_WM_TEMPLATE_INDEX" val="20185037"/>
  <p:tag name="KSO_WM_TEMPLATE_CATEGORY" val="custom"/>
</p:tagLst>
</file>

<file path=ppt/tags/tag42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5037_4*a*1"/>
  <p:tag name="KSO_WM_UNIT_TYPE" val="a"/>
</p:tagLst>
</file>

<file path=ppt/tags/tag4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f"/>
  <p:tag name="KSO_WM_UNIT_INDEX" val="1"/>
  <p:tag name="KSO_WM_UNIT_ID" val="custom20185037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37_4"/>
  <p:tag name="KSO_WM_TAG_VERSION" val="1.0"/>
  <p:tag name="KSO_WM_TEMPLATE_INDEX" val="20185037"/>
  <p:tag name="KSO_WM_TEMPLATE_CATEGORY" val="custom"/>
</p:tagLst>
</file>

<file path=ppt/tags/tag45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5037_4*a*1"/>
  <p:tag name="KSO_WM_UNIT_TYPE" val="a"/>
</p:tagLst>
</file>

<file path=ppt/tags/tag46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f"/>
  <p:tag name="KSO_WM_UNIT_INDEX" val="1"/>
  <p:tag name="KSO_WM_UNIT_ID" val="custom20185037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37_4"/>
  <p:tag name="KSO_WM_TAG_VERSION" val="1.0"/>
  <p:tag name="KSO_WM_TEMPLATE_INDEX" val="20185037"/>
  <p:tag name="KSO_WM_TEMPLATE_CATEGORY" val="custom"/>
</p:tagLst>
</file>

<file path=ppt/tags/tag48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1_1"/>
  <p:tag name="KSO_WM_UNIT_ID" val="custom20185037_17*o_h_i*1_1_1"/>
  <p:tag name="KSO_WM_UNIT_LAYERLEVEL" val="1_1_1"/>
  <p:tag name="KSO_WM_DIAGRAM_GROUP_CODE" val="o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2_1"/>
  <p:tag name="KSO_WM_UNIT_ID" val="custom20185037_17*o_h_i*1_2_1"/>
  <p:tag name="KSO_WM_UNIT_LAYERLEVEL" val="1_1_1"/>
  <p:tag name="KSO_WM_DIAGRAM_GROUP_CODE" val="o1-1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5037"/>
</p:tagLst>
</file>

<file path=ppt/tags/tag50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2_4"/>
  <p:tag name="KSO_WM_UNIT_ID" val="custom20185037_17*o_h_i*1_2_4"/>
  <p:tag name="KSO_WM_UNIT_LAYERLEVEL" val="1_1_1"/>
  <p:tag name="KSO_WM_DIAGRAM_GROUP_CODE" val="o1-1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3_1"/>
  <p:tag name="KSO_WM_UNIT_ID" val="custom20185037_17*o_h_i*1_3_1"/>
  <p:tag name="KSO_WM_UNIT_LAYERLEVEL" val="1_1_1"/>
  <p:tag name="KSO_WM_DIAGRAM_GROUP_CODE" val="o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3_3"/>
  <p:tag name="KSO_WM_UNIT_ID" val="custom20185037_17*o_h_i*1_3_3"/>
  <p:tag name="KSO_WM_UNIT_LAYERLEVEL" val="1_1_1"/>
  <p:tag name="KSO_WM_DIAGRAM_GROUP_CODE" val="o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3_5"/>
  <p:tag name="KSO_WM_UNIT_ID" val="custom20185037_17*o_h_i*1_3_5"/>
  <p:tag name="KSO_WM_UNIT_LAYERLEVEL" val="1_1_1"/>
  <p:tag name="KSO_WM_DIAGRAM_GROUP_CODE" val="o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4_6"/>
  <p:tag name="KSO_WM_UNIT_ID" val="custom20185037_17*o_h_i*1_4_6"/>
  <p:tag name="KSO_WM_UNIT_LAYERLEVEL" val="1_1_1"/>
  <p:tag name="KSO_WM_DIAGRAM_GROUP_CODE" val="o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4_4"/>
  <p:tag name="KSO_WM_UNIT_ID" val="custom20185037_17*o_h_i*1_4_4"/>
  <p:tag name="KSO_WM_UNIT_LAYERLEVEL" val="1_1_1"/>
  <p:tag name="KSO_WM_DIAGRAM_GROUP_CODE" val="o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4_3"/>
  <p:tag name="KSO_WM_UNIT_ID" val="custom20185037_17*o_h_i*1_4_3"/>
  <p:tag name="KSO_WM_UNIT_LAYERLEVEL" val="1_1_1"/>
  <p:tag name="KSO_WM_DIAGRAM_GROUP_CODE" val="o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4_1"/>
  <p:tag name="KSO_WM_UNIT_ID" val="custom20185037_17*o_h_i*1_4_1"/>
  <p:tag name="KSO_WM_UNIT_LAYERLEVEL" val="1_1_1"/>
  <p:tag name="KSO_WM_DIAGRAM_GROUP_CODE" val="o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1_3"/>
  <p:tag name="KSO_WM_UNIT_ID" val="custom20185037_17*o_h_i*1_1_3"/>
  <p:tag name="KSO_WM_UNIT_LAYERLEVEL" val="1_1_1"/>
  <p:tag name="KSO_WM_DIAGRAM_GROUP_CODE" val="o1-1"/>
  <p:tag name="KSO_WM_UNIT_LINE_FORE_SCHEMECOLOR_INDEX" val="9"/>
  <p:tag name="KSO_WM_UNIT_LINE_FILL_TYPE" val="2"/>
  <p:tag name="KSO_WM_UNIT_USESOURCEFORMAT_APPLY" val="1"/>
</p:tagLst>
</file>

<file path=ppt/tags/tag59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1_2"/>
  <p:tag name="KSO_WM_UNIT_ID" val="custom20185037_17*o_h_i*1_1_2"/>
  <p:tag name="KSO_WM_UNIT_LAYERLEVEL" val="1_1_1"/>
  <p:tag name="KSO_WM_DIAGRAM_GROUP_CODE" val="o1-1"/>
  <p:tag name="KSO_WM_UNIT_LINE_FORE_SCHEMECOLOR_INDEX" val="9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TEMPLATE_THUMBS_INDEX" val="1、6、12、14、4、5、13、20"/>
</p:tagLst>
</file>

<file path=ppt/tags/tag60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2_2"/>
  <p:tag name="KSO_WM_UNIT_ID" val="custom20185037_17*o_h_i*1_2_2"/>
  <p:tag name="KSO_WM_UNIT_LAYERLEVEL" val="1_1_1"/>
  <p:tag name="KSO_WM_DIAGRAM_GROUP_CODE" val="o1-1"/>
  <p:tag name="KSO_WM_UNIT_LINE_FORE_SCHEMECOLOR_INDEX" val="9"/>
  <p:tag name="KSO_WM_UNIT_LINE_FILL_TYPE" val="2"/>
  <p:tag name="KSO_WM_UNIT_USESOURCEFORMAT_APPLY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2_3"/>
  <p:tag name="KSO_WM_UNIT_ID" val="custom20185037_17*o_h_i*1_2_3"/>
  <p:tag name="KSO_WM_UNIT_LAYERLEVEL" val="1_1_1"/>
  <p:tag name="KSO_WM_DIAGRAM_GROUP_CODE" val="o1-1"/>
  <p:tag name="KSO_WM_UNIT_LINE_FORE_SCHEMECOLOR_INDEX" val="9"/>
  <p:tag name="KSO_WM_UNIT_LINE_FILL_TYPE" val="2"/>
  <p:tag name="KSO_WM_UNIT_USESOURCEFORMAT_APPLY" val="1"/>
</p:tagLst>
</file>

<file path=ppt/tags/tag62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3_4"/>
  <p:tag name="KSO_WM_UNIT_ID" val="custom20185037_17*o_h_i*1_3_4"/>
  <p:tag name="KSO_WM_UNIT_LAYERLEVEL" val="1_1_1"/>
  <p:tag name="KSO_WM_DIAGRAM_GROUP_CODE" val="o1-1"/>
  <p:tag name="KSO_WM_UNIT_LINE_FORE_SCHEMECOLOR_INDEX" val="9"/>
  <p:tag name="KSO_WM_UNIT_LINE_FILL_TYPE" val="2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3_2"/>
  <p:tag name="KSO_WM_UNIT_ID" val="custom20185037_17*o_h_i*1_3_2"/>
  <p:tag name="KSO_WM_UNIT_LAYERLEVEL" val="1_1_1"/>
  <p:tag name="KSO_WM_DIAGRAM_GROUP_CODE" val="o1-1"/>
  <p:tag name="KSO_WM_UNIT_LINE_FORE_SCHEMECOLOR_INDEX" val="9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4_2"/>
  <p:tag name="KSO_WM_UNIT_ID" val="custom20185037_17*o_h_i*1_4_2"/>
  <p:tag name="KSO_WM_UNIT_LAYERLEVEL" val="1_1_1"/>
  <p:tag name="KSO_WM_DIAGRAM_GROUP_CODE" val="o1-1"/>
  <p:tag name="KSO_WM_UNIT_LINE_FORE_SCHEMECOLOR_INDEX" val="9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i"/>
  <p:tag name="KSO_WM_UNIT_INDEX" val="1_4_5"/>
  <p:tag name="KSO_WM_UNIT_ID" val="custom20185037_17*o_h_i*1_4_5"/>
  <p:tag name="KSO_WM_UNIT_LAYERLEVEL" val="1_1_1"/>
  <p:tag name="KSO_WM_DIAGRAM_GROUP_CODE" val="o1-1"/>
  <p:tag name="KSO_WM_UNIT_LINE_FORE_SCHEMECOLOR_INDEX" val="9"/>
  <p:tag name="KSO_WM_UNIT_LINE_FILL_TYPE" val="2"/>
  <p:tag name="KSO_WM_UNIT_USESOURCEFORMAT_APPLY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1"/>
  <p:tag name="KSO_WM_UNIT_ID" val="custom20185037_17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f"/>
  <p:tag name="KSO_WM_UNIT_INDEX" val="1_1_1"/>
  <p:tag name="KSO_WM_UNIT_ID" val="custom20185037_17*o_h_f*1_1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o1-1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2"/>
  <p:tag name="KSO_WM_UNIT_ID" val="custom20185037_17*a*2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f"/>
  <p:tag name="KSO_WM_UNIT_INDEX" val="1_2_1"/>
  <p:tag name="KSO_WM_UNIT_ID" val="custom20185037_17*o_h_f*1_2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o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5037"/>
  <p:tag name="KSO_WM_UNIT_TYPE" val="a"/>
  <p:tag name="KSO_WM_UNIT_INDEX" val="1"/>
  <p:tag name="KSO_WM_UNIT_ID" val="custom20185037_1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黑白建筑工作报告"/>
</p:tagLst>
</file>

<file path=ppt/tags/tag70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3"/>
  <p:tag name="KSO_WM_UNIT_ID" val="custom20185037_17*a*3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f"/>
  <p:tag name="KSO_WM_UNIT_INDEX" val="1_3_1"/>
  <p:tag name="KSO_WM_UNIT_ID" val="custom20185037_17*o_h_f*1_3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o1-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4"/>
  <p:tag name="KSO_WM_UNIT_ID" val="custom20185037_17*a*4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o_h_f"/>
  <p:tag name="KSO_WM_UNIT_INDEX" val="1_4_1"/>
  <p:tag name="KSO_WM_UNIT_ID" val="custom20185037_17*o_h_f*1_4_1"/>
  <p:tag name="KSO_WM_UNIT_LAYERLEVEL" val="1_1_1"/>
  <p:tag name="KSO_WM_UNIT_VALUE" val="26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o1-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37_18*i*2"/>
  <p:tag name="KSO_WM_TEMPLATE_CATEGORY" val="custom"/>
  <p:tag name="KSO_WM_TEMPLATE_INDEX" val="20185037"/>
  <p:tag name="KSO_WM_UNIT_INDEX" val="2"/>
</p:tagLst>
</file>

<file path=ppt/tags/tag75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5037_18*a*1"/>
  <p:tag name="KSO_WM_UNIT_TYPE" val="a"/>
</p:tagLst>
</file>

<file path=ppt/tags/tag76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SLIDE_ID" val="custom20185037_17"/>
  <p:tag name="KSO_WM_SLIDE_INDEX" val="17"/>
  <p:tag name="KSO_WM_SLIDE_ITEM_CNT" val="4"/>
  <p:tag name="KSO_WM_SLIDE_LAYOUT" val="a_o"/>
  <p:tag name="KSO_WM_SLIDE_LAYOUT_CNT" val="4_1"/>
  <p:tag name="KSO_WM_SLIDE_TYPE" val="text"/>
  <p:tag name="KSO_WM_BEAUTIFY_FLAG" val="#wm#"/>
  <p:tag name="KSO_WM_SLIDE_POSITION" val="34*108"/>
  <p:tag name="KSO_WM_SLIDE_SIZE" val="891*346"/>
  <p:tag name="KSO_WM_DIAGRAM_GROUP_CODE" val="o1-1"/>
</p:tagLst>
</file>

<file path=ppt/tags/tag77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5037_18*a*1"/>
  <p:tag name="KSO_WM_UNIT_TYPE" val="a"/>
</p:tagLst>
</file>

<file path=ppt/tags/tag78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ID" val="custom20185037_18*f*1"/>
  <p:tag name="KSO_WM_UNIT_TYPE" val="f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37_18*i*2"/>
  <p:tag name="KSO_WM_TEMPLATE_CATEGORY" val="custom"/>
  <p:tag name="KSO_WM_TEMPLATE_INDEX" val="20185037"/>
  <p:tag name="KSO_WM_UNIT_INDEX" val="2"/>
</p:tagLst>
</file>

<file path=ppt/tags/tag8.xml><?xml version="1.0" encoding="utf-8"?>
<p:tagLst xmlns:p="http://schemas.openxmlformats.org/presentationml/2006/main">
  <p:tag name="KSO_WM_TEMPLATE_CATEGORY" val="custom"/>
  <p:tag name="KSO_WM_TEMPLATE_INDEX" val="20185037"/>
  <p:tag name="KSO_WM_UNIT_TYPE" val="b"/>
  <p:tag name="KSO_WM_UNIT_INDEX" val="1"/>
  <p:tag name="KSO_WM_UNIT_ID" val="custom20185037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适用于工作汇报、新年计划、年终总结、述职报告"/>
</p:tagLst>
</file>

<file path=ppt/tags/tag80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18"/>
  <p:tag name="KSO_WM_SLIDE_ID" val="custom20185037_18"/>
  <p:tag name="KSO_WM_TAG_VERSION" val="1.0"/>
  <p:tag name="KSO_WM_TEMPLATE_INDEX" val="20185037"/>
  <p:tag name="KSO_WM_TEMPLATE_CATEGORY" val="custom"/>
</p:tagLst>
</file>

<file path=ppt/tags/tag81.xml><?xml version="1.0" encoding="utf-8"?>
<p:tagLst xmlns:p="http://schemas.openxmlformats.org/presentationml/2006/main">
  <p:tag name="KSO_WM_TEMPLATE_CATEGORY" val="custom"/>
  <p:tag name="KSO_WM_TEMPLATE_INDEX" val="20185037"/>
  <p:tag name="KSO_WM_UNIT_TYPE" val="a"/>
  <p:tag name="KSO_WM_UNIT_INDEX" val="1"/>
  <p:tag name="KSO_WM_UNIT_ID" val="custom20185037_20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S FOR WATCHING"/>
</p:tagLst>
</file>

<file path=ppt/tags/tag82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SLIDE_ID" val="custom20185037_20"/>
  <p:tag name="KSO_WM_SLIDE_INDEX" val="20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9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SLIDE_ID" val="custom201850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2、14、4、5、13、20、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86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F0000"/>
      </a:accent2>
      <a:accent3>
        <a:srgbClr val="4A4F4F"/>
      </a:accent3>
      <a:accent4>
        <a:srgbClr val="91969B"/>
      </a:accent4>
      <a:accent5>
        <a:srgbClr val="4A4F4F"/>
      </a:accent5>
      <a:accent6>
        <a:srgbClr val="FFFFFF"/>
      </a:accent6>
      <a:hlink>
        <a:srgbClr val="4A4F4F"/>
      </a:hlink>
      <a:folHlink>
        <a:srgbClr val="BFBFBF"/>
      </a:folHlink>
    </a:clrScheme>
    <a:fontScheme name="meur1tl0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宽屏</PresentationFormat>
  <Paragraphs>119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</vt:lpstr>
      <vt:lpstr>黑体</vt:lpstr>
      <vt:lpstr>Arial Unicode MS</vt:lpstr>
      <vt:lpstr>等线</vt:lpstr>
      <vt:lpstr>Office 主题​​</vt:lpstr>
      <vt:lpstr>1_Office 主题​​</vt:lpstr>
      <vt:lpstr>名宿租赁系统的设计与实现</vt:lpstr>
      <vt:lpstr>PowerPoint 演示文稿</vt:lpstr>
      <vt:lpstr>选题背景与依据</vt:lpstr>
      <vt:lpstr>生产需求状况及国内外研究现状</vt:lpstr>
      <vt:lpstr>PowerPoint 演示文稿</vt:lpstr>
      <vt:lpstr>用户功能模块</vt:lpstr>
      <vt:lpstr>屋主功能模块</vt:lpstr>
      <vt:lpstr>管理员功能模块</vt:lpstr>
      <vt:lpstr>PowerPoint 演示文稿</vt:lpstr>
      <vt:lpstr>PowerPoint 演示文稿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一花一世界</cp:lastModifiedBy>
  <cp:revision>423</cp:revision>
  <dcterms:created xsi:type="dcterms:W3CDTF">2017-08-03T09:01:00Z</dcterms:created>
  <dcterms:modified xsi:type="dcterms:W3CDTF">2019-01-08T07:23:12Z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