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sldIdLst>
    <p:sldId id="266" r:id="rId3"/>
    <p:sldId id="256" r:id="rId4"/>
    <p:sldId id="260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9" r:id="rId14"/>
    <p:sldId id="270" r:id="rId15"/>
    <p:sldId id="271" r:id="rId16"/>
    <p:sldId id="272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576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ECD19FB2-3AAB-4D03-B13A-2960828C78E3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1B80C674-7DFC-42FE-B9CD-82963CDB1557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2076456F-F47D-4F25-8053-2A695DA0CA7D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5D6C7379-69CC-4837-9905-BEBA22830C8A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49EB8B7E-8AEE-4F10-BFEE-C999AD004D36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8668F3F9-58BC-440B-B37B-805B9055EF92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0D5A53AF-48EA-489D-8260-9DCAB666386A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0DED02AE-B9A4-47BD-AF8E-97E16144138B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CF0FD78B-DB02-4362-BCDC-98A55456977C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245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266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99916976-5D93-46E4-A98A-FAD63E4D0EA8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0F39F4F5-F4D2-4D2A-AB60-88D37ADCB869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D23BC6CE-6D1E-47E5-8859-F31AC5380EB2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B1B4E7C4-4DA4-404D-9965-B13F2DD7D8BF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476FB7AA-4A53-424F-AD41-70827B6504BA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E7884882-FB12-4BC8-9960-9AD8104D7FAE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F7D1BD23-6E54-4D9D-AD88-A2813C73CC25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1471A834-4F3C-4AF9-9C74-05EC35A0F292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97153"/>
            <a:ext cx="10515600" cy="993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262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6230793"/>
            <a:ext cx="12175200" cy="612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ru-RU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490960" y="6322234"/>
            <a:ext cx="60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D22F896-40B5-4ADD-8801-0D06FADFA095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21241" y="6256325"/>
            <a:ext cx="16743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Летунов</a:t>
            </a:r>
            <a:r>
              <a:rPr lang="ru-RU" sz="120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Максим</a:t>
            </a:r>
          </a:p>
          <a:p>
            <a:pPr>
              <a:lnSpc>
                <a:spcPct val="150000"/>
              </a:lnSpc>
            </a:pPr>
            <a:r>
              <a:rPr lang="ru-RU" sz="120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Новикова Людмила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582693" y="6331186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© </a:t>
            </a:r>
            <a:r>
              <a:rPr lang="ru-RU" sz="1800" b="0" i="0" kern="120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Артезио</a:t>
            </a:r>
            <a:r>
              <a:rPr lang="ru-RU" sz="1800" b="0" i="0" kern="12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US" sz="1800" b="0" i="0" kern="12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2016</a:t>
            </a:r>
            <a:endParaRPr lang="ru-RU" sz="18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221454" y="6250506"/>
            <a:ext cx="1551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20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Раскина Любовь</a:t>
            </a:r>
          </a:p>
          <a:p>
            <a:pPr>
              <a:lnSpc>
                <a:spcPct val="150000"/>
              </a:lnSpc>
            </a:pPr>
            <a:r>
              <a:rPr lang="ru-RU" sz="120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Задорожный Илья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-15240"/>
            <a:ext cx="12175200" cy="674104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19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ru-RU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035300" y="-27307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Big</a:t>
            </a:r>
            <a:r>
              <a:rPr lang="en-US" sz="4000" baseline="0" dirty="0" smtClean="0">
                <a:solidFill>
                  <a:schemeClr val="bg1"/>
                </a:solidFill>
              </a:rPr>
              <a:t> Data. </a:t>
            </a:r>
            <a:r>
              <a:rPr lang="ru-RU" sz="4000" baseline="0" dirty="0" smtClean="0">
                <a:solidFill>
                  <a:schemeClr val="bg1"/>
                </a:solidFill>
              </a:rPr>
              <a:t>Проект </a:t>
            </a:r>
            <a:r>
              <a:rPr lang="en-US" sz="4000" baseline="0" dirty="0" smtClean="0">
                <a:solidFill>
                  <a:schemeClr val="bg1"/>
                </a:solidFill>
              </a:rPr>
              <a:t>Smart SPY</a:t>
            </a: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519" y="6234178"/>
            <a:ext cx="920486" cy="607494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50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vcs.artezio.com/git/ART-BigData-Edu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dmilaNovikova/Emulat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dmilaNovikova/CableT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700148" y="784296"/>
            <a:ext cx="9144000" cy="873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 smtClean="0">
                <a:solidFill>
                  <a:srgbClr val="FFFF00"/>
                </a:solidFill>
              </a:rPr>
              <a:t>Введение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9933" y="1787856"/>
            <a:ext cx="86660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STB </a:t>
            </a:r>
            <a:r>
              <a:rPr lang="ru-RU" sz="2800" dirty="0" smtClean="0">
                <a:solidFill>
                  <a:srgbClr val="FFFF00"/>
                </a:solidFill>
              </a:rPr>
              <a:t>(</a:t>
            </a:r>
            <a:r>
              <a:rPr lang="en-US" sz="2800" dirty="0" smtClean="0">
                <a:solidFill>
                  <a:srgbClr val="FFFF00"/>
                </a:solidFill>
              </a:rPr>
              <a:t>Set </a:t>
            </a:r>
            <a:r>
              <a:rPr lang="en-US" sz="2800" dirty="0">
                <a:solidFill>
                  <a:srgbClr val="FFFF00"/>
                </a:solidFill>
              </a:rPr>
              <a:t>top </a:t>
            </a:r>
            <a:r>
              <a:rPr lang="en-US" sz="2800" dirty="0" smtClean="0">
                <a:solidFill>
                  <a:srgbClr val="FFFF00"/>
                </a:solidFill>
              </a:rPr>
              <a:t>box</a:t>
            </a:r>
            <a:r>
              <a:rPr lang="ru-RU" sz="2800" dirty="0" smtClean="0">
                <a:solidFill>
                  <a:srgbClr val="FFFF00"/>
                </a:solidFill>
              </a:rPr>
              <a:t>) – приставка для просмотра </a:t>
            </a:r>
            <a:r>
              <a:rPr lang="en-US" sz="2800" dirty="0" smtClean="0">
                <a:solidFill>
                  <a:srgbClr val="FFFF00"/>
                </a:solidFill>
              </a:rPr>
              <a:t>IPTV</a:t>
            </a:r>
          </a:p>
          <a:p>
            <a:r>
              <a:rPr lang="ru-RU" sz="2800" dirty="0" smtClean="0">
                <a:solidFill>
                  <a:srgbClr val="FFFF00"/>
                </a:solidFill>
              </a:rPr>
              <a:t>Коллектор – сервер сбора первичной статистики с </a:t>
            </a:r>
            <a:r>
              <a:rPr lang="en-US" sz="2800" dirty="0" smtClean="0">
                <a:solidFill>
                  <a:srgbClr val="FFFF00"/>
                </a:solidFill>
              </a:rPr>
              <a:t>STB</a:t>
            </a:r>
            <a:endParaRPr lang="en-US" sz="28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Скругленный прямоугольник 6"/>
              <p:cNvSpPr/>
              <p:nvPr/>
            </p:nvSpPr>
            <p:spPr>
              <a:xfrm>
                <a:off x="1896222" y="2838481"/>
                <a:ext cx="1460310" cy="6687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𝑺𝑻𝑩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" name="Скругленный 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222" y="2838481"/>
                <a:ext cx="1460310" cy="66874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Скругленный прямоугольник 7"/>
              <p:cNvSpPr/>
              <p:nvPr/>
            </p:nvSpPr>
            <p:spPr>
              <a:xfrm>
                <a:off x="3978546" y="2838481"/>
                <a:ext cx="1460310" cy="6687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𝑺𝑻𝑩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8" name="Скругленный 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546" y="2838481"/>
                <a:ext cx="1460310" cy="66874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Скругленный прямоугольник 8"/>
              <p:cNvSpPr/>
              <p:nvPr/>
            </p:nvSpPr>
            <p:spPr>
              <a:xfrm>
                <a:off x="8449227" y="2838481"/>
                <a:ext cx="1460310" cy="6687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𝑺𝑻𝑩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9" name="Скругленный 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227" y="2838481"/>
                <a:ext cx="1460310" cy="66874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608052" y="2611158"/>
            <a:ext cx="671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…</a:t>
            </a:r>
            <a:endParaRPr lang="ru-RU" sz="4800" dirty="0">
              <a:solidFill>
                <a:srgbClr val="FFFF00"/>
              </a:solidFill>
            </a:endParaRPr>
          </a:p>
        </p:txBody>
      </p:sp>
      <p:sp>
        <p:nvSpPr>
          <p:cNvPr id="11" name="Блок-схема: магнитный диск 10"/>
          <p:cNvSpPr/>
          <p:nvPr/>
        </p:nvSpPr>
        <p:spPr>
          <a:xfrm>
            <a:off x="5024834" y="4208086"/>
            <a:ext cx="2276708" cy="155584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FF00"/>
                </a:solidFill>
              </a:rPr>
              <a:t>Коллектор</a:t>
            </a:r>
            <a:endParaRPr lang="ru-RU" b="1" dirty="0">
              <a:solidFill>
                <a:srgbClr val="FFFF00"/>
              </a:solidFill>
            </a:endParaRPr>
          </a:p>
        </p:txBody>
      </p:sp>
      <p:sp>
        <p:nvSpPr>
          <p:cNvPr id="12" name="Блок-схема: несколько документов 11"/>
          <p:cNvSpPr/>
          <p:nvPr/>
        </p:nvSpPr>
        <p:spPr>
          <a:xfrm>
            <a:off x="6749679" y="5235379"/>
            <a:ext cx="1060704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.csv</a:t>
            </a:r>
            <a:endParaRPr lang="ru-RU" b="1" dirty="0">
              <a:solidFill>
                <a:srgbClr val="FFFF00"/>
              </a:solidFill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2843739" y="3611295"/>
            <a:ext cx="2074459" cy="113276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5024834" y="3535614"/>
            <a:ext cx="414022" cy="6724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7408178" y="3611295"/>
            <a:ext cx="1041049" cy="113276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915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8229" y="705515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FF00"/>
                </a:solidFill>
              </a:rPr>
              <a:t>EM</a:t>
            </a:r>
            <a:r>
              <a:rPr lang="ru-RU" sz="4400" dirty="0">
                <a:solidFill>
                  <a:srgbClr val="FFFF00"/>
                </a:solidFill>
              </a:rPr>
              <a:t> </a:t>
            </a:r>
            <a:r>
              <a:rPr lang="ru-RU" sz="4400" dirty="0" smtClean="0">
                <a:solidFill>
                  <a:srgbClr val="FFFF00"/>
                </a:solidFill>
              </a:rPr>
              <a:t>алгоритм </a:t>
            </a:r>
            <a:endParaRPr lang="ru-RU" sz="44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8740" y="1459540"/>
            <a:ext cx="2943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  <a:latin typeface="+mj-lt"/>
              </a:rPr>
              <a:t>Преимущества:</a:t>
            </a:r>
            <a:endParaRPr lang="ru-RU" sz="3200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6282" y="2028899"/>
            <a:ext cx="101291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00"/>
                </a:solidFill>
              </a:rPr>
              <a:t>Алгоритм работает с неполными данными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00"/>
                </a:solidFill>
              </a:rPr>
              <a:t>Можно явно задать некоторые параметры кластеров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00"/>
                </a:solidFill>
              </a:rPr>
              <a:t>Работает с разнородными данными (номинальными, вещественными и т.д.)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00"/>
                </a:solidFill>
              </a:rPr>
              <a:t>Из полученных плотностей можно генерировать семплы и эмулировать ими входные данные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      (фактически можно проводить разностороннее тестирование системы)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00"/>
                </a:solidFill>
              </a:rPr>
              <a:t>Сложность алгоритма </a:t>
            </a:r>
            <a:r>
              <a:rPr lang="en-US" dirty="0" smtClean="0">
                <a:solidFill>
                  <a:srgbClr val="FFFF00"/>
                </a:solidFill>
              </a:rPr>
              <a:t>O(</a:t>
            </a:r>
            <a:r>
              <a:rPr lang="ru-RU" dirty="0" smtClean="0">
                <a:solidFill>
                  <a:srgbClr val="FFFF00"/>
                </a:solidFill>
              </a:rPr>
              <a:t>С*</a:t>
            </a:r>
            <a:r>
              <a:rPr lang="en-US" dirty="0" smtClean="0">
                <a:solidFill>
                  <a:srgbClr val="FFFF00"/>
                </a:solidFill>
              </a:rPr>
              <a:t>S*N)</a:t>
            </a:r>
            <a:r>
              <a:rPr lang="ru-RU" dirty="0" smtClean="0">
                <a:solidFill>
                  <a:srgbClr val="FFFF00"/>
                </a:solidFill>
              </a:rPr>
              <a:t> – линейна по входным данным, а доработав формулы </a:t>
            </a:r>
            <a:r>
              <a:rPr lang="en-US" dirty="0" smtClean="0">
                <a:solidFill>
                  <a:srgbClr val="FFFF00"/>
                </a:solidFill>
              </a:rPr>
              <a:t>M</a:t>
            </a:r>
            <a:r>
              <a:rPr lang="ru-RU" dirty="0" smtClean="0">
                <a:solidFill>
                  <a:srgbClr val="FFFF00"/>
                </a:solidFill>
              </a:rPr>
              <a:t>-шага </a:t>
            </a:r>
          </a:p>
          <a:p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     до применения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достаточных статистик – </a:t>
            </a:r>
            <a:r>
              <a:rPr lang="en-US" dirty="0" smtClean="0">
                <a:solidFill>
                  <a:srgbClr val="FFFF00"/>
                </a:solidFill>
              </a:rPr>
              <a:t>O(C*S*U)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740" y="4158953"/>
            <a:ext cx="2376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  <a:latin typeface="+mj-lt"/>
              </a:rPr>
              <a:t>Недостатки:</a:t>
            </a:r>
            <a:endParaRPr lang="ru-RU" sz="3200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6282" y="4697534"/>
            <a:ext cx="89903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00"/>
                </a:solidFill>
              </a:rPr>
              <a:t>Переобучается на каждой итерации, но со временем эта ошибка уменьшается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00"/>
                </a:solidFill>
              </a:rPr>
              <a:t>Находит ближайший локальный максимум, </a:t>
            </a:r>
            <a:r>
              <a:rPr lang="ru-RU" dirty="0">
                <a:solidFill>
                  <a:srgbClr val="FFFF00"/>
                </a:solidFill>
              </a:rPr>
              <a:t>н</a:t>
            </a:r>
            <a:r>
              <a:rPr lang="ru-RU" dirty="0" smtClean="0">
                <a:solidFill>
                  <a:srgbClr val="FFFF00"/>
                </a:solidFill>
              </a:rPr>
              <a:t>о </a:t>
            </a:r>
            <a:r>
              <a:rPr lang="ru-RU" dirty="0">
                <a:solidFill>
                  <a:srgbClr val="FFFF00"/>
                </a:solidFill>
              </a:rPr>
              <a:t>с</a:t>
            </a:r>
            <a:r>
              <a:rPr lang="ru-RU" dirty="0" smtClean="0">
                <a:solidFill>
                  <a:srgbClr val="FFFF00"/>
                </a:solidFill>
              </a:rPr>
              <a:t>о временем стремится к глобальному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00"/>
                </a:solidFill>
              </a:rPr>
              <a:t>Требуемое кол-во кластеров задается как параметр, а не оценивается в процессе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00"/>
                </a:solidFill>
              </a:rPr>
              <a:t>Используется наивный подход – значения в столбцах независимы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54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8229" y="705515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FF00"/>
                </a:solidFill>
              </a:rPr>
              <a:t>K-means </a:t>
            </a:r>
            <a:r>
              <a:rPr lang="ru-RU" sz="4400" dirty="0" smtClean="0">
                <a:solidFill>
                  <a:srgbClr val="FFFF00"/>
                </a:solidFill>
              </a:rPr>
              <a:t>алгоритм</a:t>
            </a:r>
            <a:endParaRPr lang="ru-RU" sz="4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5098" y="1421278"/>
            <a:ext cx="8225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K-means</a:t>
            </a:r>
            <a:r>
              <a:rPr lang="ru-RU" sz="3200" dirty="0" smtClean="0">
                <a:solidFill>
                  <a:srgbClr val="FFFF00"/>
                </a:solidFill>
              </a:rPr>
              <a:t> – это частный случай </a:t>
            </a:r>
            <a:r>
              <a:rPr lang="en-US" sz="3200" dirty="0" smtClean="0">
                <a:solidFill>
                  <a:srgbClr val="FFFF00"/>
                </a:solidFill>
              </a:rPr>
              <a:t>EM </a:t>
            </a:r>
            <a:r>
              <a:rPr lang="ru-RU" sz="3200" dirty="0" smtClean="0">
                <a:solidFill>
                  <a:srgbClr val="FFFF00"/>
                </a:solidFill>
              </a:rPr>
              <a:t>алгоритма: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5098" y="4415218"/>
            <a:ext cx="2376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  <a:latin typeface="+mj-lt"/>
              </a:rPr>
              <a:t>Недостатки:</a:t>
            </a:r>
            <a:endParaRPr lang="ru-RU" sz="3200" dirty="0">
              <a:solidFill>
                <a:srgbClr val="FFFF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16976" y="1932956"/>
                <a:ext cx="9946505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FF00"/>
                    </a:solidFill>
                  </a:rPr>
                  <a:t>E-step – </a:t>
                </a:r>
                <a:r>
                  <a:rPr lang="ru-RU" dirty="0">
                    <a:solidFill>
                      <a:srgbClr val="FFFF00"/>
                    </a:solidFill>
                  </a:rPr>
                  <a:t>интересует не распределение, а только один кластер с большей вероятностью </a:t>
                </a:r>
                <a:endParaRPr lang="en-US" dirty="0">
                  <a:solidFill>
                    <a:srgbClr val="FFFF00"/>
                  </a:solidFill>
                </a:endParaRPr>
              </a:p>
              <a:p>
                <a:r>
                  <a:rPr lang="en-US" dirty="0">
                    <a:solidFill>
                      <a:srgbClr val="FFFF00"/>
                    </a:solidFill>
                  </a:rPr>
                  <a:t>       </a:t>
                </a:r>
                <a:r>
                  <a:rPr lang="ru-RU" dirty="0">
                    <a:solidFill>
                      <a:srgbClr val="FFFF00"/>
                    </a:solidFill>
                  </a:rPr>
                  <a:t>(стратегия </a:t>
                </a:r>
                <a:r>
                  <a:rPr lang="en-US" dirty="0">
                    <a:solidFill>
                      <a:srgbClr val="FFFF00"/>
                    </a:solidFill>
                  </a:rPr>
                  <a:t>WTA)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FF00"/>
                    </a:solidFill>
                  </a:rPr>
                  <a:t>M-step</a:t>
                </a:r>
                <a:r>
                  <a:rPr lang="ru-RU" dirty="0">
                    <a:solidFill>
                      <a:srgbClr val="FFFF00"/>
                    </a:solidFill>
                  </a:rPr>
                  <a:t> – оставляем только числовые столбцы, а в качестве распределения берем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ru-RU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𝑐𝑠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u-RU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>
                    <a:solidFill>
                      <a:srgbClr val="FFFF00"/>
                    </a:solidFill>
                  </a:rPr>
                  <a:t> </a:t>
                </a:r>
              </a:p>
              <a:p>
                <a:r>
                  <a:rPr lang="ru-RU" dirty="0">
                    <a:solidFill>
                      <a:srgbClr val="FFFF00"/>
                    </a:solidFill>
                  </a:rPr>
                  <a:t>       таким образом вводится евклидова метрика и вместо максимума ищется минимум суммы </a:t>
                </a:r>
              </a:p>
              <a:p>
                <a:r>
                  <a:rPr lang="ru-RU" dirty="0">
                    <a:solidFill>
                      <a:srgbClr val="FFFF00"/>
                    </a:solidFill>
                  </a:rPr>
                  <a:t>       </a:t>
                </a:r>
                <a:r>
                  <a:rPr lang="ru-RU" dirty="0" err="1">
                    <a:solidFill>
                      <a:srgbClr val="FFFF00"/>
                    </a:solidFill>
                  </a:rPr>
                  <a:t>внутрикластерных</a:t>
                </a:r>
                <a:r>
                  <a:rPr lang="ru-RU" dirty="0">
                    <a:solidFill>
                      <a:srgbClr val="FFFF00"/>
                    </a:solidFill>
                  </a:rPr>
                  <a:t> расстояний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76" y="1932956"/>
                <a:ext cx="9946505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429" t="-17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016976" y="4976882"/>
            <a:ext cx="73745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00"/>
                </a:solidFill>
              </a:rPr>
              <a:t>Слишком много упрощений: используются только числовые столбцы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00"/>
                </a:solidFill>
              </a:rPr>
              <a:t>Серьезные проблемы с неполными данными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00"/>
                </a:solidFill>
              </a:rPr>
              <a:t>Нельзя задать ограничения на кластеры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00"/>
                </a:solidFill>
              </a:rPr>
              <a:t>Переобучается и неустойчив к выбросам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098" y="3398728"/>
            <a:ext cx="2943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  <a:latin typeface="+mj-lt"/>
              </a:rPr>
              <a:t>Преимущества:</a:t>
            </a:r>
            <a:endParaRPr lang="ru-RU" sz="3200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976" y="3934331"/>
            <a:ext cx="409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00"/>
                </a:solidFill>
              </a:rPr>
              <a:t>Простой и универсальный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222953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9811" y="743352"/>
            <a:ext cx="11467070" cy="742917"/>
          </a:xfrm>
        </p:spPr>
        <p:txBody>
          <a:bodyPr>
            <a:noAutofit/>
          </a:bodyPr>
          <a:lstStyle/>
          <a:p>
            <a:pPr algn="ctr"/>
            <a:r>
              <a:rPr lang="ru-RU" sz="4400" dirty="0" smtClean="0">
                <a:solidFill>
                  <a:srgbClr val="FFFF00"/>
                </a:solidFill>
              </a:rPr>
              <a:t>С</a:t>
            </a:r>
            <a:r>
              <a:rPr lang="ru-RU" sz="4400" dirty="0" smtClean="0">
                <a:solidFill>
                  <a:srgbClr val="FFFF00"/>
                </a:solidFill>
              </a:rPr>
              <a:t>амоорганизующиеся карты </a:t>
            </a:r>
            <a:r>
              <a:rPr lang="ru-RU" sz="4400" dirty="0" err="1">
                <a:solidFill>
                  <a:srgbClr val="FFFF00"/>
                </a:solidFill>
              </a:rPr>
              <a:t>Кохонена</a:t>
            </a:r>
            <a:r>
              <a:rPr lang="ru-RU" sz="4400" dirty="0">
                <a:solidFill>
                  <a:srgbClr val="FFFF00"/>
                </a:solidFill>
              </a:rPr>
              <a:t> </a:t>
            </a:r>
            <a:r>
              <a:rPr lang="en-US" sz="4400" dirty="0">
                <a:solidFill>
                  <a:srgbClr val="FFFF00"/>
                </a:solidFill>
              </a:rPr>
              <a:t>(SOM)</a:t>
            </a:r>
            <a:r>
              <a:rPr lang="ru-RU" sz="4400" dirty="0">
                <a:solidFill>
                  <a:srgbClr val="FFFF00"/>
                </a:solidFill>
              </a:rPr>
              <a:t> </a:t>
            </a:r>
            <a:br>
              <a:rPr lang="ru-RU" sz="4400" dirty="0">
                <a:solidFill>
                  <a:srgbClr val="FFFF00"/>
                </a:solidFill>
              </a:rPr>
            </a:br>
            <a:r>
              <a:rPr lang="ru-RU" sz="4400" dirty="0" smtClean="0"/>
              <a:t/>
            </a:r>
            <a:br>
              <a:rPr lang="ru-RU" sz="4400" dirty="0" smtClean="0"/>
            </a:br>
            <a:endParaRPr lang="en-US" sz="44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329647" y="1668886"/>
            <a:ext cx="2181946" cy="897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FF00"/>
                </a:solidFill>
              </a:rPr>
              <a:t>Файл с данными первичной статистики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3406348" y="1843070"/>
            <a:ext cx="12355" cy="18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Стрелка вправо 23"/>
          <p:cNvSpPr/>
          <p:nvPr/>
        </p:nvSpPr>
        <p:spPr>
          <a:xfrm>
            <a:off x="2971626" y="3787954"/>
            <a:ext cx="568929" cy="26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Прямая со стрелкой 58"/>
          <p:cNvCxnSpPr>
            <a:stCxn id="62" idx="3"/>
            <a:endCxn id="43" idx="2"/>
          </p:cNvCxnSpPr>
          <p:nvPr/>
        </p:nvCxnSpPr>
        <p:spPr>
          <a:xfrm flipV="1">
            <a:off x="3819376" y="4730455"/>
            <a:ext cx="4244124" cy="814743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" idx="2"/>
            <a:endCxn id="37" idx="0"/>
          </p:cNvCxnSpPr>
          <p:nvPr/>
        </p:nvCxnSpPr>
        <p:spPr>
          <a:xfrm flipH="1">
            <a:off x="1803185" y="2566810"/>
            <a:ext cx="1617435" cy="471087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Скругленный прямоугольник 36"/>
          <p:cNvSpPr/>
          <p:nvPr/>
        </p:nvSpPr>
        <p:spPr>
          <a:xfrm>
            <a:off x="641650" y="3037897"/>
            <a:ext cx="2323070" cy="1764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FF00"/>
                </a:solidFill>
              </a:rPr>
              <a:t>1. Сбор статистики по каждой колонке: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m</a:t>
            </a:r>
            <a:r>
              <a:rPr lang="en-US" dirty="0" smtClean="0">
                <a:solidFill>
                  <a:srgbClr val="FFFF00"/>
                </a:solidFill>
              </a:rPr>
              <a:t>in, max, count, average</a:t>
            </a:r>
          </a:p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3512816" y="3037896"/>
            <a:ext cx="2323070" cy="1764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2</a:t>
            </a:r>
            <a:r>
              <a:rPr lang="ru-RU" dirty="0" smtClean="0">
                <a:solidFill>
                  <a:srgbClr val="FFFF00"/>
                </a:solidFill>
              </a:rPr>
              <a:t>. Линейная инициализация нейронной сети</a:t>
            </a:r>
          </a:p>
          <a:p>
            <a:r>
              <a:rPr lang="ru-RU" sz="1000" dirty="0" smtClean="0">
                <a:solidFill>
                  <a:srgbClr val="FFFF00"/>
                </a:solidFill>
              </a:rPr>
              <a:t>Входные параметры:</a:t>
            </a:r>
          </a:p>
          <a:p>
            <a:pPr marL="228600" indent="-228600">
              <a:buAutoNum type="arabicPeriod"/>
            </a:pPr>
            <a:r>
              <a:rPr lang="ru-RU" sz="1000" dirty="0" smtClean="0">
                <a:solidFill>
                  <a:srgbClr val="FFFF00"/>
                </a:solidFill>
              </a:rPr>
              <a:t>(</a:t>
            </a:r>
            <a:r>
              <a:rPr lang="en-US" sz="1000" dirty="0" err="1" smtClean="0">
                <a:solidFill>
                  <a:srgbClr val="FFFF00"/>
                </a:solidFill>
              </a:rPr>
              <a:t>xdim</a:t>
            </a:r>
            <a:r>
              <a:rPr lang="en-US" sz="1000" dirty="0" smtClean="0">
                <a:solidFill>
                  <a:srgbClr val="FFFF00"/>
                </a:solidFill>
              </a:rPr>
              <a:t>, </a:t>
            </a:r>
            <a:r>
              <a:rPr lang="en-US" sz="1000" dirty="0" err="1" smtClean="0">
                <a:solidFill>
                  <a:srgbClr val="FFFF00"/>
                </a:solidFill>
              </a:rPr>
              <a:t>ydim</a:t>
            </a:r>
            <a:r>
              <a:rPr lang="ru-RU" sz="1000" dirty="0" smtClean="0">
                <a:solidFill>
                  <a:srgbClr val="FFFF00"/>
                </a:solidFill>
              </a:rPr>
              <a:t>)</a:t>
            </a:r>
            <a:r>
              <a:rPr lang="en-US" sz="1000" dirty="0" smtClean="0">
                <a:solidFill>
                  <a:srgbClr val="FFFF00"/>
                </a:solidFill>
              </a:rPr>
              <a:t> </a:t>
            </a:r>
            <a:r>
              <a:rPr lang="ru-RU" sz="1000" dirty="0" smtClean="0">
                <a:solidFill>
                  <a:srgbClr val="FFFF00"/>
                </a:solidFill>
              </a:rPr>
              <a:t>-размер карты</a:t>
            </a:r>
            <a:r>
              <a:rPr lang="en-US" sz="1000" dirty="0" smtClean="0">
                <a:solidFill>
                  <a:srgbClr val="FFFF00"/>
                </a:solidFill>
              </a:rPr>
              <a:t>;</a:t>
            </a:r>
          </a:p>
          <a:p>
            <a:pPr marL="228600" indent="-228600">
              <a:buAutoNum type="arabicPeriod"/>
            </a:pPr>
            <a:r>
              <a:rPr lang="ru-RU" sz="1000" dirty="0" smtClean="0">
                <a:solidFill>
                  <a:srgbClr val="FFFF00"/>
                </a:solidFill>
              </a:rPr>
              <a:t>  статистика по каждой из колонок</a:t>
            </a:r>
            <a:r>
              <a:rPr lang="en-US" sz="1000" dirty="0" smtClean="0">
                <a:solidFill>
                  <a:srgbClr val="FFFF00"/>
                </a:solidFill>
              </a:rPr>
              <a:t>;</a:t>
            </a:r>
          </a:p>
          <a:p>
            <a:pPr marL="228600" indent="-228600">
              <a:buAutoNum type="arabicPeriod"/>
            </a:pPr>
            <a:r>
              <a:rPr lang="ru-RU" sz="1000" dirty="0" smtClean="0">
                <a:solidFill>
                  <a:srgbClr val="FFFF00"/>
                </a:solidFill>
              </a:rPr>
              <a:t>файл с данными</a:t>
            </a:r>
            <a:endParaRPr lang="en-US" sz="1000" dirty="0" smtClean="0">
              <a:solidFill>
                <a:srgbClr val="FFFF00"/>
              </a:solidFill>
            </a:endParaRPr>
          </a:p>
        </p:txBody>
      </p:sp>
      <p:cxnSp>
        <p:nvCxnSpPr>
          <p:cNvPr id="40" name="Прямая со стрелкой 39"/>
          <p:cNvCxnSpPr>
            <a:stCxn id="4" idx="2"/>
            <a:endCxn id="38" idx="0"/>
          </p:cNvCxnSpPr>
          <p:nvPr/>
        </p:nvCxnSpPr>
        <p:spPr>
          <a:xfrm>
            <a:off x="3420620" y="2566810"/>
            <a:ext cx="1253731" cy="471086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Скругленный прямоугольник 42"/>
          <p:cNvSpPr/>
          <p:nvPr/>
        </p:nvSpPr>
        <p:spPr>
          <a:xfrm>
            <a:off x="6390889" y="2965486"/>
            <a:ext cx="3345222" cy="1764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FF00"/>
                </a:solidFill>
              </a:rPr>
              <a:t>3. Обучение нейронной сети</a:t>
            </a:r>
          </a:p>
          <a:p>
            <a:r>
              <a:rPr lang="ru-RU" sz="1000" dirty="0">
                <a:solidFill>
                  <a:srgbClr val="FFFF00"/>
                </a:solidFill>
              </a:rPr>
              <a:t>Входные параметры:</a:t>
            </a:r>
          </a:p>
          <a:p>
            <a:pPr marL="228600" indent="-228600">
              <a:buAutoNum type="arabicPeriod"/>
            </a:pPr>
            <a:r>
              <a:rPr lang="ru-RU" sz="1000" dirty="0">
                <a:solidFill>
                  <a:srgbClr val="FFFF00"/>
                </a:solidFill>
              </a:rPr>
              <a:t>(</a:t>
            </a:r>
            <a:r>
              <a:rPr lang="en-US" sz="1000" dirty="0" err="1">
                <a:solidFill>
                  <a:srgbClr val="FFFF00"/>
                </a:solidFill>
              </a:rPr>
              <a:t>xdim</a:t>
            </a:r>
            <a:r>
              <a:rPr lang="en-US" sz="1000" dirty="0">
                <a:solidFill>
                  <a:srgbClr val="FFFF00"/>
                </a:solidFill>
              </a:rPr>
              <a:t>, </a:t>
            </a:r>
            <a:r>
              <a:rPr lang="en-US" sz="1000" dirty="0" err="1">
                <a:solidFill>
                  <a:srgbClr val="FFFF00"/>
                </a:solidFill>
              </a:rPr>
              <a:t>ydim</a:t>
            </a:r>
            <a:r>
              <a:rPr lang="ru-RU" sz="1000" dirty="0">
                <a:solidFill>
                  <a:srgbClr val="FFFF00"/>
                </a:solidFill>
              </a:rPr>
              <a:t>)</a:t>
            </a:r>
            <a:r>
              <a:rPr lang="en-US" sz="1000" dirty="0">
                <a:solidFill>
                  <a:srgbClr val="FFFF00"/>
                </a:solidFill>
              </a:rPr>
              <a:t> </a:t>
            </a:r>
            <a:r>
              <a:rPr lang="ru-RU" sz="1000" dirty="0">
                <a:solidFill>
                  <a:srgbClr val="FFFF00"/>
                </a:solidFill>
              </a:rPr>
              <a:t>-размер карты</a:t>
            </a:r>
            <a:r>
              <a:rPr lang="en-US" sz="1000" dirty="0" smtClean="0">
                <a:solidFill>
                  <a:srgbClr val="FFFF00"/>
                </a:solidFill>
              </a:rPr>
              <a:t>;</a:t>
            </a:r>
            <a:endParaRPr lang="ru-RU" sz="1000" dirty="0" smtClean="0">
              <a:solidFill>
                <a:srgbClr val="FFFF00"/>
              </a:solidFill>
            </a:endParaRPr>
          </a:p>
          <a:p>
            <a:pPr marL="228600" indent="-228600">
              <a:buAutoNum type="arabicPeriod"/>
            </a:pPr>
            <a:r>
              <a:rPr lang="en-US" sz="1000" dirty="0" smtClean="0">
                <a:solidFill>
                  <a:srgbClr val="FFFF00"/>
                </a:solidFill>
              </a:rPr>
              <a:t>radius, alpha, alpha function, winner searcher function, neighbor adaptation function, map distance function     </a:t>
            </a:r>
            <a:endParaRPr lang="en-US" sz="1000" dirty="0">
              <a:solidFill>
                <a:srgbClr val="FFFF00"/>
              </a:solidFill>
            </a:endParaRPr>
          </a:p>
          <a:p>
            <a:pPr marL="228600" indent="-228600">
              <a:buAutoNum type="arabicPeriod"/>
            </a:pPr>
            <a:r>
              <a:rPr lang="ru-RU" sz="1000" dirty="0" smtClean="0">
                <a:solidFill>
                  <a:srgbClr val="FFFF00"/>
                </a:solidFill>
              </a:rPr>
              <a:t>статистика </a:t>
            </a:r>
            <a:r>
              <a:rPr lang="ru-RU" sz="1000" dirty="0">
                <a:solidFill>
                  <a:srgbClr val="FFFF00"/>
                </a:solidFill>
              </a:rPr>
              <a:t>по каждой из </a:t>
            </a:r>
            <a:r>
              <a:rPr lang="ru-RU" sz="1000" dirty="0" smtClean="0">
                <a:solidFill>
                  <a:srgbClr val="FFFF00"/>
                </a:solidFill>
              </a:rPr>
              <a:t>колонок (необходима только в случае нормализации данных)</a:t>
            </a:r>
            <a:r>
              <a:rPr lang="en-US" sz="1000" dirty="0" smtClean="0">
                <a:solidFill>
                  <a:srgbClr val="FFFF00"/>
                </a:solidFill>
              </a:rPr>
              <a:t>;</a:t>
            </a:r>
            <a:endParaRPr lang="en-US" sz="1000" dirty="0">
              <a:solidFill>
                <a:srgbClr val="FFFF00"/>
              </a:solidFill>
            </a:endParaRPr>
          </a:p>
          <a:p>
            <a:pPr marL="228600" indent="-228600">
              <a:buAutoNum type="arabicPeriod"/>
            </a:pPr>
            <a:r>
              <a:rPr lang="ru-RU" sz="1000" dirty="0">
                <a:solidFill>
                  <a:srgbClr val="FFFF00"/>
                </a:solidFill>
              </a:rPr>
              <a:t>файл с </a:t>
            </a:r>
            <a:r>
              <a:rPr lang="ru-RU" sz="1000" dirty="0" smtClean="0">
                <a:solidFill>
                  <a:srgbClr val="FFFF00"/>
                </a:solidFill>
              </a:rPr>
              <a:t>данными</a:t>
            </a:r>
            <a:r>
              <a:rPr lang="en-US" sz="1000" dirty="0" smtClean="0">
                <a:solidFill>
                  <a:srgbClr val="FFFF00"/>
                </a:solidFill>
              </a:rPr>
              <a:t> </a:t>
            </a:r>
            <a:r>
              <a:rPr lang="ru-RU" sz="1000" dirty="0" smtClean="0">
                <a:solidFill>
                  <a:srgbClr val="FFFF00"/>
                </a:solidFill>
              </a:rPr>
              <a:t>первичной статистики</a:t>
            </a:r>
            <a:endParaRPr lang="en-US" sz="1000" dirty="0">
              <a:solidFill>
                <a:srgbClr val="FFFF00"/>
              </a:solidFill>
            </a:endParaRPr>
          </a:p>
        </p:txBody>
      </p:sp>
      <p:sp>
        <p:nvSpPr>
          <p:cNvPr id="44" name="Стрелка вправо 43"/>
          <p:cNvSpPr/>
          <p:nvPr/>
        </p:nvSpPr>
        <p:spPr>
          <a:xfrm>
            <a:off x="5833521" y="3725995"/>
            <a:ext cx="568929" cy="26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Прямая со стрелкой 52"/>
          <p:cNvCxnSpPr>
            <a:stCxn id="4" idx="2"/>
            <a:endCxn id="43" idx="0"/>
          </p:cNvCxnSpPr>
          <p:nvPr/>
        </p:nvCxnSpPr>
        <p:spPr>
          <a:xfrm>
            <a:off x="3420620" y="2566810"/>
            <a:ext cx="4642880" cy="398676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Скругленный прямоугольник 61"/>
          <p:cNvSpPr/>
          <p:nvPr/>
        </p:nvSpPr>
        <p:spPr>
          <a:xfrm>
            <a:off x="1637430" y="5096236"/>
            <a:ext cx="2181946" cy="897924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n w="0"/>
                <a:solidFill>
                  <a:srgbClr val="FFFF00"/>
                </a:solidFill>
              </a:rPr>
              <a:t>Файл</a:t>
            </a:r>
            <a:r>
              <a:rPr lang="en-US" sz="1400" dirty="0">
                <a:ln w="0"/>
                <a:solidFill>
                  <a:srgbClr val="FFFF00"/>
                </a:solidFill>
              </a:rPr>
              <a:t> </a:t>
            </a:r>
            <a:r>
              <a:rPr lang="ru-RU" sz="1400" dirty="0" smtClean="0">
                <a:ln w="0"/>
                <a:solidFill>
                  <a:srgbClr val="FFFF00"/>
                </a:solidFill>
              </a:rPr>
              <a:t>статистики </a:t>
            </a:r>
            <a:r>
              <a:rPr lang="en-US" sz="1400" dirty="0" smtClean="0">
                <a:ln w="0"/>
                <a:solidFill>
                  <a:srgbClr val="FFFF00"/>
                </a:solidFill>
              </a:rPr>
              <a:t>stb_summary.dat</a:t>
            </a:r>
            <a:endParaRPr lang="en-US" sz="1400" dirty="0">
              <a:ln w="0"/>
              <a:solidFill>
                <a:srgbClr val="FFFF00"/>
              </a:solidFill>
            </a:endParaRPr>
          </a:p>
        </p:txBody>
      </p:sp>
      <p:cxnSp>
        <p:nvCxnSpPr>
          <p:cNvPr id="64" name="Прямая со стрелкой 63"/>
          <p:cNvCxnSpPr>
            <a:stCxn id="62" idx="3"/>
            <a:endCxn id="38" idx="2"/>
          </p:cNvCxnSpPr>
          <p:nvPr/>
        </p:nvCxnSpPr>
        <p:spPr>
          <a:xfrm flipV="1">
            <a:off x="3819376" y="4802865"/>
            <a:ext cx="854975" cy="742333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>
            <a:off x="2349695" y="4802865"/>
            <a:ext cx="72148" cy="294048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Рисунок 1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573" y="1588848"/>
            <a:ext cx="1672393" cy="1062446"/>
          </a:xfrm>
          <a:prstGeom prst="rect">
            <a:avLst/>
          </a:prstGeom>
        </p:spPr>
      </p:pic>
      <p:pic>
        <p:nvPicPr>
          <p:cNvPr id="113" name="Рисунок 1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135" y="2764872"/>
            <a:ext cx="1375271" cy="1439439"/>
          </a:xfrm>
          <a:prstGeom prst="rect">
            <a:avLst/>
          </a:prstGeom>
        </p:spPr>
      </p:pic>
      <p:pic>
        <p:nvPicPr>
          <p:cNvPr id="116" name="Рисунок 1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573" y="4312722"/>
            <a:ext cx="1708622" cy="1781603"/>
          </a:xfrm>
          <a:prstGeom prst="rect">
            <a:avLst/>
          </a:prstGeom>
        </p:spPr>
      </p:pic>
      <p:pic>
        <p:nvPicPr>
          <p:cNvPr id="117" name="Рисунок 1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04" y="1572252"/>
            <a:ext cx="1741014" cy="1101515"/>
          </a:xfrm>
          <a:prstGeom prst="rect">
            <a:avLst/>
          </a:prstGeom>
        </p:spPr>
      </p:pic>
      <p:cxnSp>
        <p:nvCxnSpPr>
          <p:cNvPr id="118" name="Прямая со стрелкой 117"/>
          <p:cNvCxnSpPr>
            <a:stCxn id="44" idx="1"/>
            <a:endCxn id="117" idx="1"/>
          </p:cNvCxnSpPr>
          <p:nvPr/>
        </p:nvCxnSpPr>
        <p:spPr>
          <a:xfrm flipV="1">
            <a:off x="5833521" y="2123010"/>
            <a:ext cx="969683" cy="1735411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Скругленный прямоугольник 129"/>
          <p:cNvSpPr/>
          <p:nvPr/>
        </p:nvSpPr>
        <p:spPr>
          <a:xfrm>
            <a:off x="5065637" y="5096236"/>
            <a:ext cx="3039538" cy="897924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n w="0"/>
                <a:solidFill>
                  <a:srgbClr val="FFFF00"/>
                </a:solidFill>
              </a:rPr>
              <a:t>Файл</a:t>
            </a:r>
            <a:r>
              <a:rPr lang="en-US" sz="1400" dirty="0">
                <a:ln w="0"/>
                <a:solidFill>
                  <a:srgbClr val="FFFF00"/>
                </a:solidFill>
              </a:rPr>
              <a:t> </a:t>
            </a:r>
            <a:r>
              <a:rPr lang="ru-RU" sz="1400" dirty="0" smtClean="0">
                <a:ln w="0"/>
                <a:solidFill>
                  <a:srgbClr val="FFFF00"/>
                </a:solidFill>
              </a:rPr>
              <a:t>инициализированных нейронов </a:t>
            </a:r>
            <a:r>
              <a:rPr lang="en-US" sz="1400" dirty="0" err="1" smtClean="0">
                <a:ln w="0"/>
                <a:solidFill>
                  <a:srgbClr val="FFFF00"/>
                </a:solidFill>
              </a:rPr>
              <a:t>stb_kohonen_initialized_codes.cod</a:t>
            </a:r>
            <a:endParaRPr lang="en-US" sz="1400" dirty="0">
              <a:ln w="0"/>
              <a:solidFill>
                <a:srgbClr val="FFFF00"/>
              </a:solidFill>
            </a:endParaRPr>
          </a:p>
        </p:txBody>
      </p:sp>
      <p:cxnSp>
        <p:nvCxnSpPr>
          <p:cNvPr id="131" name="Прямая со стрелкой 130"/>
          <p:cNvCxnSpPr>
            <a:endCxn id="130" idx="0"/>
          </p:cNvCxnSpPr>
          <p:nvPr/>
        </p:nvCxnSpPr>
        <p:spPr>
          <a:xfrm>
            <a:off x="5833521" y="4455154"/>
            <a:ext cx="751885" cy="641082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58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3406348" y="1843070"/>
            <a:ext cx="12355" cy="18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Рисунок 1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583" y="1985554"/>
            <a:ext cx="3918856" cy="4101704"/>
          </a:xfrm>
          <a:prstGeom prst="rect">
            <a:avLst/>
          </a:prstGeom>
        </p:spPr>
      </p:pic>
      <p:pic>
        <p:nvPicPr>
          <p:cNvPr id="117" name="Рисунок 1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09" y="1985554"/>
            <a:ext cx="5891183" cy="3727269"/>
          </a:xfrm>
          <a:prstGeom prst="rect">
            <a:avLst/>
          </a:prstGeom>
        </p:spPr>
      </p:pic>
      <p:sp>
        <p:nvSpPr>
          <p:cNvPr id="23" name="Заголовок 1"/>
          <p:cNvSpPr>
            <a:spLocks noGrp="1"/>
          </p:cNvSpPr>
          <p:nvPr>
            <p:ph type="ctrTitle"/>
          </p:nvPr>
        </p:nvSpPr>
        <p:spPr>
          <a:xfrm>
            <a:off x="2845279" y="1499801"/>
            <a:ext cx="1485622" cy="361950"/>
          </a:xfrm>
        </p:spPr>
        <p:txBody>
          <a:bodyPr>
            <a:normAutofit fontScale="90000"/>
          </a:bodyPr>
          <a:lstStyle/>
          <a:p>
            <a:pPr algn="l"/>
            <a:r>
              <a:rPr lang="ru-RU" sz="2000" spc="0" dirty="0" smtClean="0">
                <a:solidFill>
                  <a:srgbClr val="FFFF00"/>
                </a:solidFill>
                <a:latin typeface="+mn-lt"/>
                <a:ea typeface="Cambria Math" panose="02040503050406030204" pitchFamily="18" charset="0"/>
              </a:rPr>
              <a:t>до обучения</a:t>
            </a:r>
            <a:endParaRPr lang="ru-RU" sz="2000" spc="0" dirty="0">
              <a:solidFill>
                <a:srgbClr val="FFFF00"/>
              </a:solidFill>
              <a:latin typeface="+mn-lt"/>
              <a:ea typeface="Cambria Math" panose="02040503050406030204" pitchFamily="18" charset="0"/>
            </a:endParaRPr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8522878" y="1499801"/>
            <a:ext cx="1923492" cy="36195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7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spc="0" dirty="0" smtClean="0">
                <a:solidFill>
                  <a:srgbClr val="FFFF00"/>
                </a:solidFill>
                <a:latin typeface="+mn-lt"/>
                <a:ea typeface="Cambria Math" panose="02040503050406030204" pitchFamily="18" charset="0"/>
              </a:rPr>
              <a:t>после обучения</a:t>
            </a:r>
            <a:endParaRPr lang="ru-RU" sz="2000" spc="0" dirty="0">
              <a:solidFill>
                <a:srgbClr val="FFFF00"/>
              </a:solidFill>
              <a:latin typeface="+mn-lt"/>
              <a:ea typeface="Cambria Math" panose="020405030504060302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35443" y="670450"/>
            <a:ext cx="39095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 smtClean="0">
                <a:solidFill>
                  <a:srgbClr val="FFFF00"/>
                </a:solidFill>
                <a:ea typeface="Cambria Math" panose="02040503050406030204" pitchFamily="18" charset="0"/>
              </a:rPr>
              <a:t>Sammon</a:t>
            </a:r>
            <a:r>
              <a:rPr lang="en-US" sz="4400" dirty="0" err="1" smtClean="0">
                <a:solidFill>
                  <a:srgbClr val="FFFF00"/>
                </a:solidFill>
                <a:ea typeface="Cambria Math" panose="02040503050406030204" pitchFamily="18" charset="0"/>
              </a:rPr>
              <a:t>’s</a:t>
            </a:r>
            <a:r>
              <a:rPr lang="en-US" sz="4400" dirty="0" smtClean="0">
                <a:solidFill>
                  <a:srgbClr val="FFFF00"/>
                </a:solidFill>
                <a:ea typeface="Cambria Math" panose="02040503050406030204" pitchFamily="18" charset="0"/>
              </a:rPr>
              <a:t> </a:t>
            </a:r>
            <a:r>
              <a:rPr lang="en-US" sz="4400" dirty="0">
                <a:solidFill>
                  <a:srgbClr val="FFFF00"/>
                </a:solidFill>
                <a:ea typeface="Cambria Math" panose="02040503050406030204" pitchFamily="18" charset="0"/>
              </a:rPr>
              <a:t>m</a:t>
            </a:r>
            <a:r>
              <a:rPr lang="en-US" sz="4400" dirty="0" smtClean="0">
                <a:solidFill>
                  <a:srgbClr val="FFFF00"/>
                </a:solidFill>
                <a:ea typeface="Cambria Math" panose="02040503050406030204" pitchFamily="18" charset="0"/>
              </a:rPr>
              <a:t>ap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2259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3406348" y="1843070"/>
            <a:ext cx="12355" cy="18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"/>
          <p:cNvSpPr>
            <a:spLocks noGrp="1"/>
          </p:cNvSpPr>
          <p:nvPr>
            <p:ph type="ctrTitle"/>
          </p:nvPr>
        </p:nvSpPr>
        <p:spPr>
          <a:xfrm>
            <a:off x="4967175" y="744040"/>
            <a:ext cx="1340234" cy="449035"/>
          </a:xfrm>
        </p:spPr>
        <p:txBody>
          <a:bodyPr>
            <a:noAutofit/>
          </a:bodyPr>
          <a:lstStyle/>
          <a:p>
            <a:pPr algn="l"/>
            <a:r>
              <a:rPr lang="en-US" sz="4400" spc="0" dirty="0" smtClean="0">
                <a:solidFill>
                  <a:srgbClr val="FFFF00"/>
                </a:solidFill>
                <a:latin typeface="+mn-lt"/>
                <a:ea typeface="Cambria Math" panose="02040503050406030204" pitchFamily="18" charset="0"/>
              </a:rPr>
              <a:t>U-matrix</a:t>
            </a:r>
            <a:endParaRPr lang="ru-RU" sz="4400" spc="0" dirty="0">
              <a:solidFill>
                <a:srgbClr val="FFFF00"/>
              </a:solidFill>
              <a:latin typeface="+mn-lt"/>
              <a:ea typeface="Cambria Math" panose="020405030504060302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7" y="1831709"/>
            <a:ext cx="4035537" cy="4207908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694" y="1843070"/>
            <a:ext cx="4004416" cy="4196547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5197927" y="1966254"/>
            <a:ext cx="1804851" cy="1717472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>
                <a:ln w="0"/>
                <a:solidFill>
                  <a:srgbClr val="FFFF00"/>
                </a:solidFill>
                <a:cs typeface="Arial" panose="020B0604020202020204" pitchFamily="34" charset="0"/>
              </a:rPr>
              <a:t>Параметры:</a:t>
            </a:r>
            <a:endParaRPr lang="en-US" sz="1100" dirty="0" smtClean="0">
              <a:ln w="0"/>
              <a:solidFill>
                <a:srgbClr val="FFFF00"/>
              </a:solidFill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1100" dirty="0" smtClean="0">
                <a:ln w="0"/>
                <a:solidFill>
                  <a:srgbClr val="FFFF00"/>
                </a:solidFill>
                <a:cs typeface="Arial" panose="020B0604020202020204" pitchFamily="34" charset="0"/>
              </a:rPr>
              <a:t>Один проход по всем </a:t>
            </a:r>
            <a:r>
              <a:rPr lang="ru-RU" sz="1100" dirty="0">
                <a:ln w="0"/>
                <a:solidFill>
                  <a:srgbClr val="FFFF00"/>
                </a:solidFill>
                <a:cs typeface="Arial" panose="020B0604020202020204" pitchFamily="34" charset="0"/>
              </a:rPr>
              <a:t>данным (</a:t>
            </a:r>
            <a:r>
              <a:rPr lang="ru-RU" sz="1100" dirty="0" smtClean="0">
                <a:ln w="0"/>
                <a:solidFill>
                  <a:srgbClr val="FFFF00"/>
                </a:solidFill>
                <a:cs typeface="Arial" panose="020B0604020202020204" pitchFamily="34" charset="0"/>
              </a:rPr>
              <a:t>126271598)</a:t>
            </a:r>
            <a:endParaRPr lang="en-US" sz="1100" dirty="0" smtClean="0">
              <a:ln w="0"/>
              <a:solidFill>
                <a:srgbClr val="FFFF00"/>
              </a:solidFill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1100" dirty="0" smtClean="0">
                <a:ln w="0"/>
                <a:solidFill>
                  <a:srgbClr val="FFFF00"/>
                </a:solidFill>
                <a:cs typeface="Arial" panose="020B0604020202020204" pitchFamily="34" charset="0"/>
              </a:rPr>
              <a:t>Размер сети 80</a:t>
            </a:r>
            <a:r>
              <a:rPr lang="en-US" sz="1100" dirty="0" smtClean="0">
                <a:ln w="0"/>
                <a:solidFill>
                  <a:srgbClr val="FFFF00"/>
                </a:solidFill>
                <a:cs typeface="Arial" panose="020B0604020202020204" pitchFamily="34" charset="0"/>
              </a:rPr>
              <a:t> x 80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ln w="0"/>
                <a:solidFill>
                  <a:srgbClr val="FFFF00"/>
                </a:solidFill>
                <a:cs typeface="Arial" panose="020B0604020202020204" pitchFamily="34" charset="0"/>
              </a:rPr>
              <a:t>Radius: 3, alpha: 0.002, neighbor </a:t>
            </a:r>
            <a:r>
              <a:rPr lang="en-US" sz="1100" dirty="0" err="1" smtClean="0">
                <a:ln w="0"/>
                <a:solidFill>
                  <a:srgbClr val="FFFF00"/>
                </a:solidFill>
                <a:cs typeface="Arial" panose="020B0604020202020204" pitchFamily="34" charset="0"/>
              </a:rPr>
              <a:t>dapatation</a:t>
            </a:r>
            <a:r>
              <a:rPr lang="en-US" sz="1100" dirty="0" smtClean="0">
                <a:ln w="0"/>
                <a:solidFill>
                  <a:srgbClr val="FFFF00"/>
                </a:solidFill>
                <a:cs typeface="Arial" panose="020B0604020202020204" pitchFamily="34" charset="0"/>
              </a:rPr>
              <a:t>: bubble</a:t>
            </a:r>
            <a:r>
              <a:rPr lang="ru-RU" sz="1100" dirty="0" smtClean="0">
                <a:ln w="0"/>
                <a:solidFill>
                  <a:srgbClr val="FFFF00"/>
                </a:solidFill>
                <a:cs typeface="Arial" panose="020B0604020202020204" pitchFamily="34" charset="0"/>
              </a:rPr>
              <a:t> </a:t>
            </a:r>
            <a:endParaRPr lang="en-US" sz="1100" dirty="0">
              <a:ln w="0"/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197928" y="4160813"/>
            <a:ext cx="1804851" cy="1728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FF00"/>
                </a:solidFill>
              </a:rPr>
              <a:t>Итог:</a:t>
            </a:r>
          </a:p>
          <a:p>
            <a:pPr algn="ctr"/>
            <a:r>
              <a:rPr lang="ru-RU" dirty="0" smtClean="0">
                <a:solidFill>
                  <a:srgbClr val="FFFF00"/>
                </a:solidFill>
              </a:rPr>
              <a:t>6-8 кластеров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29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3406348" y="1843070"/>
            <a:ext cx="12355" cy="18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"/>
          <p:cNvSpPr>
            <a:spLocks noGrp="1"/>
          </p:cNvSpPr>
          <p:nvPr>
            <p:ph type="ctrTitle"/>
          </p:nvPr>
        </p:nvSpPr>
        <p:spPr>
          <a:xfrm>
            <a:off x="4967169" y="744040"/>
            <a:ext cx="1340234" cy="449035"/>
          </a:xfrm>
        </p:spPr>
        <p:txBody>
          <a:bodyPr>
            <a:noAutofit/>
          </a:bodyPr>
          <a:lstStyle/>
          <a:p>
            <a:pPr algn="l"/>
            <a:r>
              <a:rPr lang="en-US" sz="4400" spc="0" dirty="0" smtClean="0">
                <a:solidFill>
                  <a:srgbClr val="FFFF00"/>
                </a:solidFill>
                <a:latin typeface="+mn-lt"/>
                <a:ea typeface="Cambria Math" panose="02040503050406030204" pitchFamily="18" charset="0"/>
              </a:rPr>
              <a:t>U-matrix</a:t>
            </a:r>
            <a:endParaRPr lang="ru-RU" sz="4400" spc="0" dirty="0">
              <a:solidFill>
                <a:srgbClr val="FFFF00"/>
              </a:solidFill>
              <a:latin typeface="+mn-lt"/>
              <a:ea typeface="Cambria Math" panose="02040503050406030204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465248" y="1443564"/>
            <a:ext cx="3082577" cy="480033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20</a:t>
            </a:r>
            <a:r>
              <a:rPr lang="ru-RU" sz="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 проходов по 1000 000 первых данных</a:t>
            </a:r>
            <a:endParaRPr lang="en-US" sz="900" dirty="0" smtClean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Размер сети 80</a:t>
            </a:r>
            <a:r>
              <a:rPr lang="en-US" sz="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 x 80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Radius: 3, alpha: 0.002, neighbor </a:t>
            </a:r>
            <a:r>
              <a:rPr lang="en-US" sz="900" dirty="0" err="1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dapatation</a:t>
            </a:r>
            <a:r>
              <a:rPr lang="en-US" sz="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: bubble</a:t>
            </a:r>
            <a:r>
              <a:rPr lang="ru-RU" sz="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 </a:t>
            </a:r>
            <a:endParaRPr lang="en-US" sz="9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886" y="1985443"/>
            <a:ext cx="5180805" cy="303940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98" y="1985443"/>
            <a:ext cx="5189442" cy="3039406"/>
          </a:xfrm>
          <a:prstGeom prst="rect">
            <a:avLst/>
          </a:prstGeom>
        </p:spPr>
      </p:pic>
      <p:sp>
        <p:nvSpPr>
          <p:cNvPr id="10" name="Скругленный прямоугольник 9"/>
          <p:cNvSpPr/>
          <p:nvPr/>
        </p:nvSpPr>
        <p:spPr>
          <a:xfrm>
            <a:off x="7569391" y="1443564"/>
            <a:ext cx="3081191" cy="460535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20</a:t>
            </a:r>
            <a:r>
              <a:rPr lang="ru-RU" sz="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 проходов по 1000 000 первых данных</a:t>
            </a:r>
            <a:endParaRPr lang="en-US" sz="900" dirty="0" smtClean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Размер сети 80</a:t>
            </a:r>
            <a:r>
              <a:rPr lang="en-US" sz="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 x 80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Radius: 3, alpha: 0.002, neighbor </a:t>
            </a:r>
            <a:r>
              <a:rPr lang="en-US" sz="900" dirty="0" err="1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dapatation</a:t>
            </a:r>
            <a:r>
              <a:rPr lang="en-US" sz="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: gauss</a:t>
            </a:r>
            <a:r>
              <a:rPr lang="ru-RU" sz="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 </a:t>
            </a:r>
            <a:endParaRPr lang="en-US" sz="9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942" y="5155482"/>
            <a:ext cx="5515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$ </a:t>
            </a:r>
            <a:r>
              <a:rPr lang="en-US" dirty="0" err="1" smtClean="0">
                <a:solidFill>
                  <a:srgbClr val="FFFF00"/>
                </a:solidFill>
              </a:rPr>
              <a:t>git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clone </a:t>
            </a:r>
            <a:r>
              <a:rPr lang="en-US" dirty="0">
                <a:solidFill>
                  <a:srgbClr val="FFFF00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rgbClr val="FFFF00"/>
                </a:solidFill>
                <a:hlinkClick r:id="rId4"/>
              </a:rPr>
              <a:t>vcs.artezio.com/git/ART-BigData-Edu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$ cd </a:t>
            </a:r>
            <a:r>
              <a:rPr lang="en-US" dirty="0" err="1" smtClean="0">
                <a:solidFill>
                  <a:srgbClr val="FFFF00"/>
                </a:solidFill>
              </a:rPr>
              <a:t>SmartSpy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sspy_kohonen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$ make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85" y="1234936"/>
            <a:ext cx="5773003" cy="448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2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00148" y="784296"/>
            <a:ext cx="9144000" cy="873244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rgbClr val="FFFF00"/>
                </a:solidFill>
              </a:rPr>
              <a:t>Постановка задачи</a:t>
            </a:r>
            <a:endParaRPr lang="en-US" sz="4400" dirty="0">
              <a:solidFill>
                <a:srgbClr val="FFFF00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3406348" y="1843070"/>
            <a:ext cx="12355" cy="18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4150" y="1532470"/>
            <a:ext cx="108363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</a:rPr>
              <a:t>Дано</a:t>
            </a:r>
            <a:r>
              <a:rPr lang="ru-RU" sz="2800" dirty="0" smtClean="0">
                <a:solidFill>
                  <a:srgbClr val="FFFF00"/>
                </a:solidFill>
              </a:rPr>
              <a:t>: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FFFF00"/>
                </a:solidFill>
              </a:rPr>
              <a:t>В режиме реального времени с устройств </a:t>
            </a:r>
            <a:r>
              <a:rPr lang="en-US" sz="2400" dirty="0" smtClean="0">
                <a:solidFill>
                  <a:srgbClr val="FFFF00"/>
                </a:solidFill>
              </a:rPr>
              <a:t>STB </a:t>
            </a:r>
            <a:r>
              <a:rPr lang="ru-RU" sz="2400" dirty="0" smtClean="0">
                <a:solidFill>
                  <a:srgbClr val="FFFF00"/>
                </a:solidFill>
              </a:rPr>
              <a:t>поступают пакеты с данными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FFFF00"/>
                </a:solidFill>
              </a:rPr>
              <a:t>Имеется описание полей, их типов и возможных значений</a:t>
            </a:r>
          </a:p>
          <a:p>
            <a:pPr lvl="1"/>
            <a:endParaRPr lang="ru-RU" sz="24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150" y="3835023"/>
            <a:ext cx="1060431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FFFF00"/>
                </a:solidFill>
              </a:rPr>
              <a:t>Требуется: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FFFF00"/>
                </a:solidFill>
              </a:rPr>
              <a:t>Настроить в качестве коллектора </a:t>
            </a:r>
            <a:r>
              <a:rPr lang="ru-RU" sz="2400" dirty="0">
                <a:solidFill>
                  <a:srgbClr val="FFFF00"/>
                </a:solidFill>
              </a:rPr>
              <a:t>кластер на базе </a:t>
            </a:r>
            <a:r>
              <a:rPr lang="en-US" sz="2400" dirty="0">
                <a:solidFill>
                  <a:srgbClr val="FFFF00"/>
                </a:solidFill>
              </a:rPr>
              <a:t>Spark </a:t>
            </a:r>
            <a:r>
              <a:rPr lang="ru-RU" sz="2400" dirty="0">
                <a:solidFill>
                  <a:srgbClr val="FFFF00"/>
                </a:solidFill>
              </a:rPr>
              <a:t>для приема, хранения и </a:t>
            </a:r>
            <a:r>
              <a:rPr lang="ru-RU" sz="2400" dirty="0" smtClean="0">
                <a:solidFill>
                  <a:srgbClr val="FFFF00"/>
                </a:solidFill>
              </a:rPr>
              <a:t>анализа сообщений </a:t>
            </a:r>
            <a:r>
              <a:rPr lang="ru-RU" sz="2400" dirty="0">
                <a:solidFill>
                  <a:srgbClr val="FFFF00"/>
                </a:solidFill>
              </a:rPr>
              <a:t>от </a:t>
            </a:r>
            <a:r>
              <a:rPr lang="ru-RU" sz="2400" dirty="0" smtClean="0">
                <a:solidFill>
                  <a:srgbClr val="FFFF00"/>
                </a:solidFill>
              </a:rPr>
              <a:t>устройств </a:t>
            </a:r>
            <a:r>
              <a:rPr lang="en-US" sz="2400" dirty="0" smtClean="0">
                <a:solidFill>
                  <a:srgbClr val="FFFF00"/>
                </a:solidFill>
              </a:rPr>
              <a:t>STB</a:t>
            </a:r>
            <a:endParaRPr lang="en-US" sz="2400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FF00"/>
                </a:solidFill>
              </a:rPr>
              <a:t>Разработать и реализовать алгоритм анализа данных в режиме </a:t>
            </a:r>
            <a:r>
              <a:rPr lang="ru-RU" sz="2400" dirty="0" smtClean="0">
                <a:solidFill>
                  <a:srgbClr val="FFFF00"/>
                </a:solidFill>
              </a:rPr>
              <a:t>онлайн</a:t>
            </a:r>
            <a:endParaRPr lang="ru-RU" sz="2400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FF00"/>
                </a:solidFill>
              </a:rPr>
              <a:t>Реализовать внешнее приложение для просмотра результата </a:t>
            </a:r>
            <a:r>
              <a:rPr lang="ru-RU" sz="2400" dirty="0" smtClean="0">
                <a:solidFill>
                  <a:srgbClr val="FFFF00"/>
                </a:solidFill>
              </a:rPr>
              <a:t>анализа</a:t>
            </a:r>
            <a:endParaRPr lang="ru-RU" sz="2400" dirty="0">
              <a:solidFill>
                <a:srgbClr val="FFFF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86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00148" y="743352"/>
            <a:ext cx="9144000" cy="87324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900" dirty="0" smtClean="0">
                <a:solidFill>
                  <a:srgbClr val="FFFF00"/>
                </a:solidFill>
              </a:rPr>
              <a:t>Общая архитектура приложения</a:t>
            </a:r>
            <a:r>
              <a:rPr lang="ru-RU" sz="5400" dirty="0" smtClean="0"/>
              <a:t/>
            </a:r>
            <a:br>
              <a:rPr lang="ru-RU" sz="5400" dirty="0" smtClean="0"/>
            </a:br>
            <a:endParaRPr lang="en-US" sz="54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39811" y="2075389"/>
            <a:ext cx="2323070" cy="897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FF00"/>
                </a:solidFill>
              </a:rPr>
              <a:t>Эмулятор потока данных приставок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9530105" y="2571714"/>
            <a:ext cx="2276776" cy="2068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Hive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ru-RU" dirty="0" smtClean="0">
                <a:solidFill>
                  <a:srgbClr val="FFFF00"/>
                </a:solidFill>
              </a:rPr>
              <a:t>H</a:t>
            </a:r>
            <a:r>
              <a:rPr lang="en-US" dirty="0" smtClean="0">
                <a:solidFill>
                  <a:srgbClr val="FFFF00"/>
                </a:solidFill>
              </a:rPr>
              <a:t>b</a:t>
            </a:r>
            <a:r>
              <a:rPr lang="ru-RU" dirty="0" err="1" smtClean="0">
                <a:solidFill>
                  <a:srgbClr val="FFFF00"/>
                </a:solidFill>
              </a:rPr>
              <a:t>ase</a:t>
            </a:r>
            <a:r>
              <a:rPr lang="ru-RU" dirty="0" smtClean="0">
                <a:solidFill>
                  <a:srgbClr val="FFFF00"/>
                </a:solidFill>
              </a:rPr>
              <a:t>, HDFS, …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3406348" y="1608026"/>
            <a:ext cx="2323070" cy="2133600"/>
            <a:chOff x="3406348" y="1373512"/>
            <a:chExt cx="2323070" cy="1880434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3406348" y="1373512"/>
              <a:ext cx="2323070" cy="18804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96845" y="1444467"/>
              <a:ext cx="1886465" cy="325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Apache Kafka</a:t>
              </a:r>
            </a:p>
          </p:txBody>
        </p:sp>
        <p:sp>
          <p:nvSpPr>
            <p:cNvPr id="10" name="Скругленный прямоугольник 9"/>
            <p:cNvSpPr/>
            <p:nvPr/>
          </p:nvSpPr>
          <p:spPr>
            <a:xfrm>
              <a:off x="3814119" y="2021952"/>
              <a:ext cx="1581665" cy="369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FFFF00"/>
                  </a:solidFill>
                </a:rPr>
                <a:t>StbTopic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3833685" y="2640165"/>
              <a:ext cx="1581665" cy="369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FFFF00"/>
                  </a:solidFill>
                </a:rPr>
                <a:t>StbFailure</a:t>
              </a:r>
              <a:endParaRPr 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13" name="Прямая соединительная линия 12"/>
          <p:cNvCxnSpPr/>
          <p:nvPr/>
        </p:nvCxnSpPr>
        <p:spPr>
          <a:xfrm>
            <a:off x="3406348" y="1843070"/>
            <a:ext cx="12355" cy="18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/>
          <p:cNvGrpSpPr/>
          <p:nvPr/>
        </p:nvGrpSpPr>
        <p:grpSpPr>
          <a:xfrm>
            <a:off x="6472885" y="1601434"/>
            <a:ext cx="2323070" cy="3384402"/>
            <a:chOff x="6472885" y="1279491"/>
            <a:chExt cx="2323070" cy="3210131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6472885" y="1290091"/>
              <a:ext cx="2323070" cy="31995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61666" y="1279491"/>
              <a:ext cx="1902941" cy="613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Spark streaming application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9" name="Скругленный прямоугольник 18"/>
            <p:cNvSpPr/>
            <p:nvPr/>
          </p:nvSpPr>
          <p:spPr>
            <a:xfrm>
              <a:off x="6682949" y="1936422"/>
              <a:ext cx="1902941" cy="11237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rgbClr val="FFFF00"/>
                  </a:solidFill>
                </a:rPr>
                <a:t>Простая обработка</a:t>
              </a:r>
            </a:p>
          </p:txBody>
        </p:sp>
        <p:sp>
          <p:nvSpPr>
            <p:cNvPr id="21" name="Скругленный прямоугольник 20"/>
            <p:cNvSpPr/>
            <p:nvPr/>
          </p:nvSpPr>
          <p:spPr>
            <a:xfrm>
              <a:off x="6682947" y="3411504"/>
              <a:ext cx="1902941" cy="7897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rgbClr val="FFFF00"/>
                  </a:solidFill>
                </a:rPr>
                <a:t>Аналитика (</a:t>
              </a:r>
              <a:r>
                <a:rPr lang="en-US" dirty="0" smtClean="0">
                  <a:solidFill>
                    <a:srgbClr val="FFFF00"/>
                  </a:solidFill>
                </a:rPr>
                <a:t>streaming k-means)</a:t>
              </a:r>
              <a:endParaRPr lang="ru-RU" dirty="0" smtClean="0">
                <a:solidFill>
                  <a:srgbClr val="FFFF00"/>
                </a:solidFill>
              </a:endParaRPr>
            </a:p>
          </p:txBody>
        </p:sp>
      </p:grpSp>
      <p:sp>
        <p:nvSpPr>
          <p:cNvPr id="24" name="Стрелка вправо 23"/>
          <p:cNvSpPr/>
          <p:nvPr/>
        </p:nvSpPr>
        <p:spPr>
          <a:xfrm>
            <a:off x="2760704" y="2368557"/>
            <a:ext cx="568929" cy="26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Стрелка вправо 24"/>
          <p:cNvSpPr/>
          <p:nvPr/>
        </p:nvSpPr>
        <p:spPr>
          <a:xfrm>
            <a:off x="5831323" y="2383797"/>
            <a:ext cx="564847" cy="26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Стрелка вправо 25"/>
          <p:cNvSpPr/>
          <p:nvPr/>
        </p:nvSpPr>
        <p:spPr>
          <a:xfrm rot="10800000">
            <a:off x="5803555" y="3087212"/>
            <a:ext cx="592615" cy="26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Стрелка вниз 26"/>
          <p:cNvSpPr/>
          <p:nvPr/>
        </p:nvSpPr>
        <p:spPr>
          <a:xfrm>
            <a:off x="7435618" y="3378696"/>
            <a:ext cx="380999" cy="5368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Стрелка вправо 27"/>
          <p:cNvSpPr/>
          <p:nvPr/>
        </p:nvSpPr>
        <p:spPr>
          <a:xfrm>
            <a:off x="8842250" y="4108803"/>
            <a:ext cx="641560" cy="26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Стрелка вправо 28"/>
          <p:cNvSpPr/>
          <p:nvPr/>
        </p:nvSpPr>
        <p:spPr>
          <a:xfrm>
            <a:off x="8842250" y="2837602"/>
            <a:ext cx="641562" cy="26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Группа 35"/>
          <p:cNvGrpSpPr/>
          <p:nvPr/>
        </p:nvGrpSpPr>
        <p:grpSpPr>
          <a:xfrm>
            <a:off x="218364" y="4105703"/>
            <a:ext cx="2826804" cy="1861062"/>
            <a:chOff x="335728" y="4322539"/>
            <a:chExt cx="2968714" cy="1861062"/>
          </a:xfrm>
        </p:grpSpPr>
        <p:sp>
          <p:nvSpPr>
            <p:cNvPr id="30" name="Скругленный прямоугольник 29"/>
            <p:cNvSpPr/>
            <p:nvPr/>
          </p:nvSpPr>
          <p:spPr>
            <a:xfrm>
              <a:off x="335728" y="4322539"/>
              <a:ext cx="2968714" cy="18610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1415" y="4339942"/>
              <a:ext cx="2817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Client application (WEB)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33" name="Скругленный прямоугольник 32"/>
            <p:cNvSpPr/>
            <p:nvPr/>
          </p:nvSpPr>
          <p:spPr>
            <a:xfrm>
              <a:off x="814523" y="4797656"/>
              <a:ext cx="2029098" cy="426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Kafka Consumer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34" name="Скругленный прямоугольник 33"/>
            <p:cNvSpPr/>
            <p:nvPr/>
          </p:nvSpPr>
          <p:spPr>
            <a:xfrm>
              <a:off x="814523" y="5442623"/>
              <a:ext cx="2029098" cy="426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JDBC/ODBC</a:t>
              </a:r>
              <a:endParaRPr 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35" name="Скругленный прямоугольник 34"/>
          <p:cNvSpPr/>
          <p:nvPr/>
        </p:nvSpPr>
        <p:spPr>
          <a:xfrm>
            <a:off x="3406349" y="3996521"/>
            <a:ext cx="2323070" cy="577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Kafka console consumer (test mode)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61" name="Группа 60"/>
          <p:cNvGrpSpPr/>
          <p:nvPr/>
        </p:nvGrpSpPr>
        <p:grpSpPr>
          <a:xfrm>
            <a:off x="2843621" y="4425907"/>
            <a:ext cx="7867922" cy="1030425"/>
            <a:chOff x="2843621" y="4425907"/>
            <a:chExt cx="7867922" cy="1030425"/>
          </a:xfrm>
        </p:grpSpPr>
        <p:cxnSp>
          <p:nvCxnSpPr>
            <p:cNvPr id="47" name="Прямая соединительная линия 46"/>
            <p:cNvCxnSpPr/>
            <p:nvPr/>
          </p:nvCxnSpPr>
          <p:spPr>
            <a:xfrm>
              <a:off x="2843621" y="5456330"/>
              <a:ext cx="78679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/>
            <p:nvPr/>
          </p:nvCxnSpPr>
          <p:spPr>
            <a:xfrm flipV="1">
              <a:off x="10711543" y="4425907"/>
              <a:ext cx="0" cy="1030425"/>
            </a:xfrm>
            <a:prstGeom prst="straightConnector1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Группа 59"/>
          <p:cNvGrpSpPr/>
          <p:nvPr/>
        </p:nvGrpSpPr>
        <p:grpSpPr>
          <a:xfrm>
            <a:off x="2843621" y="2808159"/>
            <a:ext cx="753224" cy="1986021"/>
            <a:chOff x="2843621" y="2808159"/>
            <a:chExt cx="753224" cy="1986021"/>
          </a:xfrm>
        </p:grpSpPr>
        <p:cxnSp>
          <p:nvCxnSpPr>
            <p:cNvPr id="54" name="Прямая соединительная линия 53"/>
            <p:cNvCxnSpPr/>
            <p:nvPr/>
          </p:nvCxnSpPr>
          <p:spPr>
            <a:xfrm>
              <a:off x="2843621" y="4794180"/>
              <a:ext cx="35266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flipV="1">
              <a:off x="3196283" y="2808160"/>
              <a:ext cx="0" cy="198602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/>
            <p:nvPr/>
          </p:nvCxnSpPr>
          <p:spPr>
            <a:xfrm>
              <a:off x="3196283" y="2808159"/>
              <a:ext cx="400562" cy="1"/>
            </a:xfrm>
            <a:prstGeom prst="straightConnector1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Прямая со стрелкой 62"/>
          <p:cNvCxnSpPr>
            <a:stCxn id="35" idx="0"/>
          </p:cNvCxnSpPr>
          <p:nvPr/>
        </p:nvCxnSpPr>
        <p:spPr>
          <a:xfrm flipV="1">
            <a:off x="4567884" y="3478809"/>
            <a:ext cx="4116" cy="517712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93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91250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400" dirty="0" smtClean="0">
                <a:solidFill>
                  <a:srgbClr val="FFFF00"/>
                </a:solidFill>
              </a:rPr>
              <a:t>Эмулятор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7646" y="1567542"/>
            <a:ext cx="10596154" cy="495517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hlinkClick r:id="rId2"/>
              </a:rPr>
              <a:t>https://github.com/LudmilaNovikova/Emulator</a:t>
            </a:r>
            <a:endParaRPr lang="ru-RU" sz="2400" dirty="0" smtClean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Java application, maven, fat jar (</a:t>
            </a:r>
            <a:r>
              <a:rPr lang="en-US" sz="2400" dirty="0" err="1" smtClean="0">
                <a:solidFill>
                  <a:srgbClr val="FFFF00"/>
                </a:solidFill>
              </a:rPr>
              <a:t>kafka</a:t>
            </a:r>
            <a:r>
              <a:rPr lang="en-US" sz="2400" dirty="0" smtClean="0">
                <a:solidFill>
                  <a:srgbClr val="FFFF00"/>
                </a:solidFill>
              </a:rPr>
              <a:t>-clients)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>
                <a:solidFill>
                  <a:srgbClr val="FFFF00"/>
                </a:solidFill>
              </a:rPr>
              <a:t>/</a:t>
            </a:r>
            <a:r>
              <a:rPr lang="en-US" sz="2400" dirty="0" err="1">
                <a:solidFill>
                  <a:srgbClr val="FFFF00"/>
                </a:solidFill>
              </a:rPr>
              <a:t>usr</a:t>
            </a:r>
            <a:r>
              <a:rPr lang="en-US" sz="2400" dirty="0">
                <a:solidFill>
                  <a:srgbClr val="FFFF00"/>
                </a:solidFill>
              </a:rPr>
              <a:t>/bin/</a:t>
            </a:r>
            <a:r>
              <a:rPr lang="en-US" sz="2400" dirty="0" err="1">
                <a:solidFill>
                  <a:srgbClr val="FFFF00"/>
                </a:solidFill>
              </a:rPr>
              <a:t>kafka</a:t>
            </a:r>
            <a:r>
              <a:rPr lang="en-US" sz="2400" dirty="0">
                <a:solidFill>
                  <a:srgbClr val="FFFF00"/>
                </a:solidFill>
              </a:rPr>
              <a:t>-console-consumer --zookeeper 192.168.1.31:2181 --topic </a:t>
            </a:r>
            <a:r>
              <a:rPr lang="en-US" sz="2400" dirty="0" err="1" smtClean="0">
                <a:solidFill>
                  <a:srgbClr val="FFFF00"/>
                </a:solidFill>
              </a:rPr>
              <a:t>StbStream</a:t>
            </a:r>
            <a:endParaRPr lang="en-US" sz="2400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38200" y="2472465"/>
            <a:ext cx="103177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java </a:t>
            </a:r>
            <a:r>
              <a:rPr lang="en-US" sz="2000" dirty="0">
                <a:solidFill>
                  <a:srgbClr val="FFFF00"/>
                </a:solidFill>
              </a:rPr>
              <a:t>-</a:t>
            </a:r>
            <a:r>
              <a:rPr lang="en-US" sz="2000" dirty="0" err="1">
                <a:solidFill>
                  <a:srgbClr val="FFFF00"/>
                </a:solidFill>
              </a:rPr>
              <a:t>cp</a:t>
            </a:r>
            <a:r>
              <a:rPr lang="en-US" sz="2000" dirty="0">
                <a:solidFill>
                  <a:srgbClr val="FFFF00"/>
                </a:solidFill>
              </a:rPr>
              <a:t> /opt/projects/</a:t>
            </a:r>
            <a:r>
              <a:rPr lang="en-US" sz="2000" dirty="0" err="1">
                <a:solidFill>
                  <a:srgbClr val="FFFF00"/>
                </a:solidFill>
              </a:rPr>
              <a:t>cableTv</a:t>
            </a:r>
            <a:r>
              <a:rPr lang="en-US" sz="2000" dirty="0">
                <a:solidFill>
                  <a:srgbClr val="FFFF00"/>
                </a:solidFill>
              </a:rPr>
              <a:t>/big-data-cable-emulator-1.0.jar </a:t>
            </a: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err="1" smtClean="0">
                <a:solidFill>
                  <a:srgbClr val="FFFF00"/>
                </a:solidFill>
              </a:rPr>
              <a:t>big.data.cable.producer.CableKafkaProducer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192.168.1.31:9092 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192.168.1.31:2181  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/</a:t>
            </a:r>
            <a:r>
              <a:rPr lang="en-US" sz="2000" dirty="0">
                <a:solidFill>
                  <a:srgbClr val="FFFF00"/>
                </a:solidFill>
              </a:rPr>
              <a:t>home/</a:t>
            </a:r>
            <a:r>
              <a:rPr lang="en-US" sz="2000" dirty="0" err="1">
                <a:solidFill>
                  <a:srgbClr val="FFFF00"/>
                </a:solidFill>
              </a:rPr>
              <a:t>lnovikova</a:t>
            </a:r>
            <a:r>
              <a:rPr lang="en-US" sz="2000" dirty="0">
                <a:solidFill>
                  <a:srgbClr val="FFFF00"/>
                </a:solidFill>
              </a:rPr>
              <a:t>/projects/</a:t>
            </a:r>
            <a:r>
              <a:rPr lang="en-US" sz="2000" dirty="0" err="1">
                <a:solidFill>
                  <a:srgbClr val="FFFF00"/>
                </a:solidFill>
              </a:rPr>
              <a:t>cableTv</a:t>
            </a:r>
            <a:r>
              <a:rPr lang="en-US" sz="2000" dirty="0">
                <a:solidFill>
                  <a:srgbClr val="FFFF00"/>
                </a:solidFill>
              </a:rPr>
              <a:t>/data/</a:t>
            </a:r>
            <a:r>
              <a:rPr lang="en-US" sz="2000" dirty="0" err="1">
                <a:solidFill>
                  <a:srgbClr val="FFFF00"/>
                </a:solidFill>
              </a:rPr>
              <a:t>cont_cut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2000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82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82616"/>
            <a:ext cx="10515600" cy="897618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FF00"/>
                </a:solidFill>
              </a:rPr>
              <a:t>Spark streaming application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38" name="Объект 2"/>
          <p:cNvSpPr>
            <a:spLocks noGrp="1"/>
          </p:cNvSpPr>
          <p:nvPr>
            <p:ph idx="1"/>
          </p:nvPr>
        </p:nvSpPr>
        <p:spPr>
          <a:xfrm>
            <a:off x="245916" y="4431548"/>
            <a:ext cx="11843656" cy="169493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00"/>
                </a:solidFill>
                <a:hlinkClick r:id="rId2"/>
              </a:rPr>
              <a:t>https://</a:t>
            </a:r>
            <a:r>
              <a:rPr lang="en-US" sz="1600" dirty="0" smtClean="0">
                <a:solidFill>
                  <a:srgbClr val="FFFF00"/>
                </a:solidFill>
                <a:hlinkClick r:id="rId2"/>
              </a:rPr>
              <a:t>github.com/LudmilaNovikova/CableTv</a:t>
            </a:r>
            <a:endParaRPr lang="en-US" sz="1600" dirty="0" smtClean="0">
              <a:solidFill>
                <a:srgbClr val="FFFF00"/>
              </a:solidFill>
            </a:endParaRPr>
          </a:p>
          <a:p>
            <a:pPr lvl="0"/>
            <a:r>
              <a:rPr lang="en-US" alt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spark-submit --class </a:t>
            </a:r>
            <a:r>
              <a:rPr lang="en-US" alt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big.data.cable.tv.KafkaStreamProcessing</a:t>
            </a:r>
            <a:r>
              <a:rPr lang="en-US" alt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--master yarn-cluster --executor-memory 2G --</a:t>
            </a:r>
            <a:r>
              <a:rPr lang="en-US" alt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-executors 3 /opt/projects/</a:t>
            </a:r>
            <a:r>
              <a:rPr lang="en-US" alt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cableTv</a:t>
            </a:r>
            <a:r>
              <a:rPr lang="en-US" alt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/CableTv-assembly-1.0.jar bigdata1.nnstu.com:9092 </a:t>
            </a:r>
            <a:r>
              <a:rPr lang="en-US" altLang="en-US" sz="16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StbStructuredMessage</a:t>
            </a:r>
            <a:endParaRPr lang="en-US" altLang="en-US" sz="16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/</a:t>
            </a:r>
            <a:r>
              <a:rPr lang="en-US" sz="1600" dirty="0" err="1">
                <a:solidFill>
                  <a:srgbClr val="FFFF00"/>
                </a:solidFill>
              </a:rPr>
              <a:t>usr</a:t>
            </a:r>
            <a:r>
              <a:rPr lang="en-US" sz="1600" dirty="0">
                <a:solidFill>
                  <a:srgbClr val="FFFF00"/>
                </a:solidFill>
              </a:rPr>
              <a:t>/bin/</a:t>
            </a:r>
            <a:r>
              <a:rPr lang="en-US" sz="1600" dirty="0" err="1">
                <a:solidFill>
                  <a:srgbClr val="FFFF00"/>
                </a:solidFill>
              </a:rPr>
              <a:t>kafka</a:t>
            </a:r>
            <a:r>
              <a:rPr lang="en-US" sz="1600" dirty="0">
                <a:solidFill>
                  <a:srgbClr val="FFFF00"/>
                </a:solidFill>
              </a:rPr>
              <a:t>-console-consumer --zookeeper 192.168.1.31:2181 --topic </a:t>
            </a:r>
            <a:r>
              <a:rPr lang="en-US" sz="1600" dirty="0" err="1" smtClean="0">
                <a:solidFill>
                  <a:srgbClr val="FFFF00"/>
                </a:solidFill>
              </a:rPr>
              <a:t>StbFailure</a:t>
            </a:r>
            <a:endParaRPr lang="en-US" sz="1600" dirty="0">
              <a:solidFill>
                <a:srgbClr val="FFFF00"/>
              </a:solidFill>
            </a:endParaRPr>
          </a:p>
          <a:p>
            <a:pPr lvl="0"/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sz="1800" dirty="0" smtClean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50" name="Группа 49"/>
          <p:cNvGrpSpPr/>
          <p:nvPr/>
        </p:nvGrpSpPr>
        <p:grpSpPr>
          <a:xfrm>
            <a:off x="389227" y="1722534"/>
            <a:ext cx="10877487" cy="2717074"/>
            <a:chOff x="367312" y="1193648"/>
            <a:chExt cx="10877487" cy="2717074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2065483" y="1963572"/>
              <a:ext cx="1558834" cy="8882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Spark Streaming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grpSp>
          <p:nvGrpSpPr>
            <p:cNvPr id="8" name="Группа 7"/>
            <p:cNvGrpSpPr/>
            <p:nvPr/>
          </p:nvGrpSpPr>
          <p:grpSpPr>
            <a:xfrm>
              <a:off x="367312" y="1745857"/>
              <a:ext cx="1524000" cy="883921"/>
              <a:chOff x="452846" y="3013165"/>
              <a:chExt cx="1524000" cy="883921"/>
            </a:xfrm>
          </p:grpSpPr>
          <p:sp>
            <p:nvSpPr>
              <p:cNvPr id="6" name="Стрелка вправо 5"/>
              <p:cNvSpPr/>
              <p:nvPr/>
            </p:nvSpPr>
            <p:spPr>
              <a:xfrm>
                <a:off x="627017" y="3452949"/>
                <a:ext cx="1349829" cy="44413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52846" y="3013165"/>
                <a:ext cx="152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FF00"/>
                    </a:solidFill>
                  </a:rPr>
                  <a:t>input data </a:t>
                </a:r>
              </a:p>
              <a:p>
                <a:pPr algn="ctr"/>
                <a:r>
                  <a:rPr lang="en-US" sz="1400" dirty="0" smtClean="0">
                    <a:solidFill>
                      <a:srgbClr val="FFFF00"/>
                    </a:solidFill>
                  </a:rPr>
                  <a:t>stream</a:t>
                </a:r>
              </a:p>
            </p:txBody>
          </p:sp>
        </p:grpSp>
        <p:grpSp>
          <p:nvGrpSpPr>
            <p:cNvPr id="14" name="Группа 13"/>
            <p:cNvGrpSpPr/>
            <p:nvPr/>
          </p:nvGrpSpPr>
          <p:grpSpPr>
            <a:xfrm>
              <a:off x="3798488" y="1705966"/>
              <a:ext cx="1628505" cy="897686"/>
              <a:chOff x="3979818" y="2969270"/>
              <a:chExt cx="1628505" cy="897686"/>
            </a:xfrm>
          </p:grpSpPr>
          <p:sp>
            <p:nvSpPr>
              <p:cNvPr id="9" name="Прямоугольник 8"/>
              <p:cNvSpPr/>
              <p:nvPr/>
            </p:nvSpPr>
            <p:spPr>
              <a:xfrm>
                <a:off x="3979818" y="3536385"/>
                <a:ext cx="217714" cy="2170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Прямоугольник 9"/>
              <p:cNvSpPr/>
              <p:nvPr/>
            </p:nvSpPr>
            <p:spPr>
              <a:xfrm>
                <a:off x="4262847" y="3536384"/>
                <a:ext cx="204652" cy="2170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Прямоугольник 10"/>
              <p:cNvSpPr/>
              <p:nvPr/>
            </p:nvSpPr>
            <p:spPr>
              <a:xfrm>
                <a:off x="4532814" y="3536384"/>
                <a:ext cx="204652" cy="2170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Стрелка вправо 11"/>
              <p:cNvSpPr/>
              <p:nvPr/>
            </p:nvSpPr>
            <p:spPr>
              <a:xfrm>
                <a:off x="4802781" y="3422819"/>
                <a:ext cx="352693" cy="44413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997238" y="2969270"/>
                <a:ext cx="16110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00"/>
                    </a:solidFill>
                  </a:rPr>
                  <a:t>batches of</a:t>
                </a:r>
              </a:p>
              <a:p>
                <a:r>
                  <a:rPr lang="en-US" sz="1400" dirty="0" smtClean="0">
                    <a:solidFill>
                      <a:srgbClr val="FFFF00"/>
                    </a:solidFill>
                  </a:rPr>
                  <a:t>input data</a:t>
                </a:r>
                <a:endParaRPr lang="en-US" sz="1400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27" name="Группа 26"/>
            <p:cNvGrpSpPr/>
            <p:nvPr/>
          </p:nvGrpSpPr>
          <p:grpSpPr>
            <a:xfrm>
              <a:off x="9253788" y="2963879"/>
              <a:ext cx="1961836" cy="792073"/>
              <a:chOff x="3383602" y="1903866"/>
              <a:chExt cx="2323070" cy="803522"/>
            </a:xfrm>
          </p:grpSpPr>
          <p:sp>
            <p:nvSpPr>
              <p:cNvPr id="28" name="Скругленный прямоугольник 27"/>
              <p:cNvSpPr/>
              <p:nvPr/>
            </p:nvSpPr>
            <p:spPr>
              <a:xfrm>
                <a:off x="3383602" y="1944035"/>
                <a:ext cx="2323070" cy="76335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600203" y="1903866"/>
                <a:ext cx="1886464" cy="374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FF00"/>
                    </a:solidFill>
                  </a:rPr>
                  <a:t>Kafka</a:t>
                </a:r>
              </a:p>
            </p:txBody>
          </p:sp>
          <p:sp>
            <p:nvSpPr>
              <p:cNvPr id="31" name="Скругленный прямоугольник 30"/>
              <p:cNvSpPr/>
              <p:nvPr/>
            </p:nvSpPr>
            <p:spPr>
              <a:xfrm>
                <a:off x="3553740" y="2277087"/>
                <a:ext cx="1979391" cy="3694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rgbClr val="FFFF00"/>
                    </a:solidFill>
                  </a:rPr>
                  <a:t>StbFailure</a:t>
                </a:r>
                <a:endParaRPr lang="en-US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32" name="Стрелка вправо 31"/>
            <p:cNvSpPr/>
            <p:nvPr/>
          </p:nvSpPr>
          <p:spPr>
            <a:xfrm>
              <a:off x="8167069" y="1819415"/>
              <a:ext cx="990610" cy="3701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Группа 47"/>
            <p:cNvGrpSpPr/>
            <p:nvPr/>
          </p:nvGrpSpPr>
          <p:grpSpPr>
            <a:xfrm>
              <a:off x="5174361" y="1193648"/>
              <a:ext cx="2873828" cy="2717074"/>
              <a:chOff x="5174361" y="1193648"/>
              <a:chExt cx="2873828" cy="2717074"/>
            </a:xfrm>
          </p:grpSpPr>
          <p:grpSp>
            <p:nvGrpSpPr>
              <p:cNvPr id="35" name="Группа 34"/>
              <p:cNvGrpSpPr/>
              <p:nvPr/>
            </p:nvGrpSpPr>
            <p:grpSpPr>
              <a:xfrm>
                <a:off x="5174361" y="1193648"/>
                <a:ext cx="2873828" cy="2717074"/>
                <a:chOff x="5740941" y="1140375"/>
                <a:chExt cx="2873828" cy="2717074"/>
              </a:xfrm>
            </p:grpSpPr>
            <p:sp>
              <p:nvSpPr>
                <p:cNvPr id="15" name="Скругленный прямоугольник 14"/>
                <p:cNvSpPr/>
                <p:nvPr/>
              </p:nvSpPr>
              <p:spPr>
                <a:xfrm>
                  <a:off x="5740941" y="1140375"/>
                  <a:ext cx="2873828" cy="271707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6394381" y="1169303"/>
                  <a:ext cx="14372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FF00"/>
                      </a:solidFill>
                    </a:rPr>
                    <a:t>Spark engine</a:t>
                  </a:r>
                  <a:endParaRPr lang="en-US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23" name="Скругленный прямоугольник 22"/>
                <p:cNvSpPr/>
                <p:nvPr/>
              </p:nvSpPr>
              <p:spPr>
                <a:xfrm>
                  <a:off x="5862561" y="1643876"/>
                  <a:ext cx="2630587" cy="5083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ru-RU" sz="1400" dirty="0" smtClean="0">
                      <a:solidFill>
                        <a:srgbClr val="FFFF00"/>
                      </a:solidFill>
                    </a:rPr>
                    <a:t>Обработка, структурирование данных</a:t>
                  </a:r>
                  <a:endParaRPr lang="en-US" sz="1400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24" name="Скругленный прямоугольник 23"/>
                <p:cNvSpPr/>
                <p:nvPr/>
              </p:nvSpPr>
              <p:spPr>
                <a:xfrm>
                  <a:off x="5878072" y="3030283"/>
                  <a:ext cx="2630587" cy="61921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 smtClean="0">
                      <a:solidFill>
                        <a:srgbClr val="FFFF00"/>
                      </a:solidFill>
                    </a:rPr>
                    <a:t>Фильтрация плохого сигнала</a:t>
                  </a:r>
                  <a:endParaRPr lang="en-US" sz="1400" dirty="0">
                    <a:solidFill>
                      <a:srgbClr val="FFFF00"/>
                    </a:solidFill>
                  </a:endParaRPr>
                </a:p>
              </p:txBody>
            </p:sp>
          </p:grpSp>
          <p:sp>
            <p:nvSpPr>
              <p:cNvPr id="37" name="Скругленный прямоугольник 36"/>
              <p:cNvSpPr/>
              <p:nvPr/>
            </p:nvSpPr>
            <p:spPr>
              <a:xfrm>
                <a:off x="5309426" y="2339685"/>
                <a:ext cx="2630587" cy="6098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rgbClr val="FFFF00"/>
                    </a:solidFill>
                  </a:rPr>
                  <a:t>Аналитика</a:t>
                </a:r>
                <a:r>
                  <a:rPr lang="en-US" dirty="0" smtClean="0">
                    <a:solidFill>
                      <a:srgbClr val="FFFF00"/>
                    </a:solidFill>
                  </a:rPr>
                  <a:t> (streaming k-means)</a:t>
                </a:r>
                <a:endParaRPr lang="en-US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43" name="Группа 42"/>
            <p:cNvGrpSpPr/>
            <p:nvPr/>
          </p:nvGrpSpPr>
          <p:grpSpPr>
            <a:xfrm>
              <a:off x="9282963" y="1615727"/>
              <a:ext cx="1961836" cy="1189143"/>
              <a:chOff x="8667319" y="1334937"/>
              <a:chExt cx="1961836" cy="1189143"/>
            </a:xfrm>
          </p:grpSpPr>
          <p:sp>
            <p:nvSpPr>
              <p:cNvPr id="25" name="Скругленный прямоугольник 24"/>
              <p:cNvSpPr/>
              <p:nvPr/>
            </p:nvSpPr>
            <p:spPr>
              <a:xfrm>
                <a:off x="8667319" y="1334937"/>
                <a:ext cx="1961836" cy="1189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153103" y="1400197"/>
                <a:ext cx="929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FF00"/>
                    </a:solidFill>
                  </a:rPr>
                  <a:t>Hive</a:t>
                </a:r>
                <a:endParaRPr lang="en-US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42" name="Скругленный прямоугольник 41"/>
              <p:cNvSpPr/>
              <p:nvPr/>
            </p:nvSpPr>
            <p:spPr>
              <a:xfrm>
                <a:off x="8821064" y="1834789"/>
                <a:ext cx="1671599" cy="5693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rgbClr val="FFFF00"/>
                    </a:solidFill>
                  </a:rPr>
                  <a:t>StbStructuredMessage</a:t>
                </a:r>
                <a:endParaRPr lang="en-US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49" name="Стрелка вправо 48"/>
            <p:cNvSpPr/>
            <p:nvPr/>
          </p:nvSpPr>
          <p:spPr>
            <a:xfrm>
              <a:off x="8167069" y="2367131"/>
              <a:ext cx="990610" cy="3701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Стрелка вправо 32"/>
          <p:cNvSpPr/>
          <p:nvPr/>
        </p:nvSpPr>
        <p:spPr>
          <a:xfrm>
            <a:off x="8213786" y="3723546"/>
            <a:ext cx="990610" cy="370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5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022445" y="1459540"/>
                <a:ext cx="9144000" cy="1641490"/>
              </a:xfrm>
            </p:spPr>
            <p:txBody>
              <a:bodyPr>
                <a:normAutofit fontScale="90000"/>
              </a:bodyPr>
              <a:lstStyle/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pc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pc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pc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r>
                      <a:rPr lang="ru-RU" sz="2000" b="0" i="0" spc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ru-RU" sz="2000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 поток поступающих пакетов</a:t>
                </a:r>
                <a:r>
                  <a:rPr lang="en-US" sz="2000" spc="0" dirty="0" smtClean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sz="2000" spc="0" dirty="0" smtClean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sz="2000" spc="0" dirty="0" smtClean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spc="0" dirty="0" smtClean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spc="0" dirty="0" smtClean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sz="2000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–</a:t>
                </a:r>
                <a:r>
                  <a:rPr lang="ru-RU" sz="2000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 значения параметров (номинальные и вещественные)</a:t>
                </a:r>
                <a:r>
                  <a:rPr lang="en-US" sz="2000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/>
                </a:r>
                <a:br>
                  <a:rPr lang="en-US" sz="2000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</a:br>
                <a:r>
                  <a:rPr lang="en-US" sz="2000" i="1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U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pc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i="1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spc="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spc="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spc="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i="1" spc="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spc="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spc="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spc="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,…}−</m:t>
                    </m:r>
                    <m:r>
                      <a:rPr lang="ru-RU" sz="2000" spc="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пользователи (определяются по </m:t>
                    </m:r>
                    <m:r>
                      <a:rPr lang="en-US" sz="2000" spc="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𝑀𝐴𝐶</m:t>
                    </m:r>
                    <m:r>
                      <a:rPr lang="ru-RU" sz="2000" spc="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адресу </m:t>
                    </m:r>
                    <m:r>
                      <a:rPr lang="en-US" sz="2000" spc="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𝑆𝑇𝐵</m:t>
                    </m:r>
                    <m:r>
                      <a:rPr lang="en-US" sz="2000" spc="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b="0" i="1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/>
                </a:r>
                <a:br>
                  <a:rPr lang="ru-RU" sz="2000" b="0" i="1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</a:br>
                <a:endParaRPr lang="ru-RU" sz="2000" i="1" spc="0" dirty="0">
                  <a:solidFill>
                    <a:srgbClr val="FFFF00"/>
                  </a:solidFill>
                  <a:latin typeface="+mn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022445" y="1459540"/>
                <a:ext cx="9144000" cy="1641490"/>
              </a:xfrm>
              <a:blipFill rotWithShape="0">
                <a:blip r:embed="rId2"/>
                <a:stretch>
                  <a:fillRect l="-24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8229" y="705515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FF00"/>
                </a:solidFill>
              </a:rPr>
              <a:t>EM</a:t>
            </a:r>
            <a:r>
              <a:rPr lang="ru-RU" sz="4400" dirty="0">
                <a:solidFill>
                  <a:srgbClr val="FFFF00"/>
                </a:solidFill>
              </a:rPr>
              <a:t> </a:t>
            </a:r>
            <a:r>
              <a:rPr lang="ru-RU" sz="4400" dirty="0" smtClean="0">
                <a:solidFill>
                  <a:srgbClr val="FFFF00"/>
                </a:solidFill>
              </a:rPr>
              <a:t>алгоритм </a:t>
            </a:r>
            <a:endParaRPr lang="ru-RU" sz="44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6661" y="3316966"/>
            <a:ext cx="3843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Вероятностная модель: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09031" y="3761213"/>
                <a:ext cx="8700715" cy="990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p(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|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,</a:t>
                </a:r>
                <a:r>
                  <a:rPr lang="el-GR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Θ</a:t>
                </a:r>
                <a:r>
                  <a:rPr lang="en-US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)</a:t>
                </a:r>
                <a:r>
                  <a:rPr lang="ru-RU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:r>
                  <a:rPr lang="ru-RU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–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плотность распределения пакетов пользователя</a:t>
                </a:r>
                <a:r>
                  <a:rPr lang="en-US" sz="24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, </a:t>
                </a:r>
                <a:r>
                  <a:rPr lang="ru-RU" sz="24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:r>
                  <a:rPr lang="el-GR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Θ</a:t>
                </a:r>
                <a:r>
                  <a:rPr lang="en-US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:r>
                  <a:rPr lang="en-US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–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параметры модели</a:t>
                </a:r>
                <a:endParaRPr lang="en-US" dirty="0">
                  <a:solidFill>
                    <a:srgbClr val="FFFF00"/>
                  </a:soli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ea typeface="Cambria Math" panose="02040503050406030204" pitchFamily="18" charset="0"/>
                  <a:cs typeface="+mj-cs"/>
                </a:endParaRPr>
              </a:p>
              <a:p>
                <a:r>
                  <a:rPr lang="ru-RU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Зависимость</a:t>
                </a:r>
                <a:r>
                  <a:rPr lang="en-US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:</a:t>
                </a:r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:r>
                  <a:rPr lang="ru-RU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24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ru-RU" sz="2400" i="1" dirty="0">
                  <a:solidFill>
                    <a:srgbClr val="FFFF00"/>
                  </a:soli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+mj-cs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031" y="3761213"/>
                <a:ext cx="8700715" cy="990336"/>
              </a:xfrm>
              <a:prstGeom prst="rect">
                <a:avLst/>
              </a:prstGeom>
              <a:blipFill rotWithShape="0">
                <a:blip r:embed="rId3"/>
                <a:stretch>
                  <a:fillRect l="-3994" t="-4938" r="-2102" b="-530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26661" y="4719336"/>
            <a:ext cx="5608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Метод максимума правдоподобия: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09031" y="5251265"/>
                <a:ext cx="3324949" cy="415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ru-RU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:r>
                  <a:rPr lang="ru-RU" sz="2000" i="1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sz="2000" i="1" dirty="0" err="1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arg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000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e>
                          <m:lim>
                            <m:r>
                              <m:rPr>
                                <m:nor/>
                              </m:rPr>
                              <a:rPr lang="el-GR" sz="2000" i="1" dirty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00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m:rPr>
                                <m:nor/>
                              </m:rPr>
                              <a:rPr lang="en-US" sz="2000" i="1" dirty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000" i="1" dirty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sz="2000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l-GR" sz="2000" i="1" dirty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ru-RU" sz="2000" i="1" dirty="0">
                  <a:solidFill>
                    <a:srgbClr val="FFFF00"/>
                  </a:soli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031" y="5251265"/>
                <a:ext cx="3324949" cy="415819"/>
              </a:xfrm>
              <a:prstGeom prst="rect">
                <a:avLst/>
              </a:prstGeom>
              <a:blipFill rotWithShape="0">
                <a:blip r:embed="rId4"/>
                <a:stretch>
                  <a:fillRect l="-7706" t="-8696" r="-1835" b="-840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06619" y="5274508"/>
                <a:ext cx="5972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−</m:t>
                      </m:r>
                      <m:r>
                        <a:rPr lang="en-US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𝑋</m:t>
                      </m:r>
                      <m:r>
                        <a:rPr lang="en-US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 и </m:t>
                      </m:r>
                      <m:r>
                        <a:rPr lang="en-US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𝑈</m:t>
                      </m:r>
                      <m:r>
                        <a:rPr lang="en-US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 берем из обучающего батча пакетов за время </m:t>
                      </m:r>
                      <m:r>
                        <a:rPr lang="en-US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𝑇</m:t>
                      </m:r>
                    </m:oMath>
                  </m:oMathPara>
                </a14:m>
                <a:endParaRPr lang="ru-RU" dirty="0">
                  <a:solidFill>
                    <a:srgbClr val="FFFF00"/>
                  </a:soli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ea typeface="Cambria Math" panose="02040503050406030204" pitchFamily="18" charset="0"/>
                  <a:cs typeface="+mj-cs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619" y="5274508"/>
                <a:ext cx="597227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021" r="-1839" b="-819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022445" y="1459540"/>
                <a:ext cx="9144000" cy="1641490"/>
              </a:xfrm>
            </p:spPr>
            <p:txBody>
              <a:bodyPr>
                <a:normAutofit fontScale="90000"/>
              </a:bodyPr>
              <a:lstStyle/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spc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spc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spc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</m:t>
                    </m:r>
                    <m:r>
                      <a:rPr lang="ru-RU" sz="2000" spc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ru-RU" sz="2000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 поток поступающих пакетов</a:t>
                </a:r>
                <a:r>
                  <a:rPr lang="en-US" sz="2000" spc="0" dirty="0" smtClean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sz="2000" spc="0" dirty="0" smtClean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sz="2000" spc="0" dirty="0" smtClean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spc="0" dirty="0" smtClean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spc="0" dirty="0" smtClean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sz="2000" spc="0" dirty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–</a:t>
                </a:r>
                <a:r>
                  <a:rPr lang="ru-RU" sz="2000" spc="0" dirty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ru-RU" sz="2000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значения параметров (номинальные и вещественные)</a:t>
                </a:r>
                <a:r>
                  <a:rPr lang="en-US" sz="2000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/>
                </a:r>
                <a:br>
                  <a:rPr lang="en-US" sz="2000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</a:br>
                <a:r>
                  <a:rPr lang="en-US" sz="2000" i="1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U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pc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i="1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spc="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spc="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spc="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i="1" spc="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spc="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spc="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spc="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,…}−</m:t>
                    </m:r>
                    <m:r>
                      <a:rPr lang="ru-RU" sz="2000" spc="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пользователи (определяются по </m:t>
                    </m:r>
                    <m:r>
                      <a:rPr lang="en-US" sz="2000" spc="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𝑀𝐴𝐶</m:t>
                    </m:r>
                    <m:r>
                      <a:rPr lang="ru-RU" sz="2000" spc="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адресу </m:t>
                    </m:r>
                    <m:r>
                      <a:rPr lang="en-US" sz="2000" spc="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𝑆𝑇𝐵</m:t>
                    </m:r>
                    <m:r>
                      <a:rPr lang="en-US" sz="2000" spc="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spc="0" dirty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/>
                </a:r>
                <a:br>
                  <a:rPr lang="ru-RU" sz="2000" spc="0" dirty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</a:br>
                <a:r>
                  <a:rPr lang="ru-RU" sz="2000" i="1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С = </a:t>
                </a:r>
                <a:r>
                  <a:rPr lang="en-US" sz="2000" i="1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pc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pc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pc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 −</m:t>
                    </m:r>
                    <m:r>
                      <a:rPr lang="ru-RU" sz="2000" b="0" i="1" spc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кластеры, количество кластеров −доп. параметр модели!</m:t>
                    </m:r>
                  </m:oMath>
                </a14:m>
                <a:r>
                  <a:rPr lang="ru-RU" sz="2000" b="0" i="1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/>
                </a:r>
                <a:br>
                  <a:rPr lang="ru-RU" sz="2000" b="0" i="1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</a:br>
                <a:endParaRPr lang="ru-RU" sz="2000" i="1" spc="0" dirty="0">
                  <a:solidFill>
                    <a:srgbClr val="FFFF00"/>
                  </a:solidFill>
                  <a:latin typeface="+mn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022445" y="1459540"/>
                <a:ext cx="9144000" cy="1641490"/>
              </a:xfrm>
              <a:blipFill rotWithShape="0">
                <a:blip r:embed="rId2"/>
                <a:stretch>
                  <a:fillRect l="-2467" b="-225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8229" y="705515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FF00"/>
                </a:solidFill>
              </a:rPr>
              <a:t>EM</a:t>
            </a:r>
            <a:r>
              <a:rPr lang="ru-RU" sz="4400" dirty="0">
                <a:solidFill>
                  <a:srgbClr val="FFFF00"/>
                </a:solidFill>
              </a:rPr>
              <a:t> </a:t>
            </a:r>
            <a:r>
              <a:rPr lang="ru-RU" sz="4400" dirty="0" smtClean="0">
                <a:solidFill>
                  <a:srgbClr val="FFFF00"/>
                </a:solidFill>
              </a:rPr>
              <a:t>алгоритм </a:t>
            </a:r>
            <a:endParaRPr lang="ru-RU" sz="44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6661" y="3314445"/>
            <a:ext cx="3843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Вероятностная модель: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09031" y="3747375"/>
                <a:ext cx="10165475" cy="135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p(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𝑥</m:t>
                    </m:r>
                    <m:r>
                      <a:rPr lang="en-US" sz="2000" i="1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, </m:t>
                    </m:r>
                    <m:r>
                      <a:rPr lang="en-US" sz="2000" i="1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|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,</a:t>
                </a:r>
                <a:r>
                  <a:rPr lang="el-GR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Θ</a:t>
                </a:r>
                <a:r>
                  <a:rPr lang="en-US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)</a:t>
                </a:r>
                <a:r>
                  <a:rPr lang="ru-RU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:r>
                  <a:rPr lang="ru-RU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–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плотность распределения пакетов </a:t>
                </a:r>
                <a:r>
                  <a:rPr lang="ru-RU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пользователя</a:t>
                </a:r>
                <a:r>
                  <a:rPr lang="en-US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 </a:t>
                </a:r>
                <a:r>
                  <a:rPr lang="ru-RU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и кластеров</a:t>
                </a:r>
                <a:r>
                  <a:rPr lang="en-US" sz="24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, </a:t>
                </a:r>
                <a:r>
                  <a:rPr lang="ru-RU" sz="24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:r>
                  <a:rPr lang="el-GR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Θ</a:t>
                </a:r>
                <a:r>
                  <a:rPr lang="en-US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:r>
                  <a:rPr lang="en-US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–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параметры модели</a:t>
                </a:r>
                <a:endParaRPr lang="en-US" dirty="0">
                  <a:solidFill>
                    <a:srgbClr val="FFFF00"/>
                  </a:soli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ea typeface="Cambria Math" panose="02040503050406030204" pitchFamily="18" charset="0"/>
                  <a:cs typeface="+mj-cs"/>
                </a:endParaRPr>
              </a:p>
              <a:p>
                <a:r>
                  <a:rPr lang="ru-RU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Зависимость</a:t>
                </a:r>
                <a:r>
                  <a:rPr lang="en-US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:</a:t>
                </a:r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:r>
                  <a:rPr lang="ru-RU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24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c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400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sz="2400" b="0" i="1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400" b="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а это </a:t>
                </a:r>
                <a:r>
                  <a:rPr lang="ru-RU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значит </a:t>
                </a:r>
                <a:r>
                  <a:rPr lang="en-US" i="1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p(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i="1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l-GR" i="1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i="1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ru-RU" i="1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i="1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p(c </a:t>
                </a:r>
                <a:r>
                  <a:rPr lang="en-US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n-US" i="1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l-GR" i="1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)p(x </a:t>
                </a:r>
                <a:r>
                  <a:rPr lang="en-US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l-GR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i="1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en-US" sz="24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</a:t>
                </a:r>
                <a:endParaRPr lang="ru-RU" sz="2400" i="1" dirty="0">
                  <a:solidFill>
                    <a:srgbClr val="FFFF00"/>
                  </a:soli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+mj-cs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031" y="3747375"/>
                <a:ext cx="10165475" cy="1359668"/>
              </a:xfrm>
              <a:prstGeom prst="rect">
                <a:avLst/>
              </a:prstGeom>
              <a:blipFill rotWithShape="0">
                <a:blip r:embed="rId3"/>
                <a:stretch>
                  <a:fillRect l="-3419" t="-3587" r="-1740" b="-12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26661" y="4728045"/>
            <a:ext cx="5608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Метод максимума правдоподобия: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09031" y="5251265"/>
                <a:ext cx="3584186" cy="415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ru-RU" sz="2000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:r>
                  <a:rPr lang="ru-RU" sz="2000" i="1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sz="2000" i="1" dirty="0" err="1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arg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000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e>
                          <m:lim>
                            <m:r>
                              <m:rPr>
                                <m:nor/>
                              </m:rPr>
                              <a:rPr lang="el-GR" sz="2000" i="1" dirty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00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m:rPr>
                                <m:nor/>
                              </m:rPr>
                              <a:rPr lang="en-US" sz="2000" i="1" dirty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000" i="1" dirty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000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sz="2000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l-GR" sz="2000" i="1" dirty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ru-RU" sz="2000" i="1" dirty="0">
                  <a:solidFill>
                    <a:srgbClr val="FFFF00"/>
                  </a:soli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031" y="5251265"/>
                <a:ext cx="3584186" cy="415819"/>
              </a:xfrm>
              <a:prstGeom prst="rect">
                <a:avLst/>
              </a:prstGeom>
              <a:blipFill rotWithShape="0">
                <a:blip r:embed="rId4"/>
                <a:stretch>
                  <a:fillRect l="-7143" t="-8696" r="-1531" b="-840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67884" y="5274508"/>
                <a:ext cx="5972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−</m:t>
                      </m:r>
                      <m:r>
                        <a:rPr lang="en-US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𝑋</m:t>
                      </m:r>
                      <m:r>
                        <a:rPr lang="en-US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 и </m:t>
                      </m:r>
                      <m:r>
                        <a:rPr lang="en-US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𝑈</m:t>
                      </m:r>
                      <m:r>
                        <a:rPr lang="en-US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 берем из обучающего батча пакетов за время </m:t>
                      </m:r>
                      <m:r>
                        <a:rPr lang="en-US" dirty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𝑇</m:t>
                      </m:r>
                    </m:oMath>
                  </m:oMathPara>
                </a14:m>
                <a:endParaRPr lang="ru-RU" dirty="0">
                  <a:solidFill>
                    <a:srgbClr val="FFFF00"/>
                  </a:soli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ea typeface="Cambria Math" panose="02040503050406030204" pitchFamily="18" charset="0"/>
                  <a:cs typeface="+mj-cs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884" y="5274508"/>
                <a:ext cx="597227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021" r="-1839" b="-819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98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8229" y="705515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FF00"/>
                </a:solidFill>
              </a:rPr>
              <a:t>EM</a:t>
            </a:r>
            <a:r>
              <a:rPr lang="ru-RU" sz="4400" dirty="0">
                <a:solidFill>
                  <a:srgbClr val="FFFF00"/>
                </a:solidFill>
              </a:rPr>
              <a:t> </a:t>
            </a:r>
            <a:r>
              <a:rPr lang="ru-RU" sz="4400" dirty="0" smtClean="0">
                <a:solidFill>
                  <a:srgbClr val="FFFF00"/>
                </a:solidFill>
              </a:rPr>
              <a:t>алгоритм </a:t>
            </a:r>
            <a:endParaRPr lang="ru-RU" sz="44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14972" y="4656911"/>
                <a:ext cx="7236405" cy="558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m:rPr>
                            <m:nor/>
                          </m:rPr>
                          <a:rPr lang="en-US" sz="2400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  <m:e>
                            <m:r>
                              <a:rPr lang="en-US" sz="2400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sz="2400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l-GR" sz="2400" i="1" dirty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/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469900" dist="342900" dir="5400000" sy="-20000" rotWithShape="0">
                                                <a:prstClr val="black">
                                                  <a:alpha val="66000"/>
                                                </a:prst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469900" dist="342900" dir="5400000" sy="-20000" rotWithShape="0">
                                                <a:prstClr val="black">
                                                  <a:alpha val="66000"/>
                                                </a:prst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solidFill>
                                                  <a:srgbClr val="FFFF00"/>
                                                </a:solidFill>
                                                <a:effectLst>
                                                  <a:outerShdw blurRad="469900" dist="342900" dir="5400000" sy="-20000" rotWithShape="0">
                                                    <a:prstClr val="black">
                                                      <a:alpha val="66000"/>
                                                    </a:prst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FF00"/>
                                                </a:solidFill>
                                                <a:effectLst>
                                                  <a:outerShdw blurRad="469900" dist="342900" dir="5400000" sy="-20000" rotWithShape="0">
                                                    <a:prstClr val="black">
                                                      <a:alpha val="66000"/>
                                                    </a:prst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FF00"/>
                                                </a:solidFill>
                                                <a:effectLst>
                                                  <a:outerShdw blurRad="469900" dist="342900" dir="5400000" sy="-20000" rotWithShape="0">
                                                    <a:prstClr val="black">
                                                      <a:alpha val="66000"/>
                                                    </a:prst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𝑢𝑐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nor/>
                                          </m:rPr>
                                          <a:rPr lang="en-US" sz="2400" i="1" dirty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469900" dist="342900" dir="5400000" sy="-20000" rotWithShape="0">
                                                <a:prstClr val="black">
                                                  <a:alpha val="66000"/>
                                                </a:prst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p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2400" i="1" dirty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469900" dist="342900" dir="5400000" sy="-20000" rotWithShape="0">
                                                <a:prstClr val="black">
                                                  <a:alpha val="66000"/>
                                                </a:prst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 dirty="0">
                                                <a:solidFill>
                                                  <a:srgbClr val="FFFF00"/>
                                                </a:solidFill>
                                                <a:effectLst>
                                                  <a:outerShdw blurRad="469900" dist="342900" dir="5400000" sy="-20000" rotWithShape="0">
                                                    <a:prstClr val="black">
                                                      <a:alpha val="66000"/>
                                                    </a:prst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 dirty="0">
                                                <a:solidFill>
                                                  <a:srgbClr val="FFFF00"/>
                                                </a:solidFill>
                                                <a:effectLst>
                                                  <a:outerShdw blurRad="469900" dist="342900" dir="5400000" sy="-20000" rotWithShape="0">
                                                    <a:prstClr val="black">
                                                      <a:alpha val="66000"/>
                                                    </a:prst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 dirty="0">
                                                <a:solidFill>
                                                  <a:srgbClr val="FFFF00"/>
                                                </a:solidFill>
                                                <a:effectLst>
                                                  <a:outerShdw blurRad="469900" dist="342900" dir="5400000" sy="-20000" rotWithShape="0">
                                                    <a:prstClr val="black">
                                                      <a:alpha val="66000"/>
                                                    </a:prst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nor/>
                                          </m:rPr>
                                          <a:rPr lang="en-US" sz="2400" dirty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469900" dist="342900" dir="5400000" sy="-20000" rotWithShape="0">
                                                <a:prstClr val="black">
                                                  <a:alpha val="66000"/>
                                                </a:prst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2400" i="1" dirty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469900" dist="342900" dir="5400000" sy="-20000" rotWithShape="0">
                                                <a:prstClr val="black">
                                                  <a:alpha val="66000"/>
                                                </a:prst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sz="2400" i="1" dirty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469900" dist="342900" dir="5400000" sy="-20000" rotWithShape="0">
                                                <a:prstClr val="black">
                                                  <a:alpha val="66000"/>
                                                </a:prst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Θ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2400" i="1" dirty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469900" dist="342900" dir="5400000" sy="-20000" rotWithShape="0">
                                                <a:prstClr val="black">
                                                  <a:alpha val="66000"/>
                                                </a:prst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fNam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e>
                            </m:nary>
                          </m:e>
                        </m:nary>
                        <m:groupChr>
                          <m:groupChrPr>
                            <m:chr m:val="→"/>
                            <m:vertJc m:val="bot"/>
                            <m:ctrlPr>
                              <a:rPr lang="en-US" sz="2400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400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𝑎𝑥</m:t>
                            </m:r>
                          </m:e>
                        </m:groupChr>
                      </m:e>
                    </m:nary>
                  </m:oMath>
                </a14:m>
                <a:r>
                  <a:rPr lang="el-GR" sz="2400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400" dirty="0" smtClean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972" y="4656911"/>
                <a:ext cx="7236405" cy="558230"/>
              </a:xfrm>
              <a:prstGeom prst="rect">
                <a:avLst/>
              </a:prstGeom>
              <a:blipFill rotWithShape="0">
                <a:blip r:embed="rId2"/>
                <a:stretch>
                  <a:fillRect l="-2190" b="-84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88267" y="1541412"/>
                <a:ext cx="7520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l-GR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𝑢𝑐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дискретное распределение пользователей по кластерам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67" y="1541412"/>
                <a:ext cx="75202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514" t="-13333" r="-2109" b="-8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0685894" y="155038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888267" y="1906956"/>
                <a:ext cx="84567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j </a:t>
                </a:r>
                <a:r>
                  <a:rPr lang="en-US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l-GR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𝑐𝑠𝑗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</a:rPr>
                  <a:t>дискретное </a:t>
                </a:r>
                <a:r>
                  <a:rPr lang="ru-RU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распределение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номинальных свойств в кластере</a:t>
                </a:r>
                <a:endParaRPr lang="en-US" dirty="0">
                  <a:solidFill>
                    <a:srgbClr val="FFFF00"/>
                  </a:soli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ea typeface="Cambria Math" panose="02040503050406030204" pitchFamily="18" charset="0"/>
                  <a:cs typeface="+mj-cs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67" y="1906956"/>
                <a:ext cx="8456739" cy="391646"/>
              </a:xfrm>
              <a:prstGeom prst="rect">
                <a:avLst/>
              </a:prstGeom>
              <a:blipFill rotWithShape="0">
                <a:blip r:embed="rId4"/>
                <a:stretch>
                  <a:fillRect l="-2668" t="-10938" r="-1875" b="-8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0685894" y="193087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(2)</a:t>
            </a:r>
            <a:endParaRPr lang="ru-RU" dirty="0">
              <a:solidFill>
                <a:srgbClr val="FFFF00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ea typeface="Cambria Math" panose="02040503050406030204" pitchFamily="18" charset="0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888267" y="2298602"/>
                <a:ext cx="90680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l-GR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ru-RU" i="1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𝑐𝑠</m:t>
                        </m:r>
                      </m:sub>
                    </m:sSub>
                    <m:r>
                      <a:rPr lang="en-US" b="0" i="1" smtClean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𝑐𝑠</m:t>
                        </m:r>
                      </m:sub>
                    </m:sSub>
                    <m:r>
                      <a:rPr lang="en-US" b="0" i="1" smtClean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нормальное распределение </a:t>
                </a:r>
                <a:r>
                  <a:rPr lang="ru-RU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вещественных свойств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в кластере</a:t>
                </a:r>
                <a:endParaRPr lang="en-US" dirty="0">
                  <a:solidFill>
                    <a:srgbClr val="FFFF00"/>
                  </a:soli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ea typeface="Cambria Math" panose="02040503050406030204" pitchFamily="18" charset="0"/>
                  <a:cs typeface="+mj-cs"/>
                </a:endParaRPr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67" y="2298602"/>
                <a:ext cx="906806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488" t="-11475" r="-2085" b="-868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0685894" y="232006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(3)</a:t>
            </a:r>
            <a:endParaRPr lang="ru-RU" dirty="0">
              <a:solidFill>
                <a:srgbClr val="FFFF00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ea typeface="Cambria Math" panose="02040503050406030204" pitchFamily="18" charset="0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82840" y="5489274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c</a:t>
            </a:r>
            <a:r>
              <a:rPr lang="ru-RU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 </a:t>
            </a:r>
            <a:r>
              <a:rPr lang="ru-RU" dirty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ограничениями: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024866" y="5312231"/>
                <a:ext cx="2613472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ru-RU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𝑢𝑐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solidFill>
                    <a:srgbClr val="FFFF00"/>
                  </a:soli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66" y="5312231"/>
                <a:ext cx="2613472" cy="795859"/>
              </a:xfrm>
              <a:prstGeom prst="rect">
                <a:avLst/>
              </a:prstGeom>
              <a:blipFill rotWithShape="0">
                <a:blip r:embed="rId6"/>
                <a:stretch>
                  <a:fillRect l="-10023" r="-9557" b="-931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Прямоугольник 23"/>
          <p:cNvSpPr/>
          <p:nvPr/>
        </p:nvSpPr>
        <p:spPr>
          <a:xfrm>
            <a:off x="886059" y="2789560"/>
            <a:ext cx="16578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</a:rPr>
              <a:t>E-step</a:t>
            </a:r>
            <a:r>
              <a:rPr lang="en-US" sz="3200" dirty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</a:rPr>
              <a:t>:</a:t>
            </a:r>
            <a:endParaRPr lang="ru-RU" sz="3200" dirty="0">
              <a:solidFill>
                <a:srgbClr val="FFFF00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ea typeface="Cambria Math" panose="02040503050406030204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886059" y="3910025"/>
            <a:ext cx="17972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</a:rPr>
              <a:t>M</a:t>
            </a:r>
            <a:r>
              <a:rPr lang="en-US" sz="4000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</a:rPr>
              <a:t>-step</a:t>
            </a:r>
            <a:r>
              <a:rPr lang="en-US" sz="3200" dirty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</a:rPr>
              <a:t>:</a:t>
            </a:r>
            <a:endParaRPr lang="ru-RU" sz="3200" dirty="0">
              <a:solidFill>
                <a:srgbClr val="FFFF00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ea typeface="Cambria Math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671468" y="340952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(</a:t>
            </a:r>
            <a:r>
              <a:rPr lang="en-US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4</a:t>
            </a:r>
            <a:r>
              <a:rPr lang="ru-RU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)</a:t>
            </a:r>
            <a:endParaRPr lang="ru-RU" dirty="0">
              <a:solidFill>
                <a:srgbClr val="FFFF00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ea typeface="Cambria Math" panose="02040503050406030204" pitchFamily="18" charset="0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/>
              <p:cNvSpPr/>
              <p:nvPr/>
            </p:nvSpPr>
            <p:spPr>
              <a:xfrm>
                <a:off x="2115628" y="3380609"/>
                <a:ext cx="3093989" cy="6077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p(c </a:t>
                </a:r>
                <a:r>
                  <a:rPr lang="en-US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= j, u, </a:t>
                </a:r>
                <a:r>
                  <a:rPr lang="el-GR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𝑢𝑐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𝑐𝑠𝑗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0" name="Прямоугольник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628" y="3380609"/>
                <a:ext cx="3093989" cy="607795"/>
              </a:xfrm>
              <a:prstGeom prst="rect">
                <a:avLst/>
              </a:prstGeom>
              <a:blipFill rotWithShape="0">
                <a:blip r:embed="rId7"/>
                <a:stretch>
                  <a:fillRect l="-8661" t="-10101" r="-5118" b="-747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/>
              <p:cNvSpPr/>
              <p:nvPr/>
            </p:nvSpPr>
            <p:spPr>
              <a:xfrm>
                <a:off x="5694134" y="3409525"/>
                <a:ext cx="3550587" cy="579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p(c </a:t>
                </a:r>
                <a:r>
                  <a:rPr lang="en-US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, u, </a:t>
                </a:r>
                <a:r>
                  <a:rPr lang="el-GR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𝑢𝑐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r>
                          <a:rPr lang="ru-RU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𝑐𝑠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𝑐𝑠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  <m:r>
                              <a:rPr lang="ru-RU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1" name="Прямоугольник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134" y="3409525"/>
                <a:ext cx="3550587" cy="579518"/>
              </a:xfrm>
              <a:prstGeom prst="rect">
                <a:avLst/>
              </a:prstGeom>
              <a:blipFill rotWithShape="0">
                <a:blip r:embed="rId8"/>
                <a:stretch>
                  <a:fillRect l="-7376" t="-13684" r="-4631" b="-7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0708943" y="493602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(</a:t>
            </a:r>
            <a:r>
              <a:rPr lang="en-US" dirty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5</a:t>
            </a:r>
            <a:r>
              <a:rPr lang="ru-RU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)</a:t>
            </a:r>
            <a:endParaRPr lang="ru-RU" dirty="0">
              <a:solidFill>
                <a:srgbClr val="FFFF00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5104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8229" y="705515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FF00"/>
                </a:solidFill>
              </a:rPr>
              <a:t>EM</a:t>
            </a:r>
            <a:r>
              <a:rPr lang="ru-RU" sz="4400" dirty="0">
                <a:solidFill>
                  <a:srgbClr val="FFFF00"/>
                </a:solidFill>
              </a:rPr>
              <a:t> </a:t>
            </a:r>
            <a:r>
              <a:rPr lang="ru-RU" sz="4400" dirty="0" smtClean="0">
                <a:solidFill>
                  <a:srgbClr val="FFFF00"/>
                </a:solidFill>
              </a:rPr>
              <a:t>алгоритм </a:t>
            </a:r>
            <a:endParaRPr lang="ru-RU" sz="44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88267" y="1541412"/>
                <a:ext cx="7520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l-GR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𝑢𝑐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дискретное распределение пользователей по кластерам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67" y="1541412"/>
                <a:ext cx="752026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514" t="-13333" r="-2109" b="-8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0685894" y="155038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888267" y="1906956"/>
                <a:ext cx="84567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j </a:t>
                </a:r>
                <a:r>
                  <a:rPr lang="en-US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l-GR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𝑐𝑠𝑗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</a:rPr>
                  <a:t>дискретное </a:t>
                </a:r>
                <a:r>
                  <a:rPr lang="ru-RU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распределение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номинальных свойств в кластере</a:t>
                </a:r>
                <a:endParaRPr lang="en-US" dirty="0">
                  <a:solidFill>
                    <a:srgbClr val="FFFF00"/>
                  </a:soli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ea typeface="Cambria Math" panose="02040503050406030204" pitchFamily="18" charset="0"/>
                  <a:cs typeface="+mj-cs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67" y="1906956"/>
                <a:ext cx="8456739" cy="391646"/>
              </a:xfrm>
              <a:prstGeom prst="rect">
                <a:avLst/>
              </a:prstGeom>
              <a:blipFill rotWithShape="0">
                <a:blip r:embed="rId3"/>
                <a:stretch>
                  <a:fillRect l="-2668" t="-10938" r="-1875" b="-8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0685894" y="193087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(2)</a:t>
            </a:r>
            <a:endParaRPr lang="ru-RU" dirty="0">
              <a:solidFill>
                <a:srgbClr val="FFFF00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ea typeface="Cambria Math" panose="02040503050406030204" pitchFamily="18" charset="0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888267" y="2298602"/>
                <a:ext cx="90680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l-GR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ru-RU" i="1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𝑐𝑠</m:t>
                        </m:r>
                      </m:sub>
                    </m:sSub>
                    <m:r>
                      <a:rPr lang="en-US" b="0" i="1" smtClean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𝑐𝑠</m:t>
                        </m:r>
                      </m:sub>
                    </m:sSub>
                    <m:r>
                      <a:rPr lang="en-US" b="0" i="1" smtClean="0">
                        <a:solidFill>
                          <a:srgbClr val="FFFF00"/>
                        </a:solidFill>
                        <a:effectLst>
                          <a:outerShdw blurRad="469900" dist="342900" dir="5400000" sy="-20000" rotWithShape="0">
                            <a:prstClr val="black">
                              <a:alpha val="66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нормальное распределение </a:t>
                </a:r>
                <a:r>
                  <a:rPr lang="ru-RU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вещественных свойств </a:t>
                </a:r>
                <a:r>
                  <a:rPr lang="ru-RU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ea typeface="Cambria Math" panose="02040503050406030204" pitchFamily="18" charset="0"/>
                    <a:cs typeface="+mj-cs"/>
                  </a:rPr>
                  <a:t>в кластере</a:t>
                </a:r>
                <a:endParaRPr lang="en-US" dirty="0">
                  <a:solidFill>
                    <a:srgbClr val="FFFF00"/>
                  </a:soli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ea typeface="Cambria Math" panose="02040503050406030204" pitchFamily="18" charset="0"/>
                  <a:cs typeface="+mj-cs"/>
                </a:endParaRPr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67" y="2298602"/>
                <a:ext cx="906806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488" t="-11475" r="-2085" b="-868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0685894" y="232006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(3)</a:t>
            </a:r>
            <a:endParaRPr lang="ru-RU" dirty="0">
              <a:solidFill>
                <a:srgbClr val="FFFF00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ea typeface="Cambria Math" panose="02040503050406030204" pitchFamily="18" charset="0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08943" y="493602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(</a:t>
            </a:r>
            <a:r>
              <a:rPr lang="en-US" dirty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5</a:t>
            </a:r>
            <a:r>
              <a:rPr lang="ru-RU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)</a:t>
            </a:r>
            <a:endParaRPr lang="ru-RU" dirty="0">
              <a:solidFill>
                <a:srgbClr val="FFFF00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ea typeface="Cambria Math" panose="02040503050406030204" pitchFamily="18" charset="0"/>
              <a:cs typeface="+mj-cs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886059" y="2789560"/>
            <a:ext cx="16578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</a:rPr>
              <a:t>E-step</a:t>
            </a:r>
            <a:r>
              <a:rPr lang="en-US" sz="3200" dirty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</a:rPr>
              <a:t>:</a:t>
            </a:r>
            <a:endParaRPr lang="ru-RU" sz="3200" dirty="0">
              <a:solidFill>
                <a:srgbClr val="FFFF00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2115628" y="3380609"/>
                <a:ext cx="3093989" cy="6077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p(c </a:t>
                </a:r>
                <a:r>
                  <a:rPr lang="en-US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= j, u, </a:t>
                </a:r>
                <a:r>
                  <a:rPr lang="el-GR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𝑢𝑐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𝑐𝑠𝑗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628" y="3380609"/>
                <a:ext cx="3093989" cy="607795"/>
              </a:xfrm>
              <a:prstGeom prst="rect">
                <a:avLst/>
              </a:prstGeom>
              <a:blipFill rotWithShape="0">
                <a:blip r:embed="rId5"/>
                <a:stretch>
                  <a:fillRect l="-8661" t="-10101" r="-5118" b="-747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5694134" y="3409525"/>
                <a:ext cx="3550587" cy="579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p(c </a:t>
                </a:r>
                <a:r>
                  <a:rPr lang="en-US" dirty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, u, </a:t>
                </a:r>
                <a:r>
                  <a:rPr lang="el-GR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i="1" dirty="0" smtClean="0">
                    <a:solidFill>
                      <a:srgbClr val="FFFF00"/>
                    </a:solidFill>
                    <a:effectLst>
                      <a:outerShdw blurRad="469900" dist="342900" dir="5400000" sy="-20000" rotWithShape="0">
                        <a:prstClr val="black">
                          <a:alpha val="66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𝑢𝑐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r>
                          <a:rPr lang="ru-RU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𝑐𝑠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𝑐𝑠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FF00"/>
                            </a:solidFill>
                            <a:effectLst>
                              <a:outerShdw blurRad="469900" dist="342900" dir="5400000" sy="-20000" rotWithShape="0">
                                <a:prstClr val="black">
                                  <a:alpha val="66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  <m:r>
                              <a:rPr lang="ru-RU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469900" dist="342900" dir="5400000" sy="-20000" rotWithShape="0">
                                            <a:prstClr val="black">
                                              <a:alpha val="66000"/>
                                            </a:prst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469900" dist="342900" dir="5400000" sy="-20000" rotWithShape="0">
                                        <a:prstClr val="black">
                                          <a:alpha val="6600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effectLst>
                                  <a:outerShdw blurRad="469900" dist="342900" dir="5400000" sy="-20000" rotWithShape="0">
                                    <a:prstClr val="black">
                                      <a:alpha val="66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134" y="3409525"/>
                <a:ext cx="3550587" cy="579518"/>
              </a:xfrm>
              <a:prstGeom prst="rect">
                <a:avLst/>
              </a:prstGeom>
              <a:blipFill rotWithShape="0">
                <a:blip r:embed="rId6"/>
                <a:stretch>
                  <a:fillRect l="-7376" t="-13684" r="-4631" b="-7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Прямоугольник 27"/>
          <p:cNvSpPr/>
          <p:nvPr/>
        </p:nvSpPr>
        <p:spPr>
          <a:xfrm>
            <a:off x="886059" y="3910025"/>
            <a:ext cx="17972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</a:rPr>
              <a:t>M</a:t>
            </a:r>
            <a:r>
              <a:rPr lang="en-US" sz="4000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</a:rPr>
              <a:t>-step</a:t>
            </a:r>
            <a:r>
              <a:rPr lang="en-US" sz="3200" dirty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</a:rPr>
              <a:t>:</a:t>
            </a:r>
            <a:endParaRPr lang="ru-RU" sz="3200" dirty="0">
              <a:solidFill>
                <a:srgbClr val="FFFF00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ea typeface="Cambria Math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671468" y="340952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(</a:t>
            </a:r>
            <a:r>
              <a:rPr lang="en-US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4</a:t>
            </a:r>
            <a:r>
              <a:rPr lang="ru-RU" dirty="0" smtClean="0">
                <a:solidFill>
                  <a:srgbClr val="FFFF00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ea typeface="Cambria Math" panose="02040503050406030204" pitchFamily="18" charset="0"/>
                <a:cs typeface="+mj-cs"/>
              </a:rPr>
              <a:t>)</a:t>
            </a:r>
            <a:endParaRPr lang="ru-RU" dirty="0">
              <a:solidFill>
                <a:srgbClr val="FFFF00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ea typeface="Cambria Math" panose="02040503050406030204" pitchFamily="18" charset="0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38722" y="4528945"/>
                <a:ext cx="3270895" cy="700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𝑢𝑐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i="1" dirty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l-GR" i="1" dirty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722" y="4528945"/>
                <a:ext cx="3270895" cy="700961"/>
              </a:xfrm>
              <a:prstGeom prst="rect">
                <a:avLst/>
              </a:prstGeom>
              <a:blipFill rotWithShape="0">
                <a:blip r:embed="rId7"/>
                <a:stretch>
                  <a:fillRect l="-6518" r="-6704" b="-95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38722" y="5254050"/>
                <a:ext cx="3343223" cy="722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𝑐𝑠𝑗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/>
                                <m:e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i="1" dirty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l-GR" i="1" dirty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722" y="5254050"/>
                <a:ext cx="3343223" cy="722827"/>
              </a:xfrm>
              <a:prstGeom prst="rect">
                <a:avLst/>
              </a:prstGeom>
              <a:blipFill rotWithShape="0">
                <a:blip r:embed="rId8"/>
                <a:stretch>
                  <a:fillRect l="-6752" r="-7117" b="-966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879113" y="4518011"/>
                <a:ext cx="3096168" cy="677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/>
                                <m:e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l-GR" i="1" dirty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nary>
                              <m:sSub>
                                <m:sSubPr>
                                  <m:ctrlPr>
                                    <a:rPr lang="en-US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/>
                                <m:e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l-GR" i="1" dirty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113" y="4518011"/>
                <a:ext cx="3096168" cy="677365"/>
              </a:xfrm>
              <a:prstGeom prst="rect">
                <a:avLst/>
              </a:prstGeom>
              <a:blipFill rotWithShape="0">
                <a:blip r:embed="rId9"/>
                <a:stretch>
                  <a:fillRect l="-6890" r="-7087" b="-963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879113" y="5264638"/>
                <a:ext cx="3941400" cy="696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/>
                                <m:e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l-GR" i="1" dirty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nary>
                              <m:sSub>
                                <m:sSubPr>
                                  <m:ctrlPr>
                                    <a:rPr lang="en-US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i="1" dirty="0" smtClean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FFFF00"/>
                                  </a:solidFill>
                                  <a:effectLst>
                                    <a:outerShdw blurRad="469900" dist="342900" dir="5400000" sy="-20000" rotWithShape="0">
                                      <a:prstClr val="black">
                                        <a:alpha val="66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/>
                                <m:e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effectLst>
                                        <a:outerShdw blurRad="469900" dist="342900" dir="5400000" sy="-20000" rotWithShape="0">
                                          <a:prstClr val="black">
                                            <a:alpha val="66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FF00"/>
                                              </a:solidFill>
                                              <a:effectLst>
                                                <a:outerShdw blurRad="469900" dist="342900" dir="5400000" sy="-20000" rotWithShape="0">
                                                  <a:prstClr val="black">
                                                    <a:alpha val="66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l-GR" i="1" dirty="0">
                                          <a:solidFill>
                                            <a:srgbClr val="FFFF00"/>
                                          </a:solidFill>
                                          <a:effectLst>
                                            <a:outerShdw blurRad="469900" dist="342900" dir="5400000" sy="-20000" rotWithShape="0">
                                              <a:prstClr val="black">
                                                <a:alpha val="66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den>
                      </m:f>
                      <m:r>
                        <a:rPr lang="en-US" b="0" i="1" smtClean="0">
                          <a:solidFill>
                            <a:srgbClr val="FFFF00"/>
                          </a:solidFill>
                          <a:effectLst>
                            <a:outerShdw blurRad="469900" dist="342900" dir="5400000" sy="-20000" rotWithShape="0">
                              <a:prstClr val="black">
                                <a:alpha val="66000"/>
                              </a:prst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𝑐𝑠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effectLst>
                                <a:outerShdw blurRad="469900" dist="342900" dir="5400000" sy="-20000" rotWithShape="0">
                                  <a:prstClr val="black">
                                    <a:alpha val="66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113" y="5264638"/>
                <a:ext cx="3941400" cy="696666"/>
              </a:xfrm>
              <a:prstGeom prst="rect">
                <a:avLst/>
              </a:prstGeom>
              <a:blipFill rotWithShape="0">
                <a:blip r:embed="rId10"/>
                <a:stretch>
                  <a:fillRect l="-5100" r="-5100" b="-964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лубина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Storyboard Layouts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1504</TotalTime>
  <Words>808</Words>
  <Application>Microsoft Office PowerPoint</Application>
  <PresentationFormat>Широкоэкранный</PresentationFormat>
  <Paragraphs>179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Corbel</vt:lpstr>
      <vt:lpstr>Courier New</vt:lpstr>
      <vt:lpstr>Глубина</vt:lpstr>
      <vt:lpstr>Storyboard Layouts</vt:lpstr>
      <vt:lpstr>Презентация PowerPoint</vt:lpstr>
      <vt:lpstr>Постановка задачи</vt:lpstr>
      <vt:lpstr>Общая архитектура приложения </vt:lpstr>
      <vt:lpstr>Эмулятор</vt:lpstr>
      <vt:lpstr>Spark streaming application</vt:lpstr>
      <vt:lpstr>x_1,x_2, …x_n, … - поток поступающих пакетов ¯x = (x_1, … , x_s) – значения параметров (номинальные и вещественные) U = {u_1, u_2, …, u_n,…}-пользователи (определяются по MAC адресу STB) </vt:lpstr>
      <vt:lpstr>x_1,x_2, …x_n, … - поток поступающих пакетов ¯x = (x_1, … , x_s) – значения параметров (номинальные и вещественные) U = {u_1, u_2, …, u_n,…}-пользователи (определяются по MAC адресу STB) С = {c_1, c_2, …, c_k} -кластеры, количество кластеров -доп. параметр модели! </vt:lpstr>
      <vt:lpstr>Презентация PowerPoint</vt:lpstr>
      <vt:lpstr>Презентация PowerPoint</vt:lpstr>
      <vt:lpstr>Презентация PowerPoint</vt:lpstr>
      <vt:lpstr>Презентация PowerPoint</vt:lpstr>
      <vt:lpstr>Самоорганизующиеся карты Кохонена (SOM)   </vt:lpstr>
      <vt:lpstr>до обучения</vt:lpstr>
      <vt:lpstr>U-matrix</vt:lpstr>
      <vt:lpstr>U-matrix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Общая архитектура приложения</dc:title>
  <dc:creator>Ludmila Novikova</dc:creator>
  <cp:lastModifiedBy>Maxim Letunov</cp:lastModifiedBy>
  <cp:revision>92</cp:revision>
  <dcterms:created xsi:type="dcterms:W3CDTF">2016-03-13T19:24:48Z</dcterms:created>
  <dcterms:modified xsi:type="dcterms:W3CDTF">2016-03-28T08:31:41Z</dcterms:modified>
</cp:coreProperties>
</file>