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>
        <p:scale>
          <a:sx n="70" d="100"/>
          <a:sy n="70" d="100"/>
        </p:scale>
        <p:origin x="70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ECD19FB2-3AAB-4D03-B13A-2960828C78E3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1B80C674-7DFC-42FE-B9CD-82963CDB1557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2076456F-F47D-4F25-8053-2A695DA0CA7D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5D6C7379-69CC-4837-9905-BEBA22830C8A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49EB8B7E-8AEE-4F10-BFEE-C999AD004D36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8668F3F9-58BC-440B-B37B-805B9055EF92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0D5A53AF-48EA-489D-8260-9DCAB666386A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0DED02AE-B9A4-47BD-AF8E-97E16144138B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CF0FD78B-DB02-4362-BCDC-98A55456977C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245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66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99916976-5D93-46E4-A98A-FAD63E4D0EA8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0F39F4F5-F4D2-4D2A-AB60-88D37ADCB869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D23BC6CE-6D1E-47E5-8859-F31AC5380EB2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B1B4E7C4-4DA4-404D-9965-B13F2DD7D8BF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476FB7AA-4A53-424F-AD41-70827B6504BA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E7884882-FB12-4BC8-9960-9AD8104D7FAE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F7D1BD23-6E54-4D9D-AD88-A2813C73CC25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1471A834-4F3C-4AF9-9C74-05EC35A0F292}" type="datetimeFigureOut">
              <a:rPr lang="en-US" dirty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577373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773737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97153"/>
            <a:ext cx="10515600" cy="993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262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6230793"/>
            <a:ext cx="12175200" cy="612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90960" y="6322234"/>
            <a:ext cx="60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D22F896-40B5-4ADD-8801-0D06FADFA095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21241" y="6256325"/>
            <a:ext cx="16743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Летунов</a:t>
            </a:r>
            <a:r>
              <a:rPr lang="ru-RU" sz="12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Максим</a:t>
            </a:r>
          </a:p>
          <a:p>
            <a:pPr>
              <a:lnSpc>
                <a:spcPct val="150000"/>
              </a:lnSpc>
            </a:pPr>
            <a:r>
              <a:rPr lang="ru-RU" sz="12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Новикова Людмила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582693" y="6331186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© </a:t>
            </a:r>
            <a:r>
              <a:rPr lang="ru-RU" sz="1800" b="0" i="0" kern="120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Артезио</a:t>
            </a:r>
            <a:r>
              <a:rPr lang="ru-RU" sz="1800" b="0" i="0" kern="12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800" b="0" i="0" kern="12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2016</a:t>
            </a:r>
            <a:endParaRPr lang="ru-RU" sz="18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21454" y="6250506"/>
            <a:ext cx="1551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2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Раскина Любовь</a:t>
            </a:r>
          </a:p>
          <a:p>
            <a:pPr>
              <a:lnSpc>
                <a:spcPct val="150000"/>
              </a:lnSpc>
            </a:pPr>
            <a:r>
              <a:rPr lang="ru-RU" sz="12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Задорожный Илья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-15240"/>
            <a:ext cx="12175200" cy="674104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19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35300" y="-2730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Big</a:t>
            </a:r>
            <a:r>
              <a:rPr lang="en-US" sz="4000" baseline="0" dirty="0" smtClean="0">
                <a:solidFill>
                  <a:schemeClr val="bg1"/>
                </a:solidFill>
              </a:rPr>
              <a:t> Data. </a:t>
            </a:r>
            <a:r>
              <a:rPr lang="ru-RU" sz="4000" baseline="0" dirty="0" smtClean="0">
                <a:solidFill>
                  <a:schemeClr val="bg1"/>
                </a:solidFill>
              </a:rPr>
              <a:t>Проект </a:t>
            </a:r>
            <a:r>
              <a:rPr lang="en-US" sz="4000" baseline="0" dirty="0" smtClean="0">
                <a:solidFill>
                  <a:schemeClr val="bg1"/>
                </a:solidFill>
              </a:rPr>
              <a:t>Smart SPY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19" y="6250506"/>
            <a:ext cx="920486" cy="60749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50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dmilaNovikova/Emula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dmilaNovikova/CableT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0148" y="784296"/>
            <a:ext cx="9144000" cy="873244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FFFF00"/>
                </a:solidFill>
              </a:rPr>
              <a:t>Постановка задачи</a:t>
            </a:r>
            <a:endParaRPr lang="en-US" sz="4400" dirty="0">
              <a:solidFill>
                <a:srgbClr val="FFFF00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406348" y="1843070"/>
            <a:ext cx="12355" cy="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4150" y="1532470"/>
            <a:ext cx="1083632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Дано</a:t>
            </a:r>
            <a:r>
              <a:rPr lang="ru-RU" sz="2800" dirty="0" smtClean="0">
                <a:solidFill>
                  <a:srgbClr val="FFFF00"/>
                </a:solidFill>
              </a:rPr>
              <a:t>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FFF00"/>
                </a:solidFill>
              </a:rPr>
              <a:t>В режиме реального времени с устройств </a:t>
            </a:r>
            <a:r>
              <a:rPr lang="en-US" sz="2400" dirty="0" smtClean="0">
                <a:solidFill>
                  <a:srgbClr val="FFFF00"/>
                </a:solidFill>
              </a:rPr>
              <a:t>STB </a:t>
            </a:r>
            <a:r>
              <a:rPr lang="ru-RU" sz="2400" dirty="0" smtClean="0">
                <a:solidFill>
                  <a:srgbClr val="FFFF00"/>
                </a:solidFill>
              </a:rPr>
              <a:t>поступают пакеты с данными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FFF00"/>
                </a:solidFill>
              </a:rPr>
              <a:t>Имеется текстовый файл данных за один день (более 120 млн. пакетов, более 300 тыс. пользователей)</a:t>
            </a:r>
          </a:p>
          <a:p>
            <a:pPr lvl="1"/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150" y="3835023"/>
            <a:ext cx="1060431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Требуется: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</a:rPr>
              <a:t>Настроить кластер на базе </a:t>
            </a:r>
            <a:r>
              <a:rPr lang="en-US" sz="2400" dirty="0">
                <a:solidFill>
                  <a:srgbClr val="FFFF00"/>
                </a:solidFill>
              </a:rPr>
              <a:t>Spark </a:t>
            </a:r>
            <a:r>
              <a:rPr lang="ru-RU" sz="2400" dirty="0">
                <a:solidFill>
                  <a:srgbClr val="FFFF00"/>
                </a:solidFill>
              </a:rPr>
              <a:t>для приема, хранения и обработки сообщений от </a:t>
            </a:r>
            <a:r>
              <a:rPr lang="ru-RU" sz="2400" dirty="0" smtClean="0">
                <a:solidFill>
                  <a:srgbClr val="FFFF00"/>
                </a:solidFill>
              </a:rPr>
              <a:t>устройств </a:t>
            </a:r>
            <a:r>
              <a:rPr lang="en-US" sz="2400" dirty="0" smtClean="0">
                <a:solidFill>
                  <a:srgbClr val="FFFF00"/>
                </a:solidFill>
              </a:rPr>
              <a:t>STB</a:t>
            </a:r>
            <a:r>
              <a:rPr lang="ru-RU" sz="2400" dirty="0" smtClean="0">
                <a:solidFill>
                  <a:srgbClr val="FFFF00"/>
                </a:solidFill>
              </a:rPr>
              <a:t>.</a:t>
            </a:r>
            <a:endParaRPr lang="en-US" sz="2400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</a:rPr>
              <a:t>Разработать и реализовать алгоритм анализа данных в режиме онлайн.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00"/>
                </a:solidFill>
              </a:rPr>
              <a:t>Реализовать внешнее приложение для просмотра результата </a:t>
            </a:r>
            <a:r>
              <a:rPr lang="ru-RU" sz="2400" dirty="0" smtClean="0">
                <a:solidFill>
                  <a:srgbClr val="FFFF00"/>
                </a:solidFill>
              </a:rPr>
              <a:t>анализа.</a:t>
            </a:r>
            <a:endParaRPr lang="ru-RU" sz="2400" dirty="0">
              <a:solidFill>
                <a:srgbClr val="FFFF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0148" y="743352"/>
            <a:ext cx="9144000" cy="8732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dirty="0" smtClean="0">
                <a:solidFill>
                  <a:srgbClr val="FFFF00"/>
                </a:solidFill>
              </a:rPr>
              <a:t>Общая архитектура приложения</a:t>
            </a:r>
            <a:r>
              <a:rPr lang="ru-RU" sz="5400" dirty="0" smtClean="0"/>
              <a:t/>
            </a:r>
            <a:br>
              <a:rPr lang="ru-RU" sz="5400" dirty="0" smtClean="0"/>
            </a:br>
            <a:endParaRPr lang="en-US" sz="54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39811" y="2075389"/>
            <a:ext cx="2323070" cy="897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Эмулятор потока данных приставок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530105" y="2571714"/>
            <a:ext cx="2276776" cy="2068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Hive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H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ru-RU" dirty="0" err="1" smtClean="0">
                <a:solidFill>
                  <a:srgbClr val="FFFF00"/>
                </a:solidFill>
              </a:rPr>
              <a:t>ase</a:t>
            </a:r>
            <a:r>
              <a:rPr lang="ru-RU" dirty="0" smtClean="0">
                <a:solidFill>
                  <a:srgbClr val="FFFF00"/>
                </a:solidFill>
              </a:rPr>
              <a:t>, HDFS, …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3406348" y="1608026"/>
            <a:ext cx="2323070" cy="2133600"/>
            <a:chOff x="3406348" y="1373512"/>
            <a:chExt cx="2323070" cy="1880434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3406348" y="1373512"/>
              <a:ext cx="2323070" cy="18804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96845" y="1444467"/>
              <a:ext cx="1886465" cy="325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Apache Kafka</a:t>
              </a:r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3814119" y="2021952"/>
              <a:ext cx="1581665" cy="369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FFFF00"/>
                  </a:solidFill>
                </a:rPr>
                <a:t>StbTopic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3833685" y="2640165"/>
              <a:ext cx="1581665" cy="369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FFFF00"/>
                  </a:solidFill>
                </a:rPr>
                <a:t>StbFailure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3" name="Прямая соединительная линия 12"/>
          <p:cNvCxnSpPr/>
          <p:nvPr/>
        </p:nvCxnSpPr>
        <p:spPr>
          <a:xfrm>
            <a:off x="3406348" y="1843070"/>
            <a:ext cx="12355" cy="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/>
          <p:cNvGrpSpPr/>
          <p:nvPr/>
        </p:nvGrpSpPr>
        <p:grpSpPr>
          <a:xfrm>
            <a:off x="6472885" y="1601434"/>
            <a:ext cx="2323070" cy="3384402"/>
            <a:chOff x="6472885" y="1279491"/>
            <a:chExt cx="2323070" cy="321013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6472885" y="1290091"/>
              <a:ext cx="2323070" cy="31995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61666" y="1279491"/>
              <a:ext cx="1902941" cy="61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Spark streaming application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9" name="Скругленный прямоугольник 18"/>
            <p:cNvSpPr/>
            <p:nvPr/>
          </p:nvSpPr>
          <p:spPr>
            <a:xfrm>
              <a:off x="6682949" y="1936422"/>
              <a:ext cx="1902941" cy="1317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FFFF00"/>
                  </a:solidFill>
                </a:rPr>
                <a:t>Простая обработка</a:t>
              </a:r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6682947" y="3464541"/>
              <a:ext cx="1902941" cy="736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FFFF00"/>
                  </a:solidFill>
                </a:rPr>
                <a:t>Аналитика</a:t>
              </a:r>
            </a:p>
          </p:txBody>
        </p:sp>
      </p:grpSp>
      <p:sp>
        <p:nvSpPr>
          <p:cNvPr id="24" name="Стрелка вправо 23"/>
          <p:cNvSpPr/>
          <p:nvPr/>
        </p:nvSpPr>
        <p:spPr>
          <a:xfrm>
            <a:off x="2760704" y="2368557"/>
            <a:ext cx="568929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Стрелка вправо 24"/>
          <p:cNvSpPr/>
          <p:nvPr/>
        </p:nvSpPr>
        <p:spPr>
          <a:xfrm>
            <a:off x="5831323" y="2383797"/>
            <a:ext cx="564847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Стрелка вправо 25"/>
          <p:cNvSpPr/>
          <p:nvPr/>
        </p:nvSpPr>
        <p:spPr>
          <a:xfrm rot="10800000">
            <a:off x="5803555" y="3087212"/>
            <a:ext cx="592615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Стрелка вниз 26"/>
          <p:cNvSpPr/>
          <p:nvPr/>
        </p:nvSpPr>
        <p:spPr>
          <a:xfrm>
            <a:off x="7443917" y="3478809"/>
            <a:ext cx="380999" cy="495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Стрелка вправо 27"/>
          <p:cNvSpPr/>
          <p:nvPr/>
        </p:nvSpPr>
        <p:spPr>
          <a:xfrm>
            <a:off x="8842250" y="4161056"/>
            <a:ext cx="641560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Стрелка вправо 28"/>
          <p:cNvSpPr/>
          <p:nvPr/>
        </p:nvSpPr>
        <p:spPr>
          <a:xfrm>
            <a:off x="8842250" y="2837602"/>
            <a:ext cx="641562" cy="26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Группа 35"/>
          <p:cNvGrpSpPr/>
          <p:nvPr/>
        </p:nvGrpSpPr>
        <p:grpSpPr>
          <a:xfrm>
            <a:off x="218364" y="4105703"/>
            <a:ext cx="2826804" cy="1861062"/>
            <a:chOff x="335728" y="4322539"/>
            <a:chExt cx="2968714" cy="1861062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335728" y="4322539"/>
              <a:ext cx="2968714" cy="18610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1415" y="4339942"/>
              <a:ext cx="2817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Client application (WEB)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33" name="Скругленный прямоугольник 32"/>
            <p:cNvSpPr/>
            <p:nvPr/>
          </p:nvSpPr>
          <p:spPr>
            <a:xfrm>
              <a:off x="814523" y="4797656"/>
              <a:ext cx="2029098" cy="426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Kafka Consumer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34" name="Скругленный прямоугольник 33"/>
            <p:cNvSpPr/>
            <p:nvPr/>
          </p:nvSpPr>
          <p:spPr>
            <a:xfrm>
              <a:off x="814523" y="5442623"/>
              <a:ext cx="2029098" cy="426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JDBC/ODBC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5" name="Скругленный прямоугольник 34"/>
          <p:cNvSpPr/>
          <p:nvPr/>
        </p:nvSpPr>
        <p:spPr>
          <a:xfrm>
            <a:off x="3406349" y="3996521"/>
            <a:ext cx="2323070" cy="577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Kafka console consumer (test mode)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2843621" y="4425907"/>
            <a:ext cx="7867922" cy="1030425"/>
            <a:chOff x="2843621" y="4425907"/>
            <a:chExt cx="7867922" cy="1030425"/>
          </a:xfrm>
        </p:grpSpPr>
        <p:cxnSp>
          <p:nvCxnSpPr>
            <p:cNvPr id="47" name="Прямая соединительная линия 46"/>
            <p:cNvCxnSpPr/>
            <p:nvPr/>
          </p:nvCxnSpPr>
          <p:spPr>
            <a:xfrm>
              <a:off x="2843621" y="5456330"/>
              <a:ext cx="78679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V="1">
              <a:off x="10711543" y="4425907"/>
              <a:ext cx="0" cy="1030425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Группа 59"/>
          <p:cNvGrpSpPr/>
          <p:nvPr/>
        </p:nvGrpSpPr>
        <p:grpSpPr>
          <a:xfrm>
            <a:off x="2843621" y="2808159"/>
            <a:ext cx="753224" cy="1986021"/>
            <a:chOff x="2843621" y="2808159"/>
            <a:chExt cx="753224" cy="1986021"/>
          </a:xfrm>
        </p:grpSpPr>
        <p:cxnSp>
          <p:nvCxnSpPr>
            <p:cNvPr id="54" name="Прямая соединительная линия 53"/>
            <p:cNvCxnSpPr/>
            <p:nvPr/>
          </p:nvCxnSpPr>
          <p:spPr>
            <a:xfrm>
              <a:off x="2843621" y="4794180"/>
              <a:ext cx="35266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V="1">
              <a:off x="3196283" y="2808160"/>
              <a:ext cx="0" cy="198602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>
              <a:off x="3196283" y="2808159"/>
              <a:ext cx="400562" cy="1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Прямая со стрелкой 62"/>
          <p:cNvCxnSpPr>
            <a:stCxn id="35" idx="0"/>
          </p:cNvCxnSpPr>
          <p:nvPr/>
        </p:nvCxnSpPr>
        <p:spPr>
          <a:xfrm flipV="1">
            <a:off x="4567884" y="3478809"/>
            <a:ext cx="4116" cy="517712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91250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dirty="0" smtClean="0">
                <a:solidFill>
                  <a:srgbClr val="FFFF00"/>
                </a:solidFill>
              </a:rPr>
              <a:t>Эмулятор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646" y="1567542"/>
            <a:ext cx="10596154" cy="495517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hlinkClick r:id="rId2"/>
              </a:rPr>
              <a:t>https://github.com/LudmilaNovikova/Emulator</a:t>
            </a:r>
            <a:endParaRPr lang="ru-RU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Java application, maven, fat jar (</a:t>
            </a:r>
            <a:r>
              <a:rPr lang="en-US" sz="2400" dirty="0" err="1" smtClean="0">
                <a:solidFill>
                  <a:srgbClr val="FFFF00"/>
                </a:solidFill>
              </a:rPr>
              <a:t>kafka</a:t>
            </a:r>
            <a:r>
              <a:rPr lang="en-US" sz="2400" dirty="0" smtClean="0">
                <a:solidFill>
                  <a:srgbClr val="FFFF00"/>
                </a:solidFill>
              </a:rPr>
              <a:t>-clients)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usr</a:t>
            </a:r>
            <a:r>
              <a:rPr lang="en-US" sz="2400" dirty="0">
                <a:solidFill>
                  <a:srgbClr val="FFFF00"/>
                </a:solidFill>
              </a:rPr>
              <a:t>/bin/</a:t>
            </a:r>
            <a:r>
              <a:rPr lang="en-US" sz="2400" dirty="0" err="1">
                <a:solidFill>
                  <a:srgbClr val="FFFF00"/>
                </a:solidFill>
              </a:rPr>
              <a:t>kafka</a:t>
            </a:r>
            <a:r>
              <a:rPr lang="en-US" sz="2400" dirty="0">
                <a:solidFill>
                  <a:srgbClr val="FFFF00"/>
                </a:solidFill>
              </a:rPr>
              <a:t>-console-consumer --zookeeper 192.168.1.31:2181 --topic </a:t>
            </a:r>
            <a:r>
              <a:rPr lang="en-US" sz="2400" dirty="0" err="1" smtClean="0">
                <a:solidFill>
                  <a:srgbClr val="FFFF00"/>
                </a:solidFill>
              </a:rPr>
              <a:t>StbStream</a:t>
            </a:r>
            <a:endParaRPr lang="en-US" sz="24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8200" y="2472465"/>
            <a:ext cx="103177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java </a:t>
            </a:r>
            <a:r>
              <a:rPr lang="en-US" sz="2000" dirty="0">
                <a:solidFill>
                  <a:srgbClr val="FFFF00"/>
                </a:solidFill>
              </a:rPr>
              <a:t>-</a:t>
            </a:r>
            <a:r>
              <a:rPr lang="en-US" sz="2000" dirty="0" err="1">
                <a:solidFill>
                  <a:srgbClr val="FFFF00"/>
                </a:solidFill>
              </a:rPr>
              <a:t>cp</a:t>
            </a:r>
            <a:r>
              <a:rPr lang="en-US" sz="2000" dirty="0">
                <a:solidFill>
                  <a:srgbClr val="FFFF00"/>
                </a:solidFill>
              </a:rPr>
              <a:t> /opt/projects/</a:t>
            </a:r>
            <a:r>
              <a:rPr lang="en-US" sz="2000" dirty="0" err="1">
                <a:solidFill>
                  <a:srgbClr val="FFFF00"/>
                </a:solidFill>
              </a:rPr>
              <a:t>cableTv</a:t>
            </a:r>
            <a:r>
              <a:rPr lang="en-US" sz="2000" dirty="0">
                <a:solidFill>
                  <a:srgbClr val="FFFF00"/>
                </a:solidFill>
              </a:rPr>
              <a:t>/big-data-cable-emulator-1.0.jar 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err="1" smtClean="0">
                <a:solidFill>
                  <a:srgbClr val="FFFF00"/>
                </a:solidFill>
              </a:rPr>
              <a:t>big.data.cable.producer.CableKafkaProducer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192.168.1.31:9092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192.168.1.31:2181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/</a:t>
            </a:r>
            <a:r>
              <a:rPr lang="en-US" sz="2000" dirty="0">
                <a:solidFill>
                  <a:srgbClr val="FFFF00"/>
                </a:solidFill>
              </a:rPr>
              <a:t>home/</a:t>
            </a:r>
            <a:r>
              <a:rPr lang="en-US" sz="2000" dirty="0" err="1">
                <a:solidFill>
                  <a:srgbClr val="FFFF00"/>
                </a:solidFill>
              </a:rPr>
              <a:t>lnovikova</a:t>
            </a:r>
            <a:r>
              <a:rPr lang="en-US" sz="2000" dirty="0">
                <a:solidFill>
                  <a:srgbClr val="FFFF00"/>
                </a:solidFill>
              </a:rPr>
              <a:t>/projects/</a:t>
            </a:r>
            <a:r>
              <a:rPr lang="en-US" sz="2000" dirty="0" err="1">
                <a:solidFill>
                  <a:srgbClr val="FFFF00"/>
                </a:solidFill>
              </a:rPr>
              <a:t>cableTv</a:t>
            </a:r>
            <a:r>
              <a:rPr lang="en-US" sz="2000" dirty="0">
                <a:solidFill>
                  <a:srgbClr val="FFFF00"/>
                </a:solidFill>
              </a:rPr>
              <a:t>/data/</a:t>
            </a:r>
            <a:r>
              <a:rPr lang="en-US" sz="2000" dirty="0" err="1">
                <a:solidFill>
                  <a:srgbClr val="FFFF00"/>
                </a:solidFill>
              </a:rPr>
              <a:t>cont_cut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2000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82616"/>
            <a:ext cx="10515600" cy="89761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Spark streaming application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8" name="Объект 2"/>
          <p:cNvSpPr>
            <a:spLocks noGrp="1"/>
          </p:cNvSpPr>
          <p:nvPr>
            <p:ph idx="1"/>
          </p:nvPr>
        </p:nvSpPr>
        <p:spPr>
          <a:xfrm>
            <a:off x="245916" y="4431548"/>
            <a:ext cx="11843656" cy="169493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00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rgbClr val="FFFF00"/>
                </a:solidFill>
                <a:hlinkClick r:id="rId2"/>
              </a:rPr>
              <a:t>github.com/LudmilaNovikova/CableTv</a:t>
            </a:r>
            <a:endParaRPr lang="en-US" sz="1600" dirty="0" smtClean="0">
              <a:solidFill>
                <a:srgbClr val="FFFF00"/>
              </a:solidFill>
            </a:endParaRPr>
          </a:p>
          <a:p>
            <a:pPr lvl="0"/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spark-submit --class </a:t>
            </a:r>
            <a:r>
              <a:rPr lang="en-US" alt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big.data.cable.tv.KafkaStreamProcessing</a:t>
            </a:r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--master yarn-cluster --executor-memory 2G --</a:t>
            </a:r>
            <a:r>
              <a:rPr lang="en-US" alt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-executors 3 /opt/projects/</a:t>
            </a:r>
            <a:r>
              <a:rPr lang="en-US" alt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cableTv</a:t>
            </a:r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/CableTv-assembly-1.0.jar bigdata1.nnstu.com:9092 </a:t>
            </a:r>
            <a:r>
              <a:rPr lang="en-US" altLang="en-US" sz="16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StbStructuredMessage</a:t>
            </a:r>
            <a:endParaRPr lang="en-US" altLang="en-US" sz="16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/</a:t>
            </a:r>
            <a:r>
              <a:rPr lang="en-US" sz="1600" dirty="0" err="1">
                <a:solidFill>
                  <a:srgbClr val="FFFF00"/>
                </a:solidFill>
              </a:rPr>
              <a:t>usr</a:t>
            </a:r>
            <a:r>
              <a:rPr lang="en-US" sz="1600" dirty="0">
                <a:solidFill>
                  <a:srgbClr val="FFFF00"/>
                </a:solidFill>
              </a:rPr>
              <a:t>/bin/</a:t>
            </a:r>
            <a:r>
              <a:rPr lang="en-US" sz="1600" dirty="0" err="1">
                <a:solidFill>
                  <a:srgbClr val="FFFF00"/>
                </a:solidFill>
              </a:rPr>
              <a:t>kafka</a:t>
            </a:r>
            <a:r>
              <a:rPr lang="en-US" sz="1600" dirty="0">
                <a:solidFill>
                  <a:srgbClr val="FFFF00"/>
                </a:solidFill>
              </a:rPr>
              <a:t>-console-consumer --zookeeper 192.168.1.31:2181 --topic </a:t>
            </a:r>
            <a:r>
              <a:rPr lang="en-US" sz="1600" dirty="0" err="1" smtClean="0">
                <a:solidFill>
                  <a:srgbClr val="FFFF00"/>
                </a:solidFill>
              </a:rPr>
              <a:t>StbFailure</a:t>
            </a:r>
            <a:endParaRPr lang="en-US" sz="1600" dirty="0">
              <a:solidFill>
                <a:srgbClr val="FFFF00"/>
              </a:solidFill>
            </a:endParaRPr>
          </a:p>
          <a:p>
            <a:pPr lvl="0"/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50" name="Группа 49"/>
          <p:cNvGrpSpPr/>
          <p:nvPr/>
        </p:nvGrpSpPr>
        <p:grpSpPr>
          <a:xfrm>
            <a:off x="476313" y="1637785"/>
            <a:ext cx="10877487" cy="2717074"/>
            <a:chOff x="367312" y="1193648"/>
            <a:chExt cx="10877487" cy="2717074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065483" y="1963572"/>
              <a:ext cx="1558834" cy="8882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Spark Streaming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367312" y="1745857"/>
              <a:ext cx="1524000" cy="883921"/>
              <a:chOff x="452846" y="3013165"/>
              <a:chExt cx="1524000" cy="883921"/>
            </a:xfrm>
          </p:grpSpPr>
          <p:sp>
            <p:nvSpPr>
              <p:cNvPr id="6" name="Стрелка вправо 5"/>
              <p:cNvSpPr/>
              <p:nvPr/>
            </p:nvSpPr>
            <p:spPr>
              <a:xfrm>
                <a:off x="627017" y="3452949"/>
                <a:ext cx="1349829" cy="44413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2846" y="3013165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FF00"/>
                    </a:solidFill>
                  </a:rPr>
                  <a:t>input data </a:t>
                </a:r>
              </a:p>
              <a:p>
                <a:pPr algn="ctr"/>
                <a:r>
                  <a:rPr lang="en-US" sz="1400" dirty="0" smtClean="0">
                    <a:solidFill>
                      <a:srgbClr val="FFFF00"/>
                    </a:solidFill>
                  </a:rPr>
                  <a:t>stream</a:t>
                </a:r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3798488" y="1705966"/>
              <a:ext cx="1628505" cy="897686"/>
              <a:chOff x="3979818" y="2969270"/>
              <a:chExt cx="1628505" cy="897686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3979818" y="3536385"/>
                <a:ext cx="217714" cy="217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4262847" y="3536384"/>
                <a:ext cx="204652" cy="217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4532814" y="3536384"/>
                <a:ext cx="204652" cy="217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Стрелка вправо 11"/>
              <p:cNvSpPr/>
              <p:nvPr/>
            </p:nvSpPr>
            <p:spPr>
              <a:xfrm>
                <a:off x="4802781" y="3422819"/>
                <a:ext cx="352693" cy="44413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97238" y="2969270"/>
                <a:ext cx="1611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00"/>
                    </a:solidFill>
                  </a:rPr>
                  <a:t>batches of</a:t>
                </a:r>
              </a:p>
              <a:p>
                <a:r>
                  <a:rPr lang="en-US" sz="1400" dirty="0" smtClean="0">
                    <a:solidFill>
                      <a:srgbClr val="FFFF00"/>
                    </a:solidFill>
                  </a:rPr>
                  <a:t>input data</a:t>
                </a:r>
                <a:endParaRPr lang="en-US" sz="1400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>
              <a:off x="9272997" y="2398476"/>
              <a:ext cx="1961836" cy="795082"/>
              <a:chOff x="3406348" y="1330291"/>
              <a:chExt cx="2323070" cy="806575"/>
            </a:xfrm>
          </p:grpSpPr>
          <p:sp>
            <p:nvSpPr>
              <p:cNvPr id="28" name="Скругленный прямоугольник 27"/>
              <p:cNvSpPr/>
              <p:nvPr/>
            </p:nvSpPr>
            <p:spPr>
              <a:xfrm>
                <a:off x="3406348" y="1373513"/>
                <a:ext cx="2323070" cy="7633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601905" y="1330291"/>
                <a:ext cx="1886464" cy="374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FF00"/>
                    </a:solidFill>
                  </a:rPr>
                  <a:t>Kafka</a:t>
                </a:r>
              </a:p>
            </p:txBody>
          </p:sp>
          <p:sp>
            <p:nvSpPr>
              <p:cNvPr id="31" name="Скругленный прямоугольник 30"/>
              <p:cNvSpPr/>
              <p:nvPr/>
            </p:nvSpPr>
            <p:spPr>
              <a:xfrm>
                <a:off x="3601905" y="1655799"/>
                <a:ext cx="1979392" cy="3694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FFFF00"/>
                    </a:solidFill>
                  </a:rPr>
                  <a:t>StbFailure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32" name="Стрелка вправо 31"/>
            <p:cNvSpPr/>
            <p:nvPr/>
          </p:nvSpPr>
          <p:spPr>
            <a:xfrm>
              <a:off x="8213337" y="1758551"/>
              <a:ext cx="990610" cy="3701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Группа 47"/>
            <p:cNvGrpSpPr/>
            <p:nvPr/>
          </p:nvGrpSpPr>
          <p:grpSpPr>
            <a:xfrm>
              <a:off x="5174361" y="1193648"/>
              <a:ext cx="2873828" cy="2717074"/>
              <a:chOff x="5174361" y="1193648"/>
              <a:chExt cx="2873828" cy="2717074"/>
            </a:xfrm>
          </p:grpSpPr>
          <p:grpSp>
            <p:nvGrpSpPr>
              <p:cNvPr id="35" name="Группа 34"/>
              <p:cNvGrpSpPr/>
              <p:nvPr/>
            </p:nvGrpSpPr>
            <p:grpSpPr>
              <a:xfrm>
                <a:off x="5174361" y="1193648"/>
                <a:ext cx="2873828" cy="2717074"/>
                <a:chOff x="5740941" y="1140375"/>
                <a:chExt cx="2873828" cy="2717074"/>
              </a:xfrm>
            </p:grpSpPr>
            <p:sp>
              <p:nvSpPr>
                <p:cNvPr id="15" name="Скругленный прямоугольник 14"/>
                <p:cNvSpPr/>
                <p:nvPr/>
              </p:nvSpPr>
              <p:spPr>
                <a:xfrm>
                  <a:off x="5740941" y="1140375"/>
                  <a:ext cx="2873828" cy="27170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394381" y="1169303"/>
                  <a:ext cx="14372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FF00"/>
                      </a:solidFill>
                    </a:rPr>
                    <a:t>Spark engine</a:t>
                  </a:r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3" name="Скругленный прямоугольник 22"/>
                <p:cNvSpPr/>
                <p:nvPr/>
              </p:nvSpPr>
              <p:spPr>
                <a:xfrm>
                  <a:off x="5862561" y="1643876"/>
                  <a:ext cx="2630587" cy="5083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ru-RU" sz="1400" dirty="0" smtClean="0">
                      <a:solidFill>
                        <a:srgbClr val="FFFF00"/>
                      </a:solidFill>
                    </a:rPr>
                    <a:t>Обработка, структурирование данных</a:t>
                  </a:r>
                  <a:endParaRPr lang="en-US" sz="1400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4" name="Скругленный прямоугольник 23"/>
                <p:cNvSpPr/>
                <p:nvPr/>
              </p:nvSpPr>
              <p:spPr>
                <a:xfrm>
                  <a:off x="5862561" y="2447851"/>
                  <a:ext cx="2630587" cy="47145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>
                      <a:solidFill>
                        <a:srgbClr val="FFFF00"/>
                      </a:solidFill>
                    </a:rPr>
                    <a:t>Фильтрация плохого сигнала</a:t>
                  </a:r>
                  <a:endParaRPr lang="en-US" sz="1400" dirty="0">
                    <a:solidFill>
                      <a:srgbClr val="FFFF00"/>
                    </a:solidFill>
                  </a:endParaRPr>
                </a:p>
              </p:txBody>
            </p:sp>
          </p:grpSp>
          <p:sp>
            <p:nvSpPr>
              <p:cNvPr id="37" name="Скругленный прямоугольник 36"/>
              <p:cNvSpPr/>
              <p:nvPr/>
            </p:nvSpPr>
            <p:spPr>
              <a:xfrm>
                <a:off x="5295980" y="3219270"/>
                <a:ext cx="2630587" cy="44413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rgbClr val="FFFF00"/>
                    </a:solidFill>
                  </a:rPr>
                  <a:t>Аналитика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43" name="Группа 42"/>
            <p:cNvGrpSpPr/>
            <p:nvPr/>
          </p:nvGrpSpPr>
          <p:grpSpPr>
            <a:xfrm>
              <a:off x="9282963" y="1541376"/>
              <a:ext cx="1961836" cy="789704"/>
              <a:chOff x="8667319" y="1260586"/>
              <a:chExt cx="1961836" cy="789704"/>
            </a:xfrm>
          </p:grpSpPr>
          <p:sp>
            <p:nvSpPr>
              <p:cNvPr id="25" name="Скругленный прямоугольник 24"/>
              <p:cNvSpPr/>
              <p:nvPr/>
            </p:nvSpPr>
            <p:spPr>
              <a:xfrm>
                <a:off x="8667319" y="1334937"/>
                <a:ext cx="1961836" cy="7153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183715" y="1260586"/>
                <a:ext cx="92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FF00"/>
                    </a:solidFill>
                  </a:rPr>
                  <a:t>Hive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2" name="Скругленный прямоугольник 41"/>
              <p:cNvSpPr/>
              <p:nvPr/>
            </p:nvSpPr>
            <p:spPr>
              <a:xfrm>
                <a:off x="8781826" y="1622963"/>
                <a:ext cx="1732822" cy="30550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rgbClr val="FFFF00"/>
                    </a:solidFill>
                  </a:rPr>
                  <a:t>StbStructuredMessage</a:t>
                </a:r>
                <a:endParaRPr lang="en-US" sz="1200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49" name="Стрелка вправо 48"/>
            <p:cNvSpPr/>
            <p:nvPr/>
          </p:nvSpPr>
          <p:spPr>
            <a:xfrm>
              <a:off x="8213337" y="2571763"/>
              <a:ext cx="990610" cy="3701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78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022445" y="1459540"/>
                <a:ext cx="9144000" cy="164149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ru-RU" sz="2000" b="1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Χ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000" spc="0" dirty="0" smtClean="0">
                    <a:solidFill>
                      <a:srgbClr val="FFFF00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0" i="1" spc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pc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0" i="1" spc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pc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0" i="1" spc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pc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ru-RU" sz="2000" b="0" i="0" spc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2000" b="0" i="0" spc="0" smtClean="0">
                        <a:solidFill>
                          <a:srgbClr val="FFFF00"/>
                        </a:solidFill>
                        <a:latin typeface="+mn-lt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пакеты, поступившие за время </a:t>
                </a:r>
                <a:r>
                  <a:rPr lang="en-US" sz="2000" spc="0" dirty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T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 spc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pc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spc="0" dirty="0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–</a:t>
                </a:r>
                <a:r>
                  <a:rPr lang="ru-RU" sz="2000" spc="0" dirty="0" smtClean="0">
                    <a:solidFill>
                      <a:srgbClr val="FFFF00"/>
                    </a:solidFill>
                    <a:latin typeface="+mn-lt"/>
                    <a:ea typeface="Cambria Math" panose="02040503050406030204" pitchFamily="18" charset="0"/>
                  </a:rPr>
                  <a:t> значения параметров (номинальные и вещественные)</a:t>
                </a:r>
                <a:endParaRPr lang="ru-RU" sz="2000" spc="0" dirty="0">
                  <a:solidFill>
                    <a:srgbClr val="FFFF00"/>
                  </a:solidFill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022445" y="1459540"/>
                <a:ext cx="9144000" cy="1641490"/>
              </a:xfrm>
              <a:blipFill rotWithShape="0">
                <a:blip r:embed="rId2"/>
                <a:stretch>
                  <a:fillRect l="-2733" t="-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8229" y="70551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EM</a:t>
            </a:r>
            <a:r>
              <a:rPr lang="ru-RU" sz="4400" dirty="0">
                <a:solidFill>
                  <a:srgbClr val="FFFF00"/>
                </a:solidFill>
              </a:rPr>
              <a:t> </a:t>
            </a:r>
            <a:r>
              <a:rPr lang="ru-RU" sz="4400" dirty="0" smtClean="0">
                <a:solidFill>
                  <a:srgbClr val="FFFF00"/>
                </a:solidFill>
              </a:rPr>
              <a:t>алгоритм </a:t>
            </a:r>
            <a:endParaRPr lang="ru-RU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Storyboard Layouts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1185</TotalTime>
  <Words>206</Words>
  <Application>Microsoft Office PowerPoint</Application>
  <PresentationFormat>Широкоэкранный</PresentationFormat>
  <Paragraphs>57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Corbel</vt:lpstr>
      <vt:lpstr>Courier New</vt:lpstr>
      <vt:lpstr>Глубина</vt:lpstr>
      <vt:lpstr>Storyboard Layouts</vt:lpstr>
      <vt:lpstr>Постановка задачи</vt:lpstr>
      <vt:lpstr>Общая архитектура приложения </vt:lpstr>
      <vt:lpstr>Эмулятор</vt:lpstr>
      <vt:lpstr>Spark streaming application</vt:lpstr>
      <vt:lpstr>Χ = {x ̅_1,x ̅_2, …x ̅_n} - пакеты, поступившие за время  T x ̅  = (x_1, … , x_s) – значения параметров (номинальные и вещественные)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Общая архитектура приложения</dc:title>
  <dc:creator>Ludmila Novikova</dc:creator>
  <cp:lastModifiedBy>Максим</cp:lastModifiedBy>
  <cp:revision>52</cp:revision>
  <dcterms:created xsi:type="dcterms:W3CDTF">2016-03-13T19:24:48Z</dcterms:created>
  <dcterms:modified xsi:type="dcterms:W3CDTF">2016-03-20T22:52:05Z</dcterms:modified>
</cp:coreProperties>
</file>