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9" r:id="rId53"/>
    <p:sldId id="308" r:id="rId54"/>
    <p:sldId id="311" r:id="rId55"/>
    <p:sldId id="312" r:id="rId56"/>
    <p:sldId id="313" r:id="rId57"/>
    <p:sldId id="314" r:id="rId58"/>
    <p:sldId id="315" r:id="rId59"/>
    <p:sldId id="319" r:id="rId60"/>
    <p:sldId id="316" r:id="rId61"/>
    <p:sldId id="321" r:id="rId62"/>
    <p:sldId id="320" r:id="rId63"/>
    <p:sldId id="322" r:id="rId64"/>
    <p:sldId id="323" r:id="rId65"/>
    <p:sldId id="324" r:id="rId66"/>
    <p:sldId id="325" r:id="rId67"/>
    <p:sldId id="326" r:id="rId68"/>
    <p:sldId id="327" r:id="rId69"/>
    <p:sldId id="318" r:id="rId70"/>
    <p:sldId id="310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C2CAE-C6B7-440D-8527-6BAB486DB549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096C7-2103-4D7D-B033-7F42505C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9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23ECE3-4902-4973-9667-25BADA11E720}" type="slidenum">
              <a:rPr lang="en-GB" altLang="en-US" sz="1200"/>
              <a:pPr/>
              <a:t>20</a:t>
            </a:fld>
            <a:endParaRPr lang="en-GB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777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3EB8B5-20B0-4864-AF13-166EF439D987}" type="slidenum">
              <a:rPr lang="en-GB" altLang="en-US" sz="1200"/>
              <a:pPr/>
              <a:t>22</a:t>
            </a:fld>
            <a:endParaRPr lang="en-GB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840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73C72-E477-4D8E-8864-2549EA177A45}" type="slidenum">
              <a:rPr lang="fr-CA" altLang="en-US" sz="1200">
                <a:latin typeface="Tahoma" panose="020B0604030504040204" pitchFamily="34" charset="0"/>
              </a:rPr>
              <a:pPr eaLnBrk="1" hangingPunct="1"/>
              <a:t>44</a:t>
            </a:fld>
            <a:endParaRPr lang="fr-CA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DBC7C8-BFE9-47A3-8A96-2A2EED6B83F9}" type="slidenum">
              <a:rPr lang="fr-CA" altLang="en-US" sz="1200">
                <a:latin typeface="Tahoma" panose="020B0604030504040204" pitchFamily="34" charset="0"/>
              </a:rPr>
              <a:pPr eaLnBrk="1" hangingPunct="1"/>
              <a:t>45</a:t>
            </a:fld>
            <a:endParaRPr lang="fr-CA" altLang="en-US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6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6C65ED-CB40-4DA3-AF18-DB943E8949C8}" type="slidenum">
              <a:rPr lang="fr-CA" altLang="en-US" sz="1200">
                <a:latin typeface="Tahoma" panose="020B0604030504040204" pitchFamily="34" charset="0"/>
              </a:rPr>
              <a:pPr eaLnBrk="1" hangingPunct="1"/>
              <a:t>56</a:t>
            </a:fld>
            <a:endParaRPr lang="fr-CA" altLang="en-US" sz="12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6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7E003B-A20F-468D-8BD4-D0C7D82F0F0A}" type="slidenum">
              <a:rPr lang="fr-CA" altLang="en-US" sz="1200">
                <a:latin typeface="Tahoma" panose="020B0604030504040204" pitchFamily="34" charset="0"/>
              </a:rPr>
              <a:pPr eaLnBrk="1" hangingPunct="1"/>
              <a:t>57</a:t>
            </a:fld>
            <a:endParaRPr lang="fr-CA" altLang="en-US" sz="120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80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F7BD90-F981-4629-A531-32EB2BCCD20A}" type="slidenum">
              <a:rPr lang="fr-CA" altLang="en-US" sz="1200">
                <a:latin typeface="Tahoma" panose="020B0604030504040204" pitchFamily="34" charset="0"/>
              </a:rPr>
              <a:pPr eaLnBrk="1" hangingPunct="1"/>
              <a:t>58</a:t>
            </a:fld>
            <a:endParaRPr lang="fr-CA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6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DFACCA-D288-44E4-A19F-89B4F931DB50}" type="slidenum">
              <a:rPr lang="fr-CA" altLang="en-US" sz="1200">
                <a:latin typeface="Tahoma" panose="020B0604030504040204" pitchFamily="34" charset="0"/>
              </a:rPr>
              <a:pPr eaLnBrk="1" hangingPunct="1"/>
              <a:t>60</a:t>
            </a:fld>
            <a:endParaRPr lang="fr-CA" altLang="en-US" sz="1200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5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2A6120-A131-4411-B558-6478BD80784E}" type="slidenum">
              <a:rPr lang="fr-CA" altLang="en-US" sz="1200">
                <a:latin typeface="Tahoma" panose="020B0604030504040204" pitchFamily="34" charset="0"/>
              </a:rPr>
              <a:pPr eaLnBrk="1" hangingPunct="1"/>
              <a:t>69</a:t>
            </a:fld>
            <a:endParaRPr lang="fr-CA" altLang="en-US" sz="1200"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9.xml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9.xml"/><Relationship Id="rId4" Type="http://schemas.openxmlformats.org/officeDocument/2006/relationships/slide" Target="slide6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7.xml"/><Relationship Id="rId5" Type="http://schemas.openxmlformats.org/officeDocument/2006/relationships/slide" Target="slide52.xml"/><Relationship Id="rId4" Type="http://schemas.openxmlformats.org/officeDocument/2006/relationships/slide" Target="slide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COORDINATION AND AGREEMENT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424" y="160086"/>
            <a:ext cx="8911687" cy="1280890"/>
          </a:xfrm>
        </p:spPr>
        <p:txBody>
          <a:bodyPr/>
          <a:lstStyle/>
          <a:p>
            <a:r>
              <a:rPr lang="en-US" altLang="en-US" dirty="0"/>
              <a:t>Failure assumptions and failure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711" y="111001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 failure ‘detector’ is not necessarily accurate. </a:t>
            </a:r>
            <a:endParaRPr lang="en-US" sz="2000" dirty="0" smtClean="0"/>
          </a:p>
          <a:p>
            <a:r>
              <a:rPr lang="en-US" sz="2000" dirty="0" smtClean="0"/>
              <a:t>Most </a:t>
            </a:r>
            <a:r>
              <a:rPr lang="en-US" sz="2000" dirty="0"/>
              <a:t>fall into the category </a:t>
            </a:r>
            <a:r>
              <a:rPr lang="en-US" sz="2000" dirty="0" smtClean="0"/>
              <a:t>of </a:t>
            </a:r>
            <a:r>
              <a:rPr lang="en-US" sz="2000" i="1" dirty="0" smtClean="0"/>
              <a:t>unreliable </a:t>
            </a:r>
            <a:r>
              <a:rPr lang="en-US" sz="2000" i="1" dirty="0"/>
              <a:t>failure detectors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/>
              <a:t>unreliable failure detector may produce one of </a:t>
            </a:r>
            <a:r>
              <a:rPr lang="en-US" sz="2000" dirty="0" smtClean="0"/>
              <a:t>two values </a:t>
            </a:r>
            <a:r>
              <a:rPr lang="en-US" sz="2000" dirty="0"/>
              <a:t>when given the identity of a process: </a:t>
            </a:r>
            <a:endParaRPr lang="en-US" sz="2000" dirty="0" smtClean="0"/>
          </a:p>
          <a:p>
            <a:pPr lvl="1"/>
            <a:r>
              <a:rPr lang="en-US" sz="2000" i="1" dirty="0" smtClean="0"/>
              <a:t>Unsuspected </a:t>
            </a:r>
            <a:r>
              <a:rPr lang="en-US" sz="2000" dirty="0"/>
              <a:t>or </a:t>
            </a:r>
            <a:r>
              <a:rPr lang="en-US" sz="2000" i="1" dirty="0"/>
              <a:t>Suspected</a:t>
            </a:r>
            <a:r>
              <a:rPr lang="en-US" sz="2000" dirty="0"/>
              <a:t>. 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smtClean="0"/>
              <a:t>which </a:t>
            </a:r>
            <a:r>
              <a:rPr lang="en-US" sz="2000" dirty="0"/>
              <a:t>may or may not accurately reflect whether the process </a:t>
            </a:r>
            <a:r>
              <a:rPr lang="en-US" sz="2000" dirty="0" smtClean="0"/>
              <a:t>has actually </a:t>
            </a:r>
            <a:r>
              <a:rPr lang="en-US" sz="2000" dirty="0"/>
              <a:t>failed.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result of </a:t>
            </a:r>
            <a:r>
              <a:rPr lang="en-US" sz="2000" i="1" dirty="0"/>
              <a:t>Unsuspected </a:t>
            </a:r>
            <a:r>
              <a:rPr lang="en-US" sz="2000" dirty="0"/>
              <a:t>signifies that the detector has recently </a:t>
            </a:r>
            <a:r>
              <a:rPr lang="en-US" sz="2000" dirty="0" smtClean="0"/>
              <a:t>received evidence </a:t>
            </a:r>
            <a:r>
              <a:rPr lang="en-US" sz="2000" dirty="0"/>
              <a:t>suggesting that the process has not </a:t>
            </a:r>
            <a:r>
              <a:rPr lang="en-US" sz="2000" dirty="0" smtClean="0"/>
              <a:t>failed</a:t>
            </a:r>
          </a:p>
          <a:p>
            <a:r>
              <a:rPr lang="en-US" sz="2000" dirty="0"/>
              <a:t>A result </a:t>
            </a:r>
            <a:r>
              <a:rPr lang="en-US" sz="2000" dirty="0" smtClean="0"/>
              <a:t>of </a:t>
            </a:r>
            <a:r>
              <a:rPr lang="en-US" sz="2000" i="1" dirty="0" smtClean="0"/>
              <a:t>Suspected </a:t>
            </a:r>
            <a:r>
              <a:rPr lang="en-US" sz="2000" dirty="0"/>
              <a:t>signifies that the failure detector has some indication that the process </a:t>
            </a:r>
            <a:r>
              <a:rPr lang="en-US" sz="2000" dirty="0" smtClean="0"/>
              <a:t>may have </a:t>
            </a:r>
            <a:r>
              <a:rPr lang="en-US" sz="2000" dirty="0"/>
              <a:t>failed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suspicion may be misplaced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 for example</a:t>
            </a:r>
            <a:r>
              <a:rPr lang="en-US" sz="2000" dirty="0"/>
              <a:t>, the process could be functioning correctly but be on the other side of a </a:t>
            </a:r>
            <a:r>
              <a:rPr lang="en-US" sz="2000" dirty="0" smtClean="0"/>
              <a:t>network partition</a:t>
            </a:r>
            <a:r>
              <a:rPr lang="en-US" sz="2000" dirty="0"/>
              <a:t>, or it could be running more slowly than expected.</a:t>
            </a:r>
          </a:p>
        </p:txBody>
      </p:sp>
    </p:spTree>
    <p:extLst>
      <p:ext uri="{BB962C8B-B14F-4D97-AF65-F5344CB8AC3E}">
        <p14:creationId xmlns:p14="http://schemas.microsoft.com/office/powerpoint/2010/main" val="8567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Failure assumptions and failure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/>
              <a:t>Reliable </a:t>
            </a:r>
            <a:r>
              <a:rPr lang="en-US" sz="2400" i="1" dirty="0"/>
              <a:t>failure detector </a:t>
            </a:r>
            <a:r>
              <a:rPr lang="en-US" sz="2400" dirty="0"/>
              <a:t>is one that is always accurate in detecting a </a:t>
            </a:r>
            <a:r>
              <a:rPr lang="en-US" sz="2400" dirty="0" smtClean="0"/>
              <a:t>process’s failure.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answers processes’ queries with either a response of </a:t>
            </a:r>
            <a:r>
              <a:rPr lang="en-US" sz="2400" i="1" dirty="0"/>
              <a:t>Unsuspected </a:t>
            </a:r>
            <a:r>
              <a:rPr lang="en-US" sz="2400" dirty="0"/>
              <a:t>– which, </a:t>
            </a:r>
            <a:r>
              <a:rPr lang="en-US" sz="2400" dirty="0" smtClean="0"/>
              <a:t>as before</a:t>
            </a:r>
            <a:r>
              <a:rPr lang="en-US" sz="2400" dirty="0"/>
              <a:t>, can only be a hint – or </a:t>
            </a:r>
            <a:r>
              <a:rPr lang="en-US" sz="2400" i="1" dirty="0"/>
              <a:t>Failed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result of </a:t>
            </a:r>
            <a:r>
              <a:rPr lang="en-US" sz="2400" i="1" dirty="0"/>
              <a:t>Failed </a:t>
            </a:r>
            <a:r>
              <a:rPr lang="en-US" sz="2400" dirty="0"/>
              <a:t>means that the detector </a:t>
            </a:r>
            <a:r>
              <a:rPr lang="en-US" sz="2400" dirty="0" smtClean="0"/>
              <a:t>has determined </a:t>
            </a:r>
            <a:r>
              <a:rPr lang="en-US" sz="2400" dirty="0"/>
              <a:t>that the process has crashed.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failure detector may </a:t>
            </a:r>
            <a:r>
              <a:rPr lang="en-US" sz="2400" dirty="0" smtClean="0"/>
              <a:t>sometimes give </a:t>
            </a:r>
            <a:r>
              <a:rPr lang="en-US" sz="2400" dirty="0"/>
              <a:t>different responses to different processes, since communication conditions </a:t>
            </a:r>
            <a:r>
              <a:rPr lang="en-US" sz="2400" dirty="0" smtClean="0"/>
              <a:t>vary from </a:t>
            </a:r>
            <a:r>
              <a:rPr lang="en-US" sz="2400" dirty="0"/>
              <a:t>process to process.</a:t>
            </a:r>
          </a:p>
        </p:txBody>
      </p:sp>
    </p:spTree>
    <p:extLst>
      <p:ext uri="{BB962C8B-B14F-4D97-AF65-F5344CB8AC3E}">
        <p14:creationId xmlns:p14="http://schemas.microsoft.com/office/powerpoint/2010/main" val="37808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484" y="154674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Distributed processes often need to coordinate their activities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If a collection </a:t>
            </a:r>
            <a:r>
              <a:rPr lang="en-US" sz="2400" dirty="0" smtClean="0"/>
              <a:t>of  processes </a:t>
            </a:r>
            <a:r>
              <a:rPr lang="en-US" sz="2400" dirty="0"/>
              <a:t>share a resource or collection of </a:t>
            </a:r>
            <a:r>
              <a:rPr lang="en-US" sz="2400" dirty="0" smtClean="0"/>
              <a:t>resources</a:t>
            </a:r>
          </a:p>
          <a:p>
            <a:pPr lvl="1"/>
            <a:r>
              <a:rPr lang="en-US" sz="2000" dirty="0" smtClean="0"/>
              <a:t>then </a:t>
            </a:r>
            <a:r>
              <a:rPr lang="en-US" sz="2000" dirty="0"/>
              <a:t>often mutual exclusion </a:t>
            </a:r>
            <a:r>
              <a:rPr lang="en-US" sz="2000" dirty="0" smtClean="0"/>
              <a:t>is  required </a:t>
            </a:r>
            <a:r>
              <a:rPr lang="en-US" sz="2000" dirty="0"/>
              <a:t>to prevent interference and ensure consistency when accessing the resources.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i="1" dirty="0"/>
              <a:t>critical section </a:t>
            </a:r>
            <a:r>
              <a:rPr lang="en-US" sz="2000" dirty="0"/>
              <a:t>problem, familiar in the domain of operating systems. </a:t>
            </a:r>
            <a:endParaRPr lang="en-US" sz="2000" dirty="0" smtClean="0"/>
          </a:p>
          <a:p>
            <a:r>
              <a:rPr lang="en-US" sz="2400" dirty="0" smtClean="0"/>
              <a:t>In a distributed </a:t>
            </a:r>
            <a:r>
              <a:rPr lang="en-US" sz="2400" dirty="0"/>
              <a:t>system, however, neither shared variables nor facilities supplied by a </a:t>
            </a:r>
            <a:r>
              <a:rPr lang="en-US" sz="2400" dirty="0" smtClean="0"/>
              <a:t>single local </a:t>
            </a:r>
            <a:r>
              <a:rPr lang="en-US" sz="2400" dirty="0"/>
              <a:t>kernel can be used to solve it, in general.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require a solution to </a:t>
            </a:r>
            <a:r>
              <a:rPr lang="en-US" sz="2400" i="1" dirty="0" smtClean="0"/>
              <a:t>distributed mutual </a:t>
            </a:r>
            <a:r>
              <a:rPr lang="en-US" sz="2400" i="1" dirty="0"/>
              <a:t>exclusion</a:t>
            </a:r>
            <a:r>
              <a:rPr lang="en-US" sz="2400" dirty="0"/>
              <a:t>: one that is based solely on message passing.</a:t>
            </a:r>
          </a:p>
        </p:txBody>
      </p:sp>
    </p:spTree>
    <p:extLst>
      <p:ext uri="{BB962C8B-B14F-4D97-AF65-F5344CB8AC3E}">
        <p14:creationId xmlns:p14="http://schemas.microsoft.com/office/powerpoint/2010/main" val="7779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233" y="2133600"/>
            <a:ext cx="9266379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Consider users who update a text file.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simple means of ensuring that </a:t>
            </a:r>
            <a:r>
              <a:rPr lang="en-US" sz="2400" dirty="0" smtClean="0"/>
              <a:t>their updates </a:t>
            </a:r>
            <a:r>
              <a:rPr lang="en-US" sz="2400" dirty="0"/>
              <a:t>are consistent is to allow them to access it only one at a time, by requiring </a:t>
            </a:r>
            <a:r>
              <a:rPr lang="en-US" sz="2400" dirty="0" smtClean="0"/>
              <a:t>the editor </a:t>
            </a:r>
            <a:r>
              <a:rPr lang="en-US" sz="2400" dirty="0"/>
              <a:t>to lock the file before updates can be made. </a:t>
            </a:r>
            <a:endParaRPr lang="en-US" sz="2400" dirty="0" smtClean="0"/>
          </a:p>
          <a:p>
            <a:r>
              <a:rPr lang="en-US" sz="2400" dirty="0" smtClean="0"/>
              <a:t>NFS </a:t>
            </a:r>
            <a:r>
              <a:rPr lang="en-US" sz="2400" dirty="0"/>
              <a:t>file servers</a:t>
            </a:r>
            <a:r>
              <a:rPr lang="en-US" sz="2400" dirty="0" smtClean="0"/>
              <a:t>,, </a:t>
            </a:r>
            <a:r>
              <a:rPr lang="en-US" sz="2400" dirty="0"/>
              <a:t>are designed to be stateless and therefore do not support file locking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For this reason</a:t>
            </a:r>
            <a:r>
              <a:rPr lang="en-US" sz="2400" dirty="0" smtClean="0"/>
              <a:t>, UNIX </a:t>
            </a:r>
            <a:r>
              <a:rPr lang="en-US" sz="2400" dirty="0"/>
              <a:t>systems provide a separate file-locking service, implemented by the </a:t>
            </a:r>
            <a:r>
              <a:rPr lang="en-US" sz="2400" dirty="0" smtClean="0"/>
              <a:t>daemon </a:t>
            </a:r>
            <a:r>
              <a:rPr lang="en-US" sz="2400" i="1" dirty="0" err="1" smtClean="0"/>
              <a:t>lockd</a:t>
            </a:r>
            <a:r>
              <a:rPr lang="en-US" sz="2400" dirty="0"/>
              <a:t>, to handle locking requests from clients.</a:t>
            </a:r>
          </a:p>
        </p:txBody>
      </p:sp>
    </p:spTree>
    <p:extLst>
      <p:ext uri="{BB962C8B-B14F-4D97-AF65-F5344CB8AC3E}">
        <p14:creationId xmlns:p14="http://schemas.microsoft.com/office/powerpoint/2010/main" val="17910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40" y="119143"/>
            <a:ext cx="8911687" cy="1280890"/>
          </a:xfrm>
        </p:spPr>
        <p:txBody>
          <a:bodyPr/>
          <a:lstStyle/>
          <a:p>
            <a:r>
              <a:rPr lang="en-US" dirty="0"/>
              <a:t>Distributed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605" y="918950"/>
            <a:ext cx="9525687" cy="3777622"/>
          </a:xfrm>
        </p:spPr>
        <p:txBody>
          <a:bodyPr>
            <a:no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nteresting </a:t>
            </a:r>
            <a:r>
              <a:rPr lang="en-US" sz="2000" dirty="0"/>
              <a:t>example is where there is no server, and a collection </a:t>
            </a:r>
            <a:r>
              <a:rPr lang="en-US" sz="2000" dirty="0" smtClean="0"/>
              <a:t>of peer </a:t>
            </a:r>
            <a:r>
              <a:rPr lang="en-US" sz="2000" dirty="0"/>
              <a:t>processes must coordinate their accesses to shared </a:t>
            </a:r>
            <a:r>
              <a:rPr lang="en-US" sz="2000" dirty="0" smtClean="0"/>
              <a:t>resources</a:t>
            </a:r>
            <a:endParaRPr lang="en-US" sz="2000" dirty="0"/>
          </a:p>
          <a:p>
            <a:r>
              <a:rPr lang="en-US" sz="2000" dirty="0" smtClean="0"/>
              <a:t>Ethernets </a:t>
            </a:r>
            <a:r>
              <a:rPr lang="en-US" sz="2000" dirty="0"/>
              <a:t>and IEEE 802.11 wireless </a:t>
            </a:r>
            <a:r>
              <a:rPr lang="en-US" sz="2000" dirty="0" smtClean="0"/>
              <a:t>networks in </a:t>
            </a:r>
            <a:r>
              <a:rPr lang="en-US" sz="2000" dirty="0"/>
              <a:t>‘ad hoc’ </a:t>
            </a:r>
            <a:r>
              <a:rPr lang="en-US" sz="2000" dirty="0" smtClean="0"/>
              <a:t>mode</a:t>
            </a:r>
          </a:p>
          <a:p>
            <a:pPr lvl="1"/>
            <a:r>
              <a:rPr lang="en-US" sz="1800" dirty="0" smtClean="0"/>
              <a:t>Network </a:t>
            </a:r>
            <a:r>
              <a:rPr lang="en-US" sz="1800" dirty="0"/>
              <a:t>interfaces cooperate as peers so that only one </a:t>
            </a:r>
            <a:r>
              <a:rPr lang="en-US" sz="1800" dirty="0" smtClean="0"/>
              <a:t>node transmits </a:t>
            </a:r>
            <a:r>
              <a:rPr lang="en-US" sz="1800" dirty="0"/>
              <a:t>at a time on the shared medium. </a:t>
            </a:r>
            <a:endParaRPr lang="en-US" sz="1800" dirty="0" smtClean="0"/>
          </a:p>
          <a:p>
            <a:r>
              <a:rPr lang="en-US" sz="2000" dirty="0" smtClean="0"/>
              <a:t>System </a:t>
            </a:r>
            <a:r>
              <a:rPr lang="en-US" sz="2000" dirty="0"/>
              <a:t>monitoring </a:t>
            </a:r>
            <a:r>
              <a:rPr lang="en-US" sz="2000" dirty="0" smtClean="0"/>
              <a:t>the number </a:t>
            </a:r>
            <a:r>
              <a:rPr lang="en-US" sz="2000" dirty="0"/>
              <a:t>of vacancies in a car park with a process at each entrance and exit that tracks </a:t>
            </a:r>
            <a:r>
              <a:rPr lang="en-US" sz="2000" dirty="0" smtClean="0"/>
              <a:t>the number </a:t>
            </a:r>
            <a:r>
              <a:rPr lang="en-US" sz="2000" dirty="0"/>
              <a:t>of vehicles entering and leaving. </a:t>
            </a:r>
            <a:endParaRPr lang="en-US" sz="2000" dirty="0" smtClean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process keeps a count of the total </a:t>
            </a:r>
            <a:r>
              <a:rPr lang="en-US" sz="2000" dirty="0" smtClean="0"/>
              <a:t>number of </a:t>
            </a:r>
            <a:r>
              <a:rPr lang="en-US" sz="2000" dirty="0"/>
              <a:t>vehicles within the car park and displays whether or not it is full.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processes </a:t>
            </a:r>
            <a:r>
              <a:rPr lang="en-US" sz="2000" dirty="0" smtClean="0"/>
              <a:t>must update </a:t>
            </a:r>
            <a:r>
              <a:rPr lang="en-US" sz="2000" dirty="0"/>
              <a:t>the shared count of the number of vehicles consistently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There are several </a:t>
            </a:r>
            <a:r>
              <a:rPr lang="en-US" sz="2000" dirty="0" smtClean="0"/>
              <a:t>ways of </a:t>
            </a:r>
            <a:r>
              <a:rPr lang="en-US" sz="2000" dirty="0"/>
              <a:t>achieving </a:t>
            </a:r>
            <a:r>
              <a:rPr lang="en-US" sz="2000" dirty="0" smtClean="0"/>
              <a:t>that</a:t>
            </a:r>
          </a:p>
          <a:p>
            <a:pPr lvl="2"/>
            <a:r>
              <a:rPr lang="en-US" sz="2000" dirty="0"/>
              <a:t>T</a:t>
            </a:r>
            <a:r>
              <a:rPr lang="en-US" sz="2000" dirty="0" smtClean="0"/>
              <a:t>hese </a:t>
            </a:r>
            <a:r>
              <a:rPr lang="en-US" sz="2000" dirty="0"/>
              <a:t>processes to be able to </a:t>
            </a:r>
            <a:r>
              <a:rPr lang="en-US" sz="2000" dirty="0" smtClean="0"/>
              <a:t>obtain mutual </a:t>
            </a:r>
            <a:r>
              <a:rPr lang="en-US" sz="2000" dirty="0"/>
              <a:t>exclusion solely by communicating among themselves, eliminating the need </a:t>
            </a:r>
            <a:r>
              <a:rPr lang="en-US" sz="2000" dirty="0" smtClean="0"/>
              <a:t>for a </a:t>
            </a:r>
            <a:r>
              <a:rPr lang="en-US" sz="2000" dirty="0"/>
              <a:t>separate server.</a:t>
            </a:r>
          </a:p>
        </p:txBody>
      </p:sp>
    </p:spTree>
    <p:extLst>
      <p:ext uri="{BB962C8B-B14F-4D97-AF65-F5344CB8AC3E}">
        <p14:creationId xmlns:p14="http://schemas.microsoft.com/office/powerpoint/2010/main" val="5614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107" y="1473958"/>
            <a:ext cx="9648968" cy="503602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Application level protocol for executing a critical section</a:t>
            </a:r>
          </a:p>
          <a:p>
            <a:pPr lvl="1"/>
            <a:r>
              <a:rPr lang="en-US" sz="2200" dirty="0"/>
              <a:t>enter()			// enter critical section-block if necessary</a:t>
            </a:r>
          </a:p>
          <a:p>
            <a:pPr lvl="1"/>
            <a:r>
              <a:rPr lang="en-US" sz="2200" dirty="0" err="1"/>
              <a:t>resrouceAccess</a:t>
            </a:r>
            <a:r>
              <a:rPr lang="en-US" sz="2200" dirty="0"/>
              <a:t>() 		//access shared </a:t>
            </a:r>
            <a:r>
              <a:rPr lang="en-US" sz="2200" dirty="0" err="1"/>
              <a:t>resoruces</a:t>
            </a:r>
            <a:endParaRPr lang="en-US" sz="2200" dirty="0"/>
          </a:p>
          <a:p>
            <a:pPr lvl="1"/>
            <a:r>
              <a:rPr lang="en-US" sz="2200" dirty="0"/>
              <a:t>exit()			//leave critical section-other processes may enter</a:t>
            </a:r>
          </a:p>
          <a:p>
            <a:r>
              <a:rPr lang="en-US" sz="2200" dirty="0"/>
              <a:t>Essential requirements:</a:t>
            </a:r>
          </a:p>
          <a:p>
            <a:pPr lvl="1"/>
            <a:r>
              <a:rPr lang="en-US" sz="2200" dirty="0"/>
              <a:t>ME1: (</a:t>
            </a:r>
            <a:r>
              <a:rPr lang="en-US" sz="2200" b="1" dirty="0"/>
              <a:t>safety</a:t>
            </a:r>
            <a:r>
              <a:rPr lang="en-US" sz="2200" dirty="0"/>
              <a:t>) 	at most one process may execute in the critical section</a:t>
            </a:r>
          </a:p>
          <a:p>
            <a:pPr lvl="1"/>
            <a:r>
              <a:rPr lang="en-US" sz="2200" dirty="0"/>
              <a:t>ME2: </a:t>
            </a:r>
            <a:r>
              <a:rPr lang="en-US" sz="2200" b="1" dirty="0"/>
              <a:t>(liveness</a:t>
            </a:r>
            <a:r>
              <a:rPr lang="en-US" sz="2200" dirty="0"/>
              <a:t>)	Request to enter and exit the critical section eventually succeed. </a:t>
            </a:r>
          </a:p>
          <a:p>
            <a:pPr lvl="1"/>
            <a:r>
              <a:rPr lang="en-US" sz="2200" dirty="0"/>
              <a:t>ME3(</a:t>
            </a:r>
            <a:r>
              <a:rPr lang="en-US" sz="2200" b="1" dirty="0"/>
              <a:t>ordering</a:t>
            </a:r>
            <a:r>
              <a:rPr lang="en-US" sz="2200" dirty="0"/>
              <a:t>) One request to enter the CS happened-before another, then entry to the CS is granted in that order. </a:t>
            </a:r>
          </a:p>
          <a:p>
            <a:r>
              <a:rPr lang="en-US" sz="2200" dirty="0"/>
              <a:t>ME2 implies freedom from both deadlock and starvation</a:t>
            </a:r>
            <a:r>
              <a:rPr lang="en-US" sz="2200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618" y="1555845"/>
            <a:ext cx="9784995" cy="5008728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sz="2000" dirty="0" smtClean="0"/>
          </a:p>
          <a:p>
            <a:r>
              <a:rPr lang="en-US" sz="2900" dirty="0"/>
              <a:t>A deadlock </a:t>
            </a:r>
            <a:r>
              <a:rPr lang="en-US" sz="2900" dirty="0" smtClean="0"/>
              <a:t>would involve </a:t>
            </a:r>
            <a:r>
              <a:rPr lang="en-US" sz="2900" dirty="0"/>
              <a:t>two or more of the processes becoming stuck indefinitely while attempting </a:t>
            </a:r>
            <a:r>
              <a:rPr lang="en-US" sz="2900" dirty="0" smtClean="0"/>
              <a:t>to enter </a:t>
            </a:r>
            <a:r>
              <a:rPr lang="en-US" sz="2900" dirty="0"/>
              <a:t>or exit the critical section, </a:t>
            </a:r>
            <a:r>
              <a:rPr lang="en-US" sz="2900" b="1" dirty="0"/>
              <a:t>by virtue of their mutual interdependence. </a:t>
            </a:r>
            <a:endParaRPr lang="en-US" sz="2900" b="1" dirty="0" smtClean="0"/>
          </a:p>
          <a:p>
            <a:r>
              <a:rPr lang="en-US" sz="2900" dirty="0" smtClean="0"/>
              <a:t>But even without </a:t>
            </a:r>
            <a:r>
              <a:rPr lang="en-US" sz="2900" dirty="0"/>
              <a:t>a deadlock, a poor algorithm might lead to </a:t>
            </a:r>
            <a:r>
              <a:rPr lang="en-US" sz="2900" b="1" i="1" dirty="0"/>
              <a:t>starvation</a:t>
            </a:r>
            <a:r>
              <a:rPr lang="en-US" sz="2900" b="1" dirty="0"/>
              <a:t>:</a:t>
            </a:r>
            <a:r>
              <a:rPr lang="en-US" sz="2900" dirty="0"/>
              <a:t> </a:t>
            </a:r>
            <a:endParaRPr lang="en-US" sz="2900" dirty="0" smtClean="0"/>
          </a:p>
          <a:p>
            <a:pPr lvl="1"/>
            <a:r>
              <a:rPr lang="en-US" sz="2900" dirty="0" smtClean="0"/>
              <a:t>the indefinite postponement </a:t>
            </a:r>
            <a:r>
              <a:rPr lang="en-US" sz="2900" dirty="0"/>
              <a:t>of entry for a process that has </a:t>
            </a:r>
            <a:r>
              <a:rPr lang="en-US" sz="2900" dirty="0" smtClean="0"/>
              <a:t>requested it  </a:t>
            </a:r>
            <a:endParaRPr lang="en-US" sz="2900" dirty="0"/>
          </a:p>
          <a:p>
            <a:r>
              <a:rPr lang="en-US" sz="2900" dirty="0" smtClean="0"/>
              <a:t>Starvation </a:t>
            </a:r>
            <a:r>
              <a:rPr lang="en-US" sz="2900" dirty="0"/>
              <a:t>involves </a:t>
            </a:r>
            <a:r>
              <a:rPr lang="en-US" sz="2900" b="1" dirty="0"/>
              <a:t>fairness condition</a:t>
            </a:r>
            <a:r>
              <a:rPr lang="en-US" sz="2900" dirty="0"/>
              <a:t>. </a:t>
            </a:r>
          </a:p>
          <a:p>
            <a:pPr lvl="1"/>
            <a:r>
              <a:rPr lang="en-US" sz="2700" dirty="0"/>
              <a:t>Another fairness issue is </a:t>
            </a:r>
            <a:r>
              <a:rPr lang="en-US" sz="2700" dirty="0" smtClean="0"/>
              <a:t>the order </a:t>
            </a:r>
            <a:r>
              <a:rPr lang="en-US" sz="2700" dirty="0"/>
              <a:t>in which processes enter the critical </a:t>
            </a:r>
            <a:r>
              <a:rPr lang="en-US" sz="2700" dirty="0" smtClean="0"/>
              <a:t>section</a:t>
            </a:r>
          </a:p>
          <a:p>
            <a:pPr lvl="1"/>
            <a:r>
              <a:rPr lang="en-US" sz="2700" dirty="0" smtClean="0"/>
              <a:t>It </a:t>
            </a:r>
            <a:r>
              <a:rPr lang="en-US" sz="2700" dirty="0"/>
              <a:t>is not possible to use the request time to order them due to lack of global clock. </a:t>
            </a:r>
          </a:p>
          <a:p>
            <a:pPr lvl="1"/>
            <a:r>
              <a:rPr lang="en-US" sz="2700" dirty="0"/>
              <a:t>So usually, we use </a:t>
            </a:r>
            <a:r>
              <a:rPr lang="en-US" sz="2700" b="1" dirty="0"/>
              <a:t>happen-before ordering </a:t>
            </a:r>
            <a:r>
              <a:rPr lang="en-US" sz="2700" dirty="0"/>
              <a:t>to order message requests</a:t>
            </a:r>
            <a:r>
              <a:rPr lang="en-US" sz="2700" dirty="0" smtClean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8757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5" y="160086"/>
            <a:ext cx="8911687" cy="128089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of algorithms for mutual </a:t>
            </a:r>
            <a:r>
              <a:rPr lang="en-US" dirty="0" smtClean="0"/>
              <a:t>exclusion-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958" y="1440976"/>
            <a:ext cx="9921472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</a:t>
            </a:r>
            <a:r>
              <a:rPr lang="en-US" sz="2400" b="1" i="1" dirty="0" smtClean="0"/>
              <a:t>andwidth </a:t>
            </a:r>
            <a:r>
              <a:rPr lang="en-US" sz="2400" b="1" dirty="0"/>
              <a:t>consumed</a:t>
            </a:r>
            <a:r>
              <a:rPr lang="en-US" sz="2400" dirty="0"/>
              <a:t>, which is proportional to the number of messages sent </a:t>
            </a:r>
            <a:r>
              <a:rPr lang="en-US" sz="2400" dirty="0" smtClean="0"/>
              <a:t>in each </a:t>
            </a:r>
            <a:r>
              <a:rPr lang="en-US" sz="2400" i="1" dirty="0"/>
              <a:t>entry </a:t>
            </a:r>
            <a:r>
              <a:rPr lang="en-US" sz="2400" dirty="0"/>
              <a:t>and </a:t>
            </a:r>
            <a:r>
              <a:rPr lang="en-US" sz="2400" i="1" dirty="0"/>
              <a:t>exit </a:t>
            </a:r>
            <a:r>
              <a:rPr lang="en-US" sz="2400" dirty="0" smtClean="0"/>
              <a:t>operation;</a:t>
            </a:r>
          </a:p>
          <a:p>
            <a:r>
              <a:rPr lang="en-US" sz="2400" b="1" i="1" dirty="0" smtClean="0"/>
              <a:t>client delay </a:t>
            </a:r>
            <a:r>
              <a:rPr lang="en-US" sz="2400" dirty="0" smtClean="0"/>
              <a:t>incurred by a process at each </a:t>
            </a:r>
            <a:r>
              <a:rPr lang="en-US" sz="2400" i="1" dirty="0" smtClean="0"/>
              <a:t>entry </a:t>
            </a:r>
            <a:r>
              <a:rPr lang="en-US" sz="2400" dirty="0" smtClean="0"/>
              <a:t>and </a:t>
            </a:r>
            <a:r>
              <a:rPr lang="en-US" sz="2400" i="1" dirty="0" smtClean="0"/>
              <a:t>exit </a:t>
            </a:r>
            <a:r>
              <a:rPr lang="en-US" sz="2400" dirty="0" smtClean="0"/>
              <a:t>operation;</a:t>
            </a:r>
          </a:p>
          <a:p>
            <a:r>
              <a:rPr lang="en-US" sz="2400" b="1" dirty="0" smtClean="0"/>
              <a:t>Algorithm’s </a:t>
            </a:r>
            <a:r>
              <a:rPr lang="en-US" sz="2400" b="1" dirty="0"/>
              <a:t>effect upon the </a:t>
            </a:r>
            <a:r>
              <a:rPr lang="en-US" sz="2400" b="1" i="1" dirty="0"/>
              <a:t>throughput </a:t>
            </a:r>
            <a:r>
              <a:rPr lang="en-US" sz="2400" dirty="0"/>
              <a:t>of the system.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rate at </a:t>
            </a:r>
            <a:r>
              <a:rPr lang="en-US" sz="2400" dirty="0" smtClean="0"/>
              <a:t>which Collection </a:t>
            </a:r>
            <a:r>
              <a:rPr lang="en-US" sz="2400" dirty="0"/>
              <a:t>of processes as a whole can access the critical section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We measure </a:t>
            </a:r>
            <a:r>
              <a:rPr lang="en-US" sz="2400" dirty="0" smtClean="0"/>
              <a:t>the effect </a:t>
            </a:r>
            <a:r>
              <a:rPr lang="en-US" sz="2400" dirty="0"/>
              <a:t>using the </a:t>
            </a:r>
            <a:r>
              <a:rPr lang="en-US" sz="2400" i="1" dirty="0"/>
              <a:t>synchronization delay </a:t>
            </a:r>
            <a:r>
              <a:rPr lang="en-US" sz="2400" dirty="0"/>
              <a:t>between one process exiting the </a:t>
            </a:r>
            <a:r>
              <a:rPr lang="en-US" sz="2400" dirty="0" smtClean="0"/>
              <a:t>critical section </a:t>
            </a:r>
            <a:r>
              <a:rPr lang="en-US" sz="2400" dirty="0"/>
              <a:t>and the next process entering it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Throughput </a:t>
            </a:r>
            <a:r>
              <a:rPr lang="en-US" sz="2400" dirty="0"/>
              <a:t>is greater when </a:t>
            </a:r>
            <a:r>
              <a:rPr lang="en-US" sz="2400" dirty="0" smtClean="0"/>
              <a:t>the synchronization </a:t>
            </a:r>
            <a:r>
              <a:rPr lang="en-US" sz="2400" dirty="0"/>
              <a:t>delay is shorter.</a:t>
            </a:r>
          </a:p>
        </p:txBody>
      </p:sp>
    </p:spTree>
    <p:extLst>
      <p:ext uri="{BB962C8B-B14F-4D97-AF65-F5344CB8AC3E}">
        <p14:creationId xmlns:p14="http://schemas.microsoft.com/office/powerpoint/2010/main" val="38468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9E0179-4902-4DAE-BC54-68A3898BC201}" type="slidenum">
              <a:rPr lang="fr-FR" altLang="en-US" sz="1400"/>
              <a:pPr eaLnBrk="1" hangingPunct="1"/>
              <a:t>18</a:t>
            </a:fld>
            <a:endParaRPr lang="fr-FR" altLang="en-US" sz="140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74938" y="381000"/>
            <a:ext cx="7993062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Mutual Exclusion Algorithms</a:t>
            </a:r>
          </a:p>
        </p:txBody>
      </p:sp>
      <p:sp>
        <p:nvSpPr>
          <p:cNvPr id="103428" name="Rectangle 1028">
            <a:hlinkClick r:id="rId2" action="ppaction://hlinksldjump" tooltip="Mutual Exclusion Algorithms Comparison"/>
          </p:cNvPr>
          <p:cNvSpPr>
            <a:spLocks noChangeArrowheads="1"/>
          </p:cNvSpPr>
          <p:nvPr/>
        </p:nvSpPr>
        <p:spPr bwMode="auto">
          <a:xfrm>
            <a:off x="2571750" y="5662614"/>
            <a:ext cx="7772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Mutual Exclusion Algorithms Comparison</a:t>
            </a:r>
          </a:p>
        </p:txBody>
      </p:sp>
      <p:sp>
        <p:nvSpPr>
          <p:cNvPr id="103430" name="Rectangle 1030"/>
          <p:cNvSpPr>
            <a:spLocks noChangeArrowheads="1"/>
          </p:cNvSpPr>
          <p:nvPr/>
        </p:nvSpPr>
        <p:spPr bwMode="auto">
          <a:xfrm>
            <a:off x="2571750" y="1700213"/>
            <a:ext cx="77724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Basic hypotheses: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/>
              <a:t>System:  asynchronous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/>
              <a:t>Processes: don’t fail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/>
              <a:t>Message transmission: reliable</a:t>
            </a:r>
          </a:p>
        </p:txBody>
      </p:sp>
      <p:sp>
        <p:nvSpPr>
          <p:cNvPr id="103431" name="Rectangle 1031">
            <a:hlinkClick r:id="rId3" action="ppaction://hlinksldjump" tooltip=" Central Server Algorithm"/>
          </p:cNvPr>
          <p:cNvSpPr>
            <a:spLocks noChangeArrowheads="1"/>
          </p:cNvSpPr>
          <p:nvPr/>
        </p:nvSpPr>
        <p:spPr bwMode="auto">
          <a:xfrm>
            <a:off x="2571750" y="3429000"/>
            <a:ext cx="3741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 Central Server Algorithm</a:t>
            </a:r>
          </a:p>
        </p:txBody>
      </p:sp>
      <p:sp>
        <p:nvSpPr>
          <p:cNvPr id="103432" name="Rectangle 1032">
            <a:hlinkClick r:id="rId4" action="ppaction://hlinksldjump" tooltip=" Ring-Based Algorithm"/>
          </p:cNvPr>
          <p:cNvSpPr>
            <a:spLocks noChangeArrowheads="1"/>
          </p:cNvSpPr>
          <p:nvPr/>
        </p:nvSpPr>
        <p:spPr bwMode="auto">
          <a:xfrm>
            <a:off x="2571750" y="3959225"/>
            <a:ext cx="568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 Ring-Based Algorithm</a:t>
            </a:r>
          </a:p>
        </p:txBody>
      </p:sp>
      <p:sp>
        <p:nvSpPr>
          <p:cNvPr id="103433" name="Rectangle 1033">
            <a:hlinkClick r:id="rId5" action="ppaction://hlinksldjump" tooltip=" Mutual Exclusion using Multicast and Logical Clocks"/>
          </p:cNvPr>
          <p:cNvSpPr>
            <a:spLocks noChangeArrowheads="1"/>
          </p:cNvSpPr>
          <p:nvPr/>
        </p:nvSpPr>
        <p:spPr bwMode="auto">
          <a:xfrm>
            <a:off x="2571751" y="4546601"/>
            <a:ext cx="75312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 Mutual Exclusion using Multicast and Logical Clocks</a:t>
            </a:r>
          </a:p>
        </p:txBody>
      </p:sp>
      <p:sp>
        <p:nvSpPr>
          <p:cNvPr id="103434" name="Rectangle 1034">
            <a:hlinkClick r:id="rId6" action="ppaction://hlinksldjump" tooltip=" Maekawa’s Voting Algorithm"/>
          </p:cNvPr>
          <p:cNvSpPr>
            <a:spLocks noChangeArrowheads="1"/>
          </p:cNvSpPr>
          <p:nvPr/>
        </p:nvSpPr>
        <p:spPr bwMode="auto">
          <a:xfrm>
            <a:off x="2571751" y="5119688"/>
            <a:ext cx="425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 Maekawa’s Voting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1490989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3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allAtOnce"/>
      <p:bldP spid="103430" grpId="0" build="p" autoUpdateAnimBg="0"/>
      <p:bldP spid="103431" grpId="0"/>
      <p:bldP spid="103432" grpId="0"/>
      <p:bldP spid="103433" grpId="0"/>
      <p:bldP spid="1034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central server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simplest way to grant permission to enter the critical section is to employ a server.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process sends a request message to server and awaits a reply from it.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a reply constitutes a token signifying the permission to enter the critical section.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no other process has the token at the time of the request, then the server replied immediately with the token.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token is currently held by other processes, the server does not reply but queues the request.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Client on exiting the critical section, a message is sent to server, giving it back the token.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0" y="1506582"/>
            <a:ext cx="9601200" cy="50509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chapter introduces a collection of algorithms whose goals vary but that share an </a:t>
            </a:r>
            <a:r>
              <a:rPr lang="en-US" sz="2000" dirty="0" smtClean="0"/>
              <a:t>aim that </a:t>
            </a:r>
            <a:r>
              <a:rPr lang="en-US" sz="2000" dirty="0"/>
              <a:t>is fundamental in distributed systems: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a set of processes to coordinate </a:t>
            </a:r>
            <a:r>
              <a:rPr lang="en-US" sz="2000" dirty="0" smtClean="0"/>
              <a:t>their actions </a:t>
            </a:r>
            <a:r>
              <a:rPr lang="en-US" sz="2000" dirty="0"/>
              <a:t>or to agree on one or more values.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 </a:t>
            </a:r>
            <a:r>
              <a:rPr lang="en-US" sz="2000" dirty="0"/>
              <a:t>the case of a complex </a:t>
            </a:r>
            <a:r>
              <a:rPr lang="en-US" sz="2000" dirty="0" smtClean="0"/>
              <a:t>piece of </a:t>
            </a:r>
            <a:r>
              <a:rPr lang="en-US" sz="2000" dirty="0"/>
              <a:t>machinery such as a spaceship, it is essential that the computers controlling it </a:t>
            </a:r>
            <a:r>
              <a:rPr lang="en-US" sz="2000" dirty="0" smtClean="0"/>
              <a:t>agree on </a:t>
            </a:r>
            <a:r>
              <a:rPr lang="en-US" sz="2000" dirty="0"/>
              <a:t>such conditions as whether the spaceship’s mission is proceeding or has </a:t>
            </a:r>
            <a:r>
              <a:rPr lang="en-US" sz="2000" dirty="0" smtClean="0"/>
              <a:t>been aborted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Furthermore</a:t>
            </a:r>
            <a:r>
              <a:rPr lang="en-US" sz="2000" dirty="0"/>
              <a:t>, the computers must coordinate their actions correctly with </a:t>
            </a:r>
            <a:r>
              <a:rPr lang="en-US" sz="2000" dirty="0" smtClean="0"/>
              <a:t>respect to </a:t>
            </a:r>
            <a:r>
              <a:rPr lang="en-US" sz="2000" dirty="0"/>
              <a:t>shared resources (the spaceship’s sensors and actuators).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computers must be </a:t>
            </a:r>
            <a:r>
              <a:rPr lang="en-US" sz="2000" dirty="0" smtClean="0"/>
              <a:t>able to </a:t>
            </a:r>
            <a:r>
              <a:rPr lang="en-US" sz="2000" dirty="0"/>
              <a:t>do so even where there is no fixed master-slave relationship between the components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reason for avoiding </a:t>
            </a:r>
            <a:r>
              <a:rPr lang="en-US" sz="2000" dirty="0" smtClean="0"/>
              <a:t>fixed master-slave </a:t>
            </a:r>
            <a:r>
              <a:rPr lang="en-US" sz="2000" dirty="0"/>
              <a:t>relationships is that we often require our systems to keep working </a:t>
            </a:r>
            <a:r>
              <a:rPr lang="en-US" sz="2000" dirty="0" smtClean="0"/>
              <a:t>correctly even </a:t>
            </a:r>
            <a:r>
              <a:rPr lang="en-US" sz="2000" dirty="0"/>
              <a:t>if failures occur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so we need to avoid single points of failure, such as fixed masters.</a:t>
            </a:r>
          </a:p>
        </p:txBody>
      </p:sp>
    </p:spTree>
    <p:extLst>
      <p:ext uri="{BB962C8B-B14F-4D97-AF65-F5344CB8AC3E}">
        <p14:creationId xmlns:p14="http://schemas.microsoft.com/office/powerpoint/2010/main" val="16015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5F547D-EEDD-4320-B46D-35151E303733}" type="datetime5">
              <a:rPr lang="en-GB" altLang="en-US" sz="1400"/>
              <a:pPr/>
              <a:t>19-Oct-19</a:t>
            </a:fld>
            <a:endParaRPr lang="en-GB" altLang="en-US" sz="140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ACE735-78EE-4AA4-AE81-14E129177BFD}" type="slidenum">
              <a:rPr lang="en-GB" altLang="en-US" sz="1400"/>
              <a:pPr/>
              <a:t>20</a:t>
            </a:fld>
            <a:endParaRPr lang="en-GB" altLang="en-US" sz="140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524000" y="838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 dirty="0">
                <a:solidFill>
                  <a:schemeClr val="tx2"/>
                </a:solidFill>
              </a:rPr>
              <a:t>Server managing a mutual exclusion token for </a:t>
            </a:r>
            <a:r>
              <a:rPr lang="en-GB" altLang="en-US" sz="4400" dirty="0" smtClean="0">
                <a:solidFill>
                  <a:schemeClr val="tx2"/>
                </a:solidFill>
              </a:rPr>
              <a:t>processes</a:t>
            </a:r>
            <a:endParaRPr lang="en-GB" altLang="en-US" sz="4400" dirty="0">
              <a:solidFill>
                <a:schemeClr val="tx2"/>
              </a:solidFill>
            </a:endParaRPr>
          </a:p>
        </p:txBody>
      </p:sp>
      <p:grpSp>
        <p:nvGrpSpPr>
          <p:cNvPr id="4102" name="Group 5"/>
          <p:cNvGrpSpPr>
            <a:grpSpLocks/>
          </p:cNvGrpSpPr>
          <p:nvPr/>
        </p:nvGrpSpPr>
        <p:grpSpPr bwMode="auto">
          <a:xfrm>
            <a:off x="2743201" y="1752600"/>
            <a:ext cx="6462713" cy="4414838"/>
            <a:chOff x="779" y="931"/>
            <a:chExt cx="4071" cy="2781"/>
          </a:xfrm>
        </p:grpSpPr>
        <p:sp>
          <p:nvSpPr>
            <p:cNvPr id="4103" name="Oval 6"/>
            <p:cNvSpPr>
              <a:spLocks noChangeArrowheads="1"/>
            </p:cNvSpPr>
            <p:nvPr/>
          </p:nvSpPr>
          <p:spPr bwMode="auto">
            <a:xfrm>
              <a:off x="2446" y="1121"/>
              <a:ext cx="1018" cy="1026"/>
            </a:xfrm>
            <a:prstGeom prst="ellipse">
              <a:avLst/>
            </a:prstGeom>
            <a:solidFill>
              <a:srgbClr val="FFDC99"/>
            </a:solidFill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4" name="Line 7"/>
            <p:cNvSpPr>
              <a:spLocks noChangeShapeType="1"/>
            </p:cNvSpPr>
            <p:nvPr/>
          </p:nvSpPr>
          <p:spPr bwMode="auto">
            <a:xfrm>
              <a:off x="2902" y="1463"/>
              <a:ext cx="1369" cy="10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2744" y="1319"/>
              <a:ext cx="193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6" name="Rectangle 9"/>
            <p:cNvSpPr>
              <a:spLocks noChangeArrowheads="1"/>
            </p:cNvSpPr>
            <p:nvPr/>
          </p:nvSpPr>
          <p:spPr bwMode="auto">
            <a:xfrm>
              <a:off x="2744" y="1319"/>
              <a:ext cx="211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7" name="Oval 10"/>
            <p:cNvSpPr>
              <a:spLocks noChangeArrowheads="1"/>
            </p:cNvSpPr>
            <p:nvPr/>
          </p:nvSpPr>
          <p:spPr bwMode="auto">
            <a:xfrm>
              <a:off x="4306" y="2470"/>
              <a:ext cx="544" cy="540"/>
            </a:xfrm>
            <a:prstGeom prst="ellipse">
              <a:avLst/>
            </a:prstGeom>
            <a:solidFill>
              <a:srgbClr val="FFDC99"/>
            </a:solidFill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8" name="Oval 11"/>
            <p:cNvSpPr>
              <a:spLocks noChangeArrowheads="1"/>
            </p:cNvSpPr>
            <p:nvPr/>
          </p:nvSpPr>
          <p:spPr bwMode="auto">
            <a:xfrm>
              <a:off x="3271" y="3118"/>
              <a:ext cx="526" cy="522"/>
            </a:xfrm>
            <a:prstGeom prst="ellipse">
              <a:avLst/>
            </a:prstGeom>
            <a:solidFill>
              <a:srgbClr val="FFDC99"/>
            </a:solidFill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9" name="Oval 12"/>
            <p:cNvSpPr>
              <a:spLocks noChangeArrowheads="1"/>
            </p:cNvSpPr>
            <p:nvPr/>
          </p:nvSpPr>
          <p:spPr bwMode="auto">
            <a:xfrm>
              <a:off x="1937" y="3154"/>
              <a:ext cx="562" cy="558"/>
            </a:xfrm>
            <a:prstGeom prst="ellipse">
              <a:avLst/>
            </a:prstGeom>
            <a:solidFill>
              <a:srgbClr val="FFDC99"/>
            </a:solidFill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10" name="Oval 13"/>
            <p:cNvSpPr>
              <a:spLocks noChangeArrowheads="1"/>
            </p:cNvSpPr>
            <p:nvPr/>
          </p:nvSpPr>
          <p:spPr bwMode="auto">
            <a:xfrm>
              <a:off x="779" y="2578"/>
              <a:ext cx="509" cy="540"/>
            </a:xfrm>
            <a:prstGeom prst="ellipse">
              <a:avLst/>
            </a:prstGeom>
            <a:solidFill>
              <a:srgbClr val="FFDC99"/>
            </a:solidFill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11" name="Rectangle 14"/>
            <p:cNvSpPr>
              <a:spLocks noChangeArrowheads="1"/>
            </p:cNvSpPr>
            <p:nvPr/>
          </p:nvSpPr>
          <p:spPr bwMode="auto">
            <a:xfrm>
              <a:off x="2770" y="931"/>
              <a:ext cx="4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12" name="Freeform 15"/>
            <p:cNvSpPr>
              <a:spLocks/>
            </p:cNvSpPr>
            <p:nvPr/>
          </p:nvSpPr>
          <p:spPr bwMode="auto">
            <a:xfrm>
              <a:off x="2727" y="1967"/>
              <a:ext cx="52" cy="90"/>
            </a:xfrm>
            <a:custGeom>
              <a:avLst/>
              <a:gdLst>
                <a:gd name="T0" fmla="*/ 17 w 52"/>
                <a:gd name="T1" fmla="*/ 90 h 90"/>
                <a:gd name="T2" fmla="*/ 0 w 52"/>
                <a:gd name="T3" fmla="*/ 72 h 90"/>
                <a:gd name="T4" fmla="*/ 52 w 52"/>
                <a:gd name="T5" fmla="*/ 0 h 90"/>
                <a:gd name="T6" fmla="*/ 35 w 52"/>
                <a:gd name="T7" fmla="*/ 90 h 90"/>
                <a:gd name="T8" fmla="*/ 17 w 52"/>
                <a:gd name="T9" fmla="*/ 9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90">
                  <a:moveTo>
                    <a:pt x="17" y="90"/>
                  </a:moveTo>
                  <a:lnTo>
                    <a:pt x="0" y="72"/>
                  </a:lnTo>
                  <a:lnTo>
                    <a:pt x="52" y="0"/>
                  </a:lnTo>
                  <a:lnTo>
                    <a:pt x="35" y="90"/>
                  </a:lnTo>
                  <a:lnTo>
                    <a:pt x="17" y="9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 flipV="1">
              <a:off x="2218" y="2057"/>
              <a:ext cx="526" cy="11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Rectangle 17"/>
            <p:cNvSpPr>
              <a:spLocks noChangeArrowheads="1"/>
            </p:cNvSpPr>
            <p:nvPr/>
          </p:nvSpPr>
          <p:spPr bwMode="auto">
            <a:xfrm>
              <a:off x="1788" y="2371"/>
              <a:ext cx="6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1. Request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15" name="Rectangle 18"/>
            <p:cNvSpPr>
              <a:spLocks noChangeArrowheads="1"/>
            </p:cNvSpPr>
            <p:nvPr/>
          </p:nvSpPr>
          <p:spPr bwMode="auto">
            <a:xfrm>
              <a:off x="2086" y="2533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token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16" name="Rectangle 19"/>
            <p:cNvSpPr>
              <a:spLocks noChangeArrowheads="1"/>
            </p:cNvSpPr>
            <p:nvPr/>
          </p:nvSpPr>
          <p:spPr bwMode="auto">
            <a:xfrm>
              <a:off x="1647" y="1057"/>
              <a:ext cx="5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Queue of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17" name="Rectangle 20"/>
            <p:cNvSpPr>
              <a:spLocks noChangeArrowheads="1"/>
            </p:cNvSpPr>
            <p:nvPr/>
          </p:nvSpPr>
          <p:spPr bwMode="auto">
            <a:xfrm>
              <a:off x="1647" y="1219"/>
              <a:ext cx="5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requests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2235" y="1265"/>
              <a:ext cx="49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2"/>
            <p:cNvSpPr>
              <a:spLocks/>
            </p:cNvSpPr>
            <p:nvPr/>
          </p:nvSpPr>
          <p:spPr bwMode="auto">
            <a:xfrm>
              <a:off x="4271" y="2470"/>
              <a:ext cx="88" cy="72"/>
            </a:xfrm>
            <a:custGeom>
              <a:avLst/>
              <a:gdLst>
                <a:gd name="T0" fmla="*/ 17 w 88"/>
                <a:gd name="T1" fmla="*/ 18 h 72"/>
                <a:gd name="T2" fmla="*/ 17 w 88"/>
                <a:gd name="T3" fmla="*/ 0 h 72"/>
                <a:gd name="T4" fmla="*/ 88 w 88"/>
                <a:gd name="T5" fmla="*/ 72 h 72"/>
                <a:gd name="T6" fmla="*/ 0 w 88"/>
                <a:gd name="T7" fmla="*/ 36 h 72"/>
                <a:gd name="T8" fmla="*/ 17 w 88"/>
                <a:gd name="T9" fmla="*/ 18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72">
                  <a:moveTo>
                    <a:pt x="17" y="18"/>
                  </a:moveTo>
                  <a:lnTo>
                    <a:pt x="17" y="0"/>
                  </a:lnTo>
                  <a:lnTo>
                    <a:pt x="88" y="72"/>
                  </a:lnTo>
                  <a:lnTo>
                    <a:pt x="0" y="36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3"/>
            <p:cNvSpPr>
              <a:spLocks/>
            </p:cNvSpPr>
            <p:nvPr/>
          </p:nvSpPr>
          <p:spPr bwMode="auto">
            <a:xfrm>
              <a:off x="3130" y="2021"/>
              <a:ext cx="35" cy="90"/>
            </a:xfrm>
            <a:custGeom>
              <a:avLst/>
              <a:gdLst>
                <a:gd name="T0" fmla="*/ 18 w 35"/>
                <a:gd name="T1" fmla="*/ 90 h 90"/>
                <a:gd name="T2" fmla="*/ 0 w 35"/>
                <a:gd name="T3" fmla="*/ 90 h 90"/>
                <a:gd name="T4" fmla="*/ 0 w 35"/>
                <a:gd name="T5" fmla="*/ 0 h 90"/>
                <a:gd name="T6" fmla="*/ 35 w 35"/>
                <a:gd name="T7" fmla="*/ 72 h 90"/>
                <a:gd name="T8" fmla="*/ 18 w 35"/>
                <a:gd name="T9" fmla="*/ 9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90">
                  <a:moveTo>
                    <a:pt x="18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35" y="72"/>
                  </a:lnTo>
                  <a:lnTo>
                    <a:pt x="18" y="9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4"/>
            <p:cNvSpPr>
              <a:spLocks noChangeShapeType="1"/>
            </p:cNvSpPr>
            <p:nvPr/>
          </p:nvSpPr>
          <p:spPr bwMode="auto">
            <a:xfrm flipH="1" flipV="1">
              <a:off x="3148" y="2111"/>
              <a:ext cx="316" cy="10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Rectangle 25"/>
            <p:cNvSpPr>
              <a:spLocks noChangeArrowheads="1"/>
            </p:cNvSpPr>
            <p:nvPr/>
          </p:nvSpPr>
          <p:spPr bwMode="auto">
            <a:xfrm>
              <a:off x="3402" y="2605"/>
              <a:ext cx="6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2. Release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23" name="Rectangle 26"/>
            <p:cNvSpPr>
              <a:spLocks noChangeArrowheads="1"/>
            </p:cNvSpPr>
            <p:nvPr/>
          </p:nvSpPr>
          <p:spPr bwMode="auto">
            <a:xfrm>
              <a:off x="3665" y="2767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token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24" name="Rectangle 27"/>
            <p:cNvSpPr>
              <a:spLocks noChangeArrowheads="1"/>
            </p:cNvSpPr>
            <p:nvPr/>
          </p:nvSpPr>
          <p:spPr bwMode="auto">
            <a:xfrm>
              <a:off x="3753" y="1867"/>
              <a:ext cx="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3. Grant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25" name="Rectangle 28"/>
            <p:cNvSpPr>
              <a:spLocks noChangeArrowheads="1"/>
            </p:cNvSpPr>
            <p:nvPr/>
          </p:nvSpPr>
          <p:spPr bwMode="auto">
            <a:xfrm>
              <a:off x="3876" y="2029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token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26" name="Rectangle 29"/>
            <p:cNvSpPr>
              <a:spLocks noChangeArrowheads="1"/>
            </p:cNvSpPr>
            <p:nvPr/>
          </p:nvSpPr>
          <p:spPr bwMode="auto">
            <a:xfrm>
              <a:off x="2823" y="1399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27" name="Rectangle 30"/>
            <p:cNvSpPr>
              <a:spLocks noChangeArrowheads="1"/>
            </p:cNvSpPr>
            <p:nvPr/>
          </p:nvSpPr>
          <p:spPr bwMode="auto">
            <a:xfrm>
              <a:off x="2762" y="1661"/>
              <a:ext cx="1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8" name="Rectangle 31"/>
            <p:cNvSpPr>
              <a:spLocks noChangeArrowheads="1"/>
            </p:cNvSpPr>
            <p:nvPr/>
          </p:nvSpPr>
          <p:spPr bwMode="auto">
            <a:xfrm>
              <a:off x="2762" y="1661"/>
              <a:ext cx="193" cy="2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9" name="Rectangle 32"/>
            <p:cNvSpPr>
              <a:spLocks noChangeArrowheads="1"/>
            </p:cNvSpPr>
            <p:nvPr/>
          </p:nvSpPr>
          <p:spPr bwMode="auto">
            <a:xfrm>
              <a:off x="2823" y="174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30" name="Rectangle 33"/>
            <p:cNvSpPr>
              <a:spLocks noChangeArrowheads="1"/>
            </p:cNvSpPr>
            <p:nvPr/>
          </p:nvSpPr>
          <p:spPr bwMode="auto">
            <a:xfrm>
              <a:off x="4507" y="265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Helvetica" panose="020B0604020202020204" pitchFamily="34" charset="0"/>
                </a:rPr>
                <a:t>p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31" name="Rectangle 34"/>
            <p:cNvSpPr>
              <a:spLocks noChangeArrowheads="1"/>
            </p:cNvSpPr>
            <p:nvPr/>
          </p:nvSpPr>
          <p:spPr bwMode="auto">
            <a:xfrm>
              <a:off x="4613" y="2779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32" name="Rectangle 35"/>
            <p:cNvSpPr>
              <a:spLocks noChangeArrowheads="1"/>
            </p:cNvSpPr>
            <p:nvPr/>
          </p:nvSpPr>
          <p:spPr bwMode="auto">
            <a:xfrm>
              <a:off x="3472" y="328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Helvetica" panose="020B0604020202020204" pitchFamily="34" charset="0"/>
                </a:rPr>
                <a:t>p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33" name="Rectangle 36"/>
            <p:cNvSpPr>
              <a:spLocks noChangeArrowheads="1"/>
            </p:cNvSpPr>
            <p:nvPr/>
          </p:nvSpPr>
          <p:spPr bwMode="auto">
            <a:xfrm>
              <a:off x="3560" y="3427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34" name="Rectangle 37"/>
            <p:cNvSpPr>
              <a:spLocks noChangeArrowheads="1"/>
            </p:cNvSpPr>
            <p:nvPr/>
          </p:nvSpPr>
          <p:spPr bwMode="auto">
            <a:xfrm>
              <a:off x="2138" y="336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Helvetica" panose="020B0604020202020204" pitchFamily="34" charset="0"/>
                </a:rPr>
                <a:t>p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35" name="Rectangle 38"/>
            <p:cNvSpPr>
              <a:spLocks noChangeArrowheads="1"/>
            </p:cNvSpPr>
            <p:nvPr/>
          </p:nvSpPr>
          <p:spPr bwMode="auto">
            <a:xfrm>
              <a:off x="2244" y="3481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36" name="Rectangle 39"/>
            <p:cNvSpPr>
              <a:spLocks noChangeArrowheads="1"/>
            </p:cNvSpPr>
            <p:nvPr/>
          </p:nvSpPr>
          <p:spPr bwMode="auto">
            <a:xfrm>
              <a:off x="963" y="274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Helvetica" panose="020B0604020202020204" pitchFamily="34" charset="0"/>
                </a:rPr>
                <a:t>p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4137" name="Rectangle 40"/>
            <p:cNvSpPr>
              <a:spLocks noChangeArrowheads="1"/>
            </p:cNvSpPr>
            <p:nvPr/>
          </p:nvSpPr>
          <p:spPr bwMode="auto">
            <a:xfrm>
              <a:off x="1051" y="2887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latin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5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central server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33599"/>
            <a:ext cx="8911687" cy="434557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ME1: </a:t>
            </a:r>
            <a:r>
              <a:rPr lang="en-US" altLang="en-US" sz="2400" dirty="0" smtClean="0"/>
              <a:t>safety &amp; ME2</a:t>
            </a:r>
            <a:r>
              <a:rPr lang="en-US" altLang="en-US" sz="2400" dirty="0"/>
              <a:t>: liveness </a:t>
            </a:r>
          </a:p>
          <a:p>
            <a:pPr lvl="1"/>
            <a:r>
              <a:rPr lang="en-US" altLang="en-US" sz="2400" dirty="0"/>
              <a:t>Are satisfied </a:t>
            </a:r>
            <a:endParaRPr lang="en-US" altLang="en-US" sz="2400" dirty="0" smtClean="0"/>
          </a:p>
          <a:p>
            <a:r>
              <a:rPr lang="en-US" altLang="en-US" sz="2400" dirty="0" smtClean="0"/>
              <a:t>ME3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ordering</a:t>
            </a:r>
          </a:p>
          <a:p>
            <a:pPr lvl="1"/>
            <a:r>
              <a:rPr lang="en-US" altLang="en-US" sz="2400" dirty="0" smtClean="0"/>
              <a:t>Not Satisfied</a:t>
            </a:r>
            <a:endParaRPr lang="en-US" altLang="en-US" sz="2400" dirty="0"/>
          </a:p>
          <a:p>
            <a:r>
              <a:rPr lang="en-US" altLang="en-US" sz="2400" b="1" dirty="0" smtClean="0"/>
              <a:t>Bandwidth</a:t>
            </a:r>
            <a:r>
              <a:rPr lang="en-US" altLang="en-US" sz="2400" dirty="0"/>
              <a:t>: entering takes two messages( request followed by a grant), </a:t>
            </a:r>
            <a:endParaRPr lang="en-US" altLang="en-US" sz="2400" dirty="0" smtClean="0"/>
          </a:p>
          <a:p>
            <a:pPr lvl="1"/>
            <a:r>
              <a:rPr lang="en-US" altLang="en-US" sz="2400" b="1" dirty="0" smtClean="0"/>
              <a:t>Delayed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by the round-trip time; </a:t>
            </a:r>
            <a:endParaRPr lang="en-US" altLang="en-US" sz="2400" dirty="0" smtClean="0"/>
          </a:p>
          <a:p>
            <a:r>
              <a:rPr lang="en-US" altLang="en-US" sz="2400" dirty="0" smtClean="0"/>
              <a:t>Exiting </a:t>
            </a:r>
            <a:r>
              <a:rPr lang="en-US" altLang="en-US" sz="2400" dirty="0"/>
              <a:t>takes one release message, and does </a:t>
            </a:r>
            <a:r>
              <a:rPr lang="en-US" altLang="en-US" sz="2400" b="1" dirty="0"/>
              <a:t>not delay </a:t>
            </a:r>
            <a:r>
              <a:rPr lang="en-US" altLang="en-US" sz="2400" dirty="0"/>
              <a:t>the exiting process.    </a:t>
            </a:r>
          </a:p>
          <a:p>
            <a:r>
              <a:rPr lang="en-US" altLang="en-US" sz="2400" b="1" dirty="0"/>
              <a:t>Throughput</a:t>
            </a:r>
            <a:r>
              <a:rPr lang="en-US" altLang="en-US" sz="2400" dirty="0"/>
              <a:t> is measured by synchronization delay, the round-trip of a release message and grant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AFEF45-83B3-470C-A505-1E020724C4E7}" type="slidenum">
              <a:rPr lang="en-GB" altLang="en-US" sz="1400"/>
              <a:pPr/>
              <a:t>22</a:t>
            </a:fld>
            <a:endParaRPr lang="en-GB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Alternatives …?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 smtClean="0"/>
              <a:t>The server is a single point of failure</a:t>
            </a:r>
          </a:p>
          <a:p>
            <a:r>
              <a:rPr lang="en-GB" altLang="en-US" sz="2400" dirty="0" smtClean="0"/>
              <a:t>Also possibly a bottleneck for the system</a:t>
            </a:r>
          </a:p>
        </p:txBody>
      </p:sp>
    </p:spTree>
    <p:extLst>
      <p:ext uri="{BB962C8B-B14F-4D97-AF65-F5344CB8AC3E}">
        <p14:creationId xmlns:p14="http://schemas.microsoft.com/office/powerpoint/2010/main" val="30854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479" y="101596"/>
            <a:ext cx="8911687" cy="128089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Ring-based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87266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Simplest way to arrange mutual exclusion between N processes without requiring an additional process is arrange them in a logical ring. </a:t>
            </a:r>
          </a:p>
          <a:p>
            <a:r>
              <a:rPr lang="en-US" sz="2400" dirty="0"/>
              <a:t>Each process pi has a communication channel to the next process in the ring, p(i+1)/mod N. </a:t>
            </a:r>
          </a:p>
          <a:p>
            <a:r>
              <a:rPr lang="en-US" sz="2400" dirty="0"/>
              <a:t>The unique token is in the form of a message passed from process to process in a single direction clockwise. </a:t>
            </a:r>
          </a:p>
          <a:p>
            <a:r>
              <a:rPr lang="en-US" sz="2400" dirty="0"/>
              <a:t>If a process does not require to enter the CS when it receives the token, then it immediately forwards the token to its neighbor.</a:t>
            </a:r>
          </a:p>
          <a:p>
            <a:r>
              <a:rPr lang="en-US" sz="2400" dirty="0"/>
              <a:t>A process requires the token waits until it receives it, but retains it.</a:t>
            </a:r>
          </a:p>
          <a:p>
            <a:r>
              <a:rPr lang="en-US" sz="2400" dirty="0"/>
              <a:t>To exit the critical section, the process sends the token on to its neighbor</a:t>
            </a:r>
          </a:p>
        </p:txBody>
      </p:sp>
    </p:spTree>
    <p:extLst>
      <p:ext uri="{BB962C8B-B14F-4D97-AF65-F5344CB8AC3E}">
        <p14:creationId xmlns:p14="http://schemas.microsoft.com/office/powerpoint/2010/main" val="5584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2C66D-D619-4C7E-A5EB-212AC7A3BFF0}" type="slidenum">
              <a:rPr lang="fr-FR" altLang="en-US" sz="1400"/>
              <a:pPr eaLnBrk="1" hangingPunct="1"/>
              <a:t>24</a:t>
            </a:fld>
            <a:endParaRPr lang="fr-FR" altLang="en-US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391401" y="1752600"/>
            <a:ext cx="2841625" cy="1295400"/>
            <a:chOff x="3600" y="1104"/>
            <a:chExt cx="1790" cy="816"/>
          </a:xfrm>
        </p:grpSpPr>
        <p:sp>
          <p:nvSpPr>
            <p:cNvPr id="2086" name="AutoShape 3"/>
            <p:cNvSpPr>
              <a:spLocks noChangeArrowheads="1"/>
            </p:cNvSpPr>
            <p:nvPr/>
          </p:nvSpPr>
          <p:spPr bwMode="auto">
            <a:xfrm>
              <a:off x="3600" y="1104"/>
              <a:ext cx="1056" cy="816"/>
            </a:xfrm>
            <a:prstGeom prst="wedgeRectCallout">
              <a:avLst>
                <a:gd name="adj1" fmla="val -52083"/>
                <a:gd name="adj2" fmla="val 65685"/>
              </a:avLst>
            </a:prstGeom>
            <a:solidFill>
              <a:srgbClr val="83B2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/>
            </a:p>
          </p:txBody>
        </p:sp>
        <p:sp>
          <p:nvSpPr>
            <p:cNvPr id="2087" name="Text Box 4"/>
            <p:cNvSpPr txBox="1">
              <a:spLocks noChangeArrowheads="1"/>
            </p:cNvSpPr>
            <p:nvPr/>
          </p:nvSpPr>
          <p:spPr bwMode="auto">
            <a:xfrm>
              <a:off x="4696" y="1282"/>
              <a:ext cx="69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Critical </a:t>
              </a:r>
            </a:p>
            <a:p>
              <a:pPr eaLnBrk="1" hangingPunct="1"/>
              <a:r>
                <a:rPr lang="en-US" altLang="en-US" sz="2000"/>
                <a:t>Section 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696200" y="2062163"/>
            <a:ext cx="312738" cy="654050"/>
            <a:chOff x="4128" y="1395"/>
            <a:chExt cx="197" cy="412"/>
          </a:xfrm>
        </p:grpSpPr>
        <p:sp>
          <p:nvSpPr>
            <p:cNvPr id="2083" name="Text Box 28"/>
            <p:cNvSpPr txBox="1">
              <a:spLocks noChangeArrowheads="1"/>
            </p:cNvSpPr>
            <p:nvPr/>
          </p:nvSpPr>
          <p:spPr bwMode="auto">
            <a:xfrm>
              <a:off x="4128" y="1395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1600"/>
                <a:t> </a:t>
              </a:r>
            </a:p>
          </p:txBody>
        </p:sp>
        <p:sp>
          <p:nvSpPr>
            <p:cNvPr id="2084" name="Text Box 29"/>
            <p:cNvSpPr txBox="1">
              <a:spLocks noChangeArrowheads="1"/>
            </p:cNvSpPr>
            <p:nvPr/>
          </p:nvSpPr>
          <p:spPr bwMode="auto">
            <a:xfrm>
              <a:off x="4128" y="149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1600"/>
                <a:t> </a:t>
              </a:r>
            </a:p>
          </p:txBody>
        </p:sp>
        <p:sp>
          <p:nvSpPr>
            <p:cNvPr id="2085" name="Text Box 30"/>
            <p:cNvSpPr txBox="1">
              <a:spLocks noChangeArrowheads="1"/>
            </p:cNvSpPr>
            <p:nvPr/>
          </p:nvSpPr>
          <p:spPr bwMode="auto">
            <a:xfrm>
              <a:off x="4128" y="1595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1600"/>
                <a:t> </a:t>
              </a:r>
            </a:p>
          </p:txBody>
        </p:sp>
      </p:grpSp>
      <p:sp>
        <p:nvSpPr>
          <p:cNvPr id="117791" name="Rectangle 31"/>
          <p:cNvSpPr>
            <a:spLocks noChangeArrowheads="1"/>
          </p:cNvSpPr>
          <p:nvPr/>
        </p:nvSpPr>
        <p:spPr bwMode="auto">
          <a:xfrm>
            <a:off x="7391401" y="1757364"/>
            <a:ext cx="1001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/>
              <a:t>Enter()</a:t>
            </a:r>
          </a:p>
        </p:txBody>
      </p:sp>
      <p:sp>
        <p:nvSpPr>
          <p:cNvPr id="117792" name="Rectangle 32"/>
          <p:cNvSpPr>
            <a:spLocks noChangeArrowheads="1"/>
          </p:cNvSpPr>
          <p:nvPr/>
        </p:nvSpPr>
        <p:spPr bwMode="auto">
          <a:xfrm>
            <a:off x="7391400" y="25749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/>
              <a:t>Exit()</a:t>
            </a:r>
            <a:endParaRPr lang="en-US" altLang="en-US" sz="1800"/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6629400" y="51054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Image bitmap" r:id="rId3" imgW="514422" imgH="514422" progId="PBrush">
                  <p:embed/>
                </p:oleObj>
              </mc:Choice>
              <mc:Fallback>
                <p:oleObj name="Image bitmap" r:id="rId3" imgW="514422" imgH="514422" progId="PBrush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0540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200400" y="1905000"/>
            <a:ext cx="3962400" cy="4191000"/>
            <a:chOff x="1296" y="1200"/>
            <a:chExt cx="2496" cy="2640"/>
          </a:xfrm>
        </p:grpSpPr>
        <p:sp>
          <p:nvSpPr>
            <p:cNvPr id="2079" name="Oval 7"/>
            <p:cNvSpPr>
              <a:spLocks noChangeArrowheads="1"/>
            </p:cNvSpPr>
            <p:nvPr/>
          </p:nvSpPr>
          <p:spPr bwMode="auto">
            <a:xfrm>
              <a:off x="1296" y="1200"/>
              <a:ext cx="2496" cy="25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80" name="Group 8"/>
            <p:cNvGrpSpPr>
              <a:grpSpLocks/>
            </p:cNvGrpSpPr>
            <p:nvPr/>
          </p:nvGrpSpPr>
          <p:grpSpPr bwMode="auto">
            <a:xfrm>
              <a:off x="1296" y="1200"/>
              <a:ext cx="2496" cy="2640"/>
              <a:chOff x="1296" y="1200"/>
              <a:chExt cx="2496" cy="2640"/>
            </a:xfrm>
          </p:grpSpPr>
          <p:sp>
            <p:nvSpPr>
              <p:cNvPr id="2081" name="Rectangle 9"/>
              <p:cNvSpPr>
                <a:spLocks noChangeArrowheads="1"/>
              </p:cNvSpPr>
              <p:nvPr/>
            </p:nvSpPr>
            <p:spPr bwMode="auto">
              <a:xfrm>
                <a:off x="1680" y="350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82" name="Oval 10"/>
              <p:cNvSpPr>
                <a:spLocks noChangeArrowheads="1"/>
              </p:cNvSpPr>
              <p:nvPr/>
            </p:nvSpPr>
            <p:spPr bwMode="auto">
              <a:xfrm>
                <a:off x="1296" y="1200"/>
                <a:ext cx="2496" cy="25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05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Ring-Based Algorithm </a:t>
            </a:r>
            <a:endParaRPr lang="en-US" altLang="en-US" baseline="-25000" dirty="0" smtClean="0"/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4343400" y="16764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i="1"/>
              <a:t>P1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5867400" y="53340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en-US" sz="1800" i="1"/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3352800" y="49530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en-US" sz="1800" i="1"/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2971800" y="36576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en-US" sz="1800" i="1"/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5867400" y="19050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i="1"/>
              <a:t>P2</a:t>
            </a:r>
          </a:p>
        </p:txBody>
      </p:sp>
      <p:sp>
        <p:nvSpPr>
          <p:cNvPr id="117777" name="Oval 17"/>
          <p:cNvSpPr>
            <a:spLocks noChangeArrowheads="1"/>
          </p:cNvSpPr>
          <p:nvPr/>
        </p:nvSpPr>
        <p:spPr bwMode="auto">
          <a:xfrm>
            <a:off x="6705600" y="2971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i="1"/>
              <a:t>P3</a:t>
            </a:r>
          </a:p>
        </p:txBody>
      </p:sp>
      <p:sp>
        <p:nvSpPr>
          <p:cNvPr id="117778" name="Oval 18"/>
          <p:cNvSpPr>
            <a:spLocks noChangeArrowheads="1"/>
          </p:cNvSpPr>
          <p:nvPr/>
        </p:nvSpPr>
        <p:spPr bwMode="auto">
          <a:xfrm>
            <a:off x="6705600" y="44196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i="1"/>
              <a:t>P4</a:t>
            </a:r>
          </a:p>
        </p:txBody>
      </p:sp>
      <p:sp>
        <p:nvSpPr>
          <p:cNvPr id="117779" name="Oval 19"/>
          <p:cNvSpPr>
            <a:spLocks noChangeArrowheads="1"/>
          </p:cNvSpPr>
          <p:nvPr/>
        </p:nvSpPr>
        <p:spPr bwMode="auto">
          <a:xfrm>
            <a:off x="3352800" y="24384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/>
              <a:t>Pn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7010401" y="5257801"/>
            <a:ext cx="2398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Token navigates around the ring</a:t>
            </a:r>
          </a:p>
        </p:txBody>
      </p:sp>
      <p:sp>
        <p:nvSpPr>
          <p:cNvPr id="117781" name="Oval 21"/>
          <p:cNvSpPr>
            <a:spLocks noChangeArrowheads="1"/>
          </p:cNvSpPr>
          <p:nvPr/>
        </p:nvSpPr>
        <p:spPr bwMode="auto">
          <a:xfrm>
            <a:off x="4343400" y="1676400"/>
            <a:ext cx="533400" cy="533400"/>
          </a:xfrm>
          <a:prstGeom prst="ellipse">
            <a:avLst/>
          </a:prstGeom>
          <a:solidFill>
            <a:srgbClr val="49B76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i="1"/>
              <a:t>P1</a:t>
            </a:r>
          </a:p>
        </p:txBody>
      </p:sp>
      <p:sp>
        <p:nvSpPr>
          <p:cNvPr id="117782" name="Oval 22"/>
          <p:cNvSpPr>
            <a:spLocks noChangeArrowheads="1"/>
          </p:cNvSpPr>
          <p:nvPr/>
        </p:nvSpPr>
        <p:spPr bwMode="auto">
          <a:xfrm>
            <a:off x="5867400" y="1905000"/>
            <a:ext cx="533400" cy="533400"/>
          </a:xfrm>
          <a:prstGeom prst="ellipse">
            <a:avLst/>
          </a:prstGeom>
          <a:solidFill>
            <a:srgbClr val="49B76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i="1"/>
              <a:t>P2</a:t>
            </a:r>
          </a:p>
        </p:txBody>
      </p:sp>
      <p:sp>
        <p:nvSpPr>
          <p:cNvPr id="117783" name="Oval 23"/>
          <p:cNvSpPr>
            <a:spLocks noChangeArrowheads="1"/>
          </p:cNvSpPr>
          <p:nvPr/>
        </p:nvSpPr>
        <p:spPr bwMode="auto">
          <a:xfrm>
            <a:off x="6705600" y="2971800"/>
            <a:ext cx="533400" cy="533400"/>
          </a:xfrm>
          <a:prstGeom prst="ellipse">
            <a:avLst/>
          </a:prstGeom>
          <a:solidFill>
            <a:srgbClr val="49B76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i="1"/>
              <a:t>P3</a:t>
            </a:r>
          </a:p>
        </p:txBody>
      </p:sp>
      <p:sp>
        <p:nvSpPr>
          <p:cNvPr id="117784" name="Oval 24"/>
          <p:cNvSpPr>
            <a:spLocks noChangeArrowheads="1"/>
          </p:cNvSpPr>
          <p:nvPr/>
        </p:nvSpPr>
        <p:spPr bwMode="auto">
          <a:xfrm>
            <a:off x="4343400" y="16764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/>
              <a:t>P1</a:t>
            </a:r>
          </a:p>
        </p:txBody>
      </p:sp>
      <p:sp>
        <p:nvSpPr>
          <p:cNvPr id="117785" name="Oval 25"/>
          <p:cNvSpPr>
            <a:spLocks noChangeArrowheads="1"/>
          </p:cNvSpPr>
          <p:nvPr/>
        </p:nvSpPr>
        <p:spPr bwMode="auto">
          <a:xfrm>
            <a:off x="5867400" y="19050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/>
              <a:t>P2</a:t>
            </a:r>
          </a:p>
        </p:txBody>
      </p:sp>
      <p:sp>
        <p:nvSpPr>
          <p:cNvPr id="117786" name="Oval 26"/>
          <p:cNvSpPr>
            <a:spLocks noChangeArrowheads="1"/>
          </p:cNvSpPr>
          <p:nvPr/>
        </p:nvSpPr>
        <p:spPr bwMode="auto">
          <a:xfrm>
            <a:off x="6705600" y="29718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/>
              <a:t>P3</a:t>
            </a:r>
          </a:p>
        </p:txBody>
      </p:sp>
      <p:sp>
        <p:nvSpPr>
          <p:cNvPr id="117793" name="Oval 33"/>
          <p:cNvSpPr>
            <a:spLocks noChangeArrowheads="1"/>
          </p:cNvSpPr>
          <p:nvPr/>
        </p:nvSpPr>
        <p:spPr bwMode="auto">
          <a:xfrm>
            <a:off x="6705600" y="4419600"/>
            <a:ext cx="533400" cy="533400"/>
          </a:xfrm>
          <a:prstGeom prst="ellipse">
            <a:avLst/>
          </a:prstGeom>
          <a:solidFill>
            <a:srgbClr val="49B76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/>
              <a:t>P4</a:t>
            </a:r>
          </a:p>
        </p:txBody>
      </p:sp>
      <p:sp>
        <p:nvSpPr>
          <p:cNvPr id="117794" name="Line 34"/>
          <p:cNvSpPr>
            <a:spLocks noChangeShapeType="1"/>
          </p:cNvSpPr>
          <p:nvPr/>
        </p:nvSpPr>
        <p:spPr bwMode="auto">
          <a:xfrm>
            <a:off x="5029200" y="1752600"/>
            <a:ext cx="762000" cy="76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95" name="Line 35"/>
          <p:cNvSpPr>
            <a:spLocks noChangeShapeType="1"/>
          </p:cNvSpPr>
          <p:nvPr/>
        </p:nvSpPr>
        <p:spPr bwMode="auto">
          <a:xfrm>
            <a:off x="6629400" y="2286000"/>
            <a:ext cx="45720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96" name="Line 36"/>
          <p:cNvSpPr>
            <a:spLocks noChangeShapeType="1"/>
          </p:cNvSpPr>
          <p:nvPr/>
        </p:nvSpPr>
        <p:spPr bwMode="auto">
          <a:xfrm flipH="1">
            <a:off x="7315200" y="3581400"/>
            <a:ext cx="0" cy="838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73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Ring-based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520" y="1506583"/>
            <a:ext cx="8915400" cy="377762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ME1: safety &amp; ME2: liveness </a:t>
            </a:r>
          </a:p>
          <a:p>
            <a:pPr lvl="1"/>
            <a:r>
              <a:rPr lang="en-US" altLang="en-US" sz="2400" dirty="0"/>
              <a:t>Are satisfied </a:t>
            </a:r>
          </a:p>
          <a:p>
            <a:r>
              <a:rPr lang="en-US" altLang="en-US" sz="2400" dirty="0"/>
              <a:t>ME3: ordering</a:t>
            </a:r>
          </a:p>
          <a:p>
            <a:pPr lvl="1"/>
            <a:r>
              <a:rPr lang="en-US" altLang="en-US" sz="2400" dirty="0"/>
              <a:t>Not Satisfied</a:t>
            </a:r>
          </a:p>
          <a:p>
            <a:r>
              <a:rPr lang="en-US" altLang="en-US" sz="2400" b="1" dirty="0" smtClean="0"/>
              <a:t>Bandwidth</a:t>
            </a:r>
            <a:r>
              <a:rPr lang="en-US" altLang="en-US" sz="2400" dirty="0"/>
              <a:t>: continuously consumes the bandwidth except when a process is inside the CS. Exit only requires one message</a:t>
            </a:r>
          </a:p>
          <a:p>
            <a:r>
              <a:rPr lang="en-US" altLang="en-US" sz="2400" b="1" dirty="0"/>
              <a:t>Delay</a:t>
            </a:r>
            <a:r>
              <a:rPr lang="en-US" altLang="en-US" sz="2400" dirty="0"/>
              <a:t>: experienced by process is zero message(just received token) to N messages(just pass the token). </a:t>
            </a:r>
          </a:p>
          <a:p>
            <a:r>
              <a:rPr lang="en-US" altLang="en-US" sz="2400" b="1" dirty="0"/>
              <a:t>Throughput: synchronization delay</a:t>
            </a:r>
            <a:r>
              <a:rPr lang="en-US" altLang="en-US" sz="2400" dirty="0"/>
              <a:t> between one exit and next entry is anywhere from 1(next one) to N (self) message transmission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6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Using Multicast and logical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clocks-</a:t>
            </a:r>
            <a:r>
              <a:rPr lang="en-GB" altLang="en-US" dirty="0">
                <a:ea typeface="ＭＳ Ｐゴシック" panose="020B0600070205080204" pitchFamily="34" charset="-128"/>
              </a:rPr>
              <a:t> </a:t>
            </a:r>
            <a:r>
              <a:rPr lang="en-GB" altLang="en-US" dirty="0" err="1">
                <a:ea typeface="ＭＳ Ｐゴシック" panose="020B0600070205080204" pitchFamily="34" charset="-128"/>
              </a:rPr>
              <a:t>Ricart</a:t>
            </a:r>
            <a:r>
              <a:rPr lang="en-GB" altLang="en-US" dirty="0">
                <a:ea typeface="ＭＳ Ｐゴシック" panose="020B0600070205080204" pitchFamily="34" charset="-128"/>
              </a:rPr>
              <a:t> and </a:t>
            </a:r>
            <a:r>
              <a:rPr lang="en-GB" altLang="en-US" dirty="0" err="1">
                <a:ea typeface="ＭＳ Ｐゴシック" panose="020B0600070205080204" pitchFamily="34" charset="-128"/>
              </a:rPr>
              <a:t>Agrawala</a:t>
            </a:r>
            <a:r>
              <a:rPr lang="ja-JP" altLang="en-GB" dirty="0">
                <a:ea typeface="ＭＳ Ｐゴシック" panose="020B0600070205080204" pitchFamily="34" charset="-128"/>
              </a:rPr>
              <a:t>’</a:t>
            </a:r>
            <a:r>
              <a:rPr lang="en-GB" altLang="ja-JP" dirty="0">
                <a:ea typeface="ＭＳ Ｐゴシック" panose="020B0600070205080204" pitchFamily="34" charset="-128"/>
              </a:rPr>
              <a:t>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Mutual exclusion between N peer processes based upon multicast.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Processes that require entry to a critical section multicast a request message, and can enter it only when all the other processes have replied to this message.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condition under which a process replies to a request are designed to ensure ME1 ME2 and ME3 are met.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Each process pi keeps a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Lamport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clock. Message requesting entry are of the form&lt;T, pi&gt;.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Using Multicast and 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2" y="1650274"/>
            <a:ext cx="8915400" cy="3777622"/>
          </a:xfrm>
        </p:spPr>
        <p:txBody>
          <a:bodyPr>
            <a:no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Each process records its state of either RELEASE, WANTED or HELD in a variable state.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If a process requests entry and all other processes is RELEASED, then all processes reply immediately.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If some process is in state HELD, then that process will not reply until it is finished.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If some process is in state WANTED and has a smaller timestamp than the incoming request, it will queue the request until it is finished.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If two or more processes request entry at the same time, then whichever bears the lowest timestamp will be the first to collect N-1 replies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1813" y="0"/>
            <a:ext cx="8911687" cy="510952"/>
          </a:xfrm>
        </p:spPr>
        <p:txBody>
          <a:bodyPr>
            <a:normAutofit fontScale="90000"/>
          </a:bodyPr>
          <a:lstStyle/>
          <a:p>
            <a:r>
              <a:rPr lang="en-GB" altLang="en-US" dirty="0" err="1" smtClean="0">
                <a:ea typeface="ＭＳ Ｐゴシック" panose="020B0600070205080204" pitchFamily="34" charset="-128"/>
              </a:rPr>
              <a:t>Ricart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GB" altLang="en-US" dirty="0" err="1" smtClean="0">
                <a:ea typeface="ＭＳ Ｐゴシック" panose="020B0600070205080204" pitchFamily="34" charset="-128"/>
              </a:rPr>
              <a:t>Agrawala</a:t>
            </a:r>
            <a:r>
              <a:rPr lang="ja-JP" altLang="en-GB" dirty="0" smtClean="0">
                <a:ea typeface="ＭＳ Ｐゴシック" panose="020B0600070205080204" pitchFamily="34" charset="-128"/>
              </a:rPr>
              <a:t>’</a:t>
            </a:r>
            <a:r>
              <a:rPr lang="en-GB" altLang="ja-JP" dirty="0" smtClean="0">
                <a:ea typeface="ＭＳ Ｐゴシック" panose="020B0600070205080204" pitchFamily="34" charset="-128"/>
              </a:rPr>
              <a:t>s algorithm</a:t>
            </a:r>
            <a:endParaRPr lang="en-GB" altLang="en-US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22531" name="Group 7"/>
          <p:cNvGrpSpPr>
            <a:grpSpLocks/>
          </p:cNvGrpSpPr>
          <p:nvPr/>
        </p:nvGrpSpPr>
        <p:grpSpPr bwMode="auto">
          <a:xfrm>
            <a:off x="1801813" y="511176"/>
            <a:ext cx="9251950" cy="6407151"/>
            <a:chOff x="175" y="322"/>
            <a:chExt cx="5828" cy="4036"/>
          </a:xfrm>
        </p:grpSpPr>
        <p:sp>
          <p:nvSpPr>
            <p:cNvPr id="22532" name="Rectangle 3"/>
            <p:cNvSpPr>
              <a:spLocks noChangeArrowheads="1"/>
            </p:cNvSpPr>
            <p:nvPr/>
          </p:nvSpPr>
          <p:spPr bwMode="auto">
            <a:xfrm>
              <a:off x="175" y="322"/>
              <a:ext cx="5828" cy="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385763" algn="l"/>
                  <a:tab pos="758825" algn="l"/>
                  <a:tab pos="1146175" algn="l"/>
                  <a:tab pos="1519238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385763" algn="l"/>
                  <a:tab pos="758825" algn="l"/>
                  <a:tab pos="1146175" algn="l"/>
                  <a:tab pos="1519238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tabLst>
                  <a:tab pos="385763" algn="l"/>
                  <a:tab pos="758825" algn="l"/>
                  <a:tab pos="1146175" algn="l"/>
                  <a:tab pos="1519238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tabLst>
                  <a:tab pos="385763" algn="l"/>
                  <a:tab pos="758825" algn="l"/>
                  <a:tab pos="1146175" algn="l"/>
                  <a:tab pos="1519238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tabLst>
                  <a:tab pos="385763" algn="l"/>
                  <a:tab pos="758825" algn="l"/>
                  <a:tab pos="1146175" algn="l"/>
                  <a:tab pos="1519238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5763" algn="l"/>
                  <a:tab pos="758825" algn="l"/>
                  <a:tab pos="1146175" algn="l"/>
                  <a:tab pos="1519238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5763" algn="l"/>
                  <a:tab pos="758825" algn="l"/>
                  <a:tab pos="1146175" algn="l"/>
                  <a:tab pos="1519238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5763" algn="l"/>
                  <a:tab pos="758825" algn="l"/>
                  <a:tab pos="1146175" algn="l"/>
                  <a:tab pos="1519238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85763" algn="l"/>
                  <a:tab pos="758825" algn="l"/>
                  <a:tab pos="1146175" algn="l"/>
                  <a:tab pos="1519238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GB" altLang="en-US" i="1" dirty="0"/>
                <a:t>On initialization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</a:t>
              </a:r>
              <a:r>
                <a:rPr lang="en-GB" altLang="en-US" i="1" dirty="0"/>
                <a:t>state</a:t>
              </a:r>
              <a:r>
                <a:rPr lang="en-GB" altLang="en-US" dirty="0"/>
                <a:t> := RELEASED; </a:t>
              </a:r>
            </a:p>
            <a:p>
              <a:pPr>
                <a:lnSpc>
                  <a:spcPct val="90000"/>
                </a:lnSpc>
              </a:pPr>
              <a:r>
                <a:rPr lang="en-GB" altLang="en-US" i="1" dirty="0"/>
                <a:t>To enter the section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</a:t>
              </a:r>
              <a:r>
                <a:rPr lang="en-GB" altLang="en-US" i="1" dirty="0"/>
                <a:t>state</a:t>
              </a:r>
              <a:r>
                <a:rPr lang="en-GB" altLang="en-US" dirty="0"/>
                <a:t> := WANTED;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Multicast </a:t>
              </a:r>
              <a:r>
                <a:rPr lang="en-GB" altLang="en-US" i="1" dirty="0"/>
                <a:t>request</a:t>
              </a:r>
              <a:r>
                <a:rPr lang="en-GB" altLang="en-US" dirty="0"/>
                <a:t> to all processes;		</a:t>
              </a:r>
              <a:r>
                <a:rPr lang="en-GB" altLang="en-US" dirty="0">
                  <a:solidFill>
                    <a:schemeClr val="accent1"/>
                  </a:solidFill>
                </a:rPr>
                <a:t>request processing deferred here</a:t>
              </a:r>
              <a:endParaRPr lang="en-GB" altLang="en-US" dirty="0"/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</a:t>
              </a:r>
              <a:r>
                <a:rPr lang="en-GB" altLang="en-US" i="1" dirty="0"/>
                <a:t>T</a:t>
              </a:r>
              <a:r>
                <a:rPr lang="en-GB" altLang="en-US" dirty="0"/>
                <a:t> := request</a:t>
              </a:r>
              <a:r>
                <a:rPr lang="ja-JP" altLang="en-GB" dirty="0"/>
                <a:t>’</a:t>
              </a:r>
              <a:r>
                <a:rPr lang="en-GB" altLang="ja-JP" dirty="0"/>
                <a:t>s timestamp;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</a:t>
              </a:r>
              <a:r>
                <a:rPr lang="en-GB" altLang="en-US" i="1" dirty="0"/>
                <a:t>Wait until</a:t>
              </a:r>
              <a:r>
                <a:rPr lang="en-GB" altLang="en-US" dirty="0"/>
                <a:t> (number of replies received = (</a:t>
              </a:r>
              <a:r>
                <a:rPr lang="en-GB" altLang="en-US" i="1" dirty="0"/>
                <a:t>N</a:t>
              </a:r>
              <a:r>
                <a:rPr lang="en-GB" altLang="en-US" dirty="0"/>
                <a:t> – 1));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</a:t>
              </a:r>
              <a:r>
                <a:rPr lang="en-GB" altLang="en-US" i="1" dirty="0"/>
                <a:t>state</a:t>
              </a:r>
              <a:r>
                <a:rPr lang="en-GB" altLang="en-US" dirty="0"/>
                <a:t> := HELD;</a:t>
              </a:r>
            </a:p>
            <a:p>
              <a:pPr>
                <a:lnSpc>
                  <a:spcPct val="90000"/>
                </a:lnSpc>
              </a:pPr>
              <a:endParaRPr lang="en-GB" altLang="en-US" dirty="0"/>
            </a:p>
            <a:p>
              <a:pPr>
                <a:lnSpc>
                  <a:spcPct val="90000"/>
                </a:lnSpc>
              </a:pPr>
              <a:r>
                <a:rPr lang="en-GB" altLang="en-US" i="1" dirty="0"/>
                <a:t>On receipt of a request &lt;</a:t>
              </a:r>
              <a:r>
                <a:rPr lang="en-GB" altLang="en-US" i="1" dirty="0" err="1"/>
                <a:t>T</a:t>
              </a:r>
              <a:r>
                <a:rPr lang="en-GB" altLang="en-US" i="1" baseline="-25000" dirty="0" err="1"/>
                <a:t>i</a:t>
              </a:r>
              <a:r>
                <a:rPr lang="en-GB" altLang="en-US" i="1" dirty="0"/>
                <a:t>, p</a:t>
              </a:r>
              <a:r>
                <a:rPr lang="en-GB" altLang="en-US" i="1" baseline="-25000" dirty="0"/>
                <a:t>i</a:t>
              </a:r>
              <a:r>
                <a:rPr lang="en-GB" altLang="en-US" i="1" dirty="0"/>
                <a:t>&gt; at </a:t>
              </a:r>
              <a:r>
                <a:rPr lang="en-GB" altLang="en-US" i="1" dirty="0" err="1"/>
                <a:t>p</a:t>
              </a:r>
              <a:r>
                <a:rPr lang="en-GB" altLang="en-US" i="1" baseline="-25000" dirty="0" err="1"/>
                <a:t>j</a:t>
              </a:r>
              <a:r>
                <a:rPr lang="en-GB" altLang="en-US" i="1" dirty="0"/>
                <a:t> (</a:t>
              </a:r>
              <a:r>
                <a:rPr lang="en-GB" altLang="en-US" i="1" dirty="0" err="1"/>
                <a:t>i</a:t>
              </a:r>
              <a:r>
                <a:rPr lang="en-GB" altLang="en-US" i="1" dirty="0"/>
                <a:t> ≠ j)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</a:t>
              </a:r>
              <a:r>
                <a:rPr lang="en-GB" altLang="en-US" i="1" dirty="0"/>
                <a:t>if</a:t>
              </a:r>
              <a:r>
                <a:rPr lang="en-GB" altLang="en-US" dirty="0"/>
                <a:t>  (</a:t>
              </a:r>
              <a:r>
                <a:rPr lang="en-GB" altLang="en-US" i="1" dirty="0"/>
                <a:t>state</a:t>
              </a:r>
              <a:r>
                <a:rPr lang="en-GB" altLang="en-US" dirty="0"/>
                <a:t> = HELD or (</a:t>
              </a:r>
              <a:r>
                <a:rPr lang="en-GB" altLang="en-US" i="1" dirty="0"/>
                <a:t>state</a:t>
              </a:r>
              <a:r>
                <a:rPr lang="en-GB" altLang="en-US" dirty="0"/>
                <a:t> = WANTED </a:t>
              </a:r>
              <a:r>
                <a:rPr lang="en-GB" altLang="en-US" i="1" dirty="0"/>
                <a:t>and</a:t>
              </a:r>
              <a:r>
                <a:rPr lang="en-GB" altLang="en-US" dirty="0"/>
                <a:t> (</a:t>
              </a:r>
              <a:r>
                <a:rPr lang="en-GB" altLang="en-US" i="1" dirty="0"/>
                <a:t>T</a:t>
              </a:r>
              <a:r>
                <a:rPr lang="en-GB" altLang="en-US" dirty="0"/>
                <a:t>, </a:t>
              </a:r>
              <a:r>
                <a:rPr lang="en-GB" altLang="en-US" i="1" dirty="0" err="1"/>
                <a:t>p</a:t>
              </a:r>
              <a:r>
                <a:rPr lang="en-GB" altLang="en-US" i="1" baseline="-25000" dirty="0" err="1"/>
                <a:t>j</a:t>
              </a:r>
              <a:r>
                <a:rPr lang="en-GB" altLang="en-US" dirty="0"/>
                <a:t>) &lt; (</a:t>
              </a:r>
              <a:r>
                <a:rPr lang="en-GB" altLang="en-US" i="1" dirty="0" err="1"/>
                <a:t>T</a:t>
              </a:r>
              <a:r>
                <a:rPr lang="en-GB" altLang="en-US" i="1" baseline="-25000" dirty="0" err="1"/>
                <a:t>i</a:t>
              </a:r>
              <a:r>
                <a:rPr lang="en-GB" altLang="en-US" dirty="0"/>
                <a:t>, </a:t>
              </a:r>
              <a:r>
                <a:rPr lang="en-GB" altLang="en-US" i="1" dirty="0"/>
                <a:t>p</a:t>
              </a:r>
              <a:r>
                <a:rPr lang="en-GB" altLang="en-US" i="1" baseline="-25000" dirty="0"/>
                <a:t>i</a:t>
              </a:r>
              <a:r>
                <a:rPr lang="en-GB" altLang="en-US" dirty="0"/>
                <a:t>)))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</a:t>
              </a:r>
              <a:r>
                <a:rPr lang="en-GB" altLang="en-US" i="1" dirty="0"/>
                <a:t>then</a:t>
              </a:r>
              <a:r>
                <a:rPr lang="en-GB" altLang="en-US" dirty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	queue </a:t>
              </a:r>
              <a:r>
                <a:rPr lang="en-GB" altLang="en-US" i="1" dirty="0"/>
                <a:t>request</a:t>
              </a:r>
              <a:r>
                <a:rPr lang="en-GB" altLang="en-US" dirty="0"/>
                <a:t> from </a:t>
              </a:r>
              <a:r>
                <a:rPr lang="en-GB" altLang="en-US" i="1" dirty="0"/>
                <a:t>p</a:t>
              </a:r>
              <a:r>
                <a:rPr lang="en-GB" altLang="en-US" i="1" baseline="-25000" dirty="0"/>
                <a:t>i</a:t>
              </a:r>
              <a:r>
                <a:rPr lang="en-GB" altLang="en-US" dirty="0"/>
                <a:t> without replying; 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</a:t>
              </a:r>
              <a:r>
                <a:rPr lang="en-GB" altLang="en-US" i="1" dirty="0"/>
                <a:t>else</a:t>
              </a:r>
              <a:r>
                <a:rPr lang="en-GB" altLang="en-US" dirty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	reply immediately to </a:t>
              </a:r>
              <a:r>
                <a:rPr lang="en-GB" altLang="en-US" i="1" dirty="0"/>
                <a:t>p</a:t>
              </a:r>
              <a:r>
                <a:rPr lang="en-GB" altLang="en-US" i="1" baseline="-25000" dirty="0"/>
                <a:t>i</a:t>
              </a:r>
              <a:r>
                <a:rPr lang="en-GB" altLang="en-US" dirty="0"/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end if</a:t>
              </a:r>
            </a:p>
            <a:p>
              <a:pPr>
                <a:lnSpc>
                  <a:spcPct val="90000"/>
                </a:lnSpc>
              </a:pPr>
              <a:r>
                <a:rPr lang="en-GB" altLang="en-US" i="1" dirty="0"/>
                <a:t>To exit the critical section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</a:t>
              </a:r>
              <a:r>
                <a:rPr lang="en-GB" altLang="en-US" i="1" dirty="0"/>
                <a:t>state</a:t>
              </a:r>
              <a:r>
                <a:rPr lang="en-GB" altLang="en-US" dirty="0"/>
                <a:t> := RELEASED;</a:t>
              </a:r>
            </a:p>
            <a:p>
              <a:pPr>
                <a:lnSpc>
                  <a:spcPct val="90000"/>
                </a:lnSpc>
              </a:pPr>
              <a:r>
                <a:rPr lang="en-GB" altLang="en-US" dirty="0"/>
                <a:t>	reply to any queued requests;</a:t>
              </a:r>
            </a:p>
          </p:txBody>
        </p:sp>
        <p:sp>
          <p:nvSpPr>
            <p:cNvPr id="22533" name="AutoShape 6"/>
            <p:cNvSpPr>
              <a:spLocks/>
            </p:cNvSpPr>
            <p:nvPr/>
          </p:nvSpPr>
          <p:spPr bwMode="auto">
            <a:xfrm>
              <a:off x="3045" y="1346"/>
              <a:ext cx="44" cy="451"/>
            </a:xfrm>
            <a:prstGeom prst="rightBrace">
              <a:avLst>
                <a:gd name="adj1" fmla="val 85417"/>
                <a:gd name="adj2" fmla="val 5000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8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489" y="-3922"/>
            <a:ext cx="8911687" cy="1280890"/>
          </a:xfrm>
        </p:spPr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Multicast synchronization</a:t>
            </a:r>
          </a:p>
        </p:txBody>
      </p:sp>
      <p:grpSp>
        <p:nvGrpSpPr>
          <p:cNvPr id="23555" name="Group 44"/>
          <p:cNvGrpSpPr>
            <a:grpSpLocks/>
          </p:cNvGrpSpPr>
          <p:nvPr/>
        </p:nvGrpSpPr>
        <p:grpSpPr bwMode="auto">
          <a:xfrm>
            <a:off x="1704975" y="1257300"/>
            <a:ext cx="5822950" cy="4071938"/>
            <a:chOff x="914" y="906"/>
            <a:chExt cx="4571" cy="3001"/>
          </a:xfrm>
        </p:grpSpPr>
        <p:sp>
          <p:nvSpPr>
            <p:cNvPr id="23557" name="Line 12"/>
            <p:cNvSpPr>
              <a:spLocks noChangeShapeType="1"/>
            </p:cNvSpPr>
            <p:nvPr/>
          </p:nvSpPr>
          <p:spPr bwMode="auto">
            <a:xfrm flipH="1" flipV="1">
              <a:off x="2078" y="2345"/>
              <a:ext cx="804" cy="6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8" name="Oval 42"/>
            <p:cNvSpPr>
              <a:spLocks noChangeArrowheads="1"/>
            </p:cNvSpPr>
            <p:nvPr/>
          </p:nvSpPr>
          <p:spPr bwMode="auto">
            <a:xfrm>
              <a:off x="914" y="1329"/>
              <a:ext cx="1100" cy="1079"/>
            </a:xfrm>
            <a:prstGeom prst="ellipse">
              <a:avLst/>
            </a:prstGeom>
            <a:solidFill>
              <a:srgbClr val="FFDC99"/>
            </a:solidFill>
            <a:ln w="254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9" name="Oval 43"/>
            <p:cNvSpPr>
              <a:spLocks noChangeArrowheads="1"/>
            </p:cNvSpPr>
            <p:nvPr/>
          </p:nvSpPr>
          <p:spPr bwMode="auto">
            <a:xfrm>
              <a:off x="2616" y="2828"/>
              <a:ext cx="1100" cy="1079"/>
            </a:xfrm>
            <a:prstGeom prst="ellipse">
              <a:avLst/>
            </a:prstGeom>
            <a:solidFill>
              <a:srgbClr val="FFDC99"/>
            </a:solidFill>
            <a:ln w="254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0" name="Oval 6"/>
            <p:cNvSpPr>
              <a:spLocks noChangeArrowheads="1"/>
            </p:cNvSpPr>
            <p:nvPr/>
          </p:nvSpPr>
          <p:spPr bwMode="auto">
            <a:xfrm>
              <a:off x="4363" y="906"/>
              <a:ext cx="1122" cy="1121"/>
            </a:xfrm>
            <a:prstGeom prst="ellipse">
              <a:avLst/>
            </a:prstGeom>
            <a:solidFill>
              <a:srgbClr val="FFDC99"/>
            </a:solidFill>
            <a:ln w="254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1" name="Freeform 7"/>
            <p:cNvSpPr>
              <a:spLocks/>
            </p:cNvSpPr>
            <p:nvPr/>
          </p:nvSpPr>
          <p:spPr bwMode="auto">
            <a:xfrm>
              <a:off x="4194" y="1287"/>
              <a:ext cx="169" cy="84"/>
            </a:xfrm>
            <a:custGeom>
              <a:avLst/>
              <a:gdLst>
                <a:gd name="T0" fmla="*/ 0 w 169"/>
                <a:gd name="T1" fmla="*/ 42 h 84"/>
                <a:gd name="T2" fmla="*/ 0 w 169"/>
                <a:gd name="T3" fmla="*/ 0 h 84"/>
                <a:gd name="T4" fmla="*/ 169 w 169"/>
                <a:gd name="T5" fmla="*/ 0 h 84"/>
                <a:gd name="T6" fmla="*/ 21 w 169"/>
                <a:gd name="T7" fmla="*/ 84 h 84"/>
                <a:gd name="T8" fmla="*/ 0 w 169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84"/>
                <a:gd name="T17" fmla="*/ 169 w 169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84">
                  <a:moveTo>
                    <a:pt x="0" y="42"/>
                  </a:moveTo>
                  <a:lnTo>
                    <a:pt x="0" y="0"/>
                  </a:lnTo>
                  <a:lnTo>
                    <a:pt x="169" y="0"/>
                  </a:lnTo>
                  <a:lnTo>
                    <a:pt x="21" y="8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 flipV="1">
              <a:off x="1972" y="1329"/>
              <a:ext cx="2222" cy="4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Freeform 9"/>
            <p:cNvSpPr>
              <a:spLocks/>
            </p:cNvSpPr>
            <p:nvPr/>
          </p:nvSpPr>
          <p:spPr bwMode="auto">
            <a:xfrm>
              <a:off x="2459" y="3043"/>
              <a:ext cx="148" cy="127"/>
            </a:xfrm>
            <a:custGeom>
              <a:avLst/>
              <a:gdLst>
                <a:gd name="T0" fmla="*/ 21 w 148"/>
                <a:gd name="T1" fmla="*/ 42 h 127"/>
                <a:gd name="T2" fmla="*/ 63 w 148"/>
                <a:gd name="T3" fmla="*/ 0 h 127"/>
                <a:gd name="T4" fmla="*/ 148 w 148"/>
                <a:gd name="T5" fmla="*/ 127 h 127"/>
                <a:gd name="T6" fmla="*/ 0 w 148"/>
                <a:gd name="T7" fmla="*/ 63 h 127"/>
                <a:gd name="T8" fmla="*/ 21 w 148"/>
                <a:gd name="T9" fmla="*/ 42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127"/>
                <a:gd name="T17" fmla="*/ 148 w 148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127">
                  <a:moveTo>
                    <a:pt x="21" y="42"/>
                  </a:moveTo>
                  <a:lnTo>
                    <a:pt x="63" y="0"/>
                  </a:lnTo>
                  <a:lnTo>
                    <a:pt x="148" y="127"/>
                  </a:lnTo>
                  <a:lnTo>
                    <a:pt x="0" y="63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1570" y="2324"/>
              <a:ext cx="910" cy="7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Freeform 11"/>
            <p:cNvSpPr>
              <a:spLocks/>
            </p:cNvSpPr>
            <p:nvPr/>
          </p:nvSpPr>
          <p:spPr bwMode="auto">
            <a:xfrm>
              <a:off x="1951" y="2260"/>
              <a:ext cx="148" cy="127"/>
            </a:xfrm>
            <a:custGeom>
              <a:avLst/>
              <a:gdLst>
                <a:gd name="T0" fmla="*/ 106 w 148"/>
                <a:gd name="T1" fmla="*/ 85 h 127"/>
                <a:gd name="T2" fmla="*/ 85 w 148"/>
                <a:gd name="T3" fmla="*/ 127 h 127"/>
                <a:gd name="T4" fmla="*/ 0 w 148"/>
                <a:gd name="T5" fmla="*/ 0 h 127"/>
                <a:gd name="T6" fmla="*/ 148 w 148"/>
                <a:gd name="T7" fmla="*/ 64 h 127"/>
                <a:gd name="T8" fmla="*/ 106 w 148"/>
                <a:gd name="T9" fmla="*/ 85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127"/>
                <a:gd name="T17" fmla="*/ 148 w 148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127">
                  <a:moveTo>
                    <a:pt x="106" y="85"/>
                  </a:moveTo>
                  <a:lnTo>
                    <a:pt x="85" y="127"/>
                  </a:lnTo>
                  <a:lnTo>
                    <a:pt x="0" y="0"/>
                  </a:lnTo>
                  <a:lnTo>
                    <a:pt x="148" y="64"/>
                  </a:lnTo>
                  <a:lnTo>
                    <a:pt x="106" y="85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Freeform 13"/>
            <p:cNvSpPr>
              <a:spLocks/>
            </p:cNvSpPr>
            <p:nvPr/>
          </p:nvSpPr>
          <p:spPr bwMode="auto">
            <a:xfrm>
              <a:off x="4300" y="1837"/>
              <a:ext cx="127" cy="148"/>
            </a:xfrm>
            <a:custGeom>
              <a:avLst/>
              <a:gdLst>
                <a:gd name="T0" fmla="*/ 21 w 127"/>
                <a:gd name="T1" fmla="*/ 127 h 148"/>
                <a:gd name="T2" fmla="*/ 0 w 127"/>
                <a:gd name="T3" fmla="*/ 85 h 148"/>
                <a:gd name="T4" fmla="*/ 127 w 127"/>
                <a:gd name="T5" fmla="*/ 0 h 148"/>
                <a:gd name="T6" fmla="*/ 63 w 127"/>
                <a:gd name="T7" fmla="*/ 148 h 148"/>
                <a:gd name="T8" fmla="*/ 21 w 127"/>
                <a:gd name="T9" fmla="*/ 127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148"/>
                <a:gd name="T17" fmla="*/ 127 w 127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148">
                  <a:moveTo>
                    <a:pt x="21" y="127"/>
                  </a:moveTo>
                  <a:lnTo>
                    <a:pt x="0" y="85"/>
                  </a:lnTo>
                  <a:lnTo>
                    <a:pt x="127" y="0"/>
                  </a:lnTo>
                  <a:lnTo>
                    <a:pt x="63" y="148"/>
                  </a:lnTo>
                  <a:lnTo>
                    <a:pt x="21" y="12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4"/>
            <p:cNvSpPr>
              <a:spLocks noChangeShapeType="1"/>
            </p:cNvSpPr>
            <p:nvPr/>
          </p:nvSpPr>
          <p:spPr bwMode="auto">
            <a:xfrm flipV="1">
              <a:off x="3432" y="1964"/>
              <a:ext cx="889" cy="9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4908" y="1367"/>
              <a:ext cx="12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2300" i="1">
                  <a:solidFill>
                    <a:srgbClr val="000000"/>
                  </a:solidFill>
                  <a:latin typeface="Helvetica" panose="020B0604020202020204" pitchFamily="34" charset="0"/>
                </a:rPr>
                <a:t>p</a:t>
              </a:r>
              <a:endParaRPr lang="en-GB" altLang="en-US"/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4970" y="1554"/>
              <a:ext cx="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GB" altLang="en-US"/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3556" y="2392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2200">
                  <a:solidFill>
                    <a:srgbClr val="000000"/>
                  </a:solidFill>
                  <a:latin typeface="Helvetica" panose="020B0604020202020204" pitchFamily="34" charset="0"/>
                </a:rPr>
                <a:t>34</a:t>
              </a:r>
              <a:endParaRPr lang="en-GB" altLang="en-US"/>
            </a:p>
          </p:txBody>
        </p:sp>
        <p:sp>
          <p:nvSpPr>
            <p:cNvPr id="23571" name="Freeform 18"/>
            <p:cNvSpPr>
              <a:spLocks/>
            </p:cNvSpPr>
            <p:nvPr/>
          </p:nvSpPr>
          <p:spPr bwMode="auto">
            <a:xfrm>
              <a:off x="2078" y="1837"/>
              <a:ext cx="148" cy="85"/>
            </a:xfrm>
            <a:custGeom>
              <a:avLst/>
              <a:gdLst>
                <a:gd name="T0" fmla="*/ 148 w 148"/>
                <a:gd name="T1" fmla="*/ 42 h 85"/>
                <a:gd name="T2" fmla="*/ 148 w 148"/>
                <a:gd name="T3" fmla="*/ 85 h 85"/>
                <a:gd name="T4" fmla="*/ 0 w 148"/>
                <a:gd name="T5" fmla="*/ 85 h 85"/>
                <a:gd name="T6" fmla="*/ 127 w 148"/>
                <a:gd name="T7" fmla="*/ 0 h 85"/>
                <a:gd name="T8" fmla="*/ 148 w 148"/>
                <a:gd name="T9" fmla="*/ 42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85"/>
                <a:gd name="T17" fmla="*/ 148 w 148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85">
                  <a:moveTo>
                    <a:pt x="148" y="42"/>
                  </a:moveTo>
                  <a:lnTo>
                    <a:pt x="148" y="85"/>
                  </a:lnTo>
                  <a:lnTo>
                    <a:pt x="0" y="85"/>
                  </a:lnTo>
                  <a:lnTo>
                    <a:pt x="127" y="0"/>
                  </a:lnTo>
                  <a:lnTo>
                    <a:pt x="148" y="42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 flipH="1">
              <a:off x="2226" y="1371"/>
              <a:ext cx="2137" cy="5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Freeform 20"/>
            <p:cNvSpPr>
              <a:spLocks/>
            </p:cNvSpPr>
            <p:nvPr/>
          </p:nvSpPr>
          <p:spPr bwMode="auto">
            <a:xfrm>
              <a:off x="3559" y="2831"/>
              <a:ext cx="127" cy="148"/>
            </a:xfrm>
            <a:custGeom>
              <a:avLst/>
              <a:gdLst>
                <a:gd name="T0" fmla="*/ 106 w 127"/>
                <a:gd name="T1" fmla="*/ 22 h 148"/>
                <a:gd name="T2" fmla="*/ 127 w 127"/>
                <a:gd name="T3" fmla="*/ 64 h 148"/>
                <a:gd name="T4" fmla="*/ 0 w 127"/>
                <a:gd name="T5" fmla="*/ 148 h 148"/>
                <a:gd name="T6" fmla="*/ 64 w 127"/>
                <a:gd name="T7" fmla="*/ 0 h 148"/>
                <a:gd name="T8" fmla="*/ 106 w 127"/>
                <a:gd name="T9" fmla="*/ 22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148"/>
                <a:gd name="T17" fmla="*/ 127 w 127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148">
                  <a:moveTo>
                    <a:pt x="106" y="22"/>
                  </a:moveTo>
                  <a:lnTo>
                    <a:pt x="127" y="64"/>
                  </a:lnTo>
                  <a:lnTo>
                    <a:pt x="0" y="148"/>
                  </a:lnTo>
                  <a:lnTo>
                    <a:pt x="64" y="0"/>
                  </a:lnTo>
                  <a:lnTo>
                    <a:pt x="106" y="22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1"/>
            <p:cNvSpPr>
              <a:spLocks noChangeShapeType="1"/>
            </p:cNvSpPr>
            <p:nvPr/>
          </p:nvSpPr>
          <p:spPr bwMode="auto">
            <a:xfrm flipH="1">
              <a:off x="3665" y="1858"/>
              <a:ext cx="889" cy="9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22"/>
            <p:cNvSpPr>
              <a:spLocks/>
            </p:cNvSpPr>
            <p:nvPr/>
          </p:nvSpPr>
          <p:spPr bwMode="auto">
            <a:xfrm>
              <a:off x="2755" y="2768"/>
              <a:ext cx="148" cy="127"/>
            </a:xfrm>
            <a:custGeom>
              <a:avLst/>
              <a:gdLst>
                <a:gd name="T0" fmla="*/ 42 w 148"/>
                <a:gd name="T1" fmla="*/ 21 h 127"/>
                <a:gd name="T2" fmla="*/ 63 w 148"/>
                <a:gd name="T3" fmla="*/ 0 h 127"/>
                <a:gd name="T4" fmla="*/ 148 w 148"/>
                <a:gd name="T5" fmla="*/ 127 h 127"/>
                <a:gd name="T6" fmla="*/ 0 w 148"/>
                <a:gd name="T7" fmla="*/ 63 h 127"/>
                <a:gd name="T8" fmla="*/ 42 w 148"/>
                <a:gd name="T9" fmla="*/ 21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127"/>
                <a:gd name="T17" fmla="*/ 148 w 148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127">
                  <a:moveTo>
                    <a:pt x="42" y="21"/>
                  </a:moveTo>
                  <a:lnTo>
                    <a:pt x="63" y="0"/>
                  </a:lnTo>
                  <a:lnTo>
                    <a:pt x="148" y="127"/>
                  </a:lnTo>
                  <a:lnTo>
                    <a:pt x="0" y="63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3"/>
            <p:cNvSpPr>
              <a:spLocks noChangeShapeType="1"/>
            </p:cNvSpPr>
            <p:nvPr/>
          </p:nvSpPr>
          <p:spPr bwMode="auto">
            <a:xfrm>
              <a:off x="1930" y="2112"/>
              <a:ext cx="846" cy="6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Rectangle 24"/>
            <p:cNvSpPr>
              <a:spLocks noChangeArrowheads="1"/>
            </p:cNvSpPr>
            <p:nvPr/>
          </p:nvSpPr>
          <p:spPr bwMode="auto">
            <a:xfrm>
              <a:off x="2710" y="1875"/>
              <a:ext cx="4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1800">
                  <a:solidFill>
                    <a:srgbClr val="000000"/>
                  </a:solidFill>
                  <a:latin typeface="Helvetica" panose="020B0604020202020204" pitchFamily="34" charset="0"/>
                </a:rPr>
                <a:t>Reply</a:t>
              </a:r>
              <a:endParaRPr lang="en-GB" altLang="en-US"/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1885" y="2813"/>
              <a:ext cx="22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41</a:t>
              </a:r>
              <a:endParaRPr lang="en-GB" altLang="en-US"/>
            </a:p>
          </p:txBody>
        </p:sp>
        <p:sp>
          <p:nvSpPr>
            <p:cNvPr id="23579" name="Rectangle 28"/>
            <p:cNvSpPr>
              <a:spLocks noChangeArrowheads="1"/>
            </p:cNvSpPr>
            <p:nvPr/>
          </p:nvSpPr>
          <p:spPr bwMode="auto">
            <a:xfrm>
              <a:off x="2817" y="1444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2200">
                  <a:solidFill>
                    <a:srgbClr val="000000"/>
                  </a:solidFill>
                  <a:latin typeface="Helvetica" panose="020B0604020202020204" pitchFamily="34" charset="0"/>
                </a:rPr>
                <a:t>41</a:t>
              </a:r>
              <a:endParaRPr lang="en-GB" altLang="en-US"/>
            </a:p>
          </p:txBody>
        </p:sp>
        <p:sp>
          <p:nvSpPr>
            <p:cNvPr id="23580" name="Rectangle 29"/>
            <p:cNvSpPr>
              <a:spLocks noChangeArrowheads="1"/>
            </p:cNvSpPr>
            <p:nvPr/>
          </p:nvSpPr>
          <p:spPr bwMode="auto">
            <a:xfrm>
              <a:off x="2202" y="2625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2200">
                  <a:solidFill>
                    <a:srgbClr val="000000"/>
                  </a:solidFill>
                  <a:latin typeface="Helvetica" panose="020B0604020202020204" pitchFamily="34" charset="0"/>
                </a:rPr>
                <a:t>34</a:t>
              </a:r>
              <a:endParaRPr lang="en-GB" altLang="en-US"/>
            </a:p>
          </p:txBody>
        </p:sp>
        <p:sp>
          <p:nvSpPr>
            <p:cNvPr id="23581" name="Oval 30"/>
            <p:cNvSpPr>
              <a:spLocks noChangeArrowheads="1"/>
            </p:cNvSpPr>
            <p:nvPr/>
          </p:nvSpPr>
          <p:spPr bwMode="auto">
            <a:xfrm>
              <a:off x="914" y="1329"/>
              <a:ext cx="1100" cy="1079"/>
            </a:xfrm>
            <a:prstGeom prst="ellipse">
              <a:avLst/>
            </a:prstGeom>
            <a:solidFill>
              <a:srgbClr val="FFDC99"/>
            </a:solidFill>
            <a:ln w="25400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2" name="Rectangle 31"/>
            <p:cNvSpPr>
              <a:spLocks noChangeArrowheads="1"/>
            </p:cNvSpPr>
            <p:nvPr/>
          </p:nvSpPr>
          <p:spPr bwMode="auto">
            <a:xfrm>
              <a:off x="1419" y="1747"/>
              <a:ext cx="12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2300" i="1">
                  <a:solidFill>
                    <a:srgbClr val="000000"/>
                  </a:solidFill>
                  <a:latin typeface="Helvetica" panose="020B0604020202020204" pitchFamily="34" charset="0"/>
                </a:rPr>
                <a:t>p</a:t>
              </a:r>
              <a:endParaRPr lang="en-GB" altLang="en-US"/>
            </a:p>
          </p:txBody>
        </p:sp>
        <p:sp>
          <p:nvSpPr>
            <p:cNvPr id="23583" name="Rectangle 32"/>
            <p:cNvSpPr>
              <a:spLocks noChangeArrowheads="1"/>
            </p:cNvSpPr>
            <p:nvPr/>
          </p:nvSpPr>
          <p:spPr bwMode="auto">
            <a:xfrm>
              <a:off x="1483" y="1935"/>
              <a:ext cx="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GB" altLang="en-US"/>
            </a:p>
          </p:txBody>
        </p:sp>
        <p:sp>
          <p:nvSpPr>
            <p:cNvPr id="23584" name="Rectangle 33"/>
            <p:cNvSpPr>
              <a:spLocks noChangeArrowheads="1"/>
            </p:cNvSpPr>
            <p:nvPr/>
          </p:nvSpPr>
          <p:spPr bwMode="auto">
            <a:xfrm>
              <a:off x="3133" y="3250"/>
              <a:ext cx="12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2300" i="1">
                  <a:solidFill>
                    <a:srgbClr val="000000"/>
                  </a:solidFill>
                  <a:latin typeface="Helvetica" panose="020B0604020202020204" pitchFamily="34" charset="0"/>
                </a:rPr>
                <a:t>p</a:t>
              </a:r>
              <a:endParaRPr lang="en-GB" altLang="en-US"/>
            </a:p>
          </p:txBody>
        </p:sp>
        <p:sp>
          <p:nvSpPr>
            <p:cNvPr id="23585" name="Rectangle 34"/>
            <p:cNvSpPr>
              <a:spLocks noChangeArrowheads="1"/>
            </p:cNvSpPr>
            <p:nvPr/>
          </p:nvSpPr>
          <p:spPr bwMode="auto">
            <a:xfrm>
              <a:off x="3197" y="3437"/>
              <a:ext cx="9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GB" altLang="en-US"/>
            </a:p>
          </p:txBody>
        </p:sp>
        <p:sp>
          <p:nvSpPr>
            <p:cNvPr id="23586" name="Rectangle 35"/>
            <p:cNvSpPr>
              <a:spLocks noChangeArrowheads="1"/>
            </p:cNvSpPr>
            <p:nvPr/>
          </p:nvSpPr>
          <p:spPr bwMode="auto">
            <a:xfrm>
              <a:off x="2499" y="2425"/>
              <a:ext cx="4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1800">
                  <a:solidFill>
                    <a:srgbClr val="000000"/>
                  </a:solidFill>
                  <a:latin typeface="Helvetica" panose="020B0604020202020204" pitchFamily="34" charset="0"/>
                </a:rPr>
                <a:t>Reply</a:t>
              </a:r>
              <a:endParaRPr lang="en-GB" altLang="en-US"/>
            </a:p>
          </p:txBody>
        </p:sp>
        <p:sp>
          <p:nvSpPr>
            <p:cNvPr id="23587" name="Rectangle 36"/>
            <p:cNvSpPr>
              <a:spLocks noChangeArrowheads="1"/>
            </p:cNvSpPr>
            <p:nvPr/>
          </p:nvSpPr>
          <p:spPr bwMode="auto">
            <a:xfrm>
              <a:off x="4064" y="2531"/>
              <a:ext cx="4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1800">
                  <a:solidFill>
                    <a:srgbClr val="000000"/>
                  </a:solidFill>
                  <a:latin typeface="Helvetica" panose="020B0604020202020204" pitchFamily="34" charset="0"/>
                </a:rPr>
                <a:t>Reply</a:t>
              </a:r>
              <a:endParaRPr lang="en-GB" altLang="en-US"/>
            </a:p>
          </p:txBody>
        </p:sp>
      </p:grp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7637139" y="803710"/>
            <a:ext cx="4381748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-84" charset="2"/>
              <a:buChar char="z"/>
            </a:pPr>
            <a:r>
              <a:rPr kumimoji="1"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P1 and P2 request CS concurrently. </a:t>
            </a:r>
            <a:endParaRPr kumimoji="1" lang="en-US" altLang="en-US" sz="2000" dirty="0" smtClean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-84" charset="2"/>
              <a:buChar char="z"/>
            </a:pPr>
            <a:r>
              <a:rPr kumimoji="1" lang="en-US" altLang="en-US" sz="2000" dirty="0" smtClean="0">
                <a:solidFill>
                  <a:schemeClr val="hlink"/>
                </a:solidFill>
                <a:latin typeface="Arial" panose="020B0604020202020204" pitchFamily="34" charset="0"/>
              </a:rPr>
              <a:t>The </a:t>
            </a:r>
            <a:r>
              <a:rPr kumimoji="1"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timestamp of P1 is 41 and for P2 is 34. </a:t>
            </a:r>
            <a:endParaRPr kumimoji="1" lang="en-US" altLang="en-US" sz="2000" dirty="0" smtClean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-84" charset="2"/>
              <a:buChar char="z"/>
            </a:pPr>
            <a:r>
              <a:rPr kumimoji="1" lang="en-US" altLang="en-US" sz="2000" dirty="0" smtClean="0">
                <a:solidFill>
                  <a:schemeClr val="hlink"/>
                </a:solidFill>
                <a:latin typeface="Arial" panose="020B0604020202020204" pitchFamily="34" charset="0"/>
              </a:rPr>
              <a:t>When </a:t>
            </a:r>
            <a:r>
              <a:rPr kumimoji="1"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P3 receives their requests, it replies immediately. </a:t>
            </a:r>
            <a:endParaRPr kumimoji="1" lang="en-US" altLang="en-US" sz="2000" dirty="0" smtClean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-84" charset="2"/>
              <a:buChar char="z"/>
            </a:pPr>
            <a:r>
              <a:rPr kumimoji="1" lang="en-US" altLang="en-US" sz="2000" dirty="0" smtClean="0">
                <a:solidFill>
                  <a:schemeClr val="hlink"/>
                </a:solidFill>
                <a:latin typeface="Arial" panose="020B0604020202020204" pitchFamily="34" charset="0"/>
              </a:rPr>
              <a:t>When </a:t>
            </a:r>
            <a:r>
              <a:rPr kumimoji="1"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P2 receives P1’s request, it finds its own request has the lower timestamp, and so does not reply, holding P1 request in queue. </a:t>
            </a:r>
            <a:endParaRPr kumimoji="1" lang="en-US" altLang="en-US" sz="2000" dirty="0" smtClean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-84" charset="2"/>
              <a:buChar char="z"/>
            </a:pPr>
            <a:r>
              <a:rPr kumimoji="1" lang="en-US" altLang="en-US" sz="2000" dirty="0" smtClean="0">
                <a:solidFill>
                  <a:schemeClr val="hlink"/>
                </a:solidFill>
                <a:latin typeface="Arial" panose="020B0604020202020204" pitchFamily="34" charset="0"/>
              </a:rPr>
              <a:t>However</a:t>
            </a:r>
            <a:r>
              <a:rPr kumimoji="1"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, P1 will reply. P2 will enter CS. </a:t>
            </a:r>
            <a:endParaRPr kumimoji="1" lang="en-US" altLang="en-US" sz="2000" dirty="0" smtClean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-84" charset="2"/>
              <a:buChar char="z"/>
            </a:pPr>
            <a:r>
              <a:rPr kumimoji="1" lang="en-US" altLang="en-US" sz="2000" dirty="0" smtClean="0">
                <a:solidFill>
                  <a:schemeClr val="hlink"/>
                </a:solidFill>
                <a:latin typeface="Arial" panose="020B0604020202020204" pitchFamily="34" charset="0"/>
              </a:rPr>
              <a:t>After </a:t>
            </a:r>
            <a:r>
              <a:rPr kumimoji="1"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P2 finishes, P2 reply P1 and P1 will enter CS. </a:t>
            </a:r>
          </a:p>
          <a:p>
            <a:pPr marL="0" indent="0">
              <a:spcBef>
                <a:spcPct val="20000"/>
              </a:spcBef>
              <a:buClr>
                <a:schemeClr val="accent2"/>
              </a:buClr>
            </a:pPr>
            <a:endParaRPr kumimoji="1" lang="en-US" altLang="en-US" sz="16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Covers two areas: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Coordinating actions in a distributed system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Distributed processes agreeing on a result value</a:t>
            </a:r>
          </a:p>
          <a:p>
            <a:r>
              <a:rPr lang="en-US" sz="2400" dirty="0" smtClean="0"/>
              <a:t>Assumes </a:t>
            </a:r>
            <a:r>
              <a:rPr lang="en-US" sz="2400" dirty="0"/>
              <a:t>reliable communication channels for simplicity (failure </a:t>
            </a:r>
            <a:r>
              <a:rPr lang="en-US" sz="2400" dirty="0" smtClean="0"/>
              <a:t>is masked </a:t>
            </a:r>
            <a:r>
              <a:rPr lang="en-US" sz="2400" dirty="0"/>
              <a:t>by a reliable communication protocol)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Detecting that a process has failed can be reliable or unreliable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/>
              <a:t>timouts</a:t>
            </a:r>
            <a:endParaRPr lang="en-US" sz="2200" dirty="0"/>
          </a:p>
          <a:p>
            <a:pPr lvl="1"/>
            <a:r>
              <a:rPr lang="en-US" sz="2200" dirty="0" smtClean="0"/>
              <a:t>Unreliable</a:t>
            </a:r>
            <a:r>
              <a:rPr lang="en-US" sz="2200" dirty="0"/>
              <a:t>: replies unsuspected or suspected</a:t>
            </a:r>
          </a:p>
          <a:p>
            <a:pPr lvl="1"/>
            <a:r>
              <a:rPr lang="en-US" sz="2200" dirty="0" smtClean="0"/>
              <a:t>Reliable</a:t>
            </a:r>
            <a:r>
              <a:rPr lang="en-US" sz="2200" dirty="0"/>
              <a:t>: replies unsuspected or failed</a:t>
            </a:r>
          </a:p>
        </p:txBody>
      </p:sp>
    </p:spTree>
    <p:extLst>
      <p:ext uri="{BB962C8B-B14F-4D97-AF65-F5344CB8AC3E}">
        <p14:creationId xmlns:p14="http://schemas.microsoft.com/office/powerpoint/2010/main" val="32732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ea typeface="ＭＳ Ｐゴシック" panose="020B0600070205080204" pitchFamily="34" charset="-128"/>
              </a:rPr>
              <a:t>Ricart</a:t>
            </a:r>
            <a:r>
              <a:rPr lang="en-GB" altLang="en-US" dirty="0">
                <a:ea typeface="ＭＳ Ｐゴシック" panose="020B0600070205080204" pitchFamily="34" charset="-128"/>
              </a:rPr>
              <a:t> and </a:t>
            </a:r>
            <a:r>
              <a:rPr lang="en-GB" altLang="en-US" dirty="0" err="1">
                <a:ea typeface="ＭＳ Ｐゴシック" panose="020B0600070205080204" pitchFamily="34" charset="-128"/>
              </a:rPr>
              <a:t>Agrawala</a:t>
            </a:r>
            <a:r>
              <a:rPr lang="ja-JP" altLang="en-GB" dirty="0">
                <a:ea typeface="ＭＳ Ｐゴシック" panose="020B0600070205080204" pitchFamily="34" charset="-128"/>
              </a:rPr>
              <a:t>’</a:t>
            </a:r>
            <a:r>
              <a:rPr lang="en-GB" altLang="ja-JP" dirty="0">
                <a:ea typeface="ＭＳ Ｐゴシック" panose="020B0600070205080204" pitchFamily="34" charset="-128"/>
              </a:rPr>
              <a:t>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Granting entry takes 2(N-1) messages, N-1 to multicast request and N-1 replies. Bandwidth consumption is high.</a:t>
            </a:r>
          </a:p>
          <a:p>
            <a:r>
              <a:rPr lang="en-US" sz="2400" dirty="0"/>
              <a:t>Client delay is again 1 round trip time</a:t>
            </a:r>
          </a:p>
          <a:p>
            <a:r>
              <a:rPr lang="en-US" sz="2400" dirty="0"/>
              <a:t>Synchronization delay is one message transmission time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algorithm achieves </a:t>
            </a:r>
            <a:r>
              <a:rPr lang="en-US" sz="2400" dirty="0" smtClean="0"/>
              <a:t>ME1, ME2 </a:t>
            </a:r>
            <a:r>
              <a:rPr lang="en-US" sz="2400" dirty="0"/>
              <a:t>and ME3</a:t>
            </a:r>
            <a:r>
              <a:rPr lang="en-US" sz="2400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ea typeface="ＭＳ Ｐゴシック" panose="020B0600070205080204" pitchFamily="34" charset="-128"/>
              </a:rPr>
              <a:t>Maekawa</a:t>
            </a:r>
            <a:r>
              <a:rPr lang="ja-JP" altLang="en-GB" dirty="0">
                <a:ea typeface="ＭＳ Ｐゴシック" panose="020B0600070205080204" pitchFamily="34" charset="-128"/>
              </a:rPr>
              <a:t>’</a:t>
            </a:r>
            <a:r>
              <a:rPr lang="en-GB" altLang="ja-JP" dirty="0">
                <a:ea typeface="ＭＳ Ｐゴシック" panose="020B0600070205080204" pitchFamily="34" charset="-128"/>
              </a:rPr>
              <a:t>s voting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Maekawa</a:t>
            </a:r>
            <a:r>
              <a:rPr lang="en-US" dirty="0"/>
              <a:t> [1985] observed that in order for a process </a:t>
            </a:r>
            <a:r>
              <a:rPr lang="en-US" dirty="0" smtClean="0"/>
              <a:t>to enter </a:t>
            </a:r>
            <a:r>
              <a:rPr lang="en-US" dirty="0"/>
              <a:t>a critical section, it is not necessary for all of its peers to grant it access. </a:t>
            </a:r>
            <a:endParaRPr lang="en-US" dirty="0" smtClean="0"/>
          </a:p>
          <a:p>
            <a:r>
              <a:rPr lang="en-US" dirty="0" smtClean="0"/>
              <a:t>Processes need </a:t>
            </a:r>
            <a:r>
              <a:rPr lang="en-US" dirty="0"/>
              <a:t>only obtain permission to enter from </a:t>
            </a:r>
            <a:r>
              <a:rPr lang="en-US" i="1" dirty="0"/>
              <a:t>subsets </a:t>
            </a:r>
            <a:r>
              <a:rPr lang="en-US" dirty="0"/>
              <a:t>of their peers, as long as the </a:t>
            </a:r>
            <a:r>
              <a:rPr lang="en-US" dirty="0" smtClean="0"/>
              <a:t>subsets used </a:t>
            </a:r>
            <a:r>
              <a:rPr lang="en-US" dirty="0"/>
              <a:t>by any two processes overlap.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think of processes as voting for one </a:t>
            </a:r>
            <a:r>
              <a:rPr lang="en-US" dirty="0" smtClean="0"/>
              <a:t>another to </a:t>
            </a:r>
            <a:r>
              <a:rPr lang="en-US" dirty="0"/>
              <a:t>enter the critical section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‘candidate’ process must collect sufficient votes to enter.</a:t>
            </a:r>
          </a:p>
          <a:p>
            <a:r>
              <a:rPr lang="en-US" dirty="0"/>
              <a:t>Processes in the intersection of two sets of voters ensure the safety property ME1,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most one process can enter the critical section, by casting their votes for only </a:t>
            </a:r>
            <a:r>
              <a:rPr lang="en-US" dirty="0" smtClean="0"/>
              <a:t>one candidate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5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anose="020B0600070205080204" pitchFamily="34" charset="-128"/>
              </a:rPr>
              <a:t>Maekawa</a:t>
            </a:r>
            <a:r>
              <a:rPr lang="ja-JP" altLang="en-GB" smtClean="0">
                <a:ea typeface="ＭＳ Ｐゴシック" panose="020B0600070205080204" pitchFamily="34" charset="-128"/>
              </a:rPr>
              <a:t>’</a:t>
            </a:r>
            <a:r>
              <a:rPr lang="en-GB" altLang="ja-JP" smtClean="0">
                <a:ea typeface="ＭＳ Ｐゴシック" panose="020B0600070205080204" pitchFamily="34" charset="-128"/>
              </a:rPr>
              <a:t>s voting algorithm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944688" y="1239839"/>
            <a:ext cx="8178800" cy="16351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voting set Vi associated with each process pi.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 there is at least one common member of any two voting sets, the size of all voting set are the same size to be fair.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optimal solution to minimizes K is K~sqrt(N) and M=K. 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2141538" y="2541588"/>
          <a:ext cx="8172450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3162300" imgH="1485900" progId="Equation.3">
                  <p:embed/>
                </p:oleObj>
              </mc:Choice>
              <mc:Fallback>
                <p:oleObj name="Equation" r:id="rId3" imgW="3162300" imgH="1485900" progId="Equation.3">
                  <p:embed/>
                  <p:pic>
                    <p:nvPicPr>
                      <p:cNvPr id="2560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541588"/>
                        <a:ext cx="8172450" cy="384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0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6" y="200297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protocol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to obtain entry to critical section, pi sends request messages to all </a:t>
            </a:r>
            <a:r>
              <a:rPr lang="en-US" sz="2000" dirty="0" smtClean="0"/>
              <a:t>K-1 members </a:t>
            </a:r>
            <a:r>
              <a:rPr lang="en-US" sz="2000" dirty="0"/>
              <a:t>of voting set Vi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cannot enter until K-1 replies received</a:t>
            </a:r>
          </a:p>
          <a:p>
            <a:pPr lvl="1"/>
            <a:r>
              <a:rPr lang="en-US" sz="2000" dirty="0" smtClean="0"/>
              <a:t>when </a:t>
            </a:r>
            <a:r>
              <a:rPr lang="en-US" sz="2000" dirty="0"/>
              <a:t>leaving critical section, send release to all members of Vi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when receiving request</a:t>
            </a:r>
          </a:p>
          <a:p>
            <a:pPr lvl="2"/>
            <a:r>
              <a:rPr lang="en-US" sz="2000" dirty="0" smtClean="0"/>
              <a:t>if </a:t>
            </a:r>
            <a:r>
              <a:rPr lang="en-US" sz="2000" dirty="0"/>
              <a:t>state = HELD or already replied (voted) since last request</a:t>
            </a:r>
          </a:p>
          <a:p>
            <a:pPr lvl="3"/>
            <a:r>
              <a:rPr lang="en-US" sz="2000" dirty="0" smtClean="0"/>
              <a:t>*	 </a:t>
            </a:r>
            <a:r>
              <a:rPr lang="en-US" sz="2000" dirty="0"/>
              <a:t>then queue request</a:t>
            </a:r>
          </a:p>
          <a:p>
            <a:pPr lvl="2"/>
            <a:r>
              <a:rPr lang="en-US" sz="2000" dirty="0" smtClean="0"/>
              <a:t>else </a:t>
            </a:r>
            <a:r>
              <a:rPr lang="en-US" sz="2000" dirty="0"/>
              <a:t>immediately send reply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when receiving release</a:t>
            </a:r>
          </a:p>
          <a:p>
            <a:pPr lvl="2"/>
            <a:r>
              <a:rPr lang="en-US" sz="2000" dirty="0" smtClean="0"/>
              <a:t>remove </a:t>
            </a:r>
            <a:r>
              <a:rPr lang="en-US" sz="2000" dirty="0"/>
              <a:t>request at head of queue and send reply</a:t>
            </a:r>
          </a:p>
        </p:txBody>
      </p:sp>
    </p:spTree>
    <p:extLst>
      <p:ext uri="{BB962C8B-B14F-4D97-AF65-F5344CB8AC3E}">
        <p14:creationId xmlns:p14="http://schemas.microsoft.com/office/powerpoint/2010/main" val="34150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67" y="0"/>
            <a:ext cx="8911687" cy="1280890"/>
          </a:xfrm>
        </p:spPr>
        <p:txBody>
          <a:bodyPr/>
          <a:lstStyle/>
          <a:p>
            <a:r>
              <a:rPr lang="en-GB" altLang="en-US" dirty="0" err="1" smtClean="0">
                <a:ea typeface="ＭＳ Ｐゴシック" panose="020B0600070205080204" pitchFamily="34" charset="-128"/>
              </a:rPr>
              <a:t>Maekawa</a:t>
            </a:r>
            <a:r>
              <a:rPr lang="ja-JP" altLang="en-GB" dirty="0" smtClean="0">
                <a:ea typeface="ＭＳ Ｐゴシック" panose="020B0600070205080204" pitchFamily="34" charset="-128"/>
              </a:rPr>
              <a:t>’</a:t>
            </a:r>
            <a:r>
              <a:rPr lang="en-GB" altLang="ja-JP" dirty="0" smtClean="0">
                <a:ea typeface="ＭＳ Ｐゴシック" panose="020B0600070205080204" pitchFamily="34" charset="-128"/>
              </a:rPr>
              <a:t>s algorithm – part 1</a:t>
            </a:r>
            <a:endParaRPr lang="en-GB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6627" name="Text Box 256"/>
          <p:cNvSpPr txBox="1">
            <a:spLocks noChangeArrowheads="1"/>
          </p:cNvSpPr>
          <p:nvPr/>
        </p:nvSpPr>
        <p:spPr bwMode="auto">
          <a:xfrm>
            <a:off x="2047875" y="1328738"/>
            <a:ext cx="4275138" cy="519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3675" algn="l"/>
                <a:tab pos="385763" algn="l"/>
                <a:tab pos="758825" algn="l"/>
                <a:tab pos="1146175" algn="l"/>
                <a:tab pos="15192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93675" algn="l"/>
                <a:tab pos="385763" algn="l"/>
                <a:tab pos="758825" algn="l"/>
                <a:tab pos="1146175" algn="l"/>
                <a:tab pos="15192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93675" algn="l"/>
                <a:tab pos="385763" algn="l"/>
                <a:tab pos="758825" algn="l"/>
                <a:tab pos="1146175" algn="l"/>
                <a:tab pos="15192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93675" algn="l"/>
                <a:tab pos="385763" algn="l"/>
                <a:tab pos="758825" algn="l"/>
                <a:tab pos="1146175" algn="l"/>
                <a:tab pos="15192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93675" algn="l"/>
                <a:tab pos="385763" algn="l"/>
                <a:tab pos="758825" algn="l"/>
                <a:tab pos="1146175" algn="l"/>
                <a:tab pos="15192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385763" algn="l"/>
                <a:tab pos="758825" algn="l"/>
                <a:tab pos="1146175" algn="l"/>
                <a:tab pos="15192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385763" algn="l"/>
                <a:tab pos="758825" algn="l"/>
                <a:tab pos="1146175" algn="l"/>
                <a:tab pos="15192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385763" algn="l"/>
                <a:tab pos="758825" algn="l"/>
                <a:tab pos="1146175" algn="l"/>
                <a:tab pos="15192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385763" algn="l"/>
                <a:tab pos="758825" algn="l"/>
                <a:tab pos="1146175" algn="l"/>
                <a:tab pos="15192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800" i="1" dirty="0">
                <a:solidFill>
                  <a:srgbClr val="000000"/>
                </a:solidFill>
              </a:rPr>
              <a:t>On initialization</a:t>
            </a:r>
          </a:p>
          <a:p>
            <a:r>
              <a:rPr lang="en-GB" altLang="en-US" sz="1800" i="1" dirty="0">
                <a:solidFill>
                  <a:srgbClr val="000000"/>
                </a:solidFill>
              </a:rPr>
              <a:t>	state</a:t>
            </a:r>
            <a:r>
              <a:rPr lang="en-GB" altLang="en-US" sz="1800" dirty="0">
                <a:solidFill>
                  <a:srgbClr val="000000"/>
                </a:solidFill>
              </a:rPr>
              <a:t> := RELEASED;</a:t>
            </a:r>
          </a:p>
          <a:p>
            <a:r>
              <a:rPr lang="en-GB" altLang="en-US" sz="1800" i="1" dirty="0">
                <a:solidFill>
                  <a:srgbClr val="000000"/>
                </a:solidFill>
              </a:rPr>
              <a:t>	voted</a:t>
            </a:r>
            <a:r>
              <a:rPr lang="en-GB" altLang="en-US" sz="1800" dirty="0">
                <a:solidFill>
                  <a:srgbClr val="000000"/>
                </a:solidFill>
              </a:rPr>
              <a:t> := FALSE;</a:t>
            </a:r>
          </a:p>
          <a:p>
            <a:pPr>
              <a:lnSpc>
                <a:spcPct val="120000"/>
              </a:lnSpc>
            </a:pPr>
            <a:r>
              <a:rPr lang="en-GB" altLang="en-US" sz="1800" i="1" dirty="0">
                <a:solidFill>
                  <a:srgbClr val="000000"/>
                </a:solidFill>
              </a:rPr>
              <a:t>For p</a:t>
            </a:r>
            <a:r>
              <a:rPr lang="en-GB" altLang="en-US" sz="1800" i="1" baseline="-25000" dirty="0">
                <a:solidFill>
                  <a:srgbClr val="000000"/>
                </a:solidFill>
              </a:rPr>
              <a:t>i</a:t>
            </a:r>
            <a:r>
              <a:rPr lang="en-GB" altLang="en-US" sz="1800" dirty="0">
                <a:solidFill>
                  <a:srgbClr val="000000"/>
                </a:solidFill>
              </a:rPr>
              <a:t> </a:t>
            </a:r>
            <a:r>
              <a:rPr lang="en-GB" altLang="en-US" sz="1800" i="1" dirty="0">
                <a:solidFill>
                  <a:srgbClr val="000000"/>
                </a:solidFill>
              </a:rPr>
              <a:t>to enter the critical section</a:t>
            </a:r>
          </a:p>
          <a:p>
            <a:r>
              <a:rPr lang="en-GB" altLang="en-US" sz="1800" i="1" dirty="0">
                <a:solidFill>
                  <a:srgbClr val="000000"/>
                </a:solidFill>
              </a:rPr>
              <a:t>	state</a:t>
            </a:r>
            <a:r>
              <a:rPr lang="en-GB" altLang="en-US" sz="1800" dirty="0">
                <a:solidFill>
                  <a:srgbClr val="000000"/>
                </a:solidFill>
              </a:rPr>
              <a:t> := WANTED;</a:t>
            </a:r>
          </a:p>
          <a:p>
            <a:r>
              <a:rPr lang="en-GB" altLang="en-US" sz="1800" dirty="0">
                <a:solidFill>
                  <a:srgbClr val="000000"/>
                </a:solidFill>
              </a:rPr>
              <a:t>	Multicast </a:t>
            </a:r>
            <a:r>
              <a:rPr lang="en-GB" altLang="en-US" sz="1800" i="1" dirty="0">
                <a:solidFill>
                  <a:srgbClr val="000000"/>
                </a:solidFill>
              </a:rPr>
              <a:t>request</a:t>
            </a:r>
            <a:r>
              <a:rPr lang="en-GB" altLang="en-US" sz="1800" dirty="0">
                <a:solidFill>
                  <a:srgbClr val="000000"/>
                </a:solidFill>
              </a:rPr>
              <a:t> to all processes in </a:t>
            </a:r>
            <a:r>
              <a:rPr lang="en-GB" altLang="en-US" sz="1800" i="1" dirty="0" smtClean="0">
                <a:solidFill>
                  <a:srgbClr val="000000"/>
                </a:solidFill>
              </a:rPr>
              <a:t>V</a:t>
            </a:r>
            <a:r>
              <a:rPr lang="en-GB" altLang="en-US" sz="1800" i="1" baseline="-25000" dirty="0" smtClean="0">
                <a:solidFill>
                  <a:srgbClr val="000000"/>
                </a:solidFill>
              </a:rPr>
              <a:t>i</a:t>
            </a:r>
            <a:endParaRPr lang="en-GB" altLang="en-US" sz="1800" dirty="0">
              <a:solidFill>
                <a:srgbClr val="000000"/>
              </a:solidFill>
            </a:endParaRPr>
          </a:p>
          <a:p>
            <a:r>
              <a:rPr lang="en-GB" altLang="en-US" sz="1800" i="1" dirty="0">
                <a:solidFill>
                  <a:srgbClr val="000000"/>
                </a:solidFill>
              </a:rPr>
              <a:t>	Wait until</a:t>
            </a:r>
            <a:r>
              <a:rPr lang="en-GB" altLang="en-US" sz="1800" dirty="0">
                <a:solidFill>
                  <a:srgbClr val="000000"/>
                </a:solidFill>
              </a:rPr>
              <a:t> (number of replies received = </a:t>
            </a:r>
            <a:r>
              <a:rPr lang="en-GB" altLang="en-US" sz="1800" i="1" dirty="0" smtClean="0">
                <a:solidFill>
                  <a:srgbClr val="000000"/>
                </a:solidFill>
              </a:rPr>
              <a:t>K</a:t>
            </a:r>
            <a:r>
              <a:rPr lang="en-GB" altLang="en-US" sz="1800" dirty="0" smtClean="0">
                <a:solidFill>
                  <a:srgbClr val="000000"/>
                </a:solidFill>
              </a:rPr>
              <a:t>);</a:t>
            </a:r>
            <a:endParaRPr lang="en-GB" altLang="en-US" sz="1800" dirty="0">
              <a:solidFill>
                <a:srgbClr val="000000"/>
              </a:solidFill>
            </a:endParaRPr>
          </a:p>
          <a:p>
            <a:r>
              <a:rPr lang="en-GB" altLang="en-US" sz="1800" i="1" dirty="0">
                <a:solidFill>
                  <a:srgbClr val="000000"/>
                </a:solidFill>
              </a:rPr>
              <a:t>	state</a:t>
            </a:r>
            <a:r>
              <a:rPr lang="en-GB" altLang="en-US" sz="1800" dirty="0">
                <a:solidFill>
                  <a:srgbClr val="000000"/>
                </a:solidFill>
              </a:rPr>
              <a:t> := HELD;</a:t>
            </a:r>
          </a:p>
          <a:p>
            <a:pPr>
              <a:spcBef>
                <a:spcPts val="500"/>
              </a:spcBef>
            </a:pPr>
            <a:r>
              <a:rPr lang="en-GB" altLang="en-US" sz="1800" i="1" dirty="0">
                <a:solidFill>
                  <a:srgbClr val="000000"/>
                </a:solidFill>
              </a:rPr>
              <a:t>On receipt</a:t>
            </a:r>
            <a:r>
              <a:rPr lang="en-GB" altLang="en-US" sz="1800" dirty="0">
                <a:solidFill>
                  <a:srgbClr val="000000"/>
                </a:solidFill>
              </a:rPr>
              <a:t> </a:t>
            </a:r>
            <a:r>
              <a:rPr lang="en-GB" altLang="en-US" sz="1800" i="1" dirty="0">
                <a:solidFill>
                  <a:srgbClr val="000000"/>
                </a:solidFill>
              </a:rPr>
              <a:t>of a request from</a:t>
            </a:r>
            <a:r>
              <a:rPr lang="en-GB" altLang="en-US" sz="1800" dirty="0">
                <a:solidFill>
                  <a:srgbClr val="000000"/>
                </a:solidFill>
              </a:rPr>
              <a:t> </a:t>
            </a:r>
            <a:r>
              <a:rPr lang="en-GB" altLang="en-US" sz="1800" i="1" dirty="0">
                <a:solidFill>
                  <a:srgbClr val="000000"/>
                </a:solidFill>
              </a:rPr>
              <a:t>p</a:t>
            </a:r>
            <a:r>
              <a:rPr lang="en-GB" altLang="en-US" sz="1800" i="1" baseline="-25000" dirty="0">
                <a:solidFill>
                  <a:srgbClr val="000000"/>
                </a:solidFill>
              </a:rPr>
              <a:t>i</a:t>
            </a:r>
            <a:r>
              <a:rPr lang="en-GB" altLang="en-US" sz="1800" i="1" dirty="0">
                <a:solidFill>
                  <a:srgbClr val="000000"/>
                </a:solidFill>
              </a:rPr>
              <a:t> at </a:t>
            </a:r>
            <a:r>
              <a:rPr lang="en-GB" altLang="en-US" sz="1800" i="1" dirty="0" err="1">
                <a:solidFill>
                  <a:srgbClr val="000000"/>
                </a:solidFill>
              </a:rPr>
              <a:t>p</a:t>
            </a:r>
            <a:r>
              <a:rPr lang="en-GB" altLang="en-US" sz="1800" i="1" baseline="-25000" dirty="0" err="1">
                <a:solidFill>
                  <a:srgbClr val="000000"/>
                </a:solidFill>
              </a:rPr>
              <a:t>j</a:t>
            </a:r>
            <a:endParaRPr lang="en-GB" altLang="en-US" sz="1800" i="1" dirty="0">
              <a:solidFill>
                <a:srgbClr val="000000"/>
              </a:solidFill>
            </a:endParaRPr>
          </a:p>
          <a:p>
            <a:r>
              <a:rPr lang="en-GB" altLang="en-US" sz="1800" i="1" dirty="0">
                <a:solidFill>
                  <a:srgbClr val="000000"/>
                </a:solidFill>
              </a:rPr>
              <a:t>	if </a:t>
            </a:r>
            <a:r>
              <a:rPr lang="en-GB" altLang="en-US" sz="1800" dirty="0">
                <a:solidFill>
                  <a:srgbClr val="000000"/>
                </a:solidFill>
              </a:rPr>
              <a:t>(</a:t>
            </a:r>
            <a:r>
              <a:rPr lang="en-GB" altLang="en-US" sz="1800" i="1" dirty="0">
                <a:solidFill>
                  <a:srgbClr val="000000"/>
                </a:solidFill>
              </a:rPr>
              <a:t>state</a:t>
            </a:r>
            <a:r>
              <a:rPr lang="en-GB" altLang="en-US" sz="1800" dirty="0">
                <a:solidFill>
                  <a:srgbClr val="000000"/>
                </a:solidFill>
              </a:rPr>
              <a:t> = HELD </a:t>
            </a:r>
            <a:r>
              <a:rPr lang="en-GB" altLang="en-US" sz="1800" i="1" dirty="0">
                <a:solidFill>
                  <a:srgbClr val="000000"/>
                </a:solidFill>
              </a:rPr>
              <a:t>or</a:t>
            </a:r>
            <a:r>
              <a:rPr lang="en-GB" altLang="en-US" sz="1800" dirty="0">
                <a:solidFill>
                  <a:srgbClr val="000000"/>
                </a:solidFill>
              </a:rPr>
              <a:t> </a:t>
            </a:r>
            <a:r>
              <a:rPr lang="en-GB" altLang="en-US" sz="1800" i="1" dirty="0">
                <a:solidFill>
                  <a:srgbClr val="000000"/>
                </a:solidFill>
              </a:rPr>
              <a:t>voted</a:t>
            </a:r>
            <a:r>
              <a:rPr lang="en-GB" altLang="en-US" sz="1800" dirty="0">
                <a:solidFill>
                  <a:srgbClr val="000000"/>
                </a:solidFill>
              </a:rPr>
              <a:t> = TRUE)</a:t>
            </a:r>
          </a:p>
          <a:p>
            <a:r>
              <a:rPr lang="en-GB" altLang="en-US" sz="1800" i="1" dirty="0">
                <a:solidFill>
                  <a:srgbClr val="000000"/>
                </a:solidFill>
              </a:rPr>
              <a:t>	then</a:t>
            </a:r>
            <a:r>
              <a:rPr lang="en-GB" altLang="en-US" sz="1800" b="1" dirty="0">
                <a:solidFill>
                  <a:srgbClr val="000000"/>
                </a:solidFill>
              </a:rPr>
              <a:t> </a:t>
            </a:r>
            <a:endParaRPr lang="en-GB" altLang="en-US" sz="1800" dirty="0">
              <a:solidFill>
                <a:srgbClr val="000000"/>
              </a:solidFill>
            </a:endParaRPr>
          </a:p>
          <a:p>
            <a:r>
              <a:rPr lang="en-GB" altLang="en-US" sz="1800" dirty="0">
                <a:solidFill>
                  <a:srgbClr val="000000"/>
                </a:solidFill>
              </a:rPr>
              <a:t>		queue </a:t>
            </a:r>
            <a:r>
              <a:rPr lang="en-GB" altLang="en-US" sz="1800" i="1" dirty="0">
                <a:solidFill>
                  <a:srgbClr val="000000"/>
                </a:solidFill>
              </a:rPr>
              <a:t>request</a:t>
            </a:r>
            <a:r>
              <a:rPr lang="en-GB" altLang="en-US" sz="1800" dirty="0">
                <a:solidFill>
                  <a:srgbClr val="000000"/>
                </a:solidFill>
              </a:rPr>
              <a:t> from </a:t>
            </a:r>
            <a:r>
              <a:rPr lang="en-GB" altLang="en-US" sz="1800" i="1" dirty="0">
                <a:solidFill>
                  <a:srgbClr val="000000"/>
                </a:solidFill>
              </a:rPr>
              <a:t>p</a:t>
            </a:r>
            <a:r>
              <a:rPr lang="en-GB" altLang="en-US" sz="1800" i="1" baseline="-25000" dirty="0">
                <a:solidFill>
                  <a:srgbClr val="000000"/>
                </a:solidFill>
              </a:rPr>
              <a:t>i</a:t>
            </a:r>
            <a:r>
              <a:rPr lang="en-GB" altLang="en-US" sz="1800" dirty="0">
                <a:solidFill>
                  <a:srgbClr val="000000"/>
                </a:solidFill>
              </a:rPr>
              <a:t> without replying; </a:t>
            </a:r>
          </a:p>
          <a:p>
            <a:r>
              <a:rPr lang="en-GB" altLang="en-US" sz="1800" i="1" dirty="0">
                <a:solidFill>
                  <a:srgbClr val="000000"/>
                </a:solidFill>
              </a:rPr>
              <a:t>	else</a:t>
            </a:r>
            <a:r>
              <a:rPr lang="en-GB" alt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GB" altLang="en-US" sz="1800" dirty="0">
                <a:solidFill>
                  <a:srgbClr val="000000"/>
                </a:solidFill>
              </a:rPr>
              <a:t>		send </a:t>
            </a:r>
            <a:r>
              <a:rPr lang="en-GB" altLang="en-US" sz="1800" i="1" dirty="0">
                <a:solidFill>
                  <a:srgbClr val="000000"/>
                </a:solidFill>
              </a:rPr>
              <a:t>reply</a:t>
            </a:r>
            <a:r>
              <a:rPr lang="en-GB" altLang="en-US" sz="1800" dirty="0">
                <a:solidFill>
                  <a:srgbClr val="000000"/>
                </a:solidFill>
              </a:rPr>
              <a:t> to </a:t>
            </a:r>
            <a:r>
              <a:rPr lang="en-GB" altLang="en-US" sz="1800" i="1" dirty="0">
                <a:solidFill>
                  <a:srgbClr val="000000"/>
                </a:solidFill>
              </a:rPr>
              <a:t>p</a:t>
            </a:r>
            <a:r>
              <a:rPr lang="en-GB" altLang="en-US" sz="1800" i="1" baseline="-25000" dirty="0">
                <a:solidFill>
                  <a:srgbClr val="000000"/>
                </a:solidFill>
              </a:rPr>
              <a:t>i</a:t>
            </a:r>
            <a:r>
              <a:rPr lang="en-GB" altLang="en-US" sz="1800" dirty="0">
                <a:solidFill>
                  <a:srgbClr val="000000"/>
                </a:solidFill>
              </a:rPr>
              <a:t>;</a:t>
            </a:r>
          </a:p>
          <a:p>
            <a:r>
              <a:rPr lang="en-GB" altLang="en-US" sz="1800" i="1" dirty="0">
                <a:solidFill>
                  <a:srgbClr val="000000"/>
                </a:solidFill>
              </a:rPr>
              <a:t>		voted</a:t>
            </a:r>
            <a:r>
              <a:rPr lang="en-GB" altLang="en-US" sz="1800" dirty="0">
                <a:solidFill>
                  <a:srgbClr val="000000"/>
                </a:solidFill>
              </a:rPr>
              <a:t> := TRUE;</a:t>
            </a:r>
          </a:p>
          <a:p>
            <a:r>
              <a:rPr lang="en-GB" altLang="en-US" sz="1800" i="1" dirty="0">
                <a:solidFill>
                  <a:srgbClr val="000000"/>
                </a:solidFill>
              </a:rPr>
              <a:t>	end if</a:t>
            </a:r>
            <a:endParaRPr lang="en-GB" altLang="en-US" sz="1800" dirty="0"/>
          </a:p>
          <a:p>
            <a:endParaRPr lang="en-GB" altLang="en-US" sz="1800" dirty="0">
              <a:solidFill>
                <a:srgbClr val="000000"/>
              </a:solidFill>
            </a:endParaRPr>
          </a:p>
        </p:txBody>
      </p:sp>
      <p:sp>
        <p:nvSpPr>
          <p:cNvPr id="26628" name="Text Box 259"/>
          <p:cNvSpPr txBox="1">
            <a:spLocks noChangeArrowheads="1"/>
          </p:cNvSpPr>
          <p:nvPr/>
        </p:nvSpPr>
        <p:spPr bwMode="auto">
          <a:xfrm>
            <a:off x="6515101" y="1341439"/>
            <a:ext cx="3927475" cy="485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3675" algn="l"/>
                <a:tab pos="385763" algn="l"/>
                <a:tab pos="758825" algn="l"/>
                <a:tab pos="11461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93675" algn="l"/>
                <a:tab pos="385763" algn="l"/>
                <a:tab pos="758825" algn="l"/>
                <a:tab pos="11461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93675" algn="l"/>
                <a:tab pos="385763" algn="l"/>
                <a:tab pos="758825" algn="l"/>
                <a:tab pos="11461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93675" algn="l"/>
                <a:tab pos="385763" algn="l"/>
                <a:tab pos="758825" algn="l"/>
                <a:tab pos="11461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93675" algn="l"/>
                <a:tab pos="385763" algn="l"/>
                <a:tab pos="758825" algn="l"/>
                <a:tab pos="11461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385763" algn="l"/>
                <a:tab pos="758825" algn="l"/>
                <a:tab pos="11461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385763" algn="l"/>
                <a:tab pos="758825" algn="l"/>
                <a:tab pos="11461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385763" algn="l"/>
                <a:tab pos="758825" algn="l"/>
                <a:tab pos="11461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675" algn="l"/>
                <a:tab pos="385763" algn="l"/>
                <a:tab pos="758825" algn="l"/>
                <a:tab pos="1146175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i="1" dirty="0">
                <a:solidFill>
                  <a:srgbClr val="000000"/>
                </a:solidFill>
              </a:rPr>
              <a:t>For p</a:t>
            </a:r>
            <a:r>
              <a:rPr lang="en-GB" altLang="en-US" sz="2000" i="1" baseline="-25000" dirty="0">
                <a:solidFill>
                  <a:srgbClr val="000000"/>
                </a:solidFill>
              </a:rPr>
              <a:t>i</a:t>
            </a:r>
            <a:r>
              <a:rPr lang="en-GB" altLang="en-US" sz="2000" i="1" dirty="0">
                <a:solidFill>
                  <a:srgbClr val="000000"/>
                </a:solidFill>
              </a:rPr>
              <a:t> to exit the critical section</a:t>
            </a:r>
          </a:p>
          <a:p>
            <a:r>
              <a:rPr lang="en-GB" altLang="en-US" sz="2000" i="1" dirty="0">
                <a:solidFill>
                  <a:srgbClr val="000000"/>
                </a:solidFill>
              </a:rPr>
              <a:t>	state</a:t>
            </a:r>
            <a:r>
              <a:rPr lang="en-GB" altLang="en-US" sz="2000" dirty="0">
                <a:solidFill>
                  <a:srgbClr val="000000"/>
                </a:solidFill>
              </a:rPr>
              <a:t> := RELEASED;</a:t>
            </a:r>
          </a:p>
          <a:p>
            <a:r>
              <a:rPr lang="en-GB" altLang="en-US" sz="2000" dirty="0">
                <a:solidFill>
                  <a:srgbClr val="000000"/>
                </a:solidFill>
              </a:rPr>
              <a:t>	Multicast </a:t>
            </a:r>
            <a:r>
              <a:rPr lang="en-GB" altLang="en-US" sz="2000" i="1" dirty="0">
                <a:solidFill>
                  <a:srgbClr val="000000"/>
                </a:solidFill>
              </a:rPr>
              <a:t>release</a:t>
            </a:r>
            <a:r>
              <a:rPr lang="en-GB" altLang="en-US" sz="2000" dirty="0">
                <a:solidFill>
                  <a:srgbClr val="000000"/>
                </a:solidFill>
              </a:rPr>
              <a:t> to all processes in </a:t>
            </a:r>
            <a:r>
              <a:rPr lang="en-GB" altLang="en-US" sz="2000" i="1" dirty="0">
                <a:solidFill>
                  <a:srgbClr val="000000"/>
                </a:solidFill>
              </a:rPr>
              <a:t>V</a:t>
            </a:r>
            <a:r>
              <a:rPr lang="en-GB" altLang="en-US" sz="2000" i="1" baseline="-25000" dirty="0">
                <a:solidFill>
                  <a:srgbClr val="000000"/>
                </a:solidFill>
              </a:rPr>
              <a:t>i</a:t>
            </a:r>
            <a:r>
              <a:rPr lang="en-GB" altLang="en-US" sz="20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500"/>
              </a:spcBef>
            </a:pPr>
            <a:r>
              <a:rPr lang="en-GB" altLang="en-US" sz="2000" i="1" dirty="0">
                <a:solidFill>
                  <a:srgbClr val="000000"/>
                </a:solidFill>
              </a:rPr>
              <a:t>On receipt</a:t>
            </a:r>
            <a:r>
              <a:rPr lang="en-GB" altLang="en-US" sz="2000" dirty="0">
                <a:solidFill>
                  <a:srgbClr val="000000"/>
                </a:solidFill>
              </a:rPr>
              <a:t> </a:t>
            </a:r>
            <a:r>
              <a:rPr lang="en-GB" altLang="en-US" sz="2000" i="1" dirty="0">
                <a:solidFill>
                  <a:srgbClr val="000000"/>
                </a:solidFill>
              </a:rPr>
              <a:t>of a release from</a:t>
            </a:r>
            <a:r>
              <a:rPr lang="en-GB" altLang="en-US" sz="2000" dirty="0">
                <a:solidFill>
                  <a:srgbClr val="000000"/>
                </a:solidFill>
              </a:rPr>
              <a:t> </a:t>
            </a:r>
            <a:r>
              <a:rPr lang="en-GB" altLang="en-US" sz="2000" i="1" dirty="0">
                <a:solidFill>
                  <a:srgbClr val="000000"/>
                </a:solidFill>
              </a:rPr>
              <a:t>p</a:t>
            </a:r>
            <a:r>
              <a:rPr lang="en-GB" altLang="en-US" sz="2000" i="1" baseline="-25000" dirty="0">
                <a:solidFill>
                  <a:srgbClr val="000000"/>
                </a:solidFill>
              </a:rPr>
              <a:t>i</a:t>
            </a:r>
            <a:r>
              <a:rPr lang="en-GB" altLang="en-US" sz="2000" i="1" dirty="0">
                <a:solidFill>
                  <a:srgbClr val="000000"/>
                </a:solidFill>
              </a:rPr>
              <a:t> at </a:t>
            </a:r>
            <a:r>
              <a:rPr lang="en-GB" altLang="en-US" sz="2000" i="1" dirty="0" err="1">
                <a:solidFill>
                  <a:srgbClr val="000000"/>
                </a:solidFill>
              </a:rPr>
              <a:t>p</a:t>
            </a:r>
            <a:r>
              <a:rPr lang="en-GB" altLang="en-US" sz="2000" i="1" baseline="-25000" dirty="0" err="1">
                <a:solidFill>
                  <a:srgbClr val="000000"/>
                </a:solidFill>
              </a:rPr>
              <a:t>j</a:t>
            </a:r>
            <a:endParaRPr lang="en-GB" altLang="en-US" sz="2000" i="1" dirty="0">
              <a:solidFill>
                <a:srgbClr val="000000"/>
              </a:solidFill>
            </a:endParaRPr>
          </a:p>
          <a:p>
            <a:r>
              <a:rPr lang="en-GB" altLang="en-US" sz="2000" i="1" dirty="0">
                <a:solidFill>
                  <a:srgbClr val="000000"/>
                </a:solidFill>
              </a:rPr>
              <a:t>	if </a:t>
            </a:r>
            <a:r>
              <a:rPr lang="en-GB" altLang="en-US" sz="2000" dirty="0">
                <a:solidFill>
                  <a:srgbClr val="000000"/>
                </a:solidFill>
              </a:rPr>
              <a:t>(queue of requests is non-empty)</a:t>
            </a:r>
          </a:p>
          <a:p>
            <a:r>
              <a:rPr lang="en-GB" altLang="en-US" sz="2000" i="1" dirty="0">
                <a:solidFill>
                  <a:srgbClr val="000000"/>
                </a:solidFill>
              </a:rPr>
              <a:t>	then</a:t>
            </a:r>
            <a:r>
              <a:rPr lang="en-GB" altLang="en-US" sz="2000" b="1" dirty="0">
                <a:solidFill>
                  <a:srgbClr val="000000"/>
                </a:solidFill>
              </a:rPr>
              <a:t> </a:t>
            </a:r>
            <a:endParaRPr lang="en-GB" altLang="en-US" sz="2000" dirty="0">
              <a:solidFill>
                <a:srgbClr val="000000"/>
              </a:solidFill>
            </a:endParaRPr>
          </a:p>
          <a:p>
            <a:r>
              <a:rPr lang="en-GB" altLang="en-US" sz="2000" dirty="0">
                <a:solidFill>
                  <a:srgbClr val="000000"/>
                </a:solidFill>
              </a:rPr>
              <a:t>		remove head of queue – from </a:t>
            </a:r>
            <a:r>
              <a:rPr lang="en-GB" altLang="en-US" sz="2000" i="1" dirty="0" err="1">
                <a:solidFill>
                  <a:srgbClr val="000000"/>
                </a:solidFill>
              </a:rPr>
              <a:t>p</a:t>
            </a:r>
            <a:r>
              <a:rPr lang="en-GB" altLang="en-US" sz="2000" i="1" baseline="-25000" dirty="0" err="1">
                <a:solidFill>
                  <a:srgbClr val="000000"/>
                </a:solidFill>
              </a:rPr>
              <a:t>k</a:t>
            </a:r>
            <a:r>
              <a:rPr lang="en-GB" altLang="en-US" sz="2000" dirty="0">
                <a:solidFill>
                  <a:srgbClr val="000000"/>
                </a:solidFill>
              </a:rPr>
              <a:t>, say; </a:t>
            </a:r>
          </a:p>
          <a:p>
            <a:r>
              <a:rPr lang="en-GB" altLang="en-US" sz="2000" dirty="0">
                <a:solidFill>
                  <a:srgbClr val="000000"/>
                </a:solidFill>
              </a:rPr>
              <a:t>		send </a:t>
            </a:r>
            <a:r>
              <a:rPr lang="en-GB" altLang="en-US" sz="2000" i="1" dirty="0">
                <a:solidFill>
                  <a:srgbClr val="000000"/>
                </a:solidFill>
              </a:rPr>
              <a:t>reply</a:t>
            </a:r>
            <a:r>
              <a:rPr lang="en-GB" altLang="en-US" sz="2000" dirty="0">
                <a:solidFill>
                  <a:srgbClr val="000000"/>
                </a:solidFill>
              </a:rPr>
              <a:t> to </a:t>
            </a:r>
            <a:r>
              <a:rPr lang="en-GB" altLang="en-US" sz="2000" i="1" dirty="0" err="1">
                <a:solidFill>
                  <a:srgbClr val="000000"/>
                </a:solidFill>
              </a:rPr>
              <a:t>p</a:t>
            </a:r>
            <a:r>
              <a:rPr lang="en-GB" altLang="en-US" sz="2000" i="1" baseline="-25000" dirty="0" err="1">
                <a:solidFill>
                  <a:srgbClr val="000000"/>
                </a:solidFill>
              </a:rPr>
              <a:t>k</a:t>
            </a:r>
            <a:r>
              <a:rPr lang="en-GB" altLang="en-US" sz="2000" dirty="0">
                <a:solidFill>
                  <a:srgbClr val="000000"/>
                </a:solidFill>
              </a:rPr>
              <a:t>;</a:t>
            </a:r>
          </a:p>
          <a:p>
            <a:r>
              <a:rPr lang="en-GB" altLang="en-US" sz="2000" i="1" dirty="0">
                <a:solidFill>
                  <a:srgbClr val="000000"/>
                </a:solidFill>
              </a:rPr>
              <a:t>		voted</a:t>
            </a:r>
            <a:r>
              <a:rPr lang="en-GB" altLang="en-US" sz="2000" dirty="0">
                <a:solidFill>
                  <a:srgbClr val="000000"/>
                </a:solidFill>
              </a:rPr>
              <a:t> := TRUE;</a:t>
            </a:r>
          </a:p>
          <a:p>
            <a:r>
              <a:rPr lang="en-GB" altLang="en-US" sz="2000" i="1" dirty="0">
                <a:solidFill>
                  <a:srgbClr val="000000"/>
                </a:solidFill>
              </a:rPr>
              <a:t>	else</a:t>
            </a:r>
            <a:r>
              <a:rPr lang="en-GB" alt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GB" altLang="en-US" sz="2000" i="1" dirty="0">
                <a:solidFill>
                  <a:srgbClr val="000000"/>
                </a:solidFill>
              </a:rPr>
              <a:t>		voted</a:t>
            </a:r>
            <a:r>
              <a:rPr lang="en-GB" altLang="en-US" sz="2000" dirty="0">
                <a:solidFill>
                  <a:srgbClr val="000000"/>
                </a:solidFill>
              </a:rPr>
              <a:t> := FALSE;</a:t>
            </a:r>
          </a:p>
          <a:p>
            <a:r>
              <a:rPr lang="en-GB" altLang="en-US" sz="2000" i="1" dirty="0">
                <a:solidFill>
                  <a:srgbClr val="000000"/>
                </a:solidFill>
              </a:rPr>
              <a:t>	end if</a:t>
            </a:r>
            <a:endParaRPr lang="en-GB" altLang="en-US" sz="20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GB" altLang="en-US" sz="1700" dirty="0">
              <a:solidFill>
                <a:srgbClr val="000000"/>
              </a:solidFill>
            </a:endParaRPr>
          </a:p>
        </p:txBody>
      </p:sp>
      <p:sp>
        <p:nvSpPr>
          <p:cNvPr id="26629" name="Line 261"/>
          <p:cNvSpPr>
            <a:spLocks noChangeShapeType="1"/>
          </p:cNvSpPr>
          <p:nvPr/>
        </p:nvSpPr>
        <p:spPr bwMode="auto">
          <a:xfrm>
            <a:off x="6350000" y="1303339"/>
            <a:ext cx="0" cy="44227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Each process </a:t>
            </a:r>
            <a:r>
              <a:rPr lang="en-US" sz="2400" i="1" dirty="0" err="1"/>
              <a:t>pj</a:t>
            </a:r>
            <a:r>
              <a:rPr lang="en-US" sz="2400" i="1" dirty="0"/>
              <a:t> </a:t>
            </a:r>
            <a:r>
              <a:rPr lang="en-US" sz="2400" dirty="0"/>
              <a:t>is contained in </a:t>
            </a:r>
            <a:r>
              <a:rPr lang="en-US" sz="2400" i="1" dirty="0"/>
              <a:t>M </a:t>
            </a:r>
            <a:r>
              <a:rPr lang="en-US" sz="2400" dirty="0"/>
              <a:t>of the voting sets </a:t>
            </a:r>
            <a:r>
              <a:rPr lang="en-US" sz="2400" i="1" dirty="0"/>
              <a:t>Vi </a:t>
            </a:r>
            <a:r>
              <a:rPr lang="en-US" sz="2400" dirty="0"/>
              <a:t>.</a:t>
            </a:r>
            <a:endParaRPr lang="en-US" sz="3200" dirty="0" smtClean="0"/>
          </a:p>
          <a:p>
            <a:r>
              <a:rPr lang="en-US" sz="2400" dirty="0" smtClean="0"/>
              <a:t>optimization goal: minimize K while achieving mutual exclusion</a:t>
            </a:r>
          </a:p>
          <a:p>
            <a:pPr lvl="1"/>
            <a:r>
              <a:rPr lang="en-US" sz="2400" dirty="0" smtClean="0"/>
              <a:t>can be shown to be reached when K~√ N and M=K</a:t>
            </a:r>
          </a:p>
          <a:p>
            <a:r>
              <a:rPr lang="en-US" sz="2400" dirty="0" smtClean="0"/>
              <a:t>optimal voting sets: nontrivial to calculate</a:t>
            </a:r>
          </a:p>
          <a:p>
            <a:pPr lvl="1"/>
            <a:r>
              <a:rPr lang="en-US" sz="2400" dirty="0" smtClean="0"/>
              <a:t>approximation: derive </a:t>
            </a:r>
            <a:r>
              <a:rPr lang="en-US" sz="2400" dirty="0"/>
              <a:t>V</a:t>
            </a:r>
            <a:r>
              <a:rPr lang="en-US" sz="2400" dirty="0" smtClean="0"/>
              <a:t>i so that | </a:t>
            </a:r>
            <a:r>
              <a:rPr lang="en-US" sz="2400" dirty="0"/>
              <a:t>V</a:t>
            </a:r>
            <a:r>
              <a:rPr lang="en-US" sz="2400" dirty="0" smtClean="0"/>
              <a:t>i | ~ 2√N</a:t>
            </a:r>
          </a:p>
          <a:p>
            <a:pPr lvl="2"/>
            <a:r>
              <a:rPr lang="en-US" sz="2400" dirty="0" smtClean="0"/>
              <a:t>place processes in a √N by √N matrix</a:t>
            </a:r>
          </a:p>
          <a:p>
            <a:pPr lvl="2"/>
            <a:r>
              <a:rPr lang="en-US" sz="2400" dirty="0" smtClean="0"/>
              <a:t>let </a:t>
            </a:r>
            <a:r>
              <a:rPr lang="en-US" sz="2400" dirty="0"/>
              <a:t>V</a:t>
            </a:r>
            <a:r>
              <a:rPr lang="en-US" sz="2400" dirty="0" smtClean="0"/>
              <a:t>i the union of the row and column containing 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6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29" y="796834"/>
            <a:ext cx="8915400" cy="5381897"/>
          </a:xfrm>
        </p:spPr>
        <p:txBody>
          <a:bodyPr>
            <a:noAutofit/>
          </a:bodyPr>
          <a:lstStyle/>
          <a:p>
            <a:r>
              <a:rPr lang="en-US" sz="2400" dirty="0"/>
              <a:t>satisfies ME1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possible for two processes to enter critical section, then processes </a:t>
            </a:r>
            <a:r>
              <a:rPr lang="en-US" sz="2400" dirty="0" smtClean="0"/>
              <a:t>in the </a:t>
            </a:r>
            <a:r>
              <a:rPr lang="en-US" sz="2400" dirty="0"/>
              <a:t>non-empty intersection of their voting sets would have both </a:t>
            </a:r>
            <a:r>
              <a:rPr lang="en-US" sz="2400" dirty="0" smtClean="0"/>
              <a:t>granted access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impossible, since all processes make at most one vote after </a:t>
            </a:r>
            <a:r>
              <a:rPr lang="en-US" sz="2400" dirty="0" smtClean="0"/>
              <a:t>receiving request</a:t>
            </a:r>
            <a:endParaRPr lang="en-US" sz="2400" dirty="0"/>
          </a:p>
          <a:p>
            <a:r>
              <a:rPr lang="en-US" sz="2400" dirty="0" smtClean="0"/>
              <a:t>deadlocks </a:t>
            </a:r>
            <a:r>
              <a:rPr lang="en-US" sz="2400" dirty="0"/>
              <a:t>are possible</a:t>
            </a:r>
          </a:p>
          <a:p>
            <a:pPr lvl="1"/>
            <a:r>
              <a:rPr lang="en-US" sz="2400" dirty="0" smtClean="0"/>
              <a:t>consider </a:t>
            </a:r>
            <a:r>
              <a:rPr lang="en-US" sz="2400" dirty="0"/>
              <a:t>three processes </a:t>
            </a:r>
            <a:r>
              <a:rPr lang="en-US" sz="2400" dirty="0" smtClean="0"/>
              <a:t>with  V1 </a:t>
            </a:r>
            <a:r>
              <a:rPr lang="en-US" sz="2400" dirty="0"/>
              <a:t>= {p1, p2}, V2 = {p2, p3}, V3 = {p3, p1}</a:t>
            </a:r>
          </a:p>
          <a:p>
            <a:pPr lvl="1"/>
            <a:r>
              <a:rPr lang="en-US" sz="2400" dirty="0" smtClean="0"/>
              <a:t>possible </a:t>
            </a:r>
            <a:r>
              <a:rPr lang="en-US" sz="2400" dirty="0"/>
              <a:t>to construct cyclic wait graph</a:t>
            </a:r>
          </a:p>
          <a:p>
            <a:pPr lvl="1"/>
            <a:r>
              <a:rPr lang="en-US" sz="2400" dirty="0" smtClean="0"/>
              <a:t>p1 </a:t>
            </a:r>
            <a:r>
              <a:rPr lang="en-US" sz="2400" dirty="0"/>
              <a:t>replies to p2, but queues request from p3</a:t>
            </a:r>
          </a:p>
          <a:p>
            <a:pPr lvl="1"/>
            <a:r>
              <a:rPr lang="en-US" sz="2400" dirty="0" smtClean="0"/>
              <a:t>p2 </a:t>
            </a:r>
            <a:r>
              <a:rPr lang="en-US" sz="2400" dirty="0"/>
              <a:t>replies to p3, but queues request from p1</a:t>
            </a:r>
          </a:p>
          <a:p>
            <a:pPr lvl="1"/>
            <a:r>
              <a:rPr lang="en-US" sz="2400" dirty="0" smtClean="0"/>
              <a:t>p3 </a:t>
            </a:r>
            <a:r>
              <a:rPr lang="en-US" sz="2400" dirty="0"/>
              <a:t>replies to p1, but queues request from p2</a:t>
            </a:r>
          </a:p>
        </p:txBody>
      </p:sp>
    </p:spTree>
    <p:extLst>
      <p:ext uri="{BB962C8B-B14F-4D97-AF65-F5344CB8AC3E}">
        <p14:creationId xmlns:p14="http://schemas.microsoft.com/office/powerpoint/2010/main" val="13422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138" y="62411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algorithm can be adapted to become deadlock-free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of logical clocks</a:t>
            </a:r>
          </a:p>
          <a:p>
            <a:pPr lvl="1"/>
            <a:r>
              <a:rPr lang="en-US" sz="2400" dirty="0" smtClean="0"/>
              <a:t>processes </a:t>
            </a:r>
            <a:r>
              <a:rPr lang="en-US" sz="2400" dirty="0"/>
              <a:t>queue requests in happened-before order</a:t>
            </a:r>
          </a:p>
          <a:p>
            <a:pPr lvl="1"/>
            <a:r>
              <a:rPr lang="en-US" sz="2400" dirty="0" smtClean="0"/>
              <a:t>means </a:t>
            </a:r>
            <a:r>
              <a:rPr lang="en-US" sz="2400" dirty="0"/>
              <a:t>that ME3 is also </a:t>
            </a:r>
            <a:r>
              <a:rPr lang="en-US" sz="2400" dirty="0" smtClean="0"/>
              <a:t>satisfied</a:t>
            </a:r>
          </a:p>
          <a:p>
            <a:r>
              <a:rPr lang="en-US" sz="2400" dirty="0"/>
              <a:t>`performance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bandwidth utilization</a:t>
            </a:r>
          </a:p>
          <a:p>
            <a:pPr lvl="2"/>
            <a:r>
              <a:rPr lang="en-US" sz="2400" dirty="0" smtClean="0"/>
              <a:t>2</a:t>
            </a:r>
            <a:r>
              <a:rPr lang="en-US" sz="2400" dirty="0"/>
              <a:t>√N per entry, √N per exit, total 3√N is better than </a:t>
            </a:r>
            <a:r>
              <a:rPr lang="en-US" sz="2400" dirty="0" err="1"/>
              <a:t>Ricart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Agrawala</a:t>
            </a:r>
            <a:r>
              <a:rPr lang="en-US" sz="2400" dirty="0" smtClean="0"/>
              <a:t> </a:t>
            </a:r>
            <a:r>
              <a:rPr lang="en-US" sz="2400" dirty="0"/>
              <a:t>for N&gt;4</a:t>
            </a:r>
          </a:p>
          <a:p>
            <a:pPr lvl="1"/>
            <a:r>
              <a:rPr lang="en-US" sz="2400" dirty="0" smtClean="0"/>
              <a:t>synchronization </a:t>
            </a:r>
            <a:r>
              <a:rPr lang="en-US" sz="2400" dirty="0"/>
              <a:t>delay</a:t>
            </a:r>
          </a:p>
          <a:p>
            <a:pPr lvl="2"/>
            <a:r>
              <a:rPr lang="en-US" sz="2400" dirty="0" smtClean="0"/>
              <a:t>round-trip </a:t>
            </a:r>
            <a:r>
              <a:rPr lang="en-US" sz="2400" dirty="0"/>
              <a:t>time instead of single-message transmission time in </a:t>
            </a:r>
            <a:r>
              <a:rPr lang="en-US" sz="2400" dirty="0" err="1" smtClean="0"/>
              <a:t>Ricart</a:t>
            </a:r>
            <a:r>
              <a:rPr lang="en-US" sz="2400" dirty="0" smtClean="0"/>
              <a:t> and </a:t>
            </a:r>
            <a:r>
              <a:rPr lang="en-US" sz="2400" dirty="0" err="1" smtClean="0"/>
              <a:t>Agrawala</a:t>
            </a:r>
            <a:endParaRPr lang="en-US" sz="2400" dirty="0" smtClean="0"/>
          </a:p>
          <a:p>
            <a:pPr lvl="1"/>
            <a:r>
              <a:rPr lang="en-US" sz="2600" dirty="0"/>
              <a:t>Client delay is the same as </a:t>
            </a:r>
            <a:r>
              <a:rPr lang="en-US" sz="2600" dirty="0" err="1"/>
              <a:t>Ricart</a:t>
            </a:r>
            <a:r>
              <a:rPr lang="en-US" sz="2600" dirty="0"/>
              <a:t> and </a:t>
            </a:r>
            <a:r>
              <a:rPr lang="en-US" sz="2600" dirty="0" err="1"/>
              <a:t>Agrawala’s</a:t>
            </a:r>
            <a:r>
              <a:rPr lang="en-US" sz="2600" dirty="0"/>
              <a:t> algorithm, one round-trip time. </a:t>
            </a:r>
          </a:p>
          <a:p>
            <a:pPr lvl="1"/>
            <a:endParaRPr lang="en-US" sz="2600" dirty="0" smtClean="0"/>
          </a:p>
          <a:p>
            <a:pPr lvl="2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80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FDBA5C-7B19-41EF-9BFD-9F8A1C6224DB}" type="slidenum">
              <a:rPr lang="fr-FR" altLang="en-US" sz="1400"/>
              <a:pPr eaLnBrk="1" hangingPunct="1"/>
              <a:t>38</a:t>
            </a:fld>
            <a:endParaRPr lang="fr-FR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M. E. Algorithms Comparison</a:t>
            </a:r>
          </a:p>
        </p:txBody>
      </p:sp>
      <p:graphicFrame>
        <p:nvGraphicFramePr>
          <p:cNvPr id="266295" name="Group 55"/>
          <p:cNvGraphicFramePr>
            <a:graphicFrameLocks noGrp="1"/>
          </p:cNvGraphicFramePr>
          <p:nvPr/>
        </p:nvGraphicFramePr>
        <p:xfrm>
          <a:off x="2290764" y="1866900"/>
          <a:ext cx="7920037" cy="43307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messages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Enter()/Exit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Before Enter()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277" name="Rectangle 37"/>
          <p:cNvSpPr>
            <a:spLocks noChangeArrowheads="1"/>
          </p:cNvSpPr>
          <p:nvPr/>
        </p:nvSpPr>
        <p:spPr bwMode="auto">
          <a:xfrm>
            <a:off x="2351088" y="2747964"/>
            <a:ext cx="15478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folHlink"/>
                </a:solidFill>
                <a:latin typeface="Tahoma" panose="020B0604030504040204" pitchFamily="34" charset="0"/>
              </a:rPr>
              <a:t>Centralized</a:t>
            </a:r>
          </a:p>
        </p:txBody>
      </p:sp>
      <p:sp>
        <p:nvSpPr>
          <p:cNvPr id="266278" name="Rectangle 38"/>
          <p:cNvSpPr>
            <a:spLocks noChangeArrowheads="1"/>
          </p:cNvSpPr>
          <p:nvPr/>
        </p:nvSpPr>
        <p:spPr bwMode="auto">
          <a:xfrm>
            <a:off x="4730750" y="2747964"/>
            <a:ext cx="336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66279" name="Rectangle 39"/>
          <p:cNvSpPr>
            <a:spLocks noChangeArrowheads="1"/>
          </p:cNvSpPr>
          <p:nvPr/>
        </p:nvSpPr>
        <p:spPr bwMode="auto">
          <a:xfrm>
            <a:off x="7662863" y="2743201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Crash of server</a:t>
            </a:r>
          </a:p>
        </p:txBody>
      </p:sp>
      <p:sp>
        <p:nvSpPr>
          <p:cNvPr id="266280" name="Rectangle 40"/>
          <p:cNvSpPr>
            <a:spLocks noChangeArrowheads="1"/>
          </p:cNvSpPr>
          <p:nvPr/>
        </p:nvSpPr>
        <p:spPr bwMode="auto">
          <a:xfrm>
            <a:off x="2700339" y="3551238"/>
            <a:ext cx="10620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  <a:latin typeface="Tahoma" panose="020B0604030504040204" pitchFamily="34" charset="0"/>
              </a:rPr>
              <a:t>Virtual </a:t>
            </a:r>
          </a:p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  <a:latin typeface="Tahoma" panose="020B0604030504040204" pitchFamily="34" charset="0"/>
              </a:rPr>
              <a:t>ring</a:t>
            </a:r>
          </a:p>
        </p:txBody>
      </p:sp>
      <p:sp>
        <p:nvSpPr>
          <p:cNvPr id="266281" name="Rectangle 41"/>
          <p:cNvSpPr>
            <a:spLocks noChangeArrowheads="1"/>
          </p:cNvSpPr>
          <p:nvPr/>
        </p:nvSpPr>
        <p:spPr bwMode="auto">
          <a:xfrm>
            <a:off x="4471989" y="3703639"/>
            <a:ext cx="1195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1 to </a:t>
            </a:r>
            <a:r>
              <a:rPr lang="en-US" altLang="en-US" sz="2200" b="1">
                <a:solidFill>
                  <a:schemeClr val="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</a:t>
            </a:r>
            <a:endParaRPr lang="en-US" altLang="en-US" sz="22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66282" name="Rectangle 42"/>
          <p:cNvSpPr>
            <a:spLocks noChangeArrowheads="1"/>
          </p:cNvSpPr>
          <p:nvPr/>
        </p:nvSpPr>
        <p:spPr bwMode="auto">
          <a:xfrm>
            <a:off x="7662864" y="3260726"/>
            <a:ext cx="27003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Crash of a process</a:t>
            </a: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Token lost</a:t>
            </a: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Ordering non </a:t>
            </a: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satisfied</a:t>
            </a:r>
          </a:p>
        </p:txBody>
      </p:sp>
      <p:sp>
        <p:nvSpPr>
          <p:cNvPr id="266283" name="Rectangle 43"/>
          <p:cNvSpPr>
            <a:spLocks noChangeArrowheads="1"/>
          </p:cNvSpPr>
          <p:nvPr/>
        </p:nvSpPr>
        <p:spPr bwMode="auto">
          <a:xfrm>
            <a:off x="2552701" y="4648200"/>
            <a:ext cx="1031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  <a:latin typeface="Tahoma" panose="020B0604030504040204" pitchFamily="34" charset="0"/>
              </a:rPr>
              <a:t>Logical</a:t>
            </a:r>
          </a:p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  <a:latin typeface="Tahoma" panose="020B0604030504040204" pitchFamily="34" charset="0"/>
              </a:rPr>
              <a:t>clocks</a:t>
            </a:r>
          </a:p>
        </p:txBody>
      </p:sp>
      <p:sp>
        <p:nvSpPr>
          <p:cNvPr id="266284" name="Rectangle 44"/>
          <p:cNvSpPr>
            <a:spLocks noChangeArrowheads="1"/>
          </p:cNvSpPr>
          <p:nvPr/>
        </p:nvSpPr>
        <p:spPr bwMode="auto">
          <a:xfrm>
            <a:off x="4405313" y="4816475"/>
            <a:ext cx="989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2(N-1)</a:t>
            </a:r>
          </a:p>
        </p:txBody>
      </p:sp>
      <p:sp>
        <p:nvSpPr>
          <p:cNvPr id="266285" name="Rectangle 45"/>
          <p:cNvSpPr>
            <a:spLocks noChangeArrowheads="1"/>
          </p:cNvSpPr>
          <p:nvPr/>
        </p:nvSpPr>
        <p:spPr bwMode="auto">
          <a:xfrm>
            <a:off x="7662864" y="4724401"/>
            <a:ext cx="2166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Crash of a  </a:t>
            </a: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process</a:t>
            </a:r>
          </a:p>
        </p:txBody>
      </p:sp>
      <p:sp>
        <p:nvSpPr>
          <p:cNvPr id="266286" name="Rectangle 46"/>
          <p:cNvSpPr>
            <a:spLocks noChangeArrowheads="1"/>
          </p:cNvSpPr>
          <p:nvPr/>
        </p:nvSpPr>
        <p:spPr bwMode="auto">
          <a:xfrm>
            <a:off x="2243138" y="5511801"/>
            <a:ext cx="182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  <a:latin typeface="Tahoma" panose="020B0604030504040204" pitchFamily="34" charset="0"/>
              </a:rPr>
              <a:t>Maekawa’s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chemeClr val="folHlink"/>
                </a:solidFill>
                <a:latin typeface="Tahoma" panose="020B0604030504040204" pitchFamily="34" charset="0"/>
              </a:rPr>
              <a:t>Alg.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66287" name="Rectangle 47"/>
          <p:cNvSpPr>
            <a:spLocks noChangeArrowheads="1"/>
          </p:cNvSpPr>
          <p:nvPr/>
        </p:nvSpPr>
        <p:spPr bwMode="auto">
          <a:xfrm>
            <a:off x="7662864" y="5410200"/>
            <a:ext cx="2395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Crash of a  </a:t>
            </a:r>
          </a:p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process</a:t>
            </a:r>
            <a:r>
              <a:rPr lang="en-US" altLang="en-US"/>
              <a:t> </a:t>
            </a: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who votes</a:t>
            </a:r>
          </a:p>
        </p:txBody>
      </p:sp>
      <p:sp>
        <p:nvSpPr>
          <p:cNvPr id="266288" name="Rectangle 48"/>
          <p:cNvSpPr>
            <a:spLocks noChangeArrowheads="1"/>
          </p:cNvSpPr>
          <p:nvPr/>
        </p:nvSpPr>
        <p:spPr bwMode="auto">
          <a:xfrm>
            <a:off x="4560889" y="5489575"/>
            <a:ext cx="676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</a:t>
            </a:r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266290" name="Rectangle 50"/>
          <p:cNvSpPr>
            <a:spLocks noChangeArrowheads="1"/>
          </p:cNvSpPr>
          <p:nvPr/>
        </p:nvSpPr>
        <p:spPr bwMode="auto">
          <a:xfrm>
            <a:off x="6551613" y="2743200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66291" name="Rectangle 51"/>
          <p:cNvSpPr>
            <a:spLocks noChangeArrowheads="1"/>
          </p:cNvSpPr>
          <p:nvPr/>
        </p:nvSpPr>
        <p:spPr bwMode="auto">
          <a:xfrm>
            <a:off x="6172200" y="3703638"/>
            <a:ext cx="12080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0 to </a:t>
            </a:r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N-1</a:t>
            </a:r>
            <a:endParaRPr lang="en-US" altLang="en-US" sz="22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66292" name="Rectangle 52"/>
          <p:cNvSpPr>
            <a:spLocks noChangeArrowheads="1"/>
          </p:cNvSpPr>
          <p:nvPr/>
        </p:nvSpPr>
        <p:spPr bwMode="auto">
          <a:xfrm>
            <a:off x="6226176" y="4811714"/>
            <a:ext cx="9890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2(N-1)</a:t>
            </a:r>
          </a:p>
        </p:txBody>
      </p:sp>
      <p:sp>
        <p:nvSpPr>
          <p:cNvPr id="266293" name="Rectangle 53"/>
          <p:cNvSpPr>
            <a:spLocks noChangeArrowheads="1"/>
          </p:cNvSpPr>
          <p:nvPr/>
        </p:nvSpPr>
        <p:spPr bwMode="auto">
          <a:xfrm>
            <a:off x="6381751" y="5484814"/>
            <a:ext cx="6762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</a:t>
            </a:r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53781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7" grpId="0" autoUpdateAnimBg="0"/>
      <p:bldP spid="266278" grpId="0" autoUpdateAnimBg="0"/>
      <p:bldP spid="266279" grpId="0" autoUpdateAnimBg="0"/>
      <p:bldP spid="266280" grpId="0" autoUpdateAnimBg="0"/>
      <p:bldP spid="266281" grpId="0" autoUpdateAnimBg="0"/>
      <p:bldP spid="266282" grpId="0" autoUpdateAnimBg="0"/>
      <p:bldP spid="266283" grpId="0" autoUpdateAnimBg="0"/>
      <p:bldP spid="266284" grpId="0" autoUpdateAnimBg="0"/>
      <p:bldP spid="266285" grpId="0" autoUpdateAnimBg="0"/>
      <p:bldP spid="266286" grpId="0" autoUpdateAnimBg="0"/>
      <p:bldP spid="266287" grpId="0" autoUpdateAnimBg="0"/>
      <p:bldP spid="266288" grpId="0" autoUpdateAnimBg="0"/>
      <p:bldP spid="266290" grpId="0" autoUpdateAnimBg="0"/>
      <p:bldP spid="266291" grpId="0" autoUpdateAnimBg="0"/>
      <p:bldP spid="266292" grpId="0" autoUpdateAnimBg="0"/>
      <p:bldP spid="26629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Fault Tolerance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572" y="146739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none </a:t>
            </a:r>
            <a:r>
              <a:rPr lang="en-US" sz="2400" dirty="0"/>
              <a:t>of these algorithms tolerates message loss</a:t>
            </a:r>
          </a:p>
          <a:p>
            <a:r>
              <a:rPr lang="en-US" sz="2400" dirty="0" smtClean="0"/>
              <a:t>ring-algorithms </a:t>
            </a:r>
            <a:r>
              <a:rPr lang="en-US" sz="2400" dirty="0" err="1"/>
              <a:t>canot</a:t>
            </a:r>
            <a:r>
              <a:rPr lang="en-US" sz="2400" dirty="0"/>
              <a:t> tolerate single crash failure</a:t>
            </a:r>
          </a:p>
          <a:p>
            <a:r>
              <a:rPr lang="en-US" sz="2400" dirty="0" err="1" smtClean="0"/>
              <a:t>Maekawa’s</a:t>
            </a:r>
            <a:r>
              <a:rPr lang="en-US" sz="2400" dirty="0" smtClean="0"/>
              <a:t> </a:t>
            </a:r>
            <a:r>
              <a:rPr lang="en-US" sz="2400" dirty="0"/>
              <a:t>algorithm can tolerate some crash failure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process is in a voting set not required, rest of the system not affected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Central-Server: tolerates crash failure of node that has neither </a:t>
            </a:r>
            <a:r>
              <a:rPr lang="en-US" sz="2400" dirty="0" smtClean="0"/>
              <a:t>requested access </a:t>
            </a:r>
            <a:r>
              <a:rPr lang="en-US" sz="2400" dirty="0"/>
              <a:t>nor is currently in the critical section</a:t>
            </a:r>
          </a:p>
          <a:p>
            <a:r>
              <a:rPr lang="en-US" sz="2400" dirty="0" err="1" smtClean="0"/>
              <a:t>Ricart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Agrawala</a:t>
            </a:r>
            <a:r>
              <a:rPr lang="en-US" sz="2400" dirty="0"/>
              <a:t> algorithm can be modified to tolerate crash failures </a:t>
            </a:r>
            <a:r>
              <a:rPr lang="en-US" sz="2400" dirty="0" smtClean="0"/>
              <a:t>by the </a:t>
            </a:r>
            <a:r>
              <a:rPr lang="en-US" sz="2400" dirty="0"/>
              <a:t>assumption that a failed process grants all requests immediately</a:t>
            </a:r>
          </a:p>
          <a:p>
            <a:r>
              <a:rPr lang="en-US" sz="2400" b="1" dirty="0" smtClean="0"/>
              <a:t>requires </a:t>
            </a:r>
            <a:r>
              <a:rPr lang="en-US" sz="2400" b="1" dirty="0"/>
              <a:t>reliable failure detector</a:t>
            </a:r>
          </a:p>
        </p:txBody>
      </p:sp>
    </p:spTree>
    <p:extLst>
      <p:ext uri="{BB962C8B-B14F-4D97-AF65-F5344CB8AC3E}">
        <p14:creationId xmlns:p14="http://schemas.microsoft.com/office/powerpoint/2010/main" val="19131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892" y="142820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Distributed </a:t>
            </a:r>
            <a:r>
              <a:rPr lang="en-US" sz="2400" dirty="0"/>
              <a:t>mutual exclusion.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</a:t>
            </a:r>
            <a:r>
              <a:rPr lang="en-US" sz="2400" dirty="0" smtClean="0"/>
              <a:t>the extension </a:t>
            </a:r>
            <a:r>
              <a:rPr lang="en-US" sz="2400" dirty="0"/>
              <a:t>to distributed systems of the familiar problem of avoiding race conditions </a:t>
            </a:r>
            <a:r>
              <a:rPr lang="en-US" sz="2400" dirty="0" smtClean="0"/>
              <a:t>in kernels </a:t>
            </a:r>
            <a:r>
              <a:rPr lang="en-US" sz="2400" dirty="0"/>
              <a:t>and multi-threaded applications. </a:t>
            </a:r>
            <a:endParaRPr lang="en-US" sz="2400" dirty="0" smtClean="0"/>
          </a:p>
          <a:p>
            <a:pPr lvl="1"/>
            <a:r>
              <a:rPr lang="en-US" sz="2400" dirty="0" smtClean="0"/>
              <a:t>resource </a:t>
            </a:r>
            <a:r>
              <a:rPr lang="en-US" sz="2400" dirty="0"/>
              <a:t>sharing, </a:t>
            </a:r>
            <a:endParaRPr lang="en-US" sz="2400" dirty="0" smtClean="0"/>
          </a:p>
          <a:p>
            <a:r>
              <a:rPr lang="en-US" sz="2400" dirty="0" smtClean="0"/>
              <a:t>Introduces </a:t>
            </a:r>
            <a:r>
              <a:rPr lang="en-US" sz="2400" dirty="0"/>
              <a:t>the </a:t>
            </a:r>
            <a:r>
              <a:rPr lang="en-US" sz="2400" dirty="0" smtClean="0"/>
              <a:t>general </a:t>
            </a:r>
            <a:r>
              <a:rPr lang="en-US" sz="2400" dirty="0"/>
              <a:t>issue of how to ‘elect’ one of a collection </a:t>
            </a:r>
            <a:r>
              <a:rPr lang="en-US" sz="2400" dirty="0" smtClean="0"/>
              <a:t>of processes </a:t>
            </a:r>
            <a:r>
              <a:rPr lang="en-US" sz="2400" dirty="0"/>
              <a:t>to perform a special role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Coordination and agreement related to group </a:t>
            </a:r>
            <a:r>
              <a:rPr lang="en-US" sz="2400" dirty="0" smtClean="0"/>
              <a:t>communication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bility </a:t>
            </a:r>
            <a:r>
              <a:rPr lang="en-US" sz="2400" dirty="0"/>
              <a:t>to multicast a message to a group </a:t>
            </a:r>
            <a:r>
              <a:rPr lang="en-US" sz="2400" dirty="0" smtClean="0"/>
              <a:t>is a </a:t>
            </a:r>
            <a:r>
              <a:rPr lang="en-US" sz="2400" dirty="0"/>
              <a:t>very useful communication paradigm, with applications from locating resources </a:t>
            </a:r>
            <a:r>
              <a:rPr lang="en-US" sz="2400" dirty="0" smtClean="0"/>
              <a:t>to coordinating </a:t>
            </a:r>
            <a:r>
              <a:rPr lang="en-US" sz="2400" dirty="0"/>
              <a:t>the updates to replicated data</a:t>
            </a:r>
          </a:p>
        </p:txBody>
      </p:sp>
    </p:spTree>
    <p:extLst>
      <p:ext uri="{BB962C8B-B14F-4D97-AF65-F5344CB8AC3E}">
        <p14:creationId xmlns:p14="http://schemas.microsoft.com/office/powerpoint/2010/main" val="11702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D4AA79-250A-4E66-BE2B-F76217C8EEE5}" type="slidenum">
              <a:rPr lang="fr-FR" altLang="en-US" sz="1400"/>
              <a:pPr eaLnBrk="1" hangingPunct="1"/>
              <a:t>40</a:t>
            </a:fld>
            <a:endParaRPr lang="fr-FR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Election Algorithms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2286000" y="17526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 dirty="0"/>
              <a:t>Objective:</a:t>
            </a:r>
            <a:r>
              <a:rPr lang="en-US" altLang="en-US" dirty="0"/>
              <a:t> Elect one process p</a:t>
            </a:r>
            <a:r>
              <a:rPr lang="en-US" altLang="en-US" baseline="-25000" dirty="0"/>
              <a:t>i</a:t>
            </a:r>
            <a:r>
              <a:rPr lang="en-US" altLang="en-US" dirty="0"/>
              <a:t> from a group of processes p</a:t>
            </a:r>
            <a:r>
              <a:rPr lang="en-US" altLang="en-US" baseline="-25000" dirty="0"/>
              <a:t>1</a:t>
            </a:r>
            <a:r>
              <a:rPr lang="en-US" altLang="en-US" dirty="0"/>
              <a:t>…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N</a:t>
            </a:r>
            <a:endParaRPr lang="en-US" altLang="en-US" sz="1800" dirty="0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2286000" y="2667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Utility:</a:t>
            </a:r>
            <a:r>
              <a:rPr lang="en-US" altLang="en-US"/>
              <a:t> Elect a primary manager, a master process, a coordinator or a central server</a:t>
            </a:r>
            <a:endParaRPr lang="en-US" altLang="en-US" baseline="-2500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2286000" y="3505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Each process p</a:t>
            </a:r>
            <a:r>
              <a:rPr lang="en-US" altLang="en-US" baseline="-25000"/>
              <a:t>i</a:t>
            </a:r>
            <a:r>
              <a:rPr lang="en-US" altLang="en-US"/>
              <a:t> maintains the identity of the elected in the variable </a:t>
            </a:r>
            <a:r>
              <a:rPr lang="en-US" altLang="en-US" i="1">
                <a:solidFill>
                  <a:srgbClr val="FF0000"/>
                </a:solidFill>
              </a:rPr>
              <a:t>Elected</a:t>
            </a:r>
            <a:r>
              <a:rPr lang="en-US" altLang="en-US" i="1" baseline="-25000">
                <a:solidFill>
                  <a:srgbClr val="FF0000"/>
                </a:solidFill>
              </a:rPr>
              <a:t>i</a:t>
            </a:r>
            <a:r>
              <a:rPr lang="en-US" altLang="en-US" sz="2800"/>
              <a:t> </a:t>
            </a:r>
            <a:r>
              <a:rPr lang="en-US" altLang="en-US" sz="1800"/>
              <a:t>(</a:t>
            </a:r>
            <a:r>
              <a:rPr lang="en-US" altLang="en-US" sz="1800">
                <a:sym typeface="Symbol" panose="05050102010706020507" pitchFamily="18" charset="2"/>
              </a:rPr>
              <a:t>NIL if it isn’t defined yet)</a:t>
            </a:r>
            <a:endParaRPr lang="en-US" altLang="en-US" baseline="-25000"/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2286000" y="440372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Properties to satisfy: </a:t>
            </a:r>
            <a:r>
              <a:rPr lang="en-US" altLang="en-US" b="1">
                <a:sym typeface="Symbol" panose="05050102010706020507" pitchFamily="18" charset="2"/>
              </a:rPr>
              <a:t></a:t>
            </a:r>
            <a:r>
              <a:rPr lang="en-US" altLang="en-US"/>
              <a:t> p</a:t>
            </a:r>
            <a:r>
              <a:rPr lang="en-US" altLang="en-US" baseline="-25000"/>
              <a:t>i</a:t>
            </a:r>
            <a:r>
              <a:rPr lang="en-US" altLang="en-US"/>
              <a:t>,</a:t>
            </a:r>
            <a:endParaRPr lang="en-US" altLang="en-US" baseline="-25000"/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7696200" y="3163887"/>
            <a:ext cx="3962400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b="1" dirty="0"/>
              <a:t>Even if multiple elections have been started simultaneously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2743200" y="4957763"/>
            <a:ext cx="534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Safety</a:t>
            </a:r>
            <a:r>
              <a:rPr lang="en-US" altLang="en-US" b="1" dirty="0">
                <a:solidFill>
                  <a:schemeClr val="hlink"/>
                </a:solidFill>
              </a:rPr>
              <a:t>:</a:t>
            </a:r>
            <a:r>
              <a:rPr lang="en-US" altLang="en-US" dirty="0"/>
              <a:t> </a:t>
            </a:r>
            <a:r>
              <a:rPr lang="en-US" altLang="en-US" i="1" dirty="0" err="1"/>
              <a:t>Elected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NIL or </a:t>
            </a:r>
            <a:r>
              <a:rPr lang="en-US" altLang="en-US" i="1" dirty="0"/>
              <a:t>Elected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folHlink"/>
                </a:solidFill>
              </a:rPr>
              <a:t>P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2286000" y="5882116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Liveness</a:t>
            </a:r>
            <a:r>
              <a:rPr lang="en-US" altLang="en-US" b="1" dirty="0">
                <a:solidFill>
                  <a:schemeClr val="hlink"/>
                </a:solidFill>
              </a:rPr>
              <a:t>:</a:t>
            </a:r>
            <a:r>
              <a:rPr lang="en-US" altLang="en-US" dirty="0"/>
              <a:t> p</a:t>
            </a:r>
            <a:r>
              <a:rPr lang="en-US" altLang="en-US" baseline="-25000" dirty="0"/>
              <a:t>i</a:t>
            </a:r>
            <a:r>
              <a:rPr lang="en-US" altLang="en-US" dirty="0"/>
              <a:t> participates and sets </a:t>
            </a:r>
            <a:r>
              <a:rPr lang="en-US" altLang="en-US" i="1" dirty="0" err="1"/>
              <a:t>Elected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</a:t>
            </a:r>
            <a:r>
              <a:rPr lang="en-US" altLang="en-US" dirty="0">
                <a:sym typeface="Symbol" panose="05050102010706020507" pitchFamily="18" charset="2"/>
              </a:rPr>
              <a:t> NIL, or crashes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869239" y="4875214"/>
            <a:ext cx="3065462" cy="915987"/>
            <a:chOff x="3408" y="3071"/>
            <a:chExt cx="1931" cy="577"/>
          </a:xfrm>
        </p:grpSpPr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3660" y="3071"/>
              <a:ext cx="167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chemeClr val="folHlink"/>
                  </a:solidFill>
                </a:rPr>
                <a:t>A non-crashed process with the largest identifier</a:t>
              </a:r>
            </a:p>
          </p:txBody>
        </p:sp>
        <p:cxnSp>
          <p:nvCxnSpPr>
            <p:cNvPr id="24589" name="AutoShape 12"/>
            <p:cNvCxnSpPr>
              <a:cxnSpLocks noChangeShapeType="1"/>
              <a:stCxn id="24588" idx="1"/>
            </p:cNvCxnSpPr>
            <p:nvPr/>
          </p:nvCxnSpPr>
          <p:spPr bwMode="auto">
            <a:xfrm rot="10800000">
              <a:off x="3408" y="3360"/>
              <a:ext cx="198" cy="178"/>
            </a:xfrm>
            <a:prstGeom prst="curvedConnector2">
              <a:avLst/>
            </a:prstGeom>
            <a:noFill/>
            <a:ln w="19050">
              <a:solidFill>
                <a:schemeClr val="folHlink"/>
              </a:solidFill>
              <a:prstDash val="dash"/>
              <a:miter lim="800000"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502720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  <p:bldP spid="267268" grpId="0" autoUpdateAnimBg="0"/>
      <p:bldP spid="267269" grpId="0" autoUpdateAnimBg="0"/>
      <p:bldP spid="267270" grpId="0" autoUpdateAnimBg="0"/>
      <p:bldP spid="267271" grpId="0" animBg="1" autoUpdateAnimBg="0"/>
      <p:bldP spid="267272" grpId="0" autoUpdateAnimBg="0"/>
      <p:bldP spid="26727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73C367-80EB-4F6E-BB17-770CC1945881}" type="slidenum">
              <a:rPr lang="fr-FR" altLang="en-US" sz="1400"/>
              <a:pPr eaLnBrk="1" hangingPunct="1"/>
              <a:t>41</a:t>
            </a:fld>
            <a:endParaRPr lang="fr-FR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Election Algorithms</a:t>
            </a:r>
            <a:endParaRPr lang="en-US" altLang="en-US" baseline="-25000" dirty="0" smtClean="0"/>
          </a:p>
        </p:txBody>
      </p:sp>
      <p:sp>
        <p:nvSpPr>
          <p:cNvPr id="268291" name="Rectangle 3">
            <a:hlinkClick r:id="rId2" action="ppaction://hlinksldjump" tooltip="Ring-Based Election Algorithm "/>
          </p:cNvPr>
          <p:cNvSpPr>
            <a:spLocks noChangeArrowheads="1"/>
          </p:cNvSpPr>
          <p:nvPr/>
        </p:nvSpPr>
        <p:spPr bwMode="auto">
          <a:xfrm>
            <a:off x="2711450" y="2205038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Ring-Based Election Algorithm </a:t>
            </a:r>
          </a:p>
        </p:txBody>
      </p:sp>
      <p:sp>
        <p:nvSpPr>
          <p:cNvPr id="268292" name="Rectangle 4">
            <a:hlinkClick r:id="rId3" action="ppaction://hlinksldjump" tooltip="Bully Algorithm"/>
          </p:cNvPr>
          <p:cNvSpPr>
            <a:spLocks noChangeArrowheads="1"/>
          </p:cNvSpPr>
          <p:nvPr/>
        </p:nvSpPr>
        <p:spPr bwMode="auto">
          <a:xfrm>
            <a:off x="2711450" y="299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Bully Algorithm</a:t>
            </a:r>
          </a:p>
        </p:txBody>
      </p:sp>
      <p:sp>
        <p:nvSpPr>
          <p:cNvPr id="268293" name="Rectangle 5">
            <a:hlinkClick r:id="rId4" action="ppaction://hlinksldjump" tooltip="Election Algorithms Comparison"/>
          </p:cNvPr>
          <p:cNvSpPr>
            <a:spLocks noChangeArrowheads="1"/>
          </p:cNvSpPr>
          <p:nvPr/>
        </p:nvSpPr>
        <p:spPr bwMode="auto">
          <a:xfrm>
            <a:off x="2711450" y="383222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Election Algorithms Comparison</a:t>
            </a:r>
          </a:p>
        </p:txBody>
      </p:sp>
    </p:spTree>
    <p:extLst>
      <p:ext uri="{BB962C8B-B14F-4D97-AF65-F5344CB8AC3E}">
        <p14:creationId xmlns:p14="http://schemas.microsoft.com/office/powerpoint/2010/main" val="5576370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utoUpdateAnimBg="0"/>
      <p:bldP spid="268292" grpId="0" autoUpdateAnimBg="0"/>
      <p:bldP spid="26829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 ring based election algorithm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210389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All processes arranged in a logical ring. </a:t>
            </a: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Each process has a communication channel to the next process.</a:t>
            </a: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All messages are sent clockwise around the ring. </a:t>
            </a: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Assume that no failures occur, and system is asynchronous. </a:t>
            </a: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Goal is to elect a </a:t>
            </a:r>
            <a:r>
              <a:rPr lang="en-US" altLang="en-US" sz="2800" b="1" dirty="0" smtClean="0">
                <a:ea typeface="ＭＳ Ｐゴシック" panose="020B0600070205080204" pitchFamily="34" charset="-128"/>
              </a:rPr>
              <a:t>single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process coordinator which has the largest identifier. </a:t>
            </a:r>
          </a:p>
        </p:txBody>
      </p:sp>
    </p:spTree>
    <p:extLst>
      <p:ext uri="{BB962C8B-B14F-4D97-AF65-F5344CB8AC3E}">
        <p14:creationId xmlns:p14="http://schemas.microsoft.com/office/powerpoint/2010/main" val="31127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AA43BF-AFC2-4F63-B434-71DAF20DCD0A}" type="slidenum">
              <a:rPr lang="fr-FR" altLang="en-US" sz="1400"/>
              <a:pPr eaLnBrk="1" hangingPunct="1"/>
              <a:t>43</a:t>
            </a:fld>
            <a:endParaRPr lang="fr-FR" altLang="en-US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5200" y="2057400"/>
            <a:ext cx="3962400" cy="4191000"/>
            <a:chOff x="1296" y="1200"/>
            <a:chExt cx="2496" cy="2640"/>
          </a:xfrm>
        </p:grpSpPr>
        <p:sp>
          <p:nvSpPr>
            <p:cNvPr id="26646" name="Oval 3"/>
            <p:cNvSpPr>
              <a:spLocks noChangeArrowheads="1"/>
            </p:cNvSpPr>
            <p:nvPr/>
          </p:nvSpPr>
          <p:spPr bwMode="auto">
            <a:xfrm>
              <a:off x="1296" y="1200"/>
              <a:ext cx="2496" cy="25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6647" name="Group 4"/>
            <p:cNvGrpSpPr>
              <a:grpSpLocks/>
            </p:cNvGrpSpPr>
            <p:nvPr/>
          </p:nvGrpSpPr>
          <p:grpSpPr bwMode="auto">
            <a:xfrm>
              <a:off x="1296" y="1200"/>
              <a:ext cx="2496" cy="2640"/>
              <a:chOff x="1296" y="1200"/>
              <a:chExt cx="2496" cy="2640"/>
            </a:xfrm>
          </p:grpSpPr>
          <p:sp>
            <p:nvSpPr>
              <p:cNvPr id="26648" name="Rectangle 5"/>
              <p:cNvSpPr>
                <a:spLocks noChangeArrowheads="1"/>
              </p:cNvSpPr>
              <p:nvPr/>
            </p:nvSpPr>
            <p:spPr bwMode="auto">
              <a:xfrm>
                <a:off x="1680" y="350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649" name="Oval 6"/>
              <p:cNvSpPr>
                <a:spLocks noChangeArrowheads="1"/>
              </p:cNvSpPr>
              <p:nvPr/>
            </p:nvSpPr>
            <p:spPr bwMode="auto">
              <a:xfrm>
                <a:off x="1296" y="1200"/>
                <a:ext cx="2496" cy="25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66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Ring-Based Election </a:t>
            </a:r>
            <a:r>
              <a:rPr lang="en-US" altLang="en-US" dirty="0" smtClean="0"/>
              <a:t>Algorithm</a:t>
            </a:r>
            <a:endParaRPr lang="en-US" altLang="en-US" baseline="-25000" dirty="0"/>
          </a:p>
        </p:txBody>
      </p:sp>
      <p:sp>
        <p:nvSpPr>
          <p:cNvPr id="269320" name="Oval 8"/>
          <p:cNvSpPr>
            <a:spLocks noChangeArrowheads="1"/>
          </p:cNvSpPr>
          <p:nvPr/>
        </p:nvSpPr>
        <p:spPr bwMode="auto">
          <a:xfrm>
            <a:off x="6172200" y="54864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en-US" sz="1800" i="1"/>
          </a:p>
        </p:txBody>
      </p:sp>
      <p:sp>
        <p:nvSpPr>
          <p:cNvPr id="269321" name="Oval 9"/>
          <p:cNvSpPr>
            <a:spLocks noChangeArrowheads="1"/>
          </p:cNvSpPr>
          <p:nvPr/>
        </p:nvSpPr>
        <p:spPr bwMode="auto">
          <a:xfrm>
            <a:off x="3657600" y="51054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en-US" sz="1800" i="1"/>
          </a:p>
        </p:txBody>
      </p:sp>
      <p:sp>
        <p:nvSpPr>
          <p:cNvPr id="269322" name="Oval 10"/>
          <p:cNvSpPr>
            <a:spLocks noChangeArrowheads="1"/>
          </p:cNvSpPr>
          <p:nvPr/>
        </p:nvSpPr>
        <p:spPr bwMode="auto">
          <a:xfrm>
            <a:off x="3276600" y="38100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en-US" sz="1800" i="1"/>
          </a:p>
        </p:txBody>
      </p:sp>
      <p:sp>
        <p:nvSpPr>
          <p:cNvPr id="269323" name="Oval 11"/>
          <p:cNvSpPr>
            <a:spLocks noChangeArrowheads="1"/>
          </p:cNvSpPr>
          <p:nvPr/>
        </p:nvSpPr>
        <p:spPr bwMode="auto">
          <a:xfrm>
            <a:off x="3657600" y="25908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9</a:t>
            </a:r>
          </a:p>
        </p:txBody>
      </p:sp>
      <p:sp>
        <p:nvSpPr>
          <p:cNvPr id="269324" name="Text Box 12"/>
          <p:cNvSpPr txBox="1">
            <a:spLocks noChangeArrowheads="1"/>
          </p:cNvSpPr>
          <p:nvPr/>
        </p:nvSpPr>
        <p:spPr bwMode="auto">
          <a:xfrm>
            <a:off x="4367214" y="3789364"/>
            <a:ext cx="2236787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Process 5 starts</a:t>
            </a:r>
          </a:p>
          <a:p>
            <a:pPr algn="ctr" eaLnBrk="1" hangingPunct="1"/>
            <a:r>
              <a:rPr lang="en-US" altLang="en-US" sz="2000" b="1"/>
              <a:t> the election</a:t>
            </a:r>
          </a:p>
        </p:txBody>
      </p:sp>
      <p:sp>
        <p:nvSpPr>
          <p:cNvPr id="269325" name="Line 13"/>
          <p:cNvSpPr>
            <a:spLocks noChangeShapeType="1"/>
          </p:cNvSpPr>
          <p:nvPr/>
        </p:nvSpPr>
        <p:spPr bwMode="auto">
          <a:xfrm>
            <a:off x="5334000" y="1905000"/>
            <a:ext cx="762000" cy="76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>
            <a:off x="6934200" y="2438400"/>
            <a:ext cx="45720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 flipH="1">
            <a:off x="7620000" y="3733800"/>
            <a:ext cx="0" cy="838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513388" y="15240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69329" name="Rectangle 17"/>
          <p:cNvSpPr>
            <a:spLocks noChangeArrowheads="1"/>
          </p:cNvSpPr>
          <p:nvPr/>
        </p:nvSpPr>
        <p:spPr bwMode="auto">
          <a:xfrm>
            <a:off x="7086601" y="23622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16</a:t>
            </a: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7162801" y="54864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69331" name="Rectangle 19"/>
          <p:cNvSpPr>
            <a:spLocks noChangeArrowheads="1"/>
          </p:cNvSpPr>
          <p:nvPr/>
        </p:nvSpPr>
        <p:spPr bwMode="auto">
          <a:xfrm>
            <a:off x="7705726" y="38862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69332" name="Line 20"/>
          <p:cNvSpPr>
            <a:spLocks noChangeShapeType="1"/>
          </p:cNvSpPr>
          <p:nvPr/>
        </p:nvSpPr>
        <p:spPr bwMode="auto">
          <a:xfrm flipH="1">
            <a:off x="6858000" y="533400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9333" name="Oval 21"/>
          <p:cNvSpPr>
            <a:spLocks noChangeArrowheads="1"/>
          </p:cNvSpPr>
          <p:nvPr/>
        </p:nvSpPr>
        <p:spPr bwMode="auto">
          <a:xfrm>
            <a:off x="4648200" y="18288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sp>
        <p:nvSpPr>
          <p:cNvPr id="269334" name="Oval 22"/>
          <p:cNvSpPr>
            <a:spLocks noChangeArrowheads="1"/>
          </p:cNvSpPr>
          <p:nvPr/>
        </p:nvSpPr>
        <p:spPr bwMode="auto">
          <a:xfrm>
            <a:off x="6172200" y="20574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16</a:t>
            </a:r>
          </a:p>
        </p:txBody>
      </p:sp>
      <p:sp>
        <p:nvSpPr>
          <p:cNvPr id="269335" name="Oval 23"/>
          <p:cNvSpPr>
            <a:spLocks noChangeArrowheads="1"/>
          </p:cNvSpPr>
          <p:nvPr/>
        </p:nvSpPr>
        <p:spPr bwMode="auto">
          <a:xfrm>
            <a:off x="7010400" y="31242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25</a:t>
            </a:r>
          </a:p>
        </p:txBody>
      </p:sp>
      <p:sp>
        <p:nvSpPr>
          <p:cNvPr id="269336" name="Oval 24"/>
          <p:cNvSpPr>
            <a:spLocks noChangeArrowheads="1"/>
          </p:cNvSpPr>
          <p:nvPr/>
        </p:nvSpPr>
        <p:spPr bwMode="auto">
          <a:xfrm>
            <a:off x="7010400" y="45720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73224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6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6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6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6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6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9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9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0" grpId="0" animBg="1" autoUpdateAnimBg="0"/>
      <p:bldP spid="269321" grpId="0" animBg="1" autoUpdateAnimBg="0"/>
      <p:bldP spid="269322" grpId="0" animBg="1" autoUpdateAnimBg="0"/>
      <p:bldP spid="269323" grpId="0" animBg="1" autoUpdateAnimBg="0"/>
      <p:bldP spid="269324" grpId="0" animBg="1" autoUpdateAnimBg="0"/>
      <p:bldP spid="269324" grpId="1" animBg="1"/>
      <p:bldP spid="269328" grpId="0" autoUpdateAnimBg="0"/>
      <p:bldP spid="269329" grpId="0" autoUpdateAnimBg="0"/>
      <p:bldP spid="269330" grpId="0" autoUpdateAnimBg="0"/>
      <p:bldP spid="269331" grpId="0" autoUpdateAnimBg="0"/>
      <p:bldP spid="269333" grpId="0" animBg="1" autoUpdateAnimBg="0"/>
      <p:bldP spid="269334" grpId="0" animBg="1" autoUpdateAnimBg="0"/>
      <p:bldP spid="269335" grpId="0" animBg="1" autoUpdateAnimBg="0"/>
      <p:bldP spid="26933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9419FE-2602-46EB-9876-91F22F062710}" type="slidenum">
              <a:rPr lang="fr-FR" altLang="en-US" sz="1400"/>
              <a:pPr eaLnBrk="1" hangingPunct="1"/>
              <a:t>44</a:t>
            </a:fld>
            <a:endParaRPr lang="fr-FR" altLang="en-US" sz="1400"/>
          </a:p>
        </p:txBody>
      </p:sp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2895600" y="3048000"/>
            <a:ext cx="2581156" cy="40011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P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 starts an election</a:t>
            </a:r>
            <a:endParaRPr lang="en-US" altLang="en-US" sz="2000" b="1" baseline="-25000"/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3352800" y="2209801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</a:rPr>
              <a:t>Participant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:= FALSE; </a:t>
            </a:r>
            <a:endParaRPr lang="en-US" altLang="en-US" sz="1800">
              <a:solidFill>
                <a:schemeClr val="folHlink"/>
              </a:solidFill>
            </a:endParaRPr>
          </a:p>
          <a:p>
            <a:r>
              <a:rPr lang="en-US" altLang="en-US" sz="2000" b="1">
                <a:solidFill>
                  <a:schemeClr val="folHlink"/>
                </a:solidFill>
              </a:rPr>
              <a:t>Elected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:= NIL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Ring-Based Election </a:t>
            </a:r>
            <a:r>
              <a:rPr lang="en-US" altLang="en-US" dirty="0" smtClean="0"/>
              <a:t>Algorithm</a:t>
            </a:r>
            <a:endParaRPr lang="en-US" altLang="en-US" baseline="-25000" dirty="0" smtClean="0"/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2895601" y="1752601"/>
            <a:ext cx="164782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Initialization</a:t>
            </a: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3352800" y="3505201"/>
            <a:ext cx="701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</a:rPr>
              <a:t>Participant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:= TRUE; </a:t>
            </a: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3352800" y="3886201"/>
            <a:ext cx="701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</a:rPr>
              <a:t>Send the message &lt;e</a:t>
            </a:r>
            <a:r>
              <a:rPr lang="en-US" altLang="en-US" sz="2000" b="1" i="1">
                <a:solidFill>
                  <a:schemeClr val="folHlink"/>
                </a:solidFill>
              </a:rPr>
              <a:t>lection, p</a:t>
            </a:r>
            <a:r>
              <a:rPr lang="en-US" altLang="en-US" sz="2000" b="1" i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 i="1">
                <a:solidFill>
                  <a:schemeClr val="folHlink"/>
                </a:solidFill>
              </a:rPr>
              <a:t>&gt;</a:t>
            </a:r>
            <a:r>
              <a:rPr lang="en-US" altLang="en-US" sz="2000" b="1">
                <a:solidFill>
                  <a:schemeClr val="folHlink"/>
                </a:solidFill>
              </a:rPr>
              <a:t> to its neighbor</a:t>
            </a: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2892426" y="4443413"/>
            <a:ext cx="4977645" cy="40011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Receipt of a message </a:t>
            </a:r>
            <a:r>
              <a:rPr lang="en-US" altLang="en-US" sz="2000" b="1">
                <a:solidFill>
                  <a:srgbClr val="000000"/>
                </a:solidFill>
              </a:rPr>
              <a:t>&lt;</a:t>
            </a:r>
            <a:r>
              <a:rPr lang="en-US" altLang="en-US" sz="2000" b="1" i="1">
                <a:solidFill>
                  <a:srgbClr val="000000"/>
                </a:solidFill>
              </a:rPr>
              <a:t>elected, p</a:t>
            </a:r>
            <a:r>
              <a:rPr lang="en-US" altLang="en-US" sz="2000" b="1" i="1" baseline="-25000">
                <a:solidFill>
                  <a:srgbClr val="000000"/>
                </a:solidFill>
              </a:rPr>
              <a:t>j</a:t>
            </a:r>
            <a:r>
              <a:rPr lang="en-US" altLang="en-US" sz="2000" b="1" i="1">
                <a:solidFill>
                  <a:srgbClr val="000000"/>
                </a:solidFill>
              </a:rPr>
              <a:t>&gt; at p</a:t>
            </a:r>
            <a:r>
              <a:rPr lang="en-US" altLang="en-US" sz="2000" b="1" i="1" baseline="-25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3352800" y="5294314"/>
            <a:ext cx="1200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u="sng">
                <a:solidFill>
                  <a:schemeClr val="folHlink"/>
                </a:solidFill>
              </a:rPr>
              <a:t>If </a:t>
            </a:r>
            <a:r>
              <a:rPr lang="en-US" altLang="en-US" sz="2000" b="1">
                <a:solidFill>
                  <a:schemeClr val="folHlink"/>
                </a:solidFill>
              </a:rPr>
              <a:t>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</a:t>
            </a:r>
            <a:r>
              <a:rPr lang="en-US" altLang="en-US" sz="2000" b="1">
                <a:solidFill>
                  <a:schemeClr val="folHlink"/>
                </a:solidFill>
              </a:rPr>
              <a:t>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3352800" y="5751513"/>
            <a:ext cx="68788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u="sng">
                <a:solidFill>
                  <a:schemeClr val="folHlink"/>
                </a:solidFill>
              </a:rPr>
              <a:t>Then</a:t>
            </a:r>
            <a:r>
              <a:rPr lang="en-US" altLang="en-US" sz="2000" b="1">
                <a:solidFill>
                  <a:schemeClr val="folHlink"/>
                </a:solidFill>
              </a:rPr>
              <a:t>	Send the message &lt;</a:t>
            </a:r>
            <a:r>
              <a:rPr lang="en-US" altLang="en-US" sz="2000" b="1" i="1">
                <a:solidFill>
                  <a:schemeClr val="folHlink"/>
                </a:solidFill>
              </a:rPr>
              <a:t>elected, p</a:t>
            </a:r>
            <a:r>
              <a:rPr lang="en-US" altLang="en-US" sz="2000" b="1" i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 i="1">
                <a:solidFill>
                  <a:schemeClr val="folHlink"/>
                </a:solidFill>
              </a:rPr>
              <a:t>&gt;</a:t>
            </a:r>
            <a:r>
              <a:rPr lang="en-US" altLang="en-US" sz="2000" b="1">
                <a:solidFill>
                  <a:schemeClr val="folHlink"/>
                </a:solidFill>
              </a:rPr>
              <a:t> to its neighbor </a:t>
            </a: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3352800" y="4953001"/>
            <a:ext cx="283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</a:rPr>
              <a:t>Participant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:= FALSE;</a:t>
            </a:r>
          </a:p>
        </p:txBody>
      </p:sp>
    </p:spTree>
    <p:extLst>
      <p:ext uri="{BB962C8B-B14F-4D97-AF65-F5344CB8AC3E}">
        <p14:creationId xmlns:p14="http://schemas.microsoft.com/office/powerpoint/2010/main" val="42628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nimBg="1" autoUpdateAnimBg="0"/>
      <p:bldP spid="270338" grpId="1" animBg="1"/>
      <p:bldP spid="270339" grpId="0" autoUpdateAnimBg="0"/>
      <p:bldP spid="270341" grpId="0" animBg="1" autoUpdateAnimBg="0"/>
      <p:bldP spid="270341" grpId="1" animBg="1"/>
      <p:bldP spid="270342" grpId="0" autoUpdateAnimBg="0"/>
      <p:bldP spid="270343" grpId="0" autoUpdateAnimBg="0"/>
      <p:bldP spid="270344" grpId="0" animBg="1" autoUpdateAnimBg="0"/>
      <p:bldP spid="270345" grpId="0" autoUpdateAnimBg="0"/>
      <p:bldP spid="270346" grpId="0" autoUpdateAnimBg="0"/>
      <p:bldP spid="27034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B434C9-F83D-4F3B-ABFD-85E44F8BF56B}" type="slidenum">
              <a:rPr lang="fr-FR" altLang="en-US" sz="1400"/>
              <a:pPr eaLnBrk="1" hangingPunct="1"/>
              <a:t>45</a:t>
            </a:fld>
            <a:endParaRPr lang="fr-FR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Ring-Based Election </a:t>
            </a:r>
            <a:r>
              <a:rPr lang="en-US" altLang="en-US" dirty="0" smtClean="0"/>
              <a:t>Algorithm</a:t>
            </a:r>
            <a:endParaRPr lang="en-US" altLang="en-US" baseline="-25000" dirty="0" smtClean="0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2587625" y="4724401"/>
            <a:ext cx="7291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u="sng">
                <a:solidFill>
                  <a:schemeClr val="folHlink"/>
                </a:solidFill>
              </a:rPr>
              <a:t>Else If</a:t>
            </a:r>
            <a:r>
              <a:rPr lang="en-US" altLang="en-US" sz="2000" b="1">
                <a:solidFill>
                  <a:schemeClr val="folHlink"/>
                </a:solidFill>
              </a:rPr>
              <a:t> 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=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	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2587625" y="1812926"/>
            <a:ext cx="6491288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Receipt of the election’s message </a:t>
            </a:r>
            <a:r>
              <a:rPr lang="en-US" altLang="en-US" sz="2000" b="1">
                <a:solidFill>
                  <a:srgbClr val="000000"/>
                </a:solidFill>
              </a:rPr>
              <a:t>&lt;</a:t>
            </a:r>
            <a:r>
              <a:rPr lang="en-US" altLang="en-US" sz="2000" b="1" i="1">
                <a:solidFill>
                  <a:srgbClr val="000000"/>
                </a:solidFill>
              </a:rPr>
              <a:t>election, p</a:t>
            </a:r>
            <a:r>
              <a:rPr lang="en-US" altLang="en-US" sz="2000" b="1" i="1" baseline="-25000">
                <a:solidFill>
                  <a:srgbClr val="000000"/>
                </a:solidFill>
              </a:rPr>
              <a:t>i</a:t>
            </a:r>
            <a:r>
              <a:rPr lang="en-US" altLang="en-US" sz="2000" b="1" i="1">
                <a:solidFill>
                  <a:srgbClr val="000000"/>
                </a:solidFill>
              </a:rPr>
              <a:t>&gt; at p</a:t>
            </a:r>
            <a:r>
              <a:rPr lang="en-US" altLang="en-US" sz="2000" b="1" i="1" baseline="-25000">
                <a:solidFill>
                  <a:srgbClr val="000000"/>
                </a:solidFill>
              </a:rPr>
              <a:t>j</a:t>
            </a:r>
            <a:endParaRPr lang="en-US" altLang="en-US" sz="2000" b="1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2587625" y="2235200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u="sng">
                <a:solidFill>
                  <a:schemeClr val="folHlink"/>
                </a:solidFill>
              </a:rPr>
              <a:t>If </a:t>
            </a:r>
            <a:r>
              <a:rPr lang="en-US" altLang="en-US" sz="2000" b="1">
                <a:solidFill>
                  <a:schemeClr val="folHlink"/>
                </a:solidFill>
              </a:rPr>
              <a:t>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&gt;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2587625" y="2692400"/>
            <a:ext cx="69637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u="sng">
                <a:solidFill>
                  <a:schemeClr val="folHlink"/>
                </a:solidFill>
              </a:rPr>
              <a:t>Then</a:t>
            </a:r>
            <a:r>
              <a:rPr lang="en-US" altLang="en-US" sz="2000" b="1">
                <a:solidFill>
                  <a:schemeClr val="folHlink"/>
                </a:solidFill>
              </a:rPr>
              <a:t>	Send the message &lt;</a:t>
            </a:r>
            <a:r>
              <a:rPr lang="en-US" altLang="en-US" sz="2000" b="1" i="1">
                <a:solidFill>
                  <a:schemeClr val="folHlink"/>
                </a:solidFill>
              </a:rPr>
              <a:t>election, p</a:t>
            </a:r>
            <a:r>
              <a:rPr lang="en-US" altLang="en-US" sz="2000" b="1" i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 i="1">
                <a:solidFill>
                  <a:schemeClr val="folHlink"/>
                </a:solidFill>
              </a:rPr>
              <a:t>&gt;</a:t>
            </a:r>
            <a:r>
              <a:rPr lang="en-US" altLang="en-US" sz="2000" b="1">
                <a:solidFill>
                  <a:schemeClr val="folHlink"/>
                </a:solidFill>
              </a:rPr>
              <a:t> to its neighbor </a:t>
            </a:r>
          </a:p>
          <a:p>
            <a:r>
              <a:rPr lang="en-US" altLang="en-US" sz="2000" b="1">
                <a:solidFill>
                  <a:schemeClr val="folHlink"/>
                </a:solidFill>
              </a:rPr>
              <a:t>	Participant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:= TRUE;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2587625" y="3457576"/>
            <a:ext cx="7291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u="sng">
                <a:solidFill>
                  <a:schemeClr val="folHlink"/>
                </a:solidFill>
              </a:rPr>
              <a:t>Else If</a:t>
            </a:r>
            <a:r>
              <a:rPr lang="en-US" altLang="en-US" sz="2000" b="1">
                <a:solidFill>
                  <a:schemeClr val="folHlink"/>
                </a:solidFill>
              </a:rPr>
              <a:t>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&lt;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AND Participant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= FALSE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587625" y="3975100"/>
            <a:ext cx="68932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u="sng">
                <a:solidFill>
                  <a:schemeClr val="folHlink"/>
                </a:solidFill>
              </a:rPr>
              <a:t>Then</a:t>
            </a:r>
            <a:r>
              <a:rPr lang="en-US" altLang="en-US" sz="2000" b="1">
                <a:solidFill>
                  <a:schemeClr val="folHlink"/>
                </a:solidFill>
              </a:rPr>
              <a:t> 	Send the message &lt;</a:t>
            </a:r>
            <a:r>
              <a:rPr lang="en-US" altLang="en-US" sz="2000" b="1" i="1">
                <a:solidFill>
                  <a:schemeClr val="folHlink"/>
                </a:solidFill>
              </a:rPr>
              <a:t>election, p</a:t>
            </a:r>
            <a:r>
              <a:rPr lang="en-US" altLang="en-US" sz="2000" b="1" i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 i="1">
                <a:solidFill>
                  <a:schemeClr val="folHlink"/>
                </a:solidFill>
              </a:rPr>
              <a:t>&gt;</a:t>
            </a:r>
            <a:r>
              <a:rPr lang="en-US" altLang="en-US" sz="2000" b="1">
                <a:solidFill>
                  <a:schemeClr val="folHlink"/>
                </a:solidFill>
              </a:rPr>
              <a:t> to its neighbor</a:t>
            </a:r>
          </a:p>
          <a:p>
            <a:r>
              <a:rPr lang="en-US" altLang="en-US" sz="2000" b="1">
                <a:solidFill>
                  <a:schemeClr val="folHlink"/>
                </a:solidFill>
              </a:rPr>
              <a:t>	Participant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:= TRUE;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2587626" y="5197476"/>
            <a:ext cx="8080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u="sng">
                <a:solidFill>
                  <a:schemeClr val="folHlink"/>
                </a:solidFill>
              </a:rPr>
              <a:t>Then</a:t>
            </a:r>
            <a:r>
              <a:rPr lang="en-US" altLang="en-US" sz="2000" b="1">
                <a:solidFill>
                  <a:schemeClr val="folHlink"/>
                </a:solidFill>
              </a:rPr>
              <a:t> 	Elected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:= TRUE;</a:t>
            </a:r>
          </a:p>
          <a:p>
            <a:r>
              <a:rPr lang="en-US" altLang="en-US" sz="2000" b="1">
                <a:solidFill>
                  <a:schemeClr val="folHlink"/>
                </a:solidFill>
              </a:rPr>
              <a:t>	Participant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:= FALSE;</a:t>
            </a:r>
          </a:p>
          <a:p>
            <a:r>
              <a:rPr lang="en-US" altLang="en-US" sz="2000" b="1">
                <a:solidFill>
                  <a:schemeClr val="folHlink"/>
                </a:solidFill>
              </a:rPr>
              <a:t>	Send the message &lt;</a:t>
            </a:r>
            <a:r>
              <a:rPr lang="en-US" altLang="en-US" sz="2000" b="1" i="1">
                <a:solidFill>
                  <a:schemeClr val="folHlink"/>
                </a:solidFill>
              </a:rPr>
              <a:t>elected, p</a:t>
            </a:r>
            <a:r>
              <a:rPr lang="en-US" altLang="en-US" sz="2000" b="1" i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 i="1">
                <a:solidFill>
                  <a:schemeClr val="folHlink"/>
                </a:solidFill>
              </a:rPr>
              <a:t>&gt;</a:t>
            </a:r>
            <a:r>
              <a:rPr lang="en-US" altLang="en-US" sz="2000" b="1">
                <a:solidFill>
                  <a:schemeClr val="folHlink"/>
                </a:solidFill>
              </a:rPr>
              <a:t> to its neighbor</a:t>
            </a:r>
          </a:p>
        </p:txBody>
      </p:sp>
    </p:spTree>
    <p:extLst>
      <p:ext uri="{BB962C8B-B14F-4D97-AF65-F5344CB8AC3E}">
        <p14:creationId xmlns:p14="http://schemas.microsoft.com/office/powerpoint/2010/main" val="347162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autoUpdateAnimBg="0"/>
      <p:bldP spid="272388" grpId="0" animBg="1" autoUpdateAnimBg="0"/>
      <p:bldP spid="272389" grpId="0" autoUpdateAnimBg="0"/>
      <p:bldP spid="272390" grpId="0" autoUpdateAnimBg="0"/>
      <p:bldP spid="272391" grpId="0" autoUpdateAnimBg="0"/>
      <p:bldP spid="272392" grpId="0" autoUpdateAnimBg="0"/>
      <p:bldP spid="27239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Ring-Based Election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77440" y="2133599"/>
            <a:ext cx="9127172" cy="4437017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 smtClean="0">
                <a:solidFill>
                  <a:schemeClr val="hlink"/>
                </a:solidFill>
              </a:rPr>
              <a:t>Safety</a:t>
            </a:r>
            <a:r>
              <a:rPr lang="en-US" sz="2000" dirty="0" smtClean="0"/>
              <a:t> </a:t>
            </a:r>
            <a:r>
              <a:rPr lang="en-US" sz="2000" dirty="0"/>
              <a:t>is met. All identifiers are compared, since a process must receive its own ID back before sending an elected message. </a:t>
            </a:r>
          </a:p>
          <a:p>
            <a:r>
              <a:rPr lang="en-US" altLang="en-US" sz="2000" dirty="0">
                <a:solidFill>
                  <a:schemeClr val="hlink"/>
                </a:solidFill>
              </a:rPr>
              <a:t>Liveness </a:t>
            </a:r>
            <a:r>
              <a:rPr lang="en-US" sz="2000" dirty="0" smtClean="0"/>
              <a:t>is </a:t>
            </a:r>
            <a:r>
              <a:rPr lang="en-US" sz="2000" dirty="0"/>
              <a:t>also met due to the guaranteed traversals of the ring. </a:t>
            </a:r>
          </a:p>
          <a:p>
            <a:r>
              <a:rPr lang="en-US" sz="2000" dirty="0"/>
              <a:t>Tolerate no failure makes ring algorithm of limited practical use. </a:t>
            </a:r>
            <a:endParaRPr lang="en-US" sz="2000" dirty="0" smtClean="0"/>
          </a:p>
          <a:p>
            <a:r>
              <a:rPr lang="en-US" sz="2000" dirty="0"/>
              <a:t>If only a single process starts an election, the worst-performance case is then the anti-clockwise </a:t>
            </a:r>
            <a:r>
              <a:rPr lang="en-US" sz="2000" dirty="0" err="1"/>
              <a:t>neighbour</a:t>
            </a:r>
            <a:r>
              <a:rPr lang="en-US" sz="2000" dirty="0"/>
              <a:t> has the highest identifier.  </a:t>
            </a:r>
            <a:endParaRPr lang="en-US" sz="20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total of N-1 messages is used to reach this </a:t>
            </a:r>
            <a:r>
              <a:rPr lang="en-US" sz="2000" dirty="0" err="1"/>
              <a:t>neighbour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Then </a:t>
            </a:r>
            <a:r>
              <a:rPr lang="en-US" sz="2000" dirty="0"/>
              <a:t>further N messages are required to announce its election.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elected message is sent N times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Making 3N-1 messages in all. </a:t>
            </a:r>
          </a:p>
          <a:p>
            <a:r>
              <a:rPr lang="en-US" sz="2000" dirty="0"/>
              <a:t>Turnaround time is also 3N-1 sequential message transmission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12D538-6707-48E1-A124-0C61865C5702}" type="slidenum">
              <a:rPr lang="fr-FR" altLang="en-US" sz="1400"/>
              <a:pPr eaLnBrk="1" hangingPunct="1"/>
              <a:t>47</a:t>
            </a:fld>
            <a:endParaRPr lang="fr-FR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Bully Algorithm </a:t>
            </a:r>
            <a:r>
              <a:rPr lang="en-US" altLang="en-US" baseline="-25000" smtClean="0"/>
              <a:t>(1)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2286000" y="17526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Characteristic:</a:t>
            </a:r>
            <a:r>
              <a:rPr lang="en-US" altLang="en-US"/>
              <a:t> Allows processes to crash during an election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2286000" y="25908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Hypotheses:</a:t>
            </a:r>
            <a:endParaRPr lang="en-US" altLang="en-US" baseline="-25000"/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2743200" y="3124200"/>
            <a:ext cx="330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 Reliable transmission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2743200" y="3668713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 Synchronous system</a:t>
            </a:r>
            <a:endParaRPr lang="en-US" altLang="en-US" sz="18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7938" y="4327526"/>
            <a:ext cx="914400" cy="1006475"/>
            <a:chOff x="1960" y="1080"/>
            <a:chExt cx="2091" cy="2063"/>
          </a:xfrm>
        </p:grpSpPr>
        <p:sp>
          <p:nvSpPr>
            <p:cNvPr id="29781" name="Freeform 8"/>
            <p:cNvSpPr>
              <a:spLocks/>
            </p:cNvSpPr>
            <p:nvPr/>
          </p:nvSpPr>
          <p:spPr bwMode="auto">
            <a:xfrm>
              <a:off x="2282" y="1130"/>
              <a:ext cx="1153" cy="1140"/>
            </a:xfrm>
            <a:custGeom>
              <a:avLst/>
              <a:gdLst>
                <a:gd name="T0" fmla="*/ 166 w 2306"/>
                <a:gd name="T1" fmla="*/ 1113 h 2281"/>
                <a:gd name="T2" fmla="*/ 121 w 2306"/>
                <a:gd name="T3" fmla="*/ 1003 h 2281"/>
                <a:gd name="T4" fmla="*/ 0 w 2306"/>
                <a:gd name="T5" fmla="*/ 344 h 2281"/>
                <a:gd name="T6" fmla="*/ 4 w 2306"/>
                <a:gd name="T7" fmla="*/ 268 h 2281"/>
                <a:gd name="T8" fmla="*/ 46 w 2306"/>
                <a:gd name="T9" fmla="*/ 234 h 2281"/>
                <a:gd name="T10" fmla="*/ 162 w 2306"/>
                <a:gd name="T11" fmla="*/ 184 h 2281"/>
                <a:gd name="T12" fmla="*/ 344 w 2306"/>
                <a:gd name="T13" fmla="*/ 140 h 2281"/>
                <a:gd name="T14" fmla="*/ 718 w 2306"/>
                <a:gd name="T15" fmla="*/ 45 h 2281"/>
                <a:gd name="T16" fmla="*/ 922 w 2306"/>
                <a:gd name="T17" fmla="*/ 0 h 2281"/>
                <a:gd name="T18" fmla="*/ 1013 w 2306"/>
                <a:gd name="T19" fmla="*/ 0 h 2281"/>
                <a:gd name="T20" fmla="*/ 1033 w 2306"/>
                <a:gd name="T21" fmla="*/ 7 h 2281"/>
                <a:gd name="T22" fmla="*/ 1033 w 2306"/>
                <a:gd name="T23" fmla="*/ 121 h 2281"/>
                <a:gd name="T24" fmla="*/ 1013 w 2306"/>
                <a:gd name="T25" fmla="*/ 298 h 2281"/>
                <a:gd name="T26" fmla="*/ 1021 w 2306"/>
                <a:gd name="T27" fmla="*/ 548 h 2281"/>
                <a:gd name="T28" fmla="*/ 1090 w 2306"/>
                <a:gd name="T29" fmla="*/ 55 h 2281"/>
                <a:gd name="T30" fmla="*/ 1112 w 2306"/>
                <a:gd name="T31" fmla="*/ 48 h 2281"/>
                <a:gd name="T32" fmla="*/ 1138 w 2306"/>
                <a:gd name="T33" fmla="*/ 109 h 2281"/>
                <a:gd name="T34" fmla="*/ 1153 w 2306"/>
                <a:gd name="T35" fmla="*/ 188 h 2281"/>
                <a:gd name="T36" fmla="*/ 1104 w 2306"/>
                <a:gd name="T37" fmla="*/ 594 h 2281"/>
                <a:gd name="T38" fmla="*/ 1036 w 2306"/>
                <a:gd name="T39" fmla="*/ 1104 h 2281"/>
                <a:gd name="T40" fmla="*/ 987 w 2306"/>
                <a:gd name="T41" fmla="*/ 1129 h 2281"/>
                <a:gd name="T42" fmla="*/ 808 w 2306"/>
                <a:gd name="T43" fmla="*/ 1140 h 2281"/>
                <a:gd name="T44" fmla="*/ 257 w 2306"/>
                <a:gd name="T45" fmla="*/ 1135 h 2281"/>
                <a:gd name="T46" fmla="*/ 201 w 2306"/>
                <a:gd name="T47" fmla="*/ 1122 h 2281"/>
                <a:gd name="T48" fmla="*/ 166 w 2306"/>
                <a:gd name="T49" fmla="*/ 1113 h 2281"/>
                <a:gd name="T50" fmla="*/ 166 w 2306"/>
                <a:gd name="T51" fmla="*/ 1113 h 2281"/>
                <a:gd name="T52" fmla="*/ 166 w 2306"/>
                <a:gd name="T53" fmla="*/ 1113 h 22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306"/>
                <a:gd name="T82" fmla="*/ 0 h 2281"/>
                <a:gd name="T83" fmla="*/ 2306 w 2306"/>
                <a:gd name="T84" fmla="*/ 2281 h 22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306" h="2281">
                  <a:moveTo>
                    <a:pt x="333" y="2226"/>
                  </a:moveTo>
                  <a:lnTo>
                    <a:pt x="242" y="2006"/>
                  </a:lnTo>
                  <a:lnTo>
                    <a:pt x="0" y="689"/>
                  </a:lnTo>
                  <a:lnTo>
                    <a:pt x="8" y="536"/>
                  </a:lnTo>
                  <a:lnTo>
                    <a:pt x="92" y="468"/>
                  </a:lnTo>
                  <a:lnTo>
                    <a:pt x="325" y="369"/>
                  </a:lnTo>
                  <a:lnTo>
                    <a:pt x="688" y="280"/>
                  </a:lnTo>
                  <a:lnTo>
                    <a:pt x="1437" y="90"/>
                  </a:lnTo>
                  <a:lnTo>
                    <a:pt x="1844" y="0"/>
                  </a:lnTo>
                  <a:lnTo>
                    <a:pt x="2027" y="0"/>
                  </a:lnTo>
                  <a:lnTo>
                    <a:pt x="2065" y="14"/>
                  </a:lnTo>
                  <a:lnTo>
                    <a:pt x="2065" y="242"/>
                  </a:lnTo>
                  <a:lnTo>
                    <a:pt x="2027" y="597"/>
                  </a:lnTo>
                  <a:lnTo>
                    <a:pt x="2042" y="1097"/>
                  </a:lnTo>
                  <a:lnTo>
                    <a:pt x="2179" y="111"/>
                  </a:lnTo>
                  <a:lnTo>
                    <a:pt x="2223" y="97"/>
                  </a:lnTo>
                  <a:lnTo>
                    <a:pt x="2276" y="219"/>
                  </a:lnTo>
                  <a:lnTo>
                    <a:pt x="2306" y="377"/>
                  </a:lnTo>
                  <a:lnTo>
                    <a:pt x="2207" y="1188"/>
                  </a:lnTo>
                  <a:lnTo>
                    <a:pt x="2072" y="2209"/>
                  </a:lnTo>
                  <a:lnTo>
                    <a:pt x="1974" y="2259"/>
                  </a:lnTo>
                  <a:lnTo>
                    <a:pt x="1616" y="2281"/>
                  </a:lnTo>
                  <a:lnTo>
                    <a:pt x="514" y="2270"/>
                  </a:lnTo>
                  <a:lnTo>
                    <a:pt x="403" y="2245"/>
                  </a:lnTo>
                  <a:lnTo>
                    <a:pt x="333" y="2226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2" name="Freeform 9"/>
            <p:cNvSpPr>
              <a:spLocks/>
            </p:cNvSpPr>
            <p:nvPr/>
          </p:nvSpPr>
          <p:spPr bwMode="auto">
            <a:xfrm>
              <a:off x="2422" y="1288"/>
              <a:ext cx="803" cy="806"/>
            </a:xfrm>
            <a:custGeom>
              <a:avLst/>
              <a:gdLst>
                <a:gd name="T0" fmla="*/ 23 w 1604"/>
                <a:gd name="T1" fmla="*/ 467 h 1612"/>
                <a:gd name="T2" fmla="*/ 11 w 1604"/>
                <a:gd name="T3" fmla="*/ 376 h 1612"/>
                <a:gd name="T4" fmla="*/ 0 w 1604"/>
                <a:gd name="T5" fmla="*/ 291 h 1612"/>
                <a:gd name="T6" fmla="*/ 32 w 1604"/>
                <a:gd name="T7" fmla="*/ 148 h 1612"/>
                <a:gd name="T8" fmla="*/ 126 w 1604"/>
                <a:gd name="T9" fmla="*/ 111 h 1612"/>
                <a:gd name="T10" fmla="*/ 550 w 1604"/>
                <a:gd name="T11" fmla="*/ 0 h 1612"/>
                <a:gd name="T12" fmla="*/ 679 w 1604"/>
                <a:gd name="T13" fmla="*/ 3 h 1612"/>
                <a:gd name="T14" fmla="*/ 776 w 1604"/>
                <a:gd name="T15" fmla="*/ 71 h 1612"/>
                <a:gd name="T16" fmla="*/ 803 w 1604"/>
                <a:gd name="T17" fmla="*/ 205 h 1612"/>
                <a:gd name="T18" fmla="*/ 714 w 1604"/>
                <a:gd name="T19" fmla="*/ 733 h 1612"/>
                <a:gd name="T20" fmla="*/ 117 w 1604"/>
                <a:gd name="T21" fmla="*/ 806 h 1612"/>
                <a:gd name="T22" fmla="*/ 88 w 1604"/>
                <a:gd name="T23" fmla="*/ 760 h 1612"/>
                <a:gd name="T24" fmla="*/ 23 w 1604"/>
                <a:gd name="T25" fmla="*/ 467 h 1612"/>
                <a:gd name="T26" fmla="*/ 23 w 1604"/>
                <a:gd name="T27" fmla="*/ 467 h 1612"/>
                <a:gd name="T28" fmla="*/ 23 w 1604"/>
                <a:gd name="T29" fmla="*/ 467 h 16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4"/>
                <a:gd name="T46" fmla="*/ 0 h 1612"/>
                <a:gd name="T47" fmla="*/ 1604 w 1604"/>
                <a:gd name="T48" fmla="*/ 1612 h 16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4" h="1612">
                  <a:moveTo>
                    <a:pt x="45" y="935"/>
                  </a:moveTo>
                  <a:lnTo>
                    <a:pt x="21" y="751"/>
                  </a:lnTo>
                  <a:lnTo>
                    <a:pt x="0" y="582"/>
                  </a:lnTo>
                  <a:lnTo>
                    <a:pt x="64" y="295"/>
                  </a:lnTo>
                  <a:lnTo>
                    <a:pt x="252" y="222"/>
                  </a:lnTo>
                  <a:lnTo>
                    <a:pt x="1098" y="0"/>
                  </a:lnTo>
                  <a:lnTo>
                    <a:pt x="1357" y="6"/>
                  </a:lnTo>
                  <a:lnTo>
                    <a:pt x="1551" y="141"/>
                  </a:lnTo>
                  <a:lnTo>
                    <a:pt x="1604" y="410"/>
                  </a:lnTo>
                  <a:lnTo>
                    <a:pt x="1427" y="1465"/>
                  </a:lnTo>
                  <a:lnTo>
                    <a:pt x="233" y="1612"/>
                  </a:lnTo>
                  <a:lnTo>
                    <a:pt x="175" y="1519"/>
                  </a:lnTo>
                  <a:lnTo>
                    <a:pt x="45" y="935"/>
                  </a:lnTo>
                  <a:close/>
                </a:path>
              </a:pathLst>
            </a:custGeom>
            <a:solidFill>
              <a:srgbClr val="A5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3" name="Freeform 10"/>
            <p:cNvSpPr>
              <a:spLocks/>
            </p:cNvSpPr>
            <p:nvPr/>
          </p:nvSpPr>
          <p:spPr bwMode="auto">
            <a:xfrm>
              <a:off x="2542" y="2321"/>
              <a:ext cx="709" cy="133"/>
            </a:xfrm>
            <a:custGeom>
              <a:avLst/>
              <a:gdLst>
                <a:gd name="T0" fmla="*/ 0 w 1418"/>
                <a:gd name="T1" fmla="*/ 114 h 266"/>
                <a:gd name="T2" fmla="*/ 23 w 1418"/>
                <a:gd name="T3" fmla="*/ 87 h 266"/>
                <a:gd name="T4" fmla="*/ 167 w 1418"/>
                <a:gd name="T5" fmla="*/ 50 h 266"/>
                <a:gd name="T6" fmla="*/ 435 w 1418"/>
                <a:gd name="T7" fmla="*/ 5 h 266"/>
                <a:gd name="T8" fmla="*/ 606 w 1418"/>
                <a:gd name="T9" fmla="*/ 12 h 266"/>
                <a:gd name="T10" fmla="*/ 709 w 1418"/>
                <a:gd name="T11" fmla="*/ 0 h 266"/>
                <a:gd name="T12" fmla="*/ 692 w 1418"/>
                <a:gd name="T13" fmla="*/ 80 h 266"/>
                <a:gd name="T14" fmla="*/ 409 w 1418"/>
                <a:gd name="T15" fmla="*/ 83 h 266"/>
                <a:gd name="T16" fmla="*/ 155 w 1418"/>
                <a:gd name="T17" fmla="*/ 102 h 266"/>
                <a:gd name="T18" fmla="*/ 30 w 1418"/>
                <a:gd name="T19" fmla="*/ 133 h 266"/>
                <a:gd name="T20" fmla="*/ 0 w 1418"/>
                <a:gd name="T21" fmla="*/ 114 h 266"/>
                <a:gd name="T22" fmla="*/ 0 w 1418"/>
                <a:gd name="T23" fmla="*/ 114 h 266"/>
                <a:gd name="T24" fmla="*/ 0 w 1418"/>
                <a:gd name="T25" fmla="*/ 114 h 2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8"/>
                <a:gd name="T40" fmla="*/ 0 h 266"/>
                <a:gd name="T41" fmla="*/ 1418 w 1418"/>
                <a:gd name="T42" fmla="*/ 266 h 2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8" h="266">
                  <a:moveTo>
                    <a:pt x="0" y="228"/>
                  </a:moveTo>
                  <a:lnTo>
                    <a:pt x="46" y="175"/>
                  </a:lnTo>
                  <a:lnTo>
                    <a:pt x="333" y="101"/>
                  </a:lnTo>
                  <a:lnTo>
                    <a:pt x="871" y="10"/>
                  </a:lnTo>
                  <a:lnTo>
                    <a:pt x="1211" y="25"/>
                  </a:lnTo>
                  <a:lnTo>
                    <a:pt x="1418" y="0"/>
                  </a:lnTo>
                  <a:lnTo>
                    <a:pt x="1384" y="160"/>
                  </a:lnTo>
                  <a:lnTo>
                    <a:pt x="818" y="167"/>
                  </a:lnTo>
                  <a:lnTo>
                    <a:pt x="310" y="205"/>
                  </a:lnTo>
                  <a:lnTo>
                    <a:pt x="61" y="266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4" name="Freeform 11"/>
            <p:cNvSpPr>
              <a:spLocks/>
            </p:cNvSpPr>
            <p:nvPr/>
          </p:nvSpPr>
          <p:spPr bwMode="auto">
            <a:xfrm>
              <a:off x="2484" y="1418"/>
              <a:ext cx="291" cy="255"/>
            </a:xfrm>
            <a:custGeom>
              <a:avLst/>
              <a:gdLst>
                <a:gd name="T0" fmla="*/ 199 w 582"/>
                <a:gd name="T1" fmla="*/ 9 h 512"/>
                <a:gd name="T2" fmla="*/ 120 w 582"/>
                <a:gd name="T3" fmla="*/ 29 h 512"/>
                <a:gd name="T4" fmla="*/ 49 w 582"/>
                <a:gd name="T5" fmla="*/ 65 h 512"/>
                <a:gd name="T6" fmla="*/ 17 w 582"/>
                <a:gd name="T7" fmla="*/ 109 h 512"/>
                <a:gd name="T8" fmla="*/ 0 w 582"/>
                <a:gd name="T9" fmla="*/ 158 h 512"/>
                <a:gd name="T10" fmla="*/ 26 w 582"/>
                <a:gd name="T11" fmla="*/ 255 h 512"/>
                <a:gd name="T12" fmla="*/ 82 w 582"/>
                <a:gd name="T13" fmla="*/ 155 h 512"/>
                <a:gd name="T14" fmla="*/ 161 w 582"/>
                <a:gd name="T15" fmla="*/ 65 h 512"/>
                <a:gd name="T16" fmla="*/ 291 w 582"/>
                <a:gd name="T17" fmla="*/ 0 h 512"/>
                <a:gd name="T18" fmla="*/ 199 w 582"/>
                <a:gd name="T19" fmla="*/ 9 h 512"/>
                <a:gd name="T20" fmla="*/ 199 w 582"/>
                <a:gd name="T21" fmla="*/ 9 h 512"/>
                <a:gd name="T22" fmla="*/ 199 w 582"/>
                <a:gd name="T23" fmla="*/ 9 h 5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82"/>
                <a:gd name="T37" fmla="*/ 0 h 512"/>
                <a:gd name="T38" fmla="*/ 582 w 582"/>
                <a:gd name="T39" fmla="*/ 512 h 5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82" h="512">
                  <a:moveTo>
                    <a:pt x="399" y="18"/>
                  </a:moveTo>
                  <a:lnTo>
                    <a:pt x="240" y="59"/>
                  </a:lnTo>
                  <a:lnTo>
                    <a:pt x="99" y="130"/>
                  </a:lnTo>
                  <a:lnTo>
                    <a:pt x="34" y="219"/>
                  </a:lnTo>
                  <a:lnTo>
                    <a:pt x="0" y="318"/>
                  </a:lnTo>
                  <a:lnTo>
                    <a:pt x="52" y="512"/>
                  </a:lnTo>
                  <a:lnTo>
                    <a:pt x="164" y="312"/>
                  </a:lnTo>
                  <a:lnTo>
                    <a:pt x="323" y="130"/>
                  </a:lnTo>
                  <a:lnTo>
                    <a:pt x="582" y="0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DB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5" name="Freeform 12"/>
            <p:cNvSpPr>
              <a:spLocks/>
            </p:cNvSpPr>
            <p:nvPr/>
          </p:nvSpPr>
          <p:spPr bwMode="auto">
            <a:xfrm>
              <a:off x="2931" y="1732"/>
              <a:ext cx="182" cy="242"/>
            </a:xfrm>
            <a:custGeom>
              <a:avLst/>
              <a:gdLst>
                <a:gd name="T0" fmla="*/ 140 w 365"/>
                <a:gd name="T1" fmla="*/ 32 h 482"/>
                <a:gd name="T2" fmla="*/ 99 w 365"/>
                <a:gd name="T3" fmla="*/ 125 h 482"/>
                <a:gd name="T4" fmla="*/ 0 w 365"/>
                <a:gd name="T5" fmla="*/ 228 h 482"/>
                <a:gd name="T6" fmla="*/ 76 w 365"/>
                <a:gd name="T7" fmla="*/ 242 h 482"/>
                <a:gd name="T8" fmla="*/ 140 w 365"/>
                <a:gd name="T9" fmla="*/ 210 h 482"/>
                <a:gd name="T10" fmla="*/ 161 w 365"/>
                <a:gd name="T11" fmla="*/ 131 h 482"/>
                <a:gd name="T12" fmla="*/ 182 w 365"/>
                <a:gd name="T13" fmla="*/ 0 h 482"/>
                <a:gd name="T14" fmla="*/ 140 w 365"/>
                <a:gd name="T15" fmla="*/ 32 h 482"/>
                <a:gd name="T16" fmla="*/ 140 w 365"/>
                <a:gd name="T17" fmla="*/ 32 h 482"/>
                <a:gd name="T18" fmla="*/ 140 w 365"/>
                <a:gd name="T19" fmla="*/ 32 h 4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5"/>
                <a:gd name="T31" fmla="*/ 0 h 482"/>
                <a:gd name="T32" fmla="*/ 365 w 365"/>
                <a:gd name="T33" fmla="*/ 482 h 4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5" h="482">
                  <a:moveTo>
                    <a:pt x="281" y="64"/>
                  </a:moveTo>
                  <a:lnTo>
                    <a:pt x="199" y="249"/>
                  </a:lnTo>
                  <a:lnTo>
                    <a:pt x="0" y="454"/>
                  </a:lnTo>
                  <a:lnTo>
                    <a:pt x="152" y="482"/>
                  </a:lnTo>
                  <a:lnTo>
                    <a:pt x="281" y="418"/>
                  </a:lnTo>
                  <a:lnTo>
                    <a:pt x="323" y="260"/>
                  </a:lnTo>
                  <a:lnTo>
                    <a:pt x="365" y="0"/>
                  </a:lnTo>
                  <a:lnTo>
                    <a:pt x="281" y="64"/>
                  </a:lnTo>
                  <a:close/>
                </a:path>
              </a:pathLst>
            </a:custGeom>
            <a:solidFill>
              <a:srgbClr val="6D7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6" name="Freeform 13"/>
            <p:cNvSpPr>
              <a:spLocks/>
            </p:cNvSpPr>
            <p:nvPr/>
          </p:nvSpPr>
          <p:spPr bwMode="auto">
            <a:xfrm>
              <a:off x="3604" y="2706"/>
              <a:ext cx="433" cy="307"/>
            </a:xfrm>
            <a:custGeom>
              <a:avLst/>
              <a:gdLst>
                <a:gd name="T0" fmla="*/ 11 w 867"/>
                <a:gd name="T1" fmla="*/ 99 h 616"/>
                <a:gd name="T2" fmla="*/ 68 w 867"/>
                <a:gd name="T3" fmla="*/ 38 h 616"/>
                <a:gd name="T4" fmla="*/ 127 w 867"/>
                <a:gd name="T5" fmla="*/ 7 h 616"/>
                <a:gd name="T6" fmla="*/ 194 w 867"/>
                <a:gd name="T7" fmla="*/ 0 h 616"/>
                <a:gd name="T8" fmla="*/ 250 w 867"/>
                <a:gd name="T9" fmla="*/ 19 h 616"/>
                <a:gd name="T10" fmla="*/ 332 w 867"/>
                <a:gd name="T11" fmla="*/ 57 h 616"/>
                <a:gd name="T12" fmla="*/ 372 w 867"/>
                <a:gd name="T13" fmla="*/ 86 h 616"/>
                <a:gd name="T14" fmla="*/ 403 w 867"/>
                <a:gd name="T15" fmla="*/ 129 h 616"/>
                <a:gd name="T16" fmla="*/ 428 w 867"/>
                <a:gd name="T17" fmla="*/ 178 h 616"/>
                <a:gd name="T18" fmla="*/ 433 w 867"/>
                <a:gd name="T19" fmla="*/ 222 h 616"/>
                <a:gd name="T20" fmla="*/ 377 w 867"/>
                <a:gd name="T21" fmla="*/ 294 h 616"/>
                <a:gd name="T22" fmla="*/ 239 w 867"/>
                <a:gd name="T23" fmla="*/ 307 h 616"/>
                <a:gd name="T24" fmla="*/ 136 w 867"/>
                <a:gd name="T25" fmla="*/ 233 h 616"/>
                <a:gd name="T26" fmla="*/ 45 w 867"/>
                <a:gd name="T27" fmla="*/ 233 h 616"/>
                <a:gd name="T28" fmla="*/ 0 w 867"/>
                <a:gd name="T29" fmla="*/ 169 h 616"/>
                <a:gd name="T30" fmla="*/ 11 w 867"/>
                <a:gd name="T31" fmla="*/ 99 h 616"/>
                <a:gd name="T32" fmla="*/ 11 w 867"/>
                <a:gd name="T33" fmla="*/ 99 h 616"/>
                <a:gd name="T34" fmla="*/ 11 w 867"/>
                <a:gd name="T35" fmla="*/ 99 h 6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67"/>
                <a:gd name="T55" fmla="*/ 0 h 616"/>
                <a:gd name="T56" fmla="*/ 867 w 867"/>
                <a:gd name="T57" fmla="*/ 616 h 6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67" h="616">
                  <a:moveTo>
                    <a:pt x="22" y="198"/>
                  </a:moveTo>
                  <a:lnTo>
                    <a:pt x="137" y="76"/>
                  </a:lnTo>
                  <a:lnTo>
                    <a:pt x="254" y="15"/>
                  </a:lnTo>
                  <a:lnTo>
                    <a:pt x="389" y="0"/>
                  </a:lnTo>
                  <a:lnTo>
                    <a:pt x="500" y="38"/>
                  </a:lnTo>
                  <a:lnTo>
                    <a:pt x="665" y="114"/>
                  </a:lnTo>
                  <a:lnTo>
                    <a:pt x="745" y="173"/>
                  </a:lnTo>
                  <a:lnTo>
                    <a:pt x="806" y="259"/>
                  </a:lnTo>
                  <a:lnTo>
                    <a:pt x="857" y="357"/>
                  </a:lnTo>
                  <a:lnTo>
                    <a:pt x="867" y="445"/>
                  </a:lnTo>
                  <a:lnTo>
                    <a:pt x="754" y="589"/>
                  </a:lnTo>
                  <a:lnTo>
                    <a:pt x="479" y="616"/>
                  </a:lnTo>
                  <a:lnTo>
                    <a:pt x="273" y="468"/>
                  </a:lnTo>
                  <a:lnTo>
                    <a:pt x="91" y="468"/>
                  </a:lnTo>
                  <a:lnTo>
                    <a:pt x="0" y="340"/>
                  </a:lnTo>
                  <a:lnTo>
                    <a:pt x="22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7" name="Freeform 14"/>
            <p:cNvSpPr>
              <a:spLocks/>
            </p:cNvSpPr>
            <p:nvPr/>
          </p:nvSpPr>
          <p:spPr bwMode="auto">
            <a:xfrm>
              <a:off x="3604" y="2762"/>
              <a:ext cx="442" cy="268"/>
            </a:xfrm>
            <a:custGeom>
              <a:avLst/>
              <a:gdLst>
                <a:gd name="T0" fmla="*/ 24 w 884"/>
                <a:gd name="T1" fmla="*/ 27 h 536"/>
                <a:gd name="T2" fmla="*/ 61 w 884"/>
                <a:gd name="T3" fmla="*/ 0 h 536"/>
                <a:gd name="T4" fmla="*/ 145 w 884"/>
                <a:gd name="T5" fmla="*/ 0 h 536"/>
                <a:gd name="T6" fmla="*/ 195 w 884"/>
                <a:gd name="T7" fmla="*/ 14 h 536"/>
                <a:gd name="T8" fmla="*/ 137 w 884"/>
                <a:gd name="T9" fmla="*/ 86 h 536"/>
                <a:gd name="T10" fmla="*/ 223 w 884"/>
                <a:gd name="T11" fmla="*/ 42 h 536"/>
                <a:gd name="T12" fmla="*/ 292 w 884"/>
                <a:gd name="T13" fmla="*/ 17 h 536"/>
                <a:gd name="T14" fmla="*/ 345 w 884"/>
                <a:gd name="T15" fmla="*/ 41 h 536"/>
                <a:gd name="T16" fmla="*/ 369 w 884"/>
                <a:gd name="T17" fmla="*/ 69 h 536"/>
                <a:gd name="T18" fmla="*/ 322 w 884"/>
                <a:gd name="T19" fmla="*/ 83 h 536"/>
                <a:gd name="T20" fmla="*/ 269 w 884"/>
                <a:gd name="T21" fmla="*/ 115 h 536"/>
                <a:gd name="T22" fmla="*/ 265 w 884"/>
                <a:gd name="T23" fmla="*/ 175 h 536"/>
                <a:gd name="T24" fmla="*/ 355 w 884"/>
                <a:gd name="T25" fmla="*/ 100 h 536"/>
                <a:gd name="T26" fmla="*/ 393 w 884"/>
                <a:gd name="T27" fmla="*/ 93 h 536"/>
                <a:gd name="T28" fmla="*/ 435 w 884"/>
                <a:gd name="T29" fmla="*/ 121 h 536"/>
                <a:gd name="T30" fmla="*/ 442 w 884"/>
                <a:gd name="T31" fmla="*/ 164 h 536"/>
                <a:gd name="T32" fmla="*/ 340 w 884"/>
                <a:gd name="T33" fmla="*/ 255 h 536"/>
                <a:gd name="T34" fmla="*/ 289 w 884"/>
                <a:gd name="T35" fmla="*/ 268 h 536"/>
                <a:gd name="T36" fmla="*/ 219 w 884"/>
                <a:gd name="T37" fmla="*/ 259 h 536"/>
                <a:gd name="T38" fmla="*/ 163 w 884"/>
                <a:gd name="T39" fmla="*/ 198 h 536"/>
                <a:gd name="T40" fmla="*/ 49 w 884"/>
                <a:gd name="T41" fmla="*/ 201 h 536"/>
                <a:gd name="T42" fmla="*/ 15 w 884"/>
                <a:gd name="T43" fmla="*/ 160 h 536"/>
                <a:gd name="T44" fmla="*/ 0 w 884"/>
                <a:gd name="T45" fmla="*/ 68 h 536"/>
                <a:gd name="T46" fmla="*/ 24 w 884"/>
                <a:gd name="T47" fmla="*/ 27 h 536"/>
                <a:gd name="T48" fmla="*/ 24 w 884"/>
                <a:gd name="T49" fmla="*/ 27 h 536"/>
                <a:gd name="T50" fmla="*/ 24 w 884"/>
                <a:gd name="T51" fmla="*/ 27 h 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4"/>
                <a:gd name="T79" fmla="*/ 0 h 536"/>
                <a:gd name="T80" fmla="*/ 884 w 884"/>
                <a:gd name="T81" fmla="*/ 536 h 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4" h="536">
                  <a:moveTo>
                    <a:pt x="47" y="55"/>
                  </a:moveTo>
                  <a:lnTo>
                    <a:pt x="123" y="0"/>
                  </a:lnTo>
                  <a:lnTo>
                    <a:pt x="289" y="0"/>
                  </a:lnTo>
                  <a:lnTo>
                    <a:pt x="389" y="29"/>
                  </a:lnTo>
                  <a:lnTo>
                    <a:pt x="273" y="173"/>
                  </a:lnTo>
                  <a:lnTo>
                    <a:pt x="446" y="84"/>
                  </a:lnTo>
                  <a:lnTo>
                    <a:pt x="583" y="34"/>
                  </a:lnTo>
                  <a:lnTo>
                    <a:pt x="690" y="82"/>
                  </a:lnTo>
                  <a:lnTo>
                    <a:pt x="737" y="139"/>
                  </a:lnTo>
                  <a:lnTo>
                    <a:pt x="644" y="166"/>
                  </a:lnTo>
                  <a:lnTo>
                    <a:pt x="538" y="230"/>
                  </a:lnTo>
                  <a:lnTo>
                    <a:pt x="530" y="350"/>
                  </a:lnTo>
                  <a:lnTo>
                    <a:pt x="709" y="200"/>
                  </a:lnTo>
                  <a:lnTo>
                    <a:pt x="785" y="186"/>
                  </a:lnTo>
                  <a:lnTo>
                    <a:pt x="870" y="243"/>
                  </a:lnTo>
                  <a:lnTo>
                    <a:pt x="884" y="329"/>
                  </a:lnTo>
                  <a:lnTo>
                    <a:pt x="680" y="510"/>
                  </a:lnTo>
                  <a:lnTo>
                    <a:pt x="578" y="536"/>
                  </a:lnTo>
                  <a:lnTo>
                    <a:pt x="437" y="517"/>
                  </a:lnTo>
                  <a:lnTo>
                    <a:pt x="325" y="397"/>
                  </a:lnTo>
                  <a:lnTo>
                    <a:pt x="97" y="403"/>
                  </a:lnTo>
                  <a:lnTo>
                    <a:pt x="30" y="321"/>
                  </a:lnTo>
                  <a:lnTo>
                    <a:pt x="0" y="13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8" name="Freeform 15"/>
            <p:cNvSpPr>
              <a:spLocks/>
            </p:cNvSpPr>
            <p:nvPr/>
          </p:nvSpPr>
          <p:spPr bwMode="auto">
            <a:xfrm>
              <a:off x="3612" y="2884"/>
              <a:ext cx="419" cy="146"/>
            </a:xfrm>
            <a:custGeom>
              <a:avLst/>
              <a:gdLst>
                <a:gd name="T0" fmla="*/ 0 w 836"/>
                <a:gd name="T1" fmla="*/ 13 h 291"/>
                <a:gd name="T2" fmla="*/ 53 w 836"/>
                <a:gd name="T3" fmla="*/ 37 h 291"/>
                <a:gd name="T4" fmla="*/ 95 w 836"/>
                <a:gd name="T5" fmla="*/ 23 h 291"/>
                <a:gd name="T6" fmla="*/ 133 w 836"/>
                <a:gd name="T7" fmla="*/ 11 h 291"/>
                <a:gd name="T8" fmla="*/ 171 w 836"/>
                <a:gd name="T9" fmla="*/ 18 h 291"/>
                <a:gd name="T10" fmla="*/ 191 w 836"/>
                <a:gd name="T11" fmla="*/ 38 h 291"/>
                <a:gd name="T12" fmla="*/ 206 w 836"/>
                <a:gd name="T13" fmla="*/ 62 h 291"/>
                <a:gd name="T14" fmla="*/ 256 w 836"/>
                <a:gd name="T15" fmla="*/ 90 h 291"/>
                <a:gd name="T16" fmla="*/ 291 w 836"/>
                <a:gd name="T17" fmla="*/ 45 h 291"/>
                <a:gd name="T18" fmla="*/ 341 w 836"/>
                <a:gd name="T19" fmla="*/ 14 h 291"/>
                <a:gd name="T20" fmla="*/ 386 w 836"/>
                <a:gd name="T21" fmla="*/ 0 h 291"/>
                <a:gd name="T22" fmla="*/ 415 w 836"/>
                <a:gd name="T23" fmla="*/ 24 h 291"/>
                <a:gd name="T24" fmla="*/ 419 w 836"/>
                <a:gd name="T25" fmla="*/ 48 h 291"/>
                <a:gd name="T26" fmla="*/ 387 w 836"/>
                <a:gd name="T27" fmla="*/ 95 h 291"/>
                <a:gd name="T28" fmla="*/ 332 w 836"/>
                <a:gd name="T29" fmla="*/ 133 h 291"/>
                <a:gd name="T30" fmla="*/ 281 w 836"/>
                <a:gd name="T31" fmla="*/ 146 h 291"/>
                <a:gd name="T32" fmla="*/ 204 w 836"/>
                <a:gd name="T33" fmla="*/ 134 h 291"/>
                <a:gd name="T34" fmla="*/ 145 w 836"/>
                <a:gd name="T35" fmla="*/ 82 h 291"/>
                <a:gd name="T36" fmla="*/ 56 w 836"/>
                <a:gd name="T37" fmla="*/ 77 h 291"/>
                <a:gd name="T38" fmla="*/ 12 w 836"/>
                <a:gd name="T39" fmla="*/ 56 h 291"/>
                <a:gd name="T40" fmla="*/ 0 w 836"/>
                <a:gd name="T41" fmla="*/ 13 h 291"/>
                <a:gd name="T42" fmla="*/ 0 w 836"/>
                <a:gd name="T43" fmla="*/ 13 h 291"/>
                <a:gd name="T44" fmla="*/ 0 w 836"/>
                <a:gd name="T45" fmla="*/ 13 h 2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36"/>
                <a:gd name="T70" fmla="*/ 0 h 291"/>
                <a:gd name="T71" fmla="*/ 836 w 836"/>
                <a:gd name="T72" fmla="*/ 291 h 2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36" h="291">
                  <a:moveTo>
                    <a:pt x="0" y="25"/>
                  </a:moveTo>
                  <a:lnTo>
                    <a:pt x="106" y="73"/>
                  </a:lnTo>
                  <a:lnTo>
                    <a:pt x="190" y="46"/>
                  </a:lnTo>
                  <a:lnTo>
                    <a:pt x="266" y="21"/>
                  </a:lnTo>
                  <a:lnTo>
                    <a:pt x="342" y="35"/>
                  </a:lnTo>
                  <a:lnTo>
                    <a:pt x="382" y="75"/>
                  </a:lnTo>
                  <a:lnTo>
                    <a:pt x="412" y="124"/>
                  </a:lnTo>
                  <a:lnTo>
                    <a:pt x="511" y="179"/>
                  </a:lnTo>
                  <a:lnTo>
                    <a:pt x="581" y="90"/>
                  </a:lnTo>
                  <a:lnTo>
                    <a:pt x="680" y="27"/>
                  </a:lnTo>
                  <a:lnTo>
                    <a:pt x="770" y="0"/>
                  </a:lnTo>
                  <a:lnTo>
                    <a:pt x="829" y="48"/>
                  </a:lnTo>
                  <a:lnTo>
                    <a:pt x="836" y="95"/>
                  </a:lnTo>
                  <a:lnTo>
                    <a:pt x="772" y="189"/>
                  </a:lnTo>
                  <a:lnTo>
                    <a:pt x="663" y="265"/>
                  </a:lnTo>
                  <a:lnTo>
                    <a:pt x="561" y="291"/>
                  </a:lnTo>
                  <a:lnTo>
                    <a:pt x="407" y="268"/>
                  </a:lnTo>
                  <a:lnTo>
                    <a:pt x="289" y="164"/>
                  </a:lnTo>
                  <a:lnTo>
                    <a:pt x="112" y="154"/>
                  </a:lnTo>
                  <a:lnTo>
                    <a:pt x="23" y="11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9" name="Freeform 16"/>
            <p:cNvSpPr>
              <a:spLocks/>
            </p:cNvSpPr>
            <p:nvPr/>
          </p:nvSpPr>
          <p:spPr bwMode="auto">
            <a:xfrm>
              <a:off x="3616" y="2782"/>
              <a:ext cx="104" cy="63"/>
            </a:xfrm>
            <a:custGeom>
              <a:avLst/>
              <a:gdLst>
                <a:gd name="T0" fmla="*/ 18 w 208"/>
                <a:gd name="T1" fmla="*/ 0 h 125"/>
                <a:gd name="T2" fmla="*/ 63 w 208"/>
                <a:gd name="T3" fmla="*/ 19 h 125"/>
                <a:gd name="T4" fmla="*/ 83 w 208"/>
                <a:gd name="T5" fmla="*/ 36 h 125"/>
                <a:gd name="T6" fmla="*/ 103 w 208"/>
                <a:gd name="T7" fmla="*/ 54 h 125"/>
                <a:gd name="T8" fmla="*/ 104 w 208"/>
                <a:gd name="T9" fmla="*/ 62 h 125"/>
                <a:gd name="T10" fmla="*/ 96 w 208"/>
                <a:gd name="T11" fmla="*/ 63 h 125"/>
                <a:gd name="T12" fmla="*/ 76 w 208"/>
                <a:gd name="T13" fmla="*/ 49 h 125"/>
                <a:gd name="T14" fmla="*/ 51 w 208"/>
                <a:gd name="T15" fmla="*/ 38 h 125"/>
                <a:gd name="T16" fmla="*/ 0 w 208"/>
                <a:gd name="T17" fmla="*/ 28 h 125"/>
                <a:gd name="T18" fmla="*/ 0 w 208"/>
                <a:gd name="T19" fmla="*/ 14 h 125"/>
                <a:gd name="T20" fmla="*/ 18 w 208"/>
                <a:gd name="T21" fmla="*/ 0 h 125"/>
                <a:gd name="T22" fmla="*/ 18 w 208"/>
                <a:gd name="T23" fmla="*/ 0 h 125"/>
                <a:gd name="T24" fmla="*/ 18 w 208"/>
                <a:gd name="T25" fmla="*/ 0 h 1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8"/>
                <a:gd name="T40" fmla="*/ 0 h 125"/>
                <a:gd name="T41" fmla="*/ 208 w 208"/>
                <a:gd name="T42" fmla="*/ 125 h 1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8" h="125">
                  <a:moveTo>
                    <a:pt x="35" y="0"/>
                  </a:moveTo>
                  <a:lnTo>
                    <a:pt x="126" y="38"/>
                  </a:lnTo>
                  <a:lnTo>
                    <a:pt x="166" y="72"/>
                  </a:lnTo>
                  <a:lnTo>
                    <a:pt x="206" y="108"/>
                  </a:lnTo>
                  <a:lnTo>
                    <a:pt x="208" y="124"/>
                  </a:lnTo>
                  <a:lnTo>
                    <a:pt x="192" y="125"/>
                  </a:lnTo>
                  <a:lnTo>
                    <a:pt x="151" y="97"/>
                  </a:lnTo>
                  <a:lnTo>
                    <a:pt x="101" y="76"/>
                  </a:lnTo>
                  <a:lnTo>
                    <a:pt x="0" y="55"/>
                  </a:lnTo>
                  <a:lnTo>
                    <a:pt x="0" y="2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90" name="Freeform 17"/>
            <p:cNvSpPr>
              <a:spLocks/>
            </p:cNvSpPr>
            <p:nvPr/>
          </p:nvSpPr>
          <p:spPr bwMode="auto">
            <a:xfrm>
              <a:off x="3936" y="2821"/>
              <a:ext cx="115" cy="200"/>
            </a:xfrm>
            <a:custGeom>
              <a:avLst/>
              <a:gdLst>
                <a:gd name="T0" fmla="*/ 70 w 230"/>
                <a:gd name="T1" fmla="*/ 1 h 399"/>
                <a:gd name="T2" fmla="*/ 89 w 230"/>
                <a:gd name="T3" fmla="*/ 26 h 399"/>
                <a:gd name="T4" fmla="*/ 115 w 230"/>
                <a:gd name="T5" fmla="*/ 60 h 399"/>
                <a:gd name="T6" fmla="*/ 115 w 230"/>
                <a:gd name="T7" fmla="*/ 110 h 399"/>
                <a:gd name="T8" fmla="*/ 80 w 230"/>
                <a:gd name="T9" fmla="*/ 161 h 399"/>
                <a:gd name="T10" fmla="*/ 36 w 230"/>
                <a:gd name="T11" fmla="*/ 183 h 399"/>
                <a:gd name="T12" fmla="*/ 6 w 230"/>
                <a:gd name="T13" fmla="*/ 200 h 399"/>
                <a:gd name="T14" fmla="*/ 0 w 230"/>
                <a:gd name="T15" fmla="*/ 190 h 399"/>
                <a:gd name="T16" fmla="*/ 51 w 230"/>
                <a:gd name="T17" fmla="*/ 149 h 399"/>
                <a:gd name="T18" fmla="*/ 91 w 230"/>
                <a:gd name="T19" fmla="*/ 99 h 399"/>
                <a:gd name="T20" fmla="*/ 86 w 230"/>
                <a:gd name="T21" fmla="*/ 51 h 399"/>
                <a:gd name="T22" fmla="*/ 75 w 230"/>
                <a:gd name="T23" fmla="*/ 29 h 399"/>
                <a:gd name="T24" fmla="*/ 61 w 230"/>
                <a:gd name="T25" fmla="*/ 8 h 399"/>
                <a:gd name="T26" fmla="*/ 62 w 230"/>
                <a:gd name="T27" fmla="*/ 0 h 399"/>
                <a:gd name="T28" fmla="*/ 70 w 230"/>
                <a:gd name="T29" fmla="*/ 1 h 399"/>
                <a:gd name="T30" fmla="*/ 70 w 230"/>
                <a:gd name="T31" fmla="*/ 1 h 399"/>
                <a:gd name="T32" fmla="*/ 70 w 230"/>
                <a:gd name="T33" fmla="*/ 1 h 3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399"/>
                <a:gd name="T53" fmla="*/ 230 w 230"/>
                <a:gd name="T54" fmla="*/ 399 h 39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399">
                  <a:moveTo>
                    <a:pt x="139" y="2"/>
                  </a:moveTo>
                  <a:lnTo>
                    <a:pt x="177" y="51"/>
                  </a:lnTo>
                  <a:lnTo>
                    <a:pt x="230" y="120"/>
                  </a:lnTo>
                  <a:lnTo>
                    <a:pt x="230" y="219"/>
                  </a:lnTo>
                  <a:lnTo>
                    <a:pt x="160" y="321"/>
                  </a:lnTo>
                  <a:lnTo>
                    <a:pt x="72" y="365"/>
                  </a:lnTo>
                  <a:lnTo>
                    <a:pt x="12" y="399"/>
                  </a:lnTo>
                  <a:lnTo>
                    <a:pt x="0" y="380"/>
                  </a:lnTo>
                  <a:lnTo>
                    <a:pt x="101" y="298"/>
                  </a:lnTo>
                  <a:lnTo>
                    <a:pt x="181" y="198"/>
                  </a:lnTo>
                  <a:lnTo>
                    <a:pt x="171" y="101"/>
                  </a:lnTo>
                  <a:lnTo>
                    <a:pt x="150" y="57"/>
                  </a:lnTo>
                  <a:lnTo>
                    <a:pt x="122" y="15"/>
                  </a:lnTo>
                  <a:lnTo>
                    <a:pt x="124" y="0"/>
                  </a:lnTo>
                  <a:lnTo>
                    <a:pt x="13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91" name="Freeform 18"/>
            <p:cNvSpPr>
              <a:spLocks/>
            </p:cNvSpPr>
            <p:nvPr/>
          </p:nvSpPr>
          <p:spPr bwMode="auto">
            <a:xfrm>
              <a:off x="3589" y="2703"/>
              <a:ext cx="375" cy="325"/>
            </a:xfrm>
            <a:custGeom>
              <a:avLst/>
              <a:gdLst>
                <a:gd name="T0" fmla="*/ 368 w 751"/>
                <a:gd name="T1" fmla="*/ 84 h 650"/>
                <a:gd name="T2" fmla="*/ 336 w 751"/>
                <a:gd name="T3" fmla="*/ 60 h 650"/>
                <a:gd name="T4" fmla="*/ 322 w 751"/>
                <a:gd name="T5" fmla="*/ 49 h 650"/>
                <a:gd name="T6" fmla="*/ 304 w 751"/>
                <a:gd name="T7" fmla="*/ 40 h 650"/>
                <a:gd name="T8" fmla="*/ 279 w 751"/>
                <a:gd name="T9" fmla="*/ 30 h 650"/>
                <a:gd name="T10" fmla="*/ 257 w 751"/>
                <a:gd name="T11" fmla="*/ 24 h 650"/>
                <a:gd name="T12" fmla="*/ 211 w 751"/>
                <a:gd name="T13" fmla="*/ 18 h 650"/>
                <a:gd name="T14" fmla="*/ 116 w 751"/>
                <a:gd name="T15" fmla="*/ 37 h 650"/>
                <a:gd name="T16" fmla="*/ 88 w 751"/>
                <a:gd name="T17" fmla="*/ 49 h 650"/>
                <a:gd name="T18" fmla="*/ 64 w 751"/>
                <a:gd name="T19" fmla="*/ 71 h 650"/>
                <a:gd name="T20" fmla="*/ 35 w 751"/>
                <a:gd name="T21" fmla="*/ 101 h 650"/>
                <a:gd name="T22" fmla="*/ 23 w 751"/>
                <a:gd name="T23" fmla="*/ 142 h 650"/>
                <a:gd name="T24" fmla="*/ 24 w 751"/>
                <a:gd name="T25" fmla="*/ 175 h 650"/>
                <a:gd name="T26" fmla="*/ 32 w 751"/>
                <a:gd name="T27" fmla="*/ 205 h 650"/>
                <a:gd name="T28" fmla="*/ 49 w 751"/>
                <a:gd name="T29" fmla="*/ 229 h 650"/>
                <a:gd name="T30" fmla="*/ 76 w 751"/>
                <a:gd name="T31" fmla="*/ 238 h 650"/>
                <a:gd name="T32" fmla="*/ 150 w 751"/>
                <a:gd name="T33" fmla="*/ 238 h 650"/>
                <a:gd name="T34" fmla="*/ 182 w 751"/>
                <a:gd name="T35" fmla="*/ 248 h 650"/>
                <a:gd name="T36" fmla="*/ 210 w 751"/>
                <a:gd name="T37" fmla="*/ 272 h 650"/>
                <a:gd name="T38" fmla="*/ 234 w 751"/>
                <a:gd name="T39" fmla="*/ 292 h 650"/>
                <a:gd name="T40" fmla="*/ 257 w 751"/>
                <a:gd name="T41" fmla="*/ 305 h 650"/>
                <a:gd name="T42" fmla="*/ 314 w 751"/>
                <a:gd name="T43" fmla="*/ 314 h 650"/>
                <a:gd name="T44" fmla="*/ 314 w 751"/>
                <a:gd name="T45" fmla="*/ 325 h 650"/>
                <a:gd name="T46" fmla="*/ 247 w 751"/>
                <a:gd name="T47" fmla="*/ 322 h 650"/>
                <a:gd name="T48" fmla="*/ 191 w 751"/>
                <a:gd name="T49" fmla="*/ 290 h 650"/>
                <a:gd name="T50" fmla="*/ 167 w 751"/>
                <a:gd name="T51" fmla="*/ 271 h 650"/>
                <a:gd name="T52" fmla="*/ 140 w 751"/>
                <a:gd name="T53" fmla="*/ 264 h 650"/>
                <a:gd name="T54" fmla="*/ 76 w 751"/>
                <a:gd name="T55" fmla="*/ 264 h 650"/>
                <a:gd name="T56" fmla="*/ 40 w 751"/>
                <a:gd name="T57" fmla="*/ 252 h 650"/>
                <a:gd name="T58" fmla="*/ 16 w 751"/>
                <a:gd name="T59" fmla="*/ 222 h 650"/>
                <a:gd name="T60" fmla="*/ 3 w 751"/>
                <a:gd name="T61" fmla="*/ 182 h 650"/>
                <a:gd name="T62" fmla="*/ 0 w 751"/>
                <a:gd name="T63" fmla="*/ 140 h 650"/>
                <a:gd name="T64" fmla="*/ 13 w 751"/>
                <a:gd name="T65" fmla="*/ 90 h 650"/>
                <a:gd name="T66" fmla="*/ 26 w 751"/>
                <a:gd name="T67" fmla="*/ 72 h 650"/>
                <a:gd name="T68" fmla="*/ 45 w 751"/>
                <a:gd name="T69" fmla="*/ 52 h 650"/>
                <a:gd name="T70" fmla="*/ 76 w 751"/>
                <a:gd name="T71" fmla="*/ 29 h 650"/>
                <a:gd name="T72" fmla="*/ 110 w 751"/>
                <a:gd name="T73" fmla="*/ 14 h 650"/>
                <a:gd name="T74" fmla="*/ 162 w 751"/>
                <a:gd name="T75" fmla="*/ 2 h 650"/>
                <a:gd name="T76" fmla="*/ 224 w 751"/>
                <a:gd name="T77" fmla="*/ 0 h 650"/>
                <a:gd name="T78" fmla="*/ 295 w 751"/>
                <a:gd name="T79" fmla="*/ 19 h 650"/>
                <a:gd name="T80" fmla="*/ 342 w 751"/>
                <a:gd name="T81" fmla="*/ 49 h 650"/>
                <a:gd name="T82" fmla="*/ 373 w 751"/>
                <a:gd name="T83" fmla="*/ 75 h 650"/>
                <a:gd name="T84" fmla="*/ 375 w 751"/>
                <a:gd name="T85" fmla="*/ 82 h 650"/>
                <a:gd name="T86" fmla="*/ 368 w 751"/>
                <a:gd name="T87" fmla="*/ 84 h 650"/>
                <a:gd name="T88" fmla="*/ 368 w 751"/>
                <a:gd name="T89" fmla="*/ 84 h 650"/>
                <a:gd name="T90" fmla="*/ 368 w 751"/>
                <a:gd name="T91" fmla="*/ 84 h 6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1"/>
                <a:gd name="T139" fmla="*/ 0 h 650"/>
                <a:gd name="T140" fmla="*/ 751 w 751"/>
                <a:gd name="T141" fmla="*/ 650 h 6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1" h="650">
                  <a:moveTo>
                    <a:pt x="736" y="168"/>
                  </a:moveTo>
                  <a:lnTo>
                    <a:pt x="673" y="120"/>
                  </a:lnTo>
                  <a:lnTo>
                    <a:pt x="645" y="99"/>
                  </a:lnTo>
                  <a:lnTo>
                    <a:pt x="609" y="80"/>
                  </a:lnTo>
                  <a:lnTo>
                    <a:pt x="559" y="61"/>
                  </a:lnTo>
                  <a:lnTo>
                    <a:pt x="514" y="48"/>
                  </a:lnTo>
                  <a:lnTo>
                    <a:pt x="422" y="36"/>
                  </a:lnTo>
                  <a:lnTo>
                    <a:pt x="232" y="73"/>
                  </a:lnTo>
                  <a:lnTo>
                    <a:pt x="177" y="99"/>
                  </a:lnTo>
                  <a:lnTo>
                    <a:pt x="128" y="141"/>
                  </a:lnTo>
                  <a:lnTo>
                    <a:pt x="71" y="202"/>
                  </a:lnTo>
                  <a:lnTo>
                    <a:pt x="46" y="284"/>
                  </a:lnTo>
                  <a:lnTo>
                    <a:pt x="48" y="350"/>
                  </a:lnTo>
                  <a:lnTo>
                    <a:pt x="65" y="411"/>
                  </a:lnTo>
                  <a:lnTo>
                    <a:pt x="99" y="458"/>
                  </a:lnTo>
                  <a:lnTo>
                    <a:pt x="152" y="476"/>
                  </a:lnTo>
                  <a:lnTo>
                    <a:pt x="301" y="477"/>
                  </a:lnTo>
                  <a:lnTo>
                    <a:pt x="365" y="496"/>
                  </a:lnTo>
                  <a:lnTo>
                    <a:pt x="420" y="544"/>
                  </a:lnTo>
                  <a:lnTo>
                    <a:pt x="468" y="584"/>
                  </a:lnTo>
                  <a:lnTo>
                    <a:pt x="515" y="609"/>
                  </a:lnTo>
                  <a:lnTo>
                    <a:pt x="628" y="628"/>
                  </a:lnTo>
                  <a:lnTo>
                    <a:pt x="628" y="650"/>
                  </a:lnTo>
                  <a:lnTo>
                    <a:pt x="495" y="643"/>
                  </a:lnTo>
                  <a:lnTo>
                    <a:pt x="382" y="580"/>
                  </a:lnTo>
                  <a:lnTo>
                    <a:pt x="335" y="542"/>
                  </a:lnTo>
                  <a:lnTo>
                    <a:pt x="280" y="527"/>
                  </a:lnTo>
                  <a:lnTo>
                    <a:pt x="152" y="527"/>
                  </a:lnTo>
                  <a:lnTo>
                    <a:pt x="80" y="504"/>
                  </a:lnTo>
                  <a:lnTo>
                    <a:pt x="33" y="445"/>
                  </a:lnTo>
                  <a:lnTo>
                    <a:pt x="6" y="365"/>
                  </a:lnTo>
                  <a:lnTo>
                    <a:pt x="0" y="280"/>
                  </a:lnTo>
                  <a:lnTo>
                    <a:pt x="27" y="181"/>
                  </a:lnTo>
                  <a:lnTo>
                    <a:pt x="53" y="143"/>
                  </a:lnTo>
                  <a:lnTo>
                    <a:pt x="91" y="105"/>
                  </a:lnTo>
                  <a:lnTo>
                    <a:pt x="152" y="59"/>
                  </a:lnTo>
                  <a:lnTo>
                    <a:pt x="221" y="29"/>
                  </a:lnTo>
                  <a:lnTo>
                    <a:pt x="325" y="4"/>
                  </a:lnTo>
                  <a:lnTo>
                    <a:pt x="449" y="0"/>
                  </a:lnTo>
                  <a:lnTo>
                    <a:pt x="591" y="38"/>
                  </a:lnTo>
                  <a:lnTo>
                    <a:pt x="685" y="99"/>
                  </a:lnTo>
                  <a:lnTo>
                    <a:pt x="747" y="149"/>
                  </a:lnTo>
                  <a:lnTo>
                    <a:pt x="751" y="164"/>
                  </a:lnTo>
                  <a:lnTo>
                    <a:pt x="736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92" name="Freeform 19"/>
            <p:cNvSpPr>
              <a:spLocks/>
            </p:cNvSpPr>
            <p:nvPr/>
          </p:nvSpPr>
          <p:spPr bwMode="auto">
            <a:xfrm>
              <a:off x="3849" y="2853"/>
              <a:ext cx="107" cy="140"/>
            </a:xfrm>
            <a:custGeom>
              <a:avLst/>
              <a:gdLst>
                <a:gd name="T0" fmla="*/ 105 w 215"/>
                <a:gd name="T1" fmla="*/ 9 h 281"/>
                <a:gd name="T2" fmla="*/ 40 w 215"/>
                <a:gd name="T3" fmla="*/ 71 h 281"/>
                <a:gd name="T4" fmla="*/ 23 w 215"/>
                <a:gd name="T5" fmla="*/ 115 h 281"/>
                <a:gd name="T6" fmla="*/ 24 w 215"/>
                <a:gd name="T7" fmla="*/ 134 h 281"/>
                <a:gd name="T8" fmla="*/ 21 w 215"/>
                <a:gd name="T9" fmla="*/ 140 h 281"/>
                <a:gd name="T10" fmla="*/ 13 w 215"/>
                <a:gd name="T11" fmla="*/ 137 h 281"/>
                <a:gd name="T12" fmla="*/ 0 w 215"/>
                <a:gd name="T13" fmla="*/ 115 h 281"/>
                <a:gd name="T14" fmla="*/ 8 w 215"/>
                <a:gd name="T15" fmla="*/ 85 h 281"/>
                <a:gd name="T16" fmla="*/ 21 w 215"/>
                <a:gd name="T17" fmla="*/ 58 h 281"/>
                <a:gd name="T18" fmla="*/ 39 w 215"/>
                <a:gd name="T19" fmla="*/ 39 h 281"/>
                <a:gd name="T20" fmla="*/ 58 w 215"/>
                <a:gd name="T21" fmla="*/ 26 h 281"/>
                <a:gd name="T22" fmla="*/ 78 w 215"/>
                <a:gd name="T23" fmla="*/ 14 h 281"/>
                <a:gd name="T24" fmla="*/ 99 w 215"/>
                <a:gd name="T25" fmla="*/ 0 h 281"/>
                <a:gd name="T26" fmla="*/ 107 w 215"/>
                <a:gd name="T27" fmla="*/ 1 h 281"/>
                <a:gd name="T28" fmla="*/ 105 w 215"/>
                <a:gd name="T29" fmla="*/ 9 h 281"/>
                <a:gd name="T30" fmla="*/ 105 w 215"/>
                <a:gd name="T31" fmla="*/ 9 h 281"/>
                <a:gd name="T32" fmla="*/ 105 w 215"/>
                <a:gd name="T33" fmla="*/ 9 h 2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281"/>
                <a:gd name="T53" fmla="*/ 215 w 215"/>
                <a:gd name="T54" fmla="*/ 281 h 2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281">
                  <a:moveTo>
                    <a:pt x="211" y="19"/>
                  </a:moveTo>
                  <a:lnTo>
                    <a:pt x="80" y="142"/>
                  </a:lnTo>
                  <a:lnTo>
                    <a:pt x="46" y="230"/>
                  </a:lnTo>
                  <a:lnTo>
                    <a:pt x="48" y="268"/>
                  </a:lnTo>
                  <a:lnTo>
                    <a:pt x="42" y="281"/>
                  </a:lnTo>
                  <a:lnTo>
                    <a:pt x="27" y="275"/>
                  </a:lnTo>
                  <a:lnTo>
                    <a:pt x="0" y="230"/>
                  </a:lnTo>
                  <a:lnTo>
                    <a:pt x="17" y="171"/>
                  </a:lnTo>
                  <a:lnTo>
                    <a:pt x="42" y="116"/>
                  </a:lnTo>
                  <a:lnTo>
                    <a:pt x="78" y="79"/>
                  </a:lnTo>
                  <a:lnTo>
                    <a:pt x="116" y="53"/>
                  </a:lnTo>
                  <a:lnTo>
                    <a:pt x="156" y="28"/>
                  </a:lnTo>
                  <a:lnTo>
                    <a:pt x="198" y="0"/>
                  </a:lnTo>
                  <a:lnTo>
                    <a:pt x="215" y="3"/>
                  </a:lnTo>
                  <a:lnTo>
                    <a:pt x="2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93" name="Freeform 20"/>
            <p:cNvSpPr>
              <a:spLocks/>
            </p:cNvSpPr>
            <p:nvPr/>
          </p:nvSpPr>
          <p:spPr bwMode="auto">
            <a:xfrm>
              <a:off x="3725" y="2748"/>
              <a:ext cx="167" cy="100"/>
            </a:xfrm>
            <a:custGeom>
              <a:avLst/>
              <a:gdLst>
                <a:gd name="T0" fmla="*/ 163 w 333"/>
                <a:gd name="T1" fmla="*/ 10 h 199"/>
                <a:gd name="T2" fmla="*/ 71 w 333"/>
                <a:gd name="T3" fmla="*/ 51 h 199"/>
                <a:gd name="T4" fmla="*/ 33 w 333"/>
                <a:gd name="T5" fmla="*/ 81 h 199"/>
                <a:gd name="T6" fmla="*/ 15 w 333"/>
                <a:gd name="T7" fmla="*/ 99 h 199"/>
                <a:gd name="T8" fmla="*/ 1 w 333"/>
                <a:gd name="T9" fmla="*/ 100 h 199"/>
                <a:gd name="T10" fmla="*/ 0 w 333"/>
                <a:gd name="T11" fmla="*/ 86 h 199"/>
                <a:gd name="T12" fmla="*/ 16 w 333"/>
                <a:gd name="T13" fmla="*/ 64 h 199"/>
                <a:gd name="T14" fmla="*/ 58 w 333"/>
                <a:gd name="T15" fmla="*/ 31 h 199"/>
                <a:gd name="T16" fmla="*/ 83 w 333"/>
                <a:gd name="T17" fmla="*/ 19 h 199"/>
                <a:gd name="T18" fmla="*/ 108 w 333"/>
                <a:gd name="T19" fmla="*/ 12 h 199"/>
                <a:gd name="T20" fmla="*/ 160 w 333"/>
                <a:gd name="T21" fmla="*/ 0 h 199"/>
                <a:gd name="T22" fmla="*/ 167 w 333"/>
                <a:gd name="T23" fmla="*/ 4 h 199"/>
                <a:gd name="T24" fmla="*/ 163 w 333"/>
                <a:gd name="T25" fmla="*/ 10 h 199"/>
                <a:gd name="T26" fmla="*/ 163 w 333"/>
                <a:gd name="T27" fmla="*/ 10 h 199"/>
                <a:gd name="T28" fmla="*/ 163 w 333"/>
                <a:gd name="T29" fmla="*/ 10 h 1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3"/>
                <a:gd name="T46" fmla="*/ 0 h 199"/>
                <a:gd name="T47" fmla="*/ 333 w 333"/>
                <a:gd name="T48" fmla="*/ 199 h 19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3" h="199">
                  <a:moveTo>
                    <a:pt x="325" y="20"/>
                  </a:moveTo>
                  <a:lnTo>
                    <a:pt x="141" y="102"/>
                  </a:lnTo>
                  <a:lnTo>
                    <a:pt x="65" y="161"/>
                  </a:lnTo>
                  <a:lnTo>
                    <a:pt x="29" y="197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2" y="127"/>
                  </a:lnTo>
                  <a:lnTo>
                    <a:pt x="116" y="62"/>
                  </a:lnTo>
                  <a:lnTo>
                    <a:pt x="165" y="38"/>
                  </a:lnTo>
                  <a:lnTo>
                    <a:pt x="215" y="24"/>
                  </a:lnTo>
                  <a:lnTo>
                    <a:pt x="319" y="0"/>
                  </a:lnTo>
                  <a:lnTo>
                    <a:pt x="333" y="7"/>
                  </a:lnTo>
                  <a:lnTo>
                    <a:pt x="32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94" name="Freeform 21"/>
            <p:cNvSpPr>
              <a:spLocks/>
            </p:cNvSpPr>
            <p:nvPr/>
          </p:nvSpPr>
          <p:spPr bwMode="auto">
            <a:xfrm>
              <a:off x="3675" y="2727"/>
              <a:ext cx="110" cy="27"/>
            </a:xfrm>
            <a:custGeom>
              <a:avLst/>
              <a:gdLst>
                <a:gd name="T0" fmla="*/ 7 w 221"/>
                <a:gd name="T1" fmla="*/ 1 h 53"/>
                <a:gd name="T2" fmla="*/ 21 w 221"/>
                <a:gd name="T3" fmla="*/ 0 h 53"/>
                <a:gd name="T4" fmla="*/ 66 w 221"/>
                <a:gd name="T5" fmla="*/ 0 h 53"/>
                <a:gd name="T6" fmla="*/ 107 w 221"/>
                <a:gd name="T7" fmla="*/ 16 h 53"/>
                <a:gd name="T8" fmla="*/ 110 w 221"/>
                <a:gd name="T9" fmla="*/ 24 h 53"/>
                <a:gd name="T10" fmla="*/ 103 w 221"/>
                <a:gd name="T11" fmla="*/ 27 h 53"/>
                <a:gd name="T12" fmla="*/ 65 w 221"/>
                <a:gd name="T13" fmla="*/ 18 h 53"/>
                <a:gd name="T14" fmla="*/ 21 w 221"/>
                <a:gd name="T15" fmla="*/ 18 h 53"/>
                <a:gd name="T16" fmla="*/ 7 w 221"/>
                <a:gd name="T17" fmla="*/ 16 h 53"/>
                <a:gd name="T18" fmla="*/ 0 w 221"/>
                <a:gd name="T19" fmla="*/ 9 h 53"/>
                <a:gd name="T20" fmla="*/ 7 w 221"/>
                <a:gd name="T21" fmla="*/ 1 h 53"/>
                <a:gd name="T22" fmla="*/ 7 w 221"/>
                <a:gd name="T23" fmla="*/ 1 h 53"/>
                <a:gd name="T24" fmla="*/ 7 w 221"/>
                <a:gd name="T25" fmla="*/ 1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1"/>
                <a:gd name="T40" fmla="*/ 0 h 53"/>
                <a:gd name="T41" fmla="*/ 221 w 221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1" h="53">
                  <a:moveTo>
                    <a:pt x="14" y="2"/>
                  </a:moveTo>
                  <a:lnTo>
                    <a:pt x="42" y="0"/>
                  </a:lnTo>
                  <a:lnTo>
                    <a:pt x="133" y="0"/>
                  </a:lnTo>
                  <a:lnTo>
                    <a:pt x="215" y="32"/>
                  </a:lnTo>
                  <a:lnTo>
                    <a:pt x="221" y="47"/>
                  </a:lnTo>
                  <a:lnTo>
                    <a:pt x="207" y="53"/>
                  </a:lnTo>
                  <a:lnTo>
                    <a:pt x="130" y="36"/>
                  </a:lnTo>
                  <a:lnTo>
                    <a:pt x="42" y="36"/>
                  </a:lnTo>
                  <a:lnTo>
                    <a:pt x="14" y="32"/>
                  </a:lnTo>
                  <a:lnTo>
                    <a:pt x="0" y="17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95" name="Freeform 22"/>
            <p:cNvSpPr>
              <a:spLocks/>
            </p:cNvSpPr>
            <p:nvPr/>
          </p:nvSpPr>
          <p:spPr bwMode="auto">
            <a:xfrm>
              <a:off x="3507" y="2903"/>
              <a:ext cx="518" cy="240"/>
            </a:xfrm>
            <a:custGeom>
              <a:avLst/>
              <a:gdLst>
                <a:gd name="T0" fmla="*/ 12 w 1036"/>
                <a:gd name="T1" fmla="*/ 0 h 479"/>
                <a:gd name="T2" fmla="*/ 47 w 1036"/>
                <a:gd name="T3" fmla="*/ 18 h 479"/>
                <a:gd name="T4" fmla="*/ 79 w 1036"/>
                <a:gd name="T5" fmla="*/ 43 h 479"/>
                <a:gd name="T6" fmla="*/ 105 w 1036"/>
                <a:gd name="T7" fmla="*/ 81 h 479"/>
                <a:gd name="T8" fmla="*/ 120 w 1036"/>
                <a:gd name="T9" fmla="*/ 133 h 479"/>
                <a:gd name="T10" fmla="*/ 163 w 1036"/>
                <a:gd name="T11" fmla="*/ 171 h 479"/>
                <a:gd name="T12" fmla="*/ 212 w 1036"/>
                <a:gd name="T13" fmla="*/ 192 h 479"/>
                <a:gd name="T14" fmla="*/ 309 w 1036"/>
                <a:gd name="T15" fmla="*/ 211 h 479"/>
                <a:gd name="T16" fmla="*/ 395 w 1036"/>
                <a:gd name="T17" fmla="*/ 197 h 479"/>
                <a:gd name="T18" fmla="*/ 467 w 1036"/>
                <a:gd name="T19" fmla="*/ 162 h 479"/>
                <a:gd name="T20" fmla="*/ 493 w 1036"/>
                <a:gd name="T21" fmla="*/ 127 h 479"/>
                <a:gd name="T22" fmla="*/ 497 w 1036"/>
                <a:gd name="T23" fmla="*/ 91 h 479"/>
                <a:gd name="T24" fmla="*/ 451 w 1036"/>
                <a:gd name="T25" fmla="*/ 48 h 479"/>
                <a:gd name="T26" fmla="*/ 454 w 1036"/>
                <a:gd name="T27" fmla="*/ 33 h 479"/>
                <a:gd name="T28" fmla="*/ 464 w 1036"/>
                <a:gd name="T29" fmla="*/ 28 h 479"/>
                <a:gd name="T30" fmla="*/ 500 w 1036"/>
                <a:gd name="T31" fmla="*/ 47 h 479"/>
                <a:gd name="T32" fmla="*/ 517 w 1036"/>
                <a:gd name="T33" fmla="*/ 82 h 479"/>
                <a:gd name="T34" fmla="*/ 518 w 1036"/>
                <a:gd name="T35" fmla="*/ 127 h 479"/>
                <a:gd name="T36" fmla="*/ 488 w 1036"/>
                <a:gd name="T37" fmla="*/ 178 h 479"/>
                <a:gd name="T38" fmla="*/ 450 w 1036"/>
                <a:gd name="T39" fmla="*/ 211 h 479"/>
                <a:gd name="T40" fmla="*/ 394 w 1036"/>
                <a:gd name="T41" fmla="*/ 229 h 479"/>
                <a:gd name="T42" fmla="*/ 338 w 1036"/>
                <a:gd name="T43" fmla="*/ 237 h 479"/>
                <a:gd name="T44" fmla="*/ 291 w 1036"/>
                <a:gd name="T45" fmla="*/ 240 h 479"/>
                <a:gd name="T46" fmla="*/ 218 w 1036"/>
                <a:gd name="T47" fmla="*/ 227 h 479"/>
                <a:gd name="T48" fmla="*/ 129 w 1036"/>
                <a:gd name="T49" fmla="*/ 187 h 479"/>
                <a:gd name="T50" fmla="*/ 95 w 1036"/>
                <a:gd name="T51" fmla="*/ 141 h 479"/>
                <a:gd name="T52" fmla="*/ 80 w 1036"/>
                <a:gd name="T53" fmla="*/ 106 h 479"/>
                <a:gd name="T54" fmla="*/ 62 w 1036"/>
                <a:gd name="T55" fmla="*/ 70 h 479"/>
                <a:gd name="T56" fmla="*/ 37 w 1036"/>
                <a:gd name="T57" fmla="*/ 38 h 479"/>
                <a:gd name="T58" fmla="*/ 0 w 1036"/>
                <a:gd name="T59" fmla="*/ 12 h 479"/>
                <a:gd name="T60" fmla="*/ 12 w 1036"/>
                <a:gd name="T61" fmla="*/ 0 h 479"/>
                <a:gd name="T62" fmla="*/ 12 w 1036"/>
                <a:gd name="T63" fmla="*/ 0 h 4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36"/>
                <a:gd name="T97" fmla="*/ 0 h 479"/>
                <a:gd name="T98" fmla="*/ 1036 w 1036"/>
                <a:gd name="T99" fmla="*/ 479 h 4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36" h="479">
                  <a:moveTo>
                    <a:pt x="24" y="0"/>
                  </a:moveTo>
                  <a:lnTo>
                    <a:pt x="95" y="35"/>
                  </a:lnTo>
                  <a:lnTo>
                    <a:pt x="159" y="86"/>
                  </a:lnTo>
                  <a:lnTo>
                    <a:pt x="211" y="162"/>
                  </a:lnTo>
                  <a:lnTo>
                    <a:pt x="241" y="265"/>
                  </a:lnTo>
                  <a:lnTo>
                    <a:pt x="327" y="341"/>
                  </a:lnTo>
                  <a:lnTo>
                    <a:pt x="424" y="384"/>
                  </a:lnTo>
                  <a:lnTo>
                    <a:pt x="618" y="422"/>
                  </a:lnTo>
                  <a:lnTo>
                    <a:pt x="791" y="394"/>
                  </a:lnTo>
                  <a:lnTo>
                    <a:pt x="935" y="324"/>
                  </a:lnTo>
                  <a:lnTo>
                    <a:pt x="986" y="253"/>
                  </a:lnTo>
                  <a:lnTo>
                    <a:pt x="994" y="181"/>
                  </a:lnTo>
                  <a:lnTo>
                    <a:pt x="903" y="95"/>
                  </a:lnTo>
                  <a:lnTo>
                    <a:pt x="908" y="65"/>
                  </a:lnTo>
                  <a:lnTo>
                    <a:pt x="929" y="56"/>
                  </a:lnTo>
                  <a:lnTo>
                    <a:pt x="1000" y="94"/>
                  </a:lnTo>
                  <a:lnTo>
                    <a:pt x="1034" y="164"/>
                  </a:lnTo>
                  <a:lnTo>
                    <a:pt x="1036" y="253"/>
                  </a:lnTo>
                  <a:lnTo>
                    <a:pt x="977" y="356"/>
                  </a:lnTo>
                  <a:lnTo>
                    <a:pt x="901" y="422"/>
                  </a:lnTo>
                  <a:lnTo>
                    <a:pt x="789" y="457"/>
                  </a:lnTo>
                  <a:lnTo>
                    <a:pt x="677" y="474"/>
                  </a:lnTo>
                  <a:lnTo>
                    <a:pt x="583" y="479"/>
                  </a:lnTo>
                  <a:lnTo>
                    <a:pt x="437" y="453"/>
                  </a:lnTo>
                  <a:lnTo>
                    <a:pt x="258" y="373"/>
                  </a:lnTo>
                  <a:lnTo>
                    <a:pt x="190" y="282"/>
                  </a:lnTo>
                  <a:lnTo>
                    <a:pt x="161" y="211"/>
                  </a:lnTo>
                  <a:lnTo>
                    <a:pt x="125" y="139"/>
                  </a:lnTo>
                  <a:lnTo>
                    <a:pt x="74" y="75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96" name="Freeform 23"/>
            <p:cNvSpPr>
              <a:spLocks/>
            </p:cNvSpPr>
            <p:nvPr/>
          </p:nvSpPr>
          <p:spPr bwMode="auto">
            <a:xfrm>
              <a:off x="1978" y="2616"/>
              <a:ext cx="1555" cy="335"/>
            </a:xfrm>
            <a:custGeom>
              <a:avLst/>
              <a:gdLst>
                <a:gd name="T0" fmla="*/ 243 w 3108"/>
                <a:gd name="T1" fmla="*/ 0 h 669"/>
                <a:gd name="T2" fmla="*/ 198 w 3108"/>
                <a:gd name="T3" fmla="*/ 27 h 669"/>
                <a:gd name="T4" fmla="*/ 51 w 3108"/>
                <a:gd name="T5" fmla="*/ 216 h 669"/>
                <a:gd name="T6" fmla="*/ 0 w 3108"/>
                <a:gd name="T7" fmla="*/ 243 h 669"/>
                <a:gd name="T8" fmla="*/ 45 w 3108"/>
                <a:gd name="T9" fmla="*/ 313 h 669"/>
                <a:gd name="T10" fmla="*/ 379 w 3108"/>
                <a:gd name="T11" fmla="*/ 296 h 669"/>
                <a:gd name="T12" fmla="*/ 1449 w 3108"/>
                <a:gd name="T13" fmla="*/ 335 h 669"/>
                <a:gd name="T14" fmla="*/ 1555 w 3108"/>
                <a:gd name="T15" fmla="*/ 281 h 669"/>
                <a:gd name="T16" fmla="*/ 1313 w 3108"/>
                <a:gd name="T17" fmla="*/ 254 h 669"/>
                <a:gd name="T18" fmla="*/ 1510 w 3108"/>
                <a:gd name="T19" fmla="*/ 239 h 669"/>
                <a:gd name="T20" fmla="*/ 1464 w 3108"/>
                <a:gd name="T21" fmla="*/ 179 h 669"/>
                <a:gd name="T22" fmla="*/ 1386 w 3108"/>
                <a:gd name="T23" fmla="*/ 69 h 669"/>
                <a:gd name="T24" fmla="*/ 799 w 3108"/>
                <a:gd name="T25" fmla="*/ 38 h 669"/>
                <a:gd name="T26" fmla="*/ 300 w 3108"/>
                <a:gd name="T27" fmla="*/ 4 h 669"/>
                <a:gd name="T28" fmla="*/ 243 w 3108"/>
                <a:gd name="T29" fmla="*/ 0 h 669"/>
                <a:gd name="T30" fmla="*/ 243 w 3108"/>
                <a:gd name="T31" fmla="*/ 0 h 669"/>
                <a:gd name="T32" fmla="*/ 243 w 3108"/>
                <a:gd name="T33" fmla="*/ 0 h 6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08"/>
                <a:gd name="T52" fmla="*/ 0 h 669"/>
                <a:gd name="T53" fmla="*/ 3108 w 3108"/>
                <a:gd name="T54" fmla="*/ 669 h 6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08" h="669">
                  <a:moveTo>
                    <a:pt x="485" y="0"/>
                  </a:moveTo>
                  <a:lnTo>
                    <a:pt x="395" y="54"/>
                  </a:lnTo>
                  <a:lnTo>
                    <a:pt x="102" y="432"/>
                  </a:lnTo>
                  <a:lnTo>
                    <a:pt x="0" y="485"/>
                  </a:lnTo>
                  <a:lnTo>
                    <a:pt x="89" y="626"/>
                  </a:lnTo>
                  <a:lnTo>
                    <a:pt x="758" y="592"/>
                  </a:lnTo>
                  <a:lnTo>
                    <a:pt x="2897" y="669"/>
                  </a:lnTo>
                  <a:lnTo>
                    <a:pt x="3108" y="561"/>
                  </a:lnTo>
                  <a:lnTo>
                    <a:pt x="2625" y="508"/>
                  </a:lnTo>
                  <a:lnTo>
                    <a:pt x="3019" y="477"/>
                  </a:lnTo>
                  <a:lnTo>
                    <a:pt x="2927" y="358"/>
                  </a:lnTo>
                  <a:lnTo>
                    <a:pt x="2770" y="137"/>
                  </a:lnTo>
                  <a:lnTo>
                    <a:pt x="1597" y="76"/>
                  </a:lnTo>
                  <a:lnTo>
                    <a:pt x="599" y="8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97" name="Freeform 24"/>
            <p:cNvSpPr>
              <a:spLocks/>
            </p:cNvSpPr>
            <p:nvPr/>
          </p:nvSpPr>
          <p:spPr bwMode="auto">
            <a:xfrm>
              <a:off x="2285" y="2422"/>
              <a:ext cx="1191" cy="327"/>
            </a:xfrm>
            <a:custGeom>
              <a:avLst/>
              <a:gdLst>
                <a:gd name="T0" fmla="*/ 0 w 2382"/>
                <a:gd name="T1" fmla="*/ 167 h 653"/>
                <a:gd name="T2" fmla="*/ 7 w 2382"/>
                <a:gd name="T3" fmla="*/ 77 h 653"/>
                <a:gd name="T4" fmla="*/ 101 w 2382"/>
                <a:gd name="T5" fmla="*/ 73 h 653"/>
                <a:gd name="T6" fmla="*/ 514 w 2382"/>
                <a:gd name="T7" fmla="*/ 39 h 653"/>
                <a:gd name="T8" fmla="*/ 684 w 2382"/>
                <a:gd name="T9" fmla="*/ 20 h 653"/>
                <a:gd name="T10" fmla="*/ 1032 w 2382"/>
                <a:gd name="T11" fmla="*/ 16 h 653"/>
                <a:gd name="T12" fmla="*/ 1153 w 2382"/>
                <a:gd name="T13" fmla="*/ 12 h 653"/>
                <a:gd name="T14" fmla="*/ 1191 w 2382"/>
                <a:gd name="T15" fmla="*/ 0 h 653"/>
                <a:gd name="T16" fmla="*/ 1168 w 2382"/>
                <a:gd name="T17" fmla="*/ 327 h 653"/>
                <a:gd name="T18" fmla="*/ 1109 w 2382"/>
                <a:gd name="T19" fmla="*/ 226 h 653"/>
                <a:gd name="T20" fmla="*/ 0 w 2382"/>
                <a:gd name="T21" fmla="*/ 167 h 653"/>
                <a:gd name="T22" fmla="*/ 0 w 2382"/>
                <a:gd name="T23" fmla="*/ 167 h 653"/>
                <a:gd name="T24" fmla="*/ 0 w 2382"/>
                <a:gd name="T25" fmla="*/ 167 h 6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82"/>
                <a:gd name="T40" fmla="*/ 0 h 653"/>
                <a:gd name="T41" fmla="*/ 2382 w 2382"/>
                <a:gd name="T42" fmla="*/ 653 h 6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82" h="653">
                  <a:moveTo>
                    <a:pt x="0" y="334"/>
                  </a:moveTo>
                  <a:lnTo>
                    <a:pt x="15" y="154"/>
                  </a:lnTo>
                  <a:lnTo>
                    <a:pt x="203" y="146"/>
                  </a:lnTo>
                  <a:lnTo>
                    <a:pt x="1028" y="78"/>
                  </a:lnTo>
                  <a:lnTo>
                    <a:pt x="1369" y="39"/>
                  </a:lnTo>
                  <a:lnTo>
                    <a:pt x="2064" y="32"/>
                  </a:lnTo>
                  <a:lnTo>
                    <a:pt x="2306" y="24"/>
                  </a:lnTo>
                  <a:lnTo>
                    <a:pt x="2382" y="0"/>
                  </a:lnTo>
                  <a:lnTo>
                    <a:pt x="2336" y="653"/>
                  </a:lnTo>
                  <a:lnTo>
                    <a:pt x="2217" y="452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98" name="Freeform 25"/>
            <p:cNvSpPr>
              <a:spLocks/>
            </p:cNvSpPr>
            <p:nvPr/>
          </p:nvSpPr>
          <p:spPr bwMode="auto">
            <a:xfrm>
              <a:off x="2595" y="2268"/>
              <a:ext cx="647" cy="144"/>
            </a:xfrm>
            <a:custGeom>
              <a:avLst/>
              <a:gdLst>
                <a:gd name="T0" fmla="*/ 32 w 1292"/>
                <a:gd name="T1" fmla="*/ 0 h 287"/>
                <a:gd name="T2" fmla="*/ 34 w 1292"/>
                <a:gd name="T3" fmla="*/ 46 h 287"/>
                <a:gd name="T4" fmla="*/ 0 w 1292"/>
                <a:gd name="T5" fmla="*/ 113 h 287"/>
                <a:gd name="T6" fmla="*/ 201 w 1292"/>
                <a:gd name="T7" fmla="*/ 69 h 287"/>
                <a:gd name="T8" fmla="*/ 302 w 1292"/>
                <a:gd name="T9" fmla="*/ 87 h 287"/>
                <a:gd name="T10" fmla="*/ 189 w 1292"/>
                <a:gd name="T11" fmla="*/ 144 h 287"/>
                <a:gd name="T12" fmla="*/ 647 w 1292"/>
                <a:gd name="T13" fmla="*/ 113 h 287"/>
                <a:gd name="T14" fmla="*/ 637 w 1292"/>
                <a:gd name="T15" fmla="*/ 52 h 287"/>
                <a:gd name="T16" fmla="*/ 534 w 1292"/>
                <a:gd name="T17" fmla="*/ 65 h 287"/>
                <a:gd name="T18" fmla="*/ 481 w 1292"/>
                <a:gd name="T19" fmla="*/ 8 h 287"/>
                <a:gd name="T20" fmla="*/ 32 w 1292"/>
                <a:gd name="T21" fmla="*/ 0 h 287"/>
                <a:gd name="T22" fmla="*/ 32 w 1292"/>
                <a:gd name="T23" fmla="*/ 0 h 287"/>
                <a:gd name="T24" fmla="*/ 32 w 1292"/>
                <a:gd name="T25" fmla="*/ 0 h 2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2"/>
                <a:gd name="T40" fmla="*/ 0 h 287"/>
                <a:gd name="T41" fmla="*/ 1292 w 1292"/>
                <a:gd name="T42" fmla="*/ 287 h 2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2" h="287">
                  <a:moveTo>
                    <a:pt x="64" y="0"/>
                  </a:moveTo>
                  <a:lnTo>
                    <a:pt x="68" y="91"/>
                  </a:lnTo>
                  <a:lnTo>
                    <a:pt x="0" y="226"/>
                  </a:lnTo>
                  <a:lnTo>
                    <a:pt x="401" y="137"/>
                  </a:lnTo>
                  <a:lnTo>
                    <a:pt x="604" y="173"/>
                  </a:lnTo>
                  <a:lnTo>
                    <a:pt x="378" y="287"/>
                  </a:lnTo>
                  <a:lnTo>
                    <a:pt x="1292" y="226"/>
                  </a:lnTo>
                  <a:lnTo>
                    <a:pt x="1273" y="104"/>
                  </a:lnTo>
                  <a:lnTo>
                    <a:pt x="1066" y="129"/>
                  </a:lnTo>
                  <a:lnTo>
                    <a:pt x="960" y="1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99" name="Freeform 26"/>
            <p:cNvSpPr>
              <a:spLocks/>
            </p:cNvSpPr>
            <p:nvPr/>
          </p:nvSpPr>
          <p:spPr bwMode="auto">
            <a:xfrm>
              <a:off x="3106" y="1333"/>
              <a:ext cx="302" cy="964"/>
            </a:xfrm>
            <a:custGeom>
              <a:avLst/>
              <a:gdLst>
                <a:gd name="T0" fmla="*/ 36 w 604"/>
                <a:gd name="T1" fmla="*/ 920 h 1928"/>
                <a:gd name="T2" fmla="*/ 120 w 604"/>
                <a:gd name="T3" fmla="*/ 894 h 1928"/>
                <a:gd name="T4" fmla="*/ 246 w 604"/>
                <a:gd name="T5" fmla="*/ 174 h 1928"/>
                <a:gd name="T6" fmla="*/ 287 w 604"/>
                <a:gd name="T7" fmla="*/ 0 h 1928"/>
                <a:gd name="T8" fmla="*/ 302 w 604"/>
                <a:gd name="T9" fmla="*/ 54 h 1928"/>
                <a:gd name="T10" fmla="*/ 268 w 604"/>
                <a:gd name="T11" fmla="*/ 425 h 1928"/>
                <a:gd name="T12" fmla="*/ 208 w 604"/>
                <a:gd name="T13" fmla="*/ 886 h 1928"/>
                <a:gd name="T14" fmla="*/ 194 w 604"/>
                <a:gd name="T15" fmla="*/ 930 h 1928"/>
                <a:gd name="T16" fmla="*/ 82 w 604"/>
                <a:gd name="T17" fmla="*/ 964 h 1928"/>
                <a:gd name="T18" fmla="*/ 0 w 604"/>
                <a:gd name="T19" fmla="*/ 943 h 1928"/>
                <a:gd name="T20" fmla="*/ 36 w 604"/>
                <a:gd name="T21" fmla="*/ 920 h 1928"/>
                <a:gd name="T22" fmla="*/ 36 w 604"/>
                <a:gd name="T23" fmla="*/ 920 h 1928"/>
                <a:gd name="T24" fmla="*/ 36 w 604"/>
                <a:gd name="T25" fmla="*/ 920 h 19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4"/>
                <a:gd name="T40" fmla="*/ 0 h 1928"/>
                <a:gd name="T41" fmla="*/ 604 w 604"/>
                <a:gd name="T42" fmla="*/ 1928 h 19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4" h="1928">
                  <a:moveTo>
                    <a:pt x="72" y="1840"/>
                  </a:moveTo>
                  <a:lnTo>
                    <a:pt x="241" y="1787"/>
                  </a:lnTo>
                  <a:lnTo>
                    <a:pt x="492" y="348"/>
                  </a:lnTo>
                  <a:lnTo>
                    <a:pt x="574" y="0"/>
                  </a:lnTo>
                  <a:lnTo>
                    <a:pt x="604" y="107"/>
                  </a:lnTo>
                  <a:lnTo>
                    <a:pt x="536" y="850"/>
                  </a:lnTo>
                  <a:lnTo>
                    <a:pt x="416" y="1772"/>
                  </a:lnTo>
                  <a:lnTo>
                    <a:pt x="389" y="1859"/>
                  </a:lnTo>
                  <a:lnTo>
                    <a:pt x="165" y="1928"/>
                  </a:lnTo>
                  <a:lnTo>
                    <a:pt x="0" y="1886"/>
                  </a:lnTo>
                  <a:lnTo>
                    <a:pt x="72" y="184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00" name="Freeform 27"/>
            <p:cNvSpPr>
              <a:spLocks/>
            </p:cNvSpPr>
            <p:nvPr/>
          </p:nvSpPr>
          <p:spPr bwMode="auto">
            <a:xfrm>
              <a:off x="2546" y="2117"/>
              <a:ext cx="576" cy="95"/>
            </a:xfrm>
            <a:custGeom>
              <a:avLst/>
              <a:gdLst>
                <a:gd name="T0" fmla="*/ 0 w 1152"/>
                <a:gd name="T1" fmla="*/ 51 h 190"/>
                <a:gd name="T2" fmla="*/ 17 w 1152"/>
                <a:gd name="T3" fmla="*/ 95 h 190"/>
                <a:gd name="T4" fmla="*/ 57 w 1152"/>
                <a:gd name="T5" fmla="*/ 76 h 190"/>
                <a:gd name="T6" fmla="*/ 576 w 1152"/>
                <a:gd name="T7" fmla="*/ 29 h 190"/>
                <a:gd name="T8" fmla="*/ 576 w 1152"/>
                <a:gd name="T9" fmla="*/ 6 h 190"/>
                <a:gd name="T10" fmla="*/ 348 w 1152"/>
                <a:gd name="T11" fmla="*/ 0 h 190"/>
                <a:gd name="T12" fmla="*/ 0 w 1152"/>
                <a:gd name="T13" fmla="*/ 51 h 190"/>
                <a:gd name="T14" fmla="*/ 0 w 1152"/>
                <a:gd name="T15" fmla="*/ 51 h 190"/>
                <a:gd name="T16" fmla="*/ 0 w 1152"/>
                <a:gd name="T17" fmla="*/ 5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2"/>
                <a:gd name="T28" fmla="*/ 0 h 190"/>
                <a:gd name="T29" fmla="*/ 1152 w 1152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2" h="190">
                  <a:moveTo>
                    <a:pt x="0" y="103"/>
                  </a:moveTo>
                  <a:lnTo>
                    <a:pt x="34" y="190"/>
                  </a:lnTo>
                  <a:lnTo>
                    <a:pt x="114" y="151"/>
                  </a:lnTo>
                  <a:lnTo>
                    <a:pt x="1152" y="59"/>
                  </a:lnTo>
                  <a:lnTo>
                    <a:pt x="1152" y="12"/>
                  </a:lnTo>
                  <a:lnTo>
                    <a:pt x="696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01" name="Freeform 28"/>
            <p:cNvSpPr>
              <a:spLocks/>
            </p:cNvSpPr>
            <p:nvPr/>
          </p:nvSpPr>
          <p:spPr bwMode="auto">
            <a:xfrm>
              <a:off x="2354" y="1228"/>
              <a:ext cx="891" cy="834"/>
            </a:xfrm>
            <a:custGeom>
              <a:avLst/>
              <a:gdLst>
                <a:gd name="T0" fmla="*/ 148 w 1783"/>
                <a:gd name="T1" fmla="*/ 834 h 1669"/>
                <a:gd name="T2" fmla="*/ 11 w 1783"/>
                <a:gd name="T3" fmla="*/ 367 h 1669"/>
                <a:gd name="T4" fmla="*/ 0 w 1783"/>
                <a:gd name="T5" fmla="*/ 254 h 1669"/>
                <a:gd name="T6" fmla="*/ 19 w 1783"/>
                <a:gd name="T7" fmla="*/ 204 h 1669"/>
                <a:gd name="T8" fmla="*/ 98 w 1783"/>
                <a:gd name="T9" fmla="*/ 155 h 1669"/>
                <a:gd name="T10" fmla="*/ 430 w 1783"/>
                <a:gd name="T11" fmla="*/ 64 h 1669"/>
                <a:gd name="T12" fmla="*/ 797 w 1783"/>
                <a:gd name="T13" fmla="*/ 4 h 1669"/>
                <a:gd name="T14" fmla="*/ 876 w 1783"/>
                <a:gd name="T15" fmla="*/ 0 h 1669"/>
                <a:gd name="T16" fmla="*/ 891 w 1783"/>
                <a:gd name="T17" fmla="*/ 38 h 1669"/>
                <a:gd name="T18" fmla="*/ 865 w 1783"/>
                <a:gd name="T19" fmla="*/ 242 h 1669"/>
                <a:gd name="T20" fmla="*/ 809 w 1783"/>
                <a:gd name="T21" fmla="*/ 128 h 1669"/>
                <a:gd name="T22" fmla="*/ 683 w 1783"/>
                <a:gd name="T23" fmla="*/ 57 h 1669"/>
                <a:gd name="T24" fmla="*/ 495 w 1783"/>
                <a:gd name="T25" fmla="*/ 80 h 1669"/>
                <a:gd name="T26" fmla="*/ 155 w 1783"/>
                <a:gd name="T27" fmla="*/ 204 h 1669"/>
                <a:gd name="T28" fmla="*/ 82 w 1783"/>
                <a:gd name="T29" fmla="*/ 276 h 1669"/>
                <a:gd name="T30" fmla="*/ 86 w 1783"/>
                <a:gd name="T31" fmla="*/ 466 h 1669"/>
                <a:gd name="T32" fmla="*/ 158 w 1783"/>
                <a:gd name="T33" fmla="*/ 674 h 1669"/>
                <a:gd name="T34" fmla="*/ 174 w 1783"/>
                <a:gd name="T35" fmla="*/ 779 h 1669"/>
                <a:gd name="T36" fmla="*/ 148 w 1783"/>
                <a:gd name="T37" fmla="*/ 834 h 1669"/>
                <a:gd name="T38" fmla="*/ 148 w 1783"/>
                <a:gd name="T39" fmla="*/ 834 h 1669"/>
                <a:gd name="T40" fmla="*/ 148 w 1783"/>
                <a:gd name="T41" fmla="*/ 834 h 16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83"/>
                <a:gd name="T64" fmla="*/ 0 h 1669"/>
                <a:gd name="T65" fmla="*/ 1783 w 1783"/>
                <a:gd name="T66" fmla="*/ 1669 h 16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83" h="1669">
                  <a:moveTo>
                    <a:pt x="296" y="1669"/>
                  </a:moveTo>
                  <a:lnTo>
                    <a:pt x="23" y="734"/>
                  </a:lnTo>
                  <a:lnTo>
                    <a:pt x="0" y="508"/>
                  </a:lnTo>
                  <a:lnTo>
                    <a:pt x="38" y="409"/>
                  </a:lnTo>
                  <a:lnTo>
                    <a:pt x="196" y="310"/>
                  </a:lnTo>
                  <a:lnTo>
                    <a:pt x="861" y="129"/>
                  </a:lnTo>
                  <a:lnTo>
                    <a:pt x="1595" y="8"/>
                  </a:lnTo>
                  <a:lnTo>
                    <a:pt x="1753" y="0"/>
                  </a:lnTo>
                  <a:lnTo>
                    <a:pt x="1783" y="76"/>
                  </a:lnTo>
                  <a:lnTo>
                    <a:pt x="1730" y="485"/>
                  </a:lnTo>
                  <a:lnTo>
                    <a:pt x="1618" y="257"/>
                  </a:lnTo>
                  <a:lnTo>
                    <a:pt x="1367" y="114"/>
                  </a:lnTo>
                  <a:lnTo>
                    <a:pt x="990" y="160"/>
                  </a:lnTo>
                  <a:lnTo>
                    <a:pt x="310" y="409"/>
                  </a:lnTo>
                  <a:lnTo>
                    <a:pt x="165" y="553"/>
                  </a:lnTo>
                  <a:lnTo>
                    <a:pt x="173" y="932"/>
                  </a:lnTo>
                  <a:lnTo>
                    <a:pt x="317" y="1348"/>
                  </a:lnTo>
                  <a:lnTo>
                    <a:pt x="348" y="1559"/>
                  </a:lnTo>
                  <a:lnTo>
                    <a:pt x="296" y="1669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02" name="Freeform 29"/>
            <p:cNvSpPr>
              <a:spLocks/>
            </p:cNvSpPr>
            <p:nvPr/>
          </p:nvSpPr>
          <p:spPr bwMode="auto">
            <a:xfrm>
              <a:off x="3045" y="2476"/>
              <a:ext cx="383" cy="140"/>
            </a:xfrm>
            <a:custGeom>
              <a:avLst/>
              <a:gdLst>
                <a:gd name="T0" fmla="*/ 0 w 766"/>
                <a:gd name="T1" fmla="*/ 134 h 279"/>
                <a:gd name="T2" fmla="*/ 30 w 766"/>
                <a:gd name="T3" fmla="*/ 0 h 279"/>
                <a:gd name="T4" fmla="*/ 383 w 766"/>
                <a:gd name="T5" fmla="*/ 14 h 279"/>
                <a:gd name="T6" fmla="*/ 371 w 766"/>
                <a:gd name="T7" fmla="*/ 80 h 279"/>
                <a:gd name="T8" fmla="*/ 352 w 766"/>
                <a:gd name="T9" fmla="*/ 42 h 279"/>
                <a:gd name="T10" fmla="*/ 88 w 766"/>
                <a:gd name="T11" fmla="*/ 57 h 279"/>
                <a:gd name="T12" fmla="*/ 38 w 766"/>
                <a:gd name="T13" fmla="*/ 140 h 279"/>
                <a:gd name="T14" fmla="*/ 0 w 766"/>
                <a:gd name="T15" fmla="*/ 134 h 279"/>
                <a:gd name="T16" fmla="*/ 0 w 766"/>
                <a:gd name="T17" fmla="*/ 134 h 279"/>
                <a:gd name="T18" fmla="*/ 0 w 766"/>
                <a:gd name="T19" fmla="*/ 134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6"/>
                <a:gd name="T31" fmla="*/ 0 h 279"/>
                <a:gd name="T32" fmla="*/ 766 w 766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6" h="279">
                  <a:moveTo>
                    <a:pt x="0" y="268"/>
                  </a:moveTo>
                  <a:lnTo>
                    <a:pt x="61" y="0"/>
                  </a:lnTo>
                  <a:lnTo>
                    <a:pt x="766" y="28"/>
                  </a:lnTo>
                  <a:lnTo>
                    <a:pt x="741" y="160"/>
                  </a:lnTo>
                  <a:lnTo>
                    <a:pt x="703" y="84"/>
                  </a:lnTo>
                  <a:lnTo>
                    <a:pt x="175" y="114"/>
                  </a:lnTo>
                  <a:lnTo>
                    <a:pt x="76" y="279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03" name="Freeform 30"/>
            <p:cNvSpPr>
              <a:spLocks/>
            </p:cNvSpPr>
            <p:nvPr/>
          </p:nvSpPr>
          <p:spPr bwMode="auto">
            <a:xfrm>
              <a:off x="3191" y="2542"/>
              <a:ext cx="188" cy="85"/>
            </a:xfrm>
            <a:custGeom>
              <a:avLst/>
              <a:gdLst>
                <a:gd name="T0" fmla="*/ 0 w 374"/>
                <a:gd name="T1" fmla="*/ 62 h 169"/>
                <a:gd name="T2" fmla="*/ 31 w 374"/>
                <a:gd name="T3" fmla="*/ 82 h 169"/>
                <a:gd name="T4" fmla="*/ 102 w 374"/>
                <a:gd name="T5" fmla="*/ 85 h 169"/>
                <a:gd name="T6" fmla="*/ 104 w 374"/>
                <a:gd name="T7" fmla="*/ 56 h 169"/>
                <a:gd name="T8" fmla="*/ 188 w 374"/>
                <a:gd name="T9" fmla="*/ 8 h 169"/>
                <a:gd name="T10" fmla="*/ 54 w 374"/>
                <a:gd name="T11" fmla="*/ 0 h 169"/>
                <a:gd name="T12" fmla="*/ 24 w 374"/>
                <a:gd name="T13" fmla="*/ 42 h 169"/>
                <a:gd name="T14" fmla="*/ 0 w 374"/>
                <a:gd name="T15" fmla="*/ 62 h 169"/>
                <a:gd name="T16" fmla="*/ 0 w 374"/>
                <a:gd name="T17" fmla="*/ 62 h 169"/>
                <a:gd name="T18" fmla="*/ 0 w 374"/>
                <a:gd name="T19" fmla="*/ 62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4"/>
                <a:gd name="T31" fmla="*/ 0 h 169"/>
                <a:gd name="T32" fmla="*/ 374 w 374"/>
                <a:gd name="T33" fmla="*/ 169 h 1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4" h="169">
                  <a:moveTo>
                    <a:pt x="0" y="124"/>
                  </a:moveTo>
                  <a:lnTo>
                    <a:pt x="62" y="164"/>
                  </a:lnTo>
                  <a:lnTo>
                    <a:pt x="203" y="169"/>
                  </a:lnTo>
                  <a:lnTo>
                    <a:pt x="207" y="112"/>
                  </a:lnTo>
                  <a:lnTo>
                    <a:pt x="374" y="15"/>
                  </a:lnTo>
                  <a:lnTo>
                    <a:pt x="108" y="0"/>
                  </a:lnTo>
                  <a:lnTo>
                    <a:pt x="47" y="8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04" name="Freeform 31"/>
            <p:cNvSpPr>
              <a:spLocks/>
            </p:cNvSpPr>
            <p:nvPr/>
          </p:nvSpPr>
          <p:spPr bwMode="auto">
            <a:xfrm>
              <a:off x="1964" y="2855"/>
              <a:ext cx="1550" cy="100"/>
            </a:xfrm>
            <a:custGeom>
              <a:avLst/>
              <a:gdLst>
                <a:gd name="T0" fmla="*/ 38 w 3099"/>
                <a:gd name="T1" fmla="*/ 66 h 200"/>
                <a:gd name="T2" fmla="*/ 0 w 3099"/>
                <a:gd name="T3" fmla="*/ 23 h 200"/>
                <a:gd name="T4" fmla="*/ 114 w 3099"/>
                <a:gd name="T5" fmla="*/ 0 h 200"/>
                <a:gd name="T6" fmla="*/ 1513 w 3099"/>
                <a:gd name="T7" fmla="*/ 27 h 200"/>
                <a:gd name="T8" fmla="*/ 1550 w 3099"/>
                <a:gd name="T9" fmla="*/ 56 h 200"/>
                <a:gd name="T10" fmla="*/ 1491 w 3099"/>
                <a:gd name="T11" fmla="*/ 100 h 200"/>
                <a:gd name="T12" fmla="*/ 741 w 3099"/>
                <a:gd name="T13" fmla="*/ 77 h 200"/>
                <a:gd name="T14" fmla="*/ 247 w 3099"/>
                <a:gd name="T15" fmla="*/ 57 h 200"/>
                <a:gd name="T16" fmla="*/ 90 w 3099"/>
                <a:gd name="T17" fmla="*/ 87 h 200"/>
                <a:gd name="T18" fmla="*/ 38 w 3099"/>
                <a:gd name="T19" fmla="*/ 66 h 200"/>
                <a:gd name="T20" fmla="*/ 38 w 3099"/>
                <a:gd name="T21" fmla="*/ 66 h 200"/>
                <a:gd name="T22" fmla="*/ 38 w 3099"/>
                <a:gd name="T23" fmla="*/ 66 h 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99"/>
                <a:gd name="T37" fmla="*/ 0 h 200"/>
                <a:gd name="T38" fmla="*/ 3099 w 3099"/>
                <a:gd name="T39" fmla="*/ 200 h 2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99" h="200">
                  <a:moveTo>
                    <a:pt x="76" y="132"/>
                  </a:moveTo>
                  <a:lnTo>
                    <a:pt x="0" y="46"/>
                  </a:lnTo>
                  <a:lnTo>
                    <a:pt x="227" y="0"/>
                  </a:lnTo>
                  <a:lnTo>
                    <a:pt x="3025" y="54"/>
                  </a:lnTo>
                  <a:lnTo>
                    <a:pt x="3099" y="113"/>
                  </a:lnTo>
                  <a:lnTo>
                    <a:pt x="2981" y="200"/>
                  </a:lnTo>
                  <a:lnTo>
                    <a:pt x="1481" y="153"/>
                  </a:lnTo>
                  <a:lnTo>
                    <a:pt x="493" y="115"/>
                  </a:lnTo>
                  <a:lnTo>
                    <a:pt x="179" y="173"/>
                  </a:lnTo>
                  <a:lnTo>
                    <a:pt x="76" y="132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05" name="Freeform 32"/>
            <p:cNvSpPr>
              <a:spLocks/>
            </p:cNvSpPr>
            <p:nvPr/>
          </p:nvSpPr>
          <p:spPr bwMode="auto">
            <a:xfrm>
              <a:off x="2267" y="2375"/>
              <a:ext cx="1228" cy="99"/>
            </a:xfrm>
            <a:custGeom>
              <a:avLst/>
              <a:gdLst>
                <a:gd name="T0" fmla="*/ 7 w 2456"/>
                <a:gd name="T1" fmla="*/ 84 h 197"/>
                <a:gd name="T2" fmla="*/ 113 w 2456"/>
                <a:gd name="T3" fmla="*/ 72 h 197"/>
                <a:gd name="T4" fmla="*/ 218 w 2456"/>
                <a:gd name="T5" fmla="*/ 62 h 197"/>
                <a:gd name="T6" fmla="*/ 356 w 2456"/>
                <a:gd name="T7" fmla="*/ 47 h 197"/>
                <a:gd name="T8" fmla="*/ 421 w 2456"/>
                <a:gd name="T9" fmla="*/ 34 h 197"/>
                <a:gd name="T10" fmla="*/ 494 w 2456"/>
                <a:gd name="T11" fmla="*/ 19 h 197"/>
                <a:gd name="T12" fmla="*/ 618 w 2456"/>
                <a:gd name="T13" fmla="*/ 10 h 197"/>
                <a:gd name="T14" fmla="*/ 848 w 2456"/>
                <a:gd name="T15" fmla="*/ 0 h 197"/>
                <a:gd name="T16" fmla="*/ 1078 w 2456"/>
                <a:gd name="T17" fmla="*/ 3 h 197"/>
                <a:gd name="T18" fmla="*/ 1126 w 2456"/>
                <a:gd name="T19" fmla="*/ 3 h 197"/>
                <a:gd name="T20" fmla="*/ 1212 w 2456"/>
                <a:gd name="T21" fmla="*/ 9 h 197"/>
                <a:gd name="T22" fmla="*/ 1224 w 2456"/>
                <a:gd name="T23" fmla="*/ 15 h 197"/>
                <a:gd name="T24" fmla="*/ 1228 w 2456"/>
                <a:gd name="T25" fmla="*/ 29 h 197"/>
                <a:gd name="T26" fmla="*/ 1223 w 2456"/>
                <a:gd name="T27" fmla="*/ 40 h 197"/>
                <a:gd name="T28" fmla="*/ 1208 w 2456"/>
                <a:gd name="T29" fmla="*/ 44 h 197"/>
                <a:gd name="T30" fmla="*/ 1126 w 2456"/>
                <a:gd name="T31" fmla="*/ 38 h 197"/>
                <a:gd name="T32" fmla="*/ 1078 w 2456"/>
                <a:gd name="T33" fmla="*/ 38 h 197"/>
                <a:gd name="T34" fmla="*/ 849 w 2456"/>
                <a:gd name="T35" fmla="*/ 34 h 197"/>
                <a:gd name="T36" fmla="*/ 620 w 2456"/>
                <a:gd name="T37" fmla="*/ 44 h 197"/>
                <a:gd name="T38" fmla="*/ 501 w 2456"/>
                <a:gd name="T39" fmla="*/ 52 h 197"/>
                <a:gd name="T40" fmla="*/ 426 w 2456"/>
                <a:gd name="T41" fmla="*/ 67 h 197"/>
                <a:gd name="T42" fmla="*/ 360 w 2456"/>
                <a:gd name="T43" fmla="*/ 76 h 197"/>
                <a:gd name="T44" fmla="*/ 220 w 2456"/>
                <a:gd name="T45" fmla="*/ 87 h 197"/>
                <a:gd name="T46" fmla="*/ 9 w 2456"/>
                <a:gd name="T47" fmla="*/ 99 h 197"/>
                <a:gd name="T48" fmla="*/ 0 w 2456"/>
                <a:gd name="T49" fmla="*/ 91 h 197"/>
                <a:gd name="T50" fmla="*/ 7 w 2456"/>
                <a:gd name="T51" fmla="*/ 84 h 197"/>
                <a:gd name="T52" fmla="*/ 7 w 2456"/>
                <a:gd name="T53" fmla="*/ 84 h 197"/>
                <a:gd name="T54" fmla="*/ 7 w 2456"/>
                <a:gd name="T55" fmla="*/ 84 h 19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456"/>
                <a:gd name="T85" fmla="*/ 0 h 197"/>
                <a:gd name="T86" fmla="*/ 2456 w 2456"/>
                <a:gd name="T87" fmla="*/ 197 h 19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456" h="197">
                  <a:moveTo>
                    <a:pt x="15" y="167"/>
                  </a:moveTo>
                  <a:lnTo>
                    <a:pt x="226" y="144"/>
                  </a:lnTo>
                  <a:lnTo>
                    <a:pt x="437" y="123"/>
                  </a:lnTo>
                  <a:lnTo>
                    <a:pt x="713" y="93"/>
                  </a:lnTo>
                  <a:lnTo>
                    <a:pt x="842" y="68"/>
                  </a:lnTo>
                  <a:lnTo>
                    <a:pt x="988" y="38"/>
                  </a:lnTo>
                  <a:lnTo>
                    <a:pt x="1237" y="19"/>
                  </a:lnTo>
                  <a:lnTo>
                    <a:pt x="1696" y="0"/>
                  </a:lnTo>
                  <a:lnTo>
                    <a:pt x="2156" y="5"/>
                  </a:lnTo>
                  <a:lnTo>
                    <a:pt x="2251" y="5"/>
                  </a:lnTo>
                  <a:lnTo>
                    <a:pt x="2424" y="17"/>
                  </a:lnTo>
                  <a:lnTo>
                    <a:pt x="2448" y="30"/>
                  </a:lnTo>
                  <a:lnTo>
                    <a:pt x="2456" y="57"/>
                  </a:lnTo>
                  <a:lnTo>
                    <a:pt x="2445" y="79"/>
                  </a:lnTo>
                  <a:lnTo>
                    <a:pt x="2416" y="87"/>
                  </a:lnTo>
                  <a:lnTo>
                    <a:pt x="2251" y="76"/>
                  </a:lnTo>
                  <a:lnTo>
                    <a:pt x="2156" y="76"/>
                  </a:lnTo>
                  <a:lnTo>
                    <a:pt x="1699" y="68"/>
                  </a:lnTo>
                  <a:lnTo>
                    <a:pt x="1241" y="87"/>
                  </a:lnTo>
                  <a:lnTo>
                    <a:pt x="1002" y="104"/>
                  </a:lnTo>
                  <a:lnTo>
                    <a:pt x="853" y="133"/>
                  </a:lnTo>
                  <a:lnTo>
                    <a:pt x="720" y="152"/>
                  </a:lnTo>
                  <a:lnTo>
                    <a:pt x="441" y="174"/>
                  </a:lnTo>
                  <a:lnTo>
                    <a:pt x="17" y="197"/>
                  </a:lnTo>
                  <a:lnTo>
                    <a:pt x="0" y="182"/>
                  </a:lnTo>
                  <a:lnTo>
                    <a:pt x="15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06" name="Freeform 33"/>
            <p:cNvSpPr>
              <a:spLocks/>
            </p:cNvSpPr>
            <p:nvPr/>
          </p:nvSpPr>
          <p:spPr bwMode="auto">
            <a:xfrm>
              <a:off x="3431" y="2385"/>
              <a:ext cx="78" cy="376"/>
            </a:xfrm>
            <a:custGeom>
              <a:avLst/>
              <a:gdLst>
                <a:gd name="T0" fmla="*/ 78 w 156"/>
                <a:gd name="T1" fmla="*/ 18 h 751"/>
                <a:gd name="T2" fmla="*/ 69 w 156"/>
                <a:gd name="T3" fmla="*/ 122 h 751"/>
                <a:gd name="T4" fmla="*/ 53 w 156"/>
                <a:gd name="T5" fmla="*/ 227 h 751"/>
                <a:gd name="T6" fmla="*/ 42 w 156"/>
                <a:gd name="T7" fmla="*/ 293 h 751"/>
                <a:gd name="T8" fmla="*/ 30 w 156"/>
                <a:gd name="T9" fmla="*/ 376 h 751"/>
                <a:gd name="T10" fmla="*/ 0 w 156"/>
                <a:gd name="T11" fmla="*/ 323 h 751"/>
                <a:gd name="T12" fmla="*/ 9 w 156"/>
                <a:gd name="T13" fmla="*/ 278 h 751"/>
                <a:gd name="T14" fmla="*/ 24 w 156"/>
                <a:gd name="T15" fmla="*/ 222 h 751"/>
                <a:gd name="T16" fmla="*/ 41 w 156"/>
                <a:gd name="T17" fmla="*/ 18 h 751"/>
                <a:gd name="T18" fmla="*/ 47 w 156"/>
                <a:gd name="T19" fmla="*/ 4 h 751"/>
                <a:gd name="T20" fmla="*/ 59 w 156"/>
                <a:gd name="T21" fmla="*/ 0 h 751"/>
                <a:gd name="T22" fmla="*/ 78 w 156"/>
                <a:gd name="T23" fmla="*/ 18 h 751"/>
                <a:gd name="T24" fmla="*/ 78 w 156"/>
                <a:gd name="T25" fmla="*/ 18 h 7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6"/>
                <a:gd name="T40" fmla="*/ 0 h 751"/>
                <a:gd name="T41" fmla="*/ 156 w 156"/>
                <a:gd name="T42" fmla="*/ 751 h 75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6" h="751">
                  <a:moveTo>
                    <a:pt x="156" y="35"/>
                  </a:moveTo>
                  <a:lnTo>
                    <a:pt x="138" y="244"/>
                  </a:lnTo>
                  <a:lnTo>
                    <a:pt x="106" y="453"/>
                  </a:lnTo>
                  <a:lnTo>
                    <a:pt x="85" y="586"/>
                  </a:lnTo>
                  <a:lnTo>
                    <a:pt x="60" y="751"/>
                  </a:lnTo>
                  <a:lnTo>
                    <a:pt x="0" y="645"/>
                  </a:lnTo>
                  <a:lnTo>
                    <a:pt x="17" y="555"/>
                  </a:lnTo>
                  <a:lnTo>
                    <a:pt x="49" y="443"/>
                  </a:lnTo>
                  <a:lnTo>
                    <a:pt x="83" y="35"/>
                  </a:lnTo>
                  <a:lnTo>
                    <a:pt x="95" y="8"/>
                  </a:lnTo>
                  <a:lnTo>
                    <a:pt x="119" y="0"/>
                  </a:lnTo>
                  <a:lnTo>
                    <a:pt x="15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07" name="Freeform 34"/>
            <p:cNvSpPr>
              <a:spLocks/>
            </p:cNvSpPr>
            <p:nvPr/>
          </p:nvSpPr>
          <p:spPr bwMode="auto">
            <a:xfrm>
              <a:off x="3035" y="2486"/>
              <a:ext cx="36" cy="126"/>
            </a:xfrm>
            <a:custGeom>
              <a:avLst/>
              <a:gdLst>
                <a:gd name="T0" fmla="*/ 36 w 70"/>
                <a:gd name="T1" fmla="*/ 15 h 253"/>
                <a:gd name="T2" fmla="*/ 26 w 70"/>
                <a:gd name="T3" fmla="*/ 48 h 253"/>
                <a:gd name="T4" fmla="*/ 16 w 70"/>
                <a:gd name="T5" fmla="*/ 119 h 253"/>
                <a:gd name="T6" fmla="*/ 9 w 70"/>
                <a:gd name="T7" fmla="*/ 126 h 253"/>
                <a:gd name="T8" fmla="*/ 2 w 70"/>
                <a:gd name="T9" fmla="*/ 119 h 253"/>
                <a:gd name="T10" fmla="*/ 0 w 70"/>
                <a:gd name="T11" fmla="*/ 46 h 253"/>
                <a:gd name="T12" fmla="*/ 13 w 70"/>
                <a:gd name="T13" fmla="*/ 6 h 253"/>
                <a:gd name="T14" fmla="*/ 21 w 70"/>
                <a:gd name="T15" fmla="*/ 0 h 253"/>
                <a:gd name="T16" fmla="*/ 29 w 70"/>
                <a:gd name="T17" fmla="*/ 0 h 253"/>
                <a:gd name="T18" fmla="*/ 36 w 70"/>
                <a:gd name="T19" fmla="*/ 15 h 253"/>
                <a:gd name="T20" fmla="*/ 36 w 70"/>
                <a:gd name="T21" fmla="*/ 15 h 253"/>
                <a:gd name="T22" fmla="*/ 36 w 70"/>
                <a:gd name="T23" fmla="*/ 15 h 2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0"/>
                <a:gd name="T37" fmla="*/ 0 h 253"/>
                <a:gd name="T38" fmla="*/ 70 w 70"/>
                <a:gd name="T39" fmla="*/ 253 h 2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0" h="253">
                  <a:moveTo>
                    <a:pt x="70" y="30"/>
                  </a:moveTo>
                  <a:lnTo>
                    <a:pt x="51" y="97"/>
                  </a:lnTo>
                  <a:lnTo>
                    <a:pt x="32" y="239"/>
                  </a:lnTo>
                  <a:lnTo>
                    <a:pt x="17" y="253"/>
                  </a:lnTo>
                  <a:lnTo>
                    <a:pt x="4" y="238"/>
                  </a:lnTo>
                  <a:lnTo>
                    <a:pt x="0" y="93"/>
                  </a:lnTo>
                  <a:lnTo>
                    <a:pt x="26" y="13"/>
                  </a:lnTo>
                  <a:lnTo>
                    <a:pt x="40" y="0"/>
                  </a:lnTo>
                  <a:lnTo>
                    <a:pt x="57" y="0"/>
                  </a:lnTo>
                  <a:lnTo>
                    <a:pt x="7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08" name="Freeform 35"/>
            <p:cNvSpPr>
              <a:spLocks/>
            </p:cNvSpPr>
            <p:nvPr/>
          </p:nvSpPr>
          <p:spPr bwMode="auto">
            <a:xfrm>
              <a:off x="3050" y="2469"/>
              <a:ext cx="384" cy="32"/>
            </a:xfrm>
            <a:custGeom>
              <a:avLst/>
              <a:gdLst>
                <a:gd name="T0" fmla="*/ 11 w 768"/>
                <a:gd name="T1" fmla="*/ 9 h 64"/>
                <a:gd name="T2" fmla="*/ 137 w 768"/>
                <a:gd name="T3" fmla="*/ 0 h 64"/>
                <a:gd name="T4" fmla="*/ 264 w 768"/>
                <a:gd name="T5" fmla="*/ 3 h 64"/>
                <a:gd name="T6" fmla="*/ 378 w 768"/>
                <a:gd name="T7" fmla="*/ 18 h 64"/>
                <a:gd name="T8" fmla="*/ 384 w 768"/>
                <a:gd name="T9" fmla="*/ 25 h 64"/>
                <a:gd name="T10" fmla="*/ 377 w 768"/>
                <a:gd name="T11" fmla="*/ 32 h 64"/>
                <a:gd name="T12" fmla="*/ 263 w 768"/>
                <a:gd name="T13" fmla="*/ 32 h 64"/>
                <a:gd name="T14" fmla="*/ 138 w 768"/>
                <a:gd name="T15" fmla="*/ 25 h 64"/>
                <a:gd name="T16" fmla="*/ 14 w 768"/>
                <a:gd name="T17" fmla="*/ 32 h 64"/>
                <a:gd name="T18" fmla="*/ 0 w 768"/>
                <a:gd name="T19" fmla="*/ 22 h 64"/>
                <a:gd name="T20" fmla="*/ 2 w 768"/>
                <a:gd name="T21" fmla="*/ 14 h 64"/>
                <a:gd name="T22" fmla="*/ 11 w 768"/>
                <a:gd name="T23" fmla="*/ 9 h 64"/>
                <a:gd name="T24" fmla="*/ 11 w 768"/>
                <a:gd name="T25" fmla="*/ 9 h 64"/>
                <a:gd name="T26" fmla="*/ 11 w 768"/>
                <a:gd name="T27" fmla="*/ 9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68"/>
                <a:gd name="T43" fmla="*/ 0 h 64"/>
                <a:gd name="T44" fmla="*/ 768 w 768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68" h="64">
                  <a:moveTo>
                    <a:pt x="21" y="19"/>
                  </a:moveTo>
                  <a:lnTo>
                    <a:pt x="274" y="0"/>
                  </a:lnTo>
                  <a:lnTo>
                    <a:pt x="527" y="7"/>
                  </a:lnTo>
                  <a:lnTo>
                    <a:pt x="755" y="36"/>
                  </a:lnTo>
                  <a:lnTo>
                    <a:pt x="768" y="51"/>
                  </a:lnTo>
                  <a:lnTo>
                    <a:pt x="753" y="64"/>
                  </a:lnTo>
                  <a:lnTo>
                    <a:pt x="525" y="64"/>
                  </a:lnTo>
                  <a:lnTo>
                    <a:pt x="276" y="51"/>
                  </a:lnTo>
                  <a:lnTo>
                    <a:pt x="29" y="64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09" name="Freeform 36"/>
            <p:cNvSpPr>
              <a:spLocks/>
            </p:cNvSpPr>
            <p:nvPr/>
          </p:nvSpPr>
          <p:spPr bwMode="auto">
            <a:xfrm>
              <a:off x="3183" y="2537"/>
              <a:ext cx="217" cy="63"/>
            </a:xfrm>
            <a:custGeom>
              <a:avLst/>
              <a:gdLst>
                <a:gd name="T0" fmla="*/ 20 w 436"/>
                <a:gd name="T1" fmla="*/ 15 h 125"/>
                <a:gd name="T2" fmla="*/ 15 w 436"/>
                <a:gd name="T3" fmla="*/ 46 h 125"/>
                <a:gd name="T4" fmla="*/ 36 w 436"/>
                <a:gd name="T5" fmla="*/ 35 h 125"/>
                <a:gd name="T6" fmla="*/ 47 w 436"/>
                <a:gd name="T7" fmla="*/ 15 h 125"/>
                <a:gd name="T8" fmla="*/ 50 w 436"/>
                <a:gd name="T9" fmla="*/ 5 h 125"/>
                <a:gd name="T10" fmla="*/ 61 w 436"/>
                <a:gd name="T11" fmla="*/ 1 h 125"/>
                <a:gd name="T12" fmla="*/ 98 w 436"/>
                <a:gd name="T13" fmla="*/ 0 h 125"/>
                <a:gd name="T14" fmla="*/ 172 w 436"/>
                <a:gd name="T15" fmla="*/ 0 h 125"/>
                <a:gd name="T16" fmla="*/ 210 w 436"/>
                <a:gd name="T17" fmla="*/ 9 h 125"/>
                <a:gd name="T18" fmla="*/ 217 w 436"/>
                <a:gd name="T19" fmla="*/ 15 h 125"/>
                <a:gd name="T20" fmla="*/ 210 w 436"/>
                <a:gd name="T21" fmla="*/ 22 h 125"/>
                <a:gd name="T22" fmla="*/ 172 w 436"/>
                <a:gd name="T23" fmla="*/ 33 h 125"/>
                <a:gd name="T24" fmla="*/ 98 w 436"/>
                <a:gd name="T25" fmla="*/ 33 h 125"/>
                <a:gd name="T26" fmla="*/ 72 w 436"/>
                <a:gd name="T27" fmla="*/ 32 h 125"/>
                <a:gd name="T28" fmla="*/ 62 w 436"/>
                <a:gd name="T29" fmla="*/ 46 h 125"/>
                <a:gd name="T30" fmla="*/ 46 w 436"/>
                <a:gd name="T31" fmla="*/ 55 h 125"/>
                <a:gd name="T32" fmla="*/ 8 w 436"/>
                <a:gd name="T33" fmla="*/ 63 h 125"/>
                <a:gd name="T34" fmla="*/ 0 w 436"/>
                <a:gd name="T35" fmla="*/ 56 h 125"/>
                <a:gd name="T36" fmla="*/ 7 w 436"/>
                <a:gd name="T37" fmla="*/ 10 h 125"/>
                <a:gd name="T38" fmla="*/ 16 w 436"/>
                <a:gd name="T39" fmla="*/ 6 h 125"/>
                <a:gd name="T40" fmla="*/ 20 w 436"/>
                <a:gd name="T41" fmla="*/ 15 h 125"/>
                <a:gd name="T42" fmla="*/ 20 w 436"/>
                <a:gd name="T43" fmla="*/ 15 h 125"/>
                <a:gd name="T44" fmla="*/ 20 w 436"/>
                <a:gd name="T45" fmla="*/ 15 h 1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36"/>
                <a:gd name="T70" fmla="*/ 0 h 125"/>
                <a:gd name="T71" fmla="*/ 436 w 436"/>
                <a:gd name="T72" fmla="*/ 125 h 1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36" h="125">
                  <a:moveTo>
                    <a:pt x="40" y="30"/>
                  </a:moveTo>
                  <a:lnTo>
                    <a:pt x="31" y="91"/>
                  </a:lnTo>
                  <a:lnTo>
                    <a:pt x="73" y="70"/>
                  </a:lnTo>
                  <a:lnTo>
                    <a:pt x="94" y="30"/>
                  </a:lnTo>
                  <a:lnTo>
                    <a:pt x="101" y="9"/>
                  </a:lnTo>
                  <a:lnTo>
                    <a:pt x="122" y="1"/>
                  </a:lnTo>
                  <a:lnTo>
                    <a:pt x="196" y="0"/>
                  </a:lnTo>
                  <a:lnTo>
                    <a:pt x="345" y="0"/>
                  </a:lnTo>
                  <a:lnTo>
                    <a:pt x="421" y="17"/>
                  </a:lnTo>
                  <a:lnTo>
                    <a:pt x="436" y="30"/>
                  </a:lnTo>
                  <a:lnTo>
                    <a:pt x="421" y="43"/>
                  </a:lnTo>
                  <a:lnTo>
                    <a:pt x="345" y="66"/>
                  </a:lnTo>
                  <a:lnTo>
                    <a:pt x="196" y="66"/>
                  </a:lnTo>
                  <a:lnTo>
                    <a:pt x="145" y="64"/>
                  </a:lnTo>
                  <a:lnTo>
                    <a:pt x="124" y="91"/>
                  </a:lnTo>
                  <a:lnTo>
                    <a:pt x="92" y="110"/>
                  </a:lnTo>
                  <a:lnTo>
                    <a:pt x="16" y="125"/>
                  </a:lnTo>
                  <a:lnTo>
                    <a:pt x="0" y="112"/>
                  </a:lnTo>
                  <a:lnTo>
                    <a:pt x="14" y="19"/>
                  </a:lnTo>
                  <a:lnTo>
                    <a:pt x="33" y="11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10" name="Freeform 37"/>
            <p:cNvSpPr>
              <a:spLocks/>
            </p:cNvSpPr>
            <p:nvPr/>
          </p:nvSpPr>
          <p:spPr bwMode="auto">
            <a:xfrm>
              <a:off x="2192" y="2575"/>
              <a:ext cx="1173" cy="83"/>
            </a:xfrm>
            <a:custGeom>
              <a:avLst/>
              <a:gdLst>
                <a:gd name="T0" fmla="*/ 8 w 2345"/>
                <a:gd name="T1" fmla="*/ 0 h 165"/>
                <a:gd name="T2" fmla="*/ 298 w 2345"/>
                <a:gd name="T3" fmla="*/ 10 h 165"/>
                <a:gd name="T4" fmla="*/ 852 w 2345"/>
                <a:gd name="T5" fmla="*/ 32 h 165"/>
                <a:gd name="T6" fmla="*/ 1012 w 2345"/>
                <a:gd name="T7" fmla="*/ 38 h 165"/>
                <a:gd name="T8" fmla="*/ 1156 w 2345"/>
                <a:gd name="T9" fmla="*/ 48 h 165"/>
                <a:gd name="T10" fmla="*/ 1169 w 2345"/>
                <a:gd name="T11" fmla="*/ 52 h 165"/>
                <a:gd name="T12" fmla="*/ 1173 w 2345"/>
                <a:gd name="T13" fmla="*/ 65 h 165"/>
                <a:gd name="T14" fmla="*/ 1169 w 2345"/>
                <a:gd name="T15" fmla="*/ 77 h 165"/>
                <a:gd name="T16" fmla="*/ 1156 w 2345"/>
                <a:gd name="T17" fmla="*/ 83 h 165"/>
                <a:gd name="T18" fmla="*/ 1010 w 2345"/>
                <a:gd name="T19" fmla="*/ 73 h 165"/>
                <a:gd name="T20" fmla="*/ 849 w 2345"/>
                <a:gd name="T21" fmla="*/ 68 h 165"/>
                <a:gd name="T22" fmla="*/ 296 w 2345"/>
                <a:gd name="T23" fmla="*/ 35 h 165"/>
                <a:gd name="T24" fmla="*/ 151 w 2345"/>
                <a:gd name="T25" fmla="*/ 22 h 165"/>
                <a:gd name="T26" fmla="*/ 8 w 2345"/>
                <a:gd name="T27" fmla="*/ 14 h 165"/>
                <a:gd name="T28" fmla="*/ 0 w 2345"/>
                <a:gd name="T29" fmla="*/ 7 h 165"/>
                <a:gd name="T30" fmla="*/ 8 w 2345"/>
                <a:gd name="T31" fmla="*/ 0 h 165"/>
                <a:gd name="T32" fmla="*/ 8 w 2345"/>
                <a:gd name="T33" fmla="*/ 0 h 165"/>
                <a:gd name="T34" fmla="*/ 8 w 2345"/>
                <a:gd name="T35" fmla="*/ 0 h 16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45"/>
                <a:gd name="T55" fmla="*/ 0 h 165"/>
                <a:gd name="T56" fmla="*/ 2345 w 2345"/>
                <a:gd name="T57" fmla="*/ 165 h 16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45" h="165">
                  <a:moveTo>
                    <a:pt x="15" y="0"/>
                  </a:moveTo>
                  <a:lnTo>
                    <a:pt x="595" y="19"/>
                  </a:lnTo>
                  <a:lnTo>
                    <a:pt x="1703" y="64"/>
                  </a:lnTo>
                  <a:lnTo>
                    <a:pt x="2024" y="76"/>
                  </a:lnTo>
                  <a:lnTo>
                    <a:pt x="2311" y="95"/>
                  </a:lnTo>
                  <a:lnTo>
                    <a:pt x="2338" y="104"/>
                  </a:lnTo>
                  <a:lnTo>
                    <a:pt x="2345" y="129"/>
                  </a:lnTo>
                  <a:lnTo>
                    <a:pt x="2338" y="154"/>
                  </a:lnTo>
                  <a:lnTo>
                    <a:pt x="2311" y="165"/>
                  </a:lnTo>
                  <a:lnTo>
                    <a:pt x="2019" y="146"/>
                  </a:lnTo>
                  <a:lnTo>
                    <a:pt x="1697" y="135"/>
                  </a:lnTo>
                  <a:lnTo>
                    <a:pt x="591" y="70"/>
                  </a:lnTo>
                  <a:lnTo>
                    <a:pt x="302" y="43"/>
                  </a:lnTo>
                  <a:lnTo>
                    <a:pt x="15" y="28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11" name="Freeform 38"/>
            <p:cNvSpPr>
              <a:spLocks/>
            </p:cNvSpPr>
            <p:nvPr/>
          </p:nvSpPr>
          <p:spPr bwMode="auto">
            <a:xfrm>
              <a:off x="2017" y="2825"/>
              <a:ext cx="1069" cy="64"/>
            </a:xfrm>
            <a:custGeom>
              <a:avLst/>
              <a:gdLst>
                <a:gd name="T0" fmla="*/ 12 w 2137"/>
                <a:gd name="T1" fmla="*/ 3 h 127"/>
                <a:gd name="T2" fmla="*/ 205 w 2137"/>
                <a:gd name="T3" fmla="*/ 0 h 127"/>
                <a:gd name="T4" fmla="*/ 524 w 2137"/>
                <a:gd name="T5" fmla="*/ 11 h 127"/>
                <a:gd name="T6" fmla="*/ 673 w 2137"/>
                <a:gd name="T7" fmla="*/ 20 h 127"/>
                <a:gd name="T8" fmla="*/ 842 w 2137"/>
                <a:gd name="T9" fmla="*/ 28 h 127"/>
                <a:gd name="T10" fmla="*/ 953 w 2137"/>
                <a:gd name="T11" fmla="*/ 35 h 127"/>
                <a:gd name="T12" fmla="*/ 1062 w 2137"/>
                <a:gd name="T13" fmla="*/ 41 h 127"/>
                <a:gd name="T14" fmla="*/ 1069 w 2137"/>
                <a:gd name="T15" fmla="*/ 48 h 127"/>
                <a:gd name="T16" fmla="*/ 1062 w 2137"/>
                <a:gd name="T17" fmla="*/ 55 h 127"/>
                <a:gd name="T18" fmla="*/ 952 w 2137"/>
                <a:gd name="T19" fmla="*/ 60 h 127"/>
                <a:gd name="T20" fmla="*/ 841 w 2137"/>
                <a:gd name="T21" fmla="*/ 64 h 127"/>
                <a:gd name="T22" fmla="*/ 523 w 2137"/>
                <a:gd name="T23" fmla="*/ 48 h 127"/>
                <a:gd name="T24" fmla="*/ 374 w 2137"/>
                <a:gd name="T25" fmla="*/ 40 h 127"/>
                <a:gd name="T26" fmla="*/ 205 w 2137"/>
                <a:gd name="T27" fmla="*/ 37 h 127"/>
                <a:gd name="T28" fmla="*/ 12 w 2137"/>
                <a:gd name="T29" fmla="*/ 28 h 127"/>
                <a:gd name="T30" fmla="*/ 0 w 2137"/>
                <a:gd name="T31" fmla="*/ 15 h 127"/>
                <a:gd name="T32" fmla="*/ 3 w 2137"/>
                <a:gd name="T33" fmla="*/ 7 h 127"/>
                <a:gd name="T34" fmla="*/ 12 w 2137"/>
                <a:gd name="T35" fmla="*/ 3 h 127"/>
                <a:gd name="T36" fmla="*/ 12 w 2137"/>
                <a:gd name="T37" fmla="*/ 3 h 127"/>
                <a:gd name="T38" fmla="*/ 12 w 2137"/>
                <a:gd name="T39" fmla="*/ 3 h 12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37"/>
                <a:gd name="T61" fmla="*/ 0 h 127"/>
                <a:gd name="T62" fmla="*/ 2137 w 2137"/>
                <a:gd name="T63" fmla="*/ 127 h 12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37" h="127">
                  <a:moveTo>
                    <a:pt x="23" y="5"/>
                  </a:moveTo>
                  <a:lnTo>
                    <a:pt x="409" y="0"/>
                  </a:lnTo>
                  <a:lnTo>
                    <a:pt x="1047" y="22"/>
                  </a:lnTo>
                  <a:lnTo>
                    <a:pt x="1346" y="39"/>
                  </a:lnTo>
                  <a:lnTo>
                    <a:pt x="1684" y="55"/>
                  </a:lnTo>
                  <a:lnTo>
                    <a:pt x="1905" y="70"/>
                  </a:lnTo>
                  <a:lnTo>
                    <a:pt x="2123" y="81"/>
                  </a:lnTo>
                  <a:lnTo>
                    <a:pt x="2137" y="95"/>
                  </a:lnTo>
                  <a:lnTo>
                    <a:pt x="2123" y="110"/>
                  </a:lnTo>
                  <a:lnTo>
                    <a:pt x="1903" y="119"/>
                  </a:lnTo>
                  <a:lnTo>
                    <a:pt x="1682" y="127"/>
                  </a:lnTo>
                  <a:lnTo>
                    <a:pt x="1045" y="95"/>
                  </a:lnTo>
                  <a:lnTo>
                    <a:pt x="747" y="79"/>
                  </a:lnTo>
                  <a:lnTo>
                    <a:pt x="409" y="74"/>
                  </a:lnTo>
                  <a:lnTo>
                    <a:pt x="24" y="55"/>
                  </a:lnTo>
                  <a:lnTo>
                    <a:pt x="0" y="30"/>
                  </a:lnTo>
                  <a:lnTo>
                    <a:pt x="5" y="13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12" name="Freeform 39"/>
            <p:cNvSpPr>
              <a:spLocks/>
            </p:cNvSpPr>
            <p:nvPr/>
          </p:nvSpPr>
          <p:spPr bwMode="auto">
            <a:xfrm>
              <a:off x="3397" y="2645"/>
              <a:ext cx="142" cy="211"/>
            </a:xfrm>
            <a:custGeom>
              <a:avLst/>
              <a:gdLst>
                <a:gd name="T0" fmla="*/ 12 w 285"/>
                <a:gd name="T1" fmla="*/ 4 h 422"/>
                <a:gd name="T2" fmla="*/ 26 w 285"/>
                <a:gd name="T3" fmla="*/ 35 h 422"/>
                <a:gd name="T4" fmla="*/ 41 w 285"/>
                <a:gd name="T5" fmla="*/ 60 h 422"/>
                <a:gd name="T6" fmla="*/ 58 w 285"/>
                <a:gd name="T7" fmla="*/ 85 h 422"/>
                <a:gd name="T8" fmla="*/ 80 w 285"/>
                <a:gd name="T9" fmla="*/ 111 h 422"/>
                <a:gd name="T10" fmla="*/ 142 w 285"/>
                <a:gd name="T11" fmla="*/ 195 h 422"/>
                <a:gd name="T12" fmla="*/ 139 w 285"/>
                <a:gd name="T13" fmla="*/ 208 h 422"/>
                <a:gd name="T14" fmla="*/ 128 w 285"/>
                <a:gd name="T15" fmla="*/ 211 h 422"/>
                <a:gd name="T16" fmla="*/ 112 w 285"/>
                <a:gd name="T17" fmla="*/ 197 h 422"/>
                <a:gd name="T18" fmla="*/ 106 w 285"/>
                <a:gd name="T19" fmla="*/ 175 h 422"/>
                <a:gd name="T20" fmla="*/ 94 w 285"/>
                <a:gd name="T21" fmla="*/ 158 h 422"/>
                <a:gd name="T22" fmla="*/ 62 w 285"/>
                <a:gd name="T23" fmla="*/ 125 h 422"/>
                <a:gd name="T24" fmla="*/ 26 w 285"/>
                <a:gd name="T25" fmla="*/ 71 h 422"/>
                <a:gd name="T26" fmla="*/ 0 w 285"/>
                <a:gd name="T27" fmla="*/ 10 h 422"/>
                <a:gd name="T28" fmla="*/ 4 w 285"/>
                <a:gd name="T29" fmla="*/ 0 h 422"/>
                <a:gd name="T30" fmla="*/ 12 w 285"/>
                <a:gd name="T31" fmla="*/ 4 h 422"/>
                <a:gd name="T32" fmla="*/ 12 w 285"/>
                <a:gd name="T33" fmla="*/ 4 h 422"/>
                <a:gd name="T34" fmla="*/ 12 w 285"/>
                <a:gd name="T35" fmla="*/ 4 h 4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422"/>
                <a:gd name="T56" fmla="*/ 285 w 285"/>
                <a:gd name="T57" fmla="*/ 422 h 4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422">
                  <a:moveTo>
                    <a:pt x="25" y="8"/>
                  </a:moveTo>
                  <a:lnTo>
                    <a:pt x="53" y="69"/>
                  </a:lnTo>
                  <a:lnTo>
                    <a:pt x="82" y="120"/>
                  </a:lnTo>
                  <a:lnTo>
                    <a:pt x="116" y="170"/>
                  </a:lnTo>
                  <a:lnTo>
                    <a:pt x="160" y="223"/>
                  </a:lnTo>
                  <a:lnTo>
                    <a:pt x="285" y="390"/>
                  </a:lnTo>
                  <a:lnTo>
                    <a:pt x="278" y="415"/>
                  </a:lnTo>
                  <a:lnTo>
                    <a:pt x="257" y="422"/>
                  </a:lnTo>
                  <a:lnTo>
                    <a:pt x="225" y="394"/>
                  </a:lnTo>
                  <a:lnTo>
                    <a:pt x="213" y="350"/>
                  </a:lnTo>
                  <a:lnTo>
                    <a:pt x="188" y="316"/>
                  </a:lnTo>
                  <a:lnTo>
                    <a:pt x="124" y="251"/>
                  </a:lnTo>
                  <a:lnTo>
                    <a:pt x="52" y="141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13" name="Freeform 40"/>
            <p:cNvSpPr>
              <a:spLocks/>
            </p:cNvSpPr>
            <p:nvPr/>
          </p:nvSpPr>
          <p:spPr bwMode="auto">
            <a:xfrm>
              <a:off x="3462" y="2876"/>
              <a:ext cx="82" cy="80"/>
            </a:xfrm>
            <a:custGeom>
              <a:avLst/>
              <a:gdLst>
                <a:gd name="T0" fmla="*/ 82 w 164"/>
                <a:gd name="T1" fmla="*/ 10 h 162"/>
                <a:gd name="T2" fmla="*/ 68 w 164"/>
                <a:gd name="T3" fmla="*/ 30 h 162"/>
                <a:gd name="T4" fmla="*/ 53 w 164"/>
                <a:gd name="T5" fmla="*/ 47 h 162"/>
                <a:gd name="T6" fmla="*/ 21 w 164"/>
                <a:gd name="T7" fmla="*/ 80 h 162"/>
                <a:gd name="T8" fmla="*/ 3 w 164"/>
                <a:gd name="T9" fmla="*/ 80 h 162"/>
                <a:gd name="T10" fmla="*/ 0 w 164"/>
                <a:gd name="T11" fmla="*/ 73 h 162"/>
                <a:gd name="T12" fmla="*/ 3 w 164"/>
                <a:gd name="T13" fmla="*/ 63 h 162"/>
                <a:gd name="T14" fmla="*/ 70 w 164"/>
                <a:gd name="T15" fmla="*/ 2 h 162"/>
                <a:gd name="T16" fmla="*/ 80 w 164"/>
                <a:gd name="T17" fmla="*/ 0 h 162"/>
                <a:gd name="T18" fmla="*/ 82 w 164"/>
                <a:gd name="T19" fmla="*/ 10 h 162"/>
                <a:gd name="T20" fmla="*/ 82 w 164"/>
                <a:gd name="T21" fmla="*/ 10 h 162"/>
                <a:gd name="T22" fmla="*/ 82 w 164"/>
                <a:gd name="T23" fmla="*/ 10 h 1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4"/>
                <a:gd name="T37" fmla="*/ 0 h 162"/>
                <a:gd name="T38" fmla="*/ 164 w 164"/>
                <a:gd name="T39" fmla="*/ 162 h 1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4" h="162">
                  <a:moveTo>
                    <a:pt x="164" y="21"/>
                  </a:moveTo>
                  <a:lnTo>
                    <a:pt x="135" y="61"/>
                  </a:lnTo>
                  <a:lnTo>
                    <a:pt x="107" y="95"/>
                  </a:lnTo>
                  <a:lnTo>
                    <a:pt x="42" y="162"/>
                  </a:lnTo>
                  <a:lnTo>
                    <a:pt x="6" y="162"/>
                  </a:lnTo>
                  <a:lnTo>
                    <a:pt x="0" y="147"/>
                  </a:lnTo>
                  <a:lnTo>
                    <a:pt x="6" y="128"/>
                  </a:lnTo>
                  <a:lnTo>
                    <a:pt x="139" y="4"/>
                  </a:lnTo>
                  <a:lnTo>
                    <a:pt x="160" y="0"/>
                  </a:lnTo>
                  <a:lnTo>
                    <a:pt x="16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14" name="Freeform 41"/>
            <p:cNvSpPr>
              <a:spLocks/>
            </p:cNvSpPr>
            <p:nvPr/>
          </p:nvSpPr>
          <p:spPr bwMode="auto">
            <a:xfrm>
              <a:off x="1989" y="2906"/>
              <a:ext cx="1500" cy="61"/>
            </a:xfrm>
            <a:custGeom>
              <a:avLst/>
              <a:gdLst>
                <a:gd name="T0" fmla="*/ 12 w 3000"/>
                <a:gd name="T1" fmla="*/ 11 h 122"/>
                <a:gd name="T2" fmla="*/ 95 w 3000"/>
                <a:gd name="T3" fmla="*/ 17 h 122"/>
                <a:gd name="T4" fmla="*/ 162 w 3000"/>
                <a:gd name="T5" fmla="*/ 8 h 122"/>
                <a:gd name="T6" fmla="*/ 219 w 3000"/>
                <a:gd name="T7" fmla="*/ 2 h 122"/>
                <a:gd name="T8" fmla="*/ 344 w 3000"/>
                <a:gd name="T9" fmla="*/ 0 h 122"/>
                <a:gd name="T10" fmla="*/ 396 w 3000"/>
                <a:gd name="T11" fmla="*/ 0 h 122"/>
                <a:gd name="T12" fmla="*/ 945 w 3000"/>
                <a:gd name="T13" fmla="*/ 11 h 122"/>
                <a:gd name="T14" fmla="*/ 991 w 3000"/>
                <a:gd name="T15" fmla="*/ 12 h 122"/>
                <a:gd name="T16" fmla="*/ 1015 w 3000"/>
                <a:gd name="T17" fmla="*/ 13 h 122"/>
                <a:gd name="T18" fmla="*/ 1150 w 3000"/>
                <a:gd name="T19" fmla="*/ 16 h 122"/>
                <a:gd name="T20" fmla="*/ 1173 w 3000"/>
                <a:gd name="T21" fmla="*/ 20 h 122"/>
                <a:gd name="T22" fmla="*/ 1464 w 3000"/>
                <a:gd name="T23" fmla="*/ 31 h 122"/>
                <a:gd name="T24" fmla="*/ 1500 w 3000"/>
                <a:gd name="T25" fmla="*/ 31 h 122"/>
                <a:gd name="T26" fmla="*/ 1487 w 3000"/>
                <a:gd name="T27" fmla="*/ 56 h 122"/>
                <a:gd name="T28" fmla="*/ 1464 w 3000"/>
                <a:gd name="T29" fmla="*/ 61 h 122"/>
                <a:gd name="T30" fmla="*/ 1318 w 3000"/>
                <a:gd name="T31" fmla="*/ 54 h 122"/>
                <a:gd name="T32" fmla="*/ 1172 w 3000"/>
                <a:gd name="T33" fmla="*/ 46 h 122"/>
                <a:gd name="T34" fmla="*/ 1148 w 3000"/>
                <a:gd name="T35" fmla="*/ 45 h 122"/>
                <a:gd name="T36" fmla="*/ 1013 w 3000"/>
                <a:gd name="T37" fmla="*/ 41 h 122"/>
                <a:gd name="T38" fmla="*/ 990 w 3000"/>
                <a:gd name="T39" fmla="*/ 37 h 122"/>
                <a:gd name="T40" fmla="*/ 945 w 3000"/>
                <a:gd name="T41" fmla="*/ 39 h 122"/>
                <a:gd name="T42" fmla="*/ 396 w 3000"/>
                <a:gd name="T43" fmla="*/ 28 h 122"/>
                <a:gd name="T44" fmla="*/ 344 w 3000"/>
                <a:gd name="T45" fmla="*/ 28 h 122"/>
                <a:gd name="T46" fmla="*/ 220 w 3000"/>
                <a:gd name="T47" fmla="*/ 23 h 122"/>
                <a:gd name="T48" fmla="*/ 97 w 3000"/>
                <a:gd name="T49" fmla="*/ 31 h 122"/>
                <a:gd name="T50" fmla="*/ 9 w 3000"/>
                <a:gd name="T51" fmla="*/ 31 h 122"/>
                <a:gd name="T52" fmla="*/ 0 w 3000"/>
                <a:gd name="T53" fmla="*/ 19 h 122"/>
                <a:gd name="T54" fmla="*/ 3 w 3000"/>
                <a:gd name="T55" fmla="*/ 13 h 122"/>
                <a:gd name="T56" fmla="*/ 12 w 3000"/>
                <a:gd name="T57" fmla="*/ 11 h 122"/>
                <a:gd name="T58" fmla="*/ 12 w 3000"/>
                <a:gd name="T59" fmla="*/ 11 h 122"/>
                <a:gd name="T60" fmla="*/ 12 w 3000"/>
                <a:gd name="T61" fmla="*/ 11 h 1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000"/>
                <a:gd name="T94" fmla="*/ 0 h 122"/>
                <a:gd name="T95" fmla="*/ 3000 w 3000"/>
                <a:gd name="T96" fmla="*/ 122 h 12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000" h="122">
                  <a:moveTo>
                    <a:pt x="24" y="21"/>
                  </a:moveTo>
                  <a:lnTo>
                    <a:pt x="190" y="34"/>
                  </a:lnTo>
                  <a:lnTo>
                    <a:pt x="323" y="15"/>
                  </a:lnTo>
                  <a:lnTo>
                    <a:pt x="439" y="4"/>
                  </a:lnTo>
                  <a:lnTo>
                    <a:pt x="688" y="0"/>
                  </a:lnTo>
                  <a:lnTo>
                    <a:pt x="792" y="0"/>
                  </a:lnTo>
                  <a:lnTo>
                    <a:pt x="1891" y="21"/>
                  </a:lnTo>
                  <a:lnTo>
                    <a:pt x="1983" y="23"/>
                  </a:lnTo>
                  <a:lnTo>
                    <a:pt x="2030" y="25"/>
                  </a:lnTo>
                  <a:lnTo>
                    <a:pt x="2300" y="32"/>
                  </a:lnTo>
                  <a:lnTo>
                    <a:pt x="2346" y="40"/>
                  </a:lnTo>
                  <a:lnTo>
                    <a:pt x="2927" y="61"/>
                  </a:lnTo>
                  <a:lnTo>
                    <a:pt x="3000" y="61"/>
                  </a:lnTo>
                  <a:lnTo>
                    <a:pt x="2973" y="112"/>
                  </a:lnTo>
                  <a:lnTo>
                    <a:pt x="2927" y="122"/>
                  </a:lnTo>
                  <a:lnTo>
                    <a:pt x="2635" y="107"/>
                  </a:lnTo>
                  <a:lnTo>
                    <a:pt x="2344" y="91"/>
                  </a:lnTo>
                  <a:lnTo>
                    <a:pt x="2296" y="89"/>
                  </a:lnTo>
                  <a:lnTo>
                    <a:pt x="2026" y="82"/>
                  </a:lnTo>
                  <a:lnTo>
                    <a:pt x="1981" y="74"/>
                  </a:lnTo>
                  <a:lnTo>
                    <a:pt x="1891" y="78"/>
                  </a:lnTo>
                  <a:lnTo>
                    <a:pt x="792" y="55"/>
                  </a:lnTo>
                  <a:lnTo>
                    <a:pt x="688" y="55"/>
                  </a:lnTo>
                  <a:lnTo>
                    <a:pt x="441" y="46"/>
                  </a:lnTo>
                  <a:lnTo>
                    <a:pt x="194" y="63"/>
                  </a:lnTo>
                  <a:lnTo>
                    <a:pt x="17" y="63"/>
                  </a:lnTo>
                  <a:lnTo>
                    <a:pt x="0" y="38"/>
                  </a:lnTo>
                  <a:lnTo>
                    <a:pt x="7" y="25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15" name="Freeform 42"/>
            <p:cNvSpPr>
              <a:spLocks/>
            </p:cNvSpPr>
            <p:nvPr/>
          </p:nvSpPr>
          <p:spPr bwMode="auto">
            <a:xfrm>
              <a:off x="2271" y="2655"/>
              <a:ext cx="800" cy="84"/>
            </a:xfrm>
            <a:custGeom>
              <a:avLst/>
              <a:gdLst>
                <a:gd name="T0" fmla="*/ 15 w 1599"/>
                <a:gd name="T1" fmla="*/ 0 h 168"/>
                <a:gd name="T2" fmla="*/ 200 w 1599"/>
                <a:gd name="T3" fmla="*/ 7 h 168"/>
                <a:gd name="T4" fmla="*/ 322 w 1599"/>
                <a:gd name="T5" fmla="*/ 20 h 168"/>
                <a:gd name="T6" fmla="*/ 428 w 1599"/>
                <a:gd name="T7" fmla="*/ 29 h 168"/>
                <a:gd name="T8" fmla="*/ 657 w 1599"/>
                <a:gd name="T9" fmla="*/ 49 h 168"/>
                <a:gd name="T10" fmla="*/ 725 w 1599"/>
                <a:gd name="T11" fmla="*/ 60 h 168"/>
                <a:gd name="T12" fmla="*/ 793 w 1599"/>
                <a:gd name="T13" fmla="*/ 69 h 168"/>
                <a:gd name="T14" fmla="*/ 800 w 1599"/>
                <a:gd name="T15" fmla="*/ 76 h 168"/>
                <a:gd name="T16" fmla="*/ 793 w 1599"/>
                <a:gd name="T17" fmla="*/ 83 h 168"/>
                <a:gd name="T18" fmla="*/ 654 w 1599"/>
                <a:gd name="T19" fmla="*/ 84 h 168"/>
                <a:gd name="T20" fmla="*/ 196 w 1599"/>
                <a:gd name="T21" fmla="*/ 41 h 168"/>
                <a:gd name="T22" fmla="*/ 12 w 1599"/>
                <a:gd name="T23" fmla="*/ 26 h 168"/>
                <a:gd name="T24" fmla="*/ 0 w 1599"/>
                <a:gd name="T25" fmla="*/ 11 h 168"/>
                <a:gd name="T26" fmla="*/ 5 w 1599"/>
                <a:gd name="T27" fmla="*/ 2 h 168"/>
                <a:gd name="T28" fmla="*/ 15 w 1599"/>
                <a:gd name="T29" fmla="*/ 0 h 168"/>
                <a:gd name="T30" fmla="*/ 15 w 1599"/>
                <a:gd name="T31" fmla="*/ 0 h 168"/>
                <a:gd name="T32" fmla="*/ 15 w 1599"/>
                <a:gd name="T33" fmla="*/ 0 h 1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99"/>
                <a:gd name="T52" fmla="*/ 0 h 168"/>
                <a:gd name="T53" fmla="*/ 1599 w 1599"/>
                <a:gd name="T54" fmla="*/ 168 h 1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99" h="168">
                  <a:moveTo>
                    <a:pt x="29" y="0"/>
                  </a:moveTo>
                  <a:lnTo>
                    <a:pt x="400" y="15"/>
                  </a:lnTo>
                  <a:lnTo>
                    <a:pt x="643" y="40"/>
                  </a:lnTo>
                  <a:lnTo>
                    <a:pt x="856" y="59"/>
                  </a:lnTo>
                  <a:lnTo>
                    <a:pt x="1314" y="99"/>
                  </a:lnTo>
                  <a:lnTo>
                    <a:pt x="1449" y="120"/>
                  </a:lnTo>
                  <a:lnTo>
                    <a:pt x="1586" y="137"/>
                  </a:lnTo>
                  <a:lnTo>
                    <a:pt x="1599" y="152"/>
                  </a:lnTo>
                  <a:lnTo>
                    <a:pt x="1586" y="166"/>
                  </a:lnTo>
                  <a:lnTo>
                    <a:pt x="1308" y="168"/>
                  </a:lnTo>
                  <a:lnTo>
                    <a:pt x="392" y="82"/>
                  </a:lnTo>
                  <a:lnTo>
                    <a:pt x="23" y="52"/>
                  </a:lnTo>
                  <a:lnTo>
                    <a:pt x="0" y="23"/>
                  </a:lnTo>
                  <a:lnTo>
                    <a:pt x="10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16" name="Freeform 43"/>
            <p:cNvSpPr>
              <a:spLocks/>
            </p:cNvSpPr>
            <p:nvPr/>
          </p:nvSpPr>
          <p:spPr bwMode="auto">
            <a:xfrm>
              <a:off x="2231" y="2731"/>
              <a:ext cx="582" cy="62"/>
            </a:xfrm>
            <a:custGeom>
              <a:avLst/>
              <a:gdLst>
                <a:gd name="T0" fmla="*/ 8 w 1163"/>
                <a:gd name="T1" fmla="*/ 0 h 124"/>
                <a:gd name="T2" fmla="*/ 183 w 1163"/>
                <a:gd name="T3" fmla="*/ 8 h 124"/>
                <a:gd name="T4" fmla="*/ 291 w 1163"/>
                <a:gd name="T5" fmla="*/ 17 h 124"/>
                <a:gd name="T6" fmla="*/ 433 w 1163"/>
                <a:gd name="T7" fmla="*/ 31 h 124"/>
                <a:gd name="T8" fmla="*/ 499 w 1163"/>
                <a:gd name="T9" fmla="*/ 40 h 124"/>
                <a:gd name="T10" fmla="*/ 575 w 1163"/>
                <a:gd name="T11" fmla="*/ 49 h 124"/>
                <a:gd name="T12" fmla="*/ 582 w 1163"/>
                <a:gd name="T13" fmla="*/ 56 h 124"/>
                <a:gd name="T14" fmla="*/ 574 w 1163"/>
                <a:gd name="T15" fmla="*/ 62 h 124"/>
                <a:gd name="T16" fmla="*/ 290 w 1163"/>
                <a:gd name="T17" fmla="*/ 47 h 124"/>
                <a:gd name="T18" fmla="*/ 181 w 1163"/>
                <a:gd name="T19" fmla="*/ 38 h 124"/>
                <a:gd name="T20" fmla="*/ 94 w 1163"/>
                <a:gd name="T21" fmla="*/ 23 h 124"/>
                <a:gd name="T22" fmla="*/ 8 w 1163"/>
                <a:gd name="T23" fmla="*/ 15 h 124"/>
                <a:gd name="T24" fmla="*/ 0 w 1163"/>
                <a:gd name="T25" fmla="*/ 7 h 124"/>
                <a:gd name="T26" fmla="*/ 8 w 1163"/>
                <a:gd name="T27" fmla="*/ 0 h 124"/>
                <a:gd name="T28" fmla="*/ 8 w 1163"/>
                <a:gd name="T29" fmla="*/ 0 h 124"/>
                <a:gd name="T30" fmla="*/ 8 w 1163"/>
                <a:gd name="T31" fmla="*/ 0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63"/>
                <a:gd name="T49" fmla="*/ 0 h 124"/>
                <a:gd name="T50" fmla="*/ 1163 w 1163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63" h="124">
                  <a:moveTo>
                    <a:pt x="15" y="0"/>
                  </a:moveTo>
                  <a:lnTo>
                    <a:pt x="366" y="16"/>
                  </a:lnTo>
                  <a:lnTo>
                    <a:pt x="581" y="33"/>
                  </a:lnTo>
                  <a:lnTo>
                    <a:pt x="866" y="61"/>
                  </a:lnTo>
                  <a:lnTo>
                    <a:pt x="998" y="80"/>
                  </a:lnTo>
                  <a:lnTo>
                    <a:pt x="1150" y="97"/>
                  </a:lnTo>
                  <a:lnTo>
                    <a:pt x="1163" y="112"/>
                  </a:lnTo>
                  <a:lnTo>
                    <a:pt x="1148" y="124"/>
                  </a:lnTo>
                  <a:lnTo>
                    <a:pt x="579" y="93"/>
                  </a:lnTo>
                  <a:lnTo>
                    <a:pt x="361" y="76"/>
                  </a:lnTo>
                  <a:lnTo>
                    <a:pt x="188" y="46"/>
                  </a:lnTo>
                  <a:lnTo>
                    <a:pt x="15" y="29"/>
                  </a:lnTo>
                  <a:lnTo>
                    <a:pt x="0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17" name="Freeform 44"/>
            <p:cNvSpPr>
              <a:spLocks/>
            </p:cNvSpPr>
            <p:nvPr/>
          </p:nvSpPr>
          <p:spPr bwMode="auto">
            <a:xfrm>
              <a:off x="3184" y="2713"/>
              <a:ext cx="176" cy="34"/>
            </a:xfrm>
            <a:custGeom>
              <a:avLst/>
              <a:gdLst>
                <a:gd name="T0" fmla="*/ 8 w 352"/>
                <a:gd name="T1" fmla="*/ 0 h 69"/>
                <a:gd name="T2" fmla="*/ 161 w 352"/>
                <a:gd name="T3" fmla="*/ 4 h 69"/>
                <a:gd name="T4" fmla="*/ 176 w 352"/>
                <a:gd name="T5" fmla="*/ 19 h 69"/>
                <a:gd name="T6" fmla="*/ 172 w 352"/>
                <a:gd name="T7" fmla="*/ 29 h 69"/>
                <a:gd name="T8" fmla="*/ 161 w 352"/>
                <a:gd name="T9" fmla="*/ 34 h 69"/>
                <a:gd name="T10" fmla="*/ 83 w 352"/>
                <a:gd name="T11" fmla="*/ 26 h 69"/>
                <a:gd name="T12" fmla="*/ 6 w 352"/>
                <a:gd name="T13" fmla="*/ 14 h 69"/>
                <a:gd name="T14" fmla="*/ 0 w 352"/>
                <a:gd name="T15" fmla="*/ 7 h 69"/>
                <a:gd name="T16" fmla="*/ 8 w 352"/>
                <a:gd name="T17" fmla="*/ 0 h 69"/>
                <a:gd name="T18" fmla="*/ 8 w 352"/>
                <a:gd name="T19" fmla="*/ 0 h 69"/>
                <a:gd name="T20" fmla="*/ 8 w 352"/>
                <a:gd name="T21" fmla="*/ 0 h 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2"/>
                <a:gd name="T34" fmla="*/ 0 h 69"/>
                <a:gd name="T35" fmla="*/ 352 w 352"/>
                <a:gd name="T36" fmla="*/ 69 h 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2" h="69">
                  <a:moveTo>
                    <a:pt x="16" y="0"/>
                  </a:moveTo>
                  <a:lnTo>
                    <a:pt x="322" y="8"/>
                  </a:lnTo>
                  <a:lnTo>
                    <a:pt x="352" y="38"/>
                  </a:lnTo>
                  <a:lnTo>
                    <a:pt x="344" y="59"/>
                  </a:lnTo>
                  <a:lnTo>
                    <a:pt x="322" y="69"/>
                  </a:lnTo>
                  <a:lnTo>
                    <a:pt x="166" y="53"/>
                  </a:lnTo>
                  <a:lnTo>
                    <a:pt x="12" y="29"/>
                  </a:lnTo>
                  <a:lnTo>
                    <a:pt x="0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18" name="Freeform 45"/>
            <p:cNvSpPr>
              <a:spLocks/>
            </p:cNvSpPr>
            <p:nvPr/>
          </p:nvSpPr>
          <p:spPr bwMode="auto">
            <a:xfrm>
              <a:off x="3223" y="2758"/>
              <a:ext cx="178" cy="30"/>
            </a:xfrm>
            <a:custGeom>
              <a:avLst/>
              <a:gdLst>
                <a:gd name="T0" fmla="*/ 8 w 358"/>
                <a:gd name="T1" fmla="*/ 10 h 60"/>
                <a:gd name="T2" fmla="*/ 85 w 358"/>
                <a:gd name="T3" fmla="*/ 9 h 60"/>
                <a:gd name="T4" fmla="*/ 162 w 358"/>
                <a:gd name="T5" fmla="*/ 0 h 60"/>
                <a:gd name="T6" fmla="*/ 178 w 358"/>
                <a:gd name="T7" fmla="*/ 14 h 60"/>
                <a:gd name="T8" fmla="*/ 175 w 358"/>
                <a:gd name="T9" fmla="*/ 25 h 60"/>
                <a:gd name="T10" fmla="*/ 165 w 358"/>
                <a:gd name="T11" fmla="*/ 30 h 60"/>
                <a:gd name="T12" fmla="*/ 85 w 358"/>
                <a:gd name="T13" fmla="*/ 30 h 60"/>
                <a:gd name="T14" fmla="*/ 6 w 358"/>
                <a:gd name="T15" fmla="*/ 24 h 60"/>
                <a:gd name="T16" fmla="*/ 0 w 358"/>
                <a:gd name="T17" fmla="*/ 16 h 60"/>
                <a:gd name="T18" fmla="*/ 8 w 358"/>
                <a:gd name="T19" fmla="*/ 10 h 60"/>
                <a:gd name="T20" fmla="*/ 8 w 358"/>
                <a:gd name="T21" fmla="*/ 10 h 60"/>
                <a:gd name="T22" fmla="*/ 8 w 358"/>
                <a:gd name="T23" fmla="*/ 10 h 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8"/>
                <a:gd name="T37" fmla="*/ 0 h 60"/>
                <a:gd name="T38" fmla="*/ 358 w 358"/>
                <a:gd name="T39" fmla="*/ 60 h 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8" h="60">
                  <a:moveTo>
                    <a:pt x="16" y="19"/>
                  </a:moveTo>
                  <a:lnTo>
                    <a:pt x="170" y="17"/>
                  </a:lnTo>
                  <a:lnTo>
                    <a:pt x="325" y="0"/>
                  </a:lnTo>
                  <a:lnTo>
                    <a:pt x="358" y="28"/>
                  </a:lnTo>
                  <a:lnTo>
                    <a:pt x="352" y="49"/>
                  </a:lnTo>
                  <a:lnTo>
                    <a:pt x="331" y="60"/>
                  </a:lnTo>
                  <a:lnTo>
                    <a:pt x="171" y="60"/>
                  </a:lnTo>
                  <a:lnTo>
                    <a:pt x="12" y="47"/>
                  </a:lnTo>
                  <a:lnTo>
                    <a:pt x="0" y="32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19" name="Freeform 46"/>
            <p:cNvSpPr>
              <a:spLocks/>
            </p:cNvSpPr>
            <p:nvPr/>
          </p:nvSpPr>
          <p:spPr bwMode="auto">
            <a:xfrm>
              <a:off x="3238" y="2810"/>
              <a:ext cx="205" cy="36"/>
            </a:xfrm>
            <a:custGeom>
              <a:avLst/>
              <a:gdLst>
                <a:gd name="T0" fmla="*/ 12 w 410"/>
                <a:gd name="T1" fmla="*/ 9 h 72"/>
                <a:gd name="T2" fmla="*/ 164 w 410"/>
                <a:gd name="T3" fmla="*/ 6 h 72"/>
                <a:gd name="T4" fmla="*/ 197 w 410"/>
                <a:gd name="T5" fmla="*/ 0 h 72"/>
                <a:gd name="T6" fmla="*/ 205 w 410"/>
                <a:gd name="T7" fmla="*/ 5 h 72"/>
                <a:gd name="T8" fmla="*/ 202 w 410"/>
                <a:gd name="T9" fmla="*/ 13 h 72"/>
                <a:gd name="T10" fmla="*/ 185 w 410"/>
                <a:gd name="T11" fmla="*/ 24 h 72"/>
                <a:gd name="T12" fmla="*/ 168 w 410"/>
                <a:gd name="T13" fmla="*/ 35 h 72"/>
                <a:gd name="T14" fmla="*/ 90 w 410"/>
                <a:gd name="T15" fmla="*/ 36 h 72"/>
                <a:gd name="T16" fmla="*/ 12 w 410"/>
                <a:gd name="T17" fmla="*/ 34 h 72"/>
                <a:gd name="T18" fmla="*/ 0 w 410"/>
                <a:gd name="T19" fmla="*/ 21 h 72"/>
                <a:gd name="T20" fmla="*/ 3 w 410"/>
                <a:gd name="T21" fmla="*/ 12 h 72"/>
                <a:gd name="T22" fmla="*/ 12 w 410"/>
                <a:gd name="T23" fmla="*/ 9 h 72"/>
                <a:gd name="T24" fmla="*/ 12 w 410"/>
                <a:gd name="T25" fmla="*/ 9 h 72"/>
                <a:gd name="T26" fmla="*/ 12 w 410"/>
                <a:gd name="T27" fmla="*/ 9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10"/>
                <a:gd name="T43" fmla="*/ 0 h 72"/>
                <a:gd name="T44" fmla="*/ 410 w 410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10" h="72">
                  <a:moveTo>
                    <a:pt x="24" y="17"/>
                  </a:moveTo>
                  <a:lnTo>
                    <a:pt x="327" y="13"/>
                  </a:lnTo>
                  <a:lnTo>
                    <a:pt x="393" y="0"/>
                  </a:lnTo>
                  <a:lnTo>
                    <a:pt x="410" y="10"/>
                  </a:lnTo>
                  <a:lnTo>
                    <a:pt x="403" y="27"/>
                  </a:lnTo>
                  <a:lnTo>
                    <a:pt x="370" y="48"/>
                  </a:lnTo>
                  <a:lnTo>
                    <a:pt x="336" y="69"/>
                  </a:lnTo>
                  <a:lnTo>
                    <a:pt x="180" y="72"/>
                  </a:lnTo>
                  <a:lnTo>
                    <a:pt x="24" y="67"/>
                  </a:lnTo>
                  <a:lnTo>
                    <a:pt x="0" y="42"/>
                  </a:lnTo>
                  <a:lnTo>
                    <a:pt x="5" y="25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0" name="Freeform 47"/>
            <p:cNvSpPr>
              <a:spLocks/>
            </p:cNvSpPr>
            <p:nvPr/>
          </p:nvSpPr>
          <p:spPr bwMode="auto">
            <a:xfrm>
              <a:off x="2243" y="1080"/>
              <a:ext cx="1092" cy="298"/>
            </a:xfrm>
            <a:custGeom>
              <a:avLst/>
              <a:gdLst>
                <a:gd name="T0" fmla="*/ 2 w 2185"/>
                <a:gd name="T1" fmla="*/ 285 h 595"/>
                <a:gd name="T2" fmla="*/ 41 w 2185"/>
                <a:gd name="T3" fmla="*/ 258 h 595"/>
                <a:gd name="T4" fmla="*/ 78 w 2185"/>
                <a:gd name="T5" fmla="*/ 234 h 595"/>
                <a:gd name="T6" fmla="*/ 149 w 2185"/>
                <a:gd name="T7" fmla="*/ 197 h 595"/>
                <a:gd name="T8" fmla="*/ 225 w 2185"/>
                <a:gd name="T9" fmla="*/ 167 h 595"/>
                <a:gd name="T10" fmla="*/ 314 w 2185"/>
                <a:gd name="T11" fmla="*/ 142 h 595"/>
                <a:gd name="T12" fmla="*/ 373 w 2185"/>
                <a:gd name="T13" fmla="*/ 125 h 595"/>
                <a:gd name="T14" fmla="*/ 425 w 2185"/>
                <a:gd name="T15" fmla="*/ 107 h 595"/>
                <a:gd name="T16" fmla="*/ 477 w 2185"/>
                <a:gd name="T17" fmla="*/ 91 h 595"/>
                <a:gd name="T18" fmla="*/ 537 w 2185"/>
                <a:gd name="T19" fmla="*/ 78 h 595"/>
                <a:gd name="T20" fmla="*/ 623 w 2185"/>
                <a:gd name="T21" fmla="*/ 57 h 595"/>
                <a:gd name="T22" fmla="*/ 710 w 2185"/>
                <a:gd name="T23" fmla="*/ 32 h 595"/>
                <a:gd name="T24" fmla="*/ 808 w 2185"/>
                <a:gd name="T25" fmla="*/ 13 h 595"/>
                <a:gd name="T26" fmla="*/ 895 w 2185"/>
                <a:gd name="T27" fmla="*/ 4 h 595"/>
                <a:gd name="T28" fmla="*/ 1084 w 2185"/>
                <a:gd name="T29" fmla="*/ 0 h 595"/>
                <a:gd name="T30" fmla="*/ 1092 w 2185"/>
                <a:gd name="T31" fmla="*/ 8 h 595"/>
                <a:gd name="T32" fmla="*/ 1084 w 2185"/>
                <a:gd name="T33" fmla="*/ 15 h 595"/>
                <a:gd name="T34" fmla="*/ 900 w 2185"/>
                <a:gd name="T35" fmla="*/ 30 h 595"/>
                <a:gd name="T36" fmla="*/ 815 w 2185"/>
                <a:gd name="T37" fmla="*/ 48 h 595"/>
                <a:gd name="T38" fmla="*/ 719 w 2185"/>
                <a:gd name="T39" fmla="*/ 70 h 595"/>
                <a:gd name="T40" fmla="*/ 631 w 2185"/>
                <a:gd name="T41" fmla="*/ 94 h 595"/>
                <a:gd name="T42" fmla="*/ 544 w 2185"/>
                <a:gd name="T43" fmla="*/ 114 h 595"/>
                <a:gd name="T44" fmla="*/ 433 w 2185"/>
                <a:gd name="T45" fmla="*/ 144 h 595"/>
                <a:gd name="T46" fmla="*/ 382 w 2185"/>
                <a:gd name="T47" fmla="*/ 160 h 595"/>
                <a:gd name="T48" fmla="*/ 322 w 2185"/>
                <a:gd name="T49" fmla="*/ 177 h 595"/>
                <a:gd name="T50" fmla="*/ 235 w 2185"/>
                <a:gd name="T51" fmla="*/ 199 h 595"/>
                <a:gd name="T52" fmla="*/ 159 w 2185"/>
                <a:gd name="T53" fmla="*/ 221 h 595"/>
                <a:gd name="T54" fmla="*/ 85 w 2185"/>
                <a:gd name="T55" fmla="*/ 251 h 595"/>
                <a:gd name="T56" fmla="*/ 49 w 2185"/>
                <a:gd name="T57" fmla="*/ 272 h 595"/>
                <a:gd name="T58" fmla="*/ 10 w 2185"/>
                <a:gd name="T59" fmla="*/ 298 h 595"/>
                <a:gd name="T60" fmla="*/ 0 w 2185"/>
                <a:gd name="T61" fmla="*/ 296 h 595"/>
                <a:gd name="T62" fmla="*/ 2 w 2185"/>
                <a:gd name="T63" fmla="*/ 285 h 595"/>
                <a:gd name="T64" fmla="*/ 2 w 2185"/>
                <a:gd name="T65" fmla="*/ 285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85"/>
                <a:gd name="T100" fmla="*/ 0 h 595"/>
                <a:gd name="T101" fmla="*/ 2185 w 2185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85" h="595">
                  <a:moveTo>
                    <a:pt x="4" y="570"/>
                  </a:moveTo>
                  <a:lnTo>
                    <a:pt x="82" y="515"/>
                  </a:lnTo>
                  <a:lnTo>
                    <a:pt x="156" y="467"/>
                  </a:lnTo>
                  <a:lnTo>
                    <a:pt x="299" y="393"/>
                  </a:lnTo>
                  <a:lnTo>
                    <a:pt x="451" y="334"/>
                  </a:lnTo>
                  <a:lnTo>
                    <a:pt x="628" y="283"/>
                  </a:lnTo>
                  <a:lnTo>
                    <a:pt x="747" y="249"/>
                  </a:lnTo>
                  <a:lnTo>
                    <a:pt x="850" y="214"/>
                  </a:lnTo>
                  <a:lnTo>
                    <a:pt x="955" y="182"/>
                  </a:lnTo>
                  <a:lnTo>
                    <a:pt x="1074" y="155"/>
                  </a:lnTo>
                  <a:lnTo>
                    <a:pt x="1246" y="114"/>
                  </a:lnTo>
                  <a:lnTo>
                    <a:pt x="1420" y="64"/>
                  </a:lnTo>
                  <a:lnTo>
                    <a:pt x="1616" y="26"/>
                  </a:lnTo>
                  <a:lnTo>
                    <a:pt x="1791" y="7"/>
                  </a:lnTo>
                  <a:lnTo>
                    <a:pt x="2169" y="0"/>
                  </a:lnTo>
                  <a:lnTo>
                    <a:pt x="2185" y="15"/>
                  </a:lnTo>
                  <a:lnTo>
                    <a:pt x="2169" y="30"/>
                  </a:lnTo>
                  <a:lnTo>
                    <a:pt x="1801" y="59"/>
                  </a:lnTo>
                  <a:lnTo>
                    <a:pt x="1630" y="95"/>
                  </a:lnTo>
                  <a:lnTo>
                    <a:pt x="1438" y="140"/>
                  </a:lnTo>
                  <a:lnTo>
                    <a:pt x="1263" y="188"/>
                  </a:lnTo>
                  <a:lnTo>
                    <a:pt x="1088" y="228"/>
                  </a:lnTo>
                  <a:lnTo>
                    <a:pt x="867" y="287"/>
                  </a:lnTo>
                  <a:lnTo>
                    <a:pt x="765" y="319"/>
                  </a:lnTo>
                  <a:lnTo>
                    <a:pt x="645" y="353"/>
                  </a:lnTo>
                  <a:lnTo>
                    <a:pt x="470" y="397"/>
                  </a:lnTo>
                  <a:lnTo>
                    <a:pt x="318" y="441"/>
                  </a:lnTo>
                  <a:lnTo>
                    <a:pt x="171" y="501"/>
                  </a:lnTo>
                  <a:lnTo>
                    <a:pt x="99" y="543"/>
                  </a:lnTo>
                  <a:lnTo>
                    <a:pt x="21" y="595"/>
                  </a:lnTo>
                  <a:lnTo>
                    <a:pt x="0" y="591"/>
                  </a:lnTo>
                  <a:lnTo>
                    <a:pt x="4" y="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1" name="Freeform 48"/>
            <p:cNvSpPr>
              <a:spLocks/>
            </p:cNvSpPr>
            <p:nvPr/>
          </p:nvSpPr>
          <p:spPr bwMode="auto">
            <a:xfrm>
              <a:off x="3372" y="1104"/>
              <a:ext cx="112" cy="169"/>
            </a:xfrm>
            <a:custGeom>
              <a:avLst/>
              <a:gdLst>
                <a:gd name="T0" fmla="*/ 13 w 224"/>
                <a:gd name="T1" fmla="*/ 0 h 338"/>
                <a:gd name="T2" fmla="*/ 46 w 224"/>
                <a:gd name="T3" fmla="*/ 35 h 338"/>
                <a:gd name="T4" fmla="*/ 72 w 224"/>
                <a:gd name="T5" fmla="*/ 67 h 338"/>
                <a:gd name="T6" fmla="*/ 112 w 224"/>
                <a:gd name="T7" fmla="*/ 146 h 338"/>
                <a:gd name="T8" fmla="*/ 111 w 224"/>
                <a:gd name="T9" fmla="*/ 161 h 338"/>
                <a:gd name="T10" fmla="*/ 101 w 224"/>
                <a:gd name="T11" fmla="*/ 169 h 338"/>
                <a:gd name="T12" fmla="*/ 87 w 224"/>
                <a:gd name="T13" fmla="*/ 169 h 338"/>
                <a:gd name="T14" fmla="*/ 77 w 224"/>
                <a:gd name="T15" fmla="*/ 158 h 338"/>
                <a:gd name="T16" fmla="*/ 61 w 224"/>
                <a:gd name="T17" fmla="*/ 116 h 338"/>
                <a:gd name="T18" fmla="*/ 49 w 224"/>
                <a:gd name="T19" fmla="*/ 79 h 338"/>
                <a:gd name="T20" fmla="*/ 29 w 224"/>
                <a:gd name="T21" fmla="*/ 44 h 338"/>
                <a:gd name="T22" fmla="*/ 17 w 224"/>
                <a:gd name="T23" fmla="*/ 27 h 338"/>
                <a:gd name="T24" fmla="*/ 2 w 224"/>
                <a:gd name="T25" fmla="*/ 11 h 338"/>
                <a:gd name="T26" fmla="*/ 0 w 224"/>
                <a:gd name="T27" fmla="*/ 5 h 338"/>
                <a:gd name="T28" fmla="*/ 2 w 224"/>
                <a:gd name="T29" fmla="*/ 0 h 338"/>
                <a:gd name="T30" fmla="*/ 13 w 224"/>
                <a:gd name="T31" fmla="*/ 0 h 338"/>
                <a:gd name="T32" fmla="*/ 13 w 224"/>
                <a:gd name="T33" fmla="*/ 0 h 338"/>
                <a:gd name="T34" fmla="*/ 13 w 224"/>
                <a:gd name="T35" fmla="*/ 0 h 3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4"/>
                <a:gd name="T55" fmla="*/ 0 h 338"/>
                <a:gd name="T56" fmla="*/ 224 w 224"/>
                <a:gd name="T57" fmla="*/ 338 h 3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4" h="338">
                  <a:moveTo>
                    <a:pt x="25" y="0"/>
                  </a:moveTo>
                  <a:lnTo>
                    <a:pt x="91" y="69"/>
                  </a:lnTo>
                  <a:lnTo>
                    <a:pt x="144" y="133"/>
                  </a:lnTo>
                  <a:lnTo>
                    <a:pt x="224" y="291"/>
                  </a:lnTo>
                  <a:lnTo>
                    <a:pt x="222" y="321"/>
                  </a:lnTo>
                  <a:lnTo>
                    <a:pt x="201" y="338"/>
                  </a:lnTo>
                  <a:lnTo>
                    <a:pt x="173" y="338"/>
                  </a:lnTo>
                  <a:lnTo>
                    <a:pt x="154" y="316"/>
                  </a:lnTo>
                  <a:lnTo>
                    <a:pt x="123" y="232"/>
                  </a:lnTo>
                  <a:lnTo>
                    <a:pt x="97" y="158"/>
                  </a:lnTo>
                  <a:lnTo>
                    <a:pt x="59" y="89"/>
                  </a:lnTo>
                  <a:lnTo>
                    <a:pt x="34" y="55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2" name="Freeform 49"/>
            <p:cNvSpPr>
              <a:spLocks/>
            </p:cNvSpPr>
            <p:nvPr/>
          </p:nvSpPr>
          <p:spPr bwMode="auto">
            <a:xfrm>
              <a:off x="3298" y="1249"/>
              <a:ext cx="189" cy="991"/>
            </a:xfrm>
            <a:custGeom>
              <a:avLst/>
              <a:gdLst>
                <a:gd name="T0" fmla="*/ 189 w 378"/>
                <a:gd name="T1" fmla="*/ 18 h 1983"/>
                <a:gd name="T2" fmla="*/ 160 w 378"/>
                <a:gd name="T3" fmla="*/ 246 h 1983"/>
                <a:gd name="T4" fmla="*/ 146 w 378"/>
                <a:gd name="T5" fmla="*/ 318 h 1983"/>
                <a:gd name="T6" fmla="*/ 132 w 378"/>
                <a:gd name="T7" fmla="*/ 389 h 1983"/>
                <a:gd name="T8" fmla="*/ 119 w 378"/>
                <a:gd name="T9" fmla="*/ 448 h 1983"/>
                <a:gd name="T10" fmla="*/ 109 w 378"/>
                <a:gd name="T11" fmla="*/ 502 h 1983"/>
                <a:gd name="T12" fmla="*/ 89 w 378"/>
                <a:gd name="T13" fmla="*/ 599 h 1983"/>
                <a:gd name="T14" fmla="*/ 58 w 378"/>
                <a:gd name="T15" fmla="*/ 812 h 1983"/>
                <a:gd name="T16" fmla="*/ 37 w 378"/>
                <a:gd name="T17" fmla="*/ 973 h 1983"/>
                <a:gd name="T18" fmla="*/ 30 w 378"/>
                <a:gd name="T19" fmla="*/ 987 h 1983"/>
                <a:gd name="T20" fmla="*/ 17 w 378"/>
                <a:gd name="T21" fmla="*/ 991 h 1983"/>
                <a:gd name="T22" fmla="*/ 0 w 378"/>
                <a:gd name="T23" fmla="*/ 972 h 1983"/>
                <a:gd name="T24" fmla="*/ 10 w 378"/>
                <a:gd name="T25" fmla="*/ 890 h 1983"/>
                <a:gd name="T26" fmla="*/ 23 w 378"/>
                <a:gd name="T27" fmla="*/ 809 h 1983"/>
                <a:gd name="T28" fmla="*/ 37 w 378"/>
                <a:gd name="T29" fmla="*/ 695 h 1983"/>
                <a:gd name="T30" fmla="*/ 55 w 378"/>
                <a:gd name="T31" fmla="*/ 595 h 1983"/>
                <a:gd name="T32" fmla="*/ 77 w 378"/>
                <a:gd name="T33" fmla="*/ 496 h 1983"/>
                <a:gd name="T34" fmla="*/ 88 w 378"/>
                <a:gd name="T35" fmla="*/ 443 h 1983"/>
                <a:gd name="T36" fmla="*/ 100 w 378"/>
                <a:gd name="T37" fmla="*/ 384 h 1983"/>
                <a:gd name="T38" fmla="*/ 130 w 378"/>
                <a:gd name="T39" fmla="*/ 241 h 1983"/>
                <a:gd name="T40" fmla="*/ 158 w 378"/>
                <a:gd name="T41" fmla="*/ 12 h 1983"/>
                <a:gd name="T42" fmla="*/ 164 w 378"/>
                <a:gd name="T43" fmla="*/ 2 h 1983"/>
                <a:gd name="T44" fmla="*/ 176 w 378"/>
                <a:gd name="T45" fmla="*/ 0 h 1983"/>
                <a:gd name="T46" fmla="*/ 189 w 378"/>
                <a:gd name="T47" fmla="*/ 18 h 1983"/>
                <a:gd name="T48" fmla="*/ 189 w 378"/>
                <a:gd name="T49" fmla="*/ 18 h 1983"/>
                <a:gd name="T50" fmla="*/ 189 w 378"/>
                <a:gd name="T51" fmla="*/ 18 h 19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8"/>
                <a:gd name="T79" fmla="*/ 0 h 1983"/>
                <a:gd name="T80" fmla="*/ 378 w 378"/>
                <a:gd name="T81" fmla="*/ 1983 h 19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8" h="1983">
                  <a:moveTo>
                    <a:pt x="378" y="36"/>
                  </a:moveTo>
                  <a:lnTo>
                    <a:pt x="319" y="492"/>
                  </a:lnTo>
                  <a:lnTo>
                    <a:pt x="292" y="637"/>
                  </a:lnTo>
                  <a:lnTo>
                    <a:pt x="264" y="779"/>
                  </a:lnTo>
                  <a:lnTo>
                    <a:pt x="239" y="897"/>
                  </a:lnTo>
                  <a:lnTo>
                    <a:pt x="218" y="1004"/>
                  </a:lnTo>
                  <a:lnTo>
                    <a:pt x="178" y="1199"/>
                  </a:lnTo>
                  <a:lnTo>
                    <a:pt x="117" y="1625"/>
                  </a:lnTo>
                  <a:lnTo>
                    <a:pt x="74" y="1947"/>
                  </a:lnTo>
                  <a:lnTo>
                    <a:pt x="60" y="1975"/>
                  </a:lnTo>
                  <a:lnTo>
                    <a:pt x="34" y="1983"/>
                  </a:lnTo>
                  <a:lnTo>
                    <a:pt x="0" y="1945"/>
                  </a:lnTo>
                  <a:lnTo>
                    <a:pt x="19" y="1781"/>
                  </a:lnTo>
                  <a:lnTo>
                    <a:pt x="45" y="1618"/>
                  </a:lnTo>
                  <a:lnTo>
                    <a:pt x="74" y="1390"/>
                  </a:lnTo>
                  <a:lnTo>
                    <a:pt x="110" y="1190"/>
                  </a:lnTo>
                  <a:lnTo>
                    <a:pt x="154" y="992"/>
                  </a:lnTo>
                  <a:lnTo>
                    <a:pt x="176" y="886"/>
                  </a:lnTo>
                  <a:lnTo>
                    <a:pt x="201" y="768"/>
                  </a:lnTo>
                  <a:lnTo>
                    <a:pt x="260" y="483"/>
                  </a:lnTo>
                  <a:lnTo>
                    <a:pt x="315" y="25"/>
                  </a:lnTo>
                  <a:lnTo>
                    <a:pt x="328" y="4"/>
                  </a:lnTo>
                  <a:lnTo>
                    <a:pt x="351" y="0"/>
                  </a:lnTo>
                  <a:lnTo>
                    <a:pt x="37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3" name="Freeform 50"/>
            <p:cNvSpPr>
              <a:spLocks/>
            </p:cNvSpPr>
            <p:nvPr/>
          </p:nvSpPr>
          <p:spPr bwMode="auto">
            <a:xfrm>
              <a:off x="3248" y="1169"/>
              <a:ext cx="122" cy="898"/>
            </a:xfrm>
            <a:custGeom>
              <a:avLst/>
              <a:gdLst>
                <a:gd name="T0" fmla="*/ 122 w 243"/>
                <a:gd name="T1" fmla="*/ 12 h 1797"/>
                <a:gd name="T2" fmla="*/ 121 w 243"/>
                <a:gd name="T3" fmla="*/ 123 h 1797"/>
                <a:gd name="T4" fmla="*/ 116 w 243"/>
                <a:gd name="T5" fmla="*/ 166 h 1797"/>
                <a:gd name="T6" fmla="*/ 108 w 243"/>
                <a:gd name="T7" fmla="*/ 304 h 1797"/>
                <a:gd name="T8" fmla="*/ 102 w 243"/>
                <a:gd name="T9" fmla="*/ 442 h 1797"/>
                <a:gd name="T10" fmla="*/ 85 w 243"/>
                <a:gd name="T11" fmla="*/ 560 h 1797"/>
                <a:gd name="T12" fmla="*/ 65 w 243"/>
                <a:gd name="T13" fmla="*/ 679 h 1797"/>
                <a:gd name="T14" fmla="*/ 52 w 243"/>
                <a:gd name="T15" fmla="*/ 736 h 1797"/>
                <a:gd name="T16" fmla="*/ 39 w 243"/>
                <a:gd name="T17" fmla="*/ 785 h 1797"/>
                <a:gd name="T18" fmla="*/ 14 w 243"/>
                <a:gd name="T19" fmla="*/ 891 h 1797"/>
                <a:gd name="T20" fmla="*/ 6 w 243"/>
                <a:gd name="T21" fmla="*/ 898 h 1797"/>
                <a:gd name="T22" fmla="*/ 0 w 243"/>
                <a:gd name="T23" fmla="*/ 889 h 1797"/>
                <a:gd name="T24" fmla="*/ 27 w 243"/>
                <a:gd name="T25" fmla="*/ 672 h 1797"/>
                <a:gd name="T26" fmla="*/ 64 w 243"/>
                <a:gd name="T27" fmla="*/ 439 h 1797"/>
                <a:gd name="T28" fmla="*/ 73 w 243"/>
                <a:gd name="T29" fmla="*/ 302 h 1797"/>
                <a:gd name="T30" fmla="*/ 82 w 243"/>
                <a:gd name="T31" fmla="*/ 164 h 1797"/>
                <a:gd name="T32" fmla="*/ 85 w 243"/>
                <a:gd name="T33" fmla="*/ 123 h 1797"/>
                <a:gd name="T34" fmla="*/ 97 w 243"/>
                <a:gd name="T35" fmla="*/ 13 h 1797"/>
                <a:gd name="T36" fmla="*/ 100 w 243"/>
                <a:gd name="T37" fmla="*/ 4 h 1797"/>
                <a:gd name="T38" fmla="*/ 108 w 243"/>
                <a:gd name="T39" fmla="*/ 0 h 1797"/>
                <a:gd name="T40" fmla="*/ 122 w 243"/>
                <a:gd name="T41" fmla="*/ 12 h 1797"/>
                <a:gd name="T42" fmla="*/ 122 w 243"/>
                <a:gd name="T43" fmla="*/ 12 h 1797"/>
                <a:gd name="T44" fmla="*/ 122 w 243"/>
                <a:gd name="T45" fmla="*/ 12 h 17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3"/>
                <a:gd name="T70" fmla="*/ 0 h 1797"/>
                <a:gd name="T71" fmla="*/ 243 w 243"/>
                <a:gd name="T72" fmla="*/ 1797 h 17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3" h="1797">
                  <a:moveTo>
                    <a:pt x="243" y="25"/>
                  </a:moveTo>
                  <a:lnTo>
                    <a:pt x="241" y="247"/>
                  </a:lnTo>
                  <a:lnTo>
                    <a:pt x="232" y="333"/>
                  </a:lnTo>
                  <a:lnTo>
                    <a:pt x="216" y="609"/>
                  </a:lnTo>
                  <a:lnTo>
                    <a:pt x="203" y="884"/>
                  </a:lnTo>
                  <a:lnTo>
                    <a:pt x="169" y="1120"/>
                  </a:lnTo>
                  <a:lnTo>
                    <a:pt x="129" y="1358"/>
                  </a:lnTo>
                  <a:lnTo>
                    <a:pt x="104" y="1472"/>
                  </a:lnTo>
                  <a:lnTo>
                    <a:pt x="78" y="1570"/>
                  </a:lnTo>
                  <a:lnTo>
                    <a:pt x="28" y="1783"/>
                  </a:lnTo>
                  <a:lnTo>
                    <a:pt x="11" y="1797"/>
                  </a:lnTo>
                  <a:lnTo>
                    <a:pt x="0" y="1778"/>
                  </a:lnTo>
                  <a:lnTo>
                    <a:pt x="53" y="1344"/>
                  </a:lnTo>
                  <a:lnTo>
                    <a:pt x="127" y="879"/>
                  </a:lnTo>
                  <a:lnTo>
                    <a:pt x="146" y="605"/>
                  </a:lnTo>
                  <a:lnTo>
                    <a:pt x="163" y="329"/>
                  </a:lnTo>
                  <a:lnTo>
                    <a:pt x="169" y="247"/>
                  </a:lnTo>
                  <a:lnTo>
                    <a:pt x="194" y="27"/>
                  </a:lnTo>
                  <a:lnTo>
                    <a:pt x="199" y="8"/>
                  </a:lnTo>
                  <a:lnTo>
                    <a:pt x="216" y="0"/>
                  </a:lnTo>
                  <a:lnTo>
                    <a:pt x="24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4" name="Freeform 51"/>
            <p:cNvSpPr>
              <a:spLocks/>
            </p:cNvSpPr>
            <p:nvPr/>
          </p:nvSpPr>
          <p:spPr bwMode="auto">
            <a:xfrm>
              <a:off x="2242" y="1402"/>
              <a:ext cx="210" cy="837"/>
            </a:xfrm>
            <a:custGeom>
              <a:avLst/>
              <a:gdLst>
                <a:gd name="T0" fmla="*/ 15 w 421"/>
                <a:gd name="T1" fmla="*/ 7 h 1673"/>
                <a:gd name="T2" fmla="*/ 28 w 421"/>
                <a:gd name="T3" fmla="*/ 117 h 1673"/>
                <a:gd name="T4" fmla="*/ 37 w 421"/>
                <a:gd name="T5" fmla="*/ 166 h 1673"/>
                <a:gd name="T6" fmla="*/ 48 w 421"/>
                <a:gd name="T7" fmla="*/ 212 h 1673"/>
                <a:gd name="T8" fmla="*/ 63 w 421"/>
                <a:gd name="T9" fmla="*/ 259 h 1673"/>
                <a:gd name="T10" fmla="*/ 78 w 421"/>
                <a:gd name="T11" fmla="*/ 307 h 1673"/>
                <a:gd name="T12" fmla="*/ 94 w 421"/>
                <a:gd name="T13" fmla="*/ 358 h 1673"/>
                <a:gd name="T14" fmla="*/ 112 w 421"/>
                <a:gd name="T15" fmla="*/ 413 h 1673"/>
                <a:gd name="T16" fmla="*/ 166 w 421"/>
                <a:gd name="T17" fmla="*/ 641 h 1673"/>
                <a:gd name="T18" fmla="*/ 208 w 421"/>
                <a:gd name="T19" fmla="*/ 808 h 1673"/>
                <a:gd name="T20" fmla="*/ 210 w 421"/>
                <a:gd name="T21" fmla="*/ 820 h 1673"/>
                <a:gd name="T22" fmla="*/ 203 w 421"/>
                <a:gd name="T23" fmla="*/ 837 h 1673"/>
                <a:gd name="T24" fmla="*/ 187 w 421"/>
                <a:gd name="T25" fmla="*/ 831 h 1673"/>
                <a:gd name="T26" fmla="*/ 177 w 421"/>
                <a:gd name="T27" fmla="*/ 818 h 1673"/>
                <a:gd name="T28" fmla="*/ 169 w 421"/>
                <a:gd name="T29" fmla="*/ 772 h 1673"/>
                <a:gd name="T30" fmla="*/ 160 w 421"/>
                <a:gd name="T31" fmla="*/ 732 h 1673"/>
                <a:gd name="T32" fmla="*/ 149 w 421"/>
                <a:gd name="T33" fmla="*/ 693 h 1673"/>
                <a:gd name="T34" fmla="*/ 136 w 421"/>
                <a:gd name="T35" fmla="*/ 649 h 1673"/>
                <a:gd name="T36" fmla="*/ 89 w 421"/>
                <a:gd name="T37" fmla="*/ 420 h 1673"/>
                <a:gd name="T38" fmla="*/ 71 w 421"/>
                <a:gd name="T39" fmla="*/ 364 h 1673"/>
                <a:gd name="T40" fmla="*/ 56 w 421"/>
                <a:gd name="T41" fmla="*/ 312 h 1673"/>
                <a:gd name="T42" fmla="*/ 30 w 421"/>
                <a:gd name="T43" fmla="*/ 217 h 1673"/>
                <a:gd name="T44" fmla="*/ 0 w 421"/>
                <a:gd name="T45" fmla="*/ 8 h 1673"/>
                <a:gd name="T46" fmla="*/ 7 w 421"/>
                <a:gd name="T47" fmla="*/ 0 h 1673"/>
                <a:gd name="T48" fmla="*/ 15 w 421"/>
                <a:gd name="T49" fmla="*/ 7 h 1673"/>
                <a:gd name="T50" fmla="*/ 15 w 421"/>
                <a:gd name="T51" fmla="*/ 7 h 1673"/>
                <a:gd name="T52" fmla="*/ 15 w 421"/>
                <a:gd name="T53" fmla="*/ 7 h 167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21"/>
                <a:gd name="T82" fmla="*/ 0 h 1673"/>
                <a:gd name="T83" fmla="*/ 421 w 421"/>
                <a:gd name="T84" fmla="*/ 1673 h 167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21" h="1673">
                  <a:moveTo>
                    <a:pt x="31" y="13"/>
                  </a:moveTo>
                  <a:lnTo>
                    <a:pt x="56" y="234"/>
                  </a:lnTo>
                  <a:lnTo>
                    <a:pt x="75" y="331"/>
                  </a:lnTo>
                  <a:lnTo>
                    <a:pt x="97" y="424"/>
                  </a:lnTo>
                  <a:lnTo>
                    <a:pt x="126" y="517"/>
                  </a:lnTo>
                  <a:lnTo>
                    <a:pt x="156" y="614"/>
                  </a:lnTo>
                  <a:lnTo>
                    <a:pt x="189" y="715"/>
                  </a:lnTo>
                  <a:lnTo>
                    <a:pt x="225" y="825"/>
                  </a:lnTo>
                  <a:lnTo>
                    <a:pt x="333" y="1281"/>
                  </a:lnTo>
                  <a:lnTo>
                    <a:pt x="417" y="1616"/>
                  </a:lnTo>
                  <a:lnTo>
                    <a:pt x="421" y="1639"/>
                  </a:lnTo>
                  <a:lnTo>
                    <a:pt x="407" y="1673"/>
                  </a:lnTo>
                  <a:lnTo>
                    <a:pt x="375" y="1661"/>
                  </a:lnTo>
                  <a:lnTo>
                    <a:pt x="354" y="1635"/>
                  </a:lnTo>
                  <a:lnTo>
                    <a:pt x="339" y="1543"/>
                  </a:lnTo>
                  <a:lnTo>
                    <a:pt x="320" y="1464"/>
                  </a:lnTo>
                  <a:lnTo>
                    <a:pt x="299" y="1386"/>
                  </a:lnTo>
                  <a:lnTo>
                    <a:pt x="272" y="1298"/>
                  </a:lnTo>
                  <a:lnTo>
                    <a:pt x="179" y="840"/>
                  </a:lnTo>
                  <a:lnTo>
                    <a:pt x="143" y="728"/>
                  </a:lnTo>
                  <a:lnTo>
                    <a:pt x="113" y="623"/>
                  </a:lnTo>
                  <a:lnTo>
                    <a:pt x="61" y="433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5" name="Freeform 52"/>
            <p:cNvSpPr>
              <a:spLocks/>
            </p:cNvSpPr>
            <p:nvPr/>
          </p:nvSpPr>
          <p:spPr bwMode="auto">
            <a:xfrm>
              <a:off x="2473" y="2244"/>
              <a:ext cx="687" cy="43"/>
            </a:xfrm>
            <a:custGeom>
              <a:avLst/>
              <a:gdLst>
                <a:gd name="T0" fmla="*/ 9 w 1375"/>
                <a:gd name="T1" fmla="*/ 5 h 88"/>
                <a:gd name="T2" fmla="*/ 99 w 1375"/>
                <a:gd name="T3" fmla="*/ 7 h 88"/>
                <a:gd name="T4" fmla="*/ 190 w 1375"/>
                <a:gd name="T5" fmla="*/ 0 h 88"/>
                <a:gd name="T6" fmla="*/ 668 w 1375"/>
                <a:gd name="T7" fmla="*/ 6 h 88"/>
                <a:gd name="T8" fmla="*/ 682 w 1375"/>
                <a:gd name="T9" fmla="*/ 11 h 88"/>
                <a:gd name="T10" fmla="*/ 687 w 1375"/>
                <a:gd name="T11" fmla="*/ 24 h 88"/>
                <a:gd name="T12" fmla="*/ 682 w 1375"/>
                <a:gd name="T13" fmla="*/ 37 h 88"/>
                <a:gd name="T14" fmla="*/ 668 w 1375"/>
                <a:gd name="T15" fmla="*/ 43 h 88"/>
                <a:gd name="T16" fmla="*/ 430 w 1375"/>
                <a:gd name="T17" fmla="*/ 37 h 88"/>
                <a:gd name="T18" fmla="*/ 190 w 1375"/>
                <a:gd name="T19" fmla="*/ 32 h 88"/>
                <a:gd name="T20" fmla="*/ 97 w 1375"/>
                <a:gd name="T21" fmla="*/ 31 h 88"/>
                <a:gd name="T22" fmla="*/ 6 w 1375"/>
                <a:gd name="T23" fmla="*/ 20 h 88"/>
                <a:gd name="T24" fmla="*/ 0 w 1375"/>
                <a:gd name="T25" fmla="*/ 10 h 88"/>
                <a:gd name="T26" fmla="*/ 9 w 1375"/>
                <a:gd name="T27" fmla="*/ 5 h 88"/>
                <a:gd name="T28" fmla="*/ 9 w 1375"/>
                <a:gd name="T29" fmla="*/ 5 h 88"/>
                <a:gd name="T30" fmla="*/ 9 w 1375"/>
                <a:gd name="T31" fmla="*/ 5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75"/>
                <a:gd name="T49" fmla="*/ 0 h 88"/>
                <a:gd name="T50" fmla="*/ 1375 w 1375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75" h="88">
                  <a:moveTo>
                    <a:pt x="18" y="10"/>
                  </a:moveTo>
                  <a:lnTo>
                    <a:pt x="198" y="15"/>
                  </a:lnTo>
                  <a:lnTo>
                    <a:pt x="381" y="0"/>
                  </a:lnTo>
                  <a:lnTo>
                    <a:pt x="1337" y="12"/>
                  </a:lnTo>
                  <a:lnTo>
                    <a:pt x="1365" y="23"/>
                  </a:lnTo>
                  <a:lnTo>
                    <a:pt x="1375" y="50"/>
                  </a:lnTo>
                  <a:lnTo>
                    <a:pt x="1365" y="76"/>
                  </a:lnTo>
                  <a:lnTo>
                    <a:pt x="1337" y="88"/>
                  </a:lnTo>
                  <a:lnTo>
                    <a:pt x="860" y="76"/>
                  </a:lnTo>
                  <a:lnTo>
                    <a:pt x="381" y="65"/>
                  </a:lnTo>
                  <a:lnTo>
                    <a:pt x="194" y="63"/>
                  </a:lnTo>
                  <a:lnTo>
                    <a:pt x="12" y="40"/>
                  </a:lnTo>
                  <a:lnTo>
                    <a:pt x="0" y="21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6" name="Freeform 53"/>
            <p:cNvSpPr>
              <a:spLocks/>
            </p:cNvSpPr>
            <p:nvPr/>
          </p:nvSpPr>
          <p:spPr bwMode="auto">
            <a:xfrm>
              <a:off x="3174" y="2246"/>
              <a:ext cx="130" cy="47"/>
            </a:xfrm>
            <a:custGeom>
              <a:avLst/>
              <a:gdLst>
                <a:gd name="T0" fmla="*/ 13 w 261"/>
                <a:gd name="T1" fmla="*/ 20 h 95"/>
                <a:gd name="T2" fmla="*/ 51 w 261"/>
                <a:gd name="T3" fmla="*/ 12 h 95"/>
                <a:gd name="T4" fmla="*/ 121 w 261"/>
                <a:gd name="T5" fmla="*/ 0 h 95"/>
                <a:gd name="T6" fmla="*/ 130 w 261"/>
                <a:gd name="T7" fmla="*/ 4 h 95"/>
                <a:gd name="T8" fmla="*/ 125 w 261"/>
                <a:gd name="T9" fmla="*/ 14 h 95"/>
                <a:gd name="T10" fmla="*/ 92 w 261"/>
                <a:gd name="T11" fmla="*/ 29 h 95"/>
                <a:gd name="T12" fmla="*/ 60 w 261"/>
                <a:gd name="T13" fmla="*/ 45 h 95"/>
                <a:gd name="T14" fmla="*/ 13 w 261"/>
                <a:gd name="T15" fmla="*/ 47 h 95"/>
                <a:gd name="T16" fmla="*/ 0 w 261"/>
                <a:gd name="T17" fmla="*/ 34 h 95"/>
                <a:gd name="T18" fmla="*/ 3 w 261"/>
                <a:gd name="T19" fmla="*/ 24 h 95"/>
                <a:gd name="T20" fmla="*/ 13 w 261"/>
                <a:gd name="T21" fmla="*/ 20 h 95"/>
                <a:gd name="T22" fmla="*/ 13 w 261"/>
                <a:gd name="T23" fmla="*/ 20 h 95"/>
                <a:gd name="T24" fmla="*/ 13 w 261"/>
                <a:gd name="T25" fmla="*/ 20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1"/>
                <a:gd name="T40" fmla="*/ 0 h 95"/>
                <a:gd name="T41" fmla="*/ 261 w 261"/>
                <a:gd name="T42" fmla="*/ 95 h 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1" h="95">
                  <a:moveTo>
                    <a:pt x="27" y="40"/>
                  </a:moveTo>
                  <a:lnTo>
                    <a:pt x="103" y="25"/>
                  </a:lnTo>
                  <a:lnTo>
                    <a:pt x="242" y="0"/>
                  </a:lnTo>
                  <a:lnTo>
                    <a:pt x="261" y="8"/>
                  </a:lnTo>
                  <a:lnTo>
                    <a:pt x="251" y="29"/>
                  </a:lnTo>
                  <a:lnTo>
                    <a:pt x="185" y="59"/>
                  </a:lnTo>
                  <a:lnTo>
                    <a:pt x="120" y="91"/>
                  </a:lnTo>
                  <a:lnTo>
                    <a:pt x="27" y="95"/>
                  </a:lnTo>
                  <a:lnTo>
                    <a:pt x="0" y="68"/>
                  </a:lnTo>
                  <a:lnTo>
                    <a:pt x="6" y="49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7" name="Freeform 54"/>
            <p:cNvSpPr>
              <a:spLocks/>
            </p:cNvSpPr>
            <p:nvPr/>
          </p:nvSpPr>
          <p:spPr bwMode="auto">
            <a:xfrm>
              <a:off x="2542" y="2255"/>
              <a:ext cx="105" cy="142"/>
            </a:xfrm>
            <a:custGeom>
              <a:avLst/>
              <a:gdLst>
                <a:gd name="T0" fmla="*/ 85 w 209"/>
                <a:gd name="T1" fmla="*/ 10 h 283"/>
                <a:gd name="T2" fmla="*/ 105 w 209"/>
                <a:gd name="T3" fmla="*/ 50 h 283"/>
                <a:gd name="T4" fmla="*/ 104 w 209"/>
                <a:gd name="T5" fmla="*/ 62 h 283"/>
                <a:gd name="T6" fmla="*/ 88 w 209"/>
                <a:gd name="T7" fmla="*/ 92 h 283"/>
                <a:gd name="T8" fmla="*/ 67 w 209"/>
                <a:gd name="T9" fmla="*/ 113 h 283"/>
                <a:gd name="T10" fmla="*/ 40 w 209"/>
                <a:gd name="T11" fmla="*/ 129 h 283"/>
                <a:gd name="T12" fmla="*/ 11 w 209"/>
                <a:gd name="T13" fmla="*/ 142 h 283"/>
                <a:gd name="T14" fmla="*/ 0 w 209"/>
                <a:gd name="T15" fmla="*/ 138 h 283"/>
                <a:gd name="T16" fmla="*/ 4 w 209"/>
                <a:gd name="T17" fmla="*/ 129 h 283"/>
                <a:gd name="T18" fmla="*/ 42 w 209"/>
                <a:gd name="T19" fmla="*/ 99 h 283"/>
                <a:gd name="T20" fmla="*/ 65 w 209"/>
                <a:gd name="T21" fmla="*/ 55 h 283"/>
                <a:gd name="T22" fmla="*/ 52 w 209"/>
                <a:gd name="T23" fmla="*/ 24 h 283"/>
                <a:gd name="T24" fmla="*/ 52 w 209"/>
                <a:gd name="T25" fmla="*/ 10 h 283"/>
                <a:gd name="T26" fmla="*/ 61 w 209"/>
                <a:gd name="T27" fmla="*/ 0 h 283"/>
                <a:gd name="T28" fmla="*/ 85 w 209"/>
                <a:gd name="T29" fmla="*/ 10 h 283"/>
                <a:gd name="T30" fmla="*/ 85 w 209"/>
                <a:gd name="T31" fmla="*/ 10 h 283"/>
                <a:gd name="T32" fmla="*/ 85 w 209"/>
                <a:gd name="T33" fmla="*/ 10 h 2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9"/>
                <a:gd name="T52" fmla="*/ 0 h 283"/>
                <a:gd name="T53" fmla="*/ 209 w 209"/>
                <a:gd name="T54" fmla="*/ 283 h 2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9" h="283">
                  <a:moveTo>
                    <a:pt x="169" y="19"/>
                  </a:moveTo>
                  <a:lnTo>
                    <a:pt x="209" y="99"/>
                  </a:lnTo>
                  <a:lnTo>
                    <a:pt x="207" y="124"/>
                  </a:lnTo>
                  <a:lnTo>
                    <a:pt x="175" y="184"/>
                  </a:lnTo>
                  <a:lnTo>
                    <a:pt x="133" y="226"/>
                  </a:lnTo>
                  <a:lnTo>
                    <a:pt x="80" y="257"/>
                  </a:lnTo>
                  <a:lnTo>
                    <a:pt x="21" y="283"/>
                  </a:lnTo>
                  <a:lnTo>
                    <a:pt x="0" y="276"/>
                  </a:lnTo>
                  <a:lnTo>
                    <a:pt x="8" y="257"/>
                  </a:lnTo>
                  <a:lnTo>
                    <a:pt x="84" y="198"/>
                  </a:lnTo>
                  <a:lnTo>
                    <a:pt x="129" y="110"/>
                  </a:lnTo>
                  <a:lnTo>
                    <a:pt x="103" y="48"/>
                  </a:lnTo>
                  <a:lnTo>
                    <a:pt x="103" y="19"/>
                  </a:lnTo>
                  <a:lnTo>
                    <a:pt x="122" y="0"/>
                  </a:lnTo>
                  <a:lnTo>
                    <a:pt x="16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8" name="Freeform 55"/>
            <p:cNvSpPr>
              <a:spLocks/>
            </p:cNvSpPr>
            <p:nvPr/>
          </p:nvSpPr>
          <p:spPr bwMode="auto">
            <a:xfrm>
              <a:off x="2482" y="2385"/>
              <a:ext cx="51" cy="65"/>
            </a:xfrm>
            <a:custGeom>
              <a:avLst/>
              <a:gdLst>
                <a:gd name="T0" fmla="*/ 15 w 101"/>
                <a:gd name="T1" fmla="*/ 61 h 130"/>
                <a:gd name="T2" fmla="*/ 0 w 101"/>
                <a:gd name="T3" fmla="*/ 40 h 130"/>
                <a:gd name="T4" fmla="*/ 2 w 101"/>
                <a:gd name="T5" fmla="*/ 28 h 130"/>
                <a:gd name="T6" fmla="*/ 19 w 101"/>
                <a:gd name="T7" fmla="*/ 12 h 130"/>
                <a:gd name="T8" fmla="*/ 39 w 101"/>
                <a:gd name="T9" fmla="*/ 0 h 130"/>
                <a:gd name="T10" fmla="*/ 51 w 101"/>
                <a:gd name="T11" fmla="*/ 3 h 130"/>
                <a:gd name="T12" fmla="*/ 48 w 101"/>
                <a:gd name="T13" fmla="*/ 14 h 130"/>
                <a:gd name="T14" fmla="*/ 27 w 101"/>
                <a:gd name="T15" fmla="*/ 38 h 130"/>
                <a:gd name="T16" fmla="*/ 31 w 101"/>
                <a:gd name="T17" fmla="*/ 52 h 130"/>
                <a:gd name="T18" fmla="*/ 27 w 101"/>
                <a:gd name="T19" fmla="*/ 65 h 130"/>
                <a:gd name="T20" fmla="*/ 15 w 101"/>
                <a:gd name="T21" fmla="*/ 61 h 130"/>
                <a:gd name="T22" fmla="*/ 15 w 101"/>
                <a:gd name="T23" fmla="*/ 61 h 130"/>
                <a:gd name="T24" fmla="*/ 15 w 101"/>
                <a:gd name="T25" fmla="*/ 61 h 1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30"/>
                <a:gd name="T41" fmla="*/ 101 w 101"/>
                <a:gd name="T42" fmla="*/ 130 h 1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30">
                  <a:moveTo>
                    <a:pt x="29" y="122"/>
                  </a:moveTo>
                  <a:lnTo>
                    <a:pt x="0" y="80"/>
                  </a:lnTo>
                  <a:lnTo>
                    <a:pt x="4" y="57"/>
                  </a:lnTo>
                  <a:lnTo>
                    <a:pt x="38" y="25"/>
                  </a:lnTo>
                  <a:lnTo>
                    <a:pt x="78" y="0"/>
                  </a:lnTo>
                  <a:lnTo>
                    <a:pt x="101" y="6"/>
                  </a:lnTo>
                  <a:lnTo>
                    <a:pt x="95" y="29"/>
                  </a:lnTo>
                  <a:lnTo>
                    <a:pt x="54" y="76"/>
                  </a:lnTo>
                  <a:lnTo>
                    <a:pt x="61" y="105"/>
                  </a:lnTo>
                  <a:lnTo>
                    <a:pt x="54" y="130"/>
                  </a:lnTo>
                  <a:lnTo>
                    <a:pt x="29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9" name="Freeform 56"/>
            <p:cNvSpPr>
              <a:spLocks/>
            </p:cNvSpPr>
            <p:nvPr/>
          </p:nvSpPr>
          <p:spPr bwMode="auto">
            <a:xfrm>
              <a:off x="3055" y="2252"/>
              <a:ext cx="152" cy="93"/>
            </a:xfrm>
            <a:custGeom>
              <a:avLst/>
              <a:gdLst>
                <a:gd name="T0" fmla="*/ 33 w 304"/>
                <a:gd name="T1" fmla="*/ 14 h 187"/>
                <a:gd name="T2" fmla="*/ 38 w 304"/>
                <a:gd name="T3" fmla="*/ 31 h 187"/>
                <a:gd name="T4" fmla="*/ 47 w 304"/>
                <a:gd name="T5" fmla="*/ 44 h 187"/>
                <a:gd name="T6" fmla="*/ 60 w 304"/>
                <a:gd name="T7" fmla="*/ 53 h 187"/>
                <a:gd name="T8" fmla="*/ 76 w 304"/>
                <a:gd name="T9" fmla="*/ 62 h 187"/>
                <a:gd name="T10" fmla="*/ 144 w 304"/>
                <a:gd name="T11" fmla="*/ 64 h 187"/>
                <a:gd name="T12" fmla="*/ 152 w 304"/>
                <a:gd name="T13" fmla="*/ 70 h 187"/>
                <a:gd name="T14" fmla="*/ 147 w 304"/>
                <a:gd name="T15" fmla="*/ 78 h 187"/>
                <a:gd name="T16" fmla="*/ 107 w 304"/>
                <a:gd name="T17" fmla="*/ 87 h 187"/>
                <a:gd name="T18" fmla="*/ 70 w 304"/>
                <a:gd name="T19" fmla="*/ 93 h 187"/>
                <a:gd name="T20" fmla="*/ 23 w 304"/>
                <a:gd name="T21" fmla="*/ 65 h 187"/>
                <a:gd name="T22" fmla="*/ 0 w 304"/>
                <a:gd name="T23" fmla="*/ 18 h 187"/>
                <a:gd name="T24" fmla="*/ 3 w 304"/>
                <a:gd name="T25" fmla="*/ 5 h 187"/>
                <a:gd name="T26" fmla="*/ 15 w 304"/>
                <a:gd name="T27" fmla="*/ 0 h 187"/>
                <a:gd name="T28" fmla="*/ 33 w 304"/>
                <a:gd name="T29" fmla="*/ 14 h 187"/>
                <a:gd name="T30" fmla="*/ 33 w 304"/>
                <a:gd name="T31" fmla="*/ 14 h 187"/>
                <a:gd name="T32" fmla="*/ 33 w 304"/>
                <a:gd name="T33" fmla="*/ 14 h 1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4"/>
                <a:gd name="T52" fmla="*/ 0 h 187"/>
                <a:gd name="T53" fmla="*/ 304 w 304"/>
                <a:gd name="T54" fmla="*/ 187 h 1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4" h="187">
                  <a:moveTo>
                    <a:pt x="66" y="29"/>
                  </a:moveTo>
                  <a:lnTo>
                    <a:pt x="76" y="63"/>
                  </a:lnTo>
                  <a:lnTo>
                    <a:pt x="95" y="88"/>
                  </a:lnTo>
                  <a:lnTo>
                    <a:pt x="121" y="107"/>
                  </a:lnTo>
                  <a:lnTo>
                    <a:pt x="152" y="124"/>
                  </a:lnTo>
                  <a:lnTo>
                    <a:pt x="287" y="128"/>
                  </a:lnTo>
                  <a:lnTo>
                    <a:pt x="304" y="141"/>
                  </a:lnTo>
                  <a:lnTo>
                    <a:pt x="293" y="156"/>
                  </a:lnTo>
                  <a:lnTo>
                    <a:pt x="215" y="175"/>
                  </a:lnTo>
                  <a:lnTo>
                    <a:pt x="139" y="187"/>
                  </a:lnTo>
                  <a:lnTo>
                    <a:pt x="47" y="130"/>
                  </a:lnTo>
                  <a:lnTo>
                    <a:pt x="0" y="36"/>
                  </a:lnTo>
                  <a:lnTo>
                    <a:pt x="7" y="10"/>
                  </a:lnTo>
                  <a:lnTo>
                    <a:pt x="30" y="0"/>
                  </a:lnTo>
                  <a:lnTo>
                    <a:pt x="6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30" name="Freeform 57"/>
            <p:cNvSpPr>
              <a:spLocks/>
            </p:cNvSpPr>
            <p:nvPr/>
          </p:nvSpPr>
          <p:spPr bwMode="auto">
            <a:xfrm>
              <a:off x="3228" y="2321"/>
              <a:ext cx="25" cy="83"/>
            </a:xfrm>
            <a:custGeom>
              <a:avLst/>
              <a:gdLst>
                <a:gd name="T0" fmla="*/ 22 w 49"/>
                <a:gd name="T1" fmla="*/ 8 h 167"/>
                <a:gd name="T2" fmla="*/ 25 w 49"/>
                <a:gd name="T3" fmla="*/ 35 h 167"/>
                <a:gd name="T4" fmla="*/ 20 w 49"/>
                <a:gd name="T5" fmla="*/ 76 h 167"/>
                <a:gd name="T6" fmla="*/ 12 w 49"/>
                <a:gd name="T7" fmla="*/ 83 h 167"/>
                <a:gd name="T8" fmla="*/ 5 w 49"/>
                <a:gd name="T9" fmla="*/ 76 h 167"/>
                <a:gd name="T10" fmla="*/ 0 w 49"/>
                <a:gd name="T11" fmla="*/ 35 h 167"/>
                <a:gd name="T12" fmla="*/ 3 w 49"/>
                <a:gd name="T13" fmla="*/ 8 h 167"/>
                <a:gd name="T14" fmla="*/ 12 w 49"/>
                <a:gd name="T15" fmla="*/ 0 h 167"/>
                <a:gd name="T16" fmla="*/ 22 w 49"/>
                <a:gd name="T17" fmla="*/ 8 h 167"/>
                <a:gd name="T18" fmla="*/ 22 w 49"/>
                <a:gd name="T19" fmla="*/ 8 h 167"/>
                <a:gd name="T20" fmla="*/ 22 w 49"/>
                <a:gd name="T21" fmla="*/ 8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67"/>
                <a:gd name="T35" fmla="*/ 49 w 49"/>
                <a:gd name="T36" fmla="*/ 167 h 1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67">
                  <a:moveTo>
                    <a:pt x="43" y="17"/>
                  </a:moveTo>
                  <a:lnTo>
                    <a:pt x="49" y="71"/>
                  </a:lnTo>
                  <a:lnTo>
                    <a:pt x="40" y="152"/>
                  </a:lnTo>
                  <a:lnTo>
                    <a:pt x="24" y="167"/>
                  </a:lnTo>
                  <a:lnTo>
                    <a:pt x="9" y="152"/>
                  </a:lnTo>
                  <a:lnTo>
                    <a:pt x="0" y="71"/>
                  </a:lnTo>
                  <a:lnTo>
                    <a:pt x="5" y="17"/>
                  </a:lnTo>
                  <a:lnTo>
                    <a:pt x="24" y="0"/>
                  </a:lnTo>
                  <a:lnTo>
                    <a:pt x="4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31" name="Freeform 58"/>
            <p:cNvSpPr>
              <a:spLocks/>
            </p:cNvSpPr>
            <p:nvPr/>
          </p:nvSpPr>
          <p:spPr bwMode="auto">
            <a:xfrm>
              <a:off x="2529" y="2148"/>
              <a:ext cx="33" cy="70"/>
            </a:xfrm>
            <a:custGeom>
              <a:avLst/>
              <a:gdLst>
                <a:gd name="T0" fmla="*/ 25 w 66"/>
                <a:gd name="T1" fmla="*/ 13 h 141"/>
                <a:gd name="T2" fmla="*/ 33 w 66"/>
                <a:gd name="T3" fmla="*/ 61 h 141"/>
                <a:gd name="T4" fmla="*/ 28 w 66"/>
                <a:gd name="T5" fmla="*/ 70 h 141"/>
                <a:gd name="T6" fmla="*/ 19 w 66"/>
                <a:gd name="T7" fmla="*/ 66 h 141"/>
                <a:gd name="T8" fmla="*/ 0 w 66"/>
                <a:gd name="T9" fmla="*/ 15 h 141"/>
                <a:gd name="T10" fmla="*/ 2 w 66"/>
                <a:gd name="T11" fmla="*/ 4 h 141"/>
                <a:gd name="T12" fmla="*/ 10 w 66"/>
                <a:gd name="T13" fmla="*/ 0 h 141"/>
                <a:gd name="T14" fmla="*/ 25 w 66"/>
                <a:gd name="T15" fmla="*/ 13 h 141"/>
                <a:gd name="T16" fmla="*/ 25 w 66"/>
                <a:gd name="T17" fmla="*/ 13 h 141"/>
                <a:gd name="T18" fmla="*/ 25 w 66"/>
                <a:gd name="T19" fmla="*/ 13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141"/>
                <a:gd name="T32" fmla="*/ 66 w 66"/>
                <a:gd name="T33" fmla="*/ 141 h 1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141">
                  <a:moveTo>
                    <a:pt x="51" y="27"/>
                  </a:moveTo>
                  <a:lnTo>
                    <a:pt x="66" y="122"/>
                  </a:lnTo>
                  <a:lnTo>
                    <a:pt x="57" y="141"/>
                  </a:lnTo>
                  <a:lnTo>
                    <a:pt x="38" y="133"/>
                  </a:lnTo>
                  <a:lnTo>
                    <a:pt x="0" y="31"/>
                  </a:lnTo>
                  <a:lnTo>
                    <a:pt x="5" y="8"/>
                  </a:lnTo>
                  <a:lnTo>
                    <a:pt x="20" y="0"/>
                  </a:lnTo>
                  <a:lnTo>
                    <a:pt x="5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32" name="Freeform 59"/>
            <p:cNvSpPr>
              <a:spLocks/>
            </p:cNvSpPr>
            <p:nvPr/>
          </p:nvSpPr>
          <p:spPr bwMode="auto">
            <a:xfrm>
              <a:off x="2532" y="2105"/>
              <a:ext cx="606" cy="60"/>
            </a:xfrm>
            <a:custGeom>
              <a:avLst/>
              <a:gdLst>
                <a:gd name="T0" fmla="*/ 1 w 1213"/>
                <a:gd name="T1" fmla="*/ 44 h 119"/>
                <a:gd name="T2" fmla="*/ 61 w 1213"/>
                <a:gd name="T3" fmla="*/ 37 h 119"/>
                <a:gd name="T4" fmla="*/ 308 w 1213"/>
                <a:gd name="T5" fmla="*/ 10 h 119"/>
                <a:gd name="T6" fmla="*/ 454 w 1213"/>
                <a:gd name="T7" fmla="*/ 0 h 119"/>
                <a:gd name="T8" fmla="*/ 600 w 1213"/>
                <a:gd name="T9" fmla="*/ 3 h 119"/>
                <a:gd name="T10" fmla="*/ 606 w 1213"/>
                <a:gd name="T11" fmla="*/ 11 h 119"/>
                <a:gd name="T12" fmla="*/ 600 w 1213"/>
                <a:gd name="T13" fmla="*/ 18 h 119"/>
                <a:gd name="T14" fmla="*/ 296 w 1213"/>
                <a:gd name="T15" fmla="*/ 35 h 119"/>
                <a:gd name="T16" fmla="*/ 62 w 1213"/>
                <a:gd name="T17" fmla="*/ 57 h 119"/>
                <a:gd name="T18" fmla="*/ 12 w 1213"/>
                <a:gd name="T19" fmla="*/ 60 h 119"/>
                <a:gd name="T20" fmla="*/ 0 w 1213"/>
                <a:gd name="T21" fmla="*/ 53 h 119"/>
                <a:gd name="T22" fmla="*/ 1 w 1213"/>
                <a:gd name="T23" fmla="*/ 44 h 119"/>
                <a:gd name="T24" fmla="*/ 1 w 1213"/>
                <a:gd name="T25" fmla="*/ 44 h 119"/>
                <a:gd name="T26" fmla="*/ 1 w 1213"/>
                <a:gd name="T27" fmla="*/ 44 h 1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13"/>
                <a:gd name="T43" fmla="*/ 0 h 119"/>
                <a:gd name="T44" fmla="*/ 1213 w 1213"/>
                <a:gd name="T45" fmla="*/ 119 h 11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13" h="119">
                  <a:moveTo>
                    <a:pt x="2" y="87"/>
                  </a:moveTo>
                  <a:lnTo>
                    <a:pt x="122" y="74"/>
                  </a:lnTo>
                  <a:lnTo>
                    <a:pt x="616" y="19"/>
                  </a:lnTo>
                  <a:lnTo>
                    <a:pt x="909" y="0"/>
                  </a:lnTo>
                  <a:lnTo>
                    <a:pt x="1200" y="5"/>
                  </a:lnTo>
                  <a:lnTo>
                    <a:pt x="1213" y="21"/>
                  </a:lnTo>
                  <a:lnTo>
                    <a:pt x="1200" y="36"/>
                  </a:lnTo>
                  <a:lnTo>
                    <a:pt x="593" y="70"/>
                  </a:lnTo>
                  <a:lnTo>
                    <a:pt x="124" y="114"/>
                  </a:lnTo>
                  <a:lnTo>
                    <a:pt x="25" y="119"/>
                  </a:lnTo>
                  <a:lnTo>
                    <a:pt x="0" y="106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33" name="Freeform 60"/>
            <p:cNvSpPr>
              <a:spLocks/>
            </p:cNvSpPr>
            <p:nvPr/>
          </p:nvSpPr>
          <p:spPr bwMode="auto">
            <a:xfrm>
              <a:off x="3121" y="2108"/>
              <a:ext cx="24" cy="80"/>
            </a:xfrm>
            <a:custGeom>
              <a:avLst/>
              <a:gdLst>
                <a:gd name="T0" fmla="*/ 24 w 47"/>
                <a:gd name="T1" fmla="*/ 12 h 160"/>
                <a:gd name="T2" fmla="*/ 19 w 47"/>
                <a:gd name="T3" fmla="*/ 74 h 160"/>
                <a:gd name="T4" fmla="*/ 12 w 47"/>
                <a:gd name="T5" fmla="*/ 80 h 160"/>
                <a:gd name="T6" fmla="*/ 4 w 47"/>
                <a:gd name="T7" fmla="*/ 74 h 160"/>
                <a:gd name="T8" fmla="*/ 0 w 47"/>
                <a:gd name="T9" fmla="*/ 12 h 160"/>
                <a:gd name="T10" fmla="*/ 4 w 47"/>
                <a:gd name="T11" fmla="*/ 3 h 160"/>
                <a:gd name="T12" fmla="*/ 12 w 47"/>
                <a:gd name="T13" fmla="*/ 0 h 160"/>
                <a:gd name="T14" fmla="*/ 24 w 47"/>
                <a:gd name="T15" fmla="*/ 12 h 160"/>
                <a:gd name="T16" fmla="*/ 24 w 47"/>
                <a:gd name="T17" fmla="*/ 12 h 160"/>
                <a:gd name="T18" fmla="*/ 24 w 47"/>
                <a:gd name="T19" fmla="*/ 12 h 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160"/>
                <a:gd name="T32" fmla="*/ 47 w 47"/>
                <a:gd name="T33" fmla="*/ 160 h 1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160">
                  <a:moveTo>
                    <a:pt x="47" y="25"/>
                  </a:moveTo>
                  <a:lnTo>
                    <a:pt x="38" y="147"/>
                  </a:lnTo>
                  <a:lnTo>
                    <a:pt x="23" y="160"/>
                  </a:lnTo>
                  <a:lnTo>
                    <a:pt x="8" y="147"/>
                  </a:lnTo>
                  <a:lnTo>
                    <a:pt x="0" y="25"/>
                  </a:lnTo>
                  <a:lnTo>
                    <a:pt x="8" y="6"/>
                  </a:lnTo>
                  <a:lnTo>
                    <a:pt x="23" y="0"/>
                  </a:lnTo>
                  <a:lnTo>
                    <a:pt x="47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34" name="Freeform 61"/>
            <p:cNvSpPr>
              <a:spLocks/>
            </p:cNvSpPr>
            <p:nvPr/>
          </p:nvSpPr>
          <p:spPr bwMode="auto">
            <a:xfrm>
              <a:off x="2996" y="2139"/>
              <a:ext cx="23" cy="61"/>
            </a:xfrm>
            <a:custGeom>
              <a:avLst/>
              <a:gdLst>
                <a:gd name="T0" fmla="*/ 23 w 46"/>
                <a:gd name="T1" fmla="*/ 12 h 122"/>
                <a:gd name="T2" fmla="*/ 19 w 46"/>
                <a:gd name="T3" fmla="*/ 54 h 122"/>
                <a:gd name="T4" fmla="*/ 12 w 46"/>
                <a:gd name="T5" fmla="*/ 61 h 122"/>
                <a:gd name="T6" fmla="*/ 5 w 46"/>
                <a:gd name="T7" fmla="*/ 53 h 122"/>
                <a:gd name="T8" fmla="*/ 0 w 46"/>
                <a:gd name="T9" fmla="*/ 12 h 122"/>
                <a:gd name="T10" fmla="*/ 3 w 46"/>
                <a:gd name="T11" fmla="*/ 3 h 122"/>
                <a:gd name="T12" fmla="*/ 12 w 46"/>
                <a:gd name="T13" fmla="*/ 0 h 122"/>
                <a:gd name="T14" fmla="*/ 23 w 46"/>
                <a:gd name="T15" fmla="*/ 12 h 122"/>
                <a:gd name="T16" fmla="*/ 23 w 46"/>
                <a:gd name="T17" fmla="*/ 12 h 122"/>
                <a:gd name="T18" fmla="*/ 23 w 46"/>
                <a:gd name="T19" fmla="*/ 12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122"/>
                <a:gd name="T32" fmla="*/ 46 w 46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122">
                  <a:moveTo>
                    <a:pt x="46" y="23"/>
                  </a:moveTo>
                  <a:lnTo>
                    <a:pt x="38" y="108"/>
                  </a:lnTo>
                  <a:lnTo>
                    <a:pt x="23" y="122"/>
                  </a:lnTo>
                  <a:lnTo>
                    <a:pt x="9" y="105"/>
                  </a:lnTo>
                  <a:lnTo>
                    <a:pt x="0" y="23"/>
                  </a:lnTo>
                  <a:lnTo>
                    <a:pt x="7" y="6"/>
                  </a:lnTo>
                  <a:lnTo>
                    <a:pt x="23" y="0"/>
                  </a:lnTo>
                  <a:lnTo>
                    <a:pt x="4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35" name="Freeform 62"/>
            <p:cNvSpPr>
              <a:spLocks/>
            </p:cNvSpPr>
            <p:nvPr/>
          </p:nvSpPr>
          <p:spPr bwMode="auto">
            <a:xfrm>
              <a:off x="2882" y="2138"/>
              <a:ext cx="29" cy="61"/>
            </a:xfrm>
            <a:custGeom>
              <a:avLst/>
              <a:gdLst>
                <a:gd name="T0" fmla="*/ 29 w 57"/>
                <a:gd name="T1" fmla="*/ 9 h 122"/>
                <a:gd name="T2" fmla="*/ 24 w 57"/>
                <a:gd name="T3" fmla="*/ 49 h 122"/>
                <a:gd name="T4" fmla="*/ 16 w 57"/>
                <a:gd name="T5" fmla="*/ 61 h 122"/>
                <a:gd name="T6" fmla="*/ 9 w 57"/>
                <a:gd name="T7" fmla="*/ 52 h 122"/>
                <a:gd name="T8" fmla="*/ 0 w 57"/>
                <a:gd name="T9" fmla="*/ 8 h 122"/>
                <a:gd name="T10" fmla="*/ 5 w 57"/>
                <a:gd name="T11" fmla="*/ 1 h 122"/>
                <a:gd name="T12" fmla="*/ 14 w 57"/>
                <a:gd name="T13" fmla="*/ 0 h 122"/>
                <a:gd name="T14" fmla="*/ 29 w 57"/>
                <a:gd name="T15" fmla="*/ 9 h 122"/>
                <a:gd name="T16" fmla="*/ 29 w 57"/>
                <a:gd name="T17" fmla="*/ 9 h 122"/>
                <a:gd name="T18" fmla="*/ 29 w 57"/>
                <a:gd name="T19" fmla="*/ 9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"/>
                <a:gd name="T31" fmla="*/ 0 h 122"/>
                <a:gd name="T32" fmla="*/ 57 w 57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" h="122">
                  <a:moveTo>
                    <a:pt x="57" y="17"/>
                  </a:moveTo>
                  <a:lnTo>
                    <a:pt x="47" y="97"/>
                  </a:lnTo>
                  <a:lnTo>
                    <a:pt x="32" y="122"/>
                  </a:lnTo>
                  <a:lnTo>
                    <a:pt x="17" y="103"/>
                  </a:lnTo>
                  <a:lnTo>
                    <a:pt x="0" y="15"/>
                  </a:lnTo>
                  <a:lnTo>
                    <a:pt x="9" y="2"/>
                  </a:lnTo>
                  <a:lnTo>
                    <a:pt x="28" y="0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36" name="Freeform 63"/>
            <p:cNvSpPr>
              <a:spLocks/>
            </p:cNvSpPr>
            <p:nvPr/>
          </p:nvSpPr>
          <p:spPr bwMode="auto">
            <a:xfrm>
              <a:off x="2751" y="2134"/>
              <a:ext cx="27" cy="64"/>
            </a:xfrm>
            <a:custGeom>
              <a:avLst/>
              <a:gdLst>
                <a:gd name="T0" fmla="*/ 27 w 54"/>
                <a:gd name="T1" fmla="*/ 12 h 127"/>
                <a:gd name="T2" fmla="*/ 24 w 54"/>
                <a:gd name="T3" fmla="*/ 52 h 127"/>
                <a:gd name="T4" fmla="*/ 15 w 54"/>
                <a:gd name="T5" fmla="*/ 64 h 127"/>
                <a:gd name="T6" fmla="*/ 6 w 54"/>
                <a:gd name="T7" fmla="*/ 54 h 127"/>
                <a:gd name="T8" fmla="*/ 0 w 54"/>
                <a:gd name="T9" fmla="*/ 12 h 127"/>
                <a:gd name="T10" fmla="*/ 4 w 54"/>
                <a:gd name="T11" fmla="*/ 4 h 127"/>
                <a:gd name="T12" fmla="*/ 14 w 54"/>
                <a:gd name="T13" fmla="*/ 0 h 127"/>
                <a:gd name="T14" fmla="*/ 27 w 54"/>
                <a:gd name="T15" fmla="*/ 12 h 127"/>
                <a:gd name="T16" fmla="*/ 27 w 54"/>
                <a:gd name="T17" fmla="*/ 12 h 127"/>
                <a:gd name="T18" fmla="*/ 27 w 54"/>
                <a:gd name="T19" fmla="*/ 12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"/>
                <a:gd name="T31" fmla="*/ 0 h 127"/>
                <a:gd name="T32" fmla="*/ 54 w 54"/>
                <a:gd name="T33" fmla="*/ 127 h 1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" h="127">
                  <a:moveTo>
                    <a:pt x="54" y="24"/>
                  </a:moveTo>
                  <a:lnTo>
                    <a:pt x="48" y="104"/>
                  </a:lnTo>
                  <a:lnTo>
                    <a:pt x="31" y="127"/>
                  </a:lnTo>
                  <a:lnTo>
                    <a:pt x="12" y="108"/>
                  </a:lnTo>
                  <a:lnTo>
                    <a:pt x="0" y="24"/>
                  </a:lnTo>
                  <a:lnTo>
                    <a:pt x="8" y="7"/>
                  </a:lnTo>
                  <a:lnTo>
                    <a:pt x="27" y="0"/>
                  </a:lnTo>
                  <a:lnTo>
                    <a:pt x="5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37" name="Freeform 64"/>
            <p:cNvSpPr>
              <a:spLocks/>
            </p:cNvSpPr>
            <p:nvPr/>
          </p:nvSpPr>
          <p:spPr bwMode="auto">
            <a:xfrm>
              <a:off x="2637" y="2141"/>
              <a:ext cx="29" cy="68"/>
            </a:xfrm>
            <a:custGeom>
              <a:avLst/>
              <a:gdLst>
                <a:gd name="T0" fmla="*/ 29 w 57"/>
                <a:gd name="T1" fmla="*/ 10 h 137"/>
                <a:gd name="T2" fmla="*/ 27 w 57"/>
                <a:gd name="T3" fmla="*/ 29 h 137"/>
                <a:gd name="T4" fmla="*/ 27 w 57"/>
                <a:gd name="T5" fmla="*/ 61 h 137"/>
                <a:gd name="T6" fmla="*/ 19 w 57"/>
                <a:gd name="T7" fmla="*/ 68 h 137"/>
                <a:gd name="T8" fmla="*/ 12 w 57"/>
                <a:gd name="T9" fmla="*/ 61 h 137"/>
                <a:gd name="T10" fmla="*/ 4 w 57"/>
                <a:gd name="T11" fmla="*/ 31 h 137"/>
                <a:gd name="T12" fmla="*/ 0 w 57"/>
                <a:gd name="T13" fmla="*/ 9 h 137"/>
                <a:gd name="T14" fmla="*/ 4 w 57"/>
                <a:gd name="T15" fmla="*/ 2 h 137"/>
                <a:gd name="T16" fmla="*/ 15 w 57"/>
                <a:gd name="T17" fmla="*/ 0 h 137"/>
                <a:gd name="T18" fmla="*/ 29 w 57"/>
                <a:gd name="T19" fmla="*/ 10 h 137"/>
                <a:gd name="T20" fmla="*/ 29 w 57"/>
                <a:gd name="T21" fmla="*/ 10 h 137"/>
                <a:gd name="T22" fmla="*/ 29 w 57"/>
                <a:gd name="T23" fmla="*/ 1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7"/>
                <a:gd name="T37" fmla="*/ 0 h 137"/>
                <a:gd name="T38" fmla="*/ 57 w 57"/>
                <a:gd name="T39" fmla="*/ 137 h 1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7" h="137">
                  <a:moveTo>
                    <a:pt x="57" y="21"/>
                  </a:moveTo>
                  <a:lnTo>
                    <a:pt x="54" y="59"/>
                  </a:lnTo>
                  <a:lnTo>
                    <a:pt x="54" y="122"/>
                  </a:lnTo>
                  <a:lnTo>
                    <a:pt x="38" y="137"/>
                  </a:lnTo>
                  <a:lnTo>
                    <a:pt x="23" y="122"/>
                  </a:lnTo>
                  <a:lnTo>
                    <a:pt x="8" y="63"/>
                  </a:lnTo>
                  <a:lnTo>
                    <a:pt x="0" y="19"/>
                  </a:lnTo>
                  <a:lnTo>
                    <a:pt x="8" y="4"/>
                  </a:lnTo>
                  <a:lnTo>
                    <a:pt x="29" y="0"/>
                  </a:lnTo>
                  <a:lnTo>
                    <a:pt x="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38" name="Freeform 65"/>
            <p:cNvSpPr>
              <a:spLocks/>
            </p:cNvSpPr>
            <p:nvPr/>
          </p:nvSpPr>
          <p:spPr bwMode="auto">
            <a:xfrm>
              <a:off x="2971" y="1289"/>
              <a:ext cx="218" cy="93"/>
            </a:xfrm>
            <a:custGeom>
              <a:avLst/>
              <a:gdLst>
                <a:gd name="T0" fmla="*/ 8 w 437"/>
                <a:gd name="T1" fmla="*/ 0 h 184"/>
                <a:gd name="T2" fmla="*/ 122 w 437"/>
                <a:gd name="T3" fmla="*/ 5 h 184"/>
                <a:gd name="T4" fmla="*/ 171 w 437"/>
                <a:gd name="T5" fmla="*/ 22 h 184"/>
                <a:gd name="T6" fmla="*/ 210 w 437"/>
                <a:gd name="T7" fmla="*/ 59 h 184"/>
                <a:gd name="T8" fmla="*/ 215 w 437"/>
                <a:gd name="T9" fmla="*/ 70 h 184"/>
                <a:gd name="T10" fmla="*/ 218 w 437"/>
                <a:gd name="T11" fmla="*/ 83 h 184"/>
                <a:gd name="T12" fmla="*/ 211 w 437"/>
                <a:gd name="T13" fmla="*/ 93 h 184"/>
                <a:gd name="T14" fmla="*/ 188 w 437"/>
                <a:gd name="T15" fmla="*/ 87 h 184"/>
                <a:gd name="T16" fmla="*/ 180 w 437"/>
                <a:gd name="T17" fmla="*/ 78 h 184"/>
                <a:gd name="T18" fmla="*/ 165 w 437"/>
                <a:gd name="T19" fmla="*/ 59 h 184"/>
                <a:gd name="T20" fmla="*/ 147 w 437"/>
                <a:gd name="T21" fmla="*/ 43 h 184"/>
                <a:gd name="T22" fmla="*/ 127 w 437"/>
                <a:gd name="T23" fmla="*/ 32 h 184"/>
                <a:gd name="T24" fmla="*/ 106 w 437"/>
                <a:gd name="T25" fmla="*/ 25 h 184"/>
                <a:gd name="T26" fmla="*/ 8 w 437"/>
                <a:gd name="T27" fmla="*/ 15 h 184"/>
                <a:gd name="T28" fmla="*/ 0 w 437"/>
                <a:gd name="T29" fmla="*/ 8 h 184"/>
                <a:gd name="T30" fmla="*/ 8 w 437"/>
                <a:gd name="T31" fmla="*/ 0 h 184"/>
                <a:gd name="T32" fmla="*/ 8 w 437"/>
                <a:gd name="T33" fmla="*/ 0 h 184"/>
                <a:gd name="T34" fmla="*/ 8 w 437"/>
                <a:gd name="T35" fmla="*/ 0 h 1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7"/>
                <a:gd name="T55" fmla="*/ 0 h 184"/>
                <a:gd name="T56" fmla="*/ 437 w 437"/>
                <a:gd name="T57" fmla="*/ 184 h 1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7" h="184">
                  <a:moveTo>
                    <a:pt x="17" y="0"/>
                  </a:moveTo>
                  <a:lnTo>
                    <a:pt x="245" y="9"/>
                  </a:lnTo>
                  <a:lnTo>
                    <a:pt x="342" y="44"/>
                  </a:lnTo>
                  <a:lnTo>
                    <a:pt x="420" y="116"/>
                  </a:lnTo>
                  <a:lnTo>
                    <a:pt x="431" y="139"/>
                  </a:lnTo>
                  <a:lnTo>
                    <a:pt x="437" y="165"/>
                  </a:lnTo>
                  <a:lnTo>
                    <a:pt x="422" y="184"/>
                  </a:lnTo>
                  <a:lnTo>
                    <a:pt x="376" y="173"/>
                  </a:lnTo>
                  <a:lnTo>
                    <a:pt x="361" y="154"/>
                  </a:lnTo>
                  <a:lnTo>
                    <a:pt x="330" y="116"/>
                  </a:lnTo>
                  <a:lnTo>
                    <a:pt x="294" y="85"/>
                  </a:lnTo>
                  <a:lnTo>
                    <a:pt x="254" y="64"/>
                  </a:lnTo>
                  <a:lnTo>
                    <a:pt x="212" y="49"/>
                  </a:lnTo>
                  <a:lnTo>
                    <a:pt x="17" y="30"/>
                  </a:lnTo>
                  <a:lnTo>
                    <a:pt x="0" y="1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39" name="Freeform 66"/>
            <p:cNvSpPr>
              <a:spLocks/>
            </p:cNvSpPr>
            <p:nvPr/>
          </p:nvSpPr>
          <p:spPr bwMode="auto">
            <a:xfrm>
              <a:off x="2364" y="1575"/>
              <a:ext cx="175" cy="496"/>
            </a:xfrm>
            <a:custGeom>
              <a:avLst/>
              <a:gdLst>
                <a:gd name="T0" fmla="*/ 33 w 349"/>
                <a:gd name="T1" fmla="*/ 15 h 992"/>
                <a:gd name="T2" fmla="*/ 40 w 349"/>
                <a:gd name="T3" fmla="*/ 76 h 992"/>
                <a:gd name="T4" fmla="*/ 50 w 349"/>
                <a:gd name="T5" fmla="*/ 138 h 992"/>
                <a:gd name="T6" fmla="*/ 70 w 349"/>
                <a:gd name="T7" fmla="*/ 184 h 992"/>
                <a:gd name="T8" fmla="*/ 118 w 349"/>
                <a:gd name="T9" fmla="*/ 303 h 992"/>
                <a:gd name="T10" fmla="*/ 145 w 349"/>
                <a:gd name="T11" fmla="*/ 381 h 992"/>
                <a:gd name="T12" fmla="*/ 175 w 349"/>
                <a:gd name="T13" fmla="*/ 472 h 992"/>
                <a:gd name="T14" fmla="*/ 174 w 349"/>
                <a:gd name="T15" fmla="*/ 488 h 992"/>
                <a:gd name="T16" fmla="*/ 162 w 349"/>
                <a:gd name="T17" fmla="*/ 496 h 992"/>
                <a:gd name="T18" fmla="*/ 147 w 349"/>
                <a:gd name="T19" fmla="*/ 496 h 992"/>
                <a:gd name="T20" fmla="*/ 137 w 349"/>
                <a:gd name="T21" fmla="*/ 484 h 992"/>
                <a:gd name="T22" fmla="*/ 109 w 349"/>
                <a:gd name="T23" fmla="*/ 393 h 992"/>
                <a:gd name="T24" fmla="*/ 90 w 349"/>
                <a:gd name="T25" fmla="*/ 311 h 992"/>
                <a:gd name="T26" fmla="*/ 35 w 349"/>
                <a:gd name="T27" fmla="*/ 142 h 992"/>
                <a:gd name="T28" fmla="*/ 15 w 349"/>
                <a:gd name="T29" fmla="*/ 79 h 992"/>
                <a:gd name="T30" fmla="*/ 0 w 349"/>
                <a:gd name="T31" fmla="*/ 16 h 992"/>
                <a:gd name="T32" fmla="*/ 5 w 349"/>
                <a:gd name="T33" fmla="*/ 4 h 992"/>
                <a:gd name="T34" fmla="*/ 16 w 349"/>
                <a:gd name="T35" fmla="*/ 0 h 992"/>
                <a:gd name="T36" fmla="*/ 33 w 349"/>
                <a:gd name="T37" fmla="*/ 15 h 992"/>
                <a:gd name="T38" fmla="*/ 33 w 349"/>
                <a:gd name="T39" fmla="*/ 15 h 9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9"/>
                <a:gd name="T61" fmla="*/ 0 h 992"/>
                <a:gd name="T62" fmla="*/ 349 w 349"/>
                <a:gd name="T63" fmla="*/ 992 h 9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9" h="992">
                  <a:moveTo>
                    <a:pt x="66" y="30"/>
                  </a:moveTo>
                  <a:lnTo>
                    <a:pt x="80" y="152"/>
                  </a:lnTo>
                  <a:lnTo>
                    <a:pt x="100" y="276"/>
                  </a:lnTo>
                  <a:lnTo>
                    <a:pt x="140" y="367"/>
                  </a:lnTo>
                  <a:lnTo>
                    <a:pt x="235" y="605"/>
                  </a:lnTo>
                  <a:lnTo>
                    <a:pt x="289" y="762"/>
                  </a:lnTo>
                  <a:lnTo>
                    <a:pt x="349" y="943"/>
                  </a:lnTo>
                  <a:lnTo>
                    <a:pt x="348" y="975"/>
                  </a:lnTo>
                  <a:lnTo>
                    <a:pt x="323" y="992"/>
                  </a:lnTo>
                  <a:lnTo>
                    <a:pt x="294" y="992"/>
                  </a:lnTo>
                  <a:lnTo>
                    <a:pt x="273" y="968"/>
                  </a:lnTo>
                  <a:lnTo>
                    <a:pt x="218" y="785"/>
                  </a:lnTo>
                  <a:lnTo>
                    <a:pt x="180" y="622"/>
                  </a:lnTo>
                  <a:lnTo>
                    <a:pt x="70" y="283"/>
                  </a:lnTo>
                  <a:lnTo>
                    <a:pt x="30" y="158"/>
                  </a:lnTo>
                  <a:lnTo>
                    <a:pt x="0" y="32"/>
                  </a:lnTo>
                  <a:lnTo>
                    <a:pt x="9" y="8"/>
                  </a:lnTo>
                  <a:lnTo>
                    <a:pt x="32" y="0"/>
                  </a:lnTo>
                  <a:lnTo>
                    <a:pt x="6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40" name="Freeform 67"/>
            <p:cNvSpPr>
              <a:spLocks/>
            </p:cNvSpPr>
            <p:nvPr/>
          </p:nvSpPr>
          <p:spPr bwMode="auto">
            <a:xfrm>
              <a:off x="2537" y="1998"/>
              <a:ext cx="624" cy="92"/>
            </a:xfrm>
            <a:custGeom>
              <a:avLst/>
              <a:gdLst>
                <a:gd name="T0" fmla="*/ 19 w 1247"/>
                <a:gd name="T1" fmla="*/ 67 h 182"/>
                <a:gd name="T2" fmla="*/ 132 w 1247"/>
                <a:gd name="T3" fmla="*/ 52 h 182"/>
                <a:gd name="T4" fmla="*/ 239 w 1247"/>
                <a:gd name="T5" fmla="*/ 42 h 182"/>
                <a:gd name="T6" fmla="*/ 421 w 1247"/>
                <a:gd name="T7" fmla="*/ 17 h 182"/>
                <a:gd name="T8" fmla="*/ 507 w 1247"/>
                <a:gd name="T9" fmla="*/ 6 h 182"/>
                <a:gd name="T10" fmla="*/ 604 w 1247"/>
                <a:gd name="T11" fmla="*/ 0 h 182"/>
                <a:gd name="T12" fmla="*/ 619 w 1247"/>
                <a:gd name="T13" fmla="*/ 7 h 182"/>
                <a:gd name="T14" fmla="*/ 624 w 1247"/>
                <a:gd name="T15" fmla="*/ 19 h 182"/>
                <a:gd name="T16" fmla="*/ 619 w 1247"/>
                <a:gd name="T17" fmla="*/ 32 h 182"/>
                <a:gd name="T18" fmla="*/ 604 w 1247"/>
                <a:gd name="T19" fmla="*/ 38 h 182"/>
                <a:gd name="T20" fmla="*/ 423 w 1247"/>
                <a:gd name="T21" fmla="*/ 53 h 182"/>
                <a:gd name="T22" fmla="*/ 338 w 1247"/>
                <a:gd name="T23" fmla="*/ 65 h 182"/>
                <a:gd name="T24" fmla="*/ 242 w 1247"/>
                <a:gd name="T25" fmla="*/ 75 h 182"/>
                <a:gd name="T26" fmla="*/ 0 w 1247"/>
                <a:gd name="T27" fmla="*/ 92 h 182"/>
                <a:gd name="T28" fmla="*/ 2 w 1247"/>
                <a:gd name="T29" fmla="*/ 81 h 182"/>
                <a:gd name="T30" fmla="*/ 19 w 1247"/>
                <a:gd name="T31" fmla="*/ 67 h 182"/>
                <a:gd name="T32" fmla="*/ 19 w 1247"/>
                <a:gd name="T33" fmla="*/ 67 h 182"/>
                <a:gd name="T34" fmla="*/ 19 w 1247"/>
                <a:gd name="T35" fmla="*/ 67 h 18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47"/>
                <a:gd name="T55" fmla="*/ 0 h 182"/>
                <a:gd name="T56" fmla="*/ 1247 w 1247"/>
                <a:gd name="T57" fmla="*/ 182 h 18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47" h="182">
                  <a:moveTo>
                    <a:pt x="38" y="133"/>
                  </a:moveTo>
                  <a:lnTo>
                    <a:pt x="264" y="102"/>
                  </a:lnTo>
                  <a:lnTo>
                    <a:pt x="477" y="83"/>
                  </a:lnTo>
                  <a:lnTo>
                    <a:pt x="842" y="34"/>
                  </a:lnTo>
                  <a:lnTo>
                    <a:pt x="1013" y="11"/>
                  </a:lnTo>
                  <a:lnTo>
                    <a:pt x="1207" y="0"/>
                  </a:lnTo>
                  <a:lnTo>
                    <a:pt x="1237" y="13"/>
                  </a:lnTo>
                  <a:lnTo>
                    <a:pt x="1247" y="38"/>
                  </a:lnTo>
                  <a:lnTo>
                    <a:pt x="1237" y="64"/>
                  </a:lnTo>
                  <a:lnTo>
                    <a:pt x="1207" y="76"/>
                  </a:lnTo>
                  <a:lnTo>
                    <a:pt x="846" y="104"/>
                  </a:lnTo>
                  <a:lnTo>
                    <a:pt x="676" y="129"/>
                  </a:lnTo>
                  <a:lnTo>
                    <a:pt x="483" y="148"/>
                  </a:lnTo>
                  <a:lnTo>
                    <a:pt x="0" y="182"/>
                  </a:lnTo>
                  <a:lnTo>
                    <a:pt x="3" y="161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41" name="Freeform 68"/>
            <p:cNvSpPr>
              <a:spLocks/>
            </p:cNvSpPr>
            <p:nvPr/>
          </p:nvSpPr>
          <p:spPr bwMode="auto">
            <a:xfrm>
              <a:off x="3120" y="1265"/>
              <a:ext cx="129" cy="772"/>
            </a:xfrm>
            <a:custGeom>
              <a:avLst/>
              <a:gdLst>
                <a:gd name="T0" fmla="*/ 121 w 259"/>
                <a:gd name="T1" fmla="*/ 10 h 1546"/>
                <a:gd name="T2" fmla="*/ 129 w 259"/>
                <a:gd name="T3" fmla="*/ 83 h 1546"/>
                <a:gd name="T4" fmla="*/ 123 w 259"/>
                <a:gd name="T5" fmla="*/ 199 h 1546"/>
                <a:gd name="T6" fmla="*/ 109 w 259"/>
                <a:gd name="T7" fmla="*/ 298 h 1546"/>
                <a:gd name="T8" fmla="*/ 90 w 259"/>
                <a:gd name="T9" fmla="*/ 398 h 1546"/>
                <a:gd name="T10" fmla="*/ 69 w 259"/>
                <a:gd name="T11" fmla="*/ 515 h 1546"/>
                <a:gd name="T12" fmla="*/ 54 w 259"/>
                <a:gd name="T13" fmla="*/ 638 h 1546"/>
                <a:gd name="T14" fmla="*/ 48 w 259"/>
                <a:gd name="T15" fmla="*/ 697 h 1546"/>
                <a:gd name="T16" fmla="*/ 38 w 259"/>
                <a:gd name="T17" fmla="*/ 756 h 1546"/>
                <a:gd name="T18" fmla="*/ 30 w 259"/>
                <a:gd name="T19" fmla="*/ 769 h 1546"/>
                <a:gd name="T20" fmla="*/ 16 w 259"/>
                <a:gd name="T21" fmla="*/ 772 h 1546"/>
                <a:gd name="T22" fmla="*/ 0 w 259"/>
                <a:gd name="T23" fmla="*/ 750 h 1546"/>
                <a:gd name="T24" fmla="*/ 13 w 259"/>
                <a:gd name="T25" fmla="*/ 636 h 1546"/>
                <a:gd name="T26" fmla="*/ 30 w 259"/>
                <a:gd name="T27" fmla="*/ 508 h 1546"/>
                <a:gd name="T28" fmla="*/ 42 w 259"/>
                <a:gd name="T29" fmla="*/ 447 h 1546"/>
                <a:gd name="T30" fmla="*/ 53 w 259"/>
                <a:gd name="T31" fmla="*/ 392 h 1546"/>
                <a:gd name="T32" fmla="*/ 76 w 259"/>
                <a:gd name="T33" fmla="*/ 292 h 1546"/>
                <a:gd name="T34" fmla="*/ 101 w 259"/>
                <a:gd name="T35" fmla="*/ 75 h 1546"/>
                <a:gd name="T36" fmla="*/ 92 w 259"/>
                <a:gd name="T37" fmla="*/ 32 h 1546"/>
                <a:gd name="T38" fmla="*/ 97 w 259"/>
                <a:gd name="T39" fmla="*/ 15 h 1546"/>
                <a:gd name="T40" fmla="*/ 107 w 259"/>
                <a:gd name="T41" fmla="*/ 3 h 1546"/>
                <a:gd name="T42" fmla="*/ 117 w 259"/>
                <a:gd name="T43" fmla="*/ 0 h 1546"/>
                <a:gd name="T44" fmla="*/ 121 w 259"/>
                <a:gd name="T45" fmla="*/ 10 h 1546"/>
                <a:gd name="T46" fmla="*/ 121 w 259"/>
                <a:gd name="T47" fmla="*/ 10 h 1546"/>
                <a:gd name="T48" fmla="*/ 121 w 259"/>
                <a:gd name="T49" fmla="*/ 10 h 15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9"/>
                <a:gd name="T76" fmla="*/ 0 h 1546"/>
                <a:gd name="T77" fmla="*/ 259 w 259"/>
                <a:gd name="T78" fmla="*/ 1546 h 154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9" h="1546">
                  <a:moveTo>
                    <a:pt x="243" y="21"/>
                  </a:moveTo>
                  <a:lnTo>
                    <a:pt x="259" y="166"/>
                  </a:lnTo>
                  <a:lnTo>
                    <a:pt x="247" y="398"/>
                  </a:lnTo>
                  <a:lnTo>
                    <a:pt x="219" y="597"/>
                  </a:lnTo>
                  <a:lnTo>
                    <a:pt x="181" y="797"/>
                  </a:lnTo>
                  <a:lnTo>
                    <a:pt x="139" y="1031"/>
                  </a:lnTo>
                  <a:lnTo>
                    <a:pt x="108" y="1278"/>
                  </a:lnTo>
                  <a:lnTo>
                    <a:pt x="97" y="1396"/>
                  </a:lnTo>
                  <a:lnTo>
                    <a:pt x="76" y="1513"/>
                  </a:lnTo>
                  <a:lnTo>
                    <a:pt x="61" y="1540"/>
                  </a:lnTo>
                  <a:lnTo>
                    <a:pt x="32" y="1546"/>
                  </a:lnTo>
                  <a:lnTo>
                    <a:pt x="0" y="1502"/>
                  </a:lnTo>
                  <a:lnTo>
                    <a:pt x="27" y="1274"/>
                  </a:lnTo>
                  <a:lnTo>
                    <a:pt x="61" y="1017"/>
                  </a:lnTo>
                  <a:lnTo>
                    <a:pt x="84" y="896"/>
                  </a:lnTo>
                  <a:lnTo>
                    <a:pt x="106" y="785"/>
                  </a:lnTo>
                  <a:lnTo>
                    <a:pt x="152" y="584"/>
                  </a:lnTo>
                  <a:lnTo>
                    <a:pt x="202" y="151"/>
                  </a:lnTo>
                  <a:lnTo>
                    <a:pt x="184" y="65"/>
                  </a:lnTo>
                  <a:lnTo>
                    <a:pt x="194" y="31"/>
                  </a:lnTo>
                  <a:lnTo>
                    <a:pt x="215" y="6"/>
                  </a:lnTo>
                  <a:lnTo>
                    <a:pt x="234" y="0"/>
                  </a:lnTo>
                  <a:lnTo>
                    <a:pt x="2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42" name="Freeform 69"/>
            <p:cNvSpPr>
              <a:spLocks/>
            </p:cNvSpPr>
            <p:nvPr/>
          </p:nvSpPr>
          <p:spPr bwMode="auto">
            <a:xfrm>
              <a:off x="1960" y="2605"/>
              <a:ext cx="220" cy="252"/>
            </a:xfrm>
            <a:custGeom>
              <a:avLst/>
              <a:gdLst>
                <a:gd name="T0" fmla="*/ 220 w 439"/>
                <a:gd name="T1" fmla="*/ 10 h 503"/>
                <a:gd name="T2" fmla="*/ 163 w 439"/>
                <a:gd name="T3" fmla="*/ 67 h 503"/>
                <a:gd name="T4" fmla="*/ 118 w 439"/>
                <a:gd name="T5" fmla="*/ 123 h 503"/>
                <a:gd name="T6" fmla="*/ 75 w 439"/>
                <a:gd name="T7" fmla="*/ 181 h 503"/>
                <a:gd name="T8" fmla="*/ 28 w 439"/>
                <a:gd name="T9" fmla="*/ 245 h 503"/>
                <a:gd name="T10" fmla="*/ 15 w 439"/>
                <a:gd name="T11" fmla="*/ 252 h 503"/>
                <a:gd name="T12" fmla="*/ 3 w 439"/>
                <a:gd name="T13" fmla="*/ 248 h 503"/>
                <a:gd name="T14" fmla="*/ 0 w 439"/>
                <a:gd name="T15" fmla="*/ 223 h 503"/>
                <a:gd name="T16" fmla="*/ 50 w 439"/>
                <a:gd name="T17" fmla="*/ 161 h 503"/>
                <a:gd name="T18" fmla="*/ 99 w 439"/>
                <a:gd name="T19" fmla="*/ 107 h 503"/>
                <a:gd name="T20" fmla="*/ 150 w 439"/>
                <a:gd name="T21" fmla="*/ 56 h 503"/>
                <a:gd name="T22" fmla="*/ 209 w 439"/>
                <a:gd name="T23" fmla="*/ 0 h 503"/>
                <a:gd name="T24" fmla="*/ 220 w 439"/>
                <a:gd name="T25" fmla="*/ 0 h 503"/>
                <a:gd name="T26" fmla="*/ 220 w 439"/>
                <a:gd name="T27" fmla="*/ 10 h 503"/>
                <a:gd name="T28" fmla="*/ 220 w 439"/>
                <a:gd name="T29" fmla="*/ 10 h 5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9"/>
                <a:gd name="T46" fmla="*/ 0 h 503"/>
                <a:gd name="T47" fmla="*/ 439 w 439"/>
                <a:gd name="T48" fmla="*/ 503 h 5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9" h="503">
                  <a:moveTo>
                    <a:pt x="439" y="20"/>
                  </a:moveTo>
                  <a:lnTo>
                    <a:pt x="325" y="134"/>
                  </a:lnTo>
                  <a:lnTo>
                    <a:pt x="235" y="245"/>
                  </a:lnTo>
                  <a:lnTo>
                    <a:pt x="150" y="361"/>
                  </a:lnTo>
                  <a:lnTo>
                    <a:pt x="55" y="490"/>
                  </a:lnTo>
                  <a:lnTo>
                    <a:pt x="30" y="503"/>
                  </a:lnTo>
                  <a:lnTo>
                    <a:pt x="5" y="496"/>
                  </a:lnTo>
                  <a:lnTo>
                    <a:pt x="0" y="446"/>
                  </a:lnTo>
                  <a:lnTo>
                    <a:pt x="100" y="321"/>
                  </a:lnTo>
                  <a:lnTo>
                    <a:pt x="197" y="214"/>
                  </a:lnTo>
                  <a:lnTo>
                    <a:pt x="300" y="112"/>
                  </a:lnTo>
                  <a:lnTo>
                    <a:pt x="418" y="0"/>
                  </a:lnTo>
                  <a:lnTo>
                    <a:pt x="439" y="0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43" name="Freeform 70"/>
            <p:cNvSpPr>
              <a:spLocks/>
            </p:cNvSpPr>
            <p:nvPr/>
          </p:nvSpPr>
          <p:spPr bwMode="auto">
            <a:xfrm>
              <a:off x="2363" y="1257"/>
              <a:ext cx="853" cy="234"/>
            </a:xfrm>
            <a:custGeom>
              <a:avLst/>
              <a:gdLst>
                <a:gd name="T0" fmla="*/ 846 w 1705"/>
                <a:gd name="T1" fmla="*/ 15 h 468"/>
                <a:gd name="T2" fmla="*/ 742 w 1705"/>
                <a:gd name="T3" fmla="*/ 30 h 468"/>
                <a:gd name="T4" fmla="*/ 650 w 1705"/>
                <a:gd name="T5" fmla="*/ 43 h 468"/>
                <a:gd name="T6" fmla="*/ 456 w 1705"/>
                <a:gd name="T7" fmla="*/ 73 h 468"/>
                <a:gd name="T8" fmla="*/ 353 w 1705"/>
                <a:gd name="T9" fmla="*/ 99 h 468"/>
                <a:gd name="T10" fmla="*/ 252 w 1705"/>
                <a:gd name="T11" fmla="*/ 131 h 468"/>
                <a:gd name="T12" fmla="*/ 187 w 1705"/>
                <a:gd name="T13" fmla="*/ 148 h 468"/>
                <a:gd name="T14" fmla="*/ 131 w 1705"/>
                <a:gd name="T15" fmla="*/ 165 h 468"/>
                <a:gd name="T16" fmla="*/ 80 w 1705"/>
                <a:gd name="T17" fmla="*/ 189 h 468"/>
                <a:gd name="T18" fmla="*/ 29 w 1705"/>
                <a:gd name="T19" fmla="*/ 228 h 468"/>
                <a:gd name="T20" fmla="*/ 16 w 1705"/>
                <a:gd name="T21" fmla="*/ 234 h 468"/>
                <a:gd name="T22" fmla="*/ 5 w 1705"/>
                <a:gd name="T23" fmla="*/ 228 h 468"/>
                <a:gd name="T24" fmla="*/ 0 w 1705"/>
                <a:gd name="T25" fmla="*/ 218 h 468"/>
                <a:gd name="T26" fmla="*/ 5 w 1705"/>
                <a:gd name="T27" fmla="*/ 206 h 468"/>
                <a:gd name="T28" fmla="*/ 32 w 1705"/>
                <a:gd name="T29" fmla="*/ 182 h 468"/>
                <a:gd name="T30" fmla="*/ 59 w 1705"/>
                <a:gd name="T31" fmla="*/ 163 h 468"/>
                <a:gd name="T32" fmla="*/ 114 w 1705"/>
                <a:gd name="T33" fmla="*/ 136 h 468"/>
                <a:gd name="T34" fmla="*/ 174 w 1705"/>
                <a:gd name="T35" fmla="*/ 117 h 468"/>
                <a:gd name="T36" fmla="*/ 243 w 1705"/>
                <a:gd name="T37" fmla="*/ 99 h 468"/>
                <a:gd name="T38" fmla="*/ 345 w 1705"/>
                <a:gd name="T39" fmla="*/ 68 h 468"/>
                <a:gd name="T40" fmla="*/ 450 w 1705"/>
                <a:gd name="T41" fmla="*/ 42 h 468"/>
                <a:gd name="T42" fmla="*/ 642 w 1705"/>
                <a:gd name="T43" fmla="*/ 11 h 468"/>
                <a:gd name="T44" fmla="*/ 734 w 1705"/>
                <a:gd name="T45" fmla="*/ 3 h 468"/>
                <a:gd name="T46" fmla="*/ 843 w 1705"/>
                <a:gd name="T47" fmla="*/ 0 h 468"/>
                <a:gd name="T48" fmla="*/ 853 w 1705"/>
                <a:gd name="T49" fmla="*/ 7 h 468"/>
                <a:gd name="T50" fmla="*/ 846 w 1705"/>
                <a:gd name="T51" fmla="*/ 15 h 468"/>
                <a:gd name="T52" fmla="*/ 846 w 1705"/>
                <a:gd name="T53" fmla="*/ 15 h 4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05"/>
                <a:gd name="T82" fmla="*/ 0 h 468"/>
                <a:gd name="T83" fmla="*/ 1705 w 1705"/>
                <a:gd name="T84" fmla="*/ 468 h 46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05" h="468">
                  <a:moveTo>
                    <a:pt x="1692" y="31"/>
                  </a:moveTo>
                  <a:lnTo>
                    <a:pt x="1483" y="61"/>
                  </a:lnTo>
                  <a:lnTo>
                    <a:pt x="1300" y="86"/>
                  </a:lnTo>
                  <a:lnTo>
                    <a:pt x="912" y="145"/>
                  </a:lnTo>
                  <a:lnTo>
                    <a:pt x="705" y="198"/>
                  </a:lnTo>
                  <a:lnTo>
                    <a:pt x="504" y="261"/>
                  </a:lnTo>
                  <a:lnTo>
                    <a:pt x="374" y="295"/>
                  </a:lnTo>
                  <a:lnTo>
                    <a:pt x="262" y="329"/>
                  </a:lnTo>
                  <a:lnTo>
                    <a:pt x="159" y="378"/>
                  </a:lnTo>
                  <a:lnTo>
                    <a:pt x="57" y="456"/>
                  </a:lnTo>
                  <a:lnTo>
                    <a:pt x="32" y="468"/>
                  </a:lnTo>
                  <a:lnTo>
                    <a:pt x="9" y="456"/>
                  </a:lnTo>
                  <a:lnTo>
                    <a:pt x="0" y="435"/>
                  </a:lnTo>
                  <a:lnTo>
                    <a:pt x="9" y="411"/>
                  </a:lnTo>
                  <a:lnTo>
                    <a:pt x="64" y="363"/>
                  </a:lnTo>
                  <a:lnTo>
                    <a:pt x="118" y="325"/>
                  </a:lnTo>
                  <a:lnTo>
                    <a:pt x="228" y="272"/>
                  </a:lnTo>
                  <a:lnTo>
                    <a:pt x="348" y="234"/>
                  </a:lnTo>
                  <a:lnTo>
                    <a:pt x="485" y="198"/>
                  </a:lnTo>
                  <a:lnTo>
                    <a:pt x="690" y="135"/>
                  </a:lnTo>
                  <a:lnTo>
                    <a:pt x="899" y="84"/>
                  </a:lnTo>
                  <a:lnTo>
                    <a:pt x="1283" y="21"/>
                  </a:lnTo>
                  <a:lnTo>
                    <a:pt x="1467" y="6"/>
                  </a:lnTo>
                  <a:lnTo>
                    <a:pt x="1686" y="0"/>
                  </a:lnTo>
                  <a:lnTo>
                    <a:pt x="1705" y="13"/>
                  </a:lnTo>
                  <a:lnTo>
                    <a:pt x="169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44" name="Freeform 71"/>
            <p:cNvSpPr>
              <a:spLocks/>
            </p:cNvSpPr>
            <p:nvPr/>
          </p:nvSpPr>
          <p:spPr bwMode="auto">
            <a:xfrm>
              <a:off x="2419" y="1326"/>
              <a:ext cx="348" cy="390"/>
            </a:xfrm>
            <a:custGeom>
              <a:avLst/>
              <a:gdLst>
                <a:gd name="T0" fmla="*/ 23 w 698"/>
                <a:gd name="T1" fmla="*/ 385 h 781"/>
                <a:gd name="T2" fmla="*/ 0 w 698"/>
                <a:gd name="T3" fmla="*/ 230 h 781"/>
                <a:gd name="T4" fmla="*/ 4 w 698"/>
                <a:gd name="T5" fmla="*/ 196 h 781"/>
                <a:gd name="T6" fmla="*/ 14 w 698"/>
                <a:gd name="T7" fmla="*/ 161 h 781"/>
                <a:gd name="T8" fmla="*/ 31 w 698"/>
                <a:gd name="T9" fmla="*/ 130 h 781"/>
                <a:gd name="T10" fmla="*/ 56 w 698"/>
                <a:gd name="T11" fmla="*/ 99 h 781"/>
                <a:gd name="T12" fmla="*/ 106 w 698"/>
                <a:gd name="T13" fmla="*/ 69 h 781"/>
                <a:gd name="T14" fmla="*/ 166 w 698"/>
                <a:gd name="T15" fmla="*/ 46 h 781"/>
                <a:gd name="T16" fmla="*/ 220 w 698"/>
                <a:gd name="T17" fmla="*/ 30 h 781"/>
                <a:gd name="T18" fmla="*/ 275 w 698"/>
                <a:gd name="T19" fmla="*/ 16 h 781"/>
                <a:gd name="T20" fmla="*/ 339 w 698"/>
                <a:gd name="T21" fmla="*/ 0 h 781"/>
                <a:gd name="T22" fmla="*/ 348 w 698"/>
                <a:gd name="T23" fmla="*/ 5 h 781"/>
                <a:gd name="T24" fmla="*/ 343 w 698"/>
                <a:gd name="T25" fmla="*/ 14 h 781"/>
                <a:gd name="T26" fmla="*/ 282 w 698"/>
                <a:gd name="T27" fmla="*/ 34 h 781"/>
                <a:gd name="T28" fmla="*/ 230 w 698"/>
                <a:gd name="T29" fmla="*/ 55 h 781"/>
                <a:gd name="T30" fmla="*/ 179 w 698"/>
                <a:gd name="T31" fmla="*/ 78 h 781"/>
                <a:gd name="T32" fmla="*/ 121 w 698"/>
                <a:gd name="T33" fmla="*/ 103 h 781"/>
                <a:gd name="T34" fmla="*/ 82 w 698"/>
                <a:gd name="T35" fmla="*/ 126 h 781"/>
                <a:gd name="T36" fmla="*/ 59 w 698"/>
                <a:gd name="T37" fmla="*/ 155 h 781"/>
                <a:gd name="T38" fmla="*/ 42 w 698"/>
                <a:gd name="T39" fmla="*/ 183 h 781"/>
                <a:gd name="T40" fmla="*/ 24 w 698"/>
                <a:gd name="T41" fmla="*/ 244 h 781"/>
                <a:gd name="T42" fmla="*/ 25 w 698"/>
                <a:gd name="T43" fmla="*/ 309 h 781"/>
                <a:gd name="T44" fmla="*/ 38 w 698"/>
                <a:gd name="T45" fmla="*/ 381 h 781"/>
                <a:gd name="T46" fmla="*/ 32 w 698"/>
                <a:gd name="T47" fmla="*/ 390 h 781"/>
                <a:gd name="T48" fmla="*/ 23 w 698"/>
                <a:gd name="T49" fmla="*/ 385 h 781"/>
                <a:gd name="T50" fmla="*/ 23 w 698"/>
                <a:gd name="T51" fmla="*/ 385 h 7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8"/>
                <a:gd name="T79" fmla="*/ 0 h 781"/>
                <a:gd name="T80" fmla="*/ 698 w 698"/>
                <a:gd name="T81" fmla="*/ 781 h 7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8" h="781">
                  <a:moveTo>
                    <a:pt x="46" y="770"/>
                  </a:moveTo>
                  <a:lnTo>
                    <a:pt x="0" y="460"/>
                  </a:lnTo>
                  <a:lnTo>
                    <a:pt x="8" y="392"/>
                  </a:lnTo>
                  <a:lnTo>
                    <a:pt x="29" y="323"/>
                  </a:lnTo>
                  <a:lnTo>
                    <a:pt x="63" y="260"/>
                  </a:lnTo>
                  <a:lnTo>
                    <a:pt x="112" y="198"/>
                  </a:lnTo>
                  <a:lnTo>
                    <a:pt x="213" y="139"/>
                  </a:lnTo>
                  <a:lnTo>
                    <a:pt x="333" y="93"/>
                  </a:lnTo>
                  <a:lnTo>
                    <a:pt x="441" y="61"/>
                  </a:lnTo>
                  <a:lnTo>
                    <a:pt x="551" y="32"/>
                  </a:lnTo>
                  <a:lnTo>
                    <a:pt x="679" y="0"/>
                  </a:lnTo>
                  <a:lnTo>
                    <a:pt x="698" y="10"/>
                  </a:lnTo>
                  <a:lnTo>
                    <a:pt x="688" y="29"/>
                  </a:lnTo>
                  <a:lnTo>
                    <a:pt x="565" y="68"/>
                  </a:lnTo>
                  <a:lnTo>
                    <a:pt x="462" y="110"/>
                  </a:lnTo>
                  <a:lnTo>
                    <a:pt x="359" y="156"/>
                  </a:lnTo>
                  <a:lnTo>
                    <a:pt x="243" y="207"/>
                  </a:lnTo>
                  <a:lnTo>
                    <a:pt x="165" y="253"/>
                  </a:lnTo>
                  <a:lnTo>
                    <a:pt x="118" y="310"/>
                  </a:lnTo>
                  <a:lnTo>
                    <a:pt x="84" y="367"/>
                  </a:lnTo>
                  <a:lnTo>
                    <a:pt x="49" y="489"/>
                  </a:lnTo>
                  <a:lnTo>
                    <a:pt x="51" y="618"/>
                  </a:lnTo>
                  <a:lnTo>
                    <a:pt x="76" y="762"/>
                  </a:lnTo>
                  <a:lnTo>
                    <a:pt x="65" y="781"/>
                  </a:lnTo>
                  <a:lnTo>
                    <a:pt x="46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45" name="Freeform 72"/>
            <p:cNvSpPr>
              <a:spLocks/>
            </p:cNvSpPr>
            <p:nvPr/>
          </p:nvSpPr>
          <p:spPr bwMode="auto">
            <a:xfrm>
              <a:off x="2259" y="2457"/>
              <a:ext cx="31" cy="131"/>
            </a:xfrm>
            <a:custGeom>
              <a:avLst/>
              <a:gdLst>
                <a:gd name="T0" fmla="*/ 22 w 62"/>
                <a:gd name="T1" fmla="*/ 43 h 262"/>
                <a:gd name="T2" fmla="*/ 22 w 62"/>
                <a:gd name="T3" fmla="*/ 69 h 262"/>
                <a:gd name="T4" fmla="*/ 31 w 62"/>
                <a:gd name="T5" fmla="*/ 131 h 262"/>
                <a:gd name="T6" fmla="*/ 1 w 62"/>
                <a:gd name="T7" fmla="*/ 131 h 262"/>
                <a:gd name="T8" fmla="*/ 0 w 62"/>
                <a:gd name="T9" fmla="*/ 5 h 262"/>
                <a:gd name="T10" fmla="*/ 20 w 62"/>
                <a:gd name="T11" fmla="*/ 0 h 262"/>
                <a:gd name="T12" fmla="*/ 27 w 62"/>
                <a:gd name="T13" fmla="*/ 12 h 262"/>
                <a:gd name="T14" fmla="*/ 22 w 62"/>
                <a:gd name="T15" fmla="*/ 43 h 262"/>
                <a:gd name="T16" fmla="*/ 22 w 62"/>
                <a:gd name="T17" fmla="*/ 43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"/>
                <a:gd name="T28" fmla="*/ 0 h 262"/>
                <a:gd name="T29" fmla="*/ 62 w 62"/>
                <a:gd name="T30" fmla="*/ 262 h 2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" h="262">
                  <a:moveTo>
                    <a:pt x="43" y="86"/>
                  </a:moveTo>
                  <a:lnTo>
                    <a:pt x="43" y="139"/>
                  </a:lnTo>
                  <a:lnTo>
                    <a:pt x="62" y="262"/>
                  </a:lnTo>
                  <a:lnTo>
                    <a:pt x="2" y="262"/>
                  </a:lnTo>
                  <a:lnTo>
                    <a:pt x="0" y="10"/>
                  </a:lnTo>
                  <a:lnTo>
                    <a:pt x="40" y="0"/>
                  </a:lnTo>
                  <a:lnTo>
                    <a:pt x="53" y="25"/>
                  </a:lnTo>
                  <a:lnTo>
                    <a:pt x="43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4505" name="Line 73"/>
          <p:cNvSpPr>
            <a:spLocks noChangeShapeType="1"/>
          </p:cNvSpPr>
          <p:nvPr/>
        </p:nvSpPr>
        <p:spPr bwMode="auto">
          <a:xfrm>
            <a:off x="4808538" y="4572000"/>
            <a:ext cx="265906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4506" name="Line 74"/>
          <p:cNvSpPr>
            <a:spLocks noChangeShapeType="1"/>
          </p:cNvSpPr>
          <p:nvPr/>
        </p:nvSpPr>
        <p:spPr bwMode="auto">
          <a:xfrm rot="10800000">
            <a:off x="4846638" y="4953000"/>
            <a:ext cx="258286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4507" name="Text Box 75"/>
          <p:cNvSpPr txBox="1">
            <a:spLocks noChangeArrowheads="1"/>
          </p:cNvSpPr>
          <p:nvPr/>
        </p:nvSpPr>
        <p:spPr bwMode="auto">
          <a:xfrm>
            <a:off x="5516564" y="4114800"/>
            <a:ext cx="13726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Delay</a:t>
            </a:r>
            <a:r>
              <a:rPr lang="en-US" altLang="en-US" sz="2000" b="1" baseline="-25000"/>
              <a:t>Trans.</a:t>
            </a:r>
            <a:endParaRPr lang="en-US" altLang="en-US" sz="2000" b="1"/>
          </a:p>
        </p:txBody>
      </p:sp>
      <p:sp>
        <p:nvSpPr>
          <p:cNvPr id="274508" name="Text Box 76"/>
          <p:cNvSpPr txBox="1">
            <a:spLocks noChangeArrowheads="1"/>
          </p:cNvSpPr>
          <p:nvPr/>
        </p:nvSpPr>
        <p:spPr bwMode="auto">
          <a:xfrm>
            <a:off x="5516564" y="4953000"/>
            <a:ext cx="13726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Delay</a:t>
            </a:r>
            <a:r>
              <a:rPr lang="en-US" altLang="en-US" sz="2000" b="1" baseline="-25000"/>
              <a:t>Trans.</a:t>
            </a:r>
            <a:endParaRPr lang="en-US" altLang="en-US" sz="2000" b="1"/>
          </a:p>
        </p:txBody>
      </p:sp>
      <p:sp>
        <p:nvSpPr>
          <p:cNvPr id="274509" name="Text Box 77"/>
          <p:cNvSpPr txBox="1">
            <a:spLocks noChangeArrowheads="1"/>
          </p:cNvSpPr>
          <p:nvPr/>
        </p:nvSpPr>
        <p:spPr bwMode="auto">
          <a:xfrm>
            <a:off x="8694739" y="5105400"/>
            <a:ext cx="12797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Delay</a:t>
            </a:r>
            <a:r>
              <a:rPr lang="en-US" altLang="en-US" sz="2000" b="1" baseline="-25000"/>
              <a:t>Trait.</a:t>
            </a:r>
            <a:endParaRPr lang="en-US" altLang="en-US" sz="2000" b="1"/>
          </a:p>
        </p:txBody>
      </p:sp>
      <p:sp>
        <p:nvSpPr>
          <p:cNvPr id="274510" name="Text Box 78"/>
          <p:cNvSpPr txBox="1">
            <a:spLocks noChangeArrowheads="1"/>
          </p:cNvSpPr>
          <p:nvPr/>
        </p:nvSpPr>
        <p:spPr bwMode="auto">
          <a:xfrm>
            <a:off x="3186113" y="5622926"/>
            <a:ext cx="4278312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T = 2 Delay</a:t>
            </a:r>
            <a:r>
              <a:rPr lang="en-US" altLang="en-US" sz="2000" b="1" baseline="-25000"/>
              <a:t>Trans.</a:t>
            </a:r>
            <a:r>
              <a:rPr lang="en-US" altLang="en-US" sz="2000" b="1"/>
              <a:t>  +  Delay</a:t>
            </a:r>
            <a:r>
              <a:rPr lang="en-US" altLang="en-US" sz="2000" b="1" baseline="-25000"/>
              <a:t>Trait.</a:t>
            </a: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7543800" y="4419601"/>
            <a:ext cx="914400" cy="1006475"/>
            <a:chOff x="1960" y="1080"/>
            <a:chExt cx="2091" cy="2063"/>
          </a:xfrm>
        </p:grpSpPr>
        <p:sp>
          <p:nvSpPr>
            <p:cNvPr id="29716" name="Freeform 80"/>
            <p:cNvSpPr>
              <a:spLocks/>
            </p:cNvSpPr>
            <p:nvPr/>
          </p:nvSpPr>
          <p:spPr bwMode="auto">
            <a:xfrm>
              <a:off x="2282" y="1130"/>
              <a:ext cx="1153" cy="1140"/>
            </a:xfrm>
            <a:custGeom>
              <a:avLst/>
              <a:gdLst>
                <a:gd name="T0" fmla="*/ 166 w 2306"/>
                <a:gd name="T1" fmla="*/ 1113 h 2281"/>
                <a:gd name="T2" fmla="*/ 121 w 2306"/>
                <a:gd name="T3" fmla="*/ 1003 h 2281"/>
                <a:gd name="T4" fmla="*/ 0 w 2306"/>
                <a:gd name="T5" fmla="*/ 344 h 2281"/>
                <a:gd name="T6" fmla="*/ 4 w 2306"/>
                <a:gd name="T7" fmla="*/ 268 h 2281"/>
                <a:gd name="T8" fmla="*/ 46 w 2306"/>
                <a:gd name="T9" fmla="*/ 234 h 2281"/>
                <a:gd name="T10" fmla="*/ 162 w 2306"/>
                <a:gd name="T11" fmla="*/ 184 h 2281"/>
                <a:gd name="T12" fmla="*/ 344 w 2306"/>
                <a:gd name="T13" fmla="*/ 140 h 2281"/>
                <a:gd name="T14" fmla="*/ 718 w 2306"/>
                <a:gd name="T15" fmla="*/ 45 h 2281"/>
                <a:gd name="T16" fmla="*/ 922 w 2306"/>
                <a:gd name="T17" fmla="*/ 0 h 2281"/>
                <a:gd name="T18" fmla="*/ 1013 w 2306"/>
                <a:gd name="T19" fmla="*/ 0 h 2281"/>
                <a:gd name="T20" fmla="*/ 1033 w 2306"/>
                <a:gd name="T21" fmla="*/ 7 h 2281"/>
                <a:gd name="T22" fmla="*/ 1033 w 2306"/>
                <a:gd name="T23" fmla="*/ 121 h 2281"/>
                <a:gd name="T24" fmla="*/ 1013 w 2306"/>
                <a:gd name="T25" fmla="*/ 298 h 2281"/>
                <a:gd name="T26" fmla="*/ 1021 w 2306"/>
                <a:gd name="T27" fmla="*/ 548 h 2281"/>
                <a:gd name="T28" fmla="*/ 1090 w 2306"/>
                <a:gd name="T29" fmla="*/ 55 h 2281"/>
                <a:gd name="T30" fmla="*/ 1112 w 2306"/>
                <a:gd name="T31" fmla="*/ 48 h 2281"/>
                <a:gd name="T32" fmla="*/ 1138 w 2306"/>
                <a:gd name="T33" fmla="*/ 109 h 2281"/>
                <a:gd name="T34" fmla="*/ 1153 w 2306"/>
                <a:gd name="T35" fmla="*/ 188 h 2281"/>
                <a:gd name="T36" fmla="*/ 1104 w 2306"/>
                <a:gd name="T37" fmla="*/ 594 h 2281"/>
                <a:gd name="T38" fmla="*/ 1036 w 2306"/>
                <a:gd name="T39" fmla="*/ 1104 h 2281"/>
                <a:gd name="T40" fmla="*/ 987 w 2306"/>
                <a:gd name="T41" fmla="*/ 1129 h 2281"/>
                <a:gd name="T42" fmla="*/ 808 w 2306"/>
                <a:gd name="T43" fmla="*/ 1140 h 2281"/>
                <a:gd name="T44" fmla="*/ 257 w 2306"/>
                <a:gd name="T45" fmla="*/ 1135 h 2281"/>
                <a:gd name="T46" fmla="*/ 201 w 2306"/>
                <a:gd name="T47" fmla="*/ 1122 h 2281"/>
                <a:gd name="T48" fmla="*/ 166 w 2306"/>
                <a:gd name="T49" fmla="*/ 1113 h 2281"/>
                <a:gd name="T50" fmla="*/ 166 w 2306"/>
                <a:gd name="T51" fmla="*/ 1113 h 2281"/>
                <a:gd name="T52" fmla="*/ 166 w 2306"/>
                <a:gd name="T53" fmla="*/ 1113 h 22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306"/>
                <a:gd name="T82" fmla="*/ 0 h 2281"/>
                <a:gd name="T83" fmla="*/ 2306 w 2306"/>
                <a:gd name="T84" fmla="*/ 2281 h 22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306" h="2281">
                  <a:moveTo>
                    <a:pt x="333" y="2226"/>
                  </a:moveTo>
                  <a:lnTo>
                    <a:pt x="242" y="2006"/>
                  </a:lnTo>
                  <a:lnTo>
                    <a:pt x="0" y="689"/>
                  </a:lnTo>
                  <a:lnTo>
                    <a:pt x="8" y="536"/>
                  </a:lnTo>
                  <a:lnTo>
                    <a:pt x="92" y="468"/>
                  </a:lnTo>
                  <a:lnTo>
                    <a:pt x="325" y="369"/>
                  </a:lnTo>
                  <a:lnTo>
                    <a:pt x="688" y="280"/>
                  </a:lnTo>
                  <a:lnTo>
                    <a:pt x="1437" y="90"/>
                  </a:lnTo>
                  <a:lnTo>
                    <a:pt x="1844" y="0"/>
                  </a:lnTo>
                  <a:lnTo>
                    <a:pt x="2027" y="0"/>
                  </a:lnTo>
                  <a:lnTo>
                    <a:pt x="2065" y="14"/>
                  </a:lnTo>
                  <a:lnTo>
                    <a:pt x="2065" y="242"/>
                  </a:lnTo>
                  <a:lnTo>
                    <a:pt x="2027" y="597"/>
                  </a:lnTo>
                  <a:lnTo>
                    <a:pt x="2042" y="1097"/>
                  </a:lnTo>
                  <a:lnTo>
                    <a:pt x="2179" y="111"/>
                  </a:lnTo>
                  <a:lnTo>
                    <a:pt x="2223" y="97"/>
                  </a:lnTo>
                  <a:lnTo>
                    <a:pt x="2276" y="219"/>
                  </a:lnTo>
                  <a:lnTo>
                    <a:pt x="2306" y="377"/>
                  </a:lnTo>
                  <a:lnTo>
                    <a:pt x="2207" y="1188"/>
                  </a:lnTo>
                  <a:lnTo>
                    <a:pt x="2072" y="2209"/>
                  </a:lnTo>
                  <a:lnTo>
                    <a:pt x="1974" y="2259"/>
                  </a:lnTo>
                  <a:lnTo>
                    <a:pt x="1616" y="2281"/>
                  </a:lnTo>
                  <a:lnTo>
                    <a:pt x="514" y="2270"/>
                  </a:lnTo>
                  <a:lnTo>
                    <a:pt x="403" y="2245"/>
                  </a:lnTo>
                  <a:lnTo>
                    <a:pt x="333" y="2226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7" name="Freeform 81"/>
            <p:cNvSpPr>
              <a:spLocks/>
            </p:cNvSpPr>
            <p:nvPr/>
          </p:nvSpPr>
          <p:spPr bwMode="auto">
            <a:xfrm>
              <a:off x="2422" y="1288"/>
              <a:ext cx="803" cy="806"/>
            </a:xfrm>
            <a:custGeom>
              <a:avLst/>
              <a:gdLst>
                <a:gd name="T0" fmla="*/ 23 w 1604"/>
                <a:gd name="T1" fmla="*/ 467 h 1612"/>
                <a:gd name="T2" fmla="*/ 11 w 1604"/>
                <a:gd name="T3" fmla="*/ 376 h 1612"/>
                <a:gd name="T4" fmla="*/ 0 w 1604"/>
                <a:gd name="T5" fmla="*/ 291 h 1612"/>
                <a:gd name="T6" fmla="*/ 32 w 1604"/>
                <a:gd name="T7" fmla="*/ 148 h 1612"/>
                <a:gd name="T8" fmla="*/ 126 w 1604"/>
                <a:gd name="T9" fmla="*/ 111 h 1612"/>
                <a:gd name="T10" fmla="*/ 550 w 1604"/>
                <a:gd name="T11" fmla="*/ 0 h 1612"/>
                <a:gd name="T12" fmla="*/ 679 w 1604"/>
                <a:gd name="T13" fmla="*/ 3 h 1612"/>
                <a:gd name="T14" fmla="*/ 776 w 1604"/>
                <a:gd name="T15" fmla="*/ 71 h 1612"/>
                <a:gd name="T16" fmla="*/ 803 w 1604"/>
                <a:gd name="T17" fmla="*/ 205 h 1612"/>
                <a:gd name="T18" fmla="*/ 714 w 1604"/>
                <a:gd name="T19" fmla="*/ 733 h 1612"/>
                <a:gd name="T20" fmla="*/ 117 w 1604"/>
                <a:gd name="T21" fmla="*/ 806 h 1612"/>
                <a:gd name="T22" fmla="*/ 88 w 1604"/>
                <a:gd name="T23" fmla="*/ 760 h 1612"/>
                <a:gd name="T24" fmla="*/ 23 w 1604"/>
                <a:gd name="T25" fmla="*/ 467 h 1612"/>
                <a:gd name="T26" fmla="*/ 23 w 1604"/>
                <a:gd name="T27" fmla="*/ 467 h 1612"/>
                <a:gd name="T28" fmla="*/ 23 w 1604"/>
                <a:gd name="T29" fmla="*/ 467 h 16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4"/>
                <a:gd name="T46" fmla="*/ 0 h 1612"/>
                <a:gd name="T47" fmla="*/ 1604 w 1604"/>
                <a:gd name="T48" fmla="*/ 1612 h 16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4" h="1612">
                  <a:moveTo>
                    <a:pt x="45" y="935"/>
                  </a:moveTo>
                  <a:lnTo>
                    <a:pt x="21" y="751"/>
                  </a:lnTo>
                  <a:lnTo>
                    <a:pt x="0" y="582"/>
                  </a:lnTo>
                  <a:lnTo>
                    <a:pt x="64" y="295"/>
                  </a:lnTo>
                  <a:lnTo>
                    <a:pt x="252" y="222"/>
                  </a:lnTo>
                  <a:lnTo>
                    <a:pt x="1098" y="0"/>
                  </a:lnTo>
                  <a:lnTo>
                    <a:pt x="1357" y="6"/>
                  </a:lnTo>
                  <a:lnTo>
                    <a:pt x="1551" y="141"/>
                  </a:lnTo>
                  <a:lnTo>
                    <a:pt x="1604" y="410"/>
                  </a:lnTo>
                  <a:lnTo>
                    <a:pt x="1427" y="1465"/>
                  </a:lnTo>
                  <a:lnTo>
                    <a:pt x="233" y="1612"/>
                  </a:lnTo>
                  <a:lnTo>
                    <a:pt x="175" y="1519"/>
                  </a:lnTo>
                  <a:lnTo>
                    <a:pt x="45" y="935"/>
                  </a:lnTo>
                  <a:close/>
                </a:path>
              </a:pathLst>
            </a:custGeom>
            <a:solidFill>
              <a:srgbClr val="A5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8" name="Freeform 82"/>
            <p:cNvSpPr>
              <a:spLocks/>
            </p:cNvSpPr>
            <p:nvPr/>
          </p:nvSpPr>
          <p:spPr bwMode="auto">
            <a:xfrm>
              <a:off x="2542" y="2321"/>
              <a:ext cx="709" cy="133"/>
            </a:xfrm>
            <a:custGeom>
              <a:avLst/>
              <a:gdLst>
                <a:gd name="T0" fmla="*/ 0 w 1418"/>
                <a:gd name="T1" fmla="*/ 114 h 266"/>
                <a:gd name="T2" fmla="*/ 23 w 1418"/>
                <a:gd name="T3" fmla="*/ 87 h 266"/>
                <a:gd name="T4" fmla="*/ 167 w 1418"/>
                <a:gd name="T5" fmla="*/ 50 h 266"/>
                <a:gd name="T6" fmla="*/ 435 w 1418"/>
                <a:gd name="T7" fmla="*/ 5 h 266"/>
                <a:gd name="T8" fmla="*/ 606 w 1418"/>
                <a:gd name="T9" fmla="*/ 12 h 266"/>
                <a:gd name="T10" fmla="*/ 709 w 1418"/>
                <a:gd name="T11" fmla="*/ 0 h 266"/>
                <a:gd name="T12" fmla="*/ 692 w 1418"/>
                <a:gd name="T13" fmla="*/ 80 h 266"/>
                <a:gd name="T14" fmla="*/ 409 w 1418"/>
                <a:gd name="T15" fmla="*/ 83 h 266"/>
                <a:gd name="T16" fmla="*/ 155 w 1418"/>
                <a:gd name="T17" fmla="*/ 102 h 266"/>
                <a:gd name="T18" fmla="*/ 30 w 1418"/>
                <a:gd name="T19" fmla="*/ 133 h 266"/>
                <a:gd name="T20" fmla="*/ 0 w 1418"/>
                <a:gd name="T21" fmla="*/ 114 h 266"/>
                <a:gd name="T22" fmla="*/ 0 w 1418"/>
                <a:gd name="T23" fmla="*/ 114 h 266"/>
                <a:gd name="T24" fmla="*/ 0 w 1418"/>
                <a:gd name="T25" fmla="*/ 114 h 2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8"/>
                <a:gd name="T40" fmla="*/ 0 h 266"/>
                <a:gd name="T41" fmla="*/ 1418 w 1418"/>
                <a:gd name="T42" fmla="*/ 266 h 2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8" h="266">
                  <a:moveTo>
                    <a:pt x="0" y="228"/>
                  </a:moveTo>
                  <a:lnTo>
                    <a:pt x="46" y="175"/>
                  </a:lnTo>
                  <a:lnTo>
                    <a:pt x="333" y="101"/>
                  </a:lnTo>
                  <a:lnTo>
                    <a:pt x="871" y="10"/>
                  </a:lnTo>
                  <a:lnTo>
                    <a:pt x="1211" y="25"/>
                  </a:lnTo>
                  <a:lnTo>
                    <a:pt x="1418" y="0"/>
                  </a:lnTo>
                  <a:lnTo>
                    <a:pt x="1384" y="160"/>
                  </a:lnTo>
                  <a:lnTo>
                    <a:pt x="818" y="167"/>
                  </a:lnTo>
                  <a:lnTo>
                    <a:pt x="310" y="205"/>
                  </a:lnTo>
                  <a:lnTo>
                    <a:pt x="61" y="266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9" name="Freeform 83"/>
            <p:cNvSpPr>
              <a:spLocks/>
            </p:cNvSpPr>
            <p:nvPr/>
          </p:nvSpPr>
          <p:spPr bwMode="auto">
            <a:xfrm>
              <a:off x="2484" y="1418"/>
              <a:ext cx="291" cy="255"/>
            </a:xfrm>
            <a:custGeom>
              <a:avLst/>
              <a:gdLst>
                <a:gd name="T0" fmla="*/ 199 w 582"/>
                <a:gd name="T1" fmla="*/ 9 h 512"/>
                <a:gd name="T2" fmla="*/ 120 w 582"/>
                <a:gd name="T3" fmla="*/ 29 h 512"/>
                <a:gd name="T4" fmla="*/ 49 w 582"/>
                <a:gd name="T5" fmla="*/ 65 h 512"/>
                <a:gd name="T6" fmla="*/ 17 w 582"/>
                <a:gd name="T7" fmla="*/ 109 h 512"/>
                <a:gd name="T8" fmla="*/ 0 w 582"/>
                <a:gd name="T9" fmla="*/ 158 h 512"/>
                <a:gd name="T10" fmla="*/ 26 w 582"/>
                <a:gd name="T11" fmla="*/ 255 h 512"/>
                <a:gd name="T12" fmla="*/ 82 w 582"/>
                <a:gd name="T13" fmla="*/ 155 h 512"/>
                <a:gd name="T14" fmla="*/ 161 w 582"/>
                <a:gd name="T15" fmla="*/ 65 h 512"/>
                <a:gd name="T16" fmla="*/ 291 w 582"/>
                <a:gd name="T17" fmla="*/ 0 h 512"/>
                <a:gd name="T18" fmla="*/ 199 w 582"/>
                <a:gd name="T19" fmla="*/ 9 h 512"/>
                <a:gd name="T20" fmla="*/ 199 w 582"/>
                <a:gd name="T21" fmla="*/ 9 h 512"/>
                <a:gd name="T22" fmla="*/ 199 w 582"/>
                <a:gd name="T23" fmla="*/ 9 h 5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82"/>
                <a:gd name="T37" fmla="*/ 0 h 512"/>
                <a:gd name="T38" fmla="*/ 582 w 582"/>
                <a:gd name="T39" fmla="*/ 512 h 5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82" h="512">
                  <a:moveTo>
                    <a:pt x="399" y="18"/>
                  </a:moveTo>
                  <a:lnTo>
                    <a:pt x="240" y="59"/>
                  </a:lnTo>
                  <a:lnTo>
                    <a:pt x="99" y="130"/>
                  </a:lnTo>
                  <a:lnTo>
                    <a:pt x="34" y="219"/>
                  </a:lnTo>
                  <a:lnTo>
                    <a:pt x="0" y="318"/>
                  </a:lnTo>
                  <a:lnTo>
                    <a:pt x="52" y="512"/>
                  </a:lnTo>
                  <a:lnTo>
                    <a:pt x="164" y="312"/>
                  </a:lnTo>
                  <a:lnTo>
                    <a:pt x="323" y="130"/>
                  </a:lnTo>
                  <a:lnTo>
                    <a:pt x="582" y="0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DB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0" name="Freeform 84"/>
            <p:cNvSpPr>
              <a:spLocks/>
            </p:cNvSpPr>
            <p:nvPr/>
          </p:nvSpPr>
          <p:spPr bwMode="auto">
            <a:xfrm>
              <a:off x="2931" y="1732"/>
              <a:ext cx="182" cy="242"/>
            </a:xfrm>
            <a:custGeom>
              <a:avLst/>
              <a:gdLst>
                <a:gd name="T0" fmla="*/ 140 w 365"/>
                <a:gd name="T1" fmla="*/ 32 h 482"/>
                <a:gd name="T2" fmla="*/ 99 w 365"/>
                <a:gd name="T3" fmla="*/ 125 h 482"/>
                <a:gd name="T4" fmla="*/ 0 w 365"/>
                <a:gd name="T5" fmla="*/ 228 h 482"/>
                <a:gd name="T6" fmla="*/ 76 w 365"/>
                <a:gd name="T7" fmla="*/ 242 h 482"/>
                <a:gd name="T8" fmla="*/ 140 w 365"/>
                <a:gd name="T9" fmla="*/ 210 h 482"/>
                <a:gd name="T10" fmla="*/ 161 w 365"/>
                <a:gd name="T11" fmla="*/ 131 h 482"/>
                <a:gd name="T12" fmla="*/ 182 w 365"/>
                <a:gd name="T13" fmla="*/ 0 h 482"/>
                <a:gd name="T14" fmla="*/ 140 w 365"/>
                <a:gd name="T15" fmla="*/ 32 h 482"/>
                <a:gd name="T16" fmla="*/ 140 w 365"/>
                <a:gd name="T17" fmla="*/ 32 h 482"/>
                <a:gd name="T18" fmla="*/ 140 w 365"/>
                <a:gd name="T19" fmla="*/ 32 h 4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5"/>
                <a:gd name="T31" fmla="*/ 0 h 482"/>
                <a:gd name="T32" fmla="*/ 365 w 365"/>
                <a:gd name="T33" fmla="*/ 482 h 4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5" h="482">
                  <a:moveTo>
                    <a:pt x="281" y="64"/>
                  </a:moveTo>
                  <a:lnTo>
                    <a:pt x="199" y="249"/>
                  </a:lnTo>
                  <a:lnTo>
                    <a:pt x="0" y="454"/>
                  </a:lnTo>
                  <a:lnTo>
                    <a:pt x="152" y="482"/>
                  </a:lnTo>
                  <a:lnTo>
                    <a:pt x="281" y="418"/>
                  </a:lnTo>
                  <a:lnTo>
                    <a:pt x="323" y="260"/>
                  </a:lnTo>
                  <a:lnTo>
                    <a:pt x="365" y="0"/>
                  </a:lnTo>
                  <a:lnTo>
                    <a:pt x="281" y="64"/>
                  </a:lnTo>
                  <a:close/>
                </a:path>
              </a:pathLst>
            </a:custGeom>
            <a:solidFill>
              <a:srgbClr val="6D7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1" name="Freeform 85"/>
            <p:cNvSpPr>
              <a:spLocks/>
            </p:cNvSpPr>
            <p:nvPr/>
          </p:nvSpPr>
          <p:spPr bwMode="auto">
            <a:xfrm>
              <a:off x="3604" y="2706"/>
              <a:ext cx="433" cy="307"/>
            </a:xfrm>
            <a:custGeom>
              <a:avLst/>
              <a:gdLst>
                <a:gd name="T0" fmla="*/ 11 w 867"/>
                <a:gd name="T1" fmla="*/ 99 h 616"/>
                <a:gd name="T2" fmla="*/ 68 w 867"/>
                <a:gd name="T3" fmla="*/ 38 h 616"/>
                <a:gd name="T4" fmla="*/ 127 w 867"/>
                <a:gd name="T5" fmla="*/ 7 h 616"/>
                <a:gd name="T6" fmla="*/ 194 w 867"/>
                <a:gd name="T7" fmla="*/ 0 h 616"/>
                <a:gd name="T8" fmla="*/ 250 w 867"/>
                <a:gd name="T9" fmla="*/ 19 h 616"/>
                <a:gd name="T10" fmla="*/ 332 w 867"/>
                <a:gd name="T11" fmla="*/ 57 h 616"/>
                <a:gd name="T12" fmla="*/ 372 w 867"/>
                <a:gd name="T13" fmla="*/ 86 h 616"/>
                <a:gd name="T14" fmla="*/ 403 w 867"/>
                <a:gd name="T15" fmla="*/ 129 h 616"/>
                <a:gd name="T16" fmla="*/ 428 w 867"/>
                <a:gd name="T17" fmla="*/ 178 h 616"/>
                <a:gd name="T18" fmla="*/ 433 w 867"/>
                <a:gd name="T19" fmla="*/ 222 h 616"/>
                <a:gd name="T20" fmla="*/ 377 w 867"/>
                <a:gd name="T21" fmla="*/ 294 h 616"/>
                <a:gd name="T22" fmla="*/ 239 w 867"/>
                <a:gd name="T23" fmla="*/ 307 h 616"/>
                <a:gd name="T24" fmla="*/ 136 w 867"/>
                <a:gd name="T25" fmla="*/ 233 h 616"/>
                <a:gd name="T26" fmla="*/ 45 w 867"/>
                <a:gd name="T27" fmla="*/ 233 h 616"/>
                <a:gd name="T28" fmla="*/ 0 w 867"/>
                <a:gd name="T29" fmla="*/ 169 h 616"/>
                <a:gd name="T30" fmla="*/ 11 w 867"/>
                <a:gd name="T31" fmla="*/ 99 h 616"/>
                <a:gd name="T32" fmla="*/ 11 w 867"/>
                <a:gd name="T33" fmla="*/ 99 h 616"/>
                <a:gd name="T34" fmla="*/ 11 w 867"/>
                <a:gd name="T35" fmla="*/ 99 h 6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67"/>
                <a:gd name="T55" fmla="*/ 0 h 616"/>
                <a:gd name="T56" fmla="*/ 867 w 867"/>
                <a:gd name="T57" fmla="*/ 616 h 6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67" h="616">
                  <a:moveTo>
                    <a:pt x="22" y="198"/>
                  </a:moveTo>
                  <a:lnTo>
                    <a:pt x="137" y="76"/>
                  </a:lnTo>
                  <a:lnTo>
                    <a:pt x="254" y="15"/>
                  </a:lnTo>
                  <a:lnTo>
                    <a:pt x="389" y="0"/>
                  </a:lnTo>
                  <a:lnTo>
                    <a:pt x="500" y="38"/>
                  </a:lnTo>
                  <a:lnTo>
                    <a:pt x="665" y="114"/>
                  </a:lnTo>
                  <a:lnTo>
                    <a:pt x="745" y="173"/>
                  </a:lnTo>
                  <a:lnTo>
                    <a:pt x="806" y="259"/>
                  </a:lnTo>
                  <a:lnTo>
                    <a:pt x="857" y="357"/>
                  </a:lnTo>
                  <a:lnTo>
                    <a:pt x="867" y="445"/>
                  </a:lnTo>
                  <a:lnTo>
                    <a:pt x="754" y="589"/>
                  </a:lnTo>
                  <a:lnTo>
                    <a:pt x="479" y="616"/>
                  </a:lnTo>
                  <a:lnTo>
                    <a:pt x="273" y="468"/>
                  </a:lnTo>
                  <a:lnTo>
                    <a:pt x="91" y="468"/>
                  </a:lnTo>
                  <a:lnTo>
                    <a:pt x="0" y="340"/>
                  </a:lnTo>
                  <a:lnTo>
                    <a:pt x="22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2" name="Freeform 86"/>
            <p:cNvSpPr>
              <a:spLocks/>
            </p:cNvSpPr>
            <p:nvPr/>
          </p:nvSpPr>
          <p:spPr bwMode="auto">
            <a:xfrm>
              <a:off x="3604" y="2762"/>
              <a:ext cx="442" cy="268"/>
            </a:xfrm>
            <a:custGeom>
              <a:avLst/>
              <a:gdLst>
                <a:gd name="T0" fmla="*/ 24 w 884"/>
                <a:gd name="T1" fmla="*/ 27 h 536"/>
                <a:gd name="T2" fmla="*/ 61 w 884"/>
                <a:gd name="T3" fmla="*/ 0 h 536"/>
                <a:gd name="T4" fmla="*/ 145 w 884"/>
                <a:gd name="T5" fmla="*/ 0 h 536"/>
                <a:gd name="T6" fmla="*/ 195 w 884"/>
                <a:gd name="T7" fmla="*/ 14 h 536"/>
                <a:gd name="T8" fmla="*/ 137 w 884"/>
                <a:gd name="T9" fmla="*/ 86 h 536"/>
                <a:gd name="T10" fmla="*/ 223 w 884"/>
                <a:gd name="T11" fmla="*/ 42 h 536"/>
                <a:gd name="T12" fmla="*/ 292 w 884"/>
                <a:gd name="T13" fmla="*/ 17 h 536"/>
                <a:gd name="T14" fmla="*/ 345 w 884"/>
                <a:gd name="T15" fmla="*/ 41 h 536"/>
                <a:gd name="T16" fmla="*/ 369 w 884"/>
                <a:gd name="T17" fmla="*/ 69 h 536"/>
                <a:gd name="T18" fmla="*/ 322 w 884"/>
                <a:gd name="T19" fmla="*/ 83 h 536"/>
                <a:gd name="T20" fmla="*/ 269 w 884"/>
                <a:gd name="T21" fmla="*/ 115 h 536"/>
                <a:gd name="T22" fmla="*/ 265 w 884"/>
                <a:gd name="T23" fmla="*/ 175 h 536"/>
                <a:gd name="T24" fmla="*/ 355 w 884"/>
                <a:gd name="T25" fmla="*/ 100 h 536"/>
                <a:gd name="T26" fmla="*/ 393 w 884"/>
                <a:gd name="T27" fmla="*/ 93 h 536"/>
                <a:gd name="T28" fmla="*/ 435 w 884"/>
                <a:gd name="T29" fmla="*/ 121 h 536"/>
                <a:gd name="T30" fmla="*/ 442 w 884"/>
                <a:gd name="T31" fmla="*/ 164 h 536"/>
                <a:gd name="T32" fmla="*/ 340 w 884"/>
                <a:gd name="T33" fmla="*/ 255 h 536"/>
                <a:gd name="T34" fmla="*/ 289 w 884"/>
                <a:gd name="T35" fmla="*/ 268 h 536"/>
                <a:gd name="T36" fmla="*/ 219 w 884"/>
                <a:gd name="T37" fmla="*/ 259 h 536"/>
                <a:gd name="T38" fmla="*/ 163 w 884"/>
                <a:gd name="T39" fmla="*/ 198 h 536"/>
                <a:gd name="T40" fmla="*/ 49 w 884"/>
                <a:gd name="T41" fmla="*/ 201 h 536"/>
                <a:gd name="T42" fmla="*/ 15 w 884"/>
                <a:gd name="T43" fmla="*/ 160 h 536"/>
                <a:gd name="T44" fmla="*/ 0 w 884"/>
                <a:gd name="T45" fmla="*/ 68 h 536"/>
                <a:gd name="T46" fmla="*/ 24 w 884"/>
                <a:gd name="T47" fmla="*/ 27 h 536"/>
                <a:gd name="T48" fmla="*/ 24 w 884"/>
                <a:gd name="T49" fmla="*/ 27 h 536"/>
                <a:gd name="T50" fmla="*/ 24 w 884"/>
                <a:gd name="T51" fmla="*/ 27 h 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4"/>
                <a:gd name="T79" fmla="*/ 0 h 536"/>
                <a:gd name="T80" fmla="*/ 884 w 884"/>
                <a:gd name="T81" fmla="*/ 536 h 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4" h="536">
                  <a:moveTo>
                    <a:pt x="47" y="55"/>
                  </a:moveTo>
                  <a:lnTo>
                    <a:pt x="123" y="0"/>
                  </a:lnTo>
                  <a:lnTo>
                    <a:pt x="289" y="0"/>
                  </a:lnTo>
                  <a:lnTo>
                    <a:pt x="389" y="29"/>
                  </a:lnTo>
                  <a:lnTo>
                    <a:pt x="273" y="173"/>
                  </a:lnTo>
                  <a:lnTo>
                    <a:pt x="446" y="84"/>
                  </a:lnTo>
                  <a:lnTo>
                    <a:pt x="583" y="34"/>
                  </a:lnTo>
                  <a:lnTo>
                    <a:pt x="690" y="82"/>
                  </a:lnTo>
                  <a:lnTo>
                    <a:pt x="737" y="139"/>
                  </a:lnTo>
                  <a:lnTo>
                    <a:pt x="644" y="166"/>
                  </a:lnTo>
                  <a:lnTo>
                    <a:pt x="538" y="230"/>
                  </a:lnTo>
                  <a:lnTo>
                    <a:pt x="530" y="350"/>
                  </a:lnTo>
                  <a:lnTo>
                    <a:pt x="709" y="200"/>
                  </a:lnTo>
                  <a:lnTo>
                    <a:pt x="785" y="186"/>
                  </a:lnTo>
                  <a:lnTo>
                    <a:pt x="870" y="243"/>
                  </a:lnTo>
                  <a:lnTo>
                    <a:pt x="884" y="329"/>
                  </a:lnTo>
                  <a:lnTo>
                    <a:pt x="680" y="510"/>
                  </a:lnTo>
                  <a:lnTo>
                    <a:pt x="578" y="536"/>
                  </a:lnTo>
                  <a:lnTo>
                    <a:pt x="437" y="517"/>
                  </a:lnTo>
                  <a:lnTo>
                    <a:pt x="325" y="397"/>
                  </a:lnTo>
                  <a:lnTo>
                    <a:pt x="97" y="403"/>
                  </a:lnTo>
                  <a:lnTo>
                    <a:pt x="30" y="321"/>
                  </a:lnTo>
                  <a:lnTo>
                    <a:pt x="0" y="13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3" name="Freeform 87"/>
            <p:cNvSpPr>
              <a:spLocks/>
            </p:cNvSpPr>
            <p:nvPr/>
          </p:nvSpPr>
          <p:spPr bwMode="auto">
            <a:xfrm>
              <a:off x="3612" y="2884"/>
              <a:ext cx="419" cy="146"/>
            </a:xfrm>
            <a:custGeom>
              <a:avLst/>
              <a:gdLst>
                <a:gd name="T0" fmla="*/ 0 w 836"/>
                <a:gd name="T1" fmla="*/ 13 h 291"/>
                <a:gd name="T2" fmla="*/ 53 w 836"/>
                <a:gd name="T3" fmla="*/ 37 h 291"/>
                <a:gd name="T4" fmla="*/ 95 w 836"/>
                <a:gd name="T5" fmla="*/ 23 h 291"/>
                <a:gd name="T6" fmla="*/ 133 w 836"/>
                <a:gd name="T7" fmla="*/ 11 h 291"/>
                <a:gd name="T8" fmla="*/ 171 w 836"/>
                <a:gd name="T9" fmla="*/ 18 h 291"/>
                <a:gd name="T10" fmla="*/ 191 w 836"/>
                <a:gd name="T11" fmla="*/ 38 h 291"/>
                <a:gd name="T12" fmla="*/ 206 w 836"/>
                <a:gd name="T13" fmla="*/ 62 h 291"/>
                <a:gd name="T14" fmla="*/ 256 w 836"/>
                <a:gd name="T15" fmla="*/ 90 h 291"/>
                <a:gd name="T16" fmla="*/ 291 w 836"/>
                <a:gd name="T17" fmla="*/ 45 h 291"/>
                <a:gd name="T18" fmla="*/ 341 w 836"/>
                <a:gd name="T19" fmla="*/ 14 h 291"/>
                <a:gd name="T20" fmla="*/ 386 w 836"/>
                <a:gd name="T21" fmla="*/ 0 h 291"/>
                <a:gd name="T22" fmla="*/ 415 w 836"/>
                <a:gd name="T23" fmla="*/ 24 h 291"/>
                <a:gd name="T24" fmla="*/ 419 w 836"/>
                <a:gd name="T25" fmla="*/ 48 h 291"/>
                <a:gd name="T26" fmla="*/ 387 w 836"/>
                <a:gd name="T27" fmla="*/ 95 h 291"/>
                <a:gd name="T28" fmla="*/ 332 w 836"/>
                <a:gd name="T29" fmla="*/ 133 h 291"/>
                <a:gd name="T30" fmla="*/ 281 w 836"/>
                <a:gd name="T31" fmla="*/ 146 h 291"/>
                <a:gd name="T32" fmla="*/ 204 w 836"/>
                <a:gd name="T33" fmla="*/ 134 h 291"/>
                <a:gd name="T34" fmla="*/ 145 w 836"/>
                <a:gd name="T35" fmla="*/ 82 h 291"/>
                <a:gd name="T36" fmla="*/ 56 w 836"/>
                <a:gd name="T37" fmla="*/ 77 h 291"/>
                <a:gd name="T38" fmla="*/ 12 w 836"/>
                <a:gd name="T39" fmla="*/ 56 h 291"/>
                <a:gd name="T40" fmla="*/ 0 w 836"/>
                <a:gd name="T41" fmla="*/ 13 h 291"/>
                <a:gd name="T42" fmla="*/ 0 w 836"/>
                <a:gd name="T43" fmla="*/ 13 h 291"/>
                <a:gd name="T44" fmla="*/ 0 w 836"/>
                <a:gd name="T45" fmla="*/ 13 h 2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36"/>
                <a:gd name="T70" fmla="*/ 0 h 291"/>
                <a:gd name="T71" fmla="*/ 836 w 836"/>
                <a:gd name="T72" fmla="*/ 291 h 2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36" h="291">
                  <a:moveTo>
                    <a:pt x="0" y="25"/>
                  </a:moveTo>
                  <a:lnTo>
                    <a:pt x="106" y="73"/>
                  </a:lnTo>
                  <a:lnTo>
                    <a:pt x="190" y="46"/>
                  </a:lnTo>
                  <a:lnTo>
                    <a:pt x="266" y="21"/>
                  </a:lnTo>
                  <a:lnTo>
                    <a:pt x="342" y="35"/>
                  </a:lnTo>
                  <a:lnTo>
                    <a:pt x="382" y="75"/>
                  </a:lnTo>
                  <a:lnTo>
                    <a:pt x="412" y="124"/>
                  </a:lnTo>
                  <a:lnTo>
                    <a:pt x="511" y="179"/>
                  </a:lnTo>
                  <a:lnTo>
                    <a:pt x="581" y="90"/>
                  </a:lnTo>
                  <a:lnTo>
                    <a:pt x="680" y="27"/>
                  </a:lnTo>
                  <a:lnTo>
                    <a:pt x="770" y="0"/>
                  </a:lnTo>
                  <a:lnTo>
                    <a:pt x="829" y="48"/>
                  </a:lnTo>
                  <a:lnTo>
                    <a:pt x="836" y="95"/>
                  </a:lnTo>
                  <a:lnTo>
                    <a:pt x="772" y="189"/>
                  </a:lnTo>
                  <a:lnTo>
                    <a:pt x="663" y="265"/>
                  </a:lnTo>
                  <a:lnTo>
                    <a:pt x="561" y="291"/>
                  </a:lnTo>
                  <a:lnTo>
                    <a:pt x="407" y="268"/>
                  </a:lnTo>
                  <a:lnTo>
                    <a:pt x="289" y="164"/>
                  </a:lnTo>
                  <a:lnTo>
                    <a:pt x="112" y="154"/>
                  </a:lnTo>
                  <a:lnTo>
                    <a:pt x="23" y="11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4" name="Freeform 88"/>
            <p:cNvSpPr>
              <a:spLocks/>
            </p:cNvSpPr>
            <p:nvPr/>
          </p:nvSpPr>
          <p:spPr bwMode="auto">
            <a:xfrm>
              <a:off x="3616" y="2782"/>
              <a:ext cx="104" cy="63"/>
            </a:xfrm>
            <a:custGeom>
              <a:avLst/>
              <a:gdLst>
                <a:gd name="T0" fmla="*/ 18 w 208"/>
                <a:gd name="T1" fmla="*/ 0 h 125"/>
                <a:gd name="T2" fmla="*/ 63 w 208"/>
                <a:gd name="T3" fmla="*/ 19 h 125"/>
                <a:gd name="T4" fmla="*/ 83 w 208"/>
                <a:gd name="T5" fmla="*/ 36 h 125"/>
                <a:gd name="T6" fmla="*/ 103 w 208"/>
                <a:gd name="T7" fmla="*/ 54 h 125"/>
                <a:gd name="T8" fmla="*/ 104 w 208"/>
                <a:gd name="T9" fmla="*/ 62 h 125"/>
                <a:gd name="T10" fmla="*/ 96 w 208"/>
                <a:gd name="T11" fmla="*/ 63 h 125"/>
                <a:gd name="T12" fmla="*/ 76 w 208"/>
                <a:gd name="T13" fmla="*/ 49 h 125"/>
                <a:gd name="T14" fmla="*/ 51 w 208"/>
                <a:gd name="T15" fmla="*/ 38 h 125"/>
                <a:gd name="T16" fmla="*/ 0 w 208"/>
                <a:gd name="T17" fmla="*/ 28 h 125"/>
                <a:gd name="T18" fmla="*/ 0 w 208"/>
                <a:gd name="T19" fmla="*/ 14 h 125"/>
                <a:gd name="T20" fmla="*/ 18 w 208"/>
                <a:gd name="T21" fmla="*/ 0 h 125"/>
                <a:gd name="T22" fmla="*/ 18 w 208"/>
                <a:gd name="T23" fmla="*/ 0 h 125"/>
                <a:gd name="T24" fmla="*/ 18 w 208"/>
                <a:gd name="T25" fmla="*/ 0 h 1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8"/>
                <a:gd name="T40" fmla="*/ 0 h 125"/>
                <a:gd name="T41" fmla="*/ 208 w 208"/>
                <a:gd name="T42" fmla="*/ 125 h 1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8" h="125">
                  <a:moveTo>
                    <a:pt x="35" y="0"/>
                  </a:moveTo>
                  <a:lnTo>
                    <a:pt x="126" y="38"/>
                  </a:lnTo>
                  <a:lnTo>
                    <a:pt x="166" y="72"/>
                  </a:lnTo>
                  <a:lnTo>
                    <a:pt x="206" y="108"/>
                  </a:lnTo>
                  <a:lnTo>
                    <a:pt x="208" y="124"/>
                  </a:lnTo>
                  <a:lnTo>
                    <a:pt x="192" y="125"/>
                  </a:lnTo>
                  <a:lnTo>
                    <a:pt x="151" y="97"/>
                  </a:lnTo>
                  <a:lnTo>
                    <a:pt x="101" y="76"/>
                  </a:lnTo>
                  <a:lnTo>
                    <a:pt x="0" y="55"/>
                  </a:lnTo>
                  <a:lnTo>
                    <a:pt x="0" y="2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5" name="Freeform 89"/>
            <p:cNvSpPr>
              <a:spLocks/>
            </p:cNvSpPr>
            <p:nvPr/>
          </p:nvSpPr>
          <p:spPr bwMode="auto">
            <a:xfrm>
              <a:off x="3936" y="2821"/>
              <a:ext cx="115" cy="200"/>
            </a:xfrm>
            <a:custGeom>
              <a:avLst/>
              <a:gdLst>
                <a:gd name="T0" fmla="*/ 70 w 230"/>
                <a:gd name="T1" fmla="*/ 1 h 399"/>
                <a:gd name="T2" fmla="*/ 89 w 230"/>
                <a:gd name="T3" fmla="*/ 26 h 399"/>
                <a:gd name="T4" fmla="*/ 115 w 230"/>
                <a:gd name="T5" fmla="*/ 60 h 399"/>
                <a:gd name="T6" fmla="*/ 115 w 230"/>
                <a:gd name="T7" fmla="*/ 110 h 399"/>
                <a:gd name="T8" fmla="*/ 80 w 230"/>
                <a:gd name="T9" fmla="*/ 161 h 399"/>
                <a:gd name="T10" fmla="*/ 36 w 230"/>
                <a:gd name="T11" fmla="*/ 183 h 399"/>
                <a:gd name="T12" fmla="*/ 6 w 230"/>
                <a:gd name="T13" fmla="*/ 200 h 399"/>
                <a:gd name="T14" fmla="*/ 0 w 230"/>
                <a:gd name="T15" fmla="*/ 190 h 399"/>
                <a:gd name="T16" fmla="*/ 51 w 230"/>
                <a:gd name="T17" fmla="*/ 149 h 399"/>
                <a:gd name="T18" fmla="*/ 91 w 230"/>
                <a:gd name="T19" fmla="*/ 99 h 399"/>
                <a:gd name="T20" fmla="*/ 86 w 230"/>
                <a:gd name="T21" fmla="*/ 51 h 399"/>
                <a:gd name="T22" fmla="*/ 75 w 230"/>
                <a:gd name="T23" fmla="*/ 29 h 399"/>
                <a:gd name="T24" fmla="*/ 61 w 230"/>
                <a:gd name="T25" fmla="*/ 8 h 399"/>
                <a:gd name="T26" fmla="*/ 62 w 230"/>
                <a:gd name="T27" fmla="*/ 0 h 399"/>
                <a:gd name="T28" fmla="*/ 70 w 230"/>
                <a:gd name="T29" fmla="*/ 1 h 399"/>
                <a:gd name="T30" fmla="*/ 70 w 230"/>
                <a:gd name="T31" fmla="*/ 1 h 399"/>
                <a:gd name="T32" fmla="*/ 70 w 230"/>
                <a:gd name="T33" fmla="*/ 1 h 3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399"/>
                <a:gd name="T53" fmla="*/ 230 w 230"/>
                <a:gd name="T54" fmla="*/ 399 h 39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399">
                  <a:moveTo>
                    <a:pt x="139" y="2"/>
                  </a:moveTo>
                  <a:lnTo>
                    <a:pt x="177" y="51"/>
                  </a:lnTo>
                  <a:lnTo>
                    <a:pt x="230" y="120"/>
                  </a:lnTo>
                  <a:lnTo>
                    <a:pt x="230" y="219"/>
                  </a:lnTo>
                  <a:lnTo>
                    <a:pt x="160" y="321"/>
                  </a:lnTo>
                  <a:lnTo>
                    <a:pt x="72" y="365"/>
                  </a:lnTo>
                  <a:lnTo>
                    <a:pt x="12" y="399"/>
                  </a:lnTo>
                  <a:lnTo>
                    <a:pt x="0" y="380"/>
                  </a:lnTo>
                  <a:lnTo>
                    <a:pt x="101" y="298"/>
                  </a:lnTo>
                  <a:lnTo>
                    <a:pt x="181" y="198"/>
                  </a:lnTo>
                  <a:lnTo>
                    <a:pt x="171" y="101"/>
                  </a:lnTo>
                  <a:lnTo>
                    <a:pt x="150" y="57"/>
                  </a:lnTo>
                  <a:lnTo>
                    <a:pt x="122" y="15"/>
                  </a:lnTo>
                  <a:lnTo>
                    <a:pt x="124" y="0"/>
                  </a:lnTo>
                  <a:lnTo>
                    <a:pt x="13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6" name="Freeform 90"/>
            <p:cNvSpPr>
              <a:spLocks/>
            </p:cNvSpPr>
            <p:nvPr/>
          </p:nvSpPr>
          <p:spPr bwMode="auto">
            <a:xfrm>
              <a:off x="3589" y="2703"/>
              <a:ext cx="375" cy="325"/>
            </a:xfrm>
            <a:custGeom>
              <a:avLst/>
              <a:gdLst>
                <a:gd name="T0" fmla="*/ 368 w 751"/>
                <a:gd name="T1" fmla="*/ 84 h 650"/>
                <a:gd name="T2" fmla="*/ 336 w 751"/>
                <a:gd name="T3" fmla="*/ 60 h 650"/>
                <a:gd name="T4" fmla="*/ 322 w 751"/>
                <a:gd name="T5" fmla="*/ 49 h 650"/>
                <a:gd name="T6" fmla="*/ 304 w 751"/>
                <a:gd name="T7" fmla="*/ 40 h 650"/>
                <a:gd name="T8" fmla="*/ 279 w 751"/>
                <a:gd name="T9" fmla="*/ 30 h 650"/>
                <a:gd name="T10" fmla="*/ 257 w 751"/>
                <a:gd name="T11" fmla="*/ 24 h 650"/>
                <a:gd name="T12" fmla="*/ 211 w 751"/>
                <a:gd name="T13" fmla="*/ 18 h 650"/>
                <a:gd name="T14" fmla="*/ 116 w 751"/>
                <a:gd name="T15" fmla="*/ 37 h 650"/>
                <a:gd name="T16" fmla="*/ 88 w 751"/>
                <a:gd name="T17" fmla="*/ 49 h 650"/>
                <a:gd name="T18" fmla="*/ 64 w 751"/>
                <a:gd name="T19" fmla="*/ 71 h 650"/>
                <a:gd name="T20" fmla="*/ 35 w 751"/>
                <a:gd name="T21" fmla="*/ 101 h 650"/>
                <a:gd name="T22" fmla="*/ 23 w 751"/>
                <a:gd name="T23" fmla="*/ 142 h 650"/>
                <a:gd name="T24" fmla="*/ 24 w 751"/>
                <a:gd name="T25" fmla="*/ 175 h 650"/>
                <a:gd name="T26" fmla="*/ 32 w 751"/>
                <a:gd name="T27" fmla="*/ 205 h 650"/>
                <a:gd name="T28" fmla="*/ 49 w 751"/>
                <a:gd name="T29" fmla="*/ 229 h 650"/>
                <a:gd name="T30" fmla="*/ 76 w 751"/>
                <a:gd name="T31" fmla="*/ 238 h 650"/>
                <a:gd name="T32" fmla="*/ 150 w 751"/>
                <a:gd name="T33" fmla="*/ 238 h 650"/>
                <a:gd name="T34" fmla="*/ 182 w 751"/>
                <a:gd name="T35" fmla="*/ 248 h 650"/>
                <a:gd name="T36" fmla="*/ 210 w 751"/>
                <a:gd name="T37" fmla="*/ 272 h 650"/>
                <a:gd name="T38" fmla="*/ 234 w 751"/>
                <a:gd name="T39" fmla="*/ 292 h 650"/>
                <a:gd name="T40" fmla="*/ 257 w 751"/>
                <a:gd name="T41" fmla="*/ 305 h 650"/>
                <a:gd name="T42" fmla="*/ 314 w 751"/>
                <a:gd name="T43" fmla="*/ 314 h 650"/>
                <a:gd name="T44" fmla="*/ 314 w 751"/>
                <a:gd name="T45" fmla="*/ 325 h 650"/>
                <a:gd name="T46" fmla="*/ 247 w 751"/>
                <a:gd name="T47" fmla="*/ 322 h 650"/>
                <a:gd name="T48" fmla="*/ 191 w 751"/>
                <a:gd name="T49" fmla="*/ 290 h 650"/>
                <a:gd name="T50" fmla="*/ 167 w 751"/>
                <a:gd name="T51" fmla="*/ 271 h 650"/>
                <a:gd name="T52" fmla="*/ 140 w 751"/>
                <a:gd name="T53" fmla="*/ 264 h 650"/>
                <a:gd name="T54" fmla="*/ 76 w 751"/>
                <a:gd name="T55" fmla="*/ 264 h 650"/>
                <a:gd name="T56" fmla="*/ 40 w 751"/>
                <a:gd name="T57" fmla="*/ 252 h 650"/>
                <a:gd name="T58" fmla="*/ 16 w 751"/>
                <a:gd name="T59" fmla="*/ 222 h 650"/>
                <a:gd name="T60" fmla="*/ 3 w 751"/>
                <a:gd name="T61" fmla="*/ 182 h 650"/>
                <a:gd name="T62" fmla="*/ 0 w 751"/>
                <a:gd name="T63" fmla="*/ 140 h 650"/>
                <a:gd name="T64" fmla="*/ 13 w 751"/>
                <a:gd name="T65" fmla="*/ 90 h 650"/>
                <a:gd name="T66" fmla="*/ 26 w 751"/>
                <a:gd name="T67" fmla="*/ 72 h 650"/>
                <a:gd name="T68" fmla="*/ 45 w 751"/>
                <a:gd name="T69" fmla="*/ 52 h 650"/>
                <a:gd name="T70" fmla="*/ 76 w 751"/>
                <a:gd name="T71" fmla="*/ 29 h 650"/>
                <a:gd name="T72" fmla="*/ 110 w 751"/>
                <a:gd name="T73" fmla="*/ 14 h 650"/>
                <a:gd name="T74" fmla="*/ 162 w 751"/>
                <a:gd name="T75" fmla="*/ 2 h 650"/>
                <a:gd name="T76" fmla="*/ 224 w 751"/>
                <a:gd name="T77" fmla="*/ 0 h 650"/>
                <a:gd name="T78" fmla="*/ 295 w 751"/>
                <a:gd name="T79" fmla="*/ 19 h 650"/>
                <a:gd name="T80" fmla="*/ 342 w 751"/>
                <a:gd name="T81" fmla="*/ 49 h 650"/>
                <a:gd name="T82" fmla="*/ 373 w 751"/>
                <a:gd name="T83" fmla="*/ 75 h 650"/>
                <a:gd name="T84" fmla="*/ 375 w 751"/>
                <a:gd name="T85" fmla="*/ 82 h 650"/>
                <a:gd name="T86" fmla="*/ 368 w 751"/>
                <a:gd name="T87" fmla="*/ 84 h 650"/>
                <a:gd name="T88" fmla="*/ 368 w 751"/>
                <a:gd name="T89" fmla="*/ 84 h 650"/>
                <a:gd name="T90" fmla="*/ 368 w 751"/>
                <a:gd name="T91" fmla="*/ 84 h 6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1"/>
                <a:gd name="T139" fmla="*/ 0 h 650"/>
                <a:gd name="T140" fmla="*/ 751 w 751"/>
                <a:gd name="T141" fmla="*/ 650 h 6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1" h="650">
                  <a:moveTo>
                    <a:pt x="736" y="168"/>
                  </a:moveTo>
                  <a:lnTo>
                    <a:pt x="673" y="120"/>
                  </a:lnTo>
                  <a:lnTo>
                    <a:pt x="645" y="99"/>
                  </a:lnTo>
                  <a:lnTo>
                    <a:pt x="609" y="80"/>
                  </a:lnTo>
                  <a:lnTo>
                    <a:pt x="559" y="61"/>
                  </a:lnTo>
                  <a:lnTo>
                    <a:pt x="514" y="48"/>
                  </a:lnTo>
                  <a:lnTo>
                    <a:pt x="422" y="36"/>
                  </a:lnTo>
                  <a:lnTo>
                    <a:pt x="232" y="73"/>
                  </a:lnTo>
                  <a:lnTo>
                    <a:pt x="177" y="99"/>
                  </a:lnTo>
                  <a:lnTo>
                    <a:pt x="128" y="141"/>
                  </a:lnTo>
                  <a:lnTo>
                    <a:pt x="71" y="202"/>
                  </a:lnTo>
                  <a:lnTo>
                    <a:pt x="46" y="284"/>
                  </a:lnTo>
                  <a:lnTo>
                    <a:pt x="48" y="350"/>
                  </a:lnTo>
                  <a:lnTo>
                    <a:pt x="65" y="411"/>
                  </a:lnTo>
                  <a:lnTo>
                    <a:pt x="99" y="458"/>
                  </a:lnTo>
                  <a:lnTo>
                    <a:pt x="152" y="476"/>
                  </a:lnTo>
                  <a:lnTo>
                    <a:pt x="301" y="477"/>
                  </a:lnTo>
                  <a:lnTo>
                    <a:pt x="365" y="496"/>
                  </a:lnTo>
                  <a:lnTo>
                    <a:pt x="420" y="544"/>
                  </a:lnTo>
                  <a:lnTo>
                    <a:pt x="468" y="584"/>
                  </a:lnTo>
                  <a:lnTo>
                    <a:pt x="515" y="609"/>
                  </a:lnTo>
                  <a:lnTo>
                    <a:pt x="628" y="628"/>
                  </a:lnTo>
                  <a:lnTo>
                    <a:pt x="628" y="650"/>
                  </a:lnTo>
                  <a:lnTo>
                    <a:pt x="495" y="643"/>
                  </a:lnTo>
                  <a:lnTo>
                    <a:pt x="382" y="580"/>
                  </a:lnTo>
                  <a:lnTo>
                    <a:pt x="335" y="542"/>
                  </a:lnTo>
                  <a:lnTo>
                    <a:pt x="280" y="527"/>
                  </a:lnTo>
                  <a:lnTo>
                    <a:pt x="152" y="527"/>
                  </a:lnTo>
                  <a:lnTo>
                    <a:pt x="80" y="504"/>
                  </a:lnTo>
                  <a:lnTo>
                    <a:pt x="33" y="445"/>
                  </a:lnTo>
                  <a:lnTo>
                    <a:pt x="6" y="365"/>
                  </a:lnTo>
                  <a:lnTo>
                    <a:pt x="0" y="280"/>
                  </a:lnTo>
                  <a:lnTo>
                    <a:pt x="27" y="181"/>
                  </a:lnTo>
                  <a:lnTo>
                    <a:pt x="53" y="143"/>
                  </a:lnTo>
                  <a:lnTo>
                    <a:pt x="91" y="105"/>
                  </a:lnTo>
                  <a:lnTo>
                    <a:pt x="152" y="59"/>
                  </a:lnTo>
                  <a:lnTo>
                    <a:pt x="221" y="29"/>
                  </a:lnTo>
                  <a:lnTo>
                    <a:pt x="325" y="4"/>
                  </a:lnTo>
                  <a:lnTo>
                    <a:pt x="449" y="0"/>
                  </a:lnTo>
                  <a:lnTo>
                    <a:pt x="591" y="38"/>
                  </a:lnTo>
                  <a:lnTo>
                    <a:pt x="685" y="99"/>
                  </a:lnTo>
                  <a:lnTo>
                    <a:pt x="747" y="149"/>
                  </a:lnTo>
                  <a:lnTo>
                    <a:pt x="751" y="164"/>
                  </a:lnTo>
                  <a:lnTo>
                    <a:pt x="736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7" name="Freeform 91"/>
            <p:cNvSpPr>
              <a:spLocks/>
            </p:cNvSpPr>
            <p:nvPr/>
          </p:nvSpPr>
          <p:spPr bwMode="auto">
            <a:xfrm>
              <a:off x="3849" y="2853"/>
              <a:ext cx="107" cy="140"/>
            </a:xfrm>
            <a:custGeom>
              <a:avLst/>
              <a:gdLst>
                <a:gd name="T0" fmla="*/ 105 w 215"/>
                <a:gd name="T1" fmla="*/ 9 h 281"/>
                <a:gd name="T2" fmla="*/ 40 w 215"/>
                <a:gd name="T3" fmla="*/ 71 h 281"/>
                <a:gd name="T4" fmla="*/ 23 w 215"/>
                <a:gd name="T5" fmla="*/ 115 h 281"/>
                <a:gd name="T6" fmla="*/ 24 w 215"/>
                <a:gd name="T7" fmla="*/ 134 h 281"/>
                <a:gd name="T8" fmla="*/ 21 w 215"/>
                <a:gd name="T9" fmla="*/ 140 h 281"/>
                <a:gd name="T10" fmla="*/ 13 w 215"/>
                <a:gd name="T11" fmla="*/ 137 h 281"/>
                <a:gd name="T12" fmla="*/ 0 w 215"/>
                <a:gd name="T13" fmla="*/ 115 h 281"/>
                <a:gd name="T14" fmla="*/ 8 w 215"/>
                <a:gd name="T15" fmla="*/ 85 h 281"/>
                <a:gd name="T16" fmla="*/ 21 w 215"/>
                <a:gd name="T17" fmla="*/ 58 h 281"/>
                <a:gd name="T18" fmla="*/ 39 w 215"/>
                <a:gd name="T19" fmla="*/ 39 h 281"/>
                <a:gd name="T20" fmla="*/ 58 w 215"/>
                <a:gd name="T21" fmla="*/ 26 h 281"/>
                <a:gd name="T22" fmla="*/ 78 w 215"/>
                <a:gd name="T23" fmla="*/ 14 h 281"/>
                <a:gd name="T24" fmla="*/ 99 w 215"/>
                <a:gd name="T25" fmla="*/ 0 h 281"/>
                <a:gd name="T26" fmla="*/ 107 w 215"/>
                <a:gd name="T27" fmla="*/ 1 h 281"/>
                <a:gd name="T28" fmla="*/ 105 w 215"/>
                <a:gd name="T29" fmla="*/ 9 h 281"/>
                <a:gd name="T30" fmla="*/ 105 w 215"/>
                <a:gd name="T31" fmla="*/ 9 h 281"/>
                <a:gd name="T32" fmla="*/ 105 w 215"/>
                <a:gd name="T33" fmla="*/ 9 h 2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281"/>
                <a:gd name="T53" fmla="*/ 215 w 215"/>
                <a:gd name="T54" fmla="*/ 281 h 2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281">
                  <a:moveTo>
                    <a:pt x="211" y="19"/>
                  </a:moveTo>
                  <a:lnTo>
                    <a:pt x="80" y="142"/>
                  </a:lnTo>
                  <a:lnTo>
                    <a:pt x="46" y="230"/>
                  </a:lnTo>
                  <a:lnTo>
                    <a:pt x="48" y="268"/>
                  </a:lnTo>
                  <a:lnTo>
                    <a:pt x="42" y="281"/>
                  </a:lnTo>
                  <a:lnTo>
                    <a:pt x="27" y="275"/>
                  </a:lnTo>
                  <a:lnTo>
                    <a:pt x="0" y="230"/>
                  </a:lnTo>
                  <a:lnTo>
                    <a:pt x="17" y="171"/>
                  </a:lnTo>
                  <a:lnTo>
                    <a:pt x="42" y="116"/>
                  </a:lnTo>
                  <a:lnTo>
                    <a:pt x="78" y="79"/>
                  </a:lnTo>
                  <a:lnTo>
                    <a:pt x="116" y="53"/>
                  </a:lnTo>
                  <a:lnTo>
                    <a:pt x="156" y="28"/>
                  </a:lnTo>
                  <a:lnTo>
                    <a:pt x="198" y="0"/>
                  </a:lnTo>
                  <a:lnTo>
                    <a:pt x="215" y="3"/>
                  </a:lnTo>
                  <a:lnTo>
                    <a:pt x="2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8" name="Freeform 92"/>
            <p:cNvSpPr>
              <a:spLocks/>
            </p:cNvSpPr>
            <p:nvPr/>
          </p:nvSpPr>
          <p:spPr bwMode="auto">
            <a:xfrm>
              <a:off x="3725" y="2748"/>
              <a:ext cx="167" cy="100"/>
            </a:xfrm>
            <a:custGeom>
              <a:avLst/>
              <a:gdLst>
                <a:gd name="T0" fmla="*/ 163 w 333"/>
                <a:gd name="T1" fmla="*/ 10 h 199"/>
                <a:gd name="T2" fmla="*/ 71 w 333"/>
                <a:gd name="T3" fmla="*/ 51 h 199"/>
                <a:gd name="T4" fmla="*/ 33 w 333"/>
                <a:gd name="T5" fmla="*/ 81 h 199"/>
                <a:gd name="T6" fmla="*/ 15 w 333"/>
                <a:gd name="T7" fmla="*/ 99 h 199"/>
                <a:gd name="T8" fmla="*/ 1 w 333"/>
                <a:gd name="T9" fmla="*/ 100 h 199"/>
                <a:gd name="T10" fmla="*/ 0 w 333"/>
                <a:gd name="T11" fmla="*/ 86 h 199"/>
                <a:gd name="T12" fmla="*/ 16 w 333"/>
                <a:gd name="T13" fmla="*/ 64 h 199"/>
                <a:gd name="T14" fmla="*/ 58 w 333"/>
                <a:gd name="T15" fmla="*/ 31 h 199"/>
                <a:gd name="T16" fmla="*/ 83 w 333"/>
                <a:gd name="T17" fmla="*/ 19 h 199"/>
                <a:gd name="T18" fmla="*/ 108 w 333"/>
                <a:gd name="T19" fmla="*/ 12 h 199"/>
                <a:gd name="T20" fmla="*/ 160 w 333"/>
                <a:gd name="T21" fmla="*/ 0 h 199"/>
                <a:gd name="T22" fmla="*/ 167 w 333"/>
                <a:gd name="T23" fmla="*/ 4 h 199"/>
                <a:gd name="T24" fmla="*/ 163 w 333"/>
                <a:gd name="T25" fmla="*/ 10 h 199"/>
                <a:gd name="T26" fmla="*/ 163 w 333"/>
                <a:gd name="T27" fmla="*/ 10 h 199"/>
                <a:gd name="T28" fmla="*/ 163 w 333"/>
                <a:gd name="T29" fmla="*/ 10 h 1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3"/>
                <a:gd name="T46" fmla="*/ 0 h 199"/>
                <a:gd name="T47" fmla="*/ 333 w 333"/>
                <a:gd name="T48" fmla="*/ 199 h 19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3" h="199">
                  <a:moveTo>
                    <a:pt x="325" y="20"/>
                  </a:moveTo>
                  <a:lnTo>
                    <a:pt x="141" y="102"/>
                  </a:lnTo>
                  <a:lnTo>
                    <a:pt x="65" y="161"/>
                  </a:lnTo>
                  <a:lnTo>
                    <a:pt x="29" y="197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2" y="127"/>
                  </a:lnTo>
                  <a:lnTo>
                    <a:pt x="116" y="62"/>
                  </a:lnTo>
                  <a:lnTo>
                    <a:pt x="165" y="38"/>
                  </a:lnTo>
                  <a:lnTo>
                    <a:pt x="215" y="24"/>
                  </a:lnTo>
                  <a:lnTo>
                    <a:pt x="319" y="0"/>
                  </a:lnTo>
                  <a:lnTo>
                    <a:pt x="333" y="7"/>
                  </a:lnTo>
                  <a:lnTo>
                    <a:pt x="32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9" name="Freeform 93"/>
            <p:cNvSpPr>
              <a:spLocks/>
            </p:cNvSpPr>
            <p:nvPr/>
          </p:nvSpPr>
          <p:spPr bwMode="auto">
            <a:xfrm>
              <a:off x="3675" y="2727"/>
              <a:ext cx="110" cy="27"/>
            </a:xfrm>
            <a:custGeom>
              <a:avLst/>
              <a:gdLst>
                <a:gd name="T0" fmla="*/ 7 w 221"/>
                <a:gd name="T1" fmla="*/ 1 h 53"/>
                <a:gd name="T2" fmla="*/ 21 w 221"/>
                <a:gd name="T3" fmla="*/ 0 h 53"/>
                <a:gd name="T4" fmla="*/ 66 w 221"/>
                <a:gd name="T5" fmla="*/ 0 h 53"/>
                <a:gd name="T6" fmla="*/ 107 w 221"/>
                <a:gd name="T7" fmla="*/ 16 h 53"/>
                <a:gd name="T8" fmla="*/ 110 w 221"/>
                <a:gd name="T9" fmla="*/ 24 h 53"/>
                <a:gd name="T10" fmla="*/ 103 w 221"/>
                <a:gd name="T11" fmla="*/ 27 h 53"/>
                <a:gd name="T12" fmla="*/ 65 w 221"/>
                <a:gd name="T13" fmla="*/ 18 h 53"/>
                <a:gd name="T14" fmla="*/ 21 w 221"/>
                <a:gd name="T15" fmla="*/ 18 h 53"/>
                <a:gd name="T16" fmla="*/ 7 w 221"/>
                <a:gd name="T17" fmla="*/ 16 h 53"/>
                <a:gd name="T18" fmla="*/ 0 w 221"/>
                <a:gd name="T19" fmla="*/ 9 h 53"/>
                <a:gd name="T20" fmla="*/ 7 w 221"/>
                <a:gd name="T21" fmla="*/ 1 h 53"/>
                <a:gd name="T22" fmla="*/ 7 w 221"/>
                <a:gd name="T23" fmla="*/ 1 h 53"/>
                <a:gd name="T24" fmla="*/ 7 w 221"/>
                <a:gd name="T25" fmla="*/ 1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1"/>
                <a:gd name="T40" fmla="*/ 0 h 53"/>
                <a:gd name="T41" fmla="*/ 221 w 221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1" h="53">
                  <a:moveTo>
                    <a:pt x="14" y="2"/>
                  </a:moveTo>
                  <a:lnTo>
                    <a:pt x="42" y="0"/>
                  </a:lnTo>
                  <a:lnTo>
                    <a:pt x="133" y="0"/>
                  </a:lnTo>
                  <a:lnTo>
                    <a:pt x="215" y="32"/>
                  </a:lnTo>
                  <a:lnTo>
                    <a:pt x="221" y="47"/>
                  </a:lnTo>
                  <a:lnTo>
                    <a:pt x="207" y="53"/>
                  </a:lnTo>
                  <a:lnTo>
                    <a:pt x="130" y="36"/>
                  </a:lnTo>
                  <a:lnTo>
                    <a:pt x="42" y="36"/>
                  </a:lnTo>
                  <a:lnTo>
                    <a:pt x="14" y="32"/>
                  </a:lnTo>
                  <a:lnTo>
                    <a:pt x="0" y="17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0" name="Freeform 94"/>
            <p:cNvSpPr>
              <a:spLocks/>
            </p:cNvSpPr>
            <p:nvPr/>
          </p:nvSpPr>
          <p:spPr bwMode="auto">
            <a:xfrm>
              <a:off x="3507" y="2903"/>
              <a:ext cx="518" cy="240"/>
            </a:xfrm>
            <a:custGeom>
              <a:avLst/>
              <a:gdLst>
                <a:gd name="T0" fmla="*/ 12 w 1036"/>
                <a:gd name="T1" fmla="*/ 0 h 479"/>
                <a:gd name="T2" fmla="*/ 47 w 1036"/>
                <a:gd name="T3" fmla="*/ 18 h 479"/>
                <a:gd name="T4" fmla="*/ 79 w 1036"/>
                <a:gd name="T5" fmla="*/ 43 h 479"/>
                <a:gd name="T6" fmla="*/ 105 w 1036"/>
                <a:gd name="T7" fmla="*/ 81 h 479"/>
                <a:gd name="T8" fmla="*/ 120 w 1036"/>
                <a:gd name="T9" fmla="*/ 133 h 479"/>
                <a:gd name="T10" fmla="*/ 163 w 1036"/>
                <a:gd name="T11" fmla="*/ 171 h 479"/>
                <a:gd name="T12" fmla="*/ 212 w 1036"/>
                <a:gd name="T13" fmla="*/ 192 h 479"/>
                <a:gd name="T14" fmla="*/ 309 w 1036"/>
                <a:gd name="T15" fmla="*/ 211 h 479"/>
                <a:gd name="T16" fmla="*/ 395 w 1036"/>
                <a:gd name="T17" fmla="*/ 197 h 479"/>
                <a:gd name="T18" fmla="*/ 467 w 1036"/>
                <a:gd name="T19" fmla="*/ 162 h 479"/>
                <a:gd name="T20" fmla="*/ 493 w 1036"/>
                <a:gd name="T21" fmla="*/ 127 h 479"/>
                <a:gd name="T22" fmla="*/ 497 w 1036"/>
                <a:gd name="T23" fmla="*/ 91 h 479"/>
                <a:gd name="T24" fmla="*/ 451 w 1036"/>
                <a:gd name="T25" fmla="*/ 48 h 479"/>
                <a:gd name="T26" fmla="*/ 454 w 1036"/>
                <a:gd name="T27" fmla="*/ 33 h 479"/>
                <a:gd name="T28" fmla="*/ 464 w 1036"/>
                <a:gd name="T29" fmla="*/ 28 h 479"/>
                <a:gd name="T30" fmla="*/ 500 w 1036"/>
                <a:gd name="T31" fmla="*/ 47 h 479"/>
                <a:gd name="T32" fmla="*/ 517 w 1036"/>
                <a:gd name="T33" fmla="*/ 82 h 479"/>
                <a:gd name="T34" fmla="*/ 518 w 1036"/>
                <a:gd name="T35" fmla="*/ 127 h 479"/>
                <a:gd name="T36" fmla="*/ 488 w 1036"/>
                <a:gd name="T37" fmla="*/ 178 h 479"/>
                <a:gd name="T38" fmla="*/ 450 w 1036"/>
                <a:gd name="T39" fmla="*/ 211 h 479"/>
                <a:gd name="T40" fmla="*/ 394 w 1036"/>
                <a:gd name="T41" fmla="*/ 229 h 479"/>
                <a:gd name="T42" fmla="*/ 338 w 1036"/>
                <a:gd name="T43" fmla="*/ 237 h 479"/>
                <a:gd name="T44" fmla="*/ 291 w 1036"/>
                <a:gd name="T45" fmla="*/ 240 h 479"/>
                <a:gd name="T46" fmla="*/ 218 w 1036"/>
                <a:gd name="T47" fmla="*/ 227 h 479"/>
                <a:gd name="T48" fmla="*/ 129 w 1036"/>
                <a:gd name="T49" fmla="*/ 187 h 479"/>
                <a:gd name="T50" fmla="*/ 95 w 1036"/>
                <a:gd name="T51" fmla="*/ 141 h 479"/>
                <a:gd name="T52" fmla="*/ 80 w 1036"/>
                <a:gd name="T53" fmla="*/ 106 h 479"/>
                <a:gd name="T54" fmla="*/ 62 w 1036"/>
                <a:gd name="T55" fmla="*/ 70 h 479"/>
                <a:gd name="T56" fmla="*/ 37 w 1036"/>
                <a:gd name="T57" fmla="*/ 38 h 479"/>
                <a:gd name="T58" fmla="*/ 0 w 1036"/>
                <a:gd name="T59" fmla="*/ 12 h 479"/>
                <a:gd name="T60" fmla="*/ 12 w 1036"/>
                <a:gd name="T61" fmla="*/ 0 h 479"/>
                <a:gd name="T62" fmla="*/ 12 w 1036"/>
                <a:gd name="T63" fmla="*/ 0 h 4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36"/>
                <a:gd name="T97" fmla="*/ 0 h 479"/>
                <a:gd name="T98" fmla="*/ 1036 w 1036"/>
                <a:gd name="T99" fmla="*/ 479 h 4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36" h="479">
                  <a:moveTo>
                    <a:pt x="24" y="0"/>
                  </a:moveTo>
                  <a:lnTo>
                    <a:pt x="95" y="35"/>
                  </a:lnTo>
                  <a:lnTo>
                    <a:pt x="159" y="86"/>
                  </a:lnTo>
                  <a:lnTo>
                    <a:pt x="211" y="162"/>
                  </a:lnTo>
                  <a:lnTo>
                    <a:pt x="241" y="265"/>
                  </a:lnTo>
                  <a:lnTo>
                    <a:pt x="327" y="341"/>
                  </a:lnTo>
                  <a:lnTo>
                    <a:pt x="424" y="384"/>
                  </a:lnTo>
                  <a:lnTo>
                    <a:pt x="618" y="422"/>
                  </a:lnTo>
                  <a:lnTo>
                    <a:pt x="791" y="394"/>
                  </a:lnTo>
                  <a:lnTo>
                    <a:pt x="935" y="324"/>
                  </a:lnTo>
                  <a:lnTo>
                    <a:pt x="986" y="253"/>
                  </a:lnTo>
                  <a:lnTo>
                    <a:pt x="994" y="181"/>
                  </a:lnTo>
                  <a:lnTo>
                    <a:pt x="903" y="95"/>
                  </a:lnTo>
                  <a:lnTo>
                    <a:pt x="908" y="65"/>
                  </a:lnTo>
                  <a:lnTo>
                    <a:pt x="929" y="56"/>
                  </a:lnTo>
                  <a:lnTo>
                    <a:pt x="1000" y="94"/>
                  </a:lnTo>
                  <a:lnTo>
                    <a:pt x="1034" y="164"/>
                  </a:lnTo>
                  <a:lnTo>
                    <a:pt x="1036" y="253"/>
                  </a:lnTo>
                  <a:lnTo>
                    <a:pt x="977" y="356"/>
                  </a:lnTo>
                  <a:lnTo>
                    <a:pt x="901" y="422"/>
                  </a:lnTo>
                  <a:lnTo>
                    <a:pt x="789" y="457"/>
                  </a:lnTo>
                  <a:lnTo>
                    <a:pt x="677" y="474"/>
                  </a:lnTo>
                  <a:lnTo>
                    <a:pt x="583" y="479"/>
                  </a:lnTo>
                  <a:lnTo>
                    <a:pt x="437" y="453"/>
                  </a:lnTo>
                  <a:lnTo>
                    <a:pt x="258" y="373"/>
                  </a:lnTo>
                  <a:lnTo>
                    <a:pt x="190" y="282"/>
                  </a:lnTo>
                  <a:lnTo>
                    <a:pt x="161" y="211"/>
                  </a:lnTo>
                  <a:lnTo>
                    <a:pt x="125" y="139"/>
                  </a:lnTo>
                  <a:lnTo>
                    <a:pt x="74" y="75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1" name="Freeform 95"/>
            <p:cNvSpPr>
              <a:spLocks/>
            </p:cNvSpPr>
            <p:nvPr/>
          </p:nvSpPr>
          <p:spPr bwMode="auto">
            <a:xfrm>
              <a:off x="1978" y="2616"/>
              <a:ext cx="1555" cy="335"/>
            </a:xfrm>
            <a:custGeom>
              <a:avLst/>
              <a:gdLst>
                <a:gd name="T0" fmla="*/ 243 w 3108"/>
                <a:gd name="T1" fmla="*/ 0 h 669"/>
                <a:gd name="T2" fmla="*/ 198 w 3108"/>
                <a:gd name="T3" fmla="*/ 27 h 669"/>
                <a:gd name="T4" fmla="*/ 51 w 3108"/>
                <a:gd name="T5" fmla="*/ 216 h 669"/>
                <a:gd name="T6" fmla="*/ 0 w 3108"/>
                <a:gd name="T7" fmla="*/ 243 h 669"/>
                <a:gd name="T8" fmla="*/ 45 w 3108"/>
                <a:gd name="T9" fmla="*/ 313 h 669"/>
                <a:gd name="T10" fmla="*/ 379 w 3108"/>
                <a:gd name="T11" fmla="*/ 296 h 669"/>
                <a:gd name="T12" fmla="*/ 1449 w 3108"/>
                <a:gd name="T13" fmla="*/ 335 h 669"/>
                <a:gd name="T14" fmla="*/ 1555 w 3108"/>
                <a:gd name="T15" fmla="*/ 281 h 669"/>
                <a:gd name="T16" fmla="*/ 1313 w 3108"/>
                <a:gd name="T17" fmla="*/ 254 h 669"/>
                <a:gd name="T18" fmla="*/ 1510 w 3108"/>
                <a:gd name="T19" fmla="*/ 239 h 669"/>
                <a:gd name="T20" fmla="*/ 1464 w 3108"/>
                <a:gd name="T21" fmla="*/ 179 h 669"/>
                <a:gd name="T22" fmla="*/ 1386 w 3108"/>
                <a:gd name="T23" fmla="*/ 69 h 669"/>
                <a:gd name="T24" fmla="*/ 799 w 3108"/>
                <a:gd name="T25" fmla="*/ 38 h 669"/>
                <a:gd name="T26" fmla="*/ 300 w 3108"/>
                <a:gd name="T27" fmla="*/ 4 h 669"/>
                <a:gd name="T28" fmla="*/ 243 w 3108"/>
                <a:gd name="T29" fmla="*/ 0 h 669"/>
                <a:gd name="T30" fmla="*/ 243 w 3108"/>
                <a:gd name="T31" fmla="*/ 0 h 669"/>
                <a:gd name="T32" fmla="*/ 243 w 3108"/>
                <a:gd name="T33" fmla="*/ 0 h 6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08"/>
                <a:gd name="T52" fmla="*/ 0 h 669"/>
                <a:gd name="T53" fmla="*/ 3108 w 3108"/>
                <a:gd name="T54" fmla="*/ 669 h 6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08" h="669">
                  <a:moveTo>
                    <a:pt x="485" y="0"/>
                  </a:moveTo>
                  <a:lnTo>
                    <a:pt x="395" y="54"/>
                  </a:lnTo>
                  <a:lnTo>
                    <a:pt x="102" y="432"/>
                  </a:lnTo>
                  <a:lnTo>
                    <a:pt x="0" y="485"/>
                  </a:lnTo>
                  <a:lnTo>
                    <a:pt x="89" y="626"/>
                  </a:lnTo>
                  <a:lnTo>
                    <a:pt x="758" y="592"/>
                  </a:lnTo>
                  <a:lnTo>
                    <a:pt x="2897" y="669"/>
                  </a:lnTo>
                  <a:lnTo>
                    <a:pt x="3108" y="561"/>
                  </a:lnTo>
                  <a:lnTo>
                    <a:pt x="2625" y="508"/>
                  </a:lnTo>
                  <a:lnTo>
                    <a:pt x="3019" y="477"/>
                  </a:lnTo>
                  <a:lnTo>
                    <a:pt x="2927" y="358"/>
                  </a:lnTo>
                  <a:lnTo>
                    <a:pt x="2770" y="137"/>
                  </a:lnTo>
                  <a:lnTo>
                    <a:pt x="1597" y="76"/>
                  </a:lnTo>
                  <a:lnTo>
                    <a:pt x="599" y="8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2" name="Freeform 96"/>
            <p:cNvSpPr>
              <a:spLocks/>
            </p:cNvSpPr>
            <p:nvPr/>
          </p:nvSpPr>
          <p:spPr bwMode="auto">
            <a:xfrm>
              <a:off x="2285" y="2422"/>
              <a:ext cx="1191" cy="327"/>
            </a:xfrm>
            <a:custGeom>
              <a:avLst/>
              <a:gdLst>
                <a:gd name="T0" fmla="*/ 0 w 2382"/>
                <a:gd name="T1" fmla="*/ 167 h 653"/>
                <a:gd name="T2" fmla="*/ 7 w 2382"/>
                <a:gd name="T3" fmla="*/ 77 h 653"/>
                <a:gd name="T4" fmla="*/ 101 w 2382"/>
                <a:gd name="T5" fmla="*/ 73 h 653"/>
                <a:gd name="T6" fmla="*/ 514 w 2382"/>
                <a:gd name="T7" fmla="*/ 39 h 653"/>
                <a:gd name="T8" fmla="*/ 684 w 2382"/>
                <a:gd name="T9" fmla="*/ 20 h 653"/>
                <a:gd name="T10" fmla="*/ 1032 w 2382"/>
                <a:gd name="T11" fmla="*/ 16 h 653"/>
                <a:gd name="T12" fmla="*/ 1153 w 2382"/>
                <a:gd name="T13" fmla="*/ 12 h 653"/>
                <a:gd name="T14" fmla="*/ 1191 w 2382"/>
                <a:gd name="T15" fmla="*/ 0 h 653"/>
                <a:gd name="T16" fmla="*/ 1168 w 2382"/>
                <a:gd name="T17" fmla="*/ 327 h 653"/>
                <a:gd name="T18" fmla="*/ 1109 w 2382"/>
                <a:gd name="T19" fmla="*/ 226 h 653"/>
                <a:gd name="T20" fmla="*/ 0 w 2382"/>
                <a:gd name="T21" fmla="*/ 167 h 653"/>
                <a:gd name="T22" fmla="*/ 0 w 2382"/>
                <a:gd name="T23" fmla="*/ 167 h 653"/>
                <a:gd name="T24" fmla="*/ 0 w 2382"/>
                <a:gd name="T25" fmla="*/ 167 h 6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82"/>
                <a:gd name="T40" fmla="*/ 0 h 653"/>
                <a:gd name="T41" fmla="*/ 2382 w 2382"/>
                <a:gd name="T42" fmla="*/ 653 h 6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82" h="653">
                  <a:moveTo>
                    <a:pt x="0" y="334"/>
                  </a:moveTo>
                  <a:lnTo>
                    <a:pt x="15" y="154"/>
                  </a:lnTo>
                  <a:lnTo>
                    <a:pt x="203" y="146"/>
                  </a:lnTo>
                  <a:lnTo>
                    <a:pt x="1028" y="78"/>
                  </a:lnTo>
                  <a:lnTo>
                    <a:pt x="1369" y="39"/>
                  </a:lnTo>
                  <a:lnTo>
                    <a:pt x="2064" y="32"/>
                  </a:lnTo>
                  <a:lnTo>
                    <a:pt x="2306" y="24"/>
                  </a:lnTo>
                  <a:lnTo>
                    <a:pt x="2382" y="0"/>
                  </a:lnTo>
                  <a:lnTo>
                    <a:pt x="2336" y="653"/>
                  </a:lnTo>
                  <a:lnTo>
                    <a:pt x="2217" y="452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3" name="Freeform 97"/>
            <p:cNvSpPr>
              <a:spLocks/>
            </p:cNvSpPr>
            <p:nvPr/>
          </p:nvSpPr>
          <p:spPr bwMode="auto">
            <a:xfrm>
              <a:off x="2595" y="2268"/>
              <a:ext cx="647" cy="144"/>
            </a:xfrm>
            <a:custGeom>
              <a:avLst/>
              <a:gdLst>
                <a:gd name="T0" fmla="*/ 32 w 1292"/>
                <a:gd name="T1" fmla="*/ 0 h 287"/>
                <a:gd name="T2" fmla="*/ 34 w 1292"/>
                <a:gd name="T3" fmla="*/ 46 h 287"/>
                <a:gd name="T4" fmla="*/ 0 w 1292"/>
                <a:gd name="T5" fmla="*/ 113 h 287"/>
                <a:gd name="T6" fmla="*/ 201 w 1292"/>
                <a:gd name="T7" fmla="*/ 69 h 287"/>
                <a:gd name="T8" fmla="*/ 302 w 1292"/>
                <a:gd name="T9" fmla="*/ 87 h 287"/>
                <a:gd name="T10" fmla="*/ 189 w 1292"/>
                <a:gd name="T11" fmla="*/ 144 h 287"/>
                <a:gd name="T12" fmla="*/ 647 w 1292"/>
                <a:gd name="T13" fmla="*/ 113 h 287"/>
                <a:gd name="T14" fmla="*/ 637 w 1292"/>
                <a:gd name="T15" fmla="*/ 52 h 287"/>
                <a:gd name="T16" fmla="*/ 534 w 1292"/>
                <a:gd name="T17" fmla="*/ 65 h 287"/>
                <a:gd name="T18" fmla="*/ 481 w 1292"/>
                <a:gd name="T19" fmla="*/ 8 h 287"/>
                <a:gd name="T20" fmla="*/ 32 w 1292"/>
                <a:gd name="T21" fmla="*/ 0 h 287"/>
                <a:gd name="T22" fmla="*/ 32 w 1292"/>
                <a:gd name="T23" fmla="*/ 0 h 287"/>
                <a:gd name="T24" fmla="*/ 32 w 1292"/>
                <a:gd name="T25" fmla="*/ 0 h 2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2"/>
                <a:gd name="T40" fmla="*/ 0 h 287"/>
                <a:gd name="T41" fmla="*/ 1292 w 1292"/>
                <a:gd name="T42" fmla="*/ 287 h 2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2" h="287">
                  <a:moveTo>
                    <a:pt x="64" y="0"/>
                  </a:moveTo>
                  <a:lnTo>
                    <a:pt x="68" y="91"/>
                  </a:lnTo>
                  <a:lnTo>
                    <a:pt x="0" y="226"/>
                  </a:lnTo>
                  <a:lnTo>
                    <a:pt x="401" y="137"/>
                  </a:lnTo>
                  <a:lnTo>
                    <a:pt x="604" y="173"/>
                  </a:lnTo>
                  <a:lnTo>
                    <a:pt x="378" y="287"/>
                  </a:lnTo>
                  <a:lnTo>
                    <a:pt x="1292" y="226"/>
                  </a:lnTo>
                  <a:lnTo>
                    <a:pt x="1273" y="104"/>
                  </a:lnTo>
                  <a:lnTo>
                    <a:pt x="1066" y="129"/>
                  </a:lnTo>
                  <a:lnTo>
                    <a:pt x="960" y="1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4" name="Freeform 98"/>
            <p:cNvSpPr>
              <a:spLocks/>
            </p:cNvSpPr>
            <p:nvPr/>
          </p:nvSpPr>
          <p:spPr bwMode="auto">
            <a:xfrm>
              <a:off x="3106" y="1333"/>
              <a:ext cx="302" cy="964"/>
            </a:xfrm>
            <a:custGeom>
              <a:avLst/>
              <a:gdLst>
                <a:gd name="T0" fmla="*/ 36 w 604"/>
                <a:gd name="T1" fmla="*/ 920 h 1928"/>
                <a:gd name="T2" fmla="*/ 120 w 604"/>
                <a:gd name="T3" fmla="*/ 894 h 1928"/>
                <a:gd name="T4" fmla="*/ 246 w 604"/>
                <a:gd name="T5" fmla="*/ 174 h 1928"/>
                <a:gd name="T6" fmla="*/ 287 w 604"/>
                <a:gd name="T7" fmla="*/ 0 h 1928"/>
                <a:gd name="T8" fmla="*/ 302 w 604"/>
                <a:gd name="T9" fmla="*/ 54 h 1928"/>
                <a:gd name="T10" fmla="*/ 268 w 604"/>
                <a:gd name="T11" fmla="*/ 425 h 1928"/>
                <a:gd name="T12" fmla="*/ 208 w 604"/>
                <a:gd name="T13" fmla="*/ 886 h 1928"/>
                <a:gd name="T14" fmla="*/ 194 w 604"/>
                <a:gd name="T15" fmla="*/ 930 h 1928"/>
                <a:gd name="T16" fmla="*/ 82 w 604"/>
                <a:gd name="T17" fmla="*/ 964 h 1928"/>
                <a:gd name="T18" fmla="*/ 0 w 604"/>
                <a:gd name="T19" fmla="*/ 943 h 1928"/>
                <a:gd name="T20" fmla="*/ 36 w 604"/>
                <a:gd name="T21" fmla="*/ 920 h 1928"/>
                <a:gd name="T22" fmla="*/ 36 w 604"/>
                <a:gd name="T23" fmla="*/ 920 h 1928"/>
                <a:gd name="T24" fmla="*/ 36 w 604"/>
                <a:gd name="T25" fmla="*/ 920 h 19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4"/>
                <a:gd name="T40" fmla="*/ 0 h 1928"/>
                <a:gd name="T41" fmla="*/ 604 w 604"/>
                <a:gd name="T42" fmla="*/ 1928 h 19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4" h="1928">
                  <a:moveTo>
                    <a:pt x="72" y="1840"/>
                  </a:moveTo>
                  <a:lnTo>
                    <a:pt x="241" y="1787"/>
                  </a:lnTo>
                  <a:lnTo>
                    <a:pt x="492" y="348"/>
                  </a:lnTo>
                  <a:lnTo>
                    <a:pt x="574" y="0"/>
                  </a:lnTo>
                  <a:lnTo>
                    <a:pt x="604" y="107"/>
                  </a:lnTo>
                  <a:lnTo>
                    <a:pt x="536" y="850"/>
                  </a:lnTo>
                  <a:lnTo>
                    <a:pt x="416" y="1772"/>
                  </a:lnTo>
                  <a:lnTo>
                    <a:pt x="389" y="1859"/>
                  </a:lnTo>
                  <a:lnTo>
                    <a:pt x="165" y="1928"/>
                  </a:lnTo>
                  <a:lnTo>
                    <a:pt x="0" y="1886"/>
                  </a:lnTo>
                  <a:lnTo>
                    <a:pt x="72" y="184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5" name="Freeform 99"/>
            <p:cNvSpPr>
              <a:spLocks/>
            </p:cNvSpPr>
            <p:nvPr/>
          </p:nvSpPr>
          <p:spPr bwMode="auto">
            <a:xfrm>
              <a:off x="2546" y="2117"/>
              <a:ext cx="576" cy="95"/>
            </a:xfrm>
            <a:custGeom>
              <a:avLst/>
              <a:gdLst>
                <a:gd name="T0" fmla="*/ 0 w 1152"/>
                <a:gd name="T1" fmla="*/ 51 h 190"/>
                <a:gd name="T2" fmla="*/ 17 w 1152"/>
                <a:gd name="T3" fmla="*/ 95 h 190"/>
                <a:gd name="T4" fmla="*/ 57 w 1152"/>
                <a:gd name="T5" fmla="*/ 76 h 190"/>
                <a:gd name="T6" fmla="*/ 576 w 1152"/>
                <a:gd name="T7" fmla="*/ 29 h 190"/>
                <a:gd name="T8" fmla="*/ 576 w 1152"/>
                <a:gd name="T9" fmla="*/ 6 h 190"/>
                <a:gd name="T10" fmla="*/ 348 w 1152"/>
                <a:gd name="T11" fmla="*/ 0 h 190"/>
                <a:gd name="T12" fmla="*/ 0 w 1152"/>
                <a:gd name="T13" fmla="*/ 51 h 190"/>
                <a:gd name="T14" fmla="*/ 0 w 1152"/>
                <a:gd name="T15" fmla="*/ 51 h 190"/>
                <a:gd name="T16" fmla="*/ 0 w 1152"/>
                <a:gd name="T17" fmla="*/ 5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2"/>
                <a:gd name="T28" fmla="*/ 0 h 190"/>
                <a:gd name="T29" fmla="*/ 1152 w 1152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2" h="190">
                  <a:moveTo>
                    <a:pt x="0" y="103"/>
                  </a:moveTo>
                  <a:lnTo>
                    <a:pt x="34" y="190"/>
                  </a:lnTo>
                  <a:lnTo>
                    <a:pt x="114" y="151"/>
                  </a:lnTo>
                  <a:lnTo>
                    <a:pt x="1152" y="59"/>
                  </a:lnTo>
                  <a:lnTo>
                    <a:pt x="1152" y="12"/>
                  </a:lnTo>
                  <a:lnTo>
                    <a:pt x="696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6" name="Freeform 100"/>
            <p:cNvSpPr>
              <a:spLocks/>
            </p:cNvSpPr>
            <p:nvPr/>
          </p:nvSpPr>
          <p:spPr bwMode="auto">
            <a:xfrm>
              <a:off x="2354" y="1228"/>
              <a:ext cx="891" cy="834"/>
            </a:xfrm>
            <a:custGeom>
              <a:avLst/>
              <a:gdLst>
                <a:gd name="T0" fmla="*/ 148 w 1783"/>
                <a:gd name="T1" fmla="*/ 834 h 1669"/>
                <a:gd name="T2" fmla="*/ 11 w 1783"/>
                <a:gd name="T3" fmla="*/ 367 h 1669"/>
                <a:gd name="T4" fmla="*/ 0 w 1783"/>
                <a:gd name="T5" fmla="*/ 254 h 1669"/>
                <a:gd name="T6" fmla="*/ 19 w 1783"/>
                <a:gd name="T7" fmla="*/ 204 h 1669"/>
                <a:gd name="T8" fmla="*/ 98 w 1783"/>
                <a:gd name="T9" fmla="*/ 155 h 1669"/>
                <a:gd name="T10" fmla="*/ 430 w 1783"/>
                <a:gd name="T11" fmla="*/ 64 h 1669"/>
                <a:gd name="T12" fmla="*/ 797 w 1783"/>
                <a:gd name="T13" fmla="*/ 4 h 1669"/>
                <a:gd name="T14" fmla="*/ 876 w 1783"/>
                <a:gd name="T15" fmla="*/ 0 h 1669"/>
                <a:gd name="T16" fmla="*/ 891 w 1783"/>
                <a:gd name="T17" fmla="*/ 38 h 1669"/>
                <a:gd name="T18" fmla="*/ 865 w 1783"/>
                <a:gd name="T19" fmla="*/ 242 h 1669"/>
                <a:gd name="T20" fmla="*/ 809 w 1783"/>
                <a:gd name="T21" fmla="*/ 128 h 1669"/>
                <a:gd name="T22" fmla="*/ 683 w 1783"/>
                <a:gd name="T23" fmla="*/ 57 h 1669"/>
                <a:gd name="T24" fmla="*/ 495 w 1783"/>
                <a:gd name="T25" fmla="*/ 80 h 1669"/>
                <a:gd name="T26" fmla="*/ 155 w 1783"/>
                <a:gd name="T27" fmla="*/ 204 h 1669"/>
                <a:gd name="T28" fmla="*/ 82 w 1783"/>
                <a:gd name="T29" fmla="*/ 276 h 1669"/>
                <a:gd name="T30" fmla="*/ 86 w 1783"/>
                <a:gd name="T31" fmla="*/ 466 h 1669"/>
                <a:gd name="T32" fmla="*/ 158 w 1783"/>
                <a:gd name="T33" fmla="*/ 674 h 1669"/>
                <a:gd name="T34" fmla="*/ 174 w 1783"/>
                <a:gd name="T35" fmla="*/ 779 h 1669"/>
                <a:gd name="T36" fmla="*/ 148 w 1783"/>
                <a:gd name="T37" fmla="*/ 834 h 1669"/>
                <a:gd name="T38" fmla="*/ 148 w 1783"/>
                <a:gd name="T39" fmla="*/ 834 h 1669"/>
                <a:gd name="T40" fmla="*/ 148 w 1783"/>
                <a:gd name="T41" fmla="*/ 834 h 16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83"/>
                <a:gd name="T64" fmla="*/ 0 h 1669"/>
                <a:gd name="T65" fmla="*/ 1783 w 1783"/>
                <a:gd name="T66" fmla="*/ 1669 h 16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83" h="1669">
                  <a:moveTo>
                    <a:pt x="296" y="1669"/>
                  </a:moveTo>
                  <a:lnTo>
                    <a:pt x="23" y="734"/>
                  </a:lnTo>
                  <a:lnTo>
                    <a:pt x="0" y="508"/>
                  </a:lnTo>
                  <a:lnTo>
                    <a:pt x="38" y="409"/>
                  </a:lnTo>
                  <a:lnTo>
                    <a:pt x="196" y="310"/>
                  </a:lnTo>
                  <a:lnTo>
                    <a:pt x="861" y="129"/>
                  </a:lnTo>
                  <a:lnTo>
                    <a:pt x="1595" y="8"/>
                  </a:lnTo>
                  <a:lnTo>
                    <a:pt x="1753" y="0"/>
                  </a:lnTo>
                  <a:lnTo>
                    <a:pt x="1783" y="76"/>
                  </a:lnTo>
                  <a:lnTo>
                    <a:pt x="1730" y="485"/>
                  </a:lnTo>
                  <a:lnTo>
                    <a:pt x="1618" y="257"/>
                  </a:lnTo>
                  <a:lnTo>
                    <a:pt x="1367" y="114"/>
                  </a:lnTo>
                  <a:lnTo>
                    <a:pt x="990" y="160"/>
                  </a:lnTo>
                  <a:lnTo>
                    <a:pt x="310" y="409"/>
                  </a:lnTo>
                  <a:lnTo>
                    <a:pt x="165" y="553"/>
                  </a:lnTo>
                  <a:lnTo>
                    <a:pt x="173" y="932"/>
                  </a:lnTo>
                  <a:lnTo>
                    <a:pt x="317" y="1348"/>
                  </a:lnTo>
                  <a:lnTo>
                    <a:pt x="348" y="1559"/>
                  </a:lnTo>
                  <a:lnTo>
                    <a:pt x="296" y="1669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7" name="Freeform 101"/>
            <p:cNvSpPr>
              <a:spLocks/>
            </p:cNvSpPr>
            <p:nvPr/>
          </p:nvSpPr>
          <p:spPr bwMode="auto">
            <a:xfrm>
              <a:off x="3045" y="2476"/>
              <a:ext cx="383" cy="140"/>
            </a:xfrm>
            <a:custGeom>
              <a:avLst/>
              <a:gdLst>
                <a:gd name="T0" fmla="*/ 0 w 766"/>
                <a:gd name="T1" fmla="*/ 134 h 279"/>
                <a:gd name="T2" fmla="*/ 30 w 766"/>
                <a:gd name="T3" fmla="*/ 0 h 279"/>
                <a:gd name="T4" fmla="*/ 383 w 766"/>
                <a:gd name="T5" fmla="*/ 14 h 279"/>
                <a:gd name="T6" fmla="*/ 371 w 766"/>
                <a:gd name="T7" fmla="*/ 80 h 279"/>
                <a:gd name="T8" fmla="*/ 352 w 766"/>
                <a:gd name="T9" fmla="*/ 42 h 279"/>
                <a:gd name="T10" fmla="*/ 88 w 766"/>
                <a:gd name="T11" fmla="*/ 57 h 279"/>
                <a:gd name="T12" fmla="*/ 38 w 766"/>
                <a:gd name="T13" fmla="*/ 140 h 279"/>
                <a:gd name="T14" fmla="*/ 0 w 766"/>
                <a:gd name="T15" fmla="*/ 134 h 279"/>
                <a:gd name="T16" fmla="*/ 0 w 766"/>
                <a:gd name="T17" fmla="*/ 134 h 279"/>
                <a:gd name="T18" fmla="*/ 0 w 766"/>
                <a:gd name="T19" fmla="*/ 134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6"/>
                <a:gd name="T31" fmla="*/ 0 h 279"/>
                <a:gd name="T32" fmla="*/ 766 w 766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6" h="279">
                  <a:moveTo>
                    <a:pt x="0" y="268"/>
                  </a:moveTo>
                  <a:lnTo>
                    <a:pt x="61" y="0"/>
                  </a:lnTo>
                  <a:lnTo>
                    <a:pt x="766" y="28"/>
                  </a:lnTo>
                  <a:lnTo>
                    <a:pt x="741" y="160"/>
                  </a:lnTo>
                  <a:lnTo>
                    <a:pt x="703" y="84"/>
                  </a:lnTo>
                  <a:lnTo>
                    <a:pt x="175" y="114"/>
                  </a:lnTo>
                  <a:lnTo>
                    <a:pt x="76" y="279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8" name="Freeform 102"/>
            <p:cNvSpPr>
              <a:spLocks/>
            </p:cNvSpPr>
            <p:nvPr/>
          </p:nvSpPr>
          <p:spPr bwMode="auto">
            <a:xfrm>
              <a:off x="3191" y="2542"/>
              <a:ext cx="188" cy="85"/>
            </a:xfrm>
            <a:custGeom>
              <a:avLst/>
              <a:gdLst>
                <a:gd name="T0" fmla="*/ 0 w 374"/>
                <a:gd name="T1" fmla="*/ 62 h 169"/>
                <a:gd name="T2" fmla="*/ 31 w 374"/>
                <a:gd name="T3" fmla="*/ 82 h 169"/>
                <a:gd name="T4" fmla="*/ 102 w 374"/>
                <a:gd name="T5" fmla="*/ 85 h 169"/>
                <a:gd name="T6" fmla="*/ 104 w 374"/>
                <a:gd name="T7" fmla="*/ 56 h 169"/>
                <a:gd name="T8" fmla="*/ 188 w 374"/>
                <a:gd name="T9" fmla="*/ 8 h 169"/>
                <a:gd name="T10" fmla="*/ 54 w 374"/>
                <a:gd name="T11" fmla="*/ 0 h 169"/>
                <a:gd name="T12" fmla="*/ 24 w 374"/>
                <a:gd name="T13" fmla="*/ 42 h 169"/>
                <a:gd name="T14" fmla="*/ 0 w 374"/>
                <a:gd name="T15" fmla="*/ 62 h 169"/>
                <a:gd name="T16" fmla="*/ 0 w 374"/>
                <a:gd name="T17" fmla="*/ 62 h 169"/>
                <a:gd name="T18" fmla="*/ 0 w 374"/>
                <a:gd name="T19" fmla="*/ 62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4"/>
                <a:gd name="T31" fmla="*/ 0 h 169"/>
                <a:gd name="T32" fmla="*/ 374 w 374"/>
                <a:gd name="T33" fmla="*/ 169 h 1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4" h="169">
                  <a:moveTo>
                    <a:pt x="0" y="124"/>
                  </a:moveTo>
                  <a:lnTo>
                    <a:pt x="62" y="164"/>
                  </a:lnTo>
                  <a:lnTo>
                    <a:pt x="203" y="169"/>
                  </a:lnTo>
                  <a:lnTo>
                    <a:pt x="207" y="112"/>
                  </a:lnTo>
                  <a:lnTo>
                    <a:pt x="374" y="15"/>
                  </a:lnTo>
                  <a:lnTo>
                    <a:pt x="108" y="0"/>
                  </a:lnTo>
                  <a:lnTo>
                    <a:pt x="47" y="8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9" name="Freeform 103"/>
            <p:cNvSpPr>
              <a:spLocks/>
            </p:cNvSpPr>
            <p:nvPr/>
          </p:nvSpPr>
          <p:spPr bwMode="auto">
            <a:xfrm>
              <a:off x="1964" y="2855"/>
              <a:ext cx="1550" cy="100"/>
            </a:xfrm>
            <a:custGeom>
              <a:avLst/>
              <a:gdLst>
                <a:gd name="T0" fmla="*/ 38 w 3099"/>
                <a:gd name="T1" fmla="*/ 66 h 200"/>
                <a:gd name="T2" fmla="*/ 0 w 3099"/>
                <a:gd name="T3" fmla="*/ 23 h 200"/>
                <a:gd name="T4" fmla="*/ 114 w 3099"/>
                <a:gd name="T5" fmla="*/ 0 h 200"/>
                <a:gd name="T6" fmla="*/ 1513 w 3099"/>
                <a:gd name="T7" fmla="*/ 27 h 200"/>
                <a:gd name="T8" fmla="*/ 1550 w 3099"/>
                <a:gd name="T9" fmla="*/ 56 h 200"/>
                <a:gd name="T10" fmla="*/ 1491 w 3099"/>
                <a:gd name="T11" fmla="*/ 100 h 200"/>
                <a:gd name="T12" fmla="*/ 741 w 3099"/>
                <a:gd name="T13" fmla="*/ 77 h 200"/>
                <a:gd name="T14" fmla="*/ 247 w 3099"/>
                <a:gd name="T15" fmla="*/ 57 h 200"/>
                <a:gd name="T16" fmla="*/ 90 w 3099"/>
                <a:gd name="T17" fmla="*/ 87 h 200"/>
                <a:gd name="T18" fmla="*/ 38 w 3099"/>
                <a:gd name="T19" fmla="*/ 66 h 200"/>
                <a:gd name="T20" fmla="*/ 38 w 3099"/>
                <a:gd name="T21" fmla="*/ 66 h 200"/>
                <a:gd name="T22" fmla="*/ 38 w 3099"/>
                <a:gd name="T23" fmla="*/ 66 h 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99"/>
                <a:gd name="T37" fmla="*/ 0 h 200"/>
                <a:gd name="T38" fmla="*/ 3099 w 3099"/>
                <a:gd name="T39" fmla="*/ 200 h 2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99" h="200">
                  <a:moveTo>
                    <a:pt x="76" y="132"/>
                  </a:moveTo>
                  <a:lnTo>
                    <a:pt x="0" y="46"/>
                  </a:lnTo>
                  <a:lnTo>
                    <a:pt x="227" y="0"/>
                  </a:lnTo>
                  <a:lnTo>
                    <a:pt x="3025" y="54"/>
                  </a:lnTo>
                  <a:lnTo>
                    <a:pt x="3099" y="113"/>
                  </a:lnTo>
                  <a:lnTo>
                    <a:pt x="2981" y="200"/>
                  </a:lnTo>
                  <a:lnTo>
                    <a:pt x="1481" y="153"/>
                  </a:lnTo>
                  <a:lnTo>
                    <a:pt x="493" y="115"/>
                  </a:lnTo>
                  <a:lnTo>
                    <a:pt x="179" y="173"/>
                  </a:lnTo>
                  <a:lnTo>
                    <a:pt x="76" y="132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0" name="Freeform 104"/>
            <p:cNvSpPr>
              <a:spLocks/>
            </p:cNvSpPr>
            <p:nvPr/>
          </p:nvSpPr>
          <p:spPr bwMode="auto">
            <a:xfrm>
              <a:off x="2267" y="2375"/>
              <a:ext cx="1228" cy="99"/>
            </a:xfrm>
            <a:custGeom>
              <a:avLst/>
              <a:gdLst>
                <a:gd name="T0" fmla="*/ 7 w 2456"/>
                <a:gd name="T1" fmla="*/ 84 h 197"/>
                <a:gd name="T2" fmla="*/ 113 w 2456"/>
                <a:gd name="T3" fmla="*/ 72 h 197"/>
                <a:gd name="T4" fmla="*/ 218 w 2456"/>
                <a:gd name="T5" fmla="*/ 62 h 197"/>
                <a:gd name="T6" fmla="*/ 356 w 2456"/>
                <a:gd name="T7" fmla="*/ 47 h 197"/>
                <a:gd name="T8" fmla="*/ 421 w 2456"/>
                <a:gd name="T9" fmla="*/ 34 h 197"/>
                <a:gd name="T10" fmla="*/ 494 w 2456"/>
                <a:gd name="T11" fmla="*/ 19 h 197"/>
                <a:gd name="T12" fmla="*/ 618 w 2456"/>
                <a:gd name="T13" fmla="*/ 10 h 197"/>
                <a:gd name="T14" fmla="*/ 848 w 2456"/>
                <a:gd name="T15" fmla="*/ 0 h 197"/>
                <a:gd name="T16" fmla="*/ 1078 w 2456"/>
                <a:gd name="T17" fmla="*/ 3 h 197"/>
                <a:gd name="T18" fmla="*/ 1126 w 2456"/>
                <a:gd name="T19" fmla="*/ 3 h 197"/>
                <a:gd name="T20" fmla="*/ 1212 w 2456"/>
                <a:gd name="T21" fmla="*/ 9 h 197"/>
                <a:gd name="T22" fmla="*/ 1224 w 2456"/>
                <a:gd name="T23" fmla="*/ 15 h 197"/>
                <a:gd name="T24" fmla="*/ 1228 w 2456"/>
                <a:gd name="T25" fmla="*/ 29 h 197"/>
                <a:gd name="T26" fmla="*/ 1223 w 2456"/>
                <a:gd name="T27" fmla="*/ 40 h 197"/>
                <a:gd name="T28" fmla="*/ 1208 w 2456"/>
                <a:gd name="T29" fmla="*/ 44 h 197"/>
                <a:gd name="T30" fmla="*/ 1126 w 2456"/>
                <a:gd name="T31" fmla="*/ 38 h 197"/>
                <a:gd name="T32" fmla="*/ 1078 w 2456"/>
                <a:gd name="T33" fmla="*/ 38 h 197"/>
                <a:gd name="T34" fmla="*/ 849 w 2456"/>
                <a:gd name="T35" fmla="*/ 34 h 197"/>
                <a:gd name="T36" fmla="*/ 620 w 2456"/>
                <a:gd name="T37" fmla="*/ 44 h 197"/>
                <a:gd name="T38" fmla="*/ 501 w 2456"/>
                <a:gd name="T39" fmla="*/ 52 h 197"/>
                <a:gd name="T40" fmla="*/ 426 w 2456"/>
                <a:gd name="T41" fmla="*/ 67 h 197"/>
                <a:gd name="T42" fmla="*/ 360 w 2456"/>
                <a:gd name="T43" fmla="*/ 76 h 197"/>
                <a:gd name="T44" fmla="*/ 220 w 2456"/>
                <a:gd name="T45" fmla="*/ 87 h 197"/>
                <a:gd name="T46" fmla="*/ 9 w 2456"/>
                <a:gd name="T47" fmla="*/ 99 h 197"/>
                <a:gd name="T48" fmla="*/ 0 w 2456"/>
                <a:gd name="T49" fmla="*/ 91 h 197"/>
                <a:gd name="T50" fmla="*/ 7 w 2456"/>
                <a:gd name="T51" fmla="*/ 84 h 197"/>
                <a:gd name="T52" fmla="*/ 7 w 2456"/>
                <a:gd name="T53" fmla="*/ 84 h 197"/>
                <a:gd name="T54" fmla="*/ 7 w 2456"/>
                <a:gd name="T55" fmla="*/ 84 h 19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456"/>
                <a:gd name="T85" fmla="*/ 0 h 197"/>
                <a:gd name="T86" fmla="*/ 2456 w 2456"/>
                <a:gd name="T87" fmla="*/ 197 h 19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456" h="197">
                  <a:moveTo>
                    <a:pt x="15" y="167"/>
                  </a:moveTo>
                  <a:lnTo>
                    <a:pt x="226" y="144"/>
                  </a:lnTo>
                  <a:lnTo>
                    <a:pt x="437" y="123"/>
                  </a:lnTo>
                  <a:lnTo>
                    <a:pt x="713" y="93"/>
                  </a:lnTo>
                  <a:lnTo>
                    <a:pt x="842" y="68"/>
                  </a:lnTo>
                  <a:lnTo>
                    <a:pt x="988" y="38"/>
                  </a:lnTo>
                  <a:lnTo>
                    <a:pt x="1237" y="19"/>
                  </a:lnTo>
                  <a:lnTo>
                    <a:pt x="1696" y="0"/>
                  </a:lnTo>
                  <a:lnTo>
                    <a:pt x="2156" y="5"/>
                  </a:lnTo>
                  <a:lnTo>
                    <a:pt x="2251" y="5"/>
                  </a:lnTo>
                  <a:lnTo>
                    <a:pt x="2424" y="17"/>
                  </a:lnTo>
                  <a:lnTo>
                    <a:pt x="2448" y="30"/>
                  </a:lnTo>
                  <a:lnTo>
                    <a:pt x="2456" y="57"/>
                  </a:lnTo>
                  <a:lnTo>
                    <a:pt x="2445" y="79"/>
                  </a:lnTo>
                  <a:lnTo>
                    <a:pt x="2416" y="87"/>
                  </a:lnTo>
                  <a:lnTo>
                    <a:pt x="2251" y="76"/>
                  </a:lnTo>
                  <a:lnTo>
                    <a:pt x="2156" y="76"/>
                  </a:lnTo>
                  <a:lnTo>
                    <a:pt x="1699" y="68"/>
                  </a:lnTo>
                  <a:lnTo>
                    <a:pt x="1241" y="87"/>
                  </a:lnTo>
                  <a:lnTo>
                    <a:pt x="1002" y="104"/>
                  </a:lnTo>
                  <a:lnTo>
                    <a:pt x="853" y="133"/>
                  </a:lnTo>
                  <a:lnTo>
                    <a:pt x="720" y="152"/>
                  </a:lnTo>
                  <a:lnTo>
                    <a:pt x="441" y="174"/>
                  </a:lnTo>
                  <a:lnTo>
                    <a:pt x="17" y="197"/>
                  </a:lnTo>
                  <a:lnTo>
                    <a:pt x="0" y="182"/>
                  </a:lnTo>
                  <a:lnTo>
                    <a:pt x="15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1" name="Freeform 105"/>
            <p:cNvSpPr>
              <a:spLocks/>
            </p:cNvSpPr>
            <p:nvPr/>
          </p:nvSpPr>
          <p:spPr bwMode="auto">
            <a:xfrm>
              <a:off x="3431" y="2385"/>
              <a:ext cx="78" cy="376"/>
            </a:xfrm>
            <a:custGeom>
              <a:avLst/>
              <a:gdLst>
                <a:gd name="T0" fmla="*/ 78 w 156"/>
                <a:gd name="T1" fmla="*/ 18 h 751"/>
                <a:gd name="T2" fmla="*/ 69 w 156"/>
                <a:gd name="T3" fmla="*/ 122 h 751"/>
                <a:gd name="T4" fmla="*/ 53 w 156"/>
                <a:gd name="T5" fmla="*/ 227 h 751"/>
                <a:gd name="T6" fmla="*/ 42 w 156"/>
                <a:gd name="T7" fmla="*/ 293 h 751"/>
                <a:gd name="T8" fmla="*/ 30 w 156"/>
                <a:gd name="T9" fmla="*/ 376 h 751"/>
                <a:gd name="T10" fmla="*/ 0 w 156"/>
                <a:gd name="T11" fmla="*/ 323 h 751"/>
                <a:gd name="T12" fmla="*/ 9 w 156"/>
                <a:gd name="T13" fmla="*/ 278 h 751"/>
                <a:gd name="T14" fmla="*/ 24 w 156"/>
                <a:gd name="T15" fmla="*/ 222 h 751"/>
                <a:gd name="T16" fmla="*/ 41 w 156"/>
                <a:gd name="T17" fmla="*/ 18 h 751"/>
                <a:gd name="T18" fmla="*/ 47 w 156"/>
                <a:gd name="T19" fmla="*/ 4 h 751"/>
                <a:gd name="T20" fmla="*/ 59 w 156"/>
                <a:gd name="T21" fmla="*/ 0 h 751"/>
                <a:gd name="T22" fmla="*/ 78 w 156"/>
                <a:gd name="T23" fmla="*/ 18 h 751"/>
                <a:gd name="T24" fmla="*/ 78 w 156"/>
                <a:gd name="T25" fmla="*/ 18 h 7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6"/>
                <a:gd name="T40" fmla="*/ 0 h 751"/>
                <a:gd name="T41" fmla="*/ 156 w 156"/>
                <a:gd name="T42" fmla="*/ 751 h 75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6" h="751">
                  <a:moveTo>
                    <a:pt x="156" y="35"/>
                  </a:moveTo>
                  <a:lnTo>
                    <a:pt x="138" y="244"/>
                  </a:lnTo>
                  <a:lnTo>
                    <a:pt x="106" y="453"/>
                  </a:lnTo>
                  <a:lnTo>
                    <a:pt x="85" y="586"/>
                  </a:lnTo>
                  <a:lnTo>
                    <a:pt x="60" y="751"/>
                  </a:lnTo>
                  <a:lnTo>
                    <a:pt x="0" y="645"/>
                  </a:lnTo>
                  <a:lnTo>
                    <a:pt x="17" y="555"/>
                  </a:lnTo>
                  <a:lnTo>
                    <a:pt x="49" y="443"/>
                  </a:lnTo>
                  <a:lnTo>
                    <a:pt x="83" y="35"/>
                  </a:lnTo>
                  <a:lnTo>
                    <a:pt x="95" y="8"/>
                  </a:lnTo>
                  <a:lnTo>
                    <a:pt x="119" y="0"/>
                  </a:lnTo>
                  <a:lnTo>
                    <a:pt x="15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2" name="Freeform 106"/>
            <p:cNvSpPr>
              <a:spLocks/>
            </p:cNvSpPr>
            <p:nvPr/>
          </p:nvSpPr>
          <p:spPr bwMode="auto">
            <a:xfrm>
              <a:off x="3035" y="2486"/>
              <a:ext cx="36" cy="126"/>
            </a:xfrm>
            <a:custGeom>
              <a:avLst/>
              <a:gdLst>
                <a:gd name="T0" fmla="*/ 36 w 70"/>
                <a:gd name="T1" fmla="*/ 15 h 253"/>
                <a:gd name="T2" fmla="*/ 26 w 70"/>
                <a:gd name="T3" fmla="*/ 48 h 253"/>
                <a:gd name="T4" fmla="*/ 16 w 70"/>
                <a:gd name="T5" fmla="*/ 119 h 253"/>
                <a:gd name="T6" fmla="*/ 9 w 70"/>
                <a:gd name="T7" fmla="*/ 126 h 253"/>
                <a:gd name="T8" fmla="*/ 2 w 70"/>
                <a:gd name="T9" fmla="*/ 119 h 253"/>
                <a:gd name="T10" fmla="*/ 0 w 70"/>
                <a:gd name="T11" fmla="*/ 46 h 253"/>
                <a:gd name="T12" fmla="*/ 13 w 70"/>
                <a:gd name="T13" fmla="*/ 6 h 253"/>
                <a:gd name="T14" fmla="*/ 21 w 70"/>
                <a:gd name="T15" fmla="*/ 0 h 253"/>
                <a:gd name="T16" fmla="*/ 29 w 70"/>
                <a:gd name="T17" fmla="*/ 0 h 253"/>
                <a:gd name="T18" fmla="*/ 36 w 70"/>
                <a:gd name="T19" fmla="*/ 15 h 253"/>
                <a:gd name="T20" fmla="*/ 36 w 70"/>
                <a:gd name="T21" fmla="*/ 15 h 253"/>
                <a:gd name="T22" fmla="*/ 36 w 70"/>
                <a:gd name="T23" fmla="*/ 15 h 2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0"/>
                <a:gd name="T37" fmla="*/ 0 h 253"/>
                <a:gd name="T38" fmla="*/ 70 w 70"/>
                <a:gd name="T39" fmla="*/ 253 h 2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0" h="253">
                  <a:moveTo>
                    <a:pt x="70" y="30"/>
                  </a:moveTo>
                  <a:lnTo>
                    <a:pt x="51" y="97"/>
                  </a:lnTo>
                  <a:lnTo>
                    <a:pt x="32" y="239"/>
                  </a:lnTo>
                  <a:lnTo>
                    <a:pt x="17" y="253"/>
                  </a:lnTo>
                  <a:lnTo>
                    <a:pt x="4" y="238"/>
                  </a:lnTo>
                  <a:lnTo>
                    <a:pt x="0" y="93"/>
                  </a:lnTo>
                  <a:lnTo>
                    <a:pt x="26" y="13"/>
                  </a:lnTo>
                  <a:lnTo>
                    <a:pt x="40" y="0"/>
                  </a:lnTo>
                  <a:lnTo>
                    <a:pt x="57" y="0"/>
                  </a:lnTo>
                  <a:lnTo>
                    <a:pt x="7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3" name="Freeform 107"/>
            <p:cNvSpPr>
              <a:spLocks/>
            </p:cNvSpPr>
            <p:nvPr/>
          </p:nvSpPr>
          <p:spPr bwMode="auto">
            <a:xfrm>
              <a:off x="3050" y="2469"/>
              <a:ext cx="384" cy="32"/>
            </a:xfrm>
            <a:custGeom>
              <a:avLst/>
              <a:gdLst>
                <a:gd name="T0" fmla="*/ 11 w 768"/>
                <a:gd name="T1" fmla="*/ 9 h 64"/>
                <a:gd name="T2" fmla="*/ 137 w 768"/>
                <a:gd name="T3" fmla="*/ 0 h 64"/>
                <a:gd name="T4" fmla="*/ 264 w 768"/>
                <a:gd name="T5" fmla="*/ 3 h 64"/>
                <a:gd name="T6" fmla="*/ 378 w 768"/>
                <a:gd name="T7" fmla="*/ 18 h 64"/>
                <a:gd name="T8" fmla="*/ 384 w 768"/>
                <a:gd name="T9" fmla="*/ 25 h 64"/>
                <a:gd name="T10" fmla="*/ 377 w 768"/>
                <a:gd name="T11" fmla="*/ 32 h 64"/>
                <a:gd name="T12" fmla="*/ 263 w 768"/>
                <a:gd name="T13" fmla="*/ 32 h 64"/>
                <a:gd name="T14" fmla="*/ 138 w 768"/>
                <a:gd name="T15" fmla="*/ 25 h 64"/>
                <a:gd name="T16" fmla="*/ 14 w 768"/>
                <a:gd name="T17" fmla="*/ 32 h 64"/>
                <a:gd name="T18" fmla="*/ 0 w 768"/>
                <a:gd name="T19" fmla="*/ 22 h 64"/>
                <a:gd name="T20" fmla="*/ 2 w 768"/>
                <a:gd name="T21" fmla="*/ 14 h 64"/>
                <a:gd name="T22" fmla="*/ 11 w 768"/>
                <a:gd name="T23" fmla="*/ 9 h 64"/>
                <a:gd name="T24" fmla="*/ 11 w 768"/>
                <a:gd name="T25" fmla="*/ 9 h 64"/>
                <a:gd name="T26" fmla="*/ 11 w 768"/>
                <a:gd name="T27" fmla="*/ 9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68"/>
                <a:gd name="T43" fmla="*/ 0 h 64"/>
                <a:gd name="T44" fmla="*/ 768 w 768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68" h="64">
                  <a:moveTo>
                    <a:pt x="21" y="19"/>
                  </a:moveTo>
                  <a:lnTo>
                    <a:pt x="274" y="0"/>
                  </a:lnTo>
                  <a:lnTo>
                    <a:pt x="527" y="7"/>
                  </a:lnTo>
                  <a:lnTo>
                    <a:pt x="755" y="36"/>
                  </a:lnTo>
                  <a:lnTo>
                    <a:pt x="768" y="51"/>
                  </a:lnTo>
                  <a:lnTo>
                    <a:pt x="753" y="64"/>
                  </a:lnTo>
                  <a:lnTo>
                    <a:pt x="525" y="64"/>
                  </a:lnTo>
                  <a:lnTo>
                    <a:pt x="276" y="51"/>
                  </a:lnTo>
                  <a:lnTo>
                    <a:pt x="29" y="64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4" name="Freeform 108"/>
            <p:cNvSpPr>
              <a:spLocks/>
            </p:cNvSpPr>
            <p:nvPr/>
          </p:nvSpPr>
          <p:spPr bwMode="auto">
            <a:xfrm>
              <a:off x="3183" y="2537"/>
              <a:ext cx="217" cy="63"/>
            </a:xfrm>
            <a:custGeom>
              <a:avLst/>
              <a:gdLst>
                <a:gd name="T0" fmla="*/ 20 w 436"/>
                <a:gd name="T1" fmla="*/ 15 h 125"/>
                <a:gd name="T2" fmla="*/ 15 w 436"/>
                <a:gd name="T3" fmla="*/ 46 h 125"/>
                <a:gd name="T4" fmla="*/ 36 w 436"/>
                <a:gd name="T5" fmla="*/ 35 h 125"/>
                <a:gd name="T6" fmla="*/ 47 w 436"/>
                <a:gd name="T7" fmla="*/ 15 h 125"/>
                <a:gd name="T8" fmla="*/ 50 w 436"/>
                <a:gd name="T9" fmla="*/ 5 h 125"/>
                <a:gd name="T10" fmla="*/ 61 w 436"/>
                <a:gd name="T11" fmla="*/ 1 h 125"/>
                <a:gd name="T12" fmla="*/ 98 w 436"/>
                <a:gd name="T13" fmla="*/ 0 h 125"/>
                <a:gd name="T14" fmla="*/ 172 w 436"/>
                <a:gd name="T15" fmla="*/ 0 h 125"/>
                <a:gd name="T16" fmla="*/ 210 w 436"/>
                <a:gd name="T17" fmla="*/ 9 h 125"/>
                <a:gd name="T18" fmla="*/ 217 w 436"/>
                <a:gd name="T19" fmla="*/ 15 h 125"/>
                <a:gd name="T20" fmla="*/ 210 w 436"/>
                <a:gd name="T21" fmla="*/ 22 h 125"/>
                <a:gd name="T22" fmla="*/ 172 w 436"/>
                <a:gd name="T23" fmla="*/ 33 h 125"/>
                <a:gd name="T24" fmla="*/ 98 w 436"/>
                <a:gd name="T25" fmla="*/ 33 h 125"/>
                <a:gd name="T26" fmla="*/ 72 w 436"/>
                <a:gd name="T27" fmla="*/ 32 h 125"/>
                <a:gd name="T28" fmla="*/ 62 w 436"/>
                <a:gd name="T29" fmla="*/ 46 h 125"/>
                <a:gd name="T30" fmla="*/ 46 w 436"/>
                <a:gd name="T31" fmla="*/ 55 h 125"/>
                <a:gd name="T32" fmla="*/ 8 w 436"/>
                <a:gd name="T33" fmla="*/ 63 h 125"/>
                <a:gd name="T34" fmla="*/ 0 w 436"/>
                <a:gd name="T35" fmla="*/ 56 h 125"/>
                <a:gd name="T36" fmla="*/ 7 w 436"/>
                <a:gd name="T37" fmla="*/ 10 h 125"/>
                <a:gd name="T38" fmla="*/ 16 w 436"/>
                <a:gd name="T39" fmla="*/ 6 h 125"/>
                <a:gd name="T40" fmla="*/ 20 w 436"/>
                <a:gd name="T41" fmla="*/ 15 h 125"/>
                <a:gd name="T42" fmla="*/ 20 w 436"/>
                <a:gd name="T43" fmla="*/ 15 h 125"/>
                <a:gd name="T44" fmla="*/ 20 w 436"/>
                <a:gd name="T45" fmla="*/ 15 h 1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36"/>
                <a:gd name="T70" fmla="*/ 0 h 125"/>
                <a:gd name="T71" fmla="*/ 436 w 436"/>
                <a:gd name="T72" fmla="*/ 125 h 1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36" h="125">
                  <a:moveTo>
                    <a:pt x="40" y="30"/>
                  </a:moveTo>
                  <a:lnTo>
                    <a:pt x="31" y="91"/>
                  </a:lnTo>
                  <a:lnTo>
                    <a:pt x="73" y="70"/>
                  </a:lnTo>
                  <a:lnTo>
                    <a:pt x="94" y="30"/>
                  </a:lnTo>
                  <a:lnTo>
                    <a:pt x="101" y="9"/>
                  </a:lnTo>
                  <a:lnTo>
                    <a:pt x="122" y="1"/>
                  </a:lnTo>
                  <a:lnTo>
                    <a:pt x="196" y="0"/>
                  </a:lnTo>
                  <a:lnTo>
                    <a:pt x="345" y="0"/>
                  </a:lnTo>
                  <a:lnTo>
                    <a:pt x="421" y="17"/>
                  </a:lnTo>
                  <a:lnTo>
                    <a:pt x="436" y="30"/>
                  </a:lnTo>
                  <a:lnTo>
                    <a:pt x="421" y="43"/>
                  </a:lnTo>
                  <a:lnTo>
                    <a:pt x="345" y="66"/>
                  </a:lnTo>
                  <a:lnTo>
                    <a:pt x="196" y="66"/>
                  </a:lnTo>
                  <a:lnTo>
                    <a:pt x="145" y="64"/>
                  </a:lnTo>
                  <a:lnTo>
                    <a:pt x="124" y="91"/>
                  </a:lnTo>
                  <a:lnTo>
                    <a:pt x="92" y="110"/>
                  </a:lnTo>
                  <a:lnTo>
                    <a:pt x="16" y="125"/>
                  </a:lnTo>
                  <a:lnTo>
                    <a:pt x="0" y="112"/>
                  </a:lnTo>
                  <a:lnTo>
                    <a:pt x="14" y="19"/>
                  </a:lnTo>
                  <a:lnTo>
                    <a:pt x="33" y="11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5" name="Freeform 109"/>
            <p:cNvSpPr>
              <a:spLocks/>
            </p:cNvSpPr>
            <p:nvPr/>
          </p:nvSpPr>
          <p:spPr bwMode="auto">
            <a:xfrm>
              <a:off x="2192" y="2575"/>
              <a:ext cx="1173" cy="83"/>
            </a:xfrm>
            <a:custGeom>
              <a:avLst/>
              <a:gdLst>
                <a:gd name="T0" fmla="*/ 8 w 2345"/>
                <a:gd name="T1" fmla="*/ 0 h 165"/>
                <a:gd name="T2" fmla="*/ 298 w 2345"/>
                <a:gd name="T3" fmla="*/ 10 h 165"/>
                <a:gd name="T4" fmla="*/ 852 w 2345"/>
                <a:gd name="T5" fmla="*/ 32 h 165"/>
                <a:gd name="T6" fmla="*/ 1012 w 2345"/>
                <a:gd name="T7" fmla="*/ 38 h 165"/>
                <a:gd name="T8" fmla="*/ 1156 w 2345"/>
                <a:gd name="T9" fmla="*/ 48 h 165"/>
                <a:gd name="T10" fmla="*/ 1169 w 2345"/>
                <a:gd name="T11" fmla="*/ 52 h 165"/>
                <a:gd name="T12" fmla="*/ 1173 w 2345"/>
                <a:gd name="T13" fmla="*/ 65 h 165"/>
                <a:gd name="T14" fmla="*/ 1169 w 2345"/>
                <a:gd name="T15" fmla="*/ 77 h 165"/>
                <a:gd name="T16" fmla="*/ 1156 w 2345"/>
                <a:gd name="T17" fmla="*/ 83 h 165"/>
                <a:gd name="T18" fmla="*/ 1010 w 2345"/>
                <a:gd name="T19" fmla="*/ 73 h 165"/>
                <a:gd name="T20" fmla="*/ 849 w 2345"/>
                <a:gd name="T21" fmla="*/ 68 h 165"/>
                <a:gd name="T22" fmla="*/ 296 w 2345"/>
                <a:gd name="T23" fmla="*/ 35 h 165"/>
                <a:gd name="T24" fmla="*/ 151 w 2345"/>
                <a:gd name="T25" fmla="*/ 22 h 165"/>
                <a:gd name="T26" fmla="*/ 8 w 2345"/>
                <a:gd name="T27" fmla="*/ 14 h 165"/>
                <a:gd name="T28" fmla="*/ 0 w 2345"/>
                <a:gd name="T29" fmla="*/ 7 h 165"/>
                <a:gd name="T30" fmla="*/ 8 w 2345"/>
                <a:gd name="T31" fmla="*/ 0 h 165"/>
                <a:gd name="T32" fmla="*/ 8 w 2345"/>
                <a:gd name="T33" fmla="*/ 0 h 165"/>
                <a:gd name="T34" fmla="*/ 8 w 2345"/>
                <a:gd name="T35" fmla="*/ 0 h 16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45"/>
                <a:gd name="T55" fmla="*/ 0 h 165"/>
                <a:gd name="T56" fmla="*/ 2345 w 2345"/>
                <a:gd name="T57" fmla="*/ 165 h 16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45" h="165">
                  <a:moveTo>
                    <a:pt x="15" y="0"/>
                  </a:moveTo>
                  <a:lnTo>
                    <a:pt x="595" y="19"/>
                  </a:lnTo>
                  <a:lnTo>
                    <a:pt x="1703" y="64"/>
                  </a:lnTo>
                  <a:lnTo>
                    <a:pt x="2024" y="76"/>
                  </a:lnTo>
                  <a:lnTo>
                    <a:pt x="2311" y="95"/>
                  </a:lnTo>
                  <a:lnTo>
                    <a:pt x="2338" y="104"/>
                  </a:lnTo>
                  <a:lnTo>
                    <a:pt x="2345" y="129"/>
                  </a:lnTo>
                  <a:lnTo>
                    <a:pt x="2338" y="154"/>
                  </a:lnTo>
                  <a:lnTo>
                    <a:pt x="2311" y="165"/>
                  </a:lnTo>
                  <a:lnTo>
                    <a:pt x="2019" y="146"/>
                  </a:lnTo>
                  <a:lnTo>
                    <a:pt x="1697" y="135"/>
                  </a:lnTo>
                  <a:lnTo>
                    <a:pt x="591" y="70"/>
                  </a:lnTo>
                  <a:lnTo>
                    <a:pt x="302" y="43"/>
                  </a:lnTo>
                  <a:lnTo>
                    <a:pt x="15" y="28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6" name="Freeform 110"/>
            <p:cNvSpPr>
              <a:spLocks/>
            </p:cNvSpPr>
            <p:nvPr/>
          </p:nvSpPr>
          <p:spPr bwMode="auto">
            <a:xfrm>
              <a:off x="2017" y="2825"/>
              <a:ext cx="1069" cy="64"/>
            </a:xfrm>
            <a:custGeom>
              <a:avLst/>
              <a:gdLst>
                <a:gd name="T0" fmla="*/ 12 w 2137"/>
                <a:gd name="T1" fmla="*/ 3 h 127"/>
                <a:gd name="T2" fmla="*/ 205 w 2137"/>
                <a:gd name="T3" fmla="*/ 0 h 127"/>
                <a:gd name="T4" fmla="*/ 524 w 2137"/>
                <a:gd name="T5" fmla="*/ 11 h 127"/>
                <a:gd name="T6" fmla="*/ 673 w 2137"/>
                <a:gd name="T7" fmla="*/ 20 h 127"/>
                <a:gd name="T8" fmla="*/ 842 w 2137"/>
                <a:gd name="T9" fmla="*/ 28 h 127"/>
                <a:gd name="T10" fmla="*/ 953 w 2137"/>
                <a:gd name="T11" fmla="*/ 35 h 127"/>
                <a:gd name="T12" fmla="*/ 1062 w 2137"/>
                <a:gd name="T13" fmla="*/ 41 h 127"/>
                <a:gd name="T14" fmla="*/ 1069 w 2137"/>
                <a:gd name="T15" fmla="*/ 48 h 127"/>
                <a:gd name="T16" fmla="*/ 1062 w 2137"/>
                <a:gd name="T17" fmla="*/ 55 h 127"/>
                <a:gd name="T18" fmla="*/ 952 w 2137"/>
                <a:gd name="T19" fmla="*/ 60 h 127"/>
                <a:gd name="T20" fmla="*/ 841 w 2137"/>
                <a:gd name="T21" fmla="*/ 64 h 127"/>
                <a:gd name="T22" fmla="*/ 523 w 2137"/>
                <a:gd name="T23" fmla="*/ 48 h 127"/>
                <a:gd name="T24" fmla="*/ 374 w 2137"/>
                <a:gd name="T25" fmla="*/ 40 h 127"/>
                <a:gd name="T26" fmla="*/ 205 w 2137"/>
                <a:gd name="T27" fmla="*/ 37 h 127"/>
                <a:gd name="T28" fmla="*/ 12 w 2137"/>
                <a:gd name="T29" fmla="*/ 28 h 127"/>
                <a:gd name="T30" fmla="*/ 0 w 2137"/>
                <a:gd name="T31" fmla="*/ 15 h 127"/>
                <a:gd name="T32" fmla="*/ 3 w 2137"/>
                <a:gd name="T33" fmla="*/ 7 h 127"/>
                <a:gd name="T34" fmla="*/ 12 w 2137"/>
                <a:gd name="T35" fmla="*/ 3 h 127"/>
                <a:gd name="T36" fmla="*/ 12 w 2137"/>
                <a:gd name="T37" fmla="*/ 3 h 127"/>
                <a:gd name="T38" fmla="*/ 12 w 2137"/>
                <a:gd name="T39" fmla="*/ 3 h 12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37"/>
                <a:gd name="T61" fmla="*/ 0 h 127"/>
                <a:gd name="T62" fmla="*/ 2137 w 2137"/>
                <a:gd name="T63" fmla="*/ 127 h 12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37" h="127">
                  <a:moveTo>
                    <a:pt x="23" y="5"/>
                  </a:moveTo>
                  <a:lnTo>
                    <a:pt x="409" y="0"/>
                  </a:lnTo>
                  <a:lnTo>
                    <a:pt x="1047" y="22"/>
                  </a:lnTo>
                  <a:lnTo>
                    <a:pt x="1346" y="39"/>
                  </a:lnTo>
                  <a:lnTo>
                    <a:pt x="1684" y="55"/>
                  </a:lnTo>
                  <a:lnTo>
                    <a:pt x="1905" y="70"/>
                  </a:lnTo>
                  <a:lnTo>
                    <a:pt x="2123" y="81"/>
                  </a:lnTo>
                  <a:lnTo>
                    <a:pt x="2137" y="95"/>
                  </a:lnTo>
                  <a:lnTo>
                    <a:pt x="2123" y="110"/>
                  </a:lnTo>
                  <a:lnTo>
                    <a:pt x="1903" y="119"/>
                  </a:lnTo>
                  <a:lnTo>
                    <a:pt x="1682" y="127"/>
                  </a:lnTo>
                  <a:lnTo>
                    <a:pt x="1045" y="95"/>
                  </a:lnTo>
                  <a:lnTo>
                    <a:pt x="747" y="79"/>
                  </a:lnTo>
                  <a:lnTo>
                    <a:pt x="409" y="74"/>
                  </a:lnTo>
                  <a:lnTo>
                    <a:pt x="24" y="55"/>
                  </a:lnTo>
                  <a:lnTo>
                    <a:pt x="0" y="30"/>
                  </a:lnTo>
                  <a:lnTo>
                    <a:pt x="5" y="13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7" name="Freeform 111"/>
            <p:cNvSpPr>
              <a:spLocks/>
            </p:cNvSpPr>
            <p:nvPr/>
          </p:nvSpPr>
          <p:spPr bwMode="auto">
            <a:xfrm>
              <a:off x="3397" y="2645"/>
              <a:ext cx="142" cy="211"/>
            </a:xfrm>
            <a:custGeom>
              <a:avLst/>
              <a:gdLst>
                <a:gd name="T0" fmla="*/ 12 w 285"/>
                <a:gd name="T1" fmla="*/ 4 h 422"/>
                <a:gd name="T2" fmla="*/ 26 w 285"/>
                <a:gd name="T3" fmla="*/ 35 h 422"/>
                <a:gd name="T4" fmla="*/ 41 w 285"/>
                <a:gd name="T5" fmla="*/ 60 h 422"/>
                <a:gd name="T6" fmla="*/ 58 w 285"/>
                <a:gd name="T7" fmla="*/ 85 h 422"/>
                <a:gd name="T8" fmla="*/ 80 w 285"/>
                <a:gd name="T9" fmla="*/ 111 h 422"/>
                <a:gd name="T10" fmla="*/ 142 w 285"/>
                <a:gd name="T11" fmla="*/ 195 h 422"/>
                <a:gd name="T12" fmla="*/ 139 w 285"/>
                <a:gd name="T13" fmla="*/ 208 h 422"/>
                <a:gd name="T14" fmla="*/ 128 w 285"/>
                <a:gd name="T15" fmla="*/ 211 h 422"/>
                <a:gd name="T16" fmla="*/ 112 w 285"/>
                <a:gd name="T17" fmla="*/ 197 h 422"/>
                <a:gd name="T18" fmla="*/ 106 w 285"/>
                <a:gd name="T19" fmla="*/ 175 h 422"/>
                <a:gd name="T20" fmla="*/ 94 w 285"/>
                <a:gd name="T21" fmla="*/ 158 h 422"/>
                <a:gd name="T22" fmla="*/ 62 w 285"/>
                <a:gd name="T23" fmla="*/ 125 h 422"/>
                <a:gd name="T24" fmla="*/ 26 w 285"/>
                <a:gd name="T25" fmla="*/ 71 h 422"/>
                <a:gd name="T26" fmla="*/ 0 w 285"/>
                <a:gd name="T27" fmla="*/ 10 h 422"/>
                <a:gd name="T28" fmla="*/ 4 w 285"/>
                <a:gd name="T29" fmla="*/ 0 h 422"/>
                <a:gd name="T30" fmla="*/ 12 w 285"/>
                <a:gd name="T31" fmla="*/ 4 h 422"/>
                <a:gd name="T32" fmla="*/ 12 w 285"/>
                <a:gd name="T33" fmla="*/ 4 h 422"/>
                <a:gd name="T34" fmla="*/ 12 w 285"/>
                <a:gd name="T35" fmla="*/ 4 h 4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422"/>
                <a:gd name="T56" fmla="*/ 285 w 285"/>
                <a:gd name="T57" fmla="*/ 422 h 4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422">
                  <a:moveTo>
                    <a:pt x="25" y="8"/>
                  </a:moveTo>
                  <a:lnTo>
                    <a:pt x="53" y="69"/>
                  </a:lnTo>
                  <a:lnTo>
                    <a:pt x="82" y="120"/>
                  </a:lnTo>
                  <a:lnTo>
                    <a:pt x="116" y="170"/>
                  </a:lnTo>
                  <a:lnTo>
                    <a:pt x="160" y="223"/>
                  </a:lnTo>
                  <a:lnTo>
                    <a:pt x="285" y="390"/>
                  </a:lnTo>
                  <a:lnTo>
                    <a:pt x="278" y="415"/>
                  </a:lnTo>
                  <a:lnTo>
                    <a:pt x="257" y="422"/>
                  </a:lnTo>
                  <a:lnTo>
                    <a:pt x="225" y="394"/>
                  </a:lnTo>
                  <a:lnTo>
                    <a:pt x="213" y="350"/>
                  </a:lnTo>
                  <a:lnTo>
                    <a:pt x="188" y="316"/>
                  </a:lnTo>
                  <a:lnTo>
                    <a:pt x="124" y="251"/>
                  </a:lnTo>
                  <a:lnTo>
                    <a:pt x="52" y="141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8" name="Freeform 112"/>
            <p:cNvSpPr>
              <a:spLocks/>
            </p:cNvSpPr>
            <p:nvPr/>
          </p:nvSpPr>
          <p:spPr bwMode="auto">
            <a:xfrm>
              <a:off x="3462" y="2876"/>
              <a:ext cx="82" cy="80"/>
            </a:xfrm>
            <a:custGeom>
              <a:avLst/>
              <a:gdLst>
                <a:gd name="T0" fmla="*/ 82 w 164"/>
                <a:gd name="T1" fmla="*/ 10 h 162"/>
                <a:gd name="T2" fmla="*/ 68 w 164"/>
                <a:gd name="T3" fmla="*/ 30 h 162"/>
                <a:gd name="T4" fmla="*/ 53 w 164"/>
                <a:gd name="T5" fmla="*/ 47 h 162"/>
                <a:gd name="T6" fmla="*/ 21 w 164"/>
                <a:gd name="T7" fmla="*/ 80 h 162"/>
                <a:gd name="T8" fmla="*/ 3 w 164"/>
                <a:gd name="T9" fmla="*/ 80 h 162"/>
                <a:gd name="T10" fmla="*/ 0 w 164"/>
                <a:gd name="T11" fmla="*/ 73 h 162"/>
                <a:gd name="T12" fmla="*/ 3 w 164"/>
                <a:gd name="T13" fmla="*/ 63 h 162"/>
                <a:gd name="T14" fmla="*/ 70 w 164"/>
                <a:gd name="T15" fmla="*/ 2 h 162"/>
                <a:gd name="T16" fmla="*/ 80 w 164"/>
                <a:gd name="T17" fmla="*/ 0 h 162"/>
                <a:gd name="T18" fmla="*/ 82 w 164"/>
                <a:gd name="T19" fmla="*/ 10 h 162"/>
                <a:gd name="T20" fmla="*/ 82 w 164"/>
                <a:gd name="T21" fmla="*/ 10 h 162"/>
                <a:gd name="T22" fmla="*/ 82 w 164"/>
                <a:gd name="T23" fmla="*/ 10 h 1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4"/>
                <a:gd name="T37" fmla="*/ 0 h 162"/>
                <a:gd name="T38" fmla="*/ 164 w 164"/>
                <a:gd name="T39" fmla="*/ 162 h 1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4" h="162">
                  <a:moveTo>
                    <a:pt x="164" y="21"/>
                  </a:moveTo>
                  <a:lnTo>
                    <a:pt x="135" y="61"/>
                  </a:lnTo>
                  <a:lnTo>
                    <a:pt x="107" y="95"/>
                  </a:lnTo>
                  <a:lnTo>
                    <a:pt x="42" y="162"/>
                  </a:lnTo>
                  <a:lnTo>
                    <a:pt x="6" y="162"/>
                  </a:lnTo>
                  <a:lnTo>
                    <a:pt x="0" y="147"/>
                  </a:lnTo>
                  <a:lnTo>
                    <a:pt x="6" y="128"/>
                  </a:lnTo>
                  <a:lnTo>
                    <a:pt x="139" y="4"/>
                  </a:lnTo>
                  <a:lnTo>
                    <a:pt x="160" y="0"/>
                  </a:lnTo>
                  <a:lnTo>
                    <a:pt x="16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9" name="Freeform 113"/>
            <p:cNvSpPr>
              <a:spLocks/>
            </p:cNvSpPr>
            <p:nvPr/>
          </p:nvSpPr>
          <p:spPr bwMode="auto">
            <a:xfrm>
              <a:off x="1989" y="2906"/>
              <a:ext cx="1500" cy="61"/>
            </a:xfrm>
            <a:custGeom>
              <a:avLst/>
              <a:gdLst>
                <a:gd name="T0" fmla="*/ 12 w 3000"/>
                <a:gd name="T1" fmla="*/ 11 h 122"/>
                <a:gd name="T2" fmla="*/ 95 w 3000"/>
                <a:gd name="T3" fmla="*/ 17 h 122"/>
                <a:gd name="T4" fmla="*/ 162 w 3000"/>
                <a:gd name="T5" fmla="*/ 8 h 122"/>
                <a:gd name="T6" fmla="*/ 219 w 3000"/>
                <a:gd name="T7" fmla="*/ 2 h 122"/>
                <a:gd name="T8" fmla="*/ 344 w 3000"/>
                <a:gd name="T9" fmla="*/ 0 h 122"/>
                <a:gd name="T10" fmla="*/ 396 w 3000"/>
                <a:gd name="T11" fmla="*/ 0 h 122"/>
                <a:gd name="T12" fmla="*/ 945 w 3000"/>
                <a:gd name="T13" fmla="*/ 11 h 122"/>
                <a:gd name="T14" fmla="*/ 991 w 3000"/>
                <a:gd name="T15" fmla="*/ 12 h 122"/>
                <a:gd name="T16" fmla="*/ 1015 w 3000"/>
                <a:gd name="T17" fmla="*/ 13 h 122"/>
                <a:gd name="T18" fmla="*/ 1150 w 3000"/>
                <a:gd name="T19" fmla="*/ 16 h 122"/>
                <a:gd name="T20" fmla="*/ 1173 w 3000"/>
                <a:gd name="T21" fmla="*/ 20 h 122"/>
                <a:gd name="T22" fmla="*/ 1464 w 3000"/>
                <a:gd name="T23" fmla="*/ 31 h 122"/>
                <a:gd name="T24" fmla="*/ 1500 w 3000"/>
                <a:gd name="T25" fmla="*/ 31 h 122"/>
                <a:gd name="T26" fmla="*/ 1487 w 3000"/>
                <a:gd name="T27" fmla="*/ 56 h 122"/>
                <a:gd name="T28" fmla="*/ 1464 w 3000"/>
                <a:gd name="T29" fmla="*/ 61 h 122"/>
                <a:gd name="T30" fmla="*/ 1318 w 3000"/>
                <a:gd name="T31" fmla="*/ 54 h 122"/>
                <a:gd name="T32" fmla="*/ 1172 w 3000"/>
                <a:gd name="T33" fmla="*/ 46 h 122"/>
                <a:gd name="T34" fmla="*/ 1148 w 3000"/>
                <a:gd name="T35" fmla="*/ 45 h 122"/>
                <a:gd name="T36" fmla="*/ 1013 w 3000"/>
                <a:gd name="T37" fmla="*/ 41 h 122"/>
                <a:gd name="T38" fmla="*/ 990 w 3000"/>
                <a:gd name="T39" fmla="*/ 37 h 122"/>
                <a:gd name="T40" fmla="*/ 945 w 3000"/>
                <a:gd name="T41" fmla="*/ 39 h 122"/>
                <a:gd name="T42" fmla="*/ 396 w 3000"/>
                <a:gd name="T43" fmla="*/ 28 h 122"/>
                <a:gd name="T44" fmla="*/ 344 w 3000"/>
                <a:gd name="T45" fmla="*/ 28 h 122"/>
                <a:gd name="T46" fmla="*/ 220 w 3000"/>
                <a:gd name="T47" fmla="*/ 23 h 122"/>
                <a:gd name="T48" fmla="*/ 97 w 3000"/>
                <a:gd name="T49" fmla="*/ 31 h 122"/>
                <a:gd name="T50" fmla="*/ 9 w 3000"/>
                <a:gd name="T51" fmla="*/ 31 h 122"/>
                <a:gd name="T52" fmla="*/ 0 w 3000"/>
                <a:gd name="T53" fmla="*/ 19 h 122"/>
                <a:gd name="T54" fmla="*/ 3 w 3000"/>
                <a:gd name="T55" fmla="*/ 13 h 122"/>
                <a:gd name="T56" fmla="*/ 12 w 3000"/>
                <a:gd name="T57" fmla="*/ 11 h 122"/>
                <a:gd name="T58" fmla="*/ 12 w 3000"/>
                <a:gd name="T59" fmla="*/ 11 h 122"/>
                <a:gd name="T60" fmla="*/ 12 w 3000"/>
                <a:gd name="T61" fmla="*/ 11 h 1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000"/>
                <a:gd name="T94" fmla="*/ 0 h 122"/>
                <a:gd name="T95" fmla="*/ 3000 w 3000"/>
                <a:gd name="T96" fmla="*/ 122 h 12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000" h="122">
                  <a:moveTo>
                    <a:pt x="24" y="21"/>
                  </a:moveTo>
                  <a:lnTo>
                    <a:pt x="190" y="34"/>
                  </a:lnTo>
                  <a:lnTo>
                    <a:pt x="323" y="15"/>
                  </a:lnTo>
                  <a:lnTo>
                    <a:pt x="439" y="4"/>
                  </a:lnTo>
                  <a:lnTo>
                    <a:pt x="688" y="0"/>
                  </a:lnTo>
                  <a:lnTo>
                    <a:pt x="792" y="0"/>
                  </a:lnTo>
                  <a:lnTo>
                    <a:pt x="1891" y="21"/>
                  </a:lnTo>
                  <a:lnTo>
                    <a:pt x="1983" y="23"/>
                  </a:lnTo>
                  <a:lnTo>
                    <a:pt x="2030" y="25"/>
                  </a:lnTo>
                  <a:lnTo>
                    <a:pt x="2300" y="32"/>
                  </a:lnTo>
                  <a:lnTo>
                    <a:pt x="2346" y="40"/>
                  </a:lnTo>
                  <a:lnTo>
                    <a:pt x="2927" y="61"/>
                  </a:lnTo>
                  <a:lnTo>
                    <a:pt x="3000" y="61"/>
                  </a:lnTo>
                  <a:lnTo>
                    <a:pt x="2973" y="112"/>
                  </a:lnTo>
                  <a:lnTo>
                    <a:pt x="2927" y="122"/>
                  </a:lnTo>
                  <a:lnTo>
                    <a:pt x="2635" y="107"/>
                  </a:lnTo>
                  <a:lnTo>
                    <a:pt x="2344" y="91"/>
                  </a:lnTo>
                  <a:lnTo>
                    <a:pt x="2296" y="89"/>
                  </a:lnTo>
                  <a:lnTo>
                    <a:pt x="2026" y="82"/>
                  </a:lnTo>
                  <a:lnTo>
                    <a:pt x="1981" y="74"/>
                  </a:lnTo>
                  <a:lnTo>
                    <a:pt x="1891" y="78"/>
                  </a:lnTo>
                  <a:lnTo>
                    <a:pt x="792" y="55"/>
                  </a:lnTo>
                  <a:lnTo>
                    <a:pt x="688" y="55"/>
                  </a:lnTo>
                  <a:lnTo>
                    <a:pt x="441" y="46"/>
                  </a:lnTo>
                  <a:lnTo>
                    <a:pt x="194" y="63"/>
                  </a:lnTo>
                  <a:lnTo>
                    <a:pt x="17" y="63"/>
                  </a:lnTo>
                  <a:lnTo>
                    <a:pt x="0" y="38"/>
                  </a:lnTo>
                  <a:lnTo>
                    <a:pt x="7" y="25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0" name="Freeform 114"/>
            <p:cNvSpPr>
              <a:spLocks/>
            </p:cNvSpPr>
            <p:nvPr/>
          </p:nvSpPr>
          <p:spPr bwMode="auto">
            <a:xfrm>
              <a:off x="2271" y="2655"/>
              <a:ext cx="800" cy="84"/>
            </a:xfrm>
            <a:custGeom>
              <a:avLst/>
              <a:gdLst>
                <a:gd name="T0" fmla="*/ 15 w 1599"/>
                <a:gd name="T1" fmla="*/ 0 h 168"/>
                <a:gd name="T2" fmla="*/ 200 w 1599"/>
                <a:gd name="T3" fmla="*/ 7 h 168"/>
                <a:gd name="T4" fmla="*/ 322 w 1599"/>
                <a:gd name="T5" fmla="*/ 20 h 168"/>
                <a:gd name="T6" fmla="*/ 428 w 1599"/>
                <a:gd name="T7" fmla="*/ 29 h 168"/>
                <a:gd name="T8" fmla="*/ 657 w 1599"/>
                <a:gd name="T9" fmla="*/ 49 h 168"/>
                <a:gd name="T10" fmla="*/ 725 w 1599"/>
                <a:gd name="T11" fmla="*/ 60 h 168"/>
                <a:gd name="T12" fmla="*/ 793 w 1599"/>
                <a:gd name="T13" fmla="*/ 69 h 168"/>
                <a:gd name="T14" fmla="*/ 800 w 1599"/>
                <a:gd name="T15" fmla="*/ 76 h 168"/>
                <a:gd name="T16" fmla="*/ 793 w 1599"/>
                <a:gd name="T17" fmla="*/ 83 h 168"/>
                <a:gd name="T18" fmla="*/ 654 w 1599"/>
                <a:gd name="T19" fmla="*/ 84 h 168"/>
                <a:gd name="T20" fmla="*/ 196 w 1599"/>
                <a:gd name="T21" fmla="*/ 41 h 168"/>
                <a:gd name="T22" fmla="*/ 12 w 1599"/>
                <a:gd name="T23" fmla="*/ 26 h 168"/>
                <a:gd name="T24" fmla="*/ 0 w 1599"/>
                <a:gd name="T25" fmla="*/ 11 h 168"/>
                <a:gd name="T26" fmla="*/ 5 w 1599"/>
                <a:gd name="T27" fmla="*/ 2 h 168"/>
                <a:gd name="T28" fmla="*/ 15 w 1599"/>
                <a:gd name="T29" fmla="*/ 0 h 168"/>
                <a:gd name="T30" fmla="*/ 15 w 1599"/>
                <a:gd name="T31" fmla="*/ 0 h 168"/>
                <a:gd name="T32" fmla="*/ 15 w 1599"/>
                <a:gd name="T33" fmla="*/ 0 h 1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99"/>
                <a:gd name="T52" fmla="*/ 0 h 168"/>
                <a:gd name="T53" fmla="*/ 1599 w 1599"/>
                <a:gd name="T54" fmla="*/ 168 h 1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99" h="168">
                  <a:moveTo>
                    <a:pt x="29" y="0"/>
                  </a:moveTo>
                  <a:lnTo>
                    <a:pt x="400" y="15"/>
                  </a:lnTo>
                  <a:lnTo>
                    <a:pt x="643" y="40"/>
                  </a:lnTo>
                  <a:lnTo>
                    <a:pt x="856" y="59"/>
                  </a:lnTo>
                  <a:lnTo>
                    <a:pt x="1314" y="99"/>
                  </a:lnTo>
                  <a:lnTo>
                    <a:pt x="1449" y="120"/>
                  </a:lnTo>
                  <a:lnTo>
                    <a:pt x="1586" y="137"/>
                  </a:lnTo>
                  <a:lnTo>
                    <a:pt x="1599" y="152"/>
                  </a:lnTo>
                  <a:lnTo>
                    <a:pt x="1586" y="166"/>
                  </a:lnTo>
                  <a:lnTo>
                    <a:pt x="1308" y="168"/>
                  </a:lnTo>
                  <a:lnTo>
                    <a:pt x="392" y="82"/>
                  </a:lnTo>
                  <a:lnTo>
                    <a:pt x="23" y="52"/>
                  </a:lnTo>
                  <a:lnTo>
                    <a:pt x="0" y="23"/>
                  </a:lnTo>
                  <a:lnTo>
                    <a:pt x="10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1" name="Freeform 115"/>
            <p:cNvSpPr>
              <a:spLocks/>
            </p:cNvSpPr>
            <p:nvPr/>
          </p:nvSpPr>
          <p:spPr bwMode="auto">
            <a:xfrm>
              <a:off x="2231" y="2731"/>
              <a:ext cx="582" cy="62"/>
            </a:xfrm>
            <a:custGeom>
              <a:avLst/>
              <a:gdLst>
                <a:gd name="T0" fmla="*/ 8 w 1163"/>
                <a:gd name="T1" fmla="*/ 0 h 124"/>
                <a:gd name="T2" fmla="*/ 183 w 1163"/>
                <a:gd name="T3" fmla="*/ 8 h 124"/>
                <a:gd name="T4" fmla="*/ 291 w 1163"/>
                <a:gd name="T5" fmla="*/ 17 h 124"/>
                <a:gd name="T6" fmla="*/ 433 w 1163"/>
                <a:gd name="T7" fmla="*/ 31 h 124"/>
                <a:gd name="T8" fmla="*/ 499 w 1163"/>
                <a:gd name="T9" fmla="*/ 40 h 124"/>
                <a:gd name="T10" fmla="*/ 575 w 1163"/>
                <a:gd name="T11" fmla="*/ 49 h 124"/>
                <a:gd name="T12" fmla="*/ 582 w 1163"/>
                <a:gd name="T13" fmla="*/ 56 h 124"/>
                <a:gd name="T14" fmla="*/ 574 w 1163"/>
                <a:gd name="T15" fmla="*/ 62 h 124"/>
                <a:gd name="T16" fmla="*/ 290 w 1163"/>
                <a:gd name="T17" fmla="*/ 47 h 124"/>
                <a:gd name="T18" fmla="*/ 181 w 1163"/>
                <a:gd name="T19" fmla="*/ 38 h 124"/>
                <a:gd name="T20" fmla="*/ 94 w 1163"/>
                <a:gd name="T21" fmla="*/ 23 h 124"/>
                <a:gd name="T22" fmla="*/ 8 w 1163"/>
                <a:gd name="T23" fmla="*/ 15 h 124"/>
                <a:gd name="T24" fmla="*/ 0 w 1163"/>
                <a:gd name="T25" fmla="*/ 7 h 124"/>
                <a:gd name="T26" fmla="*/ 8 w 1163"/>
                <a:gd name="T27" fmla="*/ 0 h 124"/>
                <a:gd name="T28" fmla="*/ 8 w 1163"/>
                <a:gd name="T29" fmla="*/ 0 h 124"/>
                <a:gd name="T30" fmla="*/ 8 w 1163"/>
                <a:gd name="T31" fmla="*/ 0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63"/>
                <a:gd name="T49" fmla="*/ 0 h 124"/>
                <a:gd name="T50" fmla="*/ 1163 w 1163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63" h="124">
                  <a:moveTo>
                    <a:pt x="15" y="0"/>
                  </a:moveTo>
                  <a:lnTo>
                    <a:pt x="366" y="16"/>
                  </a:lnTo>
                  <a:lnTo>
                    <a:pt x="581" y="33"/>
                  </a:lnTo>
                  <a:lnTo>
                    <a:pt x="866" y="61"/>
                  </a:lnTo>
                  <a:lnTo>
                    <a:pt x="998" y="80"/>
                  </a:lnTo>
                  <a:lnTo>
                    <a:pt x="1150" y="97"/>
                  </a:lnTo>
                  <a:lnTo>
                    <a:pt x="1163" y="112"/>
                  </a:lnTo>
                  <a:lnTo>
                    <a:pt x="1148" y="124"/>
                  </a:lnTo>
                  <a:lnTo>
                    <a:pt x="579" y="93"/>
                  </a:lnTo>
                  <a:lnTo>
                    <a:pt x="361" y="76"/>
                  </a:lnTo>
                  <a:lnTo>
                    <a:pt x="188" y="46"/>
                  </a:lnTo>
                  <a:lnTo>
                    <a:pt x="15" y="29"/>
                  </a:lnTo>
                  <a:lnTo>
                    <a:pt x="0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2" name="Freeform 116"/>
            <p:cNvSpPr>
              <a:spLocks/>
            </p:cNvSpPr>
            <p:nvPr/>
          </p:nvSpPr>
          <p:spPr bwMode="auto">
            <a:xfrm>
              <a:off x="3184" y="2713"/>
              <a:ext cx="176" cy="34"/>
            </a:xfrm>
            <a:custGeom>
              <a:avLst/>
              <a:gdLst>
                <a:gd name="T0" fmla="*/ 8 w 352"/>
                <a:gd name="T1" fmla="*/ 0 h 69"/>
                <a:gd name="T2" fmla="*/ 161 w 352"/>
                <a:gd name="T3" fmla="*/ 4 h 69"/>
                <a:gd name="T4" fmla="*/ 176 w 352"/>
                <a:gd name="T5" fmla="*/ 19 h 69"/>
                <a:gd name="T6" fmla="*/ 172 w 352"/>
                <a:gd name="T7" fmla="*/ 29 h 69"/>
                <a:gd name="T8" fmla="*/ 161 w 352"/>
                <a:gd name="T9" fmla="*/ 34 h 69"/>
                <a:gd name="T10" fmla="*/ 83 w 352"/>
                <a:gd name="T11" fmla="*/ 26 h 69"/>
                <a:gd name="T12" fmla="*/ 6 w 352"/>
                <a:gd name="T13" fmla="*/ 14 h 69"/>
                <a:gd name="T14" fmla="*/ 0 w 352"/>
                <a:gd name="T15" fmla="*/ 7 h 69"/>
                <a:gd name="T16" fmla="*/ 8 w 352"/>
                <a:gd name="T17" fmla="*/ 0 h 69"/>
                <a:gd name="T18" fmla="*/ 8 w 352"/>
                <a:gd name="T19" fmla="*/ 0 h 69"/>
                <a:gd name="T20" fmla="*/ 8 w 352"/>
                <a:gd name="T21" fmla="*/ 0 h 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2"/>
                <a:gd name="T34" fmla="*/ 0 h 69"/>
                <a:gd name="T35" fmla="*/ 352 w 352"/>
                <a:gd name="T36" fmla="*/ 69 h 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2" h="69">
                  <a:moveTo>
                    <a:pt x="16" y="0"/>
                  </a:moveTo>
                  <a:lnTo>
                    <a:pt x="322" y="8"/>
                  </a:lnTo>
                  <a:lnTo>
                    <a:pt x="352" y="38"/>
                  </a:lnTo>
                  <a:lnTo>
                    <a:pt x="344" y="59"/>
                  </a:lnTo>
                  <a:lnTo>
                    <a:pt x="322" y="69"/>
                  </a:lnTo>
                  <a:lnTo>
                    <a:pt x="166" y="53"/>
                  </a:lnTo>
                  <a:lnTo>
                    <a:pt x="12" y="29"/>
                  </a:lnTo>
                  <a:lnTo>
                    <a:pt x="0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3" name="Freeform 117"/>
            <p:cNvSpPr>
              <a:spLocks/>
            </p:cNvSpPr>
            <p:nvPr/>
          </p:nvSpPr>
          <p:spPr bwMode="auto">
            <a:xfrm>
              <a:off x="3223" y="2758"/>
              <a:ext cx="178" cy="30"/>
            </a:xfrm>
            <a:custGeom>
              <a:avLst/>
              <a:gdLst>
                <a:gd name="T0" fmla="*/ 8 w 358"/>
                <a:gd name="T1" fmla="*/ 10 h 60"/>
                <a:gd name="T2" fmla="*/ 85 w 358"/>
                <a:gd name="T3" fmla="*/ 9 h 60"/>
                <a:gd name="T4" fmla="*/ 162 w 358"/>
                <a:gd name="T5" fmla="*/ 0 h 60"/>
                <a:gd name="T6" fmla="*/ 178 w 358"/>
                <a:gd name="T7" fmla="*/ 14 h 60"/>
                <a:gd name="T8" fmla="*/ 175 w 358"/>
                <a:gd name="T9" fmla="*/ 25 h 60"/>
                <a:gd name="T10" fmla="*/ 165 w 358"/>
                <a:gd name="T11" fmla="*/ 30 h 60"/>
                <a:gd name="T12" fmla="*/ 85 w 358"/>
                <a:gd name="T13" fmla="*/ 30 h 60"/>
                <a:gd name="T14" fmla="*/ 6 w 358"/>
                <a:gd name="T15" fmla="*/ 24 h 60"/>
                <a:gd name="T16" fmla="*/ 0 w 358"/>
                <a:gd name="T17" fmla="*/ 16 h 60"/>
                <a:gd name="T18" fmla="*/ 8 w 358"/>
                <a:gd name="T19" fmla="*/ 10 h 60"/>
                <a:gd name="T20" fmla="*/ 8 w 358"/>
                <a:gd name="T21" fmla="*/ 10 h 60"/>
                <a:gd name="T22" fmla="*/ 8 w 358"/>
                <a:gd name="T23" fmla="*/ 10 h 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8"/>
                <a:gd name="T37" fmla="*/ 0 h 60"/>
                <a:gd name="T38" fmla="*/ 358 w 358"/>
                <a:gd name="T39" fmla="*/ 60 h 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8" h="60">
                  <a:moveTo>
                    <a:pt x="16" y="19"/>
                  </a:moveTo>
                  <a:lnTo>
                    <a:pt x="170" y="17"/>
                  </a:lnTo>
                  <a:lnTo>
                    <a:pt x="325" y="0"/>
                  </a:lnTo>
                  <a:lnTo>
                    <a:pt x="358" y="28"/>
                  </a:lnTo>
                  <a:lnTo>
                    <a:pt x="352" y="49"/>
                  </a:lnTo>
                  <a:lnTo>
                    <a:pt x="331" y="60"/>
                  </a:lnTo>
                  <a:lnTo>
                    <a:pt x="171" y="60"/>
                  </a:lnTo>
                  <a:lnTo>
                    <a:pt x="12" y="47"/>
                  </a:lnTo>
                  <a:lnTo>
                    <a:pt x="0" y="32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4" name="Freeform 118"/>
            <p:cNvSpPr>
              <a:spLocks/>
            </p:cNvSpPr>
            <p:nvPr/>
          </p:nvSpPr>
          <p:spPr bwMode="auto">
            <a:xfrm>
              <a:off x="3238" y="2810"/>
              <a:ext cx="205" cy="36"/>
            </a:xfrm>
            <a:custGeom>
              <a:avLst/>
              <a:gdLst>
                <a:gd name="T0" fmla="*/ 12 w 410"/>
                <a:gd name="T1" fmla="*/ 9 h 72"/>
                <a:gd name="T2" fmla="*/ 164 w 410"/>
                <a:gd name="T3" fmla="*/ 6 h 72"/>
                <a:gd name="T4" fmla="*/ 197 w 410"/>
                <a:gd name="T5" fmla="*/ 0 h 72"/>
                <a:gd name="T6" fmla="*/ 205 w 410"/>
                <a:gd name="T7" fmla="*/ 5 h 72"/>
                <a:gd name="T8" fmla="*/ 202 w 410"/>
                <a:gd name="T9" fmla="*/ 13 h 72"/>
                <a:gd name="T10" fmla="*/ 185 w 410"/>
                <a:gd name="T11" fmla="*/ 24 h 72"/>
                <a:gd name="T12" fmla="*/ 168 w 410"/>
                <a:gd name="T13" fmla="*/ 35 h 72"/>
                <a:gd name="T14" fmla="*/ 90 w 410"/>
                <a:gd name="T15" fmla="*/ 36 h 72"/>
                <a:gd name="T16" fmla="*/ 12 w 410"/>
                <a:gd name="T17" fmla="*/ 34 h 72"/>
                <a:gd name="T18" fmla="*/ 0 w 410"/>
                <a:gd name="T19" fmla="*/ 21 h 72"/>
                <a:gd name="T20" fmla="*/ 3 w 410"/>
                <a:gd name="T21" fmla="*/ 12 h 72"/>
                <a:gd name="T22" fmla="*/ 12 w 410"/>
                <a:gd name="T23" fmla="*/ 9 h 72"/>
                <a:gd name="T24" fmla="*/ 12 w 410"/>
                <a:gd name="T25" fmla="*/ 9 h 72"/>
                <a:gd name="T26" fmla="*/ 12 w 410"/>
                <a:gd name="T27" fmla="*/ 9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10"/>
                <a:gd name="T43" fmla="*/ 0 h 72"/>
                <a:gd name="T44" fmla="*/ 410 w 410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10" h="72">
                  <a:moveTo>
                    <a:pt x="24" y="17"/>
                  </a:moveTo>
                  <a:lnTo>
                    <a:pt x="327" y="13"/>
                  </a:lnTo>
                  <a:lnTo>
                    <a:pt x="393" y="0"/>
                  </a:lnTo>
                  <a:lnTo>
                    <a:pt x="410" y="10"/>
                  </a:lnTo>
                  <a:lnTo>
                    <a:pt x="403" y="27"/>
                  </a:lnTo>
                  <a:lnTo>
                    <a:pt x="370" y="48"/>
                  </a:lnTo>
                  <a:lnTo>
                    <a:pt x="336" y="69"/>
                  </a:lnTo>
                  <a:lnTo>
                    <a:pt x="180" y="72"/>
                  </a:lnTo>
                  <a:lnTo>
                    <a:pt x="24" y="67"/>
                  </a:lnTo>
                  <a:lnTo>
                    <a:pt x="0" y="42"/>
                  </a:lnTo>
                  <a:lnTo>
                    <a:pt x="5" y="25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5" name="Freeform 119"/>
            <p:cNvSpPr>
              <a:spLocks/>
            </p:cNvSpPr>
            <p:nvPr/>
          </p:nvSpPr>
          <p:spPr bwMode="auto">
            <a:xfrm>
              <a:off x="2243" y="1080"/>
              <a:ext cx="1092" cy="298"/>
            </a:xfrm>
            <a:custGeom>
              <a:avLst/>
              <a:gdLst>
                <a:gd name="T0" fmla="*/ 2 w 2185"/>
                <a:gd name="T1" fmla="*/ 285 h 595"/>
                <a:gd name="T2" fmla="*/ 41 w 2185"/>
                <a:gd name="T3" fmla="*/ 258 h 595"/>
                <a:gd name="T4" fmla="*/ 78 w 2185"/>
                <a:gd name="T5" fmla="*/ 234 h 595"/>
                <a:gd name="T6" fmla="*/ 149 w 2185"/>
                <a:gd name="T7" fmla="*/ 197 h 595"/>
                <a:gd name="T8" fmla="*/ 225 w 2185"/>
                <a:gd name="T9" fmla="*/ 167 h 595"/>
                <a:gd name="T10" fmla="*/ 314 w 2185"/>
                <a:gd name="T11" fmla="*/ 142 h 595"/>
                <a:gd name="T12" fmla="*/ 373 w 2185"/>
                <a:gd name="T13" fmla="*/ 125 h 595"/>
                <a:gd name="T14" fmla="*/ 425 w 2185"/>
                <a:gd name="T15" fmla="*/ 107 h 595"/>
                <a:gd name="T16" fmla="*/ 477 w 2185"/>
                <a:gd name="T17" fmla="*/ 91 h 595"/>
                <a:gd name="T18" fmla="*/ 537 w 2185"/>
                <a:gd name="T19" fmla="*/ 78 h 595"/>
                <a:gd name="T20" fmla="*/ 623 w 2185"/>
                <a:gd name="T21" fmla="*/ 57 h 595"/>
                <a:gd name="T22" fmla="*/ 710 w 2185"/>
                <a:gd name="T23" fmla="*/ 32 h 595"/>
                <a:gd name="T24" fmla="*/ 808 w 2185"/>
                <a:gd name="T25" fmla="*/ 13 h 595"/>
                <a:gd name="T26" fmla="*/ 895 w 2185"/>
                <a:gd name="T27" fmla="*/ 4 h 595"/>
                <a:gd name="T28" fmla="*/ 1084 w 2185"/>
                <a:gd name="T29" fmla="*/ 0 h 595"/>
                <a:gd name="T30" fmla="*/ 1092 w 2185"/>
                <a:gd name="T31" fmla="*/ 8 h 595"/>
                <a:gd name="T32" fmla="*/ 1084 w 2185"/>
                <a:gd name="T33" fmla="*/ 15 h 595"/>
                <a:gd name="T34" fmla="*/ 900 w 2185"/>
                <a:gd name="T35" fmla="*/ 30 h 595"/>
                <a:gd name="T36" fmla="*/ 815 w 2185"/>
                <a:gd name="T37" fmla="*/ 48 h 595"/>
                <a:gd name="T38" fmla="*/ 719 w 2185"/>
                <a:gd name="T39" fmla="*/ 70 h 595"/>
                <a:gd name="T40" fmla="*/ 631 w 2185"/>
                <a:gd name="T41" fmla="*/ 94 h 595"/>
                <a:gd name="T42" fmla="*/ 544 w 2185"/>
                <a:gd name="T43" fmla="*/ 114 h 595"/>
                <a:gd name="T44" fmla="*/ 433 w 2185"/>
                <a:gd name="T45" fmla="*/ 144 h 595"/>
                <a:gd name="T46" fmla="*/ 382 w 2185"/>
                <a:gd name="T47" fmla="*/ 160 h 595"/>
                <a:gd name="T48" fmla="*/ 322 w 2185"/>
                <a:gd name="T49" fmla="*/ 177 h 595"/>
                <a:gd name="T50" fmla="*/ 235 w 2185"/>
                <a:gd name="T51" fmla="*/ 199 h 595"/>
                <a:gd name="T52" fmla="*/ 159 w 2185"/>
                <a:gd name="T53" fmla="*/ 221 h 595"/>
                <a:gd name="T54" fmla="*/ 85 w 2185"/>
                <a:gd name="T55" fmla="*/ 251 h 595"/>
                <a:gd name="T56" fmla="*/ 49 w 2185"/>
                <a:gd name="T57" fmla="*/ 272 h 595"/>
                <a:gd name="T58" fmla="*/ 10 w 2185"/>
                <a:gd name="T59" fmla="*/ 298 h 595"/>
                <a:gd name="T60" fmla="*/ 0 w 2185"/>
                <a:gd name="T61" fmla="*/ 296 h 595"/>
                <a:gd name="T62" fmla="*/ 2 w 2185"/>
                <a:gd name="T63" fmla="*/ 285 h 595"/>
                <a:gd name="T64" fmla="*/ 2 w 2185"/>
                <a:gd name="T65" fmla="*/ 285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85"/>
                <a:gd name="T100" fmla="*/ 0 h 595"/>
                <a:gd name="T101" fmla="*/ 2185 w 2185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85" h="595">
                  <a:moveTo>
                    <a:pt x="4" y="570"/>
                  </a:moveTo>
                  <a:lnTo>
                    <a:pt x="82" y="515"/>
                  </a:lnTo>
                  <a:lnTo>
                    <a:pt x="156" y="467"/>
                  </a:lnTo>
                  <a:lnTo>
                    <a:pt x="299" y="393"/>
                  </a:lnTo>
                  <a:lnTo>
                    <a:pt x="451" y="334"/>
                  </a:lnTo>
                  <a:lnTo>
                    <a:pt x="628" y="283"/>
                  </a:lnTo>
                  <a:lnTo>
                    <a:pt x="747" y="249"/>
                  </a:lnTo>
                  <a:lnTo>
                    <a:pt x="850" y="214"/>
                  </a:lnTo>
                  <a:lnTo>
                    <a:pt x="955" y="182"/>
                  </a:lnTo>
                  <a:lnTo>
                    <a:pt x="1074" y="155"/>
                  </a:lnTo>
                  <a:lnTo>
                    <a:pt x="1246" y="114"/>
                  </a:lnTo>
                  <a:lnTo>
                    <a:pt x="1420" y="64"/>
                  </a:lnTo>
                  <a:lnTo>
                    <a:pt x="1616" y="26"/>
                  </a:lnTo>
                  <a:lnTo>
                    <a:pt x="1791" y="7"/>
                  </a:lnTo>
                  <a:lnTo>
                    <a:pt x="2169" y="0"/>
                  </a:lnTo>
                  <a:lnTo>
                    <a:pt x="2185" y="15"/>
                  </a:lnTo>
                  <a:lnTo>
                    <a:pt x="2169" y="30"/>
                  </a:lnTo>
                  <a:lnTo>
                    <a:pt x="1801" y="59"/>
                  </a:lnTo>
                  <a:lnTo>
                    <a:pt x="1630" y="95"/>
                  </a:lnTo>
                  <a:lnTo>
                    <a:pt x="1438" y="140"/>
                  </a:lnTo>
                  <a:lnTo>
                    <a:pt x="1263" y="188"/>
                  </a:lnTo>
                  <a:lnTo>
                    <a:pt x="1088" y="228"/>
                  </a:lnTo>
                  <a:lnTo>
                    <a:pt x="867" y="287"/>
                  </a:lnTo>
                  <a:lnTo>
                    <a:pt x="765" y="319"/>
                  </a:lnTo>
                  <a:lnTo>
                    <a:pt x="645" y="353"/>
                  </a:lnTo>
                  <a:lnTo>
                    <a:pt x="470" y="397"/>
                  </a:lnTo>
                  <a:lnTo>
                    <a:pt x="318" y="441"/>
                  </a:lnTo>
                  <a:lnTo>
                    <a:pt x="171" y="501"/>
                  </a:lnTo>
                  <a:lnTo>
                    <a:pt x="99" y="543"/>
                  </a:lnTo>
                  <a:lnTo>
                    <a:pt x="21" y="595"/>
                  </a:lnTo>
                  <a:lnTo>
                    <a:pt x="0" y="591"/>
                  </a:lnTo>
                  <a:lnTo>
                    <a:pt x="4" y="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6" name="Freeform 120"/>
            <p:cNvSpPr>
              <a:spLocks/>
            </p:cNvSpPr>
            <p:nvPr/>
          </p:nvSpPr>
          <p:spPr bwMode="auto">
            <a:xfrm>
              <a:off x="3372" y="1104"/>
              <a:ext cx="112" cy="169"/>
            </a:xfrm>
            <a:custGeom>
              <a:avLst/>
              <a:gdLst>
                <a:gd name="T0" fmla="*/ 13 w 224"/>
                <a:gd name="T1" fmla="*/ 0 h 338"/>
                <a:gd name="T2" fmla="*/ 46 w 224"/>
                <a:gd name="T3" fmla="*/ 35 h 338"/>
                <a:gd name="T4" fmla="*/ 72 w 224"/>
                <a:gd name="T5" fmla="*/ 67 h 338"/>
                <a:gd name="T6" fmla="*/ 112 w 224"/>
                <a:gd name="T7" fmla="*/ 146 h 338"/>
                <a:gd name="T8" fmla="*/ 111 w 224"/>
                <a:gd name="T9" fmla="*/ 161 h 338"/>
                <a:gd name="T10" fmla="*/ 101 w 224"/>
                <a:gd name="T11" fmla="*/ 169 h 338"/>
                <a:gd name="T12" fmla="*/ 87 w 224"/>
                <a:gd name="T13" fmla="*/ 169 h 338"/>
                <a:gd name="T14" fmla="*/ 77 w 224"/>
                <a:gd name="T15" fmla="*/ 158 h 338"/>
                <a:gd name="T16" fmla="*/ 61 w 224"/>
                <a:gd name="T17" fmla="*/ 116 h 338"/>
                <a:gd name="T18" fmla="*/ 49 w 224"/>
                <a:gd name="T19" fmla="*/ 79 h 338"/>
                <a:gd name="T20" fmla="*/ 29 w 224"/>
                <a:gd name="T21" fmla="*/ 44 h 338"/>
                <a:gd name="T22" fmla="*/ 17 w 224"/>
                <a:gd name="T23" fmla="*/ 27 h 338"/>
                <a:gd name="T24" fmla="*/ 2 w 224"/>
                <a:gd name="T25" fmla="*/ 11 h 338"/>
                <a:gd name="T26" fmla="*/ 0 w 224"/>
                <a:gd name="T27" fmla="*/ 5 h 338"/>
                <a:gd name="T28" fmla="*/ 2 w 224"/>
                <a:gd name="T29" fmla="*/ 0 h 338"/>
                <a:gd name="T30" fmla="*/ 13 w 224"/>
                <a:gd name="T31" fmla="*/ 0 h 338"/>
                <a:gd name="T32" fmla="*/ 13 w 224"/>
                <a:gd name="T33" fmla="*/ 0 h 338"/>
                <a:gd name="T34" fmla="*/ 13 w 224"/>
                <a:gd name="T35" fmla="*/ 0 h 3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4"/>
                <a:gd name="T55" fmla="*/ 0 h 338"/>
                <a:gd name="T56" fmla="*/ 224 w 224"/>
                <a:gd name="T57" fmla="*/ 338 h 3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4" h="338">
                  <a:moveTo>
                    <a:pt x="25" y="0"/>
                  </a:moveTo>
                  <a:lnTo>
                    <a:pt x="91" y="69"/>
                  </a:lnTo>
                  <a:lnTo>
                    <a:pt x="144" y="133"/>
                  </a:lnTo>
                  <a:lnTo>
                    <a:pt x="224" y="291"/>
                  </a:lnTo>
                  <a:lnTo>
                    <a:pt x="222" y="321"/>
                  </a:lnTo>
                  <a:lnTo>
                    <a:pt x="201" y="338"/>
                  </a:lnTo>
                  <a:lnTo>
                    <a:pt x="173" y="338"/>
                  </a:lnTo>
                  <a:lnTo>
                    <a:pt x="154" y="316"/>
                  </a:lnTo>
                  <a:lnTo>
                    <a:pt x="123" y="232"/>
                  </a:lnTo>
                  <a:lnTo>
                    <a:pt x="97" y="158"/>
                  </a:lnTo>
                  <a:lnTo>
                    <a:pt x="59" y="89"/>
                  </a:lnTo>
                  <a:lnTo>
                    <a:pt x="34" y="55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7" name="Freeform 121"/>
            <p:cNvSpPr>
              <a:spLocks/>
            </p:cNvSpPr>
            <p:nvPr/>
          </p:nvSpPr>
          <p:spPr bwMode="auto">
            <a:xfrm>
              <a:off x="3298" y="1249"/>
              <a:ext cx="189" cy="991"/>
            </a:xfrm>
            <a:custGeom>
              <a:avLst/>
              <a:gdLst>
                <a:gd name="T0" fmla="*/ 189 w 378"/>
                <a:gd name="T1" fmla="*/ 18 h 1983"/>
                <a:gd name="T2" fmla="*/ 160 w 378"/>
                <a:gd name="T3" fmla="*/ 246 h 1983"/>
                <a:gd name="T4" fmla="*/ 146 w 378"/>
                <a:gd name="T5" fmla="*/ 318 h 1983"/>
                <a:gd name="T6" fmla="*/ 132 w 378"/>
                <a:gd name="T7" fmla="*/ 389 h 1983"/>
                <a:gd name="T8" fmla="*/ 119 w 378"/>
                <a:gd name="T9" fmla="*/ 448 h 1983"/>
                <a:gd name="T10" fmla="*/ 109 w 378"/>
                <a:gd name="T11" fmla="*/ 502 h 1983"/>
                <a:gd name="T12" fmla="*/ 89 w 378"/>
                <a:gd name="T13" fmla="*/ 599 h 1983"/>
                <a:gd name="T14" fmla="*/ 58 w 378"/>
                <a:gd name="T15" fmla="*/ 812 h 1983"/>
                <a:gd name="T16" fmla="*/ 37 w 378"/>
                <a:gd name="T17" fmla="*/ 973 h 1983"/>
                <a:gd name="T18" fmla="*/ 30 w 378"/>
                <a:gd name="T19" fmla="*/ 987 h 1983"/>
                <a:gd name="T20" fmla="*/ 17 w 378"/>
                <a:gd name="T21" fmla="*/ 991 h 1983"/>
                <a:gd name="T22" fmla="*/ 0 w 378"/>
                <a:gd name="T23" fmla="*/ 972 h 1983"/>
                <a:gd name="T24" fmla="*/ 10 w 378"/>
                <a:gd name="T25" fmla="*/ 890 h 1983"/>
                <a:gd name="T26" fmla="*/ 23 w 378"/>
                <a:gd name="T27" fmla="*/ 809 h 1983"/>
                <a:gd name="T28" fmla="*/ 37 w 378"/>
                <a:gd name="T29" fmla="*/ 695 h 1983"/>
                <a:gd name="T30" fmla="*/ 55 w 378"/>
                <a:gd name="T31" fmla="*/ 595 h 1983"/>
                <a:gd name="T32" fmla="*/ 77 w 378"/>
                <a:gd name="T33" fmla="*/ 496 h 1983"/>
                <a:gd name="T34" fmla="*/ 88 w 378"/>
                <a:gd name="T35" fmla="*/ 443 h 1983"/>
                <a:gd name="T36" fmla="*/ 100 w 378"/>
                <a:gd name="T37" fmla="*/ 384 h 1983"/>
                <a:gd name="T38" fmla="*/ 130 w 378"/>
                <a:gd name="T39" fmla="*/ 241 h 1983"/>
                <a:gd name="T40" fmla="*/ 158 w 378"/>
                <a:gd name="T41" fmla="*/ 12 h 1983"/>
                <a:gd name="T42" fmla="*/ 164 w 378"/>
                <a:gd name="T43" fmla="*/ 2 h 1983"/>
                <a:gd name="T44" fmla="*/ 176 w 378"/>
                <a:gd name="T45" fmla="*/ 0 h 1983"/>
                <a:gd name="T46" fmla="*/ 189 w 378"/>
                <a:gd name="T47" fmla="*/ 18 h 1983"/>
                <a:gd name="T48" fmla="*/ 189 w 378"/>
                <a:gd name="T49" fmla="*/ 18 h 1983"/>
                <a:gd name="T50" fmla="*/ 189 w 378"/>
                <a:gd name="T51" fmla="*/ 18 h 19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8"/>
                <a:gd name="T79" fmla="*/ 0 h 1983"/>
                <a:gd name="T80" fmla="*/ 378 w 378"/>
                <a:gd name="T81" fmla="*/ 1983 h 19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8" h="1983">
                  <a:moveTo>
                    <a:pt x="378" y="36"/>
                  </a:moveTo>
                  <a:lnTo>
                    <a:pt x="319" y="492"/>
                  </a:lnTo>
                  <a:lnTo>
                    <a:pt x="292" y="637"/>
                  </a:lnTo>
                  <a:lnTo>
                    <a:pt x="264" y="779"/>
                  </a:lnTo>
                  <a:lnTo>
                    <a:pt x="239" y="897"/>
                  </a:lnTo>
                  <a:lnTo>
                    <a:pt x="218" y="1004"/>
                  </a:lnTo>
                  <a:lnTo>
                    <a:pt x="178" y="1199"/>
                  </a:lnTo>
                  <a:lnTo>
                    <a:pt x="117" y="1625"/>
                  </a:lnTo>
                  <a:lnTo>
                    <a:pt x="74" y="1947"/>
                  </a:lnTo>
                  <a:lnTo>
                    <a:pt x="60" y="1975"/>
                  </a:lnTo>
                  <a:lnTo>
                    <a:pt x="34" y="1983"/>
                  </a:lnTo>
                  <a:lnTo>
                    <a:pt x="0" y="1945"/>
                  </a:lnTo>
                  <a:lnTo>
                    <a:pt x="19" y="1781"/>
                  </a:lnTo>
                  <a:lnTo>
                    <a:pt x="45" y="1618"/>
                  </a:lnTo>
                  <a:lnTo>
                    <a:pt x="74" y="1390"/>
                  </a:lnTo>
                  <a:lnTo>
                    <a:pt x="110" y="1190"/>
                  </a:lnTo>
                  <a:lnTo>
                    <a:pt x="154" y="992"/>
                  </a:lnTo>
                  <a:lnTo>
                    <a:pt x="176" y="886"/>
                  </a:lnTo>
                  <a:lnTo>
                    <a:pt x="201" y="768"/>
                  </a:lnTo>
                  <a:lnTo>
                    <a:pt x="260" y="483"/>
                  </a:lnTo>
                  <a:lnTo>
                    <a:pt x="315" y="25"/>
                  </a:lnTo>
                  <a:lnTo>
                    <a:pt x="328" y="4"/>
                  </a:lnTo>
                  <a:lnTo>
                    <a:pt x="351" y="0"/>
                  </a:lnTo>
                  <a:lnTo>
                    <a:pt x="37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8" name="Freeform 122"/>
            <p:cNvSpPr>
              <a:spLocks/>
            </p:cNvSpPr>
            <p:nvPr/>
          </p:nvSpPr>
          <p:spPr bwMode="auto">
            <a:xfrm>
              <a:off x="3248" y="1169"/>
              <a:ext cx="122" cy="898"/>
            </a:xfrm>
            <a:custGeom>
              <a:avLst/>
              <a:gdLst>
                <a:gd name="T0" fmla="*/ 122 w 243"/>
                <a:gd name="T1" fmla="*/ 12 h 1797"/>
                <a:gd name="T2" fmla="*/ 121 w 243"/>
                <a:gd name="T3" fmla="*/ 123 h 1797"/>
                <a:gd name="T4" fmla="*/ 116 w 243"/>
                <a:gd name="T5" fmla="*/ 166 h 1797"/>
                <a:gd name="T6" fmla="*/ 108 w 243"/>
                <a:gd name="T7" fmla="*/ 304 h 1797"/>
                <a:gd name="T8" fmla="*/ 102 w 243"/>
                <a:gd name="T9" fmla="*/ 442 h 1797"/>
                <a:gd name="T10" fmla="*/ 85 w 243"/>
                <a:gd name="T11" fmla="*/ 560 h 1797"/>
                <a:gd name="T12" fmla="*/ 65 w 243"/>
                <a:gd name="T13" fmla="*/ 679 h 1797"/>
                <a:gd name="T14" fmla="*/ 52 w 243"/>
                <a:gd name="T15" fmla="*/ 736 h 1797"/>
                <a:gd name="T16" fmla="*/ 39 w 243"/>
                <a:gd name="T17" fmla="*/ 785 h 1797"/>
                <a:gd name="T18" fmla="*/ 14 w 243"/>
                <a:gd name="T19" fmla="*/ 891 h 1797"/>
                <a:gd name="T20" fmla="*/ 6 w 243"/>
                <a:gd name="T21" fmla="*/ 898 h 1797"/>
                <a:gd name="T22" fmla="*/ 0 w 243"/>
                <a:gd name="T23" fmla="*/ 889 h 1797"/>
                <a:gd name="T24" fmla="*/ 27 w 243"/>
                <a:gd name="T25" fmla="*/ 672 h 1797"/>
                <a:gd name="T26" fmla="*/ 64 w 243"/>
                <a:gd name="T27" fmla="*/ 439 h 1797"/>
                <a:gd name="T28" fmla="*/ 73 w 243"/>
                <a:gd name="T29" fmla="*/ 302 h 1797"/>
                <a:gd name="T30" fmla="*/ 82 w 243"/>
                <a:gd name="T31" fmla="*/ 164 h 1797"/>
                <a:gd name="T32" fmla="*/ 85 w 243"/>
                <a:gd name="T33" fmla="*/ 123 h 1797"/>
                <a:gd name="T34" fmla="*/ 97 w 243"/>
                <a:gd name="T35" fmla="*/ 13 h 1797"/>
                <a:gd name="T36" fmla="*/ 100 w 243"/>
                <a:gd name="T37" fmla="*/ 4 h 1797"/>
                <a:gd name="T38" fmla="*/ 108 w 243"/>
                <a:gd name="T39" fmla="*/ 0 h 1797"/>
                <a:gd name="T40" fmla="*/ 122 w 243"/>
                <a:gd name="T41" fmla="*/ 12 h 1797"/>
                <a:gd name="T42" fmla="*/ 122 w 243"/>
                <a:gd name="T43" fmla="*/ 12 h 1797"/>
                <a:gd name="T44" fmla="*/ 122 w 243"/>
                <a:gd name="T45" fmla="*/ 12 h 17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3"/>
                <a:gd name="T70" fmla="*/ 0 h 1797"/>
                <a:gd name="T71" fmla="*/ 243 w 243"/>
                <a:gd name="T72" fmla="*/ 1797 h 17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3" h="1797">
                  <a:moveTo>
                    <a:pt x="243" y="25"/>
                  </a:moveTo>
                  <a:lnTo>
                    <a:pt x="241" y="247"/>
                  </a:lnTo>
                  <a:lnTo>
                    <a:pt x="232" y="333"/>
                  </a:lnTo>
                  <a:lnTo>
                    <a:pt x="216" y="609"/>
                  </a:lnTo>
                  <a:lnTo>
                    <a:pt x="203" y="884"/>
                  </a:lnTo>
                  <a:lnTo>
                    <a:pt x="169" y="1120"/>
                  </a:lnTo>
                  <a:lnTo>
                    <a:pt x="129" y="1358"/>
                  </a:lnTo>
                  <a:lnTo>
                    <a:pt x="104" y="1472"/>
                  </a:lnTo>
                  <a:lnTo>
                    <a:pt x="78" y="1570"/>
                  </a:lnTo>
                  <a:lnTo>
                    <a:pt x="28" y="1783"/>
                  </a:lnTo>
                  <a:lnTo>
                    <a:pt x="11" y="1797"/>
                  </a:lnTo>
                  <a:lnTo>
                    <a:pt x="0" y="1778"/>
                  </a:lnTo>
                  <a:lnTo>
                    <a:pt x="53" y="1344"/>
                  </a:lnTo>
                  <a:lnTo>
                    <a:pt x="127" y="879"/>
                  </a:lnTo>
                  <a:lnTo>
                    <a:pt x="146" y="605"/>
                  </a:lnTo>
                  <a:lnTo>
                    <a:pt x="163" y="329"/>
                  </a:lnTo>
                  <a:lnTo>
                    <a:pt x="169" y="247"/>
                  </a:lnTo>
                  <a:lnTo>
                    <a:pt x="194" y="27"/>
                  </a:lnTo>
                  <a:lnTo>
                    <a:pt x="199" y="8"/>
                  </a:lnTo>
                  <a:lnTo>
                    <a:pt x="216" y="0"/>
                  </a:lnTo>
                  <a:lnTo>
                    <a:pt x="24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9" name="Freeform 123"/>
            <p:cNvSpPr>
              <a:spLocks/>
            </p:cNvSpPr>
            <p:nvPr/>
          </p:nvSpPr>
          <p:spPr bwMode="auto">
            <a:xfrm>
              <a:off x="2242" y="1402"/>
              <a:ext cx="210" cy="837"/>
            </a:xfrm>
            <a:custGeom>
              <a:avLst/>
              <a:gdLst>
                <a:gd name="T0" fmla="*/ 15 w 421"/>
                <a:gd name="T1" fmla="*/ 7 h 1673"/>
                <a:gd name="T2" fmla="*/ 28 w 421"/>
                <a:gd name="T3" fmla="*/ 117 h 1673"/>
                <a:gd name="T4" fmla="*/ 37 w 421"/>
                <a:gd name="T5" fmla="*/ 166 h 1673"/>
                <a:gd name="T6" fmla="*/ 48 w 421"/>
                <a:gd name="T7" fmla="*/ 212 h 1673"/>
                <a:gd name="T8" fmla="*/ 63 w 421"/>
                <a:gd name="T9" fmla="*/ 259 h 1673"/>
                <a:gd name="T10" fmla="*/ 78 w 421"/>
                <a:gd name="T11" fmla="*/ 307 h 1673"/>
                <a:gd name="T12" fmla="*/ 94 w 421"/>
                <a:gd name="T13" fmla="*/ 358 h 1673"/>
                <a:gd name="T14" fmla="*/ 112 w 421"/>
                <a:gd name="T15" fmla="*/ 413 h 1673"/>
                <a:gd name="T16" fmla="*/ 166 w 421"/>
                <a:gd name="T17" fmla="*/ 641 h 1673"/>
                <a:gd name="T18" fmla="*/ 208 w 421"/>
                <a:gd name="T19" fmla="*/ 808 h 1673"/>
                <a:gd name="T20" fmla="*/ 210 w 421"/>
                <a:gd name="T21" fmla="*/ 820 h 1673"/>
                <a:gd name="T22" fmla="*/ 203 w 421"/>
                <a:gd name="T23" fmla="*/ 837 h 1673"/>
                <a:gd name="T24" fmla="*/ 187 w 421"/>
                <a:gd name="T25" fmla="*/ 831 h 1673"/>
                <a:gd name="T26" fmla="*/ 177 w 421"/>
                <a:gd name="T27" fmla="*/ 818 h 1673"/>
                <a:gd name="T28" fmla="*/ 169 w 421"/>
                <a:gd name="T29" fmla="*/ 772 h 1673"/>
                <a:gd name="T30" fmla="*/ 160 w 421"/>
                <a:gd name="T31" fmla="*/ 732 h 1673"/>
                <a:gd name="T32" fmla="*/ 149 w 421"/>
                <a:gd name="T33" fmla="*/ 693 h 1673"/>
                <a:gd name="T34" fmla="*/ 136 w 421"/>
                <a:gd name="T35" fmla="*/ 649 h 1673"/>
                <a:gd name="T36" fmla="*/ 89 w 421"/>
                <a:gd name="T37" fmla="*/ 420 h 1673"/>
                <a:gd name="T38" fmla="*/ 71 w 421"/>
                <a:gd name="T39" fmla="*/ 364 h 1673"/>
                <a:gd name="T40" fmla="*/ 56 w 421"/>
                <a:gd name="T41" fmla="*/ 312 h 1673"/>
                <a:gd name="T42" fmla="*/ 30 w 421"/>
                <a:gd name="T43" fmla="*/ 217 h 1673"/>
                <a:gd name="T44" fmla="*/ 0 w 421"/>
                <a:gd name="T45" fmla="*/ 8 h 1673"/>
                <a:gd name="T46" fmla="*/ 7 w 421"/>
                <a:gd name="T47" fmla="*/ 0 h 1673"/>
                <a:gd name="T48" fmla="*/ 15 w 421"/>
                <a:gd name="T49" fmla="*/ 7 h 1673"/>
                <a:gd name="T50" fmla="*/ 15 w 421"/>
                <a:gd name="T51" fmla="*/ 7 h 1673"/>
                <a:gd name="T52" fmla="*/ 15 w 421"/>
                <a:gd name="T53" fmla="*/ 7 h 167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21"/>
                <a:gd name="T82" fmla="*/ 0 h 1673"/>
                <a:gd name="T83" fmla="*/ 421 w 421"/>
                <a:gd name="T84" fmla="*/ 1673 h 167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21" h="1673">
                  <a:moveTo>
                    <a:pt x="31" y="13"/>
                  </a:moveTo>
                  <a:lnTo>
                    <a:pt x="56" y="234"/>
                  </a:lnTo>
                  <a:lnTo>
                    <a:pt x="75" y="331"/>
                  </a:lnTo>
                  <a:lnTo>
                    <a:pt x="97" y="424"/>
                  </a:lnTo>
                  <a:lnTo>
                    <a:pt x="126" y="517"/>
                  </a:lnTo>
                  <a:lnTo>
                    <a:pt x="156" y="614"/>
                  </a:lnTo>
                  <a:lnTo>
                    <a:pt x="189" y="715"/>
                  </a:lnTo>
                  <a:lnTo>
                    <a:pt x="225" y="825"/>
                  </a:lnTo>
                  <a:lnTo>
                    <a:pt x="333" y="1281"/>
                  </a:lnTo>
                  <a:lnTo>
                    <a:pt x="417" y="1616"/>
                  </a:lnTo>
                  <a:lnTo>
                    <a:pt x="421" y="1639"/>
                  </a:lnTo>
                  <a:lnTo>
                    <a:pt x="407" y="1673"/>
                  </a:lnTo>
                  <a:lnTo>
                    <a:pt x="375" y="1661"/>
                  </a:lnTo>
                  <a:lnTo>
                    <a:pt x="354" y="1635"/>
                  </a:lnTo>
                  <a:lnTo>
                    <a:pt x="339" y="1543"/>
                  </a:lnTo>
                  <a:lnTo>
                    <a:pt x="320" y="1464"/>
                  </a:lnTo>
                  <a:lnTo>
                    <a:pt x="299" y="1386"/>
                  </a:lnTo>
                  <a:lnTo>
                    <a:pt x="272" y="1298"/>
                  </a:lnTo>
                  <a:lnTo>
                    <a:pt x="179" y="840"/>
                  </a:lnTo>
                  <a:lnTo>
                    <a:pt x="143" y="728"/>
                  </a:lnTo>
                  <a:lnTo>
                    <a:pt x="113" y="623"/>
                  </a:lnTo>
                  <a:lnTo>
                    <a:pt x="61" y="433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0" name="Freeform 124"/>
            <p:cNvSpPr>
              <a:spLocks/>
            </p:cNvSpPr>
            <p:nvPr/>
          </p:nvSpPr>
          <p:spPr bwMode="auto">
            <a:xfrm>
              <a:off x="2473" y="2244"/>
              <a:ext cx="687" cy="43"/>
            </a:xfrm>
            <a:custGeom>
              <a:avLst/>
              <a:gdLst>
                <a:gd name="T0" fmla="*/ 9 w 1375"/>
                <a:gd name="T1" fmla="*/ 5 h 88"/>
                <a:gd name="T2" fmla="*/ 99 w 1375"/>
                <a:gd name="T3" fmla="*/ 7 h 88"/>
                <a:gd name="T4" fmla="*/ 190 w 1375"/>
                <a:gd name="T5" fmla="*/ 0 h 88"/>
                <a:gd name="T6" fmla="*/ 668 w 1375"/>
                <a:gd name="T7" fmla="*/ 6 h 88"/>
                <a:gd name="T8" fmla="*/ 682 w 1375"/>
                <a:gd name="T9" fmla="*/ 11 h 88"/>
                <a:gd name="T10" fmla="*/ 687 w 1375"/>
                <a:gd name="T11" fmla="*/ 24 h 88"/>
                <a:gd name="T12" fmla="*/ 682 w 1375"/>
                <a:gd name="T13" fmla="*/ 37 h 88"/>
                <a:gd name="T14" fmla="*/ 668 w 1375"/>
                <a:gd name="T15" fmla="*/ 43 h 88"/>
                <a:gd name="T16" fmla="*/ 430 w 1375"/>
                <a:gd name="T17" fmla="*/ 37 h 88"/>
                <a:gd name="T18" fmla="*/ 190 w 1375"/>
                <a:gd name="T19" fmla="*/ 32 h 88"/>
                <a:gd name="T20" fmla="*/ 97 w 1375"/>
                <a:gd name="T21" fmla="*/ 31 h 88"/>
                <a:gd name="T22" fmla="*/ 6 w 1375"/>
                <a:gd name="T23" fmla="*/ 20 h 88"/>
                <a:gd name="T24" fmla="*/ 0 w 1375"/>
                <a:gd name="T25" fmla="*/ 10 h 88"/>
                <a:gd name="T26" fmla="*/ 9 w 1375"/>
                <a:gd name="T27" fmla="*/ 5 h 88"/>
                <a:gd name="T28" fmla="*/ 9 w 1375"/>
                <a:gd name="T29" fmla="*/ 5 h 88"/>
                <a:gd name="T30" fmla="*/ 9 w 1375"/>
                <a:gd name="T31" fmla="*/ 5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75"/>
                <a:gd name="T49" fmla="*/ 0 h 88"/>
                <a:gd name="T50" fmla="*/ 1375 w 1375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75" h="88">
                  <a:moveTo>
                    <a:pt x="18" y="10"/>
                  </a:moveTo>
                  <a:lnTo>
                    <a:pt x="198" y="15"/>
                  </a:lnTo>
                  <a:lnTo>
                    <a:pt x="381" y="0"/>
                  </a:lnTo>
                  <a:lnTo>
                    <a:pt x="1337" y="12"/>
                  </a:lnTo>
                  <a:lnTo>
                    <a:pt x="1365" y="23"/>
                  </a:lnTo>
                  <a:lnTo>
                    <a:pt x="1375" y="50"/>
                  </a:lnTo>
                  <a:lnTo>
                    <a:pt x="1365" y="76"/>
                  </a:lnTo>
                  <a:lnTo>
                    <a:pt x="1337" y="88"/>
                  </a:lnTo>
                  <a:lnTo>
                    <a:pt x="860" y="76"/>
                  </a:lnTo>
                  <a:lnTo>
                    <a:pt x="381" y="65"/>
                  </a:lnTo>
                  <a:lnTo>
                    <a:pt x="194" y="63"/>
                  </a:lnTo>
                  <a:lnTo>
                    <a:pt x="12" y="40"/>
                  </a:lnTo>
                  <a:lnTo>
                    <a:pt x="0" y="21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1" name="Freeform 125"/>
            <p:cNvSpPr>
              <a:spLocks/>
            </p:cNvSpPr>
            <p:nvPr/>
          </p:nvSpPr>
          <p:spPr bwMode="auto">
            <a:xfrm>
              <a:off x="3174" y="2246"/>
              <a:ext cx="130" cy="47"/>
            </a:xfrm>
            <a:custGeom>
              <a:avLst/>
              <a:gdLst>
                <a:gd name="T0" fmla="*/ 13 w 261"/>
                <a:gd name="T1" fmla="*/ 20 h 95"/>
                <a:gd name="T2" fmla="*/ 51 w 261"/>
                <a:gd name="T3" fmla="*/ 12 h 95"/>
                <a:gd name="T4" fmla="*/ 121 w 261"/>
                <a:gd name="T5" fmla="*/ 0 h 95"/>
                <a:gd name="T6" fmla="*/ 130 w 261"/>
                <a:gd name="T7" fmla="*/ 4 h 95"/>
                <a:gd name="T8" fmla="*/ 125 w 261"/>
                <a:gd name="T9" fmla="*/ 14 h 95"/>
                <a:gd name="T10" fmla="*/ 92 w 261"/>
                <a:gd name="T11" fmla="*/ 29 h 95"/>
                <a:gd name="T12" fmla="*/ 60 w 261"/>
                <a:gd name="T13" fmla="*/ 45 h 95"/>
                <a:gd name="T14" fmla="*/ 13 w 261"/>
                <a:gd name="T15" fmla="*/ 47 h 95"/>
                <a:gd name="T16" fmla="*/ 0 w 261"/>
                <a:gd name="T17" fmla="*/ 34 h 95"/>
                <a:gd name="T18" fmla="*/ 3 w 261"/>
                <a:gd name="T19" fmla="*/ 24 h 95"/>
                <a:gd name="T20" fmla="*/ 13 w 261"/>
                <a:gd name="T21" fmla="*/ 20 h 95"/>
                <a:gd name="T22" fmla="*/ 13 w 261"/>
                <a:gd name="T23" fmla="*/ 20 h 95"/>
                <a:gd name="T24" fmla="*/ 13 w 261"/>
                <a:gd name="T25" fmla="*/ 20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1"/>
                <a:gd name="T40" fmla="*/ 0 h 95"/>
                <a:gd name="T41" fmla="*/ 261 w 261"/>
                <a:gd name="T42" fmla="*/ 95 h 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1" h="95">
                  <a:moveTo>
                    <a:pt x="27" y="40"/>
                  </a:moveTo>
                  <a:lnTo>
                    <a:pt x="103" y="25"/>
                  </a:lnTo>
                  <a:lnTo>
                    <a:pt x="242" y="0"/>
                  </a:lnTo>
                  <a:lnTo>
                    <a:pt x="261" y="8"/>
                  </a:lnTo>
                  <a:lnTo>
                    <a:pt x="251" y="29"/>
                  </a:lnTo>
                  <a:lnTo>
                    <a:pt x="185" y="59"/>
                  </a:lnTo>
                  <a:lnTo>
                    <a:pt x="120" y="91"/>
                  </a:lnTo>
                  <a:lnTo>
                    <a:pt x="27" y="95"/>
                  </a:lnTo>
                  <a:lnTo>
                    <a:pt x="0" y="68"/>
                  </a:lnTo>
                  <a:lnTo>
                    <a:pt x="6" y="49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2" name="Freeform 126"/>
            <p:cNvSpPr>
              <a:spLocks/>
            </p:cNvSpPr>
            <p:nvPr/>
          </p:nvSpPr>
          <p:spPr bwMode="auto">
            <a:xfrm>
              <a:off x="2542" y="2255"/>
              <a:ext cx="105" cy="142"/>
            </a:xfrm>
            <a:custGeom>
              <a:avLst/>
              <a:gdLst>
                <a:gd name="T0" fmla="*/ 85 w 209"/>
                <a:gd name="T1" fmla="*/ 10 h 283"/>
                <a:gd name="T2" fmla="*/ 105 w 209"/>
                <a:gd name="T3" fmla="*/ 50 h 283"/>
                <a:gd name="T4" fmla="*/ 104 w 209"/>
                <a:gd name="T5" fmla="*/ 62 h 283"/>
                <a:gd name="T6" fmla="*/ 88 w 209"/>
                <a:gd name="T7" fmla="*/ 92 h 283"/>
                <a:gd name="T8" fmla="*/ 67 w 209"/>
                <a:gd name="T9" fmla="*/ 113 h 283"/>
                <a:gd name="T10" fmla="*/ 40 w 209"/>
                <a:gd name="T11" fmla="*/ 129 h 283"/>
                <a:gd name="T12" fmla="*/ 11 w 209"/>
                <a:gd name="T13" fmla="*/ 142 h 283"/>
                <a:gd name="T14" fmla="*/ 0 w 209"/>
                <a:gd name="T15" fmla="*/ 138 h 283"/>
                <a:gd name="T16" fmla="*/ 4 w 209"/>
                <a:gd name="T17" fmla="*/ 129 h 283"/>
                <a:gd name="T18" fmla="*/ 42 w 209"/>
                <a:gd name="T19" fmla="*/ 99 h 283"/>
                <a:gd name="T20" fmla="*/ 65 w 209"/>
                <a:gd name="T21" fmla="*/ 55 h 283"/>
                <a:gd name="T22" fmla="*/ 52 w 209"/>
                <a:gd name="T23" fmla="*/ 24 h 283"/>
                <a:gd name="T24" fmla="*/ 52 w 209"/>
                <a:gd name="T25" fmla="*/ 10 h 283"/>
                <a:gd name="T26" fmla="*/ 61 w 209"/>
                <a:gd name="T27" fmla="*/ 0 h 283"/>
                <a:gd name="T28" fmla="*/ 85 w 209"/>
                <a:gd name="T29" fmla="*/ 10 h 283"/>
                <a:gd name="T30" fmla="*/ 85 w 209"/>
                <a:gd name="T31" fmla="*/ 10 h 283"/>
                <a:gd name="T32" fmla="*/ 85 w 209"/>
                <a:gd name="T33" fmla="*/ 10 h 2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9"/>
                <a:gd name="T52" fmla="*/ 0 h 283"/>
                <a:gd name="T53" fmla="*/ 209 w 209"/>
                <a:gd name="T54" fmla="*/ 283 h 2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9" h="283">
                  <a:moveTo>
                    <a:pt x="169" y="19"/>
                  </a:moveTo>
                  <a:lnTo>
                    <a:pt x="209" y="99"/>
                  </a:lnTo>
                  <a:lnTo>
                    <a:pt x="207" y="124"/>
                  </a:lnTo>
                  <a:lnTo>
                    <a:pt x="175" y="184"/>
                  </a:lnTo>
                  <a:lnTo>
                    <a:pt x="133" y="226"/>
                  </a:lnTo>
                  <a:lnTo>
                    <a:pt x="80" y="257"/>
                  </a:lnTo>
                  <a:lnTo>
                    <a:pt x="21" y="283"/>
                  </a:lnTo>
                  <a:lnTo>
                    <a:pt x="0" y="276"/>
                  </a:lnTo>
                  <a:lnTo>
                    <a:pt x="8" y="257"/>
                  </a:lnTo>
                  <a:lnTo>
                    <a:pt x="84" y="198"/>
                  </a:lnTo>
                  <a:lnTo>
                    <a:pt x="129" y="110"/>
                  </a:lnTo>
                  <a:lnTo>
                    <a:pt x="103" y="48"/>
                  </a:lnTo>
                  <a:lnTo>
                    <a:pt x="103" y="19"/>
                  </a:lnTo>
                  <a:lnTo>
                    <a:pt x="122" y="0"/>
                  </a:lnTo>
                  <a:lnTo>
                    <a:pt x="16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3" name="Freeform 127"/>
            <p:cNvSpPr>
              <a:spLocks/>
            </p:cNvSpPr>
            <p:nvPr/>
          </p:nvSpPr>
          <p:spPr bwMode="auto">
            <a:xfrm>
              <a:off x="2482" y="2385"/>
              <a:ext cx="51" cy="65"/>
            </a:xfrm>
            <a:custGeom>
              <a:avLst/>
              <a:gdLst>
                <a:gd name="T0" fmla="*/ 15 w 101"/>
                <a:gd name="T1" fmla="*/ 61 h 130"/>
                <a:gd name="T2" fmla="*/ 0 w 101"/>
                <a:gd name="T3" fmla="*/ 40 h 130"/>
                <a:gd name="T4" fmla="*/ 2 w 101"/>
                <a:gd name="T5" fmla="*/ 28 h 130"/>
                <a:gd name="T6" fmla="*/ 19 w 101"/>
                <a:gd name="T7" fmla="*/ 12 h 130"/>
                <a:gd name="T8" fmla="*/ 39 w 101"/>
                <a:gd name="T9" fmla="*/ 0 h 130"/>
                <a:gd name="T10" fmla="*/ 51 w 101"/>
                <a:gd name="T11" fmla="*/ 3 h 130"/>
                <a:gd name="T12" fmla="*/ 48 w 101"/>
                <a:gd name="T13" fmla="*/ 14 h 130"/>
                <a:gd name="T14" fmla="*/ 27 w 101"/>
                <a:gd name="T15" fmla="*/ 38 h 130"/>
                <a:gd name="T16" fmla="*/ 31 w 101"/>
                <a:gd name="T17" fmla="*/ 52 h 130"/>
                <a:gd name="T18" fmla="*/ 27 w 101"/>
                <a:gd name="T19" fmla="*/ 65 h 130"/>
                <a:gd name="T20" fmla="*/ 15 w 101"/>
                <a:gd name="T21" fmla="*/ 61 h 130"/>
                <a:gd name="T22" fmla="*/ 15 w 101"/>
                <a:gd name="T23" fmla="*/ 61 h 130"/>
                <a:gd name="T24" fmla="*/ 15 w 101"/>
                <a:gd name="T25" fmla="*/ 61 h 1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30"/>
                <a:gd name="T41" fmla="*/ 101 w 101"/>
                <a:gd name="T42" fmla="*/ 130 h 1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30">
                  <a:moveTo>
                    <a:pt x="29" y="122"/>
                  </a:moveTo>
                  <a:lnTo>
                    <a:pt x="0" y="80"/>
                  </a:lnTo>
                  <a:lnTo>
                    <a:pt x="4" y="57"/>
                  </a:lnTo>
                  <a:lnTo>
                    <a:pt x="38" y="25"/>
                  </a:lnTo>
                  <a:lnTo>
                    <a:pt x="78" y="0"/>
                  </a:lnTo>
                  <a:lnTo>
                    <a:pt x="101" y="6"/>
                  </a:lnTo>
                  <a:lnTo>
                    <a:pt x="95" y="29"/>
                  </a:lnTo>
                  <a:lnTo>
                    <a:pt x="54" y="76"/>
                  </a:lnTo>
                  <a:lnTo>
                    <a:pt x="61" y="105"/>
                  </a:lnTo>
                  <a:lnTo>
                    <a:pt x="54" y="130"/>
                  </a:lnTo>
                  <a:lnTo>
                    <a:pt x="29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55" y="2252"/>
              <a:ext cx="152" cy="93"/>
            </a:xfrm>
            <a:custGeom>
              <a:avLst/>
              <a:gdLst>
                <a:gd name="T0" fmla="*/ 33 w 304"/>
                <a:gd name="T1" fmla="*/ 14 h 187"/>
                <a:gd name="T2" fmla="*/ 38 w 304"/>
                <a:gd name="T3" fmla="*/ 31 h 187"/>
                <a:gd name="T4" fmla="*/ 47 w 304"/>
                <a:gd name="T5" fmla="*/ 44 h 187"/>
                <a:gd name="T6" fmla="*/ 60 w 304"/>
                <a:gd name="T7" fmla="*/ 53 h 187"/>
                <a:gd name="T8" fmla="*/ 76 w 304"/>
                <a:gd name="T9" fmla="*/ 62 h 187"/>
                <a:gd name="T10" fmla="*/ 144 w 304"/>
                <a:gd name="T11" fmla="*/ 64 h 187"/>
                <a:gd name="T12" fmla="*/ 152 w 304"/>
                <a:gd name="T13" fmla="*/ 70 h 187"/>
                <a:gd name="T14" fmla="*/ 147 w 304"/>
                <a:gd name="T15" fmla="*/ 78 h 187"/>
                <a:gd name="T16" fmla="*/ 107 w 304"/>
                <a:gd name="T17" fmla="*/ 87 h 187"/>
                <a:gd name="T18" fmla="*/ 70 w 304"/>
                <a:gd name="T19" fmla="*/ 93 h 187"/>
                <a:gd name="T20" fmla="*/ 23 w 304"/>
                <a:gd name="T21" fmla="*/ 65 h 187"/>
                <a:gd name="T22" fmla="*/ 0 w 304"/>
                <a:gd name="T23" fmla="*/ 18 h 187"/>
                <a:gd name="T24" fmla="*/ 3 w 304"/>
                <a:gd name="T25" fmla="*/ 5 h 187"/>
                <a:gd name="T26" fmla="*/ 15 w 304"/>
                <a:gd name="T27" fmla="*/ 0 h 187"/>
                <a:gd name="T28" fmla="*/ 33 w 304"/>
                <a:gd name="T29" fmla="*/ 14 h 187"/>
                <a:gd name="T30" fmla="*/ 33 w 304"/>
                <a:gd name="T31" fmla="*/ 14 h 187"/>
                <a:gd name="T32" fmla="*/ 33 w 304"/>
                <a:gd name="T33" fmla="*/ 14 h 1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4"/>
                <a:gd name="T52" fmla="*/ 0 h 187"/>
                <a:gd name="T53" fmla="*/ 304 w 304"/>
                <a:gd name="T54" fmla="*/ 187 h 1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4" h="187">
                  <a:moveTo>
                    <a:pt x="66" y="29"/>
                  </a:moveTo>
                  <a:lnTo>
                    <a:pt x="76" y="63"/>
                  </a:lnTo>
                  <a:lnTo>
                    <a:pt x="95" y="88"/>
                  </a:lnTo>
                  <a:lnTo>
                    <a:pt x="121" y="107"/>
                  </a:lnTo>
                  <a:lnTo>
                    <a:pt x="152" y="124"/>
                  </a:lnTo>
                  <a:lnTo>
                    <a:pt x="287" y="128"/>
                  </a:lnTo>
                  <a:lnTo>
                    <a:pt x="304" y="141"/>
                  </a:lnTo>
                  <a:lnTo>
                    <a:pt x="293" y="156"/>
                  </a:lnTo>
                  <a:lnTo>
                    <a:pt x="215" y="175"/>
                  </a:lnTo>
                  <a:lnTo>
                    <a:pt x="139" y="187"/>
                  </a:lnTo>
                  <a:lnTo>
                    <a:pt x="47" y="130"/>
                  </a:lnTo>
                  <a:lnTo>
                    <a:pt x="0" y="36"/>
                  </a:lnTo>
                  <a:lnTo>
                    <a:pt x="7" y="10"/>
                  </a:lnTo>
                  <a:lnTo>
                    <a:pt x="30" y="0"/>
                  </a:lnTo>
                  <a:lnTo>
                    <a:pt x="6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5" name="Freeform 129"/>
            <p:cNvSpPr>
              <a:spLocks/>
            </p:cNvSpPr>
            <p:nvPr/>
          </p:nvSpPr>
          <p:spPr bwMode="auto">
            <a:xfrm>
              <a:off x="3228" y="2321"/>
              <a:ext cx="25" cy="83"/>
            </a:xfrm>
            <a:custGeom>
              <a:avLst/>
              <a:gdLst>
                <a:gd name="T0" fmla="*/ 22 w 49"/>
                <a:gd name="T1" fmla="*/ 8 h 167"/>
                <a:gd name="T2" fmla="*/ 25 w 49"/>
                <a:gd name="T3" fmla="*/ 35 h 167"/>
                <a:gd name="T4" fmla="*/ 20 w 49"/>
                <a:gd name="T5" fmla="*/ 76 h 167"/>
                <a:gd name="T6" fmla="*/ 12 w 49"/>
                <a:gd name="T7" fmla="*/ 83 h 167"/>
                <a:gd name="T8" fmla="*/ 5 w 49"/>
                <a:gd name="T9" fmla="*/ 76 h 167"/>
                <a:gd name="T10" fmla="*/ 0 w 49"/>
                <a:gd name="T11" fmla="*/ 35 h 167"/>
                <a:gd name="T12" fmla="*/ 3 w 49"/>
                <a:gd name="T13" fmla="*/ 8 h 167"/>
                <a:gd name="T14" fmla="*/ 12 w 49"/>
                <a:gd name="T15" fmla="*/ 0 h 167"/>
                <a:gd name="T16" fmla="*/ 22 w 49"/>
                <a:gd name="T17" fmla="*/ 8 h 167"/>
                <a:gd name="T18" fmla="*/ 22 w 49"/>
                <a:gd name="T19" fmla="*/ 8 h 167"/>
                <a:gd name="T20" fmla="*/ 22 w 49"/>
                <a:gd name="T21" fmla="*/ 8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67"/>
                <a:gd name="T35" fmla="*/ 49 w 49"/>
                <a:gd name="T36" fmla="*/ 167 h 1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67">
                  <a:moveTo>
                    <a:pt x="43" y="17"/>
                  </a:moveTo>
                  <a:lnTo>
                    <a:pt x="49" y="71"/>
                  </a:lnTo>
                  <a:lnTo>
                    <a:pt x="40" y="152"/>
                  </a:lnTo>
                  <a:lnTo>
                    <a:pt x="24" y="167"/>
                  </a:lnTo>
                  <a:lnTo>
                    <a:pt x="9" y="152"/>
                  </a:lnTo>
                  <a:lnTo>
                    <a:pt x="0" y="71"/>
                  </a:lnTo>
                  <a:lnTo>
                    <a:pt x="5" y="17"/>
                  </a:lnTo>
                  <a:lnTo>
                    <a:pt x="24" y="0"/>
                  </a:lnTo>
                  <a:lnTo>
                    <a:pt x="4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6" name="Freeform 130"/>
            <p:cNvSpPr>
              <a:spLocks/>
            </p:cNvSpPr>
            <p:nvPr/>
          </p:nvSpPr>
          <p:spPr bwMode="auto">
            <a:xfrm>
              <a:off x="2529" y="2148"/>
              <a:ext cx="33" cy="70"/>
            </a:xfrm>
            <a:custGeom>
              <a:avLst/>
              <a:gdLst>
                <a:gd name="T0" fmla="*/ 25 w 66"/>
                <a:gd name="T1" fmla="*/ 13 h 141"/>
                <a:gd name="T2" fmla="*/ 33 w 66"/>
                <a:gd name="T3" fmla="*/ 61 h 141"/>
                <a:gd name="T4" fmla="*/ 28 w 66"/>
                <a:gd name="T5" fmla="*/ 70 h 141"/>
                <a:gd name="T6" fmla="*/ 19 w 66"/>
                <a:gd name="T7" fmla="*/ 66 h 141"/>
                <a:gd name="T8" fmla="*/ 0 w 66"/>
                <a:gd name="T9" fmla="*/ 15 h 141"/>
                <a:gd name="T10" fmla="*/ 2 w 66"/>
                <a:gd name="T11" fmla="*/ 4 h 141"/>
                <a:gd name="T12" fmla="*/ 10 w 66"/>
                <a:gd name="T13" fmla="*/ 0 h 141"/>
                <a:gd name="T14" fmla="*/ 25 w 66"/>
                <a:gd name="T15" fmla="*/ 13 h 141"/>
                <a:gd name="T16" fmla="*/ 25 w 66"/>
                <a:gd name="T17" fmla="*/ 13 h 141"/>
                <a:gd name="T18" fmla="*/ 25 w 66"/>
                <a:gd name="T19" fmla="*/ 13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141"/>
                <a:gd name="T32" fmla="*/ 66 w 66"/>
                <a:gd name="T33" fmla="*/ 141 h 1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141">
                  <a:moveTo>
                    <a:pt x="51" y="27"/>
                  </a:moveTo>
                  <a:lnTo>
                    <a:pt x="66" y="122"/>
                  </a:lnTo>
                  <a:lnTo>
                    <a:pt x="57" y="141"/>
                  </a:lnTo>
                  <a:lnTo>
                    <a:pt x="38" y="133"/>
                  </a:lnTo>
                  <a:lnTo>
                    <a:pt x="0" y="31"/>
                  </a:lnTo>
                  <a:lnTo>
                    <a:pt x="5" y="8"/>
                  </a:lnTo>
                  <a:lnTo>
                    <a:pt x="20" y="0"/>
                  </a:lnTo>
                  <a:lnTo>
                    <a:pt x="5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7" name="Freeform 131"/>
            <p:cNvSpPr>
              <a:spLocks/>
            </p:cNvSpPr>
            <p:nvPr/>
          </p:nvSpPr>
          <p:spPr bwMode="auto">
            <a:xfrm>
              <a:off x="2532" y="2105"/>
              <a:ext cx="606" cy="60"/>
            </a:xfrm>
            <a:custGeom>
              <a:avLst/>
              <a:gdLst>
                <a:gd name="T0" fmla="*/ 1 w 1213"/>
                <a:gd name="T1" fmla="*/ 44 h 119"/>
                <a:gd name="T2" fmla="*/ 61 w 1213"/>
                <a:gd name="T3" fmla="*/ 37 h 119"/>
                <a:gd name="T4" fmla="*/ 308 w 1213"/>
                <a:gd name="T5" fmla="*/ 10 h 119"/>
                <a:gd name="T6" fmla="*/ 454 w 1213"/>
                <a:gd name="T7" fmla="*/ 0 h 119"/>
                <a:gd name="T8" fmla="*/ 600 w 1213"/>
                <a:gd name="T9" fmla="*/ 3 h 119"/>
                <a:gd name="T10" fmla="*/ 606 w 1213"/>
                <a:gd name="T11" fmla="*/ 11 h 119"/>
                <a:gd name="T12" fmla="*/ 600 w 1213"/>
                <a:gd name="T13" fmla="*/ 18 h 119"/>
                <a:gd name="T14" fmla="*/ 296 w 1213"/>
                <a:gd name="T15" fmla="*/ 35 h 119"/>
                <a:gd name="T16" fmla="*/ 62 w 1213"/>
                <a:gd name="T17" fmla="*/ 57 h 119"/>
                <a:gd name="T18" fmla="*/ 12 w 1213"/>
                <a:gd name="T19" fmla="*/ 60 h 119"/>
                <a:gd name="T20" fmla="*/ 0 w 1213"/>
                <a:gd name="T21" fmla="*/ 53 h 119"/>
                <a:gd name="T22" fmla="*/ 1 w 1213"/>
                <a:gd name="T23" fmla="*/ 44 h 119"/>
                <a:gd name="T24" fmla="*/ 1 w 1213"/>
                <a:gd name="T25" fmla="*/ 44 h 119"/>
                <a:gd name="T26" fmla="*/ 1 w 1213"/>
                <a:gd name="T27" fmla="*/ 44 h 1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13"/>
                <a:gd name="T43" fmla="*/ 0 h 119"/>
                <a:gd name="T44" fmla="*/ 1213 w 1213"/>
                <a:gd name="T45" fmla="*/ 119 h 11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13" h="119">
                  <a:moveTo>
                    <a:pt x="2" y="87"/>
                  </a:moveTo>
                  <a:lnTo>
                    <a:pt x="122" y="74"/>
                  </a:lnTo>
                  <a:lnTo>
                    <a:pt x="616" y="19"/>
                  </a:lnTo>
                  <a:lnTo>
                    <a:pt x="909" y="0"/>
                  </a:lnTo>
                  <a:lnTo>
                    <a:pt x="1200" y="5"/>
                  </a:lnTo>
                  <a:lnTo>
                    <a:pt x="1213" y="21"/>
                  </a:lnTo>
                  <a:lnTo>
                    <a:pt x="1200" y="36"/>
                  </a:lnTo>
                  <a:lnTo>
                    <a:pt x="593" y="70"/>
                  </a:lnTo>
                  <a:lnTo>
                    <a:pt x="124" y="114"/>
                  </a:lnTo>
                  <a:lnTo>
                    <a:pt x="25" y="119"/>
                  </a:lnTo>
                  <a:lnTo>
                    <a:pt x="0" y="106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8" name="Freeform 132"/>
            <p:cNvSpPr>
              <a:spLocks/>
            </p:cNvSpPr>
            <p:nvPr/>
          </p:nvSpPr>
          <p:spPr bwMode="auto">
            <a:xfrm>
              <a:off x="3121" y="2108"/>
              <a:ext cx="24" cy="80"/>
            </a:xfrm>
            <a:custGeom>
              <a:avLst/>
              <a:gdLst>
                <a:gd name="T0" fmla="*/ 24 w 47"/>
                <a:gd name="T1" fmla="*/ 12 h 160"/>
                <a:gd name="T2" fmla="*/ 19 w 47"/>
                <a:gd name="T3" fmla="*/ 74 h 160"/>
                <a:gd name="T4" fmla="*/ 12 w 47"/>
                <a:gd name="T5" fmla="*/ 80 h 160"/>
                <a:gd name="T6" fmla="*/ 4 w 47"/>
                <a:gd name="T7" fmla="*/ 74 h 160"/>
                <a:gd name="T8" fmla="*/ 0 w 47"/>
                <a:gd name="T9" fmla="*/ 12 h 160"/>
                <a:gd name="T10" fmla="*/ 4 w 47"/>
                <a:gd name="T11" fmla="*/ 3 h 160"/>
                <a:gd name="T12" fmla="*/ 12 w 47"/>
                <a:gd name="T13" fmla="*/ 0 h 160"/>
                <a:gd name="T14" fmla="*/ 24 w 47"/>
                <a:gd name="T15" fmla="*/ 12 h 160"/>
                <a:gd name="T16" fmla="*/ 24 w 47"/>
                <a:gd name="T17" fmla="*/ 12 h 160"/>
                <a:gd name="T18" fmla="*/ 24 w 47"/>
                <a:gd name="T19" fmla="*/ 12 h 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160"/>
                <a:gd name="T32" fmla="*/ 47 w 47"/>
                <a:gd name="T33" fmla="*/ 160 h 1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160">
                  <a:moveTo>
                    <a:pt x="47" y="25"/>
                  </a:moveTo>
                  <a:lnTo>
                    <a:pt x="38" y="147"/>
                  </a:lnTo>
                  <a:lnTo>
                    <a:pt x="23" y="160"/>
                  </a:lnTo>
                  <a:lnTo>
                    <a:pt x="8" y="147"/>
                  </a:lnTo>
                  <a:lnTo>
                    <a:pt x="0" y="25"/>
                  </a:lnTo>
                  <a:lnTo>
                    <a:pt x="8" y="6"/>
                  </a:lnTo>
                  <a:lnTo>
                    <a:pt x="23" y="0"/>
                  </a:lnTo>
                  <a:lnTo>
                    <a:pt x="47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9" name="Freeform 133"/>
            <p:cNvSpPr>
              <a:spLocks/>
            </p:cNvSpPr>
            <p:nvPr/>
          </p:nvSpPr>
          <p:spPr bwMode="auto">
            <a:xfrm>
              <a:off x="2996" y="2139"/>
              <a:ext cx="23" cy="61"/>
            </a:xfrm>
            <a:custGeom>
              <a:avLst/>
              <a:gdLst>
                <a:gd name="T0" fmla="*/ 23 w 46"/>
                <a:gd name="T1" fmla="*/ 12 h 122"/>
                <a:gd name="T2" fmla="*/ 19 w 46"/>
                <a:gd name="T3" fmla="*/ 54 h 122"/>
                <a:gd name="T4" fmla="*/ 12 w 46"/>
                <a:gd name="T5" fmla="*/ 61 h 122"/>
                <a:gd name="T6" fmla="*/ 5 w 46"/>
                <a:gd name="T7" fmla="*/ 53 h 122"/>
                <a:gd name="T8" fmla="*/ 0 w 46"/>
                <a:gd name="T9" fmla="*/ 12 h 122"/>
                <a:gd name="T10" fmla="*/ 3 w 46"/>
                <a:gd name="T11" fmla="*/ 3 h 122"/>
                <a:gd name="T12" fmla="*/ 12 w 46"/>
                <a:gd name="T13" fmla="*/ 0 h 122"/>
                <a:gd name="T14" fmla="*/ 23 w 46"/>
                <a:gd name="T15" fmla="*/ 12 h 122"/>
                <a:gd name="T16" fmla="*/ 23 w 46"/>
                <a:gd name="T17" fmla="*/ 12 h 122"/>
                <a:gd name="T18" fmla="*/ 23 w 46"/>
                <a:gd name="T19" fmla="*/ 12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122"/>
                <a:gd name="T32" fmla="*/ 46 w 46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122">
                  <a:moveTo>
                    <a:pt x="46" y="23"/>
                  </a:moveTo>
                  <a:lnTo>
                    <a:pt x="38" y="108"/>
                  </a:lnTo>
                  <a:lnTo>
                    <a:pt x="23" y="122"/>
                  </a:lnTo>
                  <a:lnTo>
                    <a:pt x="9" y="105"/>
                  </a:lnTo>
                  <a:lnTo>
                    <a:pt x="0" y="23"/>
                  </a:lnTo>
                  <a:lnTo>
                    <a:pt x="7" y="6"/>
                  </a:lnTo>
                  <a:lnTo>
                    <a:pt x="23" y="0"/>
                  </a:lnTo>
                  <a:lnTo>
                    <a:pt x="4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0" name="Freeform 134"/>
            <p:cNvSpPr>
              <a:spLocks/>
            </p:cNvSpPr>
            <p:nvPr/>
          </p:nvSpPr>
          <p:spPr bwMode="auto">
            <a:xfrm>
              <a:off x="2882" y="2138"/>
              <a:ext cx="29" cy="61"/>
            </a:xfrm>
            <a:custGeom>
              <a:avLst/>
              <a:gdLst>
                <a:gd name="T0" fmla="*/ 29 w 57"/>
                <a:gd name="T1" fmla="*/ 9 h 122"/>
                <a:gd name="T2" fmla="*/ 24 w 57"/>
                <a:gd name="T3" fmla="*/ 49 h 122"/>
                <a:gd name="T4" fmla="*/ 16 w 57"/>
                <a:gd name="T5" fmla="*/ 61 h 122"/>
                <a:gd name="T6" fmla="*/ 9 w 57"/>
                <a:gd name="T7" fmla="*/ 52 h 122"/>
                <a:gd name="T8" fmla="*/ 0 w 57"/>
                <a:gd name="T9" fmla="*/ 8 h 122"/>
                <a:gd name="T10" fmla="*/ 5 w 57"/>
                <a:gd name="T11" fmla="*/ 1 h 122"/>
                <a:gd name="T12" fmla="*/ 14 w 57"/>
                <a:gd name="T13" fmla="*/ 0 h 122"/>
                <a:gd name="T14" fmla="*/ 29 w 57"/>
                <a:gd name="T15" fmla="*/ 9 h 122"/>
                <a:gd name="T16" fmla="*/ 29 w 57"/>
                <a:gd name="T17" fmla="*/ 9 h 122"/>
                <a:gd name="T18" fmla="*/ 29 w 57"/>
                <a:gd name="T19" fmla="*/ 9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"/>
                <a:gd name="T31" fmla="*/ 0 h 122"/>
                <a:gd name="T32" fmla="*/ 57 w 57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" h="122">
                  <a:moveTo>
                    <a:pt x="57" y="17"/>
                  </a:moveTo>
                  <a:lnTo>
                    <a:pt x="47" y="97"/>
                  </a:lnTo>
                  <a:lnTo>
                    <a:pt x="32" y="122"/>
                  </a:lnTo>
                  <a:lnTo>
                    <a:pt x="17" y="103"/>
                  </a:lnTo>
                  <a:lnTo>
                    <a:pt x="0" y="15"/>
                  </a:lnTo>
                  <a:lnTo>
                    <a:pt x="9" y="2"/>
                  </a:lnTo>
                  <a:lnTo>
                    <a:pt x="28" y="0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1" name="Freeform 135"/>
            <p:cNvSpPr>
              <a:spLocks/>
            </p:cNvSpPr>
            <p:nvPr/>
          </p:nvSpPr>
          <p:spPr bwMode="auto">
            <a:xfrm>
              <a:off x="2751" y="2134"/>
              <a:ext cx="27" cy="64"/>
            </a:xfrm>
            <a:custGeom>
              <a:avLst/>
              <a:gdLst>
                <a:gd name="T0" fmla="*/ 27 w 54"/>
                <a:gd name="T1" fmla="*/ 12 h 127"/>
                <a:gd name="T2" fmla="*/ 24 w 54"/>
                <a:gd name="T3" fmla="*/ 52 h 127"/>
                <a:gd name="T4" fmla="*/ 15 w 54"/>
                <a:gd name="T5" fmla="*/ 64 h 127"/>
                <a:gd name="T6" fmla="*/ 6 w 54"/>
                <a:gd name="T7" fmla="*/ 54 h 127"/>
                <a:gd name="T8" fmla="*/ 0 w 54"/>
                <a:gd name="T9" fmla="*/ 12 h 127"/>
                <a:gd name="T10" fmla="*/ 4 w 54"/>
                <a:gd name="T11" fmla="*/ 4 h 127"/>
                <a:gd name="T12" fmla="*/ 14 w 54"/>
                <a:gd name="T13" fmla="*/ 0 h 127"/>
                <a:gd name="T14" fmla="*/ 27 w 54"/>
                <a:gd name="T15" fmla="*/ 12 h 127"/>
                <a:gd name="T16" fmla="*/ 27 w 54"/>
                <a:gd name="T17" fmla="*/ 12 h 127"/>
                <a:gd name="T18" fmla="*/ 27 w 54"/>
                <a:gd name="T19" fmla="*/ 12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"/>
                <a:gd name="T31" fmla="*/ 0 h 127"/>
                <a:gd name="T32" fmla="*/ 54 w 54"/>
                <a:gd name="T33" fmla="*/ 127 h 1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" h="127">
                  <a:moveTo>
                    <a:pt x="54" y="24"/>
                  </a:moveTo>
                  <a:lnTo>
                    <a:pt x="48" y="104"/>
                  </a:lnTo>
                  <a:lnTo>
                    <a:pt x="31" y="127"/>
                  </a:lnTo>
                  <a:lnTo>
                    <a:pt x="12" y="108"/>
                  </a:lnTo>
                  <a:lnTo>
                    <a:pt x="0" y="24"/>
                  </a:lnTo>
                  <a:lnTo>
                    <a:pt x="8" y="7"/>
                  </a:lnTo>
                  <a:lnTo>
                    <a:pt x="27" y="0"/>
                  </a:lnTo>
                  <a:lnTo>
                    <a:pt x="5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2637" y="2141"/>
              <a:ext cx="29" cy="68"/>
            </a:xfrm>
            <a:custGeom>
              <a:avLst/>
              <a:gdLst>
                <a:gd name="T0" fmla="*/ 29 w 57"/>
                <a:gd name="T1" fmla="*/ 10 h 137"/>
                <a:gd name="T2" fmla="*/ 27 w 57"/>
                <a:gd name="T3" fmla="*/ 29 h 137"/>
                <a:gd name="T4" fmla="*/ 27 w 57"/>
                <a:gd name="T5" fmla="*/ 61 h 137"/>
                <a:gd name="T6" fmla="*/ 19 w 57"/>
                <a:gd name="T7" fmla="*/ 68 h 137"/>
                <a:gd name="T8" fmla="*/ 12 w 57"/>
                <a:gd name="T9" fmla="*/ 61 h 137"/>
                <a:gd name="T10" fmla="*/ 4 w 57"/>
                <a:gd name="T11" fmla="*/ 31 h 137"/>
                <a:gd name="T12" fmla="*/ 0 w 57"/>
                <a:gd name="T13" fmla="*/ 9 h 137"/>
                <a:gd name="T14" fmla="*/ 4 w 57"/>
                <a:gd name="T15" fmla="*/ 2 h 137"/>
                <a:gd name="T16" fmla="*/ 15 w 57"/>
                <a:gd name="T17" fmla="*/ 0 h 137"/>
                <a:gd name="T18" fmla="*/ 29 w 57"/>
                <a:gd name="T19" fmla="*/ 10 h 137"/>
                <a:gd name="T20" fmla="*/ 29 w 57"/>
                <a:gd name="T21" fmla="*/ 10 h 137"/>
                <a:gd name="T22" fmla="*/ 29 w 57"/>
                <a:gd name="T23" fmla="*/ 1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7"/>
                <a:gd name="T37" fmla="*/ 0 h 137"/>
                <a:gd name="T38" fmla="*/ 57 w 57"/>
                <a:gd name="T39" fmla="*/ 137 h 1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7" h="137">
                  <a:moveTo>
                    <a:pt x="57" y="21"/>
                  </a:moveTo>
                  <a:lnTo>
                    <a:pt x="54" y="59"/>
                  </a:lnTo>
                  <a:lnTo>
                    <a:pt x="54" y="122"/>
                  </a:lnTo>
                  <a:lnTo>
                    <a:pt x="38" y="137"/>
                  </a:lnTo>
                  <a:lnTo>
                    <a:pt x="23" y="122"/>
                  </a:lnTo>
                  <a:lnTo>
                    <a:pt x="8" y="63"/>
                  </a:lnTo>
                  <a:lnTo>
                    <a:pt x="0" y="19"/>
                  </a:lnTo>
                  <a:lnTo>
                    <a:pt x="8" y="4"/>
                  </a:lnTo>
                  <a:lnTo>
                    <a:pt x="29" y="0"/>
                  </a:lnTo>
                  <a:lnTo>
                    <a:pt x="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3" name="Freeform 137"/>
            <p:cNvSpPr>
              <a:spLocks/>
            </p:cNvSpPr>
            <p:nvPr/>
          </p:nvSpPr>
          <p:spPr bwMode="auto">
            <a:xfrm>
              <a:off x="2971" y="1289"/>
              <a:ext cx="218" cy="93"/>
            </a:xfrm>
            <a:custGeom>
              <a:avLst/>
              <a:gdLst>
                <a:gd name="T0" fmla="*/ 8 w 437"/>
                <a:gd name="T1" fmla="*/ 0 h 184"/>
                <a:gd name="T2" fmla="*/ 122 w 437"/>
                <a:gd name="T3" fmla="*/ 5 h 184"/>
                <a:gd name="T4" fmla="*/ 171 w 437"/>
                <a:gd name="T5" fmla="*/ 22 h 184"/>
                <a:gd name="T6" fmla="*/ 210 w 437"/>
                <a:gd name="T7" fmla="*/ 59 h 184"/>
                <a:gd name="T8" fmla="*/ 215 w 437"/>
                <a:gd name="T9" fmla="*/ 70 h 184"/>
                <a:gd name="T10" fmla="*/ 218 w 437"/>
                <a:gd name="T11" fmla="*/ 83 h 184"/>
                <a:gd name="T12" fmla="*/ 211 w 437"/>
                <a:gd name="T13" fmla="*/ 93 h 184"/>
                <a:gd name="T14" fmla="*/ 188 w 437"/>
                <a:gd name="T15" fmla="*/ 87 h 184"/>
                <a:gd name="T16" fmla="*/ 180 w 437"/>
                <a:gd name="T17" fmla="*/ 78 h 184"/>
                <a:gd name="T18" fmla="*/ 165 w 437"/>
                <a:gd name="T19" fmla="*/ 59 h 184"/>
                <a:gd name="T20" fmla="*/ 147 w 437"/>
                <a:gd name="T21" fmla="*/ 43 h 184"/>
                <a:gd name="T22" fmla="*/ 127 w 437"/>
                <a:gd name="T23" fmla="*/ 32 h 184"/>
                <a:gd name="T24" fmla="*/ 106 w 437"/>
                <a:gd name="T25" fmla="*/ 25 h 184"/>
                <a:gd name="T26" fmla="*/ 8 w 437"/>
                <a:gd name="T27" fmla="*/ 15 h 184"/>
                <a:gd name="T28" fmla="*/ 0 w 437"/>
                <a:gd name="T29" fmla="*/ 8 h 184"/>
                <a:gd name="T30" fmla="*/ 8 w 437"/>
                <a:gd name="T31" fmla="*/ 0 h 184"/>
                <a:gd name="T32" fmla="*/ 8 w 437"/>
                <a:gd name="T33" fmla="*/ 0 h 184"/>
                <a:gd name="T34" fmla="*/ 8 w 437"/>
                <a:gd name="T35" fmla="*/ 0 h 1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7"/>
                <a:gd name="T55" fmla="*/ 0 h 184"/>
                <a:gd name="T56" fmla="*/ 437 w 437"/>
                <a:gd name="T57" fmla="*/ 184 h 1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7" h="184">
                  <a:moveTo>
                    <a:pt x="17" y="0"/>
                  </a:moveTo>
                  <a:lnTo>
                    <a:pt x="245" y="9"/>
                  </a:lnTo>
                  <a:lnTo>
                    <a:pt x="342" y="44"/>
                  </a:lnTo>
                  <a:lnTo>
                    <a:pt x="420" y="116"/>
                  </a:lnTo>
                  <a:lnTo>
                    <a:pt x="431" y="139"/>
                  </a:lnTo>
                  <a:lnTo>
                    <a:pt x="437" y="165"/>
                  </a:lnTo>
                  <a:lnTo>
                    <a:pt x="422" y="184"/>
                  </a:lnTo>
                  <a:lnTo>
                    <a:pt x="376" y="173"/>
                  </a:lnTo>
                  <a:lnTo>
                    <a:pt x="361" y="154"/>
                  </a:lnTo>
                  <a:lnTo>
                    <a:pt x="330" y="116"/>
                  </a:lnTo>
                  <a:lnTo>
                    <a:pt x="294" y="85"/>
                  </a:lnTo>
                  <a:lnTo>
                    <a:pt x="254" y="64"/>
                  </a:lnTo>
                  <a:lnTo>
                    <a:pt x="212" y="49"/>
                  </a:lnTo>
                  <a:lnTo>
                    <a:pt x="17" y="30"/>
                  </a:lnTo>
                  <a:lnTo>
                    <a:pt x="0" y="1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2364" y="1575"/>
              <a:ext cx="175" cy="496"/>
            </a:xfrm>
            <a:custGeom>
              <a:avLst/>
              <a:gdLst>
                <a:gd name="T0" fmla="*/ 33 w 349"/>
                <a:gd name="T1" fmla="*/ 15 h 992"/>
                <a:gd name="T2" fmla="*/ 40 w 349"/>
                <a:gd name="T3" fmla="*/ 76 h 992"/>
                <a:gd name="T4" fmla="*/ 50 w 349"/>
                <a:gd name="T5" fmla="*/ 138 h 992"/>
                <a:gd name="T6" fmla="*/ 70 w 349"/>
                <a:gd name="T7" fmla="*/ 184 h 992"/>
                <a:gd name="T8" fmla="*/ 118 w 349"/>
                <a:gd name="T9" fmla="*/ 303 h 992"/>
                <a:gd name="T10" fmla="*/ 145 w 349"/>
                <a:gd name="T11" fmla="*/ 381 h 992"/>
                <a:gd name="T12" fmla="*/ 175 w 349"/>
                <a:gd name="T13" fmla="*/ 472 h 992"/>
                <a:gd name="T14" fmla="*/ 174 w 349"/>
                <a:gd name="T15" fmla="*/ 488 h 992"/>
                <a:gd name="T16" fmla="*/ 162 w 349"/>
                <a:gd name="T17" fmla="*/ 496 h 992"/>
                <a:gd name="T18" fmla="*/ 147 w 349"/>
                <a:gd name="T19" fmla="*/ 496 h 992"/>
                <a:gd name="T20" fmla="*/ 137 w 349"/>
                <a:gd name="T21" fmla="*/ 484 h 992"/>
                <a:gd name="T22" fmla="*/ 109 w 349"/>
                <a:gd name="T23" fmla="*/ 393 h 992"/>
                <a:gd name="T24" fmla="*/ 90 w 349"/>
                <a:gd name="T25" fmla="*/ 311 h 992"/>
                <a:gd name="T26" fmla="*/ 35 w 349"/>
                <a:gd name="T27" fmla="*/ 142 h 992"/>
                <a:gd name="T28" fmla="*/ 15 w 349"/>
                <a:gd name="T29" fmla="*/ 79 h 992"/>
                <a:gd name="T30" fmla="*/ 0 w 349"/>
                <a:gd name="T31" fmla="*/ 16 h 992"/>
                <a:gd name="T32" fmla="*/ 5 w 349"/>
                <a:gd name="T33" fmla="*/ 4 h 992"/>
                <a:gd name="T34" fmla="*/ 16 w 349"/>
                <a:gd name="T35" fmla="*/ 0 h 992"/>
                <a:gd name="T36" fmla="*/ 33 w 349"/>
                <a:gd name="T37" fmla="*/ 15 h 992"/>
                <a:gd name="T38" fmla="*/ 33 w 349"/>
                <a:gd name="T39" fmla="*/ 15 h 9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9"/>
                <a:gd name="T61" fmla="*/ 0 h 992"/>
                <a:gd name="T62" fmla="*/ 349 w 349"/>
                <a:gd name="T63" fmla="*/ 992 h 9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9" h="992">
                  <a:moveTo>
                    <a:pt x="66" y="30"/>
                  </a:moveTo>
                  <a:lnTo>
                    <a:pt x="80" y="152"/>
                  </a:lnTo>
                  <a:lnTo>
                    <a:pt x="100" y="276"/>
                  </a:lnTo>
                  <a:lnTo>
                    <a:pt x="140" y="367"/>
                  </a:lnTo>
                  <a:lnTo>
                    <a:pt x="235" y="605"/>
                  </a:lnTo>
                  <a:lnTo>
                    <a:pt x="289" y="762"/>
                  </a:lnTo>
                  <a:lnTo>
                    <a:pt x="349" y="943"/>
                  </a:lnTo>
                  <a:lnTo>
                    <a:pt x="348" y="975"/>
                  </a:lnTo>
                  <a:lnTo>
                    <a:pt x="323" y="992"/>
                  </a:lnTo>
                  <a:lnTo>
                    <a:pt x="294" y="992"/>
                  </a:lnTo>
                  <a:lnTo>
                    <a:pt x="273" y="968"/>
                  </a:lnTo>
                  <a:lnTo>
                    <a:pt x="218" y="785"/>
                  </a:lnTo>
                  <a:lnTo>
                    <a:pt x="180" y="622"/>
                  </a:lnTo>
                  <a:lnTo>
                    <a:pt x="70" y="283"/>
                  </a:lnTo>
                  <a:lnTo>
                    <a:pt x="30" y="158"/>
                  </a:lnTo>
                  <a:lnTo>
                    <a:pt x="0" y="32"/>
                  </a:lnTo>
                  <a:lnTo>
                    <a:pt x="9" y="8"/>
                  </a:lnTo>
                  <a:lnTo>
                    <a:pt x="32" y="0"/>
                  </a:lnTo>
                  <a:lnTo>
                    <a:pt x="6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5" name="Freeform 139"/>
            <p:cNvSpPr>
              <a:spLocks/>
            </p:cNvSpPr>
            <p:nvPr/>
          </p:nvSpPr>
          <p:spPr bwMode="auto">
            <a:xfrm>
              <a:off x="2537" y="1998"/>
              <a:ext cx="624" cy="92"/>
            </a:xfrm>
            <a:custGeom>
              <a:avLst/>
              <a:gdLst>
                <a:gd name="T0" fmla="*/ 19 w 1247"/>
                <a:gd name="T1" fmla="*/ 67 h 182"/>
                <a:gd name="T2" fmla="*/ 132 w 1247"/>
                <a:gd name="T3" fmla="*/ 52 h 182"/>
                <a:gd name="T4" fmla="*/ 239 w 1247"/>
                <a:gd name="T5" fmla="*/ 42 h 182"/>
                <a:gd name="T6" fmla="*/ 421 w 1247"/>
                <a:gd name="T7" fmla="*/ 17 h 182"/>
                <a:gd name="T8" fmla="*/ 507 w 1247"/>
                <a:gd name="T9" fmla="*/ 6 h 182"/>
                <a:gd name="T10" fmla="*/ 604 w 1247"/>
                <a:gd name="T11" fmla="*/ 0 h 182"/>
                <a:gd name="T12" fmla="*/ 619 w 1247"/>
                <a:gd name="T13" fmla="*/ 7 h 182"/>
                <a:gd name="T14" fmla="*/ 624 w 1247"/>
                <a:gd name="T15" fmla="*/ 19 h 182"/>
                <a:gd name="T16" fmla="*/ 619 w 1247"/>
                <a:gd name="T17" fmla="*/ 32 h 182"/>
                <a:gd name="T18" fmla="*/ 604 w 1247"/>
                <a:gd name="T19" fmla="*/ 38 h 182"/>
                <a:gd name="T20" fmla="*/ 423 w 1247"/>
                <a:gd name="T21" fmla="*/ 53 h 182"/>
                <a:gd name="T22" fmla="*/ 338 w 1247"/>
                <a:gd name="T23" fmla="*/ 65 h 182"/>
                <a:gd name="T24" fmla="*/ 242 w 1247"/>
                <a:gd name="T25" fmla="*/ 75 h 182"/>
                <a:gd name="T26" fmla="*/ 0 w 1247"/>
                <a:gd name="T27" fmla="*/ 92 h 182"/>
                <a:gd name="T28" fmla="*/ 2 w 1247"/>
                <a:gd name="T29" fmla="*/ 81 h 182"/>
                <a:gd name="T30" fmla="*/ 19 w 1247"/>
                <a:gd name="T31" fmla="*/ 67 h 182"/>
                <a:gd name="T32" fmla="*/ 19 w 1247"/>
                <a:gd name="T33" fmla="*/ 67 h 182"/>
                <a:gd name="T34" fmla="*/ 19 w 1247"/>
                <a:gd name="T35" fmla="*/ 67 h 18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47"/>
                <a:gd name="T55" fmla="*/ 0 h 182"/>
                <a:gd name="T56" fmla="*/ 1247 w 1247"/>
                <a:gd name="T57" fmla="*/ 182 h 18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47" h="182">
                  <a:moveTo>
                    <a:pt x="38" y="133"/>
                  </a:moveTo>
                  <a:lnTo>
                    <a:pt x="264" y="102"/>
                  </a:lnTo>
                  <a:lnTo>
                    <a:pt x="477" y="83"/>
                  </a:lnTo>
                  <a:lnTo>
                    <a:pt x="842" y="34"/>
                  </a:lnTo>
                  <a:lnTo>
                    <a:pt x="1013" y="11"/>
                  </a:lnTo>
                  <a:lnTo>
                    <a:pt x="1207" y="0"/>
                  </a:lnTo>
                  <a:lnTo>
                    <a:pt x="1237" y="13"/>
                  </a:lnTo>
                  <a:lnTo>
                    <a:pt x="1247" y="38"/>
                  </a:lnTo>
                  <a:lnTo>
                    <a:pt x="1237" y="64"/>
                  </a:lnTo>
                  <a:lnTo>
                    <a:pt x="1207" y="76"/>
                  </a:lnTo>
                  <a:lnTo>
                    <a:pt x="846" y="104"/>
                  </a:lnTo>
                  <a:lnTo>
                    <a:pt x="676" y="129"/>
                  </a:lnTo>
                  <a:lnTo>
                    <a:pt x="483" y="148"/>
                  </a:lnTo>
                  <a:lnTo>
                    <a:pt x="0" y="182"/>
                  </a:lnTo>
                  <a:lnTo>
                    <a:pt x="3" y="161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120" y="1265"/>
              <a:ext cx="129" cy="772"/>
            </a:xfrm>
            <a:custGeom>
              <a:avLst/>
              <a:gdLst>
                <a:gd name="T0" fmla="*/ 121 w 259"/>
                <a:gd name="T1" fmla="*/ 10 h 1546"/>
                <a:gd name="T2" fmla="*/ 129 w 259"/>
                <a:gd name="T3" fmla="*/ 83 h 1546"/>
                <a:gd name="T4" fmla="*/ 123 w 259"/>
                <a:gd name="T5" fmla="*/ 199 h 1546"/>
                <a:gd name="T6" fmla="*/ 109 w 259"/>
                <a:gd name="T7" fmla="*/ 298 h 1546"/>
                <a:gd name="T8" fmla="*/ 90 w 259"/>
                <a:gd name="T9" fmla="*/ 398 h 1546"/>
                <a:gd name="T10" fmla="*/ 69 w 259"/>
                <a:gd name="T11" fmla="*/ 515 h 1546"/>
                <a:gd name="T12" fmla="*/ 54 w 259"/>
                <a:gd name="T13" fmla="*/ 638 h 1546"/>
                <a:gd name="T14" fmla="*/ 48 w 259"/>
                <a:gd name="T15" fmla="*/ 697 h 1546"/>
                <a:gd name="T16" fmla="*/ 38 w 259"/>
                <a:gd name="T17" fmla="*/ 756 h 1546"/>
                <a:gd name="T18" fmla="*/ 30 w 259"/>
                <a:gd name="T19" fmla="*/ 769 h 1546"/>
                <a:gd name="T20" fmla="*/ 16 w 259"/>
                <a:gd name="T21" fmla="*/ 772 h 1546"/>
                <a:gd name="T22" fmla="*/ 0 w 259"/>
                <a:gd name="T23" fmla="*/ 750 h 1546"/>
                <a:gd name="T24" fmla="*/ 13 w 259"/>
                <a:gd name="T25" fmla="*/ 636 h 1546"/>
                <a:gd name="T26" fmla="*/ 30 w 259"/>
                <a:gd name="T27" fmla="*/ 508 h 1546"/>
                <a:gd name="T28" fmla="*/ 42 w 259"/>
                <a:gd name="T29" fmla="*/ 447 h 1546"/>
                <a:gd name="T30" fmla="*/ 53 w 259"/>
                <a:gd name="T31" fmla="*/ 392 h 1546"/>
                <a:gd name="T32" fmla="*/ 76 w 259"/>
                <a:gd name="T33" fmla="*/ 292 h 1546"/>
                <a:gd name="T34" fmla="*/ 101 w 259"/>
                <a:gd name="T35" fmla="*/ 75 h 1546"/>
                <a:gd name="T36" fmla="*/ 92 w 259"/>
                <a:gd name="T37" fmla="*/ 32 h 1546"/>
                <a:gd name="T38" fmla="*/ 97 w 259"/>
                <a:gd name="T39" fmla="*/ 15 h 1546"/>
                <a:gd name="T40" fmla="*/ 107 w 259"/>
                <a:gd name="T41" fmla="*/ 3 h 1546"/>
                <a:gd name="T42" fmla="*/ 117 w 259"/>
                <a:gd name="T43" fmla="*/ 0 h 1546"/>
                <a:gd name="T44" fmla="*/ 121 w 259"/>
                <a:gd name="T45" fmla="*/ 10 h 1546"/>
                <a:gd name="T46" fmla="*/ 121 w 259"/>
                <a:gd name="T47" fmla="*/ 10 h 1546"/>
                <a:gd name="T48" fmla="*/ 121 w 259"/>
                <a:gd name="T49" fmla="*/ 10 h 15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9"/>
                <a:gd name="T76" fmla="*/ 0 h 1546"/>
                <a:gd name="T77" fmla="*/ 259 w 259"/>
                <a:gd name="T78" fmla="*/ 1546 h 154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9" h="1546">
                  <a:moveTo>
                    <a:pt x="243" y="21"/>
                  </a:moveTo>
                  <a:lnTo>
                    <a:pt x="259" y="166"/>
                  </a:lnTo>
                  <a:lnTo>
                    <a:pt x="247" y="398"/>
                  </a:lnTo>
                  <a:lnTo>
                    <a:pt x="219" y="597"/>
                  </a:lnTo>
                  <a:lnTo>
                    <a:pt x="181" y="797"/>
                  </a:lnTo>
                  <a:lnTo>
                    <a:pt x="139" y="1031"/>
                  </a:lnTo>
                  <a:lnTo>
                    <a:pt x="108" y="1278"/>
                  </a:lnTo>
                  <a:lnTo>
                    <a:pt x="97" y="1396"/>
                  </a:lnTo>
                  <a:lnTo>
                    <a:pt x="76" y="1513"/>
                  </a:lnTo>
                  <a:lnTo>
                    <a:pt x="61" y="1540"/>
                  </a:lnTo>
                  <a:lnTo>
                    <a:pt x="32" y="1546"/>
                  </a:lnTo>
                  <a:lnTo>
                    <a:pt x="0" y="1502"/>
                  </a:lnTo>
                  <a:lnTo>
                    <a:pt x="27" y="1274"/>
                  </a:lnTo>
                  <a:lnTo>
                    <a:pt x="61" y="1017"/>
                  </a:lnTo>
                  <a:lnTo>
                    <a:pt x="84" y="896"/>
                  </a:lnTo>
                  <a:lnTo>
                    <a:pt x="106" y="785"/>
                  </a:lnTo>
                  <a:lnTo>
                    <a:pt x="152" y="584"/>
                  </a:lnTo>
                  <a:lnTo>
                    <a:pt x="202" y="151"/>
                  </a:lnTo>
                  <a:lnTo>
                    <a:pt x="184" y="65"/>
                  </a:lnTo>
                  <a:lnTo>
                    <a:pt x="194" y="31"/>
                  </a:lnTo>
                  <a:lnTo>
                    <a:pt x="215" y="6"/>
                  </a:lnTo>
                  <a:lnTo>
                    <a:pt x="234" y="0"/>
                  </a:lnTo>
                  <a:lnTo>
                    <a:pt x="2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7" name="Freeform 141"/>
            <p:cNvSpPr>
              <a:spLocks/>
            </p:cNvSpPr>
            <p:nvPr/>
          </p:nvSpPr>
          <p:spPr bwMode="auto">
            <a:xfrm>
              <a:off x="1960" y="2605"/>
              <a:ext cx="220" cy="252"/>
            </a:xfrm>
            <a:custGeom>
              <a:avLst/>
              <a:gdLst>
                <a:gd name="T0" fmla="*/ 220 w 439"/>
                <a:gd name="T1" fmla="*/ 10 h 503"/>
                <a:gd name="T2" fmla="*/ 163 w 439"/>
                <a:gd name="T3" fmla="*/ 67 h 503"/>
                <a:gd name="T4" fmla="*/ 118 w 439"/>
                <a:gd name="T5" fmla="*/ 123 h 503"/>
                <a:gd name="T6" fmla="*/ 75 w 439"/>
                <a:gd name="T7" fmla="*/ 181 h 503"/>
                <a:gd name="T8" fmla="*/ 28 w 439"/>
                <a:gd name="T9" fmla="*/ 245 h 503"/>
                <a:gd name="T10" fmla="*/ 15 w 439"/>
                <a:gd name="T11" fmla="*/ 252 h 503"/>
                <a:gd name="T12" fmla="*/ 3 w 439"/>
                <a:gd name="T13" fmla="*/ 248 h 503"/>
                <a:gd name="T14" fmla="*/ 0 w 439"/>
                <a:gd name="T15" fmla="*/ 223 h 503"/>
                <a:gd name="T16" fmla="*/ 50 w 439"/>
                <a:gd name="T17" fmla="*/ 161 h 503"/>
                <a:gd name="T18" fmla="*/ 99 w 439"/>
                <a:gd name="T19" fmla="*/ 107 h 503"/>
                <a:gd name="T20" fmla="*/ 150 w 439"/>
                <a:gd name="T21" fmla="*/ 56 h 503"/>
                <a:gd name="T22" fmla="*/ 209 w 439"/>
                <a:gd name="T23" fmla="*/ 0 h 503"/>
                <a:gd name="T24" fmla="*/ 220 w 439"/>
                <a:gd name="T25" fmla="*/ 0 h 503"/>
                <a:gd name="T26" fmla="*/ 220 w 439"/>
                <a:gd name="T27" fmla="*/ 10 h 503"/>
                <a:gd name="T28" fmla="*/ 220 w 439"/>
                <a:gd name="T29" fmla="*/ 10 h 5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9"/>
                <a:gd name="T46" fmla="*/ 0 h 503"/>
                <a:gd name="T47" fmla="*/ 439 w 439"/>
                <a:gd name="T48" fmla="*/ 503 h 5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9" h="503">
                  <a:moveTo>
                    <a:pt x="439" y="20"/>
                  </a:moveTo>
                  <a:lnTo>
                    <a:pt x="325" y="134"/>
                  </a:lnTo>
                  <a:lnTo>
                    <a:pt x="235" y="245"/>
                  </a:lnTo>
                  <a:lnTo>
                    <a:pt x="150" y="361"/>
                  </a:lnTo>
                  <a:lnTo>
                    <a:pt x="55" y="490"/>
                  </a:lnTo>
                  <a:lnTo>
                    <a:pt x="30" y="503"/>
                  </a:lnTo>
                  <a:lnTo>
                    <a:pt x="5" y="496"/>
                  </a:lnTo>
                  <a:lnTo>
                    <a:pt x="0" y="446"/>
                  </a:lnTo>
                  <a:lnTo>
                    <a:pt x="100" y="321"/>
                  </a:lnTo>
                  <a:lnTo>
                    <a:pt x="197" y="214"/>
                  </a:lnTo>
                  <a:lnTo>
                    <a:pt x="300" y="112"/>
                  </a:lnTo>
                  <a:lnTo>
                    <a:pt x="418" y="0"/>
                  </a:lnTo>
                  <a:lnTo>
                    <a:pt x="439" y="0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8" name="Freeform 142"/>
            <p:cNvSpPr>
              <a:spLocks/>
            </p:cNvSpPr>
            <p:nvPr/>
          </p:nvSpPr>
          <p:spPr bwMode="auto">
            <a:xfrm>
              <a:off x="2363" y="1257"/>
              <a:ext cx="853" cy="234"/>
            </a:xfrm>
            <a:custGeom>
              <a:avLst/>
              <a:gdLst>
                <a:gd name="T0" fmla="*/ 846 w 1705"/>
                <a:gd name="T1" fmla="*/ 15 h 468"/>
                <a:gd name="T2" fmla="*/ 742 w 1705"/>
                <a:gd name="T3" fmla="*/ 30 h 468"/>
                <a:gd name="T4" fmla="*/ 650 w 1705"/>
                <a:gd name="T5" fmla="*/ 43 h 468"/>
                <a:gd name="T6" fmla="*/ 456 w 1705"/>
                <a:gd name="T7" fmla="*/ 73 h 468"/>
                <a:gd name="T8" fmla="*/ 353 w 1705"/>
                <a:gd name="T9" fmla="*/ 99 h 468"/>
                <a:gd name="T10" fmla="*/ 252 w 1705"/>
                <a:gd name="T11" fmla="*/ 131 h 468"/>
                <a:gd name="T12" fmla="*/ 187 w 1705"/>
                <a:gd name="T13" fmla="*/ 148 h 468"/>
                <a:gd name="T14" fmla="*/ 131 w 1705"/>
                <a:gd name="T15" fmla="*/ 165 h 468"/>
                <a:gd name="T16" fmla="*/ 80 w 1705"/>
                <a:gd name="T17" fmla="*/ 189 h 468"/>
                <a:gd name="T18" fmla="*/ 29 w 1705"/>
                <a:gd name="T19" fmla="*/ 228 h 468"/>
                <a:gd name="T20" fmla="*/ 16 w 1705"/>
                <a:gd name="T21" fmla="*/ 234 h 468"/>
                <a:gd name="T22" fmla="*/ 5 w 1705"/>
                <a:gd name="T23" fmla="*/ 228 h 468"/>
                <a:gd name="T24" fmla="*/ 0 w 1705"/>
                <a:gd name="T25" fmla="*/ 218 h 468"/>
                <a:gd name="T26" fmla="*/ 5 w 1705"/>
                <a:gd name="T27" fmla="*/ 206 h 468"/>
                <a:gd name="T28" fmla="*/ 32 w 1705"/>
                <a:gd name="T29" fmla="*/ 182 h 468"/>
                <a:gd name="T30" fmla="*/ 59 w 1705"/>
                <a:gd name="T31" fmla="*/ 163 h 468"/>
                <a:gd name="T32" fmla="*/ 114 w 1705"/>
                <a:gd name="T33" fmla="*/ 136 h 468"/>
                <a:gd name="T34" fmla="*/ 174 w 1705"/>
                <a:gd name="T35" fmla="*/ 117 h 468"/>
                <a:gd name="T36" fmla="*/ 243 w 1705"/>
                <a:gd name="T37" fmla="*/ 99 h 468"/>
                <a:gd name="T38" fmla="*/ 345 w 1705"/>
                <a:gd name="T39" fmla="*/ 68 h 468"/>
                <a:gd name="T40" fmla="*/ 450 w 1705"/>
                <a:gd name="T41" fmla="*/ 42 h 468"/>
                <a:gd name="T42" fmla="*/ 642 w 1705"/>
                <a:gd name="T43" fmla="*/ 11 h 468"/>
                <a:gd name="T44" fmla="*/ 734 w 1705"/>
                <a:gd name="T45" fmla="*/ 3 h 468"/>
                <a:gd name="T46" fmla="*/ 843 w 1705"/>
                <a:gd name="T47" fmla="*/ 0 h 468"/>
                <a:gd name="T48" fmla="*/ 853 w 1705"/>
                <a:gd name="T49" fmla="*/ 7 h 468"/>
                <a:gd name="T50" fmla="*/ 846 w 1705"/>
                <a:gd name="T51" fmla="*/ 15 h 468"/>
                <a:gd name="T52" fmla="*/ 846 w 1705"/>
                <a:gd name="T53" fmla="*/ 15 h 4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05"/>
                <a:gd name="T82" fmla="*/ 0 h 468"/>
                <a:gd name="T83" fmla="*/ 1705 w 1705"/>
                <a:gd name="T84" fmla="*/ 468 h 46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05" h="468">
                  <a:moveTo>
                    <a:pt x="1692" y="31"/>
                  </a:moveTo>
                  <a:lnTo>
                    <a:pt x="1483" y="61"/>
                  </a:lnTo>
                  <a:lnTo>
                    <a:pt x="1300" y="86"/>
                  </a:lnTo>
                  <a:lnTo>
                    <a:pt x="912" y="145"/>
                  </a:lnTo>
                  <a:lnTo>
                    <a:pt x="705" y="198"/>
                  </a:lnTo>
                  <a:lnTo>
                    <a:pt x="504" y="261"/>
                  </a:lnTo>
                  <a:lnTo>
                    <a:pt x="374" y="295"/>
                  </a:lnTo>
                  <a:lnTo>
                    <a:pt x="262" y="329"/>
                  </a:lnTo>
                  <a:lnTo>
                    <a:pt x="159" y="378"/>
                  </a:lnTo>
                  <a:lnTo>
                    <a:pt x="57" y="456"/>
                  </a:lnTo>
                  <a:lnTo>
                    <a:pt x="32" y="468"/>
                  </a:lnTo>
                  <a:lnTo>
                    <a:pt x="9" y="456"/>
                  </a:lnTo>
                  <a:lnTo>
                    <a:pt x="0" y="435"/>
                  </a:lnTo>
                  <a:lnTo>
                    <a:pt x="9" y="411"/>
                  </a:lnTo>
                  <a:lnTo>
                    <a:pt x="64" y="363"/>
                  </a:lnTo>
                  <a:lnTo>
                    <a:pt x="118" y="325"/>
                  </a:lnTo>
                  <a:lnTo>
                    <a:pt x="228" y="272"/>
                  </a:lnTo>
                  <a:lnTo>
                    <a:pt x="348" y="234"/>
                  </a:lnTo>
                  <a:lnTo>
                    <a:pt x="485" y="198"/>
                  </a:lnTo>
                  <a:lnTo>
                    <a:pt x="690" y="135"/>
                  </a:lnTo>
                  <a:lnTo>
                    <a:pt x="899" y="84"/>
                  </a:lnTo>
                  <a:lnTo>
                    <a:pt x="1283" y="21"/>
                  </a:lnTo>
                  <a:lnTo>
                    <a:pt x="1467" y="6"/>
                  </a:lnTo>
                  <a:lnTo>
                    <a:pt x="1686" y="0"/>
                  </a:lnTo>
                  <a:lnTo>
                    <a:pt x="1705" y="13"/>
                  </a:lnTo>
                  <a:lnTo>
                    <a:pt x="169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9" name="Freeform 143"/>
            <p:cNvSpPr>
              <a:spLocks/>
            </p:cNvSpPr>
            <p:nvPr/>
          </p:nvSpPr>
          <p:spPr bwMode="auto">
            <a:xfrm>
              <a:off x="2419" y="1326"/>
              <a:ext cx="348" cy="390"/>
            </a:xfrm>
            <a:custGeom>
              <a:avLst/>
              <a:gdLst>
                <a:gd name="T0" fmla="*/ 23 w 698"/>
                <a:gd name="T1" fmla="*/ 385 h 781"/>
                <a:gd name="T2" fmla="*/ 0 w 698"/>
                <a:gd name="T3" fmla="*/ 230 h 781"/>
                <a:gd name="T4" fmla="*/ 4 w 698"/>
                <a:gd name="T5" fmla="*/ 196 h 781"/>
                <a:gd name="T6" fmla="*/ 14 w 698"/>
                <a:gd name="T7" fmla="*/ 161 h 781"/>
                <a:gd name="T8" fmla="*/ 31 w 698"/>
                <a:gd name="T9" fmla="*/ 130 h 781"/>
                <a:gd name="T10" fmla="*/ 56 w 698"/>
                <a:gd name="T11" fmla="*/ 99 h 781"/>
                <a:gd name="T12" fmla="*/ 106 w 698"/>
                <a:gd name="T13" fmla="*/ 69 h 781"/>
                <a:gd name="T14" fmla="*/ 166 w 698"/>
                <a:gd name="T15" fmla="*/ 46 h 781"/>
                <a:gd name="T16" fmla="*/ 220 w 698"/>
                <a:gd name="T17" fmla="*/ 30 h 781"/>
                <a:gd name="T18" fmla="*/ 275 w 698"/>
                <a:gd name="T19" fmla="*/ 16 h 781"/>
                <a:gd name="T20" fmla="*/ 339 w 698"/>
                <a:gd name="T21" fmla="*/ 0 h 781"/>
                <a:gd name="T22" fmla="*/ 348 w 698"/>
                <a:gd name="T23" fmla="*/ 5 h 781"/>
                <a:gd name="T24" fmla="*/ 343 w 698"/>
                <a:gd name="T25" fmla="*/ 14 h 781"/>
                <a:gd name="T26" fmla="*/ 282 w 698"/>
                <a:gd name="T27" fmla="*/ 34 h 781"/>
                <a:gd name="T28" fmla="*/ 230 w 698"/>
                <a:gd name="T29" fmla="*/ 55 h 781"/>
                <a:gd name="T30" fmla="*/ 179 w 698"/>
                <a:gd name="T31" fmla="*/ 78 h 781"/>
                <a:gd name="T32" fmla="*/ 121 w 698"/>
                <a:gd name="T33" fmla="*/ 103 h 781"/>
                <a:gd name="T34" fmla="*/ 82 w 698"/>
                <a:gd name="T35" fmla="*/ 126 h 781"/>
                <a:gd name="T36" fmla="*/ 59 w 698"/>
                <a:gd name="T37" fmla="*/ 155 h 781"/>
                <a:gd name="T38" fmla="*/ 42 w 698"/>
                <a:gd name="T39" fmla="*/ 183 h 781"/>
                <a:gd name="T40" fmla="*/ 24 w 698"/>
                <a:gd name="T41" fmla="*/ 244 h 781"/>
                <a:gd name="T42" fmla="*/ 25 w 698"/>
                <a:gd name="T43" fmla="*/ 309 h 781"/>
                <a:gd name="T44" fmla="*/ 38 w 698"/>
                <a:gd name="T45" fmla="*/ 381 h 781"/>
                <a:gd name="T46" fmla="*/ 32 w 698"/>
                <a:gd name="T47" fmla="*/ 390 h 781"/>
                <a:gd name="T48" fmla="*/ 23 w 698"/>
                <a:gd name="T49" fmla="*/ 385 h 781"/>
                <a:gd name="T50" fmla="*/ 23 w 698"/>
                <a:gd name="T51" fmla="*/ 385 h 7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8"/>
                <a:gd name="T79" fmla="*/ 0 h 781"/>
                <a:gd name="T80" fmla="*/ 698 w 698"/>
                <a:gd name="T81" fmla="*/ 781 h 7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8" h="781">
                  <a:moveTo>
                    <a:pt x="46" y="770"/>
                  </a:moveTo>
                  <a:lnTo>
                    <a:pt x="0" y="460"/>
                  </a:lnTo>
                  <a:lnTo>
                    <a:pt x="8" y="392"/>
                  </a:lnTo>
                  <a:lnTo>
                    <a:pt x="29" y="323"/>
                  </a:lnTo>
                  <a:lnTo>
                    <a:pt x="63" y="260"/>
                  </a:lnTo>
                  <a:lnTo>
                    <a:pt x="112" y="198"/>
                  </a:lnTo>
                  <a:lnTo>
                    <a:pt x="213" y="139"/>
                  </a:lnTo>
                  <a:lnTo>
                    <a:pt x="333" y="93"/>
                  </a:lnTo>
                  <a:lnTo>
                    <a:pt x="441" y="61"/>
                  </a:lnTo>
                  <a:lnTo>
                    <a:pt x="551" y="32"/>
                  </a:lnTo>
                  <a:lnTo>
                    <a:pt x="679" y="0"/>
                  </a:lnTo>
                  <a:lnTo>
                    <a:pt x="698" y="10"/>
                  </a:lnTo>
                  <a:lnTo>
                    <a:pt x="688" y="29"/>
                  </a:lnTo>
                  <a:lnTo>
                    <a:pt x="565" y="68"/>
                  </a:lnTo>
                  <a:lnTo>
                    <a:pt x="462" y="110"/>
                  </a:lnTo>
                  <a:lnTo>
                    <a:pt x="359" y="156"/>
                  </a:lnTo>
                  <a:lnTo>
                    <a:pt x="243" y="207"/>
                  </a:lnTo>
                  <a:lnTo>
                    <a:pt x="165" y="253"/>
                  </a:lnTo>
                  <a:lnTo>
                    <a:pt x="118" y="310"/>
                  </a:lnTo>
                  <a:lnTo>
                    <a:pt x="84" y="367"/>
                  </a:lnTo>
                  <a:lnTo>
                    <a:pt x="49" y="489"/>
                  </a:lnTo>
                  <a:lnTo>
                    <a:pt x="51" y="618"/>
                  </a:lnTo>
                  <a:lnTo>
                    <a:pt x="76" y="762"/>
                  </a:lnTo>
                  <a:lnTo>
                    <a:pt x="65" y="781"/>
                  </a:lnTo>
                  <a:lnTo>
                    <a:pt x="46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0" name="Freeform 144"/>
            <p:cNvSpPr>
              <a:spLocks/>
            </p:cNvSpPr>
            <p:nvPr/>
          </p:nvSpPr>
          <p:spPr bwMode="auto">
            <a:xfrm>
              <a:off x="2259" y="2457"/>
              <a:ext cx="31" cy="131"/>
            </a:xfrm>
            <a:custGeom>
              <a:avLst/>
              <a:gdLst>
                <a:gd name="T0" fmla="*/ 22 w 62"/>
                <a:gd name="T1" fmla="*/ 43 h 262"/>
                <a:gd name="T2" fmla="*/ 22 w 62"/>
                <a:gd name="T3" fmla="*/ 69 h 262"/>
                <a:gd name="T4" fmla="*/ 31 w 62"/>
                <a:gd name="T5" fmla="*/ 131 h 262"/>
                <a:gd name="T6" fmla="*/ 1 w 62"/>
                <a:gd name="T7" fmla="*/ 131 h 262"/>
                <a:gd name="T8" fmla="*/ 0 w 62"/>
                <a:gd name="T9" fmla="*/ 5 h 262"/>
                <a:gd name="T10" fmla="*/ 20 w 62"/>
                <a:gd name="T11" fmla="*/ 0 h 262"/>
                <a:gd name="T12" fmla="*/ 27 w 62"/>
                <a:gd name="T13" fmla="*/ 12 h 262"/>
                <a:gd name="T14" fmla="*/ 22 w 62"/>
                <a:gd name="T15" fmla="*/ 43 h 262"/>
                <a:gd name="T16" fmla="*/ 22 w 62"/>
                <a:gd name="T17" fmla="*/ 43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"/>
                <a:gd name="T28" fmla="*/ 0 h 262"/>
                <a:gd name="T29" fmla="*/ 62 w 62"/>
                <a:gd name="T30" fmla="*/ 262 h 2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" h="262">
                  <a:moveTo>
                    <a:pt x="43" y="86"/>
                  </a:moveTo>
                  <a:lnTo>
                    <a:pt x="43" y="139"/>
                  </a:lnTo>
                  <a:lnTo>
                    <a:pt x="62" y="262"/>
                  </a:lnTo>
                  <a:lnTo>
                    <a:pt x="2" y="262"/>
                  </a:lnTo>
                  <a:lnTo>
                    <a:pt x="0" y="10"/>
                  </a:lnTo>
                  <a:lnTo>
                    <a:pt x="40" y="0"/>
                  </a:lnTo>
                  <a:lnTo>
                    <a:pt x="53" y="25"/>
                  </a:lnTo>
                  <a:lnTo>
                    <a:pt x="43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4577" name="AutoShape 145"/>
          <p:cNvSpPr>
            <a:spLocks noChangeArrowheads="1"/>
          </p:cNvSpPr>
          <p:nvPr/>
        </p:nvSpPr>
        <p:spPr bwMode="auto">
          <a:xfrm>
            <a:off x="8458200" y="4552206"/>
            <a:ext cx="259766" cy="649188"/>
          </a:xfrm>
          <a:custGeom>
            <a:avLst/>
            <a:gdLst>
              <a:gd name="T0" fmla="*/ 1209558 w 21600"/>
              <a:gd name="T1" fmla="*/ 0 h 21600"/>
              <a:gd name="T2" fmla="*/ 302419 w 21600"/>
              <a:gd name="T3" fmla="*/ 4838700 h 21600"/>
              <a:gd name="T4" fmla="*/ 1209558 w 21600"/>
              <a:gd name="T5" fmla="*/ 2419350 h 21600"/>
              <a:gd name="T6" fmla="*/ 2721768 w 21600"/>
              <a:gd name="T7" fmla="*/ 4838700 h 21600"/>
              <a:gd name="T8" fmla="*/ 2116931 w 21600"/>
              <a:gd name="T9" fmla="*/ 7258050 h 21600"/>
              <a:gd name="T10" fmla="*/ 1512094 w 21600"/>
              <a:gd name="T11" fmla="*/ 48387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4578" name="AutoShape 146"/>
          <p:cNvSpPr>
            <a:spLocks noChangeArrowheads="1"/>
          </p:cNvSpPr>
          <p:nvPr/>
        </p:nvSpPr>
        <p:spPr bwMode="auto">
          <a:xfrm rot="10800000">
            <a:off x="8442617" y="4704606"/>
            <a:ext cx="259766" cy="649188"/>
          </a:xfrm>
          <a:custGeom>
            <a:avLst/>
            <a:gdLst>
              <a:gd name="T0" fmla="*/ 1209558 w 21600"/>
              <a:gd name="T1" fmla="*/ 0 h 21600"/>
              <a:gd name="T2" fmla="*/ 302419 w 21600"/>
              <a:gd name="T3" fmla="*/ 4838700 h 21600"/>
              <a:gd name="T4" fmla="*/ 1209558 w 21600"/>
              <a:gd name="T5" fmla="*/ 2419350 h 21600"/>
              <a:gd name="T6" fmla="*/ 2721768 w 21600"/>
              <a:gd name="T7" fmla="*/ 4838700 h 21600"/>
              <a:gd name="T8" fmla="*/ 2116931 w 21600"/>
              <a:gd name="T9" fmla="*/ 7258050 h 21600"/>
              <a:gd name="T10" fmla="*/ 1512094 w 21600"/>
              <a:gd name="T11" fmla="*/ 48387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4579" name="AutoShape 147"/>
          <p:cNvSpPr>
            <a:spLocks noChangeArrowheads="1"/>
          </p:cNvSpPr>
          <p:nvPr/>
        </p:nvSpPr>
        <p:spPr bwMode="auto">
          <a:xfrm>
            <a:off x="8458200" y="4552206"/>
            <a:ext cx="259766" cy="649188"/>
          </a:xfrm>
          <a:custGeom>
            <a:avLst/>
            <a:gdLst>
              <a:gd name="T0" fmla="*/ 1209558 w 21600"/>
              <a:gd name="T1" fmla="*/ 0 h 21600"/>
              <a:gd name="T2" fmla="*/ 302419 w 21600"/>
              <a:gd name="T3" fmla="*/ 4838700 h 21600"/>
              <a:gd name="T4" fmla="*/ 1209558 w 21600"/>
              <a:gd name="T5" fmla="*/ 2419350 h 21600"/>
              <a:gd name="T6" fmla="*/ 2721768 w 21600"/>
              <a:gd name="T7" fmla="*/ 4838700 h 21600"/>
              <a:gd name="T8" fmla="*/ 2116931 w 21600"/>
              <a:gd name="T9" fmla="*/ 7258050 h 21600"/>
              <a:gd name="T10" fmla="*/ 1512094 w 21600"/>
              <a:gd name="T11" fmla="*/ 48387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4580" name="AutoShape 148"/>
          <p:cNvSpPr>
            <a:spLocks noChangeArrowheads="1"/>
          </p:cNvSpPr>
          <p:nvPr/>
        </p:nvSpPr>
        <p:spPr bwMode="auto">
          <a:xfrm rot="10800000">
            <a:off x="8442617" y="4704606"/>
            <a:ext cx="259766" cy="649188"/>
          </a:xfrm>
          <a:custGeom>
            <a:avLst/>
            <a:gdLst>
              <a:gd name="T0" fmla="*/ 1209558 w 21600"/>
              <a:gd name="T1" fmla="*/ 0 h 21600"/>
              <a:gd name="T2" fmla="*/ 302419 w 21600"/>
              <a:gd name="T3" fmla="*/ 4838700 h 21600"/>
              <a:gd name="T4" fmla="*/ 1209558 w 21600"/>
              <a:gd name="T5" fmla="*/ 2419350 h 21600"/>
              <a:gd name="T6" fmla="*/ 2721768 w 21600"/>
              <a:gd name="T7" fmla="*/ 4838700 h 21600"/>
              <a:gd name="T8" fmla="*/ 2116931 w 21600"/>
              <a:gd name="T9" fmla="*/ 7258050 h 21600"/>
              <a:gd name="T10" fmla="*/ 1512094 w 21600"/>
              <a:gd name="T11" fmla="*/ 48387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1621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4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5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5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74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5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  <p:bldP spid="274436" grpId="0" autoUpdateAnimBg="0"/>
      <p:bldP spid="274437" grpId="0" autoUpdateAnimBg="0"/>
      <p:bldP spid="274438" grpId="0" autoUpdateAnimBg="0"/>
      <p:bldP spid="274507" grpId="0" autoUpdateAnimBg="0"/>
      <p:bldP spid="274508" grpId="0" autoUpdateAnimBg="0"/>
      <p:bldP spid="274509" grpId="0" autoUpdateAnimBg="0"/>
      <p:bldP spid="274510" grpId="0" animBg="1" autoUpdateAnimBg="0"/>
      <p:bldP spid="274577" grpId="0" animBg="1"/>
      <p:bldP spid="274578" grpId="0" animBg="1"/>
      <p:bldP spid="274579" grpId="0" animBg="1"/>
      <p:bldP spid="27458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726232-846F-43D9-B068-5A0B31E0DB50}" type="slidenum">
              <a:rPr lang="fr-FR" altLang="en-US" sz="1400"/>
              <a:pPr eaLnBrk="1" hangingPunct="1"/>
              <a:t>48</a:t>
            </a:fld>
            <a:endParaRPr lang="fr-FR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Bully Algorithm </a:t>
            </a:r>
            <a:r>
              <a:rPr lang="en-US" altLang="en-US" baseline="-25000" smtClean="0"/>
              <a:t>(2)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0" y="5334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Election started by a process when it notices, through timeouts,  that the coordinator has failed</a:t>
            </a:r>
            <a:endParaRPr lang="en-US" altLang="en-US" sz="1800"/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2286000" y="3429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Three types of messages:</a:t>
            </a:r>
            <a:endParaRPr lang="en-US" altLang="en-US" baseline="-25000"/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2743200" y="48006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i="1"/>
              <a:t> </a:t>
            </a:r>
            <a:r>
              <a:rPr lang="en-US" altLang="en-US" i="1">
                <a:solidFill>
                  <a:srgbClr val="FF0000"/>
                </a:solidFill>
              </a:rPr>
              <a:t>Coordinator</a:t>
            </a:r>
            <a:r>
              <a:rPr lang="en-US" altLang="en-US"/>
              <a:t>: announces the new coordinator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743200" y="2209801"/>
            <a:ext cx="739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 Each process knows which processes have higher identifiers, and it can communicate with all such processes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2286000" y="1752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Hypotheses (cont’d):</a:t>
            </a:r>
            <a:endParaRPr lang="en-US" altLang="en-US" baseline="-25000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2743201" y="3886200"/>
            <a:ext cx="396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i="1"/>
              <a:t> </a:t>
            </a:r>
            <a:r>
              <a:rPr lang="en-US" altLang="en-US" i="1">
                <a:solidFill>
                  <a:srgbClr val="FF0000"/>
                </a:solidFill>
              </a:rPr>
              <a:t>Election</a:t>
            </a:r>
            <a:r>
              <a:rPr lang="en-US" altLang="en-US"/>
              <a:t>: starts an election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2743201" y="4343400"/>
            <a:ext cx="647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i="1"/>
              <a:t> </a:t>
            </a:r>
            <a:r>
              <a:rPr lang="en-US" altLang="en-US" i="1">
                <a:solidFill>
                  <a:srgbClr val="FF0000"/>
                </a:solidFill>
              </a:rPr>
              <a:t>OK</a:t>
            </a:r>
            <a:r>
              <a:rPr lang="en-US" altLang="en-US"/>
              <a:t>: sent in response to an election message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27295703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autoUpdateAnimBg="0"/>
      <p:bldP spid="275460" grpId="0" autoUpdateAnimBg="0"/>
      <p:bldP spid="275461" grpId="0" autoUpdateAnimBg="0"/>
      <p:bldP spid="275462" grpId="0" autoUpdateAnimBg="0"/>
      <p:bldP spid="275463" grpId="0" autoUpdateAnimBg="0"/>
      <p:bldP spid="275464" grpId="0" autoUpdateAnimBg="0"/>
      <p:bldP spid="27546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819DB5-F3F4-4816-8D7D-9E94FDFF92A6}" type="slidenum">
              <a:rPr lang="fr-FR" altLang="en-US" sz="1400"/>
              <a:pPr eaLnBrk="1" hangingPunct="1"/>
              <a:t>49</a:t>
            </a:fld>
            <a:endParaRPr lang="fr-FR" altLang="en-US" sz="1400"/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5715000" y="5715001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Coordinator</a:t>
            </a:r>
            <a:endParaRPr lang="en-US" altLang="en-US" sz="2000" b="1" baseline="-25000"/>
          </a:p>
        </p:txBody>
      </p:sp>
      <p:sp>
        <p:nvSpPr>
          <p:cNvPr id="276533" name="Rectangle 53"/>
          <p:cNvSpPr>
            <a:spLocks noChangeArrowheads="1"/>
          </p:cNvSpPr>
          <p:nvPr/>
        </p:nvSpPr>
        <p:spPr bwMode="auto">
          <a:xfrm>
            <a:off x="5715000" y="5715001"/>
            <a:ext cx="237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Coordinator failed</a:t>
            </a:r>
            <a:endParaRPr lang="en-US" altLang="en-US" sz="2000" b="1" baseline="-25000">
              <a:solidFill>
                <a:schemeClr val="hlink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81600" y="2755901"/>
            <a:ext cx="2171700" cy="2962275"/>
            <a:chOff x="2304" y="1736"/>
            <a:chExt cx="1368" cy="1866"/>
          </a:xfrm>
        </p:grpSpPr>
        <p:sp>
          <p:nvSpPr>
            <p:cNvPr id="31794" name="Text Box 3"/>
            <p:cNvSpPr txBox="1">
              <a:spLocks noChangeArrowheads="1"/>
            </p:cNvSpPr>
            <p:nvPr/>
          </p:nvSpPr>
          <p:spPr bwMode="auto">
            <a:xfrm rot="3761478">
              <a:off x="3219" y="1958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/>
                <a:t>Election</a:t>
              </a:r>
            </a:p>
          </p:txBody>
        </p:sp>
        <p:cxnSp>
          <p:nvCxnSpPr>
            <p:cNvPr id="31795" name="AutoShape 4"/>
            <p:cNvCxnSpPr>
              <a:cxnSpLocks noChangeShapeType="1"/>
            </p:cNvCxnSpPr>
            <p:nvPr/>
          </p:nvCxnSpPr>
          <p:spPr bwMode="auto">
            <a:xfrm flipH="1">
              <a:off x="2400" y="2640"/>
              <a:ext cx="986" cy="9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6" name="AutoShape 5"/>
            <p:cNvCxnSpPr>
              <a:cxnSpLocks noChangeShapeType="1"/>
            </p:cNvCxnSpPr>
            <p:nvPr/>
          </p:nvCxnSpPr>
          <p:spPr bwMode="auto">
            <a:xfrm>
              <a:off x="3288" y="1872"/>
              <a:ext cx="24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7" name="AutoShape 6"/>
            <p:cNvCxnSpPr>
              <a:cxnSpLocks noChangeShapeType="1"/>
            </p:cNvCxnSpPr>
            <p:nvPr/>
          </p:nvCxnSpPr>
          <p:spPr bwMode="auto">
            <a:xfrm flipH="1">
              <a:off x="2304" y="1872"/>
              <a:ext cx="984" cy="16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98" name="Text Box 7"/>
            <p:cNvSpPr txBox="1">
              <a:spLocks noChangeArrowheads="1"/>
            </p:cNvSpPr>
            <p:nvPr/>
          </p:nvSpPr>
          <p:spPr bwMode="auto">
            <a:xfrm rot="-2731466">
              <a:off x="2636" y="2770"/>
              <a:ext cx="7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Election</a:t>
              </a:r>
            </a:p>
          </p:txBody>
        </p:sp>
        <p:sp>
          <p:nvSpPr>
            <p:cNvPr id="31799" name="Text Box 8"/>
            <p:cNvSpPr txBox="1">
              <a:spLocks noChangeArrowheads="1"/>
            </p:cNvSpPr>
            <p:nvPr/>
          </p:nvSpPr>
          <p:spPr bwMode="auto">
            <a:xfrm rot="-3587633">
              <a:off x="2386" y="2500"/>
              <a:ext cx="7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Election</a:t>
              </a:r>
            </a:p>
          </p:txBody>
        </p:sp>
      </p:grp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4914900" y="5638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8</a:t>
            </a:r>
          </a:p>
        </p:txBody>
      </p:sp>
      <p:sp>
        <p:nvSpPr>
          <p:cNvPr id="276490" name="Oval 10"/>
          <p:cNvSpPr>
            <a:spLocks noChangeArrowheads="1"/>
          </p:cNvSpPr>
          <p:nvPr/>
        </p:nvSpPr>
        <p:spPr bwMode="auto">
          <a:xfrm>
            <a:off x="3352800" y="48768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276491" name="Oval 11"/>
          <p:cNvSpPr>
            <a:spLocks noChangeArrowheads="1"/>
          </p:cNvSpPr>
          <p:nvPr/>
        </p:nvSpPr>
        <p:spPr bwMode="auto">
          <a:xfrm>
            <a:off x="2971800" y="37338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sp>
        <p:nvSpPr>
          <p:cNvPr id="3175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Bully Algorithm </a:t>
            </a:r>
            <a:r>
              <a:rPr lang="en-US" altLang="en-US" baseline="-25000" smtClean="0"/>
              <a:t>(3)</a:t>
            </a:r>
          </a:p>
        </p:txBody>
      </p:sp>
      <p:sp>
        <p:nvSpPr>
          <p:cNvPr id="276493" name="Oval 13"/>
          <p:cNvSpPr>
            <a:spLocks noChangeArrowheads="1"/>
          </p:cNvSpPr>
          <p:nvPr/>
        </p:nvSpPr>
        <p:spPr bwMode="auto">
          <a:xfrm>
            <a:off x="3352800" y="24384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4914900" y="16764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6477000" y="48768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6858000" y="37338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4038600" y="3429001"/>
            <a:ext cx="2514600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Process 5 detects it first</a:t>
            </a:r>
            <a:endParaRPr lang="en-US" altLang="en-US" sz="2000" b="1" baseline="-25000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505200" y="2894014"/>
            <a:ext cx="3352800" cy="2822575"/>
            <a:chOff x="1248" y="1823"/>
            <a:chExt cx="2112" cy="1778"/>
          </a:xfrm>
        </p:grpSpPr>
        <p:cxnSp>
          <p:nvCxnSpPr>
            <p:cNvPr id="31788" name="AutoShape 20"/>
            <p:cNvCxnSpPr>
              <a:cxnSpLocks noChangeShapeType="1"/>
            </p:cNvCxnSpPr>
            <p:nvPr/>
          </p:nvCxnSpPr>
          <p:spPr bwMode="auto">
            <a:xfrm flipV="1">
              <a:off x="1248" y="1823"/>
              <a:ext cx="1921" cy="6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9" name="AutoShape 21"/>
            <p:cNvCxnSpPr>
              <a:cxnSpLocks noChangeShapeType="1"/>
            </p:cNvCxnSpPr>
            <p:nvPr/>
          </p:nvCxnSpPr>
          <p:spPr bwMode="auto">
            <a:xfrm>
              <a:off x="1248" y="2520"/>
              <a:ext cx="211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0" name="AutoShape 22"/>
            <p:cNvCxnSpPr>
              <a:cxnSpLocks noChangeShapeType="1"/>
            </p:cNvCxnSpPr>
            <p:nvPr/>
          </p:nvCxnSpPr>
          <p:spPr bwMode="auto">
            <a:xfrm>
              <a:off x="1248" y="2520"/>
              <a:ext cx="937" cy="10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91" name="Text Box 23"/>
            <p:cNvSpPr txBox="1">
              <a:spLocks noChangeArrowheads="1"/>
            </p:cNvSpPr>
            <p:nvPr/>
          </p:nvSpPr>
          <p:spPr bwMode="auto">
            <a:xfrm>
              <a:off x="2064" y="2304"/>
              <a:ext cx="7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Election</a:t>
              </a:r>
            </a:p>
          </p:txBody>
        </p:sp>
        <p:sp>
          <p:nvSpPr>
            <p:cNvPr id="31792" name="Text Box 24"/>
            <p:cNvSpPr txBox="1">
              <a:spLocks noChangeArrowheads="1"/>
            </p:cNvSpPr>
            <p:nvPr/>
          </p:nvSpPr>
          <p:spPr bwMode="auto">
            <a:xfrm rot="-1089355">
              <a:off x="1950" y="1910"/>
              <a:ext cx="7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Election</a:t>
              </a:r>
            </a:p>
          </p:txBody>
        </p:sp>
        <p:sp>
          <p:nvSpPr>
            <p:cNvPr id="31793" name="Text Box 25"/>
            <p:cNvSpPr txBox="1">
              <a:spLocks noChangeArrowheads="1"/>
            </p:cNvSpPr>
            <p:nvPr/>
          </p:nvSpPr>
          <p:spPr bwMode="auto">
            <a:xfrm rot="3002233">
              <a:off x="1536" y="2962"/>
              <a:ext cx="7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Election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505200" y="2895601"/>
            <a:ext cx="3352800" cy="1160463"/>
            <a:chOff x="3648" y="864"/>
            <a:chExt cx="2112" cy="731"/>
          </a:xfrm>
        </p:grpSpPr>
        <p:cxnSp>
          <p:nvCxnSpPr>
            <p:cNvPr id="31784" name="AutoShape 27"/>
            <p:cNvCxnSpPr>
              <a:cxnSpLocks noChangeShapeType="1"/>
            </p:cNvCxnSpPr>
            <p:nvPr/>
          </p:nvCxnSpPr>
          <p:spPr bwMode="auto">
            <a:xfrm flipV="1">
              <a:off x="3648" y="864"/>
              <a:ext cx="1921" cy="6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5" name="AutoShape 28"/>
            <p:cNvCxnSpPr>
              <a:cxnSpLocks noChangeShapeType="1"/>
            </p:cNvCxnSpPr>
            <p:nvPr/>
          </p:nvCxnSpPr>
          <p:spPr bwMode="auto">
            <a:xfrm>
              <a:off x="3648" y="1561"/>
              <a:ext cx="211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6" name="Text Box 29"/>
            <p:cNvSpPr txBox="1">
              <a:spLocks noChangeArrowheads="1"/>
            </p:cNvSpPr>
            <p:nvPr/>
          </p:nvSpPr>
          <p:spPr bwMode="auto">
            <a:xfrm>
              <a:off x="4464" y="134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OK</a:t>
              </a:r>
            </a:p>
          </p:txBody>
        </p:sp>
        <p:sp>
          <p:nvSpPr>
            <p:cNvPr id="31787" name="Text Box 30"/>
            <p:cNvSpPr txBox="1">
              <a:spLocks noChangeArrowheads="1"/>
            </p:cNvSpPr>
            <p:nvPr/>
          </p:nvSpPr>
          <p:spPr bwMode="auto">
            <a:xfrm rot="-1089355">
              <a:off x="4396" y="96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OK</a:t>
              </a:r>
            </a:p>
          </p:txBody>
        </p:sp>
      </p:grpSp>
      <p:sp>
        <p:nvSpPr>
          <p:cNvPr id="276511" name="Oval 31"/>
          <p:cNvSpPr>
            <a:spLocks noChangeArrowheads="1"/>
          </p:cNvSpPr>
          <p:nvPr/>
        </p:nvSpPr>
        <p:spPr bwMode="auto">
          <a:xfrm>
            <a:off x="4914900" y="56388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8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67514" y="2952750"/>
            <a:ext cx="471487" cy="781050"/>
            <a:chOff x="4887" y="1296"/>
            <a:chExt cx="297" cy="492"/>
          </a:xfrm>
        </p:grpSpPr>
        <p:cxnSp>
          <p:nvCxnSpPr>
            <p:cNvPr id="31782" name="AutoShape 33"/>
            <p:cNvCxnSpPr>
              <a:cxnSpLocks noChangeShapeType="1"/>
            </p:cNvCxnSpPr>
            <p:nvPr/>
          </p:nvCxnSpPr>
          <p:spPr bwMode="auto">
            <a:xfrm>
              <a:off x="4887" y="1308"/>
              <a:ext cx="24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3" name="Text Box 34"/>
            <p:cNvSpPr txBox="1">
              <a:spLocks noChangeArrowheads="1"/>
            </p:cNvSpPr>
            <p:nvPr/>
          </p:nvSpPr>
          <p:spPr bwMode="auto">
            <a:xfrm rot="3761478">
              <a:off x="4903" y="134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/>
                <a:t>OK</a:t>
              </a:r>
            </a:p>
          </p:txBody>
        </p:sp>
      </p:grpSp>
      <p:sp>
        <p:nvSpPr>
          <p:cNvPr id="276515" name="Oval 35"/>
          <p:cNvSpPr>
            <a:spLocks noChangeArrowheads="1"/>
          </p:cNvSpPr>
          <p:nvPr/>
        </p:nvSpPr>
        <p:spPr bwMode="auto">
          <a:xfrm>
            <a:off x="6477000" y="24384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505200" y="2209800"/>
            <a:ext cx="3886200" cy="3506788"/>
            <a:chOff x="3312" y="384"/>
            <a:chExt cx="2448" cy="2209"/>
          </a:xfrm>
        </p:grpSpPr>
        <p:cxnSp>
          <p:nvCxnSpPr>
            <p:cNvPr id="31768" name="AutoShape 37"/>
            <p:cNvCxnSpPr>
              <a:cxnSpLocks noChangeShapeType="1"/>
            </p:cNvCxnSpPr>
            <p:nvPr/>
          </p:nvCxnSpPr>
          <p:spPr bwMode="auto">
            <a:xfrm>
              <a:off x="4368" y="384"/>
              <a:ext cx="1105" cy="10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9" name="Text Box 38"/>
            <p:cNvSpPr txBox="1">
              <a:spLocks noChangeArrowheads="1"/>
            </p:cNvSpPr>
            <p:nvPr/>
          </p:nvSpPr>
          <p:spPr bwMode="auto">
            <a:xfrm rot="2681470">
              <a:off x="4477" y="689"/>
              <a:ext cx="1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Coordinator</a:t>
              </a:r>
            </a:p>
          </p:txBody>
        </p:sp>
        <p:sp>
          <p:nvSpPr>
            <p:cNvPr id="31770" name="Text Box 39"/>
            <p:cNvSpPr txBox="1">
              <a:spLocks noChangeArrowheads="1"/>
            </p:cNvSpPr>
            <p:nvPr/>
          </p:nvSpPr>
          <p:spPr bwMode="auto">
            <a:xfrm rot="1175186">
              <a:off x="3922" y="897"/>
              <a:ext cx="1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Coordinator</a:t>
              </a:r>
            </a:p>
          </p:txBody>
        </p:sp>
        <p:cxnSp>
          <p:nvCxnSpPr>
            <p:cNvPr id="31771" name="AutoShape 40"/>
            <p:cNvCxnSpPr>
              <a:cxnSpLocks noChangeShapeType="1"/>
            </p:cNvCxnSpPr>
            <p:nvPr/>
          </p:nvCxnSpPr>
          <p:spPr bwMode="auto">
            <a:xfrm>
              <a:off x="3503" y="815"/>
              <a:ext cx="1921" cy="6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2" name="Text Box 41"/>
            <p:cNvSpPr txBox="1">
              <a:spLocks noChangeArrowheads="1"/>
            </p:cNvSpPr>
            <p:nvPr/>
          </p:nvSpPr>
          <p:spPr bwMode="auto">
            <a:xfrm rot="-83942">
              <a:off x="3679" y="1296"/>
              <a:ext cx="1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Coordinator</a:t>
              </a:r>
            </a:p>
          </p:txBody>
        </p:sp>
        <p:cxnSp>
          <p:nvCxnSpPr>
            <p:cNvPr id="31773" name="AutoShape 42"/>
            <p:cNvCxnSpPr>
              <a:cxnSpLocks noChangeShapeType="1"/>
            </p:cNvCxnSpPr>
            <p:nvPr/>
          </p:nvCxnSpPr>
          <p:spPr bwMode="auto">
            <a:xfrm>
              <a:off x="3312" y="1512"/>
              <a:ext cx="211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4" name="Text Box 43"/>
            <p:cNvSpPr txBox="1">
              <a:spLocks noChangeArrowheads="1"/>
            </p:cNvSpPr>
            <p:nvPr/>
          </p:nvSpPr>
          <p:spPr bwMode="auto">
            <a:xfrm rot="-1002755">
              <a:off x="3729" y="1789"/>
              <a:ext cx="1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Coordinator</a:t>
              </a:r>
            </a:p>
          </p:txBody>
        </p:sp>
        <p:cxnSp>
          <p:nvCxnSpPr>
            <p:cNvPr id="31775" name="AutoShape 44"/>
            <p:cNvCxnSpPr>
              <a:cxnSpLocks noChangeShapeType="1"/>
            </p:cNvCxnSpPr>
            <p:nvPr/>
          </p:nvCxnSpPr>
          <p:spPr bwMode="auto">
            <a:xfrm flipV="1">
              <a:off x="3552" y="1631"/>
              <a:ext cx="1921" cy="6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6" name="Text Box 45"/>
            <p:cNvSpPr txBox="1">
              <a:spLocks noChangeArrowheads="1"/>
            </p:cNvSpPr>
            <p:nvPr/>
          </p:nvSpPr>
          <p:spPr bwMode="auto">
            <a:xfrm rot="-2687128">
              <a:off x="4237" y="2085"/>
              <a:ext cx="1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Coordinator</a:t>
              </a:r>
            </a:p>
          </p:txBody>
        </p:sp>
        <p:cxnSp>
          <p:nvCxnSpPr>
            <p:cNvPr id="31777" name="AutoShape 46"/>
            <p:cNvCxnSpPr>
              <a:cxnSpLocks noChangeShapeType="1"/>
            </p:cNvCxnSpPr>
            <p:nvPr/>
          </p:nvCxnSpPr>
          <p:spPr bwMode="auto">
            <a:xfrm flipV="1">
              <a:off x="4487" y="1631"/>
              <a:ext cx="986" cy="9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8" name="AutoShape 47"/>
            <p:cNvCxnSpPr>
              <a:cxnSpLocks noChangeShapeType="1"/>
            </p:cNvCxnSpPr>
            <p:nvPr/>
          </p:nvCxnSpPr>
          <p:spPr bwMode="auto">
            <a:xfrm flipV="1">
              <a:off x="5352" y="1680"/>
              <a:ext cx="240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9" name="Text Box 48"/>
            <p:cNvSpPr txBox="1">
              <a:spLocks noChangeArrowheads="1"/>
            </p:cNvSpPr>
            <p:nvPr/>
          </p:nvSpPr>
          <p:spPr bwMode="auto">
            <a:xfrm rot="-3750623">
              <a:off x="5319" y="1775"/>
              <a:ext cx="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/>
                <a:t>Coord.</a:t>
              </a:r>
            </a:p>
          </p:txBody>
        </p:sp>
        <p:cxnSp>
          <p:nvCxnSpPr>
            <p:cNvPr id="31780" name="AutoShape 49"/>
            <p:cNvCxnSpPr>
              <a:cxnSpLocks noChangeShapeType="1"/>
            </p:cNvCxnSpPr>
            <p:nvPr/>
          </p:nvCxnSpPr>
          <p:spPr bwMode="auto">
            <a:xfrm>
              <a:off x="5351" y="852"/>
              <a:ext cx="24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1" name="Text Box 50"/>
            <p:cNvSpPr txBox="1">
              <a:spLocks noChangeArrowheads="1"/>
            </p:cNvSpPr>
            <p:nvPr/>
          </p:nvSpPr>
          <p:spPr bwMode="auto">
            <a:xfrm rot="3761478">
              <a:off x="5346" y="1034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 i="1"/>
                <a:t>Coord.</a:t>
              </a:r>
            </a:p>
          </p:txBody>
        </p:sp>
      </p:grpSp>
      <p:sp>
        <p:nvSpPr>
          <p:cNvPr id="276531" name="Oval 51"/>
          <p:cNvSpPr>
            <a:spLocks noChangeArrowheads="1"/>
          </p:cNvSpPr>
          <p:nvPr/>
        </p:nvSpPr>
        <p:spPr bwMode="auto">
          <a:xfrm>
            <a:off x="6858000" y="3733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sp>
        <p:nvSpPr>
          <p:cNvPr id="276532" name="Rectangle 52"/>
          <p:cNvSpPr>
            <a:spLocks noChangeArrowheads="1"/>
          </p:cNvSpPr>
          <p:nvPr/>
        </p:nvSpPr>
        <p:spPr bwMode="auto">
          <a:xfrm>
            <a:off x="7516814" y="3810001"/>
            <a:ext cx="223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New Coordinator</a:t>
            </a:r>
            <a:endParaRPr lang="en-US" altLang="en-US" sz="2000" b="1" baseline="-25000"/>
          </a:p>
        </p:txBody>
      </p:sp>
      <p:sp>
        <p:nvSpPr>
          <p:cNvPr id="276534" name="Rectangle 54"/>
          <p:cNvSpPr>
            <a:spLocks noChangeArrowheads="1"/>
          </p:cNvSpPr>
          <p:nvPr/>
        </p:nvSpPr>
        <p:spPr bwMode="auto">
          <a:xfrm>
            <a:off x="5791200" y="57150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0668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7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7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7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7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7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7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7" grpId="0" autoUpdateAnimBg="0"/>
      <p:bldP spid="276533" grpId="0" autoUpdateAnimBg="0"/>
      <p:bldP spid="276489" grpId="0" animBg="1" autoUpdateAnimBg="0"/>
      <p:bldP spid="276490" grpId="0" animBg="1" autoUpdateAnimBg="0"/>
      <p:bldP spid="276491" grpId="0" animBg="1" autoUpdateAnimBg="0"/>
      <p:bldP spid="276493" grpId="0" animBg="1" autoUpdateAnimBg="0"/>
      <p:bldP spid="276494" grpId="0" animBg="1" autoUpdateAnimBg="0"/>
      <p:bldP spid="276495" grpId="0" animBg="1" autoUpdateAnimBg="0"/>
      <p:bldP spid="276496" grpId="0" animBg="1" autoUpdateAnimBg="0"/>
      <p:bldP spid="276498" grpId="0" animBg="1" autoUpdateAnimBg="0"/>
      <p:bldP spid="276511" grpId="0" animBg="1" autoUpdateAnimBg="0"/>
      <p:bldP spid="276515" grpId="0" animBg="1" autoUpdateAnimBg="0"/>
      <p:bldP spid="276531" grpId="0" animBg="1" autoUpdateAnimBg="0"/>
      <p:bldP spid="276532" grpId="0" autoUpdateAnimBg="0"/>
      <p:bldP spid="2765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B64301-7F3D-4DDF-86ED-ECF7F412E59D}" type="slidenum">
              <a:rPr lang="fr-FR" altLang="en-US" sz="1400"/>
              <a:pPr eaLnBrk="1" hangingPunct="1"/>
              <a:t>5</a:t>
            </a:fld>
            <a:endParaRPr lang="fr-FR" altLang="en-US" sz="1400"/>
          </a:p>
        </p:txBody>
      </p:sp>
      <p:sp>
        <p:nvSpPr>
          <p:cNvPr id="112669" name="Rectangle 1053"/>
          <p:cNvSpPr>
            <a:spLocks noChangeArrowheads="1"/>
          </p:cNvSpPr>
          <p:nvPr/>
        </p:nvSpPr>
        <p:spPr bwMode="auto">
          <a:xfrm>
            <a:off x="2286000" y="2554289"/>
            <a:ext cx="77724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Processes independent from each other</a:t>
            </a:r>
            <a:endParaRPr lang="en-US" altLang="en-US" sz="1800"/>
          </a:p>
        </p:txBody>
      </p:sp>
      <p:sp>
        <p:nvSpPr>
          <p:cNvPr id="112655" name="Rectangle 1039"/>
          <p:cNvSpPr>
            <a:spLocks noGrp="1" noChangeArrowheads="1"/>
          </p:cNvSpPr>
          <p:nvPr>
            <p:ph type="body" idx="1"/>
          </p:nvPr>
        </p:nvSpPr>
        <p:spPr>
          <a:xfrm>
            <a:off x="2286000" y="1804989"/>
            <a:ext cx="7772400" cy="7699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dirty="0" smtClean="0"/>
              <a:t>Each pair of processes is connected by reliable channels</a:t>
            </a:r>
            <a:endParaRPr lang="en-US" altLang="en-US" sz="2400" b="1" dirty="0"/>
          </a:p>
        </p:txBody>
      </p:sp>
      <p:graphicFrame>
        <p:nvGraphicFramePr>
          <p:cNvPr id="112673" name="Object 1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93505"/>
              </p:ext>
            </p:extLst>
          </p:nvPr>
        </p:nvGraphicFramePr>
        <p:xfrm>
          <a:off x="7694591" y="3571874"/>
          <a:ext cx="3553671" cy="230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Bitmap Image" r:id="rId3" imgW="2610214" imgH="1695687" progId="PBrush">
                  <p:embed/>
                </p:oleObj>
              </mc:Choice>
              <mc:Fallback>
                <p:oleObj name="Bitmap Image" r:id="rId3" imgW="2610214" imgH="1695687" progId="PBrush">
                  <p:embed/>
                  <p:pic>
                    <p:nvPicPr>
                      <p:cNvPr id="112673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591" y="3571874"/>
                        <a:ext cx="3553671" cy="2308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Failure assumptions and failure detectors</a:t>
            </a:r>
            <a:endParaRPr lang="en-US" altLang="en-US" dirty="0" smtClean="0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2285999" y="3189288"/>
            <a:ext cx="459812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 smtClean="0"/>
              <a:t>Network: don’t </a:t>
            </a:r>
            <a:r>
              <a:rPr lang="en-US" altLang="en-US" dirty="0"/>
              <a:t>disconnect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1800" dirty="0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>
            <a:off x="2156226" y="4100513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Processes fail only by crashing</a:t>
            </a:r>
          </a:p>
        </p:txBody>
      </p:sp>
      <p:sp>
        <p:nvSpPr>
          <p:cNvPr id="112672" name="Rectangle 1056"/>
          <p:cNvSpPr>
            <a:spLocks noChangeArrowheads="1"/>
          </p:cNvSpPr>
          <p:nvPr/>
        </p:nvSpPr>
        <p:spPr bwMode="auto">
          <a:xfrm>
            <a:off x="2156226" y="4990306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Local failure detector</a:t>
            </a:r>
          </a:p>
        </p:txBody>
      </p:sp>
    </p:spTree>
    <p:extLst>
      <p:ext uri="{BB962C8B-B14F-4D97-AF65-F5344CB8AC3E}">
        <p14:creationId xmlns:p14="http://schemas.microsoft.com/office/powerpoint/2010/main" val="29110082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9" grpId="0" build="p" autoUpdateAnimBg="0"/>
      <p:bldP spid="112655" grpId="0" build="p" autoUpdateAnimBg="0" advAuto="0"/>
      <p:bldP spid="112642" grpId="0" autoUpdateAnimBg="0"/>
      <p:bldP spid="112670" grpId="0" build="p" autoUpdateAnimBg="0"/>
      <p:bldP spid="112671" grpId="0" build="p" autoUpdateAnimBg="0"/>
      <p:bldP spid="11267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4D634F-7B1C-4783-9DCF-42FE245C8BEB}" type="slidenum">
              <a:rPr lang="fr-FR" altLang="en-US" sz="1400"/>
              <a:pPr eaLnBrk="1" hangingPunct="1"/>
              <a:t>50</a:t>
            </a:fld>
            <a:endParaRPr lang="fr-FR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Bully Algorithm </a:t>
            </a:r>
            <a:r>
              <a:rPr lang="en-US" altLang="en-US" baseline="-25000" smtClean="0"/>
              <a:t>(4)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667000" y="5530850"/>
            <a:ext cx="7467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u="sng">
                <a:solidFill>
                  <a:schemeClr val="folHlink"/>
                </a:solidFill>
              </a:rPr>
              <a:t>Else</a:t>
            </a:r>
            <a:r>
              <a:rPr lang="en-US" altLang="en-US" sz="2000" b="1">
                <a:solidFill>
                  <a:schemeClr val="folHlink"/>
                </a:solidFill>
              </a:rPr>
              <a:t>  waits until receipt of the message (</a:t>
            </a:r>
            <a:r>
              <a:rPr lang="en-US" altLang="en-US" sz="2000" b="1" i="1">
                <a:solidFill>
                  <a:schemeClr val="folHlink"/>
                </a:solidFill>
              </a:rPr>
              <a:t>coordinator)</a:t>
            </a:r>
            <a:r>
              <a:rPr lang="en-US" altLang="en-US" sz="2000" b="1">
                <a:solidFill>
                  <a:schemeClr val="folHlink"/>
                </a:solidFill>
              </a:rPr>
              <a:t> </a:t>
            </a:r>
          </a:p>
          <a:p>
            <a:r>
              <a:rPr lang="en-US" altLang="en-US" sz="1800">
                <a:solidFill>
                  <a:schemeClr val="folHlink"/>
                </a:solidFill>
              </a:rPr>
              <a:t>(if it doesn’t arrive during  another timeout T’, it begins another election)</a:t>
            </a:r>
          </a:p>
          <a:p>
            <a:endParaRPr lang="en-US" altLang="en-US" sz="1200" b="1" baseline="-25000">
              <a:solidFill>
                <a:schemeClr val="folHlink"/>
              </a:solidFill>
            </a:endParaRP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2438400" y="2833688"/>
            <a:ext cx="2651688" cy="40011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p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 starts the election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2667001" y="3335338"/>
            <a:ext cx="6086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</a:rPr>
              <a:t>Send the message (</a:t>
            </a:r>
            <a:r>
              <a:rPr lang="en-US" altLang="en-US" sz="2000" b="1" i="1">
                <a:solidFill>
                  <a:schemeClr val="folHlink"/>
                </a:solidFill>
              </a:rPr>
              <a:t>Election, p</a:t>
            </a:r>
            <a:r>
              <a:rPr lang="en-US" altLang="en-US" sz="2000" b="1" i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 i="1">
                <a:solidFill>
                  <a:schemeClr val="folHlink"/>
                </a:solidFill>
              </a:rPr>
              <a:t>)</a:t>
            </a:r>
            <a:r>
              <a:rPr lang="en-US" altLang="en-US" sz="2000" b="1">
                <a:solidFill>
                  <a:schemeClr val="folHlink"/>
                </a:solidFill>
              </a:rPr>
              <a:t> to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, i.e.,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&gt;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2667000" y="3732214"/>
            <a:ext cx="65913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000" b="1">
                <a:solidFill>
                  <a:schemeClr val="folHlink"/>
                </a:solidFill>
              </a:rPr>
              <a:t>Waits until all messages (</a:t>
            </a:r>
            <a:r>
              <a:rPr lang="en-US" altLang="en-US" sz="2000" b="1" i="1">
                <a:solidFill>
                  <a:schemeClr val="folHlink"/>
                </a:solidFill>
              </a:rPr>
              <a:t>OK, p</a:t>
            </a:r>
            <a:r>
              <a:rPr lang="en-US" altLang="en-US" sz="2000" b="1" i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) from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 </a:t>
            </a:r>
            <a:r>
              <a:rPr lang="en-US" altLang="en-US" sz="2000" b="1">
                <a:solidFill>
                  <a:schemeClr val="folHlink"/>
                </a:solidFill>
              </a:rPr>
              <a:t>are received;</a:t>
            </a:r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2667001" y="4249738"/>
            <a:ext cx="48718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u="sng">
                <a:solidFill>
                  <a:schemeClr val="folHlink"/>
                </a:solidFill>
              </a:rPr>
              <a:t>If</a:t>
            </a:r>
            <a:r>
              <a:rPr lang="en-US" altLang="en-US" sz="2000" b="1">
                <a:solidFill>
                  <a:schemeClr val="folHlink"/>
                </a:solidFill>
              </a:rPr>
              <a:t> no message (</a:t>
            </a:r>
            <a:r>
              <a:rPr lang="en-US" altLang="en-US" sz="2000" b="1" i="1">
                <a:solidFill>
                  <a:schemeClr val="folHlink"/>
                </a:solidFill>
              </a:rPr>
              <a:t>OK, p</a:t>
            </a:r>
            <a:r>
              <a:rPr lang="en-US" altLang="en-US" sz="2000" b="1" i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) arrives during T</a:t>
            </a:r>
          </a:p>
        </p:txBody>
      </p:sp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2667000" y="4738689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u="sng">
                <a:solidFill>
                  <a:schemeClr val="folHlink"/>
                </a:solidFill>
              </a:rPr>
              <a:t>Then</a:t>
            </a:r>
            <a:r>
              <a:rPr lang="en-US" altLang="en-US" sz="2000" b="1">
                <a:solidFill>
                  <a:schemeClr val="folHlink"/>
                </a:solidFill>
              </a:rPr>
              <a:t>  	Elected :=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; </a:t>
            </a:r>
          </a:p>
          <a:p>
            <a:r>
              <a:rPr lang="en-US" altLang="en-US" sz="2000" b="1">
                <a:solidFill>
                  <a:schemeClr val="folHlink"/>
                </a:solidFill>
              </a:rPr>
              <a:t>	Send the</a:t>
            </a:r>
            <a:r>
              <a:rPr lang="en-US" altLang="en-US" sz="1600" b="1">
                <a:solidFill>
                  <a:schemeClr val="folHlink"/>
                </a:solidFill>
              </a:rPr>
              <a:t> </a:t>
            </a:r>
            <a:r>
              <a:rPr lang="en-US" altLang="en-US" sz="2000" b="1">
                <a:solidFill>
                  <a:schemeClr val="folHlink"/>
                </a:solidFill>
              </a:rPr>
              <a:t>message (</a:t>
            </a:r>
            <a:r>
              <a:rPr lang="en-US" altLang="en-US" sz="2000" b="1" i="1">
                <a:solidFill>
                  <a:schemeClr val="folHlink"/>
                </a:solidFill>
              </a:rPr>
              <a:t>Coordinator, p</a:t>
            </a:r>
            <a:r>
              <a:rPr lang="en-US" altLang="en-US" sz="2000" b="1" i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 i="1">
                <a:solidFill>
                  <a:schemeClr val="folHlink"/>
                </a:solidFill>
              </a:rPr>
              <a:t>)</a:t>
            </a:r>
            <a:r>
              <a:rPr lang="en-US" altLang="en-US" sz="2000" b="1">
                <a:solidFill>
                  <a:schemeClr val="folHlink"/>
                </a:solidFill>
              </a:rPr>
              <a:t> to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, i.e.,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 &lt;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2667000" y="2270126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</a:rPr>
              <a:t>Elected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>
                <a:solidFill>
                  <a:schemeClr val="folHlink"/>
                </a:solidFill>
              </a:rPr>
              <a:t> := NIL</a:t>
            </a:r>
          </a:p>
        </p:txBody>
      </p:sp>
      <p:sp>
        <p:nvSpPr>
          <p:cNvPr id="277514" name="Rectangle 10"/>
          <p:cNvSpPr>
            <a:spLocks noChangeArrowheads="1"/>
          </p:cNvSpPr>
          <p:nvPr/>
        </p:nvSpPr>
        <p:spPr bwMode="auto">
          <a:xfrm>
            <a:off x="2438401" y="1812926"/>
            <a:ext cx="164782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929385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animBg="1" autoUpdateAnimBg="0"/>
      <p:bldP spid="277509" grpId="0" autoUpdateAnimBg="0"/>
      <p:bldP spid="277510" grpId="0" autoUpdateAnimBg="0"/>
      <p:bldP spid="277511" grpId="0" autoUpdateAnimBg="0"/>
      <p:bldP spid="277512" grpId="0" autoUpdateAnimBg="0"/>
      <p:bldP spid="277513" grpId="0" autoUpdateAnimBg="0"/>
      <p:bldP spid="277514" grpId="0" animBg="1" autoUpdateAnimBg="0"/>
      <p:bldP spid="27751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EFE642-A1E2-49ED-9E3F-6352E0311F58}" type="slidenum">
              <a:rPr lang="fr-FR" altLang="en-US" sz="1400"/>
              <a:pPr eaLnBrk="1" hangingPunct="1"/>
              <a:t>51</a:t>
            </a:fld>
            <a:endParaRPr lang="fr-FR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Bully Algorithm </a:t>
            </a:r>
            <a:r>
              <a:rPr lang="en-US" altLang="en-US" baseline="-25000" smtClean="0"/>
              <a:t>(5)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2971800" y="2514601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</a:rPr>
              <a:t>Elected :=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r>
              <a:rPr lang="en-US" altLang="en-US" sz="2000" b="1">
                <a:solidFill>
                  <a:schemeClr val="folHlink"/>
                </a:solidFill>
              </a:rPr>
              <a:t>; </a:t>
            </a:r>
            <a:endParaRPr lang="en-US" altLang="en-US" sz="2000" b="1" baseline="-25000">
              <a:solidFill>
                <a:schemeClr val="folHlink"/>
              </a:solidFill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2743201" y="1981201"/>
            <a:ext cx="5122863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Receipt of the message (</a:t>
            </a:r>
            <a:r>
              <a:rPr lang="en-US" altLang="en-US" sz="2000" b="1" i="1"/>
              <a:t>Coordinator, p</a:t>
            </a:r>
            <a:r>
              <a:rPr lang="en-US" altLang="en-US" sz="2000" b="1" i="1" baseline="-25000"/>
              <a:t>j</a:t>
            </a:r>
            <a:r>
              <a:rPr lang="en-US" altLang="en-US" sz="2000" b="1" i="1"/>
              <a:t>)</a:t>
            </a:r>
            <a:r>
              <a:rPr lang="en-US" altLang="en-US" sz="2000" b="1"/>
              <a:t> 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2971800" y="3733801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</a:rPr>
              <a:t>Send the message </a:t>
            </a:r>
            <a:r>
              <a:rPr lang="en-US" altLang="en-US" sz="2000" b="1" i="1">
                <a:solidFill>
                  <a:schemeClr val="folHlink"/>
                </a:solidFill>
              </a:rPr>
              <a:t>(OK, p</a:t>
            </a:r>
            <a:r>
              <a:rPr lang="en-US" altLang="en-US" sz="2000" b="1" i="1" baseline="-25000">
                <a:solidFill>
                  <a:schemeClr val="folHlink"/>
                </a:solidFill>
              </a:rPr>
              <a:t>i</a:t>
            </a:r>
            <a:r>
              <a:rPr lang="en-US" altLang="en-US" sz="2000" b="1" i="1">
                <a:solidFill>
                  <a:schemeClr val="folHlink"/>
                </a:solidFill>
              </a:rPr>
              <a:t>)</a:t>
            </a:r>
            <a:r>
              <a:rPr lang="en-US" altLang="en-US" sz="2000" b="1">
                <a:solidFill>
                  <a:schemeClr val="folHlink"/>
                </a:solidFill>
              </a:rPr>
              <a:t> to p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j</a:t>
            </a:r>
            <a:endParaRPr lang="en-US" altLang="en-US" sz="2000" b="1">
              <a:solidFill>
                <a:schemeClr val="folHlink"/>
              </a:solidFill>
            </a:endParaRP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2743201" y="3124200"/>
            <a:ext cx="5275803" cy="40011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Receipt of the message (</a:t>
            </a:r>
            <a:r>
              <a:rPr lang="en-US" altLang="en-US" sz="2000" b="1" i="1"/>
              <a:t>Election, p</a:t>
            </a:r>
            <a:r>
              <a:rPr lang="en-US" altLang="en-US" sz="2000" b="1" i="1" baseline="-25000"/>
              <a:t>j</a:t>
            </a:r>
            <a:r>
              <a:rPr lang="en-US" altLang="en-US" sz="2000" b="1" i="1"/>
              <a:t> )</a:t>
            </a:r>
            <a:r>
              <a:rPr lang="en-US" altLang="en-US" sz="2000" b="1"/>
              <a:t> at p</a:t>
            </a:r>
            <a:r>
              <a:rPr lang="en-US" altLang="en-US" sz="2000" b="1" baseline="-25000"/>
              <a:t>i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2971800" y="4256089"/>
            <a:ext cx="647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</a:rPr>
              <a:t>Start the election unless  it has begun one already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2286000" y="5029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When a process is started to replace a crashed process: it begins an election</a:t>
            </a:r>
            <a:endParaRPr lang="en-US" altLang="en-US" baseline="-25000"/>
          </a:p>
        </p:txBody>
      </p:sp>
    </p:spTree>
    <p:extLst>
      <p:ext uri="{BB962C8B-B14F-4D97-AF65-F5344CB8AC3E}">
        <p14:creationId xmlns:p14="http://schemas.microsoft.com/office/powerpoint/2010/main" val="35224558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utoUpdateAnimBg="0"/>
      <p:bldP spid="278532" grpId="0" animBg="1" autoUpdateAnimBg="0"/>
      <p:bldP spid="278532" grpId="1" animBg="1"/>
      <p:bldP spid="278533" grpId="0" autoUpdateAnimBg="0"/>
      <p:bldP spid="278534" grpId="0" animBg="1" autoUpdateAnimBg="0"/>
      <p:bldP spid="278534" grpId="1" animBg="1"/>
      <p:bldP spid="278535" grpId="0" autoUpdateAnimBg="0"/>
      <p:bldP spid="27853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ea typeface="ＭＳ Ｐゴシック" panose="020B0600070205080204" pitchFamily="34" charset="-128"/>
              </a:rPr>
              <a:t>The bully algorithm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b="1" dirty="0" smtClean="0">
                <a:ea typeface="ＭＳ Ｐゴシック" panose="020B0600070205080204" pitchFamily="34" charset="-128"/>
              </a:rPr>
              <a:t>Best case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the process with the second highest ID notices the coordinator’s failure. 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Then it can immediately elect itself and send N-2 coordinator messages.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The bully algorithm requires O(N^2) messages in the 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worst case</a:t>
            </a:r>
          </a:p>
          <a:p>
            <a:pPr lvl="1"/>
            <a:r>
              <a:rPr lang="en-US" altLang="en-US" sz="2200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- that is, when the process with the least ID first detects the coordinator’s failure. 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For then N-1 processes altogether begin election, each sending messages to processes with higher ID. </a:t>
            </a:r>
          </a:p>
        </p:txBody>
      </p:sp>
    </p:spTree>
    <p:extLst>
      <p:ext uri="{BB962C8B-B14F-4D97-AF65-F5344CB8AC3E}">
        <p14:creationId xmlns:p14="http://schemas.microsoft.com/office/powerpoint/2010/main" val="17883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C1FCF2-41EA-46B3-98D6-6A7487405407}" type="slidenum">
              <a:rPr lang="fr-FR" altLang="en-US" sz="1400"/>
              <a:pPr eaLnBrk="1" hangingPunct="1"/>
              <a:t>53</a:t>
            </a:fld>
            <a:endParaRPr lang="fr-FR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Election Algorithms Comparison</a:t>
            </a:r>
          </a:p>
        </p:txBody>
      </p:sp>
      <p:graphicFrame>
        <p:nvGraphicFramePr>
          <p:cNvPr id="279580" name="Group 28"/>
          <p:cNvGraphicFramePr>
            <a:graphicFrameLocks noGrp="1"/>
          </p:cNvGraphicFramePr>
          <p:nvPr/>
        </p:nvGraphicFramePr>
        <p:xfrm>
          <a:off x="2895601" y="2317751"/>
          <a:ext cx="6169025" cy="2454275"/>
        </p:xfrm>
        <a:graphic>
          <a:graphicData uri="http://schemas.openxmlformats.org/drawingml/2006/table">
            <a:tbl>
              <a:tblPr/>
              <a:tblGrid>
                <a:gridCol w="169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messages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3189289" y="3124200"/>
            <a:ext cx="9731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  <a:latin typeface="Tahoma" panose="020B0604030504040204" pitchFamily="34" charset="0"/>
              </a:rPr>
              <a:t>Virtual</a:t>
            </a:r>
          </a:p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  <a:latin typeface="Tahoma" panose="020B0604030504040204" pitchFamily="34" charset="0"/>
              </a:rPr>
              <a:t>ring</a:t>
            </a: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4684713" y="3290889"/>
            <a:ext cx="1535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hlink"/>
                </a:solidFill>
                <a:latin typeface="Tahoma" panose="020B0604030504040204" pitchFamily="34" charset="0"/>
              </a:rPr>
              <a:t>2N to 3N-1</a:t>
            </a:r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3237459" y="4129089"/>
            <a:ext cx="7799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chemeClr val="folHlink"/>
                </a:solidFill>
                <a:latin typeface="Tahoma" panose="020B0604030504040204" pitchFamily="34" charset="0"/>
              </a:rPr>
              <a:t>Bully</a:t>
            </a: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4622801" y="4114800"/>
            <a:ext cx="185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hlink"/>
                </a:solidFill>
              </a:rPr>
              <a:t>N-2 to </a:t>
            </a:r>
            <a:r>
              <a:rPr lang="en-US" altLang="en-US" i="1">
                <a:solidFill>
                  <a:schemeClr val="hlink"/>
                </a:solidFill>
                <a:sym typeface="Symbol" panose="05050102010706020507" pitchFamily="18" charset="2"/>
              </a:rPr>
              <a:t>(N</a:t>
            </a:r>
            <a:r>
              <a:rPr lang="en-US" altLang="en-US" i="1" baseline="30000">
                <a:solidFill>
                  <a:schemeClr val="hlink"/>
                </a:solidFill>
                <a:sym typeface="Symbol" panose="05050102010706020507" pitchFamily="18" charset="2"/>
              </a:rPr>
              <a:t>2</a:t>
            </a:r>
            <a:r>
              <a:rPr lang="en-US" altLang="en-US" i="1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6477001" y="3184526"/>
            <a:ext cx="2627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Don’t tolerate</a:t>
            </a: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faults</a:t>
            </a: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6550025" y="3962401"/>
            <a:ext cx="2166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System must be synchronous</a:t>
            </a:r>
          </a:p>
        </p:txBody>
      </p:sp>
    </p:spTree>
    <p:extLst>
      <p:ext uri="{BB962C8B-B14F-4D97-AF65-F5344CB8AC3E}">
        <p14:creationId xmlns:p14="http://schemas.microsoft.com/office/powerpoint/2010/main" val="25150989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9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3" grpId="0" autoUpdateAnimBg="0"/>
      <p:bldP spid="279574" grpId="0" autoUpdateAnimBg="0"/>
      <p:bldP spid="279575" grpId="0" autoUpdateAnimBg="0"/>
      <p:bldP spid="279576" grpId="0" autoUpdateAnimBg="0"/>
      <p:bldP spid="279577" grpId="0" autoUpdateAnimBg="0"/>
      <p:bldP spid="2795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2F73B1-194D-4C18-8771-96D54420878C}" type="slidenum">
              <a:rPr lang="fr-FR" altLang="en-US" sz="1400"/>
              <a:pPr eaLnBrk="1" hangingPunct="1"/>
              <a:t>54</a:t>
            </a:fld>
            <a:endParaRPr lang="fr-FR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 Communication </a:t>
            </a:r>
            <a:r>
              <a:rPr lang="en-US" altLang="en-US" baseline="-25000" smtClean="0"/>
              <a:t>(1)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286000" y="1752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Objective: </a:t>
            </a:r>
            <a:r>
              <a:rPr lang="en-US" altLang="en-US"/>
              <a:t>each of a group of processes must receive copies of the messages sent to the group</a:t>
            </a:r>
            <a:endParaRPr lang="en-US" altLang="en-US" baseline="-25000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2743200" y="3902076"/>
            <a:ext cx="701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 Agreement: on the set of messages that is received and on the delivery ordering 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2286000" y="272732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Group communication requires:</a:t>
            </a: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2743200" y="3352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 Coordination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2286000" y="4953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We study multicast communication of processes whose membership is known (static groups)</a:t>
            </a:r>
            <a:endParaRPr lang="en-US" altLang="en-US" baseline="-25000"/>
          </a:p>
        </p:txBody>
      </p:sp>
    </p:spTree>
    <p:extLst>
      <p:ext uri="{BB962C8B-B14F-4D97-AF65-F5344CB8AC3E}">
        <p14:creationId xmlns:p14="http://schemas.microsoft.com/office/powerpoint/2010/main" val="23639668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autoUpdateAnimBg="0"/>
      <p:bldP spid="280580" grpId="0" autoUpdateAnimBg="0"/>
      <p:bldP spid="280581" grpId="0" autoUpdateAnimBg="0"/>
      <p:bldP spid="280582" grpId="0" autoUpdateAnimBg="0"/>
      <p:bldP spid="28058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DD3535-150E-4695-AF10-A3B46C1B5276}" type="slidenum">
              <a:rPr lang="fr-FR" altLang="en-US" sz="1400"/>
              <a:pPr eaLnBrk="1" hangingPunct="1"/>
              <a:t>55</a:t>
            </a:fld>
            <a:endParaRPr lang="fr-FR" altLang="en-US" sz="1400"/>
          </a:p>
        </p:txBody>
      </p:sp>
      <p:graphicFrame>
        <p:nvGraphicFramePr>
          <p:cNvPr id="281602" name="Object 2"/>
          <p:cNvGraphicFramePr>
            <a:graphicFrameLocks noChangeAspect="1"/>
          </p:cNvGraphicFramePr>
          <p:nvPr/>
        </p:nvGraphicFramePr>
        <p:xfrm>
          <a:off x="7013575" y="3929064"/>
          <a:ext cx="236220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Image bitmap" r:id="rId3" imgW="1961905" imgH="1409897" progId="PBrush">
                  <p:embed/>
                </p:oleObj>
              </mc:Choice>
              <mc:Fallback>
                <p:oleObj name="Image bitmap" r:id="rId3" imgW="1961905" imgH="1409897" progId="PBrush">
                  <p:embed/>
                  <p:pic>
                    <p:nvPicPr>
                      <p:cNvPr id="281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3929064"/>
                        <a:ext cx="2362200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1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3916364"/>
            <a:ext cx="2346325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2286000" y="379095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Groups:</a:t>
            </a:r>
            <a:endParaRPr lang="en-US" altLang="en-US" baseline="-25000"/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 Communication </a:t>
            </a:r>
            <a:r>
              <a:rPr lang="en-US" altLang="en-US" baseline="-25000" smtClean="0"/>
              <a:t>(2)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603750" y="5715001"/>
            <a:ext cx="182245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Closed group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7826376" y="5715001"/>
            <a:ext cx="1624013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Open group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2286000" y="18288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 dirty="0"/>
              <a:t>System:</a:t>
            </a:r>
            <a:r>
              <a:rPr lang="en-US" altLang="en-US" dirty="0"/>
              <a:t> contains a collection of processes, which can communicate </a:t>
            </a:r>
            <a:r>
              <a:rPr lang="en-US" altLang="en-US" b="1" dirty="0">
                <a:solidFill>
                  <a:srgbClr val="FB6E05"/>
                </a:solidFill>
              </a:rPr>
              <a:t>reliably</a:t>
            </a:r>
            <a:r>
              <a:rPr lang="en-US" altLang="en-US" dirty="0"/>
              <a:t> over </a:t>
            </a:r>
            <a:r>
              <a:rPr lang="en-US" altLang="en-US" b="1" dirty="0">
                <a:solidFill>
                  <a:srgbClr val="FB6E05"/>
                </a:solidFill>
              </a:rPr>
              <a:t>one-to-one</a:t>
            </a:r>
            <a:r>
              <a:rPr lang="en-US" altLang="en-US" dirty="0"/>
              <a:t> channels</a:t>
            </a:r>
            <a:endParaRPr lang="en-US" altLang="en-US" b="1" dirty="0">
              <a:solidFill>
                <a:srgbClr val="FB6E05"/>
              </a:solidFill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2286000" y="27813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Processes:</a:t>
            </a:r>
            <a:r>
              <a:rPr lang="en-US" altLang="en-US"/>
              <a:t> members of groups, may fail only by crashing</a:t>
            </a:r>
          </a:p>
        </p:txBody>
      </p:sp>
    </p:spTree>
    <p:extLst>
      <p:ext uri="{BB962C8B-B14F-4D97-AF65-F5344CB8AC3E}">
        <p14:creationId xmlns:p14="http://schemas.microsoft.com/office/powerpoint/2010/main" val="30108458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autoUpdateAnimBg="0"/>
      <p:bldP spid="281606" grpId="0" animBg="1" autoUpdateAnimBg="0"/>
      <p:bldP spid="281606" grpId="1" animBg="1"/>
      <p:bldP spid="281607" grpId="0" animBg="1" autoUpdateAnimBg="0"/>
      <p:bldP spid="281608" grpId="0" autoUpdateAnimBg="0"/>
      <p:bldP spid="28160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4B9D27-4355-4B6F-830F-CBEC03C099AD}" type="slidenum">
              <a:rPr lang="fr-FR" altLang="en-US" sz="1400"/>
              <a:pPr eaLnBrk="1" hangingPunct="1"/>
              <a:t>56</a:t>
            </a:fld>
            <a:endParaRPr lang="fr-FR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 Communication </a:t>
            </a:r>
            <a:r>
              <a:rPr lang="en-US" altLang="en-US" baseline="-25000" smtClean="0"/>
              <a:t>(3)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743200" y="2286001"/>
            <a:ext cx="701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b="1" i="1"/>
              <a:t>multicast(g, m)</a:t>
            </a:r>
            <a:r>
              <a:rPr lang="en-US" altLang="en-US" b="1"/>
              <a:t>:</a:t>
            </a:r>
            <a:r>
              <a:rPr lang="en-US" altLang="en-US"/>
              <a:t> sends the message </a:t>
            </a:r>
            <a:r>
              <a:rPr lang="en-US" altLang="en-US" i="1"/>
              <a:t>m</a:t>
            </a:r>
            <a:r>
              <a:rPr lang="en-US" altLang="en-US"/>
              <a:t> to all members of group g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2286000" y="18288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Primitives:</a:t>
            </a:r>
            <a:endParaRPr lang="en-US" altLang="en-US" baseline="-25000"/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2743200" y="4114801"/>
            <a:ext cx="701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b="1" i="1"/>
              <a:t>sender(m)</a:t>
            </a:r>
            <a:r>
              <a:rPr lang="en-US" altLang="en-US" b="1"/>
              <a:t> :</a:t>
            </a:r>
            <a:r>
              <a:rPr lang="en-US" altLang="en-US"/>
              <a:t> unique identifier of the process that sent the message </a:t>
            </a:r>
            <a:r>
              <a:rPr lang="en-US" altLang="en-US" i="1"/>
              <a:t>m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743200" y="5045076"/>
            <a:ext cx="701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b="1" i="1"/>
              <a:t>group(m)</a:t>
            </a:r>
            <a:r>
              <a:rPr lang="en-US" altLang="en-US" b="1"/>
              <a:t>:</a:t>
            </a:r>
            <a:r>
              <a:rPr lang="en-US" altLang="en-US"/>
              <a:t> unique identifier of the group to which the message </a:t>
            </a:r>
            <a:r>
              <a:rPr lang="en-US" altLang="en-US" i="1"/>
              <a:t>m </a:t>
            </a:r>
            <a:r>
              <a:rPr lang="en-US" altLang="en-US"/>
              <a:t>was sent</a:t>
            </a:r>
            <a:endParaRPr lang="en-US" altLang="en-US" i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43200" y="3200403"/>
            <a:ext cx="7010400" cy="830263"/>
            <a:chOff x="768" y="2016"/>
            <a:chExt cx="4416" cy="523"/>
          </a:xfrm>
        </p:grpSpPr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768" y="2016"/>
              <a:ext cx="441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90500" indent="-1905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1" hangingPunct="1">
                <a:buClr>
                  <a:schemeClr val="hlink"/>
                </a:buClr>
                <a:buFont typeface="Wingdings" panose="05000000000000000000" pitchFamily="2" charset="2"/>
                <a:buChar char="§"/>
              </a:pPr>
              <a:r>
                <a:rPr lang="en-US" altLang="en-US" b="1" i="1"/>
                <a:t>deliver(m)</a:t>
              </a:r>
              <a:r>
                <a:rPr lang="en-US" altLang="en-US" b="1"/>
                <a:t> :</a:t>
              </a:r>
              <a:r>
                <a:rPr lang="en-US" altLang="en-US"/>
                <a:t> delivers the message </a:t>
              </a:r>
              <a:r>
                <a:rPr lang="en-US" altLang="en-US" i="1"/>
                <a:t>m</a:t>
              </a:r>
              <a:r>
                <a:rPr lang="en-US" altLang="en-US"/>
                <a:t> to the calling process</a:t>
              </a:r>
            </a:p>
          </p:txBody>
        </p:sp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892" y="226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8077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8" grpId="0" autoUpdateAnimBg="0"/>
      <p:bldP spid="282629" grpId="0" autoUpdateAnimBg="0"/>
      <p:bldP spid="28263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5D46EA-6A64-4C34-8B34-CD8ABA973CFD}" type="slidenum">
              <a:rPr lang="fr-FR" altLang="en-US" sz="1400"/>
              <a:pPr eaLnBrk="1" hangingPunct="1"/>
              <a:t>57</a:t>
            </a:fld>
            <a:endParaRPr lang="fr-FR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 Communication </a:t>
            </a:r>
            <a:r>
              <a:rPr lang="en-US" altLang="en-US" baseline="-25000" smtClean="0"/>
              <a:t>(4)</a:t>
            </a:r>
          </a:p>
        </p:txBody>
      </p:sp>
      <p:sp>
        <p:nvSpPr>
          <p:cNvPr id="28467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527426" y="2362200"/>
            <a:ext cx="47291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/>
              <a:t> Basic Multicast </a:t>
            </a:r>
          </a:p>
        </p:txBody>
      </p:sp>
      <p:sp>
        <p:nvSpPr>
          <p:cNvPr id="284676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527426" y="3124200"/>
            <a:ext cx="47291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/>
              <a:t> Reliable Multicast</a:t>
            </a:r>
          </a:p>
        </p:txBody>
      </p:sp>
      <p:sp>
        <p:nvSpPr>
          <p:cNvPr id="284677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527426" y="3886200"/>
            <a:ext cx="47291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/>
              <a:t> Ordered Multicast</a:t>
            </a:r>
          </a:p>
        </p:txBody>
      </p:sp>
    </p:spTree>
    <p:extLst>
      <p:ext uri="{BB962C8B-B14F-4D97-AF65-F5344CB8AC3E}">
        <p14:creationId xmlns:p14="http://schemas.microsoft.com/office/powerpoint/2010/main" val="18741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autoUpdateAnimBg="0"/>
      <p:bldP spid="284676" grpId="0" autoUpdateAnimBg="0"/>
      <p:bldP spid="28467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2D85D9-52EE-45E7-A669-4ECD142F3299}" type="slidenum">
              <a:rPr lang="fr-FR" altLang="en-US" sz="1400"/>
              <a:pPr eaLnBrk="1" hangingPunct="1"/>
              <a:t>58</a:t>
            </a:fld>
            <a:endParaRPr lang="fr-FR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 Multicast 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5664200" y="4629516"/>
            <a:ext cx="4111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600" b="1" dirty="0"/>
              <a:t>Use of threads to perform the send operations simultaneously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2286000" y="177323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b="1"/>
              <a:t>Objective:</a:t>
            </a:r>
            <a:r>
              <a:rPr lang="en-US" altLang="en-US" sz="2000"/>
              <a:t> Guarantee that a correct process will eventually deliver the message as long as the multicaster does not crash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2286000" y="2608263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b="1"/>
              <a:t>Primitives:</a:t>
            </a:r>
            <a:r>
              <a:rPr lang="en-US" altLang="en-US" sz="2000"/>
              <a:t> B_multicast, B_deliver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2286000" y="3141663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b="1"/>
              <a:t>Implementation:</a:t>
            </a:r>
            <a:r>
              <a:rPr lang="en-US" altLang="en-US" sz="2000"/>
              <a:t> Use a reliable one-to-one communication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3200400" y="4167189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</a:rPr>
              <a:t>For each process p </a:t>
            </a:r>
            <a:r>
              <a:rPr lang="en-US" altLang="en-US" sz="2000" b="1">
                <a:solidFill>
                  <a:schemeClr val="folHlink"/>
                </a:solidFill>
                <a:sym typeface="Symbol" panose="05050102010706020507" pitchFamily="18" charset="2"/>
              </a:rPr>
              <a:t> g, send(p, m);</a:t>
            </a:r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2971800" y="3709989"/>
            <a:ext cx="269240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To B_multicast(g, m)</a:t>
            </a: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3200400" y="5119689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folHlink"/>
                </a:solidFill>
                <a:sym typeface="Symbol" panose="05050102010706020507" pitchFamily="18" charset="2"/>
              </a:rPr>
              <a:t>B_deliver(m) to p</a:t>
            </a: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2971800" y="4662489"/>
            <a:ext cx="2395538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On receive(m) at p</a:t>
            </a:r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2286000" y="570388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b="1"/>
              <a:t>Unreliable:</a:t>
            </a:r>
            <a:r>
              <a:rPr lang="en-US" altLang="en-US" sz="2000"/>
              <a:t> Acknowledgments may be dropped</a:t>
            </a:r>
          </a:p>
        </p:txBody>
      </p:sp>
    </p:spTree>
    <p:extLst>
      <p:ext uri="{BB962C8B-B14F-4D97-AF65-F5344CB8AC3E}">
        <p14:creationId xmlns:p14="http://schemas.microsoft.com/office/powerpoint/2010/main" val="40000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autoUpdateAnimBg="0"/>
      <p:bldP spid="286724" grpId="0" autoUpdateAnimBg="0"/>
      <p:bldP spid="286725" grpId="0" autoUpdateAnimBg="0"/>
      <p:bldP spid="286726" grpId="0" autoUpdateAnimBg="0"/>
      <p:bldP spid="286727" grpId="0" autoUpdateAnimBg="0"/>
      <p:bldP spid="286728" grpId="0" animBg="1" autoUpdateAnimBg="0"/>
      <p:bldP spid="286728" grpId="1" animBg="1"/>
      <p:bldP spid="286729" grpId="0" autoUpdateAnimBg="0"/>
      <p:bldP spid="286730" grpId="0" animBg="1" autoUpdateAnimBg="0"/>
      <p:bldP spid="28673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Multicast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55371" y="1545771"/>
            <a:ext cx="9166361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implementation may use threads to perform the </a:t>
            </a:r>
            <a:r>
              <a:rPr lang="en-US" sz="2400" i="1" dirty="0"/>
              <a:t>send </a:t>
            </a:r>
            <a:r>
              <a:rPr lang="en-US" sz="2400" dirty="0"/>
              <a:t>operations </a:t>
            </a:r>
            <a:r>
              <a:rPr lang="en-US" sz="2400" dirty="0" smtClean="0"/>
              <a:t>concurrently</a:t>
            </a:r>
            <a:endParaRPr lang="en-US" sz="2400" dirty="0"/>
          </a:p>
          <a:p>
            <a:pPr lvl="1"/>
            <a:r>
              <a:rPr lang="en-US" sz="2000" dirty="0"/>
              <a:t>attempt to reduce the total time taken to deliver the message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Unfortunately, such </a:t>
            </a:r>
            <a:r>
              <a:rPr lang="en-US" sz="2400" dirty="0" smtClean="0"/>
              <a:t>an implementation </a:t>
            </a:r>
            <a:r>
              <a:rPr lang="en-US" sz="2400" dirty="0"/>
              <a:t>is liable to suffer from a so-called </a:t>
            </a:r>
            <a:r>
              <a:rPr lang="en-US" sz="2400" b="1" i="1" dirty="0" err="1"/>
              <a:t>ack</a:t>
            </a:r>
            <a:r>
              <a:rPr lang="en-US" sz="2400" b="1" i="1" dirty="0"/>
              <a:t>-implosion</a:t>
            </a:r>
            <a:r>
              <a:rPr lang="en-US" sz="2400" i="1" dirty="0"/>
              <a:t> </a:t>
            </a:r>
            <a:r>
              <a:rPr lang="en-US" sz="2400" dirty="0"/>
              <a:t>if the number </a:t>
            </a:r>
            <a:r>
              <a:rPr lang="en-US" sz="2400" dirty="0" smtClean="0"/>
              <a:t>of processes </a:t>
            </a:r>
            <a:r>
              <a:rPr lang="en-US" sz="2400" dirty="0"/>
              <a:t>is large. </a:t>
            </a:r>
            <a:endParaRPr lang="en-US" sz="24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acknowledgements sent as part of the reliable </a:t>
            </a:r>
            <a:r>
              <a:rPr lang="en-US" sz="2000" i="1" dirty="0"/>
              <a:t>send </a:t>
            </a:r>
            <a:r>
              <a:rPr lang="en-US" sz="2000" dirty="0"/>
              <a:t>operation </a:t>
            </a:r>
            <a:r>
              <a:rPr lang="en-US" sz="2000" dirty="0" smtClean="0"/>
              <a:t>are liable </a:t>
            </a:r>
            <a:r>
              <a:rPr lang="en-US" sz="2000" dirty="0"/>
              <a:t>to arrive from many processes at about the same time.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multicasting </a:t>
            </a:r>
            <a:r>
              <a:rPr lang="en-US" sz="2000" dirty="0" smtClean="0"/>
              <a:t>process’s buffers </a:t>
            </a:r>
            <a:r>
              <a:rPr lang="en-US" sz="2000" dirty="0"/>
              <a:t>will rapidly fill, and it is liable to drop acknowledgements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Retransmit </a:t>
            </a:r>
            <a:r>
              <a:rPr lang="en-US" sz="2000" dirty="0"/>
              <a:t>the message, leading to yet more </a:t>
            </a:r>
            <a:r>
              <a:rPr lang="en-US" sz="2000" dirty="0" smtClean="0"/>
              <a:t>acknowledgements  </a:t>
            </a:r>
          </a:p>
          <a:p>
            <a:pPr lvl="1"/>
            <a:r>
              <a:rPr lang="en-US" sz="2000" dirty="0" smtClean="0"/>
              <a:t>waste of network bandwidth.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99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Failure assumptions and failure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Note that a reliable channel </a:t>
            </a:r>
            <a:r>
              <a:rPr lang="en-US" sz="2400" i="1" dirty="0"/>
              <a:t>eventually </a:t>
            </a:r>
            <a:r>
              <a:rPr lang="en-US" sz="2400" dirty="0"/>
              <a:t>delivers a message to the recipient’s </a:t>
            </a:r>
            <a:r>
              <a:rPr lang="en-US" sz="2400" dirty="0" smtClean="0"/>
              <a:t>input buffer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dirty="0" smtClean="0"/>
              <a:t>synchronous </a:t>
            </a:r>
            <a:r>
              <a:rPr lang="en-US" sz="2400" dirty="0"/>
              <a:t>system, we suppose that there is hardware redundancy </a:t>
            </a:r>
            <a:r>
              <a:rPr lang="en-US" sz="2400" dirty="0" smtClean="0"/>
              <a:t>where necessary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so </a:t>
            </a:r>
            <a:r>
              <a:rPr lang="en-US" sz="2400" dirty="0"/>
              <a:t>that a reliable channel not only eventually delivers each message </a:t>
            </a:r>
            <a:r>
              <a:rPr lang="en-US" sz="2400" dirty="0" smtClean="0"/>
              <a:t>despite underlying </a:t>
            </a:r>
            <a:r>
              <a:rPr lang="en-US" sz="2400" dirty="0"/>
              <a:t>failures, </a:t>
            </a:r>
            <a:endParaRPr lang="en-US" sz="2400" dirty="0" smtClean="0"/>
          </a:p>
          <a:p>
            <a:r>
              <a:rPr lang="en-US" sz="2400" dirty="0"/>
              <a:t>In any particular interval of time, communication between some processes </a:t>
            </a:r>
            <a:r>
              <a:rPr lang="en-US" sz="2400" dirty="0" smtClean="0"/>
              <a:t>may succeed </a:t>
            </a:r>
            <a:r>
              <a:rPr lang="en-US" sz="2400" dirty="0"/>
              <a:t>while communication between others is delayed</a:t>
            </a:r>
          </a:p>
        </p:txBody>
      </p:sp>
    </p:spTree>
    <p:extLst>
      <p:ext uri="{BB962C8B-B14F-4D97-AF65-F5344CB8AC3E}">
        <p14:creationId xmlns:p14="http://schemas.microsoft.com/office/powerpoint/2010/main" val="28355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F27B5C-D65D-4070-AB63-DF5311F203D6}" type="slidenum">
              <a:rPr lang="fr-FR" altLang="en-US" sz="1400"/>
              <a:pPr eaLnBrk="1" hangingPunct="1"/>
              <a:t>60</a:t>
            </a:fld>
            <a:endParaRPr lang="fr-FR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457200"/>
            <a:ext cx="7612062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Reliable Multicast</a:t>
            </a:r>
            <a:endParaRPr lang="en-US" altLang="en-US" baseline="-25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1752601"/>
            <a:ext cx="7772400" cy="1657350"/>
            <a:chOff x="480" y="1104"/>
            <a:chExt cx="4896" cy="1044"/>
          </a:xfrm>
        </p:grpSpPr>
        <p:sp>
          <p:nvSpPr>
            <p:cNvPr id="40968" name="Rectangle 4"/>
            <p:cNvSpPr>
              <a:spLocks noChangeArrowheads="1"/>
            </p:cNvSpPr>
            <p:nvPr/>
          </p:nvSpPr>
          <p:spPr bwMode="auto">
            <a:xfrm>
              <a:off x="768" y="1450"/>
              <a:ext cx="441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90500" indent="-1905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1" hangingPunct="1">
                <a:buClr>
                  <a:schemeClr val="hlink"/>
                </a:buClr>
                <a:buFont typeface="Wingdings" panose="05000000000000000000" pitchFamily="2" charset="2"/>
                <a:buChar char="§"/>
              </a:pPr>
              <a:r>
                <a:rPr lang="en-US" altLang="en-US" sz="2200" dirty="0"/>
                <a:t> </a:t>
              </a:r>
              <a:r>
                <a:rPr lang="en-US" altLang="en-US" sz="2200" b="1" dirty="0">
                  <a:solidFill>
                    <a:schemeClr val="hlink"/>
                  </a:solidFill>
                </a:rPr>
                <a:t>Integrity:</a:t>
              </a:r>
              <a:r>
                <a:rPr lang="en-US" altLang="en-US" sz="2200" dirty="0"/>
                <a:t> A correct process P delivers the message m at most </a:t>
              </a:r>
              <a:r>
                <a:rPr lang="en-US" altLang="en-US" sz="2200" dirty="0" smtClean="0"/>
                <a:t>once</a:t>
              </a:r>
            </a:p>
            <a:p>
              <a:pPr lvl="1" algn="just" eaLnBrk="1" hangingPunct="1">
                <a:buClr>
                  <a:schemeClr val="hlink"/>
                </a:buClr>
                <a:buFont typeface="Wingdings" panose="05000000000000000000" pitchFamily="2" charset="2"/>
                <a:buChar char="§"/>
              </a:pPr>
              <a:endParaRPr lang="en-US" altLang="en-US" sz="2200" dirty="0"/>
            </a:p>
          </p:txBody>
        </p:sp>
        <p:sp>
          <p:nvSpPr>
            <p:cNvPr id="40969" name="Rectangle 5"/>
            <p:cNvSpPr>
              <a:spLocks noChangeArrowheads="1"/>
            </p:cNvSpPr>
            <p:nvPr/>
          </p:nvSpPr>
          <p:spPr bwMode="auto">
            <a:xfrm>
              <a:off x="480" y="1104"/>
              <a:ext cx="48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en-US" sz="2200" b="1"/>
                <a:t>Properties to satisfy:</a:t>
              </a:r>
              <a:endParaRPr lang="en-US" altLang="en-US" sz="2200" baseline="-25000"/>
            </a:p>
          </p:txBody>
        </p:sp>
      </p:grp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2743200" y="32004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chemeClr val="hlink"/>
                </a:solidFill>
              </a:rPr>
              <a:t>Validity:</a:t>
            </a:r>
            <a:r>
              <a:rPr lang="en-US" altLang="en-US" sz="2200" dirty="0"/>
              <a:t> If a correct process multicasts a message m, then it will eventually deliver m</a:t>
            </a: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2743200" y="4149725"/>
            <a:ext cx="7010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 </a:t>
            </a:r>
            <a:r>
              <a:rPr lang="en-US" altLang="en-US" sz="2200" b="1" dirty="0">
                <a:solidFill>
                  <a:schemeClr val="hlink"/>
                </a:solidFill>
              </a:rPr>
              <a:t>Agreement:</a:t>
            </a:r>
            <a:r>
              <a:rPr lang="en-US" altLang="en-US" sz="2200" dirty="0"/>
              <a:t> If a correct process delivers the message m, then all other correct processes in group(m) will eventually deliver m</a:t>
            </a: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2286000" y="544512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/>
              <a:t>Primitives:</a:t>
            </a:r>
            <a:r>
              <a:rPr lang="en-US" altLang="en-US"/>
              <a:t> R_multicast, R_deliver</a:t>
            </a:r>
          </a:p>
        </p:txBody>
      </p:sp>
    </p:spTree>
    <p:extLst>
      <p:ext uri="{BB962C8B-B14F-4D97-AF65-F5344CB8AC3E}">
        <p14:creationId xmlns:p14="http://schemas.microsoft.com/office/powerpoint/2010/main" val="157829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utoUpdateAnimBg="0"/>
      <p:bldP spid="288775" grpId="0" autoUpdateAnimBg="0"/>
      <p:bldP spid="28877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347" y="0"/>
            <a:ext cx="8911687" cy="1280890"/>
          </a:xfrm>
        </p:spPr>
        <p:txBody>
          <a:bodyPr/>
          <a:lstStyle/>
          <a:p>
            <a:r>
              <a:rPr lang="en-US" altLang="en-US" dirty="0"/>
              <a:t>Reliable Multicast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44628" y="74893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integrity property is analogous to that for reliable one-to-one communication. </a:t>
            </a:r>
            <a:endParaRPr lang="en-US" sz="2400" dirty="0" smtClean="0"/>
          </a:p>
          <a:p>
            <a:r>
              <a:rPr lang="en-US" sz="2400" dirty="0" smtClean="0"/>
              <a:t>The validity </a:t>
            </a:r>
            <a:r>
              <a:rPr lang="en-US" sz="2400" dirty="0"/>
              <a:t>property guarantees liveness for the sender. </a:t>
            </a:r>
            <a:endParaRPr lang="en-US" sz="2400" dirty="0" smtClean="0"/>
          </a:p>
          <a:p>
            <a:r>
              <a:rPr lang="en-US" sz="2400" dirty="0" smtClean="0"/>
              <a:t>validity </a:t>
            </a:r>
            <a:r>
              <a:rPr lang="en-US" sz="2400" dirty="0"/>
              <a:t>and agreement together amount to an overall liveness requirement: </a:t>
            </a:r>
            <a:endParaRPr lang="en-US" sz="2400" dirty="0" smtClean="0"/>
          </a:p>
          <a:p>
            <a:pPr lvl="1"/>
            <a:r>
              <a:rPr lang="en-US" sz="2400" dirty="0" smtClean="0"/>
              <a:t>If one process </a:t>
            </a:r>
            <a:r>
              <a:rPr lang="en-US" sz="2400" dirty="0"/>
              <a:t>(the sender) eventually delivers a message </a:t>
            </a:r>
            <a:r>
              <a:rPr lang="en-US" sz="2400" dirty="0" smtClean="0"/>
              <a:t>m,</a:t>
            </a:r>
          </a:p>
          <a:p>
            <a:pPr lvl="1"/>
            <a:r>
              <a:rPr lang="en-US" sz="2400" dirty="0" smtClean="0"/>
              <a:t>since </a:t>
            </a:r>
            <a:r>
              <a:rPr lang="en-US" sz="2400" dirty="0"/>
              <a:t>the correct processes </a:t>
            </a:r>
            <a:r>
              <a:rPr lang="en-US" sz="2400" dirty="0" smtClean="0"/>
              <a:t>agree on </a:t>
            </a:r>
            <a:r>
              <a:rPr lang="en-US" sz="2400" dirty="0"/>
              <a:t>the set of messages they </a:t>
            </a:r>
            <a:r>
              <a:rPr lang="en-US" sz="2400" dirty="0" smtClean="0"/>
              <a:t>deliver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follows that m will eventually be delivered to </a:t>
            </a:r>
            <a:r>
              <a:rPr lang="en-US" sz="2400" dirty="0" smtClean="0"/>
              <a:t>all the </a:t>
            </a:r>
            <a:r>
              <a:rPr lang="en-US" sz="2400" dirty="0"/>
              <a:t>group’s correct members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agreement condition is related to atomicity, the property of ‘all or nothing</a:t>
            </a:r>
            <a:r>
              <a:rPr lang="en-US" sz="2400" dirty="0" smtClean="0"/>
              <a:t>’, applied </a:t>
            </a:r>
            <a:r>
              <a:rPr lang="en-US" sz="2400" dirty="0"/>
              <a:t>to delivery of messages to a group</a:t>
            </a:r>
          </a:p>
        </p:txBody>
      </p:sp>
    </p:spTree>
    <p:extLst>
      <p:ext uri="{BB962C8B-B14F-4D97-AF65-F5344CB8AC3E}">
        <p14:creationId xmlns:p14="http://schemas.microsoft.com/office/powerpoint/2010/main" val="32316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90" y="624110"/>
            <a:ext cx="9238776" cy="55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Reliable multicast over IP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362892"/>
            <a:ext cx="9858692" cy="3777622"/>
          </a:xfrm>
        </p:spPr>
        <p:txBody>
          <a:bodyPr>
            <a:noAutofit/>
          </a:bodyPr>
          <a:lstStyle/>
          <a:p>
            <a:r>
              <a:rPr lang="en-US" sz="2400" dirty="0"/>
              <a:t>An alternative realization of </a:t>
            </a:r>
            <a:r>
              <a:rPr lang="en-US" sz="2400" i="1" dirty="0"/>
              <a:t>R-multicast </a:t>
            </a:r>
            <a:r>
              <a:rPr lang="en-US" sz="2400" dirty="0"/>
              <a:t>is to </a:t>
            </a:r>
            <a:r>
              <a:rPr lang="en-US" sz="2400" dirty="0" smtClean="0"/>
              <a:t>use a </a:t>
            </a:r>
            <a:r>
              <a:rPr lang="en-US" sz="2400" dirty="0"/>
              <a:t>combination of </a:t>
            </a:r>
            <a:r>
              <a:rPr lang="en-US" sz="2400" b="1" dirty="0"/>
              <a:t>IP multicast, </a:t>
            </a:r>
            <a:r>
              <a:rPr lang="en-US" sz="2400" b="1" dirty="0" smtClean="0"/>
              <a:t> piggybacked </a:t>
            </a:r>
            <a:r>
              <a:rPr lang="en-US" sz="2400" b="1" dirty="0"/>
              <a:t>acknowledgements </a:t>
            </a:r>
            <a:r>
              <a:rPr lang="en-US" sz="2400" dirty="0"/>
              <a:t>(that is, </a:t>
            </a:r>
            <a:r>
              <a:rPr lang="en-US" sz="2400" dirty="0" smtClean="0"/>
              <a:t>acknowledgements  attached </a:t>
            </a:r>
            <a:r>
              <a:rPr lang="en-US" sz="2400" dirty="0"/>
              <a:t>to other messages) and </a:t>
            </a:r>
            <a:r>
              <a:rPr lang="en-US" sz="2400" b="1" dirty="0"/>
              <a:t>negative acknowledgements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protocol, processes do not send separate acknowledgement messages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instead</a:t>
            </a:r>
            <a:r>
              <a:rPr lang="en-US" sz="2400" dirty="0" smtClean="0"/>
              <a:t>, they </a:t>
            </a:r>
            <a:r>
              <a:rPr lang="en-US" sz="2400" dirty="0"/>
              <a:t>piggyback acknowledgements on the messages that they send to the group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Processes send </a:t>
            </a:r>
            <a:r>
              <a:rPr lang="en-US" sz="2400" dirty="0"/>
              <a:t>a separate response message only when they detect that they have missed </a:t>
            </a:r>
            <a:r>
              <a:rPr lang="en-US" sz="2400" dirty="0" smtClean="0"/>
              <a:t>a message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response indicating the absence of an expected message is known as a </a:t>
            </a:r>
            <a:r>
              <a:rPr lang="en-US" sz="2400" i="1" dirty="0" smtClean="0"/>
              <a:t>negative acknowledgement</a:t>
            </a:r>
            <a:r>
              <a:rPr lang="en-US" sz="2400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6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342" y="127721"/>
            <a:ext cx="8911687" cy="669113"/>
          </a:xfrm>
        </p:spPr>
        <p:txBody>
          <a:bodyPr/>
          <a:lstStyle/>
          <a:p>
            <a:r>
              <a:rPr lang="en-US" b="1" dirty="0"/>
              <a:t>Reliable multicast over IP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86" y="928054"/>
            <a:ext cx="9624688" cy="57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641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337" y="0"/>
            <a:ext cx="8911687" cy="1280890"/>
          </a:xfrm>
        </p:spPr>
        <p:txBody>
          <a:bodyPr/>
          <a:lstStyle/>
          <a:p>
            <a:r>
              <a:rPr lang="en-US" b="1" dirty="0"/>
              <a:t>Reliable multicast over IP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89" y="1153886"/>
            <a:ext cx="8915400" cy="37776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6" y="697071"/>
            <a:ext cx="9940834" cy="58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954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43" y="418011"/>
            <a:ext cx="8050427" cy="60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273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06" y="0"/>
            <a:ext cx="8911687" cy="6270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Reliable multicast over IP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2" y="561703"/>
            <a:ext cx="9664981" cy="62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055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21" y="-24286"/>
            <a:ext cx="10262991" cy="68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467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88F614-51F3-467F-B606-8F7CCF3C5220}" type="slidenum">
              <a:rPr lang="fr-FR" altLang="en-US" sz="1400"/>
              <a:pPr eaLnBrk="1" hangingPunct="1"/>
              <a:t>69</a:t>
            </a:fld>
            <a:endParaRPr lang="fr-FR" altLang="en-US" sz="14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Ordered Multicast </a:t>
            </a:r>
            <a:endParaRPr lang="en-US" altLang="en-US" baseline="-25000" smtClean="0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2133600" y="1905000"/>
            <a:ext cx="815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>
                <a:solidFill>
                  <a:srgbClr val="080808"/>
                </a:solidFill>
              </a:rPr>
              <a:t>Ordering categories:</a:t>
            </a:r>
            <a:endParaRPr lang="en-US" altLang="en-US" baseline="-25000">
              <a:solidFill>
                <a:srgbClr val="080808"/>
              </a:solidFill>
            </a:endParaRPr>
          </a:p>
        </p:txBody>
      </p:sp>
      <p:sp>
        <p:nvSpPr>
          <p:cNvPr id="292869" name="Rectangle 5">
            <a:hlinkClick r:id="rId3" action="ppaction://hlinksldjump" tooltip=" FIFO Ordering"/>
          </p:cNvPr>
          <p:cNvSpPr>
            <a:spLocks noChangeArrowheads="1"/>
          </p:cNvSpPr>
          <p:nvPr/>
        </p:nvSpPr>
        <p:spPr bwMode="auto">
          <a:xfrm>
            <a:off x="3143250" y="2362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 FIFO Ordering</a:t>
            </a:r>
          </a:p>
        </p:txBody>
      </p:sp>
      <p:sp>
        <p:nvSpPr>
          <p:cNvPr id="292870" name="Rectangle 6">
            <a:hlinkClick r:id="rId4" action="ppaction://hlinksldjump" tooltip=" Total Ordering"/>
          </p:cNvPr>
          <p:cNvSpPr>
            <a:spLocks noChangeArrowheads="1"/>
          </p:cNvSpPr>
          <p:nvPr/>
        </p:nvSpPr>
        <p:spPr bwMode="auto">
          <a:xfrm>
            <a:off x="3143250" y="29718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 Total Ordering</a:t>
            </a:r>
          </a:p>
        </p:txBody>
      </p:sp>
      <p:sp>
        <p:nvSpPr>
          <p:cNvPr id="292871" name="Rectangle 7">
            <a:hlinkClick r:id="rId5" action="ppaction://hlinksldjump" tooltip=" Causal Ordering"/>
          </p:cNvPr>
          <p:cNvSpPr>
            <a:spLocks noChangeArrowheads="1"/>
          </p:cNvSpPr>
          <p:nvPr/>
        </p:nvSpPr>
        <p:spPr bwMode="auto">
          <a:xfrm>
            <a:off x="3143250" y="36576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/>
              <a:t> Causal Ordering</a:t>
            </a:r>
          </a:p>
        </p:txBody>
      </p:sp>
      <p:sp>
        <p:nvSpPr>
          <p:cNvPr id="292873" name="AutoShape 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20200" y="609600"/>
            <a:ext cx="838200" cy="304800"/>
          </a:xfrm>
          <a:prstGeom prst="actionButtonHom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en-US">
              <a:solidFill>
                <a:schemeClr val="hlin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143250" y="441960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>
                <a:latin typeface="Arial" charset="0"/>
                <a:cs typeface="Arial" charset="0"/>
              </a:rPr>
              <a:t>Hybrid Ordering:  Total-Causal,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263525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			Total-FIFO</a:t>
            </a:r>
          </a:p>
        </p:txBody>
      </p:sp>
    </p:spTree>
    <p:extLst>
      <p:ext uri="{BB962C8B-B14F-4D97-AF65-F5344CB8AC3E}">
        <p14:creationId xmlns:p14="http://schemas.microsoft.com/office/powerpoint/2010/main" val="158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utoUpdateAnimBg="0"/>
      <p:bldP spid="292869" grpId="0" autoUpdateAnimBg="0"/>
      <p:bldP spid="292870" grpId="0" autoUpdateAnimBg="0"/>
      <p:bldP spid="292871" grpId="0" autoUpdateAnimBg="0"/>
      <p:bldP spid="292873" grpId="0" animBg="1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Failure assumptions and failure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138" y="201603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Over a point-to-point network such as the Internet</a:t>
            </a:r>
            <a:r>
              <a:rPr lang="en-US" sz="2400" dirty="0" smtClean="0"/>
              <a:t>, complex </a:t>
            </a:r>
            <a:r>
              <a:rPr lang="en-US" sz="2400" dirty="0"/>
              <a:t>topologies and independent routing choices mean that connectivity may </a:t>
            </a:r>
            <a:r>
              <a:rPr lang="en-US" sz="2400" dirty="0" smtClean="0"/>
              <a:t>be </a:t>
            </a:r>
            <a:r>
              <a:rPr lang="en-US" sz="2400" i="1" dirty="0" smtClean="0"/>
              <a:t>asymmetric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communication </a:t>
            </a:r>
            <a:r>
              <a:rPr lang="en-US" sz="2400" dirty="0"/>
              <a:t>is possible from process </a:t>
            </a:r>
            <a:r>
              <a:rPr lang="en-US" sz="2400" i="1" dirty="0"/>
              <a:t>p </a:t>
            </a:r>
            <a:r>
              <a:rPr lang="en-US" sz="2400" dirty="0"/>
              <a:t>to process </a:t>
            </a:r>
            <a:r>
              <a:rPr lang="en-US" sz="2400" i="1" dirty="0"/>
              <a:t>q</a:t>
            </a:r>
            <a:r>
              <a:rPr lang="en-US" sz="2400" dirty="0"/>
              <a:t>, but not vice versa.</a:t>
            </a:r>
          </a:p>
          <a:p>
            <a:r>
              <a:rPr lang="en-US" sz="2400" dirty="0"/>
              <a:t>Connectivity may also be </a:t>
            </a:r>
            <a:r>
              <a:rPr lang="en-US" sz="2400" i="1" dirty="0"/>
              <a:t>intransitive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communication is possible from </a:t>
            </a:r>
            <a:r>
              <a:rPr lang="en-US" sz="2400" i="1" dirty="0"/>
              <a:t>p </a:t>
            </a:r>
            <a:r>
              <a:rPr lang="en-US" sz="2400" dirty="0"/>
              <a:t>to </a:t>
            </a:r>
            <a:r>
              <a:rPr lang="en-US" sz="2400" i="1" dirty="0"/>
              <a:t>q </a:t>
            </a:r>
            <a:r>
              <a:rPr lang="en-US" sz="2400" dirty="0"/>
              <a:t>and </a:t>
            </a:r>
            <a:r>
              <a:rPr lang="en-US" sz="2400" dirty="0" smtClean="0"/>
              <a:t>from </a:t>
            </a:r>
            <a:r>
              <a:rPr lang="en-US" sz="2400" i="1" dirty="0" smtClean="0"/>
              <a:t>q </a:t>
            </a:r>
            <a:r>
              <a:rPr lang="en-US" sz="2400" dirty="0"/>
              <a:t>to </a:t>
            </a:r>
            <a:r>
              <a:rPr lang="en-US" sz="2400" i="1" dirty="0"/>
              <a:t>r</a:t>
            </a:r>
            <a:r>
              <a:rPr lang="en-US" sz="2400" dirty="0"/>
              <a:t>, but </a:t>
            </a:r>
            <a:r>
              <a:rPr lang="en-US" sz="2400" i="1" dirty="0"/>
              <a:t>p </a:t>
            </a:r>
            <a:r>
              <a:rPr lang="en-US" sz="2400" dirty="0"/>
              <a:t>cannot communicate directly with </a:t>
            </a:r>
            <a:r>
              <a:rPr lang="en-US" sz="2400" i="1" dirty="0"/>
              <a:t>r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Thus </a:t>
            </a:r>
            <a:r>
              <a:rPr lang="en-US" sz="2400" dirty="0"/>
              <a:t>our reliability assumption </a:t>
            </a:r>
            <a:r>
              <a:rPr lang="en-US" sz="2400" dirty="0" smtClean="0"/>
              <a:t>entails  that </a:t>
            </a:r>
            <a:r>
              <a:rPr lang="en-US" sz="2400" dirty="0"/>
              <a:t>eventually any failed link or router will be repaired or circumvented.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140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Failure assumptions and failure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Processes </a:t>
            </a:r>
            <a:r>
              <a:rPr lang="en-US" sz="2400" dirty="0"/>
              <a:t>fail only </a:t>
            </a:r>
            <a:r>
              <a:rPr lang="en-US" sz="2400" dirty="0" smtClean="0"/>
              <a:t>by crashing </a:t>
            </a:r>
            <a:r>
              <a:rPr lang="en-US" sz="2400" dirty="0"/>
              <a:t>– an assumption that is good enough for many systems. </a:t>
            </a:r>
            <a:endParaRPr lang="en-US" sz="24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to treat the cases where processes have arbitrary (Byzantine) failures.</a:t>
            </a:r>
          </a:p>
          <a:p>
            <a:pPr lvl="1"/>
            <a:r>
              <a:rPr lang="en-US" sz="2400" dirty="0"/>
              <a:t>Whatever the type of failure, a </a:t>
            </a:r>
            <a:r>
              <a:rPr lang="en-US" sz="2400" i="1" dirty="0"/>
              <a:t>correct </a:t>
            </a:r>
            <a:r>
              <a:rPr lang="en-US" sz="2400" dirty="0"/>
              <a:t>process is one that exhibits no failures at </a:t>
            </a:r>
            <a:r>
              <a:rPr lang="en-US" sz="2400" dirty="0" smtClean="0"/>
              <a:t>any point </a:t>
            </a:r>
            <a:r>
              <a:rPr lang="en-US" sz="2400" dirty="0"/>
              <a:t>in the execution under consideration. </a:t>
            </a:r>
            <a:endParaRPr lang="en-US" sz="2400" dirty="0" smtClean="0"/>
          </a:p>
          <a:p>
            <a:r>
              <a:rPr lang="en-US" sz="2400" dirty="0" smtClean="0"/>
              <a:t>Process </a:t>
            </a:r>
            <a:r>
              <a:rPr lang="en-US" sz="2400" dirty="0"/>
              <a:t>that suffers a crash failure is ‘non-failed</a:t>
            </a:r>
            <a:r>
              <a:rPr lang="en-US" sz="2400" dirty="0" smtClean="0"/>
              <a:t>’ before </a:t>
            </a:r>
            <a:r>
              <a:rPr lang="en-US" sz="2400" dirty="0"/>
              <a:t>that point, not ‘correct’ before that point.</a:t>
            </a:r>
          </a:p>
        </p:txBody>
      </p:sp>
    </p:spTree>
    <p:extLst>
      <p:ext uri="{BB962C8B-B14F-4D97-AF65-F5344CB8AC3E}">
        <p14:creationId xmlns:p14="http://schemas.microsoft.com/office/powerpoint/2010/main" val="29023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Failure assumptions and failure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One of the problems in the design of algorithms that can overcome process </a:t>
            </a:r>
            <a:r>
              <a:rPr lang="en-US" sz="2400" dirty="0" smtClean="0"/>
              <a:t>crashes is </a:t>
            </a:r>
            <a:r>
              <a:rPr lang="en-US" sz="2400" dirty="0"/>
              <a:t>that of deciding when a process has crashed.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i="1" dirty="0"/>
              <a:t>failure detector </a:t>
            </a:r>
            <a:r>
              <a:rPr lang="en-US" sz="2400" dirty="0" smtClean="0"/>
              <a:t>is </a:t>
            </a:r>
            <a:r>
              <a:rPr lang="en-US" sz="2400" dirty="0"/>
              <a:t>a service that processes queries about whether a </a:t>
            </a:r>
            <a:r>
              <a:rPr lang="en-US" sz="2400" dirty="0" smtClean="0"/>
              <a:t>particular process </a:t>
            </a:r>
            <a:r>
              <a:rPr lang="en-US" sz="2400" dirty="0"/>
              <a:t>has failed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is often implemented by an object local to each process (on </a:t>
            </a:r>
            <a:r>
              <a:rPr lang="en-US" sz="2400" dirty="0" smtClean="0"/>
              <a:t>the same </a:t>
            </a:r>
            <a:r>
              <a:rPr lang="en-US" sz="2400" dirty="0"/>
              <a:t>computer) that runs a failure-detection algorithm in conjunction with </a:t>
            </a:r>
            <a:r>
              <a:rPr lang="en-US" sz="2400" dirty="0" smtClean="0"/>
              <a:t>its counterparts </a:t>
            </a:r>
            <a:r>
              <a:rPr lang="en-US" sz="2400" dirty="0"/>
              <a:t>at other processes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object local to each process is called a </a:t>
            </a:r>
            <a:r>
              <a:rPr lang="en-US" sz="2400" i="1" dirty="0"/>
              <a:t>local </a:t>
            </a:r>
            <a:r>
              <a:rPr lang="en-US" sz="2400" i="1" dirty="0" smtClean="0"/>
              <a:t>failure detector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41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10098</TotalTime>
  <Words>4437</Words>
  <Application>Microsoft Office PowerPoint</Application>
  <PresentationFormat>Widescreen</PresentationFormat>
  <Paragraphs>625</Paragraphs>
  <Slides>70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ＭＳ Ｐゴシック</vt:lpstr>
      <vt:lpstr>Arial</vt:lpstr>
      <vt:lpstr>Calibri</vt:lpstr>
      <vt:lpstr>Century Gothic</vt:lpstr>
      <vt:lpstr>Helvetica</vt:lpstr>
      <vt:lpstr>Monotype Sorts</vt:lpstr>
      <vt:lpstr>Symbol</vt:lpstr>
      <vt:lpstr>Tahoma</vt:lpstr>
      <vt:lpstr>Times</vt:lpstr>
      <vt:lpstr>Times New Roman</vt:lpstr>
      <vt:lpstr>Wingdings</vt:lpstr>
      <vt:lpstr>Wingdings 3</vt:lpstr>
      <vt:lpstr>Wisp</vt:lpstr>
      <vt:lpstr>Bitmap Image</vt:lpstr>
      <vt:lpstr>Image bitmap</vt:lpstr>
      <vt:lpstr>Equation</vt:lpstr>
      <vt:lpstr>COORDINATION AND AGREEMENT</vt:lpstr>
      <vt:lpstr>Introduction</vt:lpstr>
      <vt:lpstr>Introduction</vt:lpstr>
      <vt:lpstr>Introduction</vt:lpstr>
      <vt:lpstr>Failure assumptions and failure detectors</vt:lpstr>
      <vt:lpstr>Failure assumptions and failure detectors</vt:lpstr>
      <vt:lpstr>Failure assumptions and failure detectors</vt:lpstr>
      <vt:lpstr>Failure assumptions and failure detectors</vt:lpstr>
      <vt:lpstr>Failure assumptions and failure detectors</vt:lpstr>
      <vt:lpstr>Failure assumptions and failure detectors</vt:lpstr>
      <vt:lpstr>Failure assumptions and failure detectors</vt:lpstr>
      <vt:lpstr>Distributed mutual exclusion</vt:lpstr>
      <vt:lpstr>Distributed mutual exclusion</vt:lpstr>
      <vt:lpstr>Distributed mutual exclusion</vt:lpstr>
      <vt:lpstr>Algorithms for mutual exclusion</vt:lpstr>
      <vt:lpstr>Algorithms for mutual exclusion</vt:lpstr>
      <vt:lpstr>Performance of algorithms for mutual exclusion- Criteria</vt:lpstr>
      <vt:lpstr>Mutual Exclusion Algorithms</vt:lpstr>
      <vt:lpstr>The central server algorithm</vt:lpstr>
      <vt:lpstr>PowerPoint Presentation</vt:lpstr>
      <vt:lpstr>The central server algorithm</vt:lpstr>
      <vt:lpstr>Alternatives …?</vt:lpstr>
      <vt:lpstr>Ring-based Algorithm</vt:lpstr>
      <vt:lpstr>Ring-Based Algorithm </vt:lpstr>
      <vt:lpstr>Ring-based Algorithm</vt:lpstr>
      <vt:lpstr>Using Multicast and logical clocks- Ricart and Agrawala’s algorithm</vt:lpstr>
      <vt:lpstr>Using Multicast and logical clocks</vt:lpstr>
      <vt:lpstr>Ricart and Agrawala’s algorithm</vt:lpstr>
      <vt:lpstr>Multicast synchronization</vt:lpstr>
      <vt:lpstr>Ricart and Agrawala’s algorithm</vt:lpstr>
      <vt:lpstr>Maekawa’s voting algorithm</vt:lpstr>
      <vt:lpstr>Maekawa’s voting algorithm</vt:lpstr>
      <vt:lpstr>PowerPoint Presentation</vt:lpstr>
      <vt:lpstr>Maekawa’s algorithm – part 1</vt:lpstr>
      <vt:lpstr>PowerPoint Presentation</vt:lpstr>
      <vt:lpstr>PowerPoint Presentation</vt:lpstr>
      <vt:lpstr>PowerPoint Presentation</vt:lpstr>
      <vt:lpstr>M. E. Algorithms Comparison</vt:lpstr>
      <vt:lpstr>Notes on Fault Tolerance </vt:lpstr>
      <vt:lpstr>Election Algorithms</vt:lpstr>
      <vt:lpstr>Election Algorithms</vt:lpstr>
      <vt:lpstr>A ring based election algorithm</vt:lpstr>
      <vt:lpstr>Ring-Based Election Algorithm</vt:lpstr>
      <vt:lpstr>Ring-Based Election Algorithm</vt:lpstr>
      <vt:lpstr>Ring-Based Election Algorithm</vt:lpstr>
      <vt:lpstr>Ring-Based Election Algorithm</vt:lpstr>
      <vt:lpstr>Bully Algorithm (1)</vt:lpstr>
      <vt:lpstr>Bully Algorithm (2)</vt:lpstr>
      <vt:lpstr>Bully Algorithm (3)</vt:lpstr>
      <vt:lpstr>Bully Algorithm (4)</vt:lpstr>
      <vt:lpstr>Bully Algorithm (5)</vt:lpstr>
      <vt:lpstr>The bully algorithm</vt:lpstr>
      <vt:lpstr>Election Algorithms Comparison</vt:lpstr>
      <vt:lpstr>Group Communication (1)</vt:lpstr>
      <vt:lpstr>Group Communication (2)</vt:lpstr>
      <vt:lpstr>Group Communication (3)</vt:lpstr>
      <vt:lpstr>Group Communication (4)</vt:lpstr>
      <vt:lpstr>Basic Multicast </vt:lpstr>
      <vt:lpstr>Basic Multicast </vt:lpstr>
      <vt:lpstr>Reliable Multicast</vt:lpstr>
      <vt:lpstr>Reliable Multicast</vt:lpstr>
      <vt:lpstr>PowerPoint Presentation</vt:lpstr>
      <vt:lpstr>Reliable multicast over IP multicast</vt:lpstr>
      <vt:lpstr>Reliable multicast over IP multicast</vt:lpstr>
      <vt:lpstr>Reliable multicast over IP multicast</vt:lpstr>
      <vt:lpstr>PowerPoint Presentation</vt:lpstr>
      <vt:lpstr>Reliable multicast over IP multicast</vt:lpstr>
      <vt:lpstr>PowerPoint Presentation</vt:lpstr>
      <vt:lpstr>Ordered Multicast 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AND AGREEMENT</dc:title>
  <dc:creator>Sanjay H A</dc:creator>
  <cp:lastModifiedBy>Sanjay H A</cp:lastModifiedBy>
  <cp:revision>58</cp:revision>
  <dcterms:created xsi:type="dcterms:W3CDTF">2019-10-09T13:11:37Z</dcterms:created>
  <dcterms:modified xsi:type="dcterms:W3CDTF">2019-10-19T01:45:34Z</dcterms:modified>
</cp:coreProperties>
</file>