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6" r:id="rId2"/>
  </p:sldMasterIdLst>
  <p:notesMasterIdLst>
    <p:notesMasterId r:id="rId84"/>
  </p:notesMasterIdLst>
  <p:sldIdLst>
    <p:sldId id="256" r:id="rId3"/>
    <p:sldId id="257" r:id="rId4"/>
    <p:sldId id="258" r:id="rId5"/>
    <p:sldId id="259" r:id="rId6"/>
    <p:sldId id="261" r:id="rId7"/>
    <p:sldId id="262" r:id="rId8"/>
    <p:sldId id="263" r:id="rId9"/>
    <p:sldId id="264" r:id="rId10"/>
    <p:sldId id="265" r:id="rId11"/>
    <p:sldId id="272" r:id="rId12"/>
    <p:sldId id="271" r:id="rId13"/>
    <p:sldId id="273" r:id="rId14"/>
    <p:sldId id="274" r:id="rId15"/>
    <p:sldId id="266" r:id="rId16"/>
    <p:sldId id="267" r:id="rId17"/>
    <p:sldId id="269" r:id="rId18"/>
    <p:sldId id="270" r:id="rId19"/>
    <p:sldId id="268" r:id="rId20"/>
    <p:sldId id="260" r:id="rId21"/>
    <p:sldId id="277" r:id="rId22"/>
    <p:sldId id="281" r:id="rId23"/>
    <p:sldId id="275" r:id="rId24"/>
    <p:sldId id="276" r:id="rId25"/>
    <p:sldId id="278" r:id="rId26"/>
    <p:sldId id="280" r:id="rId27"/>
    <p:sldId id="279" r:id="rId28"/>
    <p:sldId id="289" r:id="rId29"/>
    <p:sldId id="287" r:id="rId30"/>
    <p:sldId id="288" r:id="rId31"/>
    <p:sldId id="282" r:id="rId32"/>
    <p:sldId id="293" r:id="rId33"/>
    <p:sldId id="290" r:id="rId34"/>
    <p:sldId id="284" r:id="rId35"/>
    <p:sldId id="291" r:id="rId36"/>
    <p:sldId id="292" r:id="rId37"/>
    <p:sldId id="285" r:id="rId38"/>
    <p:sldId id="299" r:id="rId39"/>
    <p:sldId id="286" r:id="rId40"/>
    <p:sldId id="300" r:id="rId41"/>
    <p:sldId id="301" r:id="rId42"/>
    <p:sldId id="294" r:id="rId43"/>
    <p:sldId id="295" r:id="rId44"/>
    <p:sldId id="296" r:id="rId45"/>
    <p:sldId id="302" r:id="rId46"/>
    <p:sldId id="297" r:id="rId47"/>
    <p:sldId id="298" r:id="rId48"/>
    <p:sldId id="303" r:id="rId49"/>
    <p:sldId id="304" r:id="rId50"/>
    <p:sldId id="306" r:id="rId51"/>
    <p:sldId id="307" r:id="rId52"/>
    <p:sldId id="308" r:id="rId53"/>
    <p:sldId id="309" r:id="rId54"/>
    <p:sldId id="310" r:id="rId55"/>
    <p:sldId id="311" r:id="rId56"/>
    <p:sldId id="312" r:id="rId57"/>
    <p:sldId id="316" r:id="rId58"/>
    <p:sldId id="314" r:id="rId59"/>
    <p:sldId id="315" r:id="rId60"/>
    <p:sldId id="317" r:id="rId61"/>
    <p:sldId id="318" r:id="rId62"/>
    <p:sldId id="319" r:id="rId63"/>
    <p:sldId id="320" r:id="rId64"/>
    <p:sldId id="323" r:id="rId65"/>
    <p:sldId id="321"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40" r:id="rId82"/>
    <p:sldId id="339"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3" d="100"/>
          <a:sy n="73" d="100"/>
        </p:scale>
        <p:origin x="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52A3E-4326-4D98-B9DA-AD6E9F94A9A0}" type="datetimeFigureOut">
              <a:rPr lang="en-US" smtClean="0"/>
              <a:t>10/9/2019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5B69A-D061-43F9-862F-CD8ED2C1483F}" type="slidenum">
              <a:rPr lang="en-US" smtClean="0"/>
              <a:t>‹#›</a:t>
            </a:fld>
            <a:endParaRPr lang="en-US"/>
          </a:p>
        </p:txBody>
      </p:sp>
    </p:spTree>
    <p:extLst>
      <p:ext uri="{BB962C8B-B14F-4D97-AF65-F5344CB8AC3E}">
        <p14:creationId xmlns:p14="http://schemas.microsoft.com/office/powerpoint/2010/main" val="10265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4"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4487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8223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5360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514"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55093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3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1858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6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9880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424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p:sp>
      <p:sp>
        <p:nvSpPr>
          <p:cNvPr id="89091" name="Rectangle 3"/>
          <p:cNvSpPr>
            <a:spLocks noGrp="1" noChangeArrowheads="1"/>
          </p:cNvSpPr>
          <p:nvPr>
            <p:ph type="body" idx="1"/>
          </p:nvPr>
        </p:nvSpPr>
        <p:spPr bwMode="auto">
          <a:xfrm>
            <a:off x="965200" y="4530725"/>
            <a:ext cx="5384800" cy="4371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r>
              <a:rPr lang="en-US" altLang="en-US" smtClean="0">
                <a:latin typeface="Arial" panose="020B0604020202020204" pitchFamily="34" charset="0"/>
                <a:ea typeface="ＭＳ Ｐゴシック" panose="020B0600070205080204" pitchFamily="34" charset="-128"/>
              </a:rPr>
              <a:t>Main adv: f-t of av. and accuracy.</a:t>
            </a:r>
          </a:p>
          <a:p>
            <a:r>
              <a:rPr lang="en-US" altLang="en-US" smtClean="0">
                <a:latin typeface="Arial" panose="020B0604020202020204" pitchFamily="34" charset="0"/>
                <a:ea typeface="ＭＳ Ｐゴシック" panose="020B0600070205080204" pitchFamily="34" charset="-128"/>
              </a:rPr>
              <a:t>Synch: multicast mode or procedure call mode (~Cristian</a:t>
            </a:r>
            <a:r>
              <a:rPr lang="ja-JP" altLang="en-US" smtClean="0">
                <a:latin typeface="Arial" panose="020B0604020202020204" pitchFamily="34" charset="0"/>
                <a:ea typeface="ＭＳ Ｐゴシック" panose="020B0600070205080204" pitchFamily="34" charset="-128"/>
              </a:rPr>
              <a:t>’</a:t>
            </a:r>
            <a:r>
              <a:rPr lang="en-US" altLang="ja-JP" smtClean="0">
                <a:latin typeface="Arial" panose="020B0604020202020204" pitchFamily="34" charset="0"/>
                <a:ea typeface="ＭＳ Ｐゴシック" panose="020B0600070205080204" pitchFamily="34" charset="-128"/>
              </a:rPr>
              <a:t>s algorithm) or symmetric mode (next slide)</a:t>
            </a:r>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828688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99836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65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99483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16977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23445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32096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0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081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373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4488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754"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9442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77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620777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80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594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782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53175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885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40098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089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56091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2963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1639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397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42814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994"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36294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83080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05703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704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56730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6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27194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318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87623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282"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71323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830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65518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66788"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66788"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66788"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66788"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95DC7D3-989B-42F2-ADA2-ED69492AFEC7}" type="slidenum">
              <a:rPr lang="en-US" altLang="en-US" sz="1300"/>
              <a:pPr eaLnBrk="1" hangingPunct="1"/>
              <a:t>80</a:t>
            </a:fld>
            <a:endParaRPr lang="en-US" altLang="en-US" sz="1300"/>
          </a:p>
        </p:txBody>
      </p:sp>
    </p:spTree>
    <p:extLst>
      <p:ext uri="{BB962C8B-B14F-4D97-AF65-F5344CB8AC3E}">
        <p14:creationId xmlns:p14="http://schemas.microsoft.com/office/powerpoint/2010/main" val="57344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6"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7629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933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7942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0"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5847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ＭＳ Ｐゴシック" panose="020B0600070205080204" pitchFamily="34" charset="-128"/>
              </a:defRPr>
            </a:lvl1pPr>
            <a:lvl2pPr marL="742950" indent="-285750" defTabSz="979488">
              <a:defRPr sz="1400">
                <a:solidFill>
                  <a:schemeClr val="accent2"/>
                </a:solidFill>
                <a:latin typeface="Helvetica" panose="020B0604020202020204" pitchFamily="34" charset="0"/>
                <a:ea typeface="ＭＳ Ｐゴシック" panose="020B0600070205080204" pitchFamily="34" charset="-128"/>
              </a:defRPr>
            </a:lvl2pPr>
            <a:lvl3pPr marL="1143000" indent="-228600" defTabSz="979488">
              <a:defRPr sz="1400">
                <a:solidFill>
                  <a:schemeClr val="accent2"/>
                </a:solidFill>
                <a:latin typeface="Helvetica" panose="020B0604020202020204" pitchFamily="34" charset="0"/>
                <a:ea typeface="ＭＳ Ｐゴシック" panose="020B0600070205080204" pitchFamily="34" charset="-128"/>
              </a:defRPr>
            </a:lvl3pPr>
            <a:lvl4pPr marL="1600200" indent="-228600" defTabSz="979488">
              <a:defRPr sz="1400">
                <a:solidFill>
                  <a:schemeClr val="accent2"/>
                </a:solidFill>
                <a:latin typeface="Helvetica" panose="020B0604020202020204" pitchFamily="34" charset="0"/>
                <a:ea typeface="ＭＳ Ｐゴシック" panose="020B0600070205080204" pitchFamily="34" charset="-128"/>
              </a:defRPr>
            </a:lvl4pPr>
            <a:lvl5pPr marL="2057400" indent="-228600" defTabSz="979488">
              <a:defRPr sz="1400">
                <a:solidFill>
                  <a:schemeClr val="accent2"/>
                </a:solidFill>
                <a:latin typeface="Helvetica" panose="020B0604020202020204" pitchFamily="34" charset="0"/>
                <a:ea typeface="ＭＳ Ｐゴシック" panose="020B0600070205080204" pitchFamily="34" charset="-128"/>
              </a:defRPr>
            </a:lvl5pPr>
            <a:lvl6pPr marL="25146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fld id="{E9BA3EF4-E5D4-494D-ACC9-B0DC78F0302D}" type="slidenum">
              <a:rPr lang="en-US" altLang="en-US" sz="1000">
                <a:solidFill>
                  <a:schemeClr val="tx1"/>
                </a:solidFill>
                <a:latin typeface="Times New Roman" panose="02020603050405020304" pitchFamily="18" charset="0"/>
              </a:rPr>
              <a:pPr/>
              <a:t>12</a:t>
            </a:fld>
            <a:endParaRPr lang="en-US" altLang="en-US" sz="1000">
              <a:solidFill>
                <a:schemeClr val="tx1"/>
              </a:solidFill>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p>
            <a:endParaRPr lang="de-DE"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3327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ＭＳ Ｐゴシック" panose="020B0600070205080204" pitchFamily="34" charset="-128"/>
              </a:defRPr>
            </a:lvl1pPr>
            <a:lvl2pPr marL="742950" indent="-285750" defTabSz="979488">
              <a:defRPr sz="1400">
                <a:solidFill>
                  <a:schemeClr val="accent2"/>
                </a:solidFill>
                <a:latin typeface="Helvetica" panose="020B0604020202020204" pitchFamily="34" charset="0"/>
                <a:ea typeface="ＭＳ Ｐゴシック" panose="020B0600070205080204" pitchFamily="34" charset="-128"/>
              </a:defRPr>
            </a:lvl2pPr>
            <a:lvl3pPr marL="1143000" indent="-228600" defTabSz="979488">
              <a:defRPr sz="1400">
                <a:solidFill>
                  <a:schemeClr val="accent2"/>
                </a:solidFill>
                <a:latin typeface="Helvetica" panose="020B0604020202020204" pitchFamily="34" charset="0"/>
                <a:ea typeface="ＭＳ Ｐゴシック" panose="020B0600070205080204" pitchFamily="34" charset="-128"/>
              </a:defRPr>
            </a:lvl3pPr>
            <a:lvl4pPr marL="1600200" indent="-228600" defTabSz="979488">
              <a:defRPr sz="1400">
                <a:solidFill>
                  <a:schemeClr val="accent2"/>
                </a:solidFill>
                <a:latin typeface="Helvetica" panose="020B0604020202020204" pitchFamily="34" charset="0"/>
                <a:ea typeface="ＭＳ Ｐゴシック" panose="020B0600070205080204" pitchFamily="34" charset="-128"/>
              </a:defRPr>
            </a:lvl4pPr>
            <a:lvl5pPr marL="2057400" indent="-228600" defTabSz="979488">
              <a:defRPr sz="1400">
                <a:solidFill>
                  <a:schemeClr val="accent2"/>
                </a:solidFill>
                <a:latin typeface="Helvetica" panose="020B0604020202020204" pitchFamily="34" charset="0"/>
                <a:ea typeface="ＭＳ Ｐゴシック" panose="020B0600070205080204" pitchFamily="34" charset="-128"/>
              </a:defRPr>
            </a:lvl5pPr>
            <a:lvl6pPr marL="25146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defTabSz="979488"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fld id="{6D5E88C2-AA81-4EBD-AE76-12BB1FE3053F}" type="slidenum">
              <a:rPr lang="en-US" altLang="en-US" sz="1000">
                <a:solidFill>
                  <a:schemeClr val="tx1"/>
                </a:solidFill>
                <a:latin typeface="Times New Roman" panose="02020603050405020304" pitchFamily="18" charset="0"/>
              </a:rPr>
              <a:pPr/>
              <a:t>13</a:t>
            </a:fld>
            <a:endParaRPr lang="en-US" altLang="en-US" sz="1000">
              <a:solidFill>
                <a:schemeClr val="tx1"/>
              </a:solidFill>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457200" y="719138"/>
            <a:ext cx="6400800" cy="3600450"/>
          </a:xfrm>
          <a:solidFill>
            <a:srgbClr val="FFFFFF"/>
          </a:solidFill>
          <a:ln>
            <a:solidFill>
              <a:srgbClr val="000000"/>
            </a:solidFill>
            <a:miter lim="800000"/>
            <a:headEnd/>
            <a:tailEnd/>
          </a:ln>
        </p:spPr>
      </p:sp>
      <p:sp>
        <p:nvSpPr>
          <p:cNvPr id="80900" name="Rectangle 3"/>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lIns="96653" tIns="48327" rIns="96653" bIns="48327"/>
          <a:lstStyle/>
          <a:p>
            <a:endParaRPr lang="de-DE"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81141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4"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3116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2286000" y="728663"/>
            <a:ext cx="2743200" cy="35988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418" name="Rectangle 2"/>
          <p:cNvSpPr txBox="1">
            <a:spLocks noGrp="1" noChangeArrowheads="1"/>
          </p:cNvSpPr>
          <p:nvPr>
            <p:ph type="body"/>
          </p:nvPr>
        </p:nvSpPr>
        <p:spPr bwMode="auto">
          <a:xfrm>
            <a:off x="731838" y="4560888"/>
            <a:ext cx="5849937"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0226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609600" y="2590800"/>
            <a:ext cx="10871200" cy="0"/>
          </a:xfrm>
          <a:prstGeom prst="line">
            <a:avLst/>
          </a:prstGeom>
          <a:noFill/>
          <a:ln w="1270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6626" name="Rectangle 2"/>
          <p:cNvSpPr>
            <a:spLocks noGrp="1" noChangeArrowheads="1"/>
          </p:cNvSpPr>
          <p:nvPr>
            <p:ph type="ctrTitle"/>
          </p:nvPr>
        </p:nvSpPr>
        <p:spPr>
          <a:xfrm>
            <a:off x="1219200" y="685800"/>
            <a:ext cx="10295467" cy="1143000"/>
          </a:xfrm>
        </p:spPr>
        <p:txBody>
          <a:bodyPr/>
          <a:lstStyle>
            <a:lvl1pPr>
              <a:defRPr/>
            </a:lvl1pPr>
          </a:lstStyle>
          <a:p>
            <a:r>
              <a:rPr lang="en-US"/>
              <a:t>Click to edit Master title style</a:t>
            </a:r>
          </a:p>
        </p:txBody>
      </p:sp>
      <p:sp>
        <p:nvSpPr>
          <p:cNvPr id="26627" name="Rectangle 3"/>
          <p:cNvSpPr>
            <a:spLocks noGrp="1" noChangeArrowheads="1"/>
          </p:cNvSpPr>
          <p:nvPr>
            <p:ph type="subTitle" idx="1"/>
          </p:nvPr>
        </p:nvSpPr>
        <p:spPr>
          <a:xfrm>
            <a:off x="2844800" y="3886200"/>
            <a:ext cx="85344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5" name="Date Placeholder 4"/>
          <p:cNvSpPr>
            <a:spLocks noGrp="1" noChangeArrowheads="1"/>
          </p:cNvSpPr>
          <p:nvPr>
            <p:ph type="dt" sz="half" idx="10"/>
          </p:nvPr>
        </p:nvSpPr>
        <p:spPr>
          <a:xfrm>
            <a:off x="948267" y="6229350"/>
            <a:ext cx="2573867" cy="514350"/>
          </a:xfrm>
        </p:spPr>
        <p:txBody>
          <a:bodyPr/>
          <a:lstStyle>
            <a:lvl1pPr>
              <a:defRPr>
                <a:solidFill>
                  <a:srgbClr val="5E574E"/>
                </a:solidFill>
              </a:defRPr>
            </a:lvl1pPr>
          </a:lstStyle>
          <a:p>
            <a:pPr>
              <a:defRPr/>
            </a:pPr>
            <a:endParaRPr lang="en-US"/>
          </a:p>
        </p:txBody>
      </p:sp>
      <p:sp>
        <p:nvSpPr>
          <p:cNvPr id="6" name="Footer Placeholder 5"/>
          <p:cNvSpPr>
            <a:spLocks noGrp="1" noChangeArrowheads="1"/>
          </p:cNvSpPr>
          <p:nvPr>
            <p:ph type="ftr" sz="quarter" idx="11"/>
          </p:nvPr>
        </p:nvSpPr>
        <p:spPr>
          <a:xfrm>
            <a:off x="4199467" y="6229350"/>
            <a:ext cx="3793067" cy="514350"/>
          </a:xfrm>
        </p:spPr>
        <p:txBody>
          <a:bodyPr/>
          <a:lstStyle>
            <a:lvl1pPr>
              <a:defRPr sz="1400">
                <a:solidFill>
                  <a:srgbClr val="5E574E"/>
                </a:solidFill>
                <a:latin typeface="+mn-lt"/>
              </a:defRPr>
            </a:lvl1pPr>
          </a:lstStyle>
          <a:p>
            <a:pPr>
              <a:defRPr/>
            </a:pPr>
            <a:endParaRPr lang="en-US"/>
          </a:p>
        </p:txBody>
      </p:sp>
      <p:sp>
        <p:nvSpPr>
          <p:cNvPr id="7" name="Slide Number Placeholder 6"/>
          <p:cNvSpPr>
            <a:spLocks noGrp="1" noChangeArrowheads="1"/>
          </p:cNvSpPr>
          <p:nvPr>
            <p:ph type="sldNum" sz="quarter" idx="12"/>
          </p:nvPr>
        </p:nvSpPr>
        <p:spPr>
          <a:xfrm>
            <a:off x="8805333" y="6229350"/>
            <a:ext cx="2438400" cy="514350"/>
          </a:xfrm>
        </p:spPr>
        <p:txBody>
          <a:bodyPr/>
          <a:lstStyle>
            <a:lvl1pPr>
              <a:defRPr>
                <a:solidFill>
                  <a:srgbClr val="5E574E"/>
                </a:solidFill>
              </a:defRPr>
            </a:lvl1pPr>
          </a:lstStyle>
          <a:p>
            <a:fld id="{9DD24FB5-572E-4194-B019-5BD110B77B41}" type="slidenum">
              <a:rPr lang="en-US" altLang="en-US"/>
              <a:pPr/>
              <a:t>‹#›</a:t>
            </a:fld>
            <a:endParaRPr lang="en-US" altLang="en-US"/>
          </a:p>
        </p:txBody>
      </p:sp>
    </p:spTree>
    <p:extLst>
      <p:ext uri="{BB962C8B-B14F-4D97-AF65-F5344CB8AC3E}">
        <p14:creationId xmlns:p14="http://schemas.microsoft.com/office/powerpoint/2010/main" val="1546040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6" name="Rectangle 6"/>
          <p:cNvSpPr>
            <a:spLocks noGrp="1" noChangeArrowheads="1"/>
          </p:cNvSpPr>
          <p:nvPr>
            <p:ph type="sldNum" sz="quarter" idx="12"/>
          </p:nvPr>
        </p:nvSpPr>
        <p:spPr>
          <a:ln/>
        </p:spPr>
        <p:txBody>
          <a:bodyPr/>
          <a:lstStyle>
            <a:lvl1pPr>
              <a:defRPr/>
            </a:lvl1pPr>
          </a:lstStyle>
          <a:p>
            <a:fld id="{7F18E502-7435-4D64-BB2B-83322478F09F}" type="slidenum">
              <a:rPr lang="en-US" altLang="en-US"/>
              <a:pPr/>
              <a:t>‹#›</a:t>
            </a:fld>
            <a:endParaRPr lang="en-US" altLang="en-US"/>
          </a:p>
        </p:txBody>
      </p:sp>
    </p:spTree>
    <p:extLst>
      <p:ext uri="{BB962C8B-B14F-4D97-AF65-F5344CB8AC3E}">
        <p14:creationId xmlns:p14="http://schemas.microsoft.com/office/powerpoint/2010/main" val="1156460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6" name="Rectangle 6"/>
          <p:cNvSpPr>
            <a:spLocks noGrp="1" noChangeArrowheads="1"/>
          </p:cNvSpPr>
          <p:nvPr>
            <p:ph type="sldNum" sz="quarter" idx="12"/>
          </p:nvPr>
        </p:nvSpPr>
        <p:spPr>
          <a:ln/>
        </p:spPr>
        <p:txBody>
          <a:bodyPr/>
          <a:lstStyle>
            <a:lvl1pPr>
              <a:defRPr/>
            </a:lvl1pPr>
          </a:lstStyle>
          <a:p>
            <a:fld id="{3479908B-F2AB-425B-9075-FA88E93E17EB}" type="slidenum">
              <a:rPr lang="en-US" altLang="en-US"/>
              <a:pPr/>
              <a:t>‹#›</a:t>
            </a:fld>
            <a:endParaRPr lang="en-US" altLang="en-US"/>
          </a:p>
        </p:txBody>
      </p:sp>
    </p:spTree>
    <p:extLst>
      <p:ext uri="{BB962C8B-B14F-4D97-AF65-F5344CB8AC3E}">
        <p14:creationId xmlns:p14="http://schemas.microsoft.com/office/powerpoint/2010/main" val="310109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47800"/>
            <a:ext cx="535093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63734" y="1447800"/>
            <a:ext cx="5350933"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7" name="Rectangle 6"/>
          <p:cNvSpPr>
            <a:spLocks noGrp="1" noChangeArrowheads="1"/>
          </p:cNvSpPr>
          <p:nvPr>
            <p:ph type="sldNum" sz="quarter" idx="12"/>
          </p:nvPr>
        </p:nvSpPr>
        <p:spPr>
          <a:ln/>
        </p:spPr>
        <p:txBody>
          <a:bodyPr/>
          <a:lstStyle>
            <a:lvl1pPr>
              <a:defRPr/>
            </a:lvl1pPr>
          </a:lstStyle>
          <a:p>
            <a:fld id="{C7FCC978-4D54-4C88-B30F-80830BE0E6B4}" type="slidenum">
              <a:rPr lang="en-US" altLang="en-US"/>
              <a:pPr/>
              <a:t>‹#›</a:t>
            </a:fld>
            <a:endParaRPr lang="en-US" altLang="en-US"/>
          </a:p>
        </p:txBody>
      </p:sp>
    </p:spTree>
    <p:extLst>
      <p:ext uri="{BB962C8B-B14F-4D97-AF65-F5344CB8AC3E}">
        <p14:creationId xmlns:p14="http://schemas.microsoft.com/office/powerpoint/2010/main" val="2457574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9" name="Rectangle 6"/>
          <p:cNvSpPr>
            <a:spLocks noGrp="1" noChangeArrowheads="1"/>
          </p:cNvSpPr>
          <p:nvPr>
            <p:ph type="sldNum" sz="quarter" idx="12"/>
          </p:nvPr>
        </p:nvSpPr>
        <p:spPr>
          <a:ln/>
        </p:spPr>
        <p:txBody>
          <a:bodyPr/>
          <a:lstStyle>
            <a:lvl1pPr>
              <a:defRPr/>
            </a:lvl1pPr>
          </a:lstStyle>
          <a:p>
            <a:fld id="{5F467282-CF2A-4630-B226-35DEAE0CF23D}" type="slidenum">
              <a:rPr lang="en-US" altLang="en-US"/>
              <a:pPr/>
              <a:t>‹#›</a:t>
            </a:fld>
            <a:endParaRPr lang="en-US" altLang="en-US"/>
          </a:p>
        </p:txBody>
      </p:sp>
    </p:spTree>
    <p:extLst>
      <p:ext uri="{BB962C8B-B14F-4D97-AF65-F5344CB8AC3E}">
        <p14:creationId xmlns:p14="http://schemas.microsoft.com/office/powerpoint/2010/main" val="2186278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5" name="Rectangle 6"/>
          <p:cNvSpPr>
            <a:spLocks noGrp="1" noChangeArrowheads="1"/>
          </p:cNvSpPr>
          <p:nvPr>
            <p:ph type="sldNum" sz="quarter" idx="12"/>
          </p:nvPr>
        </p:nvSpPr>
        <p:spPr>
          <a:ln/>
        </p:spPr>
        <p:txBody>
          <a:bodyPr/>
          <a:lstStyle>
            <a:lvl1pPr>
              <a:defRPr/>
            </a:lvl1pPr>
          </a:lstStyle>
          <a:p>
            <a:fld id="{29AB438B-F113-4373-AAE6-086155E7A7EB}" type="slidenum">
              <a:rPr lang="en-US" altLang="en-US"/>
              <a:pPr/>
              <a:t>‹#›</a:t>
            </a:fld>
            <a:endParaRPr lang="en-US" altLang="en-US"/>
          </a:p>
        </p:txBody>
      </p:sp>
    </p:spTree>
    <p:extLst>
      <p:ext uri="{BB962C8B-B14F-4D97-AF65-F5344CB8AC3E}">
        <p14:creationId xmlns:p14="http://schemas.microsoft.com/office/powerpoint/2010/main" val="1999293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4" name="Rectangle 6"/>
          <p:cNvSpPr>
            <a:spLocks noGrp="1" noChangeArrowheads="1"/>
          </p:cNvSpPr>
          <p:nvPr>
            <p:ph type="sldNum" sz="quarter" idx="12"/>
          </p:nvPr>
        </p:nvSpPr>
        <p:spPr>
          <a:ln/>
        </p:spPr>
        <p:txBody>
          <a:bodyPr/>
          <a:lstStyle>
            <a:lvl1pPr>
              <a:defRPr/>
            </a:lvl1pPr>
          </a:lstStyle>
          <a:p>
            <a:fld id="{765F93D2-A98F-4C07-90C6-1D7297180CE7}" type="slidenum">
              <a:rPr lang="en-US" altLang="en-US"/>
              <a:pPr/>
              <a:t>‹#›</a:t>
            </a:fld>
            <a:endParaRPr lang="en-US" altLang="en-US"/>
          </a:p>
        </p:txBody>
      </p:sp>
    </p:spTree>
    <p:extLst>
      <p:ext uri="{BB962C8B-B14F-4D97-AF65-F5344CB8AC3E}">
        <p14:creationId xmlns:p14="http://schemas.microsoft.com/office/powerpoint/2010/main" val="1617048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7" name="Rectangle 6"/>
          <p:cNvSpPr>
            <a:spLocks noGrp="1" noChangeArrowheads="1"/>
          </p:cNvSpPr>
          <p:nvPr>
            <p:ph type="sldNum" sz="quarter" idx="12"/>
          </p:nvPr>
        </p:nvSpPr>
        <p:spPr>
          <a:ln/>
        </p:spPr>
        <p:txBody>
          <a:bodyPr/>
          <a:lstStyle>
            <a:lvl1pPr>
              <a:defRPr/>
            </a:lvl1pPr>
          </a:lstStyle>
          <a:p>
            <a:fld id="{B8ABD1B2-3C29-4CEE-9DDE-BF3CDF75E4E7}" type="slidenum">
              <a:rPr lang="en-US" altLang="en-US"/>
              <a:pPr/>
              <a:t>‹#›</a:t>
            </a:fld>
            <a:endParaRPr lang="en-US" altLang="en-US"/>
          </a:p>
        </p:txBody>
      </p:sp>
    </p:spTree>
    <p:extLst>
      <p:ext uri="{BB962C8B-B14F-4D97-AF65-F5344CB8AC3E}">
        <p14:creationId xmlns:p14="http://schemas.microsoft.com/office/powerpoint/2010/main" val="1755738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7" name="Rectangle 6"/>
          <p:cNvSpPr>
            <a:spLocks noGrp="1" noChangeArrowheads="1"/>
          </p:cNvSpPr>
          <p:nvPr>
            <p:ph type="sldNum" sz="quarter" idx="12"/>
          </p:nvPr>
        </p:nvSpPr>
        <p:spPr>
          <a:ln/>
        </p:spPr>
        <p:txBody>
          <a:bodyPr/>
          <a:lstStyle>
            <a:lvl1pPr>
              <a:defRPr/>
            </a:lvl1pPr>
          </a:lstStyle>
          <a:p>
            <a:fld id="{C81EF310-20CE-4205-91C8-ECB91157A83B}" type="slidenum">
              <a:rPr lang="en-US" altLang="en-US"/>
              <a:pPr/>
              <a:t>‹#›</a:t>
            </a:fld>
            <a:endParaRPr lang="en-US" altLang="en-US"/>
          </a:p>
        </p:txBody>
      </p:sp>
    </p:spTree>
    <p:extLst>
      <p:ext uri="{BB962C8B-B14F-4D97-AF65-F5344CB8AC3E}">
        <p14:creationId xmlns:p14="http://schemas.microsoft.com/office/powerpoint/2010/main" val="2324687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6" name="Rectangle 6"/>
          <p:cNvSpPr>
            <a:spLocks noGrp="1" noChangeArrowheads="1"/>
          </p:cNvSpPr>
          <p:nvPr>
            <p:ph type="sldNum" sz="quarter" idx="12"/>
          </p:nvPr>
        </p:nvSpPr>
        <p:spPr>
          <a:ln/>
        </p:spPr>
        <p:txBody>
          <a:bodyPr/>
          <a:lstStyle>
            <a:lvl1pPr>
              <a:defRPr/>
            </a:lvl1pPr>
          </a:lstStyle>
          <a:p>
            <a:fld id="{C2833FCC-9B99-43AE-B8D2-F4B73CD56F4D}" type="slidenum">
              <a:rPr lang="en-US" altLang="en-US"/>
              <a:pPr/>
              <a:t>‹#›</a:t>
            </a:fld>
            <a:endParaRPr lang="en-US" altLang="en-US"/>
          </a:p>
        </p:txBody>
      </p:sp>
    </p:spTree>
    <p:extLst>
      <p:ext uri="{BB962C8B-B14F-4D97-AF65-F5344CB8AC3E}">
        <p14:creationId xmlns:p14="http://schemas.microsoft.com/office/powerpoint/2010/main" val="826600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71467" y="228600"/>
            <a:ext cx="27432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1867" y="228600"/>
            <a:ext cx="80264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6" name="Rectangle 6"/>
          <p:cNvSpPr>
            <a:spLocks noGrp="1" noChangeArrowheads="1"/>
          </p:cNvSpPr>
          <p:nvPr>
            <p:ph type="sldNum" sz="quarter" idx="12"/>
          </p:nvPr>
        </p:nvSpPr>
        <p:spPr>
          <a:ln/>
        </p:spPr>
        <p:txBody>
          <a:bodyPr/>
          <a:lstStyle>
            <a:lvl1pPr>
              <a:defRPr/>
            </a:lvl1pPr>
          </a:lstStyle>
          <a:p>
            <a:fld id="{CE4B162F-2850-40FE-BE17-F76FBC29AA69}" type="slidenum">
              <a:rPr lang="en-US" altLang="en-US"/>
              <a:pPr/>
              <a:t>‹#›</a:t>
            </a:fld>
            <a:endParaRPr lang="en-US" altLang="en-US"/>
          </a:p>
        </p:txBody>
      </p:sp>
    </p:spTree>
    <p:extLst>
      <p:ext uri="{BB962C8B-B14F-4D97-AF65-F5344CB8AC3E}">
        <p14:creationId xmlns:p14="http://schemas.microsoft.com/office/powerpoint/2010/main" val="36414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41867" y="228600"/>
            <a:ext cx="109389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447800"/>
            <a:ext cx="1090506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604" name="Rectangle 4"/>
          <p:cNvSpPr>
            <a:spLocks noGrp="1" noChangeArrowheads="1"/>
          </p:cNvSpPr>
          <p:nvPr>
            <p:ph type="dt" sz="half" idx="2"/>
          </p:nvPr>
        </p:nvSpPr>
        <p:spPr bwMode="auto">
          <a:xfrm>
            <a:off x="575733" y="6400800"/>
            <a:ext cx="1964267"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mn-lt"/>
              </a:defRPr>
            </a:lvl1pPr>
          </a:lstStyle>
          <a:p>
            <a:pPr>
              <a:defRPr/>
            </a:pPr>
            <a:endParaRPr lang="en-US"/>
          </a:p>
        </p:txBody>
      </p:sp>
      <p:sp>
        <p:nvSpPr>
          <p:cNvPr id="25605" name="Rectangle 5"/>
          <p:cNvSpPr>
            <a:spLocks noGrp="1" noChangeArrowheads="1"/>
          </p:cNvSpPr>
          <p:nvPr>
            <p:ph type="ftr" sz="quarter" idx="3"/>
          </p:nvPr>
        </p:nvSpPr>
        <p:spPr bwMode="auto">
          <a:xfrm>
            <a:off x="2641600" y="6400800"/>
            <a:ext cx="7416800"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800"/>
            </a:lvl1p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25606" name="Rectangle 6"/>
          <p:cNvSpPr>
            <a:spLocks noGrp="1" noChangeArrowheads="1"/>
          </p:cNvSpPr>
          <p:nvPr>
            <p:ph type="sldNum" sz="quarter" idx="4"/>
          </p:nvPr>
        </p:nvSpPr>
        <p:spPr bwMode="auto">
          <a:xfrm>
            <a:off x="10160000" y="6400800"/>
            <a:ext cx="1354667" cy="2857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panose="020B0604020202020204" pitchFamily="34" charset="0"/>
              </a:defRPr>
            </a:lvl1pPr>
          </a:lstStyle>
          <a:p>
            <a:fld id="{8B4074FF-C70B-465B-9ED1-0B1550409872}" type="slidenum">
              <a:rPr lang="en-US" altLang="en-US"/>
              <a:pPr/>
              <a:t>‹#›</a:t>
            </a:fld>
            <a:endParaRPr lang="en-US" altLang="en-US"/>
          </a:p>
        </p:txBody>
      </p:sp>
      <p:sp>
        <p:nvSpPr>
          <p:cNvPr id="1031" name="Line 7"/>
          <p:cNvSpPr>
            <a:spLocks noChangeShapeType="1"/>
          </p:cNvSpPr>
          <p:nvPr/>
        </p:nvSpPr>
        <p:spPr bwMode="auto">
          <a:xfrm>
            <a:off x="609600" y="1143000"/>
            <a:ext cx="10871200" cy="0"/>
          </a:xfrm>
          <a:prstGeom prst="line">
            <a:avLst/>
          </a:prstGeom>
          <a:noFill/>
          <a:ln w="1270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Tree>
    <p:extLst>
      <p:ext uri="{BB962C8B-B14F-4D97-AF65-F5344CB8AC3E}">
        <p14:creationId xmlns:p14="http://schemas.microsoft.com/office/powerpoint/2010/main" val="13658565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algn="l" rtl="0" eaLnBrk="0" fontAlgn="base" hangingPunct="0">
        <a:spcBef>
          <a:spcPct val="0"/>
        </a:spcBef>
        <a:spcAft>
          <a:spcPct val="0"/>
        </a:spcAft>
        <a:defRPr kumimoji="1" sz="2000">
          <a:solidFill>
            <a:schemeClr val="accent1"/>
          </a:solidFill>
          <a:latin typeface="+mj-lt"/>
          <a:ea typeface="+mj-ea"/>
          <a:cs typeface="+mj-cs"/>
        </a:defRPr>
      </a:lvl1pPr>
      <a:lvl2pPr algn="l" rtl="0" eaLnBrk="0" fontAlgn="base" hangingPunct="0">
        <a:spcBef>
          <a:spcPct val="0"/>
        </a:spcBef>
        <a:spcAft>
          <a:spcPct val="0"/>
        </a:spcAft>
        <a:defRPr kumimoji="1" sz="2000">
          <a:solidFill>
            <a:schemeClr val="accent1"/>
          </a:solidFill>
          <a:latin typeface="Arial" pitchFamily="34" charset="0"/>
        </a:defRPr>
      </a:lvl2pPr>
      <a:lvl3pPr algn="l" rtl="0" eaLnBrk="0" fontAlgn="base" hangingPunct="0">
        <a:spcBef>
          <a:spcPct val="0"/>
        </a:spcBef>
        <a:spcAft>
          <a:spcPct val="0"/>
        </a:spcAft>
        <a:defRPr kumimoji="1" sz="2000">
          <a:solidFill>
            <a:schemeClr val="accent1"/>
          </a:solidFill>
          <a:latin typeface="Arial" pitchFamily="34" charset="0"/>
        </a:defRPr>
      </a:lvl3pPr>
      <a:lvl4pPr algn="l" rtl="0" eaLnBrk="0" fontAlgn="base" hangingPunct="0">
        <a:spcBef>
          <a:spcPct val="0"/>
        </a:spcBef>
        <a:spcAft>
          <a:spcPct val="0"/>
        </a:spcAft>
        <a:defRPr kumimoji="1" sz="2000">
          <a:solidFill>
            <a:schemeClr val="accent1"/>
          </a:solidFill>
          <a:latin typeface="Arial" pitchFamily="34" charset="0"/>
        </a:defRPr>
      </a:lvl4pPr>
      <a:lvl5pPr algn="l" rtl="0" eaLnBrk="0" fontAlgn="base" hangingPunct="0">
        <a:spcBef>
          <a:spcPct val="0"/>
        </a:spcBef>
        <a:spcAft>
          <a:spcPct val="0"/>
        </a:spcAft>
        <a:defRPr kumimoji="1" sz="2000">
          <a:solidFill>
            <a:schemeClr val="accent1"/>
          </a:solidFill>
          <a:latin typeface="Arial" pitchFamily="34" charset="0"/>
        </a:defRPr>
      </a:lvl5pPr>
      <a:lvl6pPr marL="457200" algn="l" rtl="0" eaLnBrk="0" fontAlgn="base" hangingPunct="0">
        <a:spcBef>
          <a:spcPct val="0"/>
        </a:spcBef>
        <a:spcAft>
          <a:spcPct val="0"/>
        </a:spcAft>
        <a:defRPr kumimoji="1" sz="2000">
          <a:solidFill>
            <a:schemeClr val="accent1"/>
          </a:solidFill>
          <a:latin typeface="Arial" pitchFamily="34" charset="0"/>
        </a:defRPr>
      </a:lvl6pPr>
      <a:lvl7pPr marL="914400" algn="l" rtl="0" eaLnBrk="0" fontAlgn="base" hangingPunct="0">
        <a:spcBef>
          <a:spcPct val="0"/>
        </a:spcBef>
        <a:spcAft>
          <a:spcPct val="0"/>
        </a:spcAft>
        <a:defRPr kumimoji="1" sz="2000">
          <a:solidFill>
            <a:schemeClr val="accent1"/>
          </a:solidFill>
          <a:latin typeface="Arial" pitchFamily="34" charset="0"/>
        </a:defRPr>
      </a:lvl7pPr>
      <a:lvl8pPr marL="1371600" algn="l" rtl="0" eaLnBrk="0" fontAlgn="base" hangingPunct="0">
        <a:spcBef>
          <a:spcPct val="0"/>
        </a:spcBef>
        <a:spcAft>
          <a:spcPct val="0"/>
        </a:spcAft>
        <a:defRPr kumimoji="1" sz="2000">
          <a:solidFill>
            <a:schemeClr val="accent1"/>
          </a:solidFill>
          <a:latin typeface="Arial" pitchFamily="34" charset="0"/>
        </a:defRPr>
      </a:lvl8pPr>
      <a:lvl9pPr marL="1828800" algn="l" rtl="0" eaLnBrk="0" fontAlgn="base" hangingPunct="0">
        <a:spcBef>
          <a:spcPct val="0"/>
        </a:spcBef>
        <a:spcAft>
          <a:spcPct val="0"/>
        </a:spcAft>
        <a:defRPr kumimoji="1" sz="2000">
          <a:solidFill>
            <a:schemeClr val="accent1"/>
          </a:solidFill>
          <a:latin typeface="Arial"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400">
          <a:solidFill>
            <a:schemeClr val="hlink"/>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a:solidFill>
            <a:schemeClr val="hlink"/>
          </a:solidFill>
          <a:latin typeface="+mn-lt"/>
        </a:defRPr>
      </a:lvl3pPr>
      <a:lvl4pPr marL="1600200" indent="-228600" algn="l" rtl="0" eaLnBrk="0" fontAlgn="base" hangingPunct="0">
        <a:spcBef>
          <a:spcPct val="20000"/>
        </a:spcBef>
        <a:spcAft>
          <a:spcPct val="0"/>
        </a:spcAft>
        <a:buClr>
          <a:schemeClr val="accent2"/>
        </a:buClr>
        <a:buChar char="•"/>
        <a:defRPr kumimoji="1">
          <a:solidFill>
            <a:schemeClr val="hlink"/>
          </a:solidFill>
          <a:latin typeface="+mn-lt"/>
        </a:defRPr>
      </a:lvl4pPr>
      <a:lvl5pPr marL="2057400" indent="-228600" algn="l" rtl="0" eaLnBrk="0" fontAlgn="base" hangingPunct="0">
        <a:spcBef>
          <a:spcPct val="20000"/>
        </a:spcBef>
        <a:spcAft>
          <a:spcPct val="0"/>
        </a:spcAft>
        <a:buClr>
          <a:schemeClr val="accent2"/>
        </a:buClr>
        <a:buChar char="–"/>
        <a:defRPr kumimoji="1">
          <a:solidFill>
            <a:schemeClr val="hlink"/>
          </a:solidFill>
          <a:latin typeface="+mn-lt"/>
        </a:defRPr>
      </a:lvl5pPr>
      <a:lvl6pPr marL="2514600" indent="-228600" algn="l" rtl="0" eaLnBrk="0" fontAlgn="base" hangingPunct="0">
        <a:spcBef>
          <a:spcPct val="20000"/>
        </a:spcBef>
        <a:spcAft>
          <a:spcPct val="0"/>
        </a:spcAft>
        <a:buClr>
          <a:schemeClr val="accent2"/>
        </a:buClr>
        <a:buChar char="–"/>
        <a:defRPr kumimoji="1">
          <a:solidFill>
            <a:schemeClr val="hlink"/>
          </a:solidFill>
          <a:latin typeface="+mn-lt"/>
        </a:defRPr>
      </a:lvl6pPr>
      <a:lvl7pPr marL="2971800" indent="-228600" algn="l" rtl="0" eaLnBrk="0" fontAlgn="base" hangingPunct="0">
        <a:spcBef>
          <a:spcPct val="20000"/>
        </a:spcBef>
        <a:spcAft>
          <a:spcPct val="0"/>
        </a:spcAft>
        <a:buClr>
          <a:schemeClr val="accent2"/>
        </a:buClr>
        <a:buChar char="–"/>
        <a:defRPr kumimoji="1">
          <a:solidFill>
            <a:schemeClr val="hlink"/>
          </a:solidFill>
          <a:latin typeface="+mn-lt"/>
        </a:defRPr>
      </a:lvl7pPr>
      <a:lvl8pPr marL="3429000" indent="-228600" algn="l" rtl="0" eaLnBrk="0" fontAlgn="base" hangingPunct="0">
        <a:spcBef>
          <a:spcPct val="20000"/>
        </a:spcBef>
        <a:spcAft>
          <a:spcPct val="0"/>
        </a:spcAft>
        <a:buClr>
          <a:schemeClr val="accent2"/>
        </a:buClr>
        <a:buChar char="–"/>
        <a:defRPr kumimoji="1">
          <a:solidFill>
            <a:schemeClr val="hlink"/>
          </a:solidFill>
          <a:latin typeface="+mn-lt"/>
        </a:defRPr>
      </a:lvl8pPr>
      <a:lvl9pPr marL="3886200" indent="-228600" algn="l" rtl="0" eaLnBrk="0" fontAlgn="base" hangingPunct="0">
        <a:spcBef>
          <a:spcPct val="20000"/>
        </a:spcBef>
        <a:spcAft>
          <a:spcPct val="0"/>
        </a:spcAft>
        <a:buClr>
          <a:schemeClr val="accent2"/>
        </a:buClr>
        <a:buChar char="–"/>
        <a:defRPr kumimoji="1">
          <a:solidFill>
            <a:schemeClr va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imeanddate.com/time/how-do-atomic-clocks-work.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Epoch_(astronomy)" TargetMode="External"/><Relationship Id="rId3" Type="http://schemas.openxmlformats.org/officeDocument/2006/relationships/hyperlink" Target="https://en.wikipedia.org/wiki/Time_standard" TargetMode="External"/><Relationship Id="rId7" Type="http://schemas.openxmlformats.org/officeDocument/2006/relationships/hyperlink" Target="https://en.wikipedia.org/wiki/Terrestrial_Time" TargetMode="External"/><Relationship Id="rId2" Type="http://schemas.openxmlformats.org/officeDocument/2006/relationships/hyperlink" Target="https://en.wikipedia.org/wiki/Coordinate_time" TargetMode="External"/><Relationship Id="rId1" Type="http://schemas.openxmlformats.org/officeDocument/2006/relationships/slideLayout" Target="../slideLayouts/slideLayout2.xml"/><Relationship Id="rId6" Type="http://schemas.openxmlformats.org/officeDocument/2006/relationships/hyperlink" Target="https://en.wikipedia.org/wiki/Geoid" TargetMode="External"/><Relationship Id="rId5" Type="http://schemas.openxmlformats.org/officeDocument/2006/relationships/hyperlink" Target="https://en.wikipedia.org/wiki/Earth" TargetMode="External"/><Relationship Id="rId10" Type="http://schemas.openxmlformats.org/officeDocument/2006/relationships/hyperlink" Target="https://en.wikipedia.org/wiki/Leap_second" TargetMode="External"/><Relationship Id="rId4" Type="http://schemas.openxmlformats.org/officeDocument/2006/relationships/hyperlink" Target="https://en.wikipedia.org/wiki/Proper_time" TargetMode="External"/><Relationship Id="rId9" Type="http://schemas.openxmlformats.org/officeDocument/2006/relationships/hyperlink" Target="https://en.wikipedia.org/wiki/Coordinated_Universal_Ti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slideLayout" Target="../slideLayouts/slideLayout2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7.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AND GLOBAL STATES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808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TAI Measured?</a:t>
            </a:r>
          </a:p>
        </p:txBody>
      </p:sp>
      <p:sp>
        <p:nvSpPr>
          <p:cNvPr id="3" name="Content Placeholder 2"/>
          <p:cNvSpPr>
            <a:spLocks noGrp="1"/>
          </p:cNvSpPr>
          <p:nvPr>
            <p:ph idx="1"/>
          </p:nvPr>
        </p:nvSpPr>
        <p:spPr/>
        <p:txBody>
          <a:bodyPr>
            <a:noAutofit/>
          </a:bodyPr>
          <a:lstStyle/>
          <a:p>
            <a:r>
              <a:rPr lang="en-US" sz="2400" dirty="0"/>
              <a:t>International Atomic Time is an extraordinarily precise means of time-keeping</a:t>
            </a:r>
            <a:r>
              <a:rPr lang="en-US" sz="2400" dirty="0" smtClean="0"/>
              <a:t>.</a:t>
            </a:r>
          </a:p>
          <a:p>
            <a:r>
              <a:rPr lang="en-US" sz="2400" dirty="0"/>
              <a:t> </a:t>
            </a:r>
            <a:r>
              <a:rPr lang="en-US" sz="2400" dirty="0">
                <a:hlinkClick r:id="rId2"/>
              </a:rPr>
              <a:t>Atomic clocks</a:t>
            </a:r>
            <a:r>
              <a:rPr lang="en-US" sz="2400" dirty="0"/>
              <a:t> deviate only 1 second in up to 100 million years.</a:t>
            </a:r>
          </a:p>
          <a:p>
            <a:r>
              <a:rPr lang="en-US" sz="2400" dirty="0"/>
              <a:t>The secret to this impeccable precision is the correct measurement of the second as the base unit of modern time-keeping. </a:t>
            </a:r>
            <a:endParaRPr lang="en-US" sz="2400" dirty="0" smtClean="0"/>
          </a:p>
          <a:p>
            <a:r>
              <a:rPr lang="en-US" sz="2400" dirty="0" smtClean="0"/>
              <a:t>The </a:t>
            </a:r>
            <a:r>
              <a:rPr lang="en-US" sz="2400" dirty="0"/>
              <a:t>International System of Units (SI) defines one second as </a:t>
            </a:r>
            <a:r>
              <a:rPr lang="en-US" sz="2400" b="1" dirty="0"/>
              <a:t>the time it takes a Cesium-133 atom at the ground state to oscillate exactly 9,192,631,770 times</a:t>
            </a:r>
            <a:r>
              <a:rPr lang="en-US" sz="2400" dirty="0"/>
              <a:t>.</a:t>
            </a:r>
          </a:p>
        </p:txBody>
      </p:sp>
    </p:spTree>
    <p:extLst>
      <p:ext uri="{BB962C8B-B14F-4D97-AF65-F5344CB8AC3E}">
        <p14:creationId xmlns:p14="http://schemas.microsoft.com/office/powerpoint/2010/main" val="175932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513" y="0"/>
            <a:ext cx="8911687" cy="1280890"/>
          </a:xfrm>
        </p:spPr>
        <p:txBody>
          <a:bodyPr/>
          <a:lstStyle/>
          <a:p>
            <a:r>
              <a:rPr lang="en-US" b="1" dirty="0"/>
              <a:t>International Atomic Time</a:t>
            </a:r>
            <a:endParaRPr lang="en-US" dirty="0"/>
          </a:p>
        </p:txBody>
      </p:sp>
      <p:sp>
        <p:nvSpPr>
          <p:cNvPr id="3" name="Content Placeholder 2"/>
          <p:cNvSpPr>
            <a:spLocks noGrp="1"/>
          </p:cNvSpPr>
          <p:nvPr>
            <p:ph idx="1"/>
          </p:nvPr>
        </p:nvSpPr>
        <p:spPr>
          <a:xfrm>
            <a:off x="1795836" y="762000"/>
            <a:ext cx="8915400" cy="3777622"/>
          </a:xfrm>
        </p:spPr>
        <p:txBody>
          <a:bodyPr>
            <a:noAutofit/>
          </a:bodyPr>
          <a:lstStyle/>
          <a:p>
            <a:r>
              <a:rPr lang="en-US" sz="2400" b="1" dirty="0"/>
              <a:t>International Atomic Time</a:t>
            </a:r>
            <a:r>
              <a:rPr lang="en-US" sz="2400" dirty="0"/>
              <a:t> </a:t>
            </a:r>
            <a:r>
              <a:rPr lang="en-US" sz="2400" dirty="0" smtClean="0"/>
              <a:t>is </a:t>
            </a:r>
            <a:r>
              <a:rPr lang="en-US" sz="2400" dirty="0"/>
              <a:t>a high-precision atomic </a:t>
            </a:r>
            <a:r>
              <a:rPr lang="en-US" sz="2400" dirty="0">
                <a:hlinkClick r:id="rId2" tooltip="Coordinate time"/>
              </a:rPr>
              <a:t>coordinate</a:t>
            </a:r>
            <a:r>
              <a:rPr lang="en-US" sz="2400" dirty="0"/>
              <a:t> </a:t>
            </a:r>
            <a:r>
              <a:rPr lang="en-US" sz="2400" dirty="0">
                <a:hlinkClick r:id="rId3" tooltip="Time standard"/>
              </a:rPr>
              <a:t>time standard</a:t>
            </a:r>
            <a:r>
              <a:rPr lang="en-US" sz="2400" dirty="0"/>
              <a:t> based on the notional passage of </a:t>
            </a:r>
            <a:r>
              <a:rPr lang="en-US" sz="2400" dirty="0" smtClean="0">
                <a:hlinkClick r:id="rId4" tooltip="Proper time"/>
              </a:rPr>
              <a:t>proper time</a:t>
            </a:r>
            <a:r>
              <a:rPr lang="en-US" sz="2400" dirty="0"/>
              <a:t> on </a:t>
            </a:r>
            <a:r>
              <a:rPr lang="en-US" sz="2400" dirty="0">
                <a:hlinkClick r:id="rId5" tooltip="Earth"/>
              </a:rPr>
              <a:t>Earth</a:t>
            </a:r>
            <a:r>
              <a:rPr lang="en-US" sz="2400" dirty="0"/>
              <a:t>'s </a:t>
            </a:r>
            <a:r>
              <a:rPr lang="en-US" sz="2400" dirty="0" smtClean="0">
                <a:hlinkClick r:id="rId6" tooltip="Geoid"/>
              </a:rPr>
              <a:t>geoid</a:t>
            </a:r>
            <a:r>
              <a:rPr lang="en-US" sz="2400" dirty="0" smtClean="0"/>
              <a:t>.</a:t>
            </a:r>
            <a:endParaRPr lang="en-US" sz="2400" baseline="30000" dirty="0"/>
          </a:p>
          <a:p>
            <a:r>
              <a:rPr lang="en-US" sz="2400" dirty="0" smtClean="0"/>
              <a:t>It </a:t>
            </a:r>
            <a:r>
              <a:rPr lang="en-US" sz="2400" dirty="0"/>
              <a:t>is the principal </a:t>
            </a:r>
            <a:r>
              <a:rPr lang="en-US" sz="2400" dirty="0" err="1"/>
              <a:t>realisation</a:t>
            </a:r>
            <a:r>
              <a:rPr lang="en-US" sz="2400" dirty="0"/>
              <a:t> of </a:t>
            </a:r>
            <a:r>
              <a:rPr lang="en-US" sz="2400" dirty="0">
                <a:hlinkClick r:id="rId7" tooltip="Terrestrial Time"/>
              </a:rPr>
              <a:t>Terrestrial Time</a:t>
            </a:r>
            <a:r>
              <a:rPr lang="en-US" sz="2400" dirty="0"/>
              <a:t> (with a fixed offset of </a:t>
            </a:r>
            <a:r>
              <a:rPr lang="en-US" sz="2400" dirty="0">
                <a:hlinkClick r:id="rId8" tooltip="Epoch (astronomy)"/>
              </a:rPr>
              <a:t>epoch</a:t>
            </a:r>
            <a:r>
              <a:rPr lang="en-US" sz="2400" dirty="0"/>
              <a:t>). </a:t>
            </a:r>
            <a:endParaRPr lang="en-US" sz="2400" dirty="0" smtClean="0"/>
          </a:p>
          <a:p>
            <a:r>
              <a:rPr lang="en-US" sz="2400" dirty="0" smtClean="0"/>
              <a:t>It </a:t>
            </a:r>
            <a:r>
              <a:rPr lang="en-US" sz="2400" dirty="0"/>
              <a:t>is also the basis for </a:t>
            </a:r>
            <a:r>
              <a:rPr lang="en-US" sz="2400" dirty="0">
                <a:hlinkClick r:id="rId9" tooltip="Coordinated Universal Time"/>
              </a:rPr>
              <a:t>Coordinated Universal Time</a:t>
            </a:r>
            <a:r>
              <a:rPr lang="en-US" sz="2400" dirty="0"/>
              <a:t> (UTC), which is used for civil timekeeping all over the Earth's surface. </a:t>
            </a:r>
            <a:endParaRPr lang="en-US" sz="2400" dirty="0" smtClean="0"/>
          </a:p>
          <a:p>
            <a:r>
              <a:rPr lang="en-US" sz="2400" dirty="0" smtClean="0"/>
              <a:t>As </a:t>
            </a:r>
            <a:r>
              <a:rPr lang="en-US" sz="2400" dirty="0"/>
              <a:t>of 31 December 2016, when another </a:t>
            </a:r>
            <a:r>
              <a:rPr lang="en-US" sz="2400" dirty="0">
                <a:hlinkClick r:id="rId10" tooltip="Leap second"/>
              </a:rPr>
              <a:t>leap second</a:t>
            </a:r>
            <a:r>
              <a:rPr lang="en-US" sz="2400" dirty="0"/>
              <a:t> was </a:t>
            </a:r>
            <a:r>
              <a:rPr lang="en-US" sz="2400" dirty="0" smtClean="0"/>
              <a:t>added</a:t>
            </a:r>
          </a:p>
          <a:p>
            <a:r>
              <a:rPr lang="en-US" sz="2400" dirty="0" smtClean="0"/>
              <a:t>TAI </a:t>
            </a:r>
            <a:r>
              <a:rPr lang="en-US" sz="2400" dirty="0"/>
              <a:t>is exactly 37 seconds ahead of UTC. </a:t>
            </a:r>
            <a:endParaRPr lang="en-US" sz="2400" dirty="0" smtClean="0"/>
          </a:p>
          <a:p>
            <a:r>
              <a:rPr lang="en-US" sz="2400" dirty="0" smtClean="0"/>
              <a:t>The </a:t>
            </a:r>
            <a:r>
              <a:rPr lang="en-US" sz="2400" dirty="0"/>
              <a:t>37 seconds results from the initial difference of 10 seconds at the start of 1972, plus 27 leap seconds in UTC since 1972.</a:t>
            </a:r>
          </a:p>
        </p:txBody>
      </p:sp>
    </p:spTree>
    <p:extLst>
      <p:ext uri="{BB962C8B-B14F-4D97-AF65-F5344CB8AC3E}">
        <p14:creationId xmlns:p14="http://schemas.microsoft.com/office/powerpoint/2010/main" val="236578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1752600" y="152400"/>
            <a:ext cx="3316288" cy="527050"/>
          </a:xfrm>
        </p:spPr>
        <p:txBody>
          <a:bodyPr>
            <a:normAutofit fontScale="90000"/>
          </a:bodyPr>
          <a:lstStyle/>
          <a:p>
            <a:pPr>
              <a:defRPr/>
            </a:pPr>
            <a:r>
              <a:rPr lang="de-DE"/>
              <a:t>Physical Clocks </a:t>
            </a:r>
          </a:p>
        </p:txBody>
      </p:sp>
      <p:sp>
        <p:nvSpPr>
          <p:cNvPr id="16387" name="Rectangle 3"/>
          <p:cNvSpPr>
            <a:spLocks noGrp="1" noChangeArrowheads="1"/>
          </p:cNvSpPr>
          <p:nvPr>
            <p:ph type="body" idx="1"/>
          </p:nvPr>
        </p:nvSpPr>
        <p:spPr>
          <a:xfrm>
            <a:off x="2136775" y="1065213"/>
            <a:ext cx="7842250" cy="5346700"/>
          </a:xfrm>
        </p:spPr>
        <p:txBody>
          <a:bodyPr/>
          <a:lstStyle/>
          <a:p>
            <a:endParaRPr lang="de-DE" altLang="en-US" dirty="0" smtClean="0">
              <a:latin typeface="Arial" panose="020B0604020202020204" pitchFamily="34" charset="0"/>
            </a:endParaRPr>
          </a:p>
          <a:p>
            <a:r>
              <a:rPr lang="de-DE" altLang="en-US" sz="2400" dirty="0" smtClean="0">
                <a:latin typeface="Arial" panose="020B0604020202020204" pitchFamily="34" charset="0"/>
              </a:rPr>
              <a:t>Because of slowdown of earth, leap seconds have to be introduced</a:t>
            </a:r>
          </a:p>
          <a:p>
            <a:endParaRPr lang="de-DE" altLang="en-US" sz="2400" dirty="0" smtClean="0">
              <a:latin typeface="Arial" panose="020B0604020202020204" pitchFamily="34" charset="0"/>
            </a:endParaRPr>
          </a:p>
          <a:p>
            <a:r>
              <a:rPr lang="de-DE" altLang="en-US" sz="2400" dirty="0" smtClean="0">
                <a:latin typeface="Arial" panose="020B0604020202020204" pitchFamily="34" charset="0"/>
              </a:rPr>
              <a:t>Correction of TAI is called Universal Coordinated Time (UTC): 30 leap seconds introduced so far</a:t>
            </a:r>
          </a:p>
          <a:p>
            <a:endParaRPr lang="de-DE" altLang="en-US" sz="2400" dirty="0" smtClean="0">
              <a:latin typeface="Arial" panose="020B0604020202020204" pitchFamily="34" charset="0"/>
            </a:endParaRPr>
          </a:p>
          <a:p>
            <a:r>
              <a:rPr lang="de-DE" altLang="en-US" sz="2400" dirty="0" smtClean="0">
                <a:latin typeface="Arial" panose="020B0604020202020204" pitchFamily="34" charset="0"/>
              </a:rPr>
              <a:t>Network Time Protocol (NTP) can synchronize globally with an accuracy of up to 50 msec</a:t>
            </a:r>
          </a:p>
        </p:txBody>
      </p:sp>
    </p:spTree>
    <p:extLst>
      <p:ext uri="{BB962C8B-B14F-4D97-AF65-F5344CB8AC3E}">
        <p14:creationId xmlns:p14="http://schemas.microsoft.com/office/powerpoint/2010/main" val="1084480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1752600" y="152400"/>
            <a:ext cx="3316288" cy="527050"/>
          </a:xfrm>
        </p:spPr>
        <p:txBody>
          <a:bodyPr>
            <a:normAutofit fontScale="90000"/>
          </a:bodyPr>
          <a:lstStyle/>
          <a:p>
            <a:pPr>
              <a:defRPr/>
            </a:pPr>
            <a:r>
              <a:rPr lang="en-US"/>
              <a:t>Physical Clocks </a:t>
            </a:r>
          </a:p>
        </p:txBody>
      </p:sp>
      <p:sp>
        <p:nvSpPr>
          <p:cNvPr id="17411" name="Rectangle 3"/>
          <p:cNvSpPr>
            <a:spLocks noGrp="1" noChangeArrowheads="1"/>
          </p:cNvSpPr>
          <p:nvPr>
            <p:ph type="body" idx="1"/>
          </p:nvPr>
        </p:nvSpPr>
        <p:spPr>
          <a:xfrm>
            <a:off x="3048000" y="5181600"/>
            <a:ext cx="6591300" cy="838200"/>
          </a:xfrm>
        </p:spPr>
        <p:txBody>
          <a:bodyPr>
            <a:normAutofit fontScale="92500" lnSpcReduction="20000"/>
          </a:bodyPr>
          <a:lstStyle/>
          <a:p>
            <a:r>
              <a:rPr lang="en-US" altLang="en-US" sz="2000">
                <a:latin typeface="Arial" panose="020B0604020202020204" pitchFamily="34" charset="0"/>
              </a:rPr>
              <a:t>TAI seconds are of constant length, unlike solar seconds.  Leap seconds are introduced when necessary to keep in phase with the sun.</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l="18600" t="45921" r="16034" b="41389"/>
          <a:stretch>
            <a:fillRect/>
          </a:stretch>
        </p:blipFill>
        <p:spPr bwMode="auto">
          <a:xfrm>
            <a:off x="1966912" y="1825625"/>
            <a:ext cx="87534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513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Synchronizing Physical Clocks</a:t>
            </a:r>
          </a:p>
        </p:txBody>
      </p:sp>
      <p:sp>
        <p:nvSpPr>
          <p:cNvPr id="11266" name="Rectangle 2"/>
          <p:cNvSpPr>
            <a:spLocks noGrp="1" noChangeArrowheads="1"/>
          </p:cNvSpPr>
          <p:nvPr>
            <p:ph type="body" idx="4294967295"/>
          </p:nvPr>
        </p:nvSpPr>
        <p:spPr>
          <a:xfrm>
            <a:off x="1615441" y="714375"/>
            <a:ext cx="9710056" cy="5151617"/>
          </a:xfrm>
          <a:ln/>
        </p:spPr>
        <p:txBody>
          <a:bodyPr>
            <a:no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External synchronization</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Processes’ clocks </a:t>
            </a:r>
            <a:r>
              <a:rPr lang="en-US" altLang="en-US" sz="2400" i="1" dirty="0"/>
              <a:t>C</a:t>
            </a:r>
            <a:r>
              <a:rPr lang="en-US" altLang="en-US" sz="2400" i="1" baseline="-25000" dirty="0"/>
              <a:t>i</a:t>
            </a:r>
            <a:r>
              <a:rPr lang="en-US" altLang="en-US" sz="2400" i="1" dirty="0"/>
              <a:t> </a:t>
            </a:r>
            <a:r>
              <a:rPr lang="en-US" altLang="en-US" sz="2400" dirty="0"/>
              <a:t>are synchronized with authoritative, external source of time</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For a synchronization bound </a:t>
            </a:r>
            <a:r>
              <a:rPr lang="en-US" altLang="en-US" sz="2400" i="1" dirty="0"/>
              <a:t>D &gt; 0</a:t>
            </a:r>
            <a:r>
              <a:rPr lang="en-US" altLang="en-US" sz="2400" dirty="0"/>
              <a:t> and for source </a:t>
            </a:r>
            <a:r>
              <a:rPr lang="en-US" altLang="en-US" sz="2400" i="1" dirty="0"/>
              <a:t>S</a:t>
            </a:r>
            <a:r>
              <a:rPr lang="en-US" altLang="en-US" sz="2400" dirty="0"/>
              <a:t> of UTC time</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|S(t) - C</a:t>
            </a:r>
            <a:r>
              <a:rPr lang="en-US" altLang="en-US" sz="2000" i="1" baseline="-25000" dirty="0"/>
              <a:t>i</a:t>
            </a:r>
            <a:r>
              <a:rPr lang="en-US" altLang="en-US" sz="2000" i="1" dirty="0"/>
              <a:t>(t) | &lt; D</a:t>
            </a:r>
            <a:r>
              <a:rPr lang="en-US" altLang="en-US" sz="2000" dirty="0"/>
              <a:t> for </a:t>
            </a:r>
            <a:r>
              <a:rPr lang="en-US" altLang="en-US" sz="2000" i="1" dirty="0" err="1"/>
              <a:t>i</a:t>
            </a:r>
            <a:r>
              <a:rPr lang="en-US" altLang="en-US" sz="2000" i="1" dirty="0"/>
              <a:t>= 1,2,…,N</a:t>
            </a:r>
            <a:r>
              <a:rPr lang="en-US" altLang="en-US" sz="2000" dirty="0"/>
              <a:t> and for all </a:t>
            </a:r>
            <a:r>
              <a:rPr lang="en-US" altLang="en-US" sz="2000" i="1" dirty="0"/>
              <a:t>t</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Clocks </a:t>
            </a:r>
            <a:r>
              <a:rPr lang="en-US" altLang="en-US" sz="2000" i="1" dirty="0"/>
              <a:t>C</a:t>
            </a:r>
            <a:r>
              <a:rPr lang="en-US" altLang="en-US" sz="2000" i="1" baseline="-25000" dirty="0"/>
              <a:t>i</a:t>
            </a:r>
            <a:r>
              <a:rPr lang="en-US" altLang="en-US" sz="2000" dirty="0"/>
              <a:t> are accurate within the bound </a:t>
            </a:r>
            <a:r>
              <a:rPr lang="en-US" altLang="en-US" sz="2000" i="1" dirty="0"/>
              <a:t>D</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Internal synchronization</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Clocks are synchronized with each other to a known degree of accuracy</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For a synchronization bound </a:t>
            </a:r>
            <a:r>
              <a:rPr lang="en-US" altLang="en-US" sz="2400" i="1" dirty="0"/>
              <a:t>D &gt; 0</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|C</a:t>
            </a:r>
            <a:r>
              <a:rPr lang="en-US" altLang="en-US" sz="2000" i="1" baseline="-25000" dirty="0"/>
              <a:t>i</a:t>
            </a:r>
            <a:r>
              <a:rPr lang="en-US" altLang="en-US" sz="2000" i="1" dirty="0"/>
              <a:t>(t) - </a:t>
            </a:r>
            <a:r>
              <a:rPr lang="en-US" altLang="en-US" sz="2000" i="1" dirty="0" err="1"/>
              <a:t>C</a:t>
            </a:r>
            <a:r>
              <a:rPr lang="en-US" altLang="en-US" sz="2000" i="1" baseline="-25000" dirty="0" err="1"/>
              <a:t>j</a:t>
            </a:r>
            <a:r>
              <a:rPr lang="en-US" altLang="en-US" sz="2000" i="1" dirty="0"/>
              <a:t>(t)| &lt; D</a:t>
            </a:r>
            <a:r>
              <a:rPr lang="en-US" altLang="en-US" sz="2000" dirty="0"/>
              <a:t> for </a:t>
            </a:r>
            <a:r>
              <a:rPr lang="en-US" altLang="en-US" sz="2000" i="1" dirty="0" err="1"/>
              <a:t>i</a:t>
            </a:r>
            <a:r>
              <a:rPr lang="en-US" altLang="en-US" sz="2000" i="1" dirty="0"/>
              <a:t>, j = 1, 2, …, N</a:t>
            </a:r>
            <a:r>
              <a:rPr lang="en-US" altLang="en-US" sz="2000" dirty="0"/>
              <a:t> and for all </a:t>
            </a:r>
            <a:r>
              <a:rPr lang="en-US" altLang="en-US" sz="2000" i="1" dirty="0"/>
              <a:t>t</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Clocks </a:t>
            </a:r>
            <a:r>
              <a:rPr lang="en-US" altLang="en-US" sz="2000" i="1" dirty="0"/>
              <a:t>C</a:t>
            </a:r>
            <a:r>
              <a:rPr lang="en-US" altLang="en-US" sz="2000" i="1" baseline="-25000" dirty="0"/>
              <a:t>i</a:t>
            </a:r>
            <a:r>
              <a:rPr lang="en-US" altLang="en-US" sz="2000" dirty="0"/>
              <a:t> are agreed within the bound </a:t>
            </a:r>
            <a:r>
              <a:rPr lang="en-US" altLang="en-US" sz="2000" i="1" dirty="0"/>
              <a:t>D</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Clocks that are internally synchronized are not necessarily externally synchronized </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If system is externally synchronized within bound </a:t>
            </a:r>
            <a:r>
              <a:rPr lang="en-US" altLang="en-US" sz="2800" i="1" dirty="0"/>
              <a:t>D</a:t>
            </a:r>
            <a:r>
              <a:rPr lang="en-US" altLang="en-US" sz="2800" dirty="0"/>
              <a:t> then the same system is internally synchronized with bound of </a:t>
            </a:r>
            <a:r>
              <a:rPr lang="en-US" altLang="en-US" sz="2800" i="1" dirty="0"/>
              <a:t>2D</a:t>
            </a:r>
          </a:p>
        </p:txBody>
      </p:sp>
    </p:spTree>
    <p:extLst>
      <p:ext uri="{BB962C8B-B14F-4D97-AF65-F5344CB8AC3E}">
        <p14:creationId xmlns:p14="http://schemas.microsoft.com/office/powerpoint/2010/main" val="25539888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Synchronizing Physical Clocks</a:t>
            </a:r>
          </a:p>
        </p:txBody>
      </p:sp>
      <p:sp>
        <p:nvSpPr>
          <p:cNvPr id="12290" name="Rectangle 2"/>
          <p:cNvSpPr>
            <a:spLocks noGrp="1" noChangeArrowheads="1"/>
          </p:cNvSpPr>
          <p:nvPr>
            <p:ph type="body" idx="4294967295"/>
          </p:nvPr>
        </p:nvSpPr>
        <p:spPr>
          <a:xfrm>
            <a:off x="1752599" y="1484314"/>
            <a:ext cx="9990909" cy="4838109"/>
          </a:xfrm>
          <a:ln/>
        </p:spPr>
        <p:txBody>
          <a:bodyPr>
            <a:normAutofit fontScale="92500" lnSpcReduction="10000"/>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Correctness for clocks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t>Hardware clock </a:t>
            </a:r>
            <a:r>
              <a:rPr lang="en-US" altLang="en-US" sz="3000" i="1" dirty="0"/>
              <a:t>H</a:t>
            </a:r>
            <a:r>
              <a:rPr lang="en-US" altLang="en-US" sz="3000" dirty="0"/>
              <a:t> is correct if its drift rate falls within a known bound </a:t>
            </a:r>
            <a:r>
              <a:rPr lang="el-GR" altLang="en-US" sz="3000" i="1" dirty="0">
                <a:cs typeface="Arial" panose="020B0604020202020204" pitchFamily="34" charset="0"/>
              </a:rPr>
              <a:t>ρ</a:t>
            </a:r>
            <a:r>
              <a:rPr lang="fi-FI" altLang="en-US" sz="3000" i="1" dirty="0">
                <a:cs typeface="Arial" panose="020B0604020202020204" pitchFamily="34" charset="0"/>
              </a:rPr>
              <a:t> &gt; 0</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3000" dirty="0">
                <a:cs typeface="Arial" panose="020B0604020202020204" pitchFamily="34" charset="0"/>
              </a:rPr>
              <a:t>Error in measuring the interval between real times</a:t>
            </a:r>
            <a:r>
              <a:rPr lang="fi-FI" altLang="en-US" sz="3000" i="1" dirty="0">
                <a:cs typeface="Arial" panose="020B0604020202020204" pitchFamily="34" charset="0"/>
              </a:rPr>
              <a:t> t</a:t>
            </a:r>
            <a:r>
              <a:rPr lang="fi-FI" altLang="en-US" sz="3000" dirty="0">
                <a:cs typeface="Arial" panose="020B0604020202020204" pitchFamily="34" charset="0"/>
              </a:rPr>
              <a:t> and </a:t>
            </a:r>
            <a:r>
              <a:rPr lang="fi-FI" altLang="en-US" sz="3000" i="1" dirty="0">
                <a:cs typeface="Arial" panose="020B0604020202020204" pitchFamily="34" charset="0"/>
              </a:rPr>
              <a:t>t’</a:t>
            </a:r>
            <a:r>
              <a:rPr lang="fi-FI" altLang="en-US" sz="3000" dirty="0">
                <a:cs typeface="Arial" panose="020B0604020202020204" pitchFamily="34" charset="0"/>
              </a:rPr>
              <a:t>  </a:t>
            </a:r>
            <a:r>
              <a:rPr lang="fi-FI" altLang="en-US" sz="3000" i="1" dirty="0">
                <a:cs typeface="Arial" panose="020B0604020202020204" pitchFamily="34" charset="0"/>
              </a:rPr>
              <a:t>(t’ &gt; t)</a:t>
            </a:r>
            <a:r>
              <a:rPr lang="fi-FI" altLang="en-US" sz="3000" dirty="0">
                <a:cs typeface="Arial" panose="020B0604020202020204" pitchFamily="34" charset="0"/>
              </a:rPr>
              <a:t> is bounded</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i="1" dirty="0"/>
              <a:t>(1- </a:t>
            </a:r>
            <a:r>
              <a:rPr lang="el-GR" altLang="en-US" sz="2600" i="1" dirty="0">
                <a:cs typeface="Arial" panose="020B0604020202020204" pitchFamily="34" charset="0"/>
              </a:rPr>
              <a:t>ρ</a:t>
            </a:r>
            <a:r>
              <a:rPr lang="en-US" altLang="en-US" sz="2600" i="1" dirty="0"/>
              <a:t>)(t’-t) </a:t>
            </a:r>
            <a:r>
              <a:rPr lang="en-US" altLang="en-US" sz="2600" i="1" dirty="0">
                <a:cs typeface="Arial" panose="020B0604020202020204" pitchFamily="34" charset="0"/>
              </a:rPr>
              <a:t>≤</a:t>
            </a:r>
            <a:r>
              <a:rPr lang="en-US" altLang="en-US" sz="2600" i="1" dirty="0"/>
              <a:t> H(t’) - H(t) </a:t>
            </a:r>
            <a:r>
              <a:rPr lang="en-US" altLang="en-US" sz="2600" i="1" dirty="0">
                <a:cs typeface="Arial" panose="020B0604020202020204" pitchFamily="34" charset="0"/>
              </a:rPr>
              <a:t>≤</a:t>
            </a:r>
            <a:r>
              <a:rPr lang="en-US" altLang="en-US" sz="2600" i="1" dirty="0"/>
              <a:t> (1+ </a:t>
            </a:r>
            <a:r>
              <a:rPr lang="el-GR" altLang="en-US" sz="2600" i="1" dirty="0">
                <a:cs typeface="Arial" panose="020B0604020202020204" pitchFamily="34" charset="0"/>
              </a:rPr>
              <a:t>ρ</a:t>
            </a:r>
            <a:r>
              <a:rPr lang="en-US" altLang="en-US" sz="2600" i="1" dirty="0"/>
              <a:t>)(t’-t)</a:t>
            </a:r>
            <a:r>
              <a:rPr lang="ar-SA" altLang="en-US" sz="2600" i="1" dirty="0">
                <a:cs typeface="Arial" panose="020B0604020202020204" pitchFamily="34" charset="0"/>
              </a:rPr>
              <a:t>‏</a:t>
            </a:r>
            <a:endParaRPr lang="en-US" altLang="en-US" sz="2600" i="1" dirty="0"/>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dirty="0"/>
              <a:t>Forbids jumps in the value of hardware clocks </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t>Monotonicity</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i="1" dirty="0"/>
              <a:t> t’&gt;t  </a:t>
            </a:r>
            <a:r>
              <a:rPr lang="en-US" altLang="en-US" sz="2600" i="1" dirty="0">
                <a:cs typeface="Arial" panose="020B0604020202020204" pitchFamily="34" charset="0"/>
              </a:rPr>
              <a:t>=&gt; </a:t>
            </a:r>
            <a:r>
              <a:rPr lang="en-US" altLang="en-US" sz="2600" i="1" dirty="0"/>
              <a:t>C(t’) &gt; C(t)</a:t>
            </a:r>
            <a:r>
              <a:rPr lang="ar-SA" altLang="en-US" sz="2600" i="1" dirty="0">
                <a:cs typeface="Arial" panose="020B0604020202020204" pitchFamily="34" charset="0"/>
              </a:rPr>
              <a:t>‏</a:t>
            </a:r>
            <a:endParaRPr lang="en-US" altLang="en-US" sz="2600" i="1" dirty="0"/>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000" dirty="0"/>
              <a:t>Hybrid correctness condition</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dirty="0"/>
              <a:t>Clock obeys monotonicity condition</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dirty="0"/>
              <a:t>Drift rate is bounded between synchronization points </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600" dirty="0"/>
              <a:t>Allow clock value to jump ahead at synchronization points</a:t>
            </a:r>
          </a:p>
        </p:txBody>
      </p:sp>
    </p:spTree>
    <p:extLst>
      <p:ext uri="{BB962C8B-B14F-4D97-AF65-F5344CB8AC3E}">
        <p14:creationId xmlns:p14="http://schemas.microsoft.com/office/powerpoint/2010/main" val="26604766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Physical Clocks</a:t>
            </a:r>
          </a:p>
        </p:txBody>
      </p:sp>
      <p:sp>
        <p:nvSpPr>
          <p:cNvPr id="3" name="Content Placeholder 2"/>
          <p:cNvSpPr>
            <a:spLocks noGrp="1"/>
          </p:cNvSpPr>
          <p:nvPr>
            <p:ph idx="1"/>
          </p:nvPr>
        </p:nvSpPr>
        <p:spPr>
          <a:xfrm>
            <a:off x="2262641" y="1793965"/>
            <a:ext cx="8915400" cy="3777622"/>
          </a:xfrm>
        </p:spPr>
        <p:txBody>
          <a:bodyPr>
            <a:noAutofit/>
          </a:bodyPr>
          <a:lstStyle/>
          <a:p>
            <a:r>
              <a:rPr lang="en-US" sz="2400" dirty="0"/>
              <a:t>For </a:t>
            </a:r>
            <a:r>
              <a:rPr lang="en-US" sz="2400" dirty="0" smtClean="0"/>
              <a:t>example</a:t>
            </a:r>
          </a:p>
          <a:p>
            <a:r>
              <a:rPr lang="en-US" sz="2400" dirty="0" smtClean="0"/>
              <a:t>UNIX </a:t>
            </a:r>
            <a:r>
              <a:rPr lang="en-US" sz="2400" i="1" dirty="0"/>
              <a:t>make </a:t>
            </a:r>
            <a:r>
              <a:rPr lang="en-US" sz="2400" dirty="0"/>
              <a:t>facility is a tool that is used to compile only those </a:t>
            </a:r>
            <a:r>
              <a:rPr lang="en-US" sz="2400" dirty="0" smtClean="0"/>
              <a:t>source files </a:t>
            </a:r>
            <a:r>
              <a:rPr lang="en-US" sz="2400" dirty="0"/>
              <a:t>that have been modified since they were last compiled. </a:t>
            </a:r>
            <a:endParaRPr lang="en-US" sz="2400" dirty="0" smtClean="0"/>
          </a:p>
          <a:p>
            <a:r>
              <a:rPr lang="en-US" sz="2400" dirty="0" smtClean="0"/>
              <a:t>The </a:t>
            </a:r>
            <a:r>
              <a:rPr lang="en-US" sz="2400" dirty="0"/>
              <a:t>modification dates </a:t>
            </a:r>
            <a:r>
              <a:rPr lang="en-US" sz="2400" dirty="0" smtClean="0"/>
              <a:t>of each </a:t>
            </a:r>
            <a:r>
              <a:rPr lang="en-US" sz="2400" dirty="0"/>
              <a:t>corresponding pair of source and object files are compared to determine </a:t>
            </a:r>
            <a:r>
              <a:rPr lang="en-US" sz="2400" dirty="0" smtClean="0"/>
              <a:t>this condition</a:t>
            </a:r>
            <a:r>
              <a:rPr lang="en-US" sz="2400" dirty="0"/>
              <a:t>. </a:t>
            </a:r>
            <a:endParaRPr lang="en-US" sz="2400" dirty="0" smtClean="0"/>
          </a:p>
          <a:p>
            <a:r>
              <a:rPr lang="en-US" sz="2400" dirty="0" smtClean="0"/>
              <a:t>If </a:t>
            </a:r>
            <a:r>
              <a:rPr lang="en-US" sz="2400" dirty="0"/>
              <a:t>a computer whose clock was running fast set its clock back after </a:t>
            </a:r>
            <a:r>
              <a:rPr lang="en-US" sz="2400" dirty="0" smtClean="0"/>
              <a:t>compiling a </a:t>
            </a:r>
            <a:r>
              <a:rPr lang="en-US" sz="2400" dirty="0"/>
              <a:t>source file but before the file was changed, the source file might appear to have </a:t>
            </a:r>
            <a:r>
              <a:rPr lang="en-US" sz="2400" dirty="0" smtClean="0"/>
              <a:t>been modified </a:t>
            </a:r>
            <a:r>
              <a:rPr lang="en-US" sz="2400" dirty="0"/>
              <a:t>prior to the compilation</a:t>
            </a:r>
            <a:r>
              <a:rPr lang="en-US" sz="2400" dirty="0" smtClean="0"/>
              <a:t>.</a:t>
            </a:r>
          </a:p>
          <a:p>
            <a:r>
              <a:rPr lang="en-US" sz="2400" dirty="0" smtClean="0"/>
              <a:t> </a:t>
            </a:r>
            <a:r>
              <a:rPr lang="en-US" sz="2400" dirty="0"/>
              <a:t>Erroneously, </a:t>
            </a:r>
            <a:r>
              <a:rPr lang="en-US" sz="2400" i="1" dirty="0"/>
              <a:t>make </a:t>
            </a:r>
            <a:r>
              <a:rPr lang="en-US" sz="2400" dirty="0"/>
              <a:t>will not recompile the source file.</a:t>
            </a:r>
          </a:p>
        </p:txBody>
      </p:sp>
    </p:spTree>
    <p:extLst>
      <p:ext uri="{BB962C8B-B14F-4D97-AF65-F5344CB8AC3E}">
        <p14:creationId xmlns:p14="http://schemas.microsoft.com/office/powerpoint/2010/main" val="1458794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93377" y="1165412"/>
            <a:ext cx="8915400" cy="3777622"/>
          </a:xfrm>
        </p:spPr>
        <p:txBody>
          <a:bodyPr>
            <a:noAutofit/>
          </a:bodyPr>
          <a:lstStyle/>
          <a:p>
            <a:r>
              <a:rPr lang="en-US" sz="2400" dirty="0"/>
              <a:t>A clock that does not keep to whatever correctness conditions apply is defined </a:t>
            </a:r>
            <a:r>
              <a:rPr lang="en-US" sz="2400" dirty="0" smtClean="0"/>
              <a:t>to be </a:t>
            </a:r>
            <a:r>
              <a:rPr lang="en-US" sz="2400" dirty="0"/>
              <a:t>faulty. </a:t>
            </a:r>
            <a:endParaRPr lang="en-US" sz="2400" dirty="0" smtClean="0"/>
          </a:p>
          <a:p>
            <a:r>
              <a:rPr lang="en-US" sz="2400" dirty="0" smtClean="0"/>
              <a:t>A </a:t>
            </a:r>
            <a:r>
              <a:rPr lang="en-US" sz="2400" dirty="0"/>
              <a:t>clock’s crash failure is said to occur when the clock stops ticking altogether;</a:t>
            </a:r>
          </a:p>
          <a:p>
            <a:r>
              <a:rPr lang="en-US" sz="2400" dirty="0"/>
              <a:t>any other clock failure is an arbitrary failure. </a:t>
            </a:r>
            <a:endParaRPr lang="en-US" sz="2400" dirty="0" smtClean="0"/>
          </a:p>
          <a:p>
            <a:r>
              <a:rPr lang="en-US" sz="2400" dirty="0" smtClean="0"/>
              <a:t>A </a:t>
            </a:r>
            <a:r>
              <a:rPr lang="en-US" sz="2400" dirty="0"/>
              <a:t>historical example of an arbitrary </a:t>
            </a:r>
            <a:r>
              <a:rPr lang="en-US" sz="2400" dirty="0" smtClean="0"/>
              <a:t>failure is </a:t>
            </a:r>
            <a:r>
              <a:rPr lang="en-US" sz="2400" dirty="0"/>
              <a:t>that of a clock with the ‘Y2K bug’, </a:t>
            </a:r>
            <a:endParaRPr lang="en-US" sz="2400" dirty="0" smtClean="0"/>
          </a:p>
          <a:p>
            <a:pPr lvl="1"/>
            <a:r>
              <a:rPr lang="en-US" sz="2000" dirty="0" smtClean="0"/>
              <a:t>which </a:t>
            </a:r>
            <a:r>
              <a:rPr lang="en-US" sz="2000" dirty="0"/>
              <a:t>broke the monotonicity condition </a:t>
            </a:r>
            <a:r>
              <a:rPr lang="en-US" sz="2000" dirty="0" smtClean="0"/>
              <a:t>by registering </a:t>
            </a:r>
            <a:r>
              <a:rPr lang="en-US" sz="2000" dirty="0"/>
              <a:t>the date after 31 December 1999 as 1 January 1900 instead of 2000; </a:t>
            </a:r>
            <a:endParaRPr lang="en-US" sz="2000" dirty="0" smtClean="0"/>
          </a:p>
          <a:p>
            <a:r>
              <a:rPr lang="en-US" sz="2400" dirty="0" smtClean="0"/>
              <a:t>Another example </a:t>
            </a:r>
            <a:r>
              <a:rPr lang="en-US" sz="2400" dirty="0"/>
              <a:t>is a clock whose batteries are very low and whose drift rate suddenly </a:t>
            </a:r>
            <a:r>
              <a:rPr lang="en-US" sz="2400" dirty="0" smtClean="0"/>
              <a:t>becomes very </a:t>
            </a:r>
            <a:r>
              <a:rPr lang="en-US" sz="2400" dirty="0"/>
              <a:t>large.</a:t>
            </a:r>
          </a:p>
        </p:txBody>
      </p:sp>
    </p:spTree>
    <p:extLst>
      <p:ext uri="{BB962C8B-B14F-4D97-AF65-F5344CB8AC3E}">
        <p14:creationId xmlns:p14="http://schemas.microsoft.com/office/powerpoint/2010/main" val="234886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1523999" y="-3175"/>
            <a:ext cx="9213669"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Synchronization in Synchronous System</a:t>
            </a:r>
          </a:p>
        </p:txBody>
      </p:sp>
      <p:sp>
        <p:nvSpPr>
          <p:cNvPr id="13314" name="Rectangle 2"/>
          <p:cNvSpPr>
            <a:spLocks noGrp="1" noChangeArrowheads="1"/>
          </p:cNvSpPr>
          <p:nvPr>
            <p:ph type="body" idx="4294967295"/>
          </p:nvPr>
        </p:nvSpPr>
        <p:spPr>
          <a:xfrm>
            <a:off x="1363978" y="714375"/>
            <a:ext cx="10379531" cy="4942612"/>
          </a:xfrm>
          <a:ln/>
        </p:spPr>
        <p:txBody>
          <a:bodyPr>
            <a:no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Internal </a:t>
            </a:r>
            <a:r>
              <a:rPr lang="en-US" altLang="en-US" sz="2800" dirty="0" err="1"/>
              <a:t>synchonization</a:t>
            </a:r>
            <a:r>
              <a:rPr lang="en-US" altLang="en-US" sz="2800" dirty="0"/>
              <a:t> between two processes</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Bounds are known for</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Drift rate of clocks</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Maximum message transmission delay</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Time to execute each step of process</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One process sends time </a:t>
            </a:r>
            <a:r>
              <a:rPr lang="en-US" altLang="en-US" sz="2800" i="1" dirty="0"/>
              <a:t>t</a:t>
            </a:r>
            <a:r>
              <a:rPr lang="en-US" altLang="en-US" sz="2800" dirty="0"/>
              <a:t> on its local clock to other in a message </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Receiver process sets its clock to time </a:t>
            </a:r>
            <a:r>
              <a:rPr lang="en-US" altLang="en-US" sz="2400" i="1" dirty="0"/>
              <a:t>t + </a:t>
            </a:r>
            <a:r>
              <a:rPr lang="en-US" altLang="en-US" sz="2400" i="1" dirty="0" err="1"/>
              <a:t>T</a:t>
            </a:r>
            <a:r>
              <a:rPr lang="en-US" altLang="en-US" sz="2400" i="1" baseline="-25000" dirty="0" err="1"/>
              <a:t>trans</a:t>
            </a:r>
            <a:endParaRPr lang="en-US" altLang="en-US" sz="2400" i="1" baseline="-25000" dirty="0"/>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i="1" dirty="0" err="1"/>
              <a:t>T</a:t>
            </a:r>
            <a:r>
              <a:rPr lang="en-US" altLang="en-US" sz="2400" i="1" baseline="-25000" dirty="0" err="1"/>
              <a:t>trans</a:t>
            </a:r>
            <a:r>
              <a:rPr lang="en-US" altLang="en-US" sz="2400" baseline="-25000" dirty="0"/>
              <a:t> </a:t>
            </a:r>
            <a:r>
              <a:rPr lang="en-US" altLang="en-US" sz="2400" dirty="0"/>
              <a:t>is time taken to transmit </a:t>
            </a:r>
            <a:r>
              <a:rPr lang="en-US" altLang="en-US" sz="2400" i="1" dirty="0"/>
              <a:t>m</a:t>
            </a:r>
            <a:r>
              <a:rPr lang="en-US" altLang="en-US" sz="2400" dirty="0"/>
              <a:t> </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Is subject to variation and is unknown</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Minimum transmission time </a:t>
            </a:r>
            <a:r>
              <a:rPr lang="en-US" altLang="en-US" sz="2000" i="1" dirty="0"/>
              <a:t>min</a:t>
            </a:r>
            <a:r>
              <a:rPr lang="en-US" altLang="en-US" sz="2000" dirty="0"/>
              <a:t> can be measured or conservatively estimated: no other processes are executed or no other network traffic exist</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Let uncertainty in message transmission time be  </a:t>
            </a:r>
            <a:r>
              <a:rPr lang="en-US" altLang="en-US" sz="2000" i="1" dirty="0"/>
              <a:t>u = max – min</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If receiver sets its clock to </a:t>
            </a:r>
            <a:r>
              <a:rPr lang="en-US" altLang="en-US" sz="2000" i="1" dirty="0"/>
              <a:t>t + (max + min)/2</a:t>
            </a:r>
            <a:r>
              <a:rPr lang="en-US" altLang="en-US" sz="2000" dirty="0"/>
              <a:t>, then the skew is at most  </a:t>
            </a:r>
            <a:r>
              <a:rPr lang="en-US" altLang="en-US" sz="2000" i="1" dirty="0"/>
              <a:t>u/2</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Optimum bound that can be achieved on clock skew when synchronizing </a:t>
            </a:r>
            <a:r>
              <a:rPr lang="en-US" altLang="en-US" sz="2000" i="1" dirty="0"/>
              <a:t>N </a:t>
            </a:r>
            <a:r>
              <a:rPr lang="en-US" altLang="en-US" sz="2000" dirty="0"/>
              <a:t>clocks is </a:t>
            </a:r>
            <a:r>
              <a:rPr lang="en-US" altLang="en-US" sz="2000" i="1" dirty="0"/>
              <a:t>u(1 - 1/N)</a:t>
            </a:r>
            <a:r>
              <a:rPr lang="ar-SA" altLang="en-US" sz="2000" i="1" dirty="0" smtClean="0">
                <a:cs typeface="Arial" panose="020B0604020202020204" pitchFamily="34" charset="0"/>
              </a:rPr>
              <a:t>‏</a:t>
            </a:r>
            <a:endParaRPr lang="en-US" altLang="en-US" sz="2000" i="1" dirty="0"/>
          </a:p>
        </p:txBody>
      </p:sp>
    </p:spTree>
    <p:extLst>
      <p:ext uri="{BB962C8B-B14F-4D97-AF65-F5344CB8AC3E}">
        <p14:creationId xmlns:p14="http://schemas.microsoft.com/office/powerpoint/2010/main" val="17866931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a:t>Most distributed systems found in practice are asynchronous: </a:t>
            </a:r>
            <a:endParaRPr lang="en-US" sz="2000" dirty="0" smtClean="0"/>
          </a:p>
          <a:p>
            <a:pPr lvl="1"/>
            <a:r>
              <a:rPr lang="en-US" sz="2000" dirty="0" smtClean="0"/>
              <a:t>the </a:t>
            </a:r>
            <a:r>
              <a:rPr lang="en-US" sz="2000" dirty="0"/>
              <a:t>factors </a:t>
            </a:r>
            <a:r>
              <a:rPr lang="en-US" sz="2000" dirty="0" smtClean="0"/>
              <a:t>leading to </a:t>
            </a:r>
            <a:r>
              <a:rPr lang="en-US" sz="2000" dirty="0"/>
              <a:t>message delays are not bounded in their </a:t>
            </a:r>
            <a:r>
              <a:rPr lang="en-US" sz="2000" dirty="0" smtClean="0"/>
              <a:t>effect</a:t>
            </a:r>
          </a:p>
          <a:p>
            <a:pPr lvl="1"/>
            <a:r>
              <a:rPr lang="en-US" sz="2000" dirty="0" smtClean="0"/>
              <a:t>there </a:t>
            </a:r>
            <a:r>
              <a:rPr lang="en-US" sz="2000" dirty="0"/>
              <a:t>is no upper bound max </a:t>
            </a:r>
            <a:r>
              <a:rPr lang="en-US" sz="2000" dirty="0" smtClean="0"/>
              <a:t>on message </a:t>
            </a:r>
            <a:r>
              <a:rPr lang="en-US" sz="2000" dirty="0"/>
              <a:t>transmission delays. </a:t>
            </a:r>
            <a:endParaRPr lang="en-US" sz="2000" dirty="0" smtClean="0"/>
          </a:p>
          <a:p>
            <a:r>
              <a:rPr lang="en-US" sz="2000" dirty="0" smtClean="0"/>
              <a:t>For an asynchronous </a:t>
            </a:r>
            <a:r>
              <a:rPr lang="en-US" sz="2000" dirty="0"/>
              <a:t>system, we may say only that </a:t>
            </a:r>
            <a:r>
              <a:rPr lang="en-US" sz="2000" dirty="0" err="1"/>
              <a:t>Ttrans</a:t>
            </a:r>
            <a:r>
              <a:rPr lang="en-US" sz="2000" dirty="0"/>
              <a:t> = min + x , where </a:t>
            </a:r>
            <a:r>
              <a:rPr lang="en-US" sz="2000" dirty="0" smtClean="0"/>
              <a:t>x&gt;= </a:t>
            </a:r>
            <a:r>
              <a:rPr lang="en-US" sz="2000" dirty="0"/>
              <a:t>0. </a:t>
            </a:r>
            <a:endParaRPr lang="en-US" sz="2000" dirty="0" smtClean="0"/>
          </a:p>
          <a:p>
            <a:r>
              <a:rPr lang="en-US" sz="2000" dirty="0" smtClean="0"/>
              <a:t>The value of </a:t>
            </a:r>
            <a:r>
              <a:rPr lang="en-US" sz="2000" dirty="0"/>
              <a:t>x is not known in a particular case, although a distribution of values may </a:t>
            </a:r>
            <a:r>
              <a:rPr lang="en-US" sz="2000" dirty="0" smtClean="0"/>
              <a:t>be measurable </a:t>
            </a:r>
            <a:r>
              <a:rPr lang="en-US" sz="2000" dirty="0"/>
              <a:t>for a particular installation.</a:t>
            </a:r>
          </a:p>
        </p:txBody>
      </p:sp>
    </p:spTree>
    <p:extLst>
      <p:ext uri="{BB962C8B-B14F-4D97-AF65-F5344CB8AC3E}">
        <p14:creationId xmlns:p14="http://schemas.microsoft.com/office/powerpoint/2010/main" val="241325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228" y="362853"/>
            <a:ext cx="8911687" cy="1280890"/>
          </a:xfrm>
        </p:spPr>
        <p:txBody>
          <a:bodyPr/>
          <a:lstStyle/>
          <a:p>
            <a:r>
              <a:rPr lang="en-US" dirty="0"/>
              <a:t>Introduction</a:t>
            </a:r>
          </a:p>
        </p:txBody>
      </p:sp>
      <p:sp>
        <p:nvSpPr>
          <p:cNvPr id="3" name="Content Placeholder 2"/>
          <p:cNvSpPr>
            <a:spLocks noGrp="1"/>
          </p:cNvSpPr>
          <p:nvPr>
            <p:ph idx="1"/>
          </p:nvPr>
        </p:nvSpPr>
        <p:spPr>
          <a:xfrm>
            <a:off x="2145075" y="1264555"/>
            <a:ext cx="8915400" cy="3777622"/>
          </a:xfrm>
        </p:spPr>
        <p:txBody>
          <a:bodyPr>
            <a:noAutofit/>
          </a:bodyPr>
          <a:lstStyle/>
          <a:p>
            <a:r>
              <a:rPr lang="en-US" sz="2400" dirty="0"/>
              <a:t>Time is an important and interesting issue in distributed systems, for </a:t>
            </a:r>
            <a:r>
              <a:rPr lang="en-US" sz="2400" dirty="0" smtClean="0"/>
              <a:t>several reasons</a:t>
            </a:r>
            <a:r>
              <a:rPr lang="en-US" sz="2400" dirty="0"/>
              <a:t>. </a:t>
            </a:r>
            <a:endParaRPr lang="en-US" sz="2400" dirty="0" smtClean="0"/>
          </a:p>
          <a:p>
            <a:r>
              <a:rPr lang="en-US" sz="2400" dirty="0" smtClean="0"/>
              <a:t>First</a:t>
            </a:r>
            <a:r>
              <a:rPr lang="en-US" sz="2400" dirty="0"/>
              <a:t>, time is a quantity we often want to measure accurately</a:t>
            </a:r>
            <a:r>
              <a:rPr lang="en-US" sz="2400" dirty="0" smtClean="0"/>
              <a:t>.</a:t>
            </a:r>
          </a:p>
          <a:p>
            <a:pPr lvl="1"/>
            <a:r>
              <a:rPr lang="en-US" sz="2400" dirty="0" smtClean="0"/>
              <a:t> </a:t>
            </a:r>
            <a:r>
              <a:rPr lang="en-US" sz="2400" dirty="0"/>
              <a:t>In order to </a:t>
            </a:r>
            <a:r>
              <a:rPr lang="en-US" sz="2400" dirty="0" smtClean="0"/>
              <a:t>know at </a:t>
            </a:r>
            <a:r>
              <a:rPr lang="en-US" sz="2400" dirty="0"/>
              <a:t>what time of day a particular event occurred at a particular computer it is necessary </a:t>
            </a:r>
            <a:r>
              <a:rPr lang="en-US" sz="2400" dirty="0" smtClean="0"/>
              <a:t>to synchronize </a:t>
            </a:r>
            <a:r>
              <a:rPr lang="en-US" sz="2400" dirty="0"/>
              <a:t>its clock with an authoritative, external source of time</a:t>
            </a:r>
            <a:r>
              <a:rPr lang="en-US" sz="2400" dirty="0" smtClean="0"/>
              <a:t>.</a:t>
            </a:r>
          </a:p>
          <a:p>
            <a:pPr lvl="1"/>
            <a:r>
              <a:rPr lang="en-US" sz="2400" dirty="0" smtClean="0"/>
              <a:t> Example: </a:t>
            </a:r>
          </a:p>
          <a:p>
            <a:pPr lvl="2"/>
            <a:r>
              <a:rPr lang="en-US" sz="2400" dirty="0" err="1" smtClean="0"/>
              <a:t>eCommerce</a:t>
            </a:r>
            <a:r>
              <a:rPr lang="en-US" sz="2400" dirty="0" smtClean="0"/>
              <a:t> </a:t>
            </a:r>
            <a:r>
              <a:rPr lang="en-US" sz="2400" dirty="0"/>
              <a:t>transaction involves events at a merchant’s computer and at a </a:t>
            </a:r>
            <a:r>
              <a:rPr lang="en-US" sz="2400" dirty="0" smtClean="0"/>
              <a:t>bank’s computer</a:t>
            </a:r>
            <a:r>
              <a:rPr lang="en-US" sz="2400" dirty="0"/>
              <a:t>. </a:t>
            </a:r>
            <a:endParaRPr lang="en-US" sz="2400" dirty="0" smtClean="0"/>
          </a:p>
          <a:p>
            <a:pPr lvl="2"/>
            <a:r>
              <a:rPr lang="en-US" sz="2400" dirty="0" smtClean="0"/>
              <a:t>It </a:t>
            </a:r>
            <a:r>
              <a:rPr lang="en-US" sz="2400" dirty="0"/>
              <a:t>is important, for auditing purposes, that those events are </a:t>
            </a:r>
            <a:r>
              <a:rPr lang="en-US" sz="2400" dirty="0" smtClean="0"/>
              <a:t>timestamped accurately</a:t>
            </a:r>
            <a:r>
              <a:rPr lang="en-US" sz="2400" dirty="0"/>
              <a:t>.</a:t>
            </a:r>
          </a:p>
        </p:txBody>
      </p:sp>
    </p:spTree>
    <p:extLst>
      <p:ext uri="{BB962C8B-B14F-4D97-AF65-F5344CB8AC3E}">
        <p14:creationId xmlns:p14="http://schemas.microsoft.com/office/powerpoint/2010/main" val="2044066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732768" y="245769"/>
            <a:ext cx="10329244" cy="1280890"/>
          </a:xfrm>
        </p:spPr>
        <p:txBody>
          <a:bodyPr>
            <a:normAutofit/>
          </a:bodyPr>
          <a:lstStyle/>
          <a:p>
            <a:r>
              <a:rPr lang="en-US" altLang="en-US" dirty="0"/>
              <a:t>Cristian’s method for synchronizing clocks</a:t>
            </a:r>
            <a:endParaRPr lang="en-GB" altLang="en-US" dirty="0" smtClean="0"/>
          </a:p>
        </p:txBody>
      </p:sp>
      <p:grpSp>
        <p:nvGrpSpPr>
          <p:cNvPr id="8196" name="Group 46"/>
          <p:cNvGrpSpPr>
            <a:grpSpLocks/>
          </p:cNvGrpSpPr>
          <p:nvPr/>
        </p:nvGrpSpPr>
        <p:grpSpPr bwMode="auto">
          <a:xfrm>
            <a:off x="2592924" y="4813826"/>
            <a:ext cx="7642225" cy="1955800"/>
            <a:chOff x="405" y="1495"/>
            <a:chExt cx="4814" cy="1232"/>
          </a:xfrm>
        </p:grpSpPr>
        <p:sp>
          <p:nvSpPr>
            <p:cNvPr id="8198" name="Rectangle 4"/>
            <p:cNvSpPr>
              <a:spLocks noChangeArrowheads="1"/>
            </p:cNvSpPr>
            <p:nvPr/>
          </p:nvSpPr>
          <p:spPr bwMode="auto">
            <a:xfrm>
              <a:off x="405" y="1504"/>
              <a:ext cx="1195" cy="91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199" name="Rectangle 6"/>
            <p:cNvSpPr>
              <a:spLocks noChangeArrowheads="1"/>
            </p:cNvSpPr>
            <p:nvPr/>
          </p:nvSpPr>
          <p:spPr bwMode="auto">
            <a:xfrm>
              <a:off x="4024" y="1504"/>
              <a:ext cx="1195" cy="911"/>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0" name="Oval 8"/>
            <p:cNvSpPr>
              <a:spLocks noChangeArrowheads="1"/>
            </p:cNvSpPr>
            <p:nvPr/>
          </p:nvSpPr>
          <p:spPr bwMode="auto">
            <a:xfrm>
              <a:off x="708" y="1652"/>
              <a:ext cx="589" cy="614"/>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1" name="Freeform 9"/>
            <p:cNvSpPr>
              <a:spLocks/>
            </p:cNvSpPr>
            <p:nvPr/>
          </p:nvSpPr>
          <p:spPr bwMode="auto">
            <a:xfrm>
              <a:off x="3899" y="1726"/>
              <a:ext cx="143" cy="130"/>
            </a:xfrm>
            <a:custGeom>
              <a:avLst/>
              <a:gdLst>
                <a:gd name="T0" fmla="*/ 132 w 155"/>
                <a:gd name="T1" fmla="*/ 54 h 135"/>
                <a:gd name="T2" fmla="*/ 0 w 155"/>
                <a:gd name="T3" fmla="*/ 125 h 135"/>
                <a:gd name="T4" fmla="*/ 0 w 155"/>
                <a:gd name="T5" fmla="*/ 54 h 135"/>
                <a:gd name="T6" fmla="*/ 0 w 155"/>
                <a:gd name="T7" fmla="*/ 0 h 135"/>
                <a:gd name="T8" fmla="*/ 132 w 155"/>
                <a:gd name="T9" fmla="*/ 54 h 135"/>
                <a:gd name="T10" fmla="*/ 0 60000 65536"/>
                <a:gd name="T11" fmla="*/ 0 60000 65536"/>
                <a:gd name="T12" fmla="*/ 0 60000 65536"/>
                <a:gd name="T13" fmla="*/ 0 60000 65536"/>
                <a:gd name="T14" fmla="*/ 0 60000 65536"/>
                <a:gd name="T15" fmla="*/ 0 w 155"/>
                <a:gd name="T16" fmla="*/ 0 h 135"/>
                <a:gd name="T17" fmla="*/ 155 w 155"/>
                <a:gd name="T18" fmla="*/ 135 h 135"/>
              </a:gdLst>
              <a:ahLst/>
              <a:cxnLst>
                <a:cxn ang="T10">
                  <a:pos x="T0" y="T1"/>
                </a:cxn>
                <a:cxn ang="T11">
                  <a:pos x="T2" y="T3"/>
                </a:cxn>
                <a:cxn ang="T12">
                  <a:pos x="T4" y="T5"/>
                </a:cxn>
                <a:cxn ang="T13">
                  <a:pos x="T6" y="T7"/>
                </a:cxn>
                <a:cxn ang="T14">
                  <a:pos x="T8" y="T9"/>
                </a:cxn>
              </a:cxnLst>
              <a:rect l="T15" t="T16" r="T17" b="T18"/>
              <a:pathLst>
                <a:path w="155" h="135">
                  <a:moveTo>
                    <a:pt x="155" y="58"/>
                  </a:moveTo>
                  <a:lnTo>
                    <a:pt x="0" y="135"/>
                  </a:lnTo>
                  <a:lnTo>
                    <a:pt x="0" y="58"/>
                  </a:lnTo>
                  <a:lnTo>
                    <a:pt x="0" y="0"/>
                  </a:lnTo>
                  <a:lnTo>
                    <a:pt x="155" y="58"/>
                  </a:lnTo>
                  <a:close/>
                </a:path>
              </a:pathLst>
            </a:custGeom>
            <a:solidFill>
              <a:srgbClr val="000000"/>
            </a:solidFill>
            <a:ln w="25400">
              <a:solidFill>
                <a:srgbClr val="000000"/>
              </a:solidFill>
              <a:round/>
              <a:headEnd/>
              <a:tailEnd/>
            </a:ln>
          </p:spPr>
          <p:txBody>
            <a:bodyPr/>
            <a:lstStyle/>
            <a:p>
              <a:endParaRPr lang="en-US"/>
            </a:p>
          </p:txBody>
        </p:sp>
        <p:sp>
          <p:nvSpPr>
            <p:cNvPr id="8202" name="Freeform 10"/>
            <p:cNvSpPr>
              <a:spLocks/>
            </p:cNvSpPr>
            <p:nvPr/>
          </p:nvSpPr>
          <p:spPr bwMode="auto">
            <a:xfrm>
              <a:off x="3899" y="1726"/>
              <a:ext cx="143" cy="130"/>
            </a:xfrm>
            <a:custGeom>
              <a:avLst/>
              <a:gdLst>
                <a:gd name="T0" fmla="*/ 132 w 155"/>
                <a:gd name="T1" fmla="*/ 54 h 135"/>
                <a:gd name="T2" fmla="*/ 0 w 155"/>
                <a:gd name="T3" fmla="*/ 125 h 135"/>
                <a:gd name="T4" fmla="*/ 0 w 155"/>
                <a:gd name="T5" fmla="*/ 54 h 135"/>
                <a:gd name="T6" fmla="*/ 0 w 155"/>
                <a:gd name="T7" fmla="*/ 0 h 135"/>
                <a:gd name="T8" fmla="*/ 132 w 155"/>
                <a:gd name="T9" fmla="*/ 54 h 135"/>
                <a:gd name="T10" fmla="*/ 0 60000 65536"/>
                <a:gd name="T11" fmla="*/ 0 60000 65536"/>
                <a:gd name="T12" fmla="*/ 0 60000 65536"/>
                <a:gd name="T13" fmla="*/ 0 60000 65536"/>
                <a:gd name="T14" fmla="*/ 0 60000 65536"/>
                <a:gd name="T15" fmla="*/ 0 w 155"/>
                <a:gd name="T16" fmla="*/ 0 h 135"/>
                <a:gd name="T17" fmla="*/ 155 w 155"/>
                <a:gd name="T18" fmla="*/ 135 h 135"/>
              </a:gdLst>
              <a:ahLst/>
              <a:cxnLst>
                <a:cxn ang="T10">
                  <a:pos x="T0" y="T1"/>
                </a:cxn>
                <a:cxn ang="T11">
                  <a:pos x="T2" y="T3"/>
                </a:cxn>
                <a:cxn ang="T12">
                  <a:pos x="T4" y="T5"/>
                </a:cxn>
                <a:cxn ang="T13">
                  <a:pos x="T6" y="T7"/>
                </a:cxn>
                <a:cxn ang="T14">
                  <a:pos x="T8" y="T9"/>
                </a:cxn>
              </a:cxnLst>
              <a:rect l="T15" t="T16" r="T17" b="T18"/>
              <a:pathLst>
                <a:path w="155" h="135">
                  <a:moveTo>
                    <a:pt x="155" y="58"/>
                  </a:moveTo>
                  <a:lnTo>
                    <a:pt x="0" y="135"/>
                  </a:lnTo>
                  <a:lnTo>
                    <a:pt x="0" y="58"/>
                  </a:lnTo>
                  <a:lnTo>
                    <a:pt x="0" y="0"/>
                  </a:lnTo>
                  <a:lnTo>
                    <a:pt x="155" y="58"/>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3" name="Line 11"/>
            <p:cNvSpPr>
              <a:spLocks noChangeShapeType="1"/>
            </p:cNvSpPr>
            <p:nvPr/>
          </p:nvSpPr>
          <p:spPr bwMode="auto">
            <a:xfrm>
              <a:off x="1243" y="1782"/>
              <a:ext cx="2656"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Freeform 12"/>
            <p:cNvSpPr>
              <a:spLocks/>
            </p:cNvSpPr>
            <p:nvPr/>
          </p:nvSpPr>
          <p:spPr bwMode="auto">
            <a:xfrm>
              <a:off x="1261" y="2080"/>
              <a:ext cx="143" cy="149"/>
            </a:xfrm>
            <a:custGeom>
              <a:avLst/>
              <a:gdLst>
                <a:gd name="T0" fmla="*/ 0 w 155"/>
                <a:gd name="T1" fmla="*/ 71 h 155"/>
                <a:gd name="T2" fmla="*/ 132 w 155"/>
                <a:gd name="T3" fmla="*/ 0 h 155"/>
                <a:gd name="T4" fmla="*/ 132 w 155"/>
                <a:gd name="T5" fmla="*/ 71 h 155"/>
                <a:gd name="T6" fmla="*/ 132 w 155"/>
                <a:gd name="T7" fmla="*/ 143 h 155"/>
                <a:gd name="T8" fmla="*/ 0 w 155"/>
                <a:gd name="T9" fmla="*/ 71 h 155"/>
                <a:gd name="T10" fmla="*/ 0 60000 65536"/>
                <a:gd name="T11" fmla="*/ 0 60000 65536"/>
                <a:gd name="T12" fmla="*/ 0 60000 65536"/>
                <a:gd name="T13" fmla="*/ 0 60000 65536"/>
                <a:gd name="T14" fmla="*/ 0 60000 65536"/>
                <a:gd name="T15" fmla="*/ 0 w 155"/>
                <a:gd name="T16" fmla="*/ 0 h 155"/>
                <a:gd name="T17" fmla="*/ 155 w 155"/>
                <a:gd name="T18" fmla="*/ 155 h 155"/>
              </a:gdLst>
              <a:ahLst/>
              <a:cxnLst>
                <a:cxn ang="T10">
                  <a:pos x="T0" y="T1"/>
                </a:cxn>
                <a:cxn ang="T11">
                  <a:pos x="T2" y="T3"/>
                </a:cxn>
                <a:cxn ang="T12">
                  <a:pos x="T4" y="T5"/>
                </a:cxn>
                <a:cxn ang="T13">
                  <a:pos x="T6" y="T7"/>
                </a:cxn>
                <a:cxn ang="T14">
                  <a:pos x="T8" y="T9"/>
                </a:cxn>
              </a:cxnLst>
              <a:rect l="T15" t="T16" r="T17" b="T18"/>
              <a:pathLst>
                <a:path w="155" h="155">
                  <a:moveTo>
                    <a:pt x="0" y="77"/>
                  </a:moveTo>
                  <a:lnTo>
                    <a:pt x="155" y="0"/>
                  </a:lnTo>
                  <a:lnTo>
                    <a:pt x="155" y="77"/>
                  </a:lnTo>
                  <a:lnTo>
                    <a:pt x="155" y="155"/>
                  </a:lnTo>
                  <a:lnTo>
                    <a:pt x="0" y="77"/>
                  </a:lnTo>
                  <a:close/>
                </a:path>
              </a:pathLst>
            </a:custGeom>
            <a:solidFill>
              <a:srgbClr val="000000"/>
            </a:solidFill>
            <a:ln w="25400">
              <a:solidFill>
                <a:srgbClr val="000000"/>
              </a:solidFill>
              <a:round/>
              <a:headEnd/>
              <a:tailEnd/>
            </a:ln>
          </p:spPr>
          <p:txBody>
            <a:bodyPr/>
            <a:lstStyle/>
            <a:p>
              <a:endParaRPr lang="en-US"/>
            </a:p>
          </p:txBody>
        </p:sp>
        <p:sp>
          <p:nvSpPr>
            <p:cNvPr id="8205" name="Freeform 13"/>
            <p:cNvSpPr>
              <a:spLocks/>
            </p:cNvSpPr>
            <p:nvPr/>
          </p:nvSpPr>
          <p:spPr bwMode="auto">
            <a:xfrm>
              <a:off x="1261" y="2080"/>
              <a:ext cx="143" cy="149"/>
            </a:xfrm>
            <a:custGeom>
              <a:avLst/>
              <a:gdLst>
                <a:gd name="T0" fmla="*/ 0 w 155"/>
                <a:gd name="T1" fmla="*/ 71 h 155"/>
                <a:gd name="T2" fmla="*/ 132 w 155"/>
                <a:gd name="T3" fmla="*/ 0 h 155"/>
                <a:gd name="T4" fmla="*/ 132 w 155"/>
                <a:gd name="T5" fmla="*/ 71 h 155"/>
                <a:gd name="T6" fmla="*/ 132 w 155"/>
                <a:gd name="T7" fmla="*/ 143 h 155"/>
                <a:gd name="T8" fmla="*/ 0 w 155"/>
                <a:gd name="T9" fmla="*/ 71 h 155"/>
                <a:gd name="T10" fmla="*/ 0 60000 65536"/>
                <a:gd name="T11" fmla="*/ 0 60000 65536"/>
                <a:gd name="T12" fmla="*/ 0 60000 65536"/>
                <a:gd name="T13" fmla="*/ 0 60000 65536"/>
                <a:gd name="T14" fmla="*/ 0 60000 65536"/>
                <a:gd name="T15" fmla="*/ 0 w 155"/>
                <a:gd name="T16" fmla="*/ 0 h 155"/>
                <a:gd name="T17" fmla="*/ 155 w 155"/>
                <a:gd name="T18" fmla="*/ 155 h 155"/>
              </a:gdLst>
              <a:ahLst/>
              <a:cxnLst>
                <a:cxn ang="T10">
                  <a:pos x="T0" y="T1"/>
                </a:cxn>
                <a:cxn ang="T11">
                  <a:pos x="T2" y="T3"/>
                </a:cxn>
                <a:cxn ang="T12">
                  <a:pos x="T4" y="T5"/>
                </a:cxn>
                <a:cxn ang="T13">
                  <a:pos x="T6" y="T7"/>
                </a:cxn>
                <a:cxn ang="T14">
                  <a:pos x="T8" y="T9"/>
                </a:cxn>
              </a:cxnLst>
              <a:rect l="T15" t="T16" r="T17" b="T18"/>
              <a:pathLst>
                <a:path w="155" h="155">
                  <a:moveTo>
                    <a:pt x="0" y="77"/>
                  </a:moveTo>
                  <a:lnTo>
                    <a:pt x="155" y="0"/>
                  </a:lnTo>
                  <a:lnTo>
                    <a:pt x="155" y="77"/>
                  </a:lnTo>
                  <a:lnTo>
                    <a:pt x="155" y="155"/>
                  </a:lnTo>
                  <a:lnTo>
                    <a:pt x="0" y="77"/>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6" name="Line 14"/>
            <p:cNvSpPr>
              <a:spLocks noChangeShapeType="1"/>
            </p:cNvSpPr>
            <p:nvPr/>
          </p:nvSpPr>
          <p:spPr bwMode="auto">
            <a:xfrm flipH="1">
              <a:off x="1404" y="2154"/>
              <a:ext cx="3048"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Rectangle 15"/>
            <p:cNvSpPr>
              <a:spLocks noChangeArrowheads="1"/>
            </p:cNvSpPr>
            <p:nvPr/>
          </p:nvSpPr>
          <p:spPr bwMode="auto">
            <a:xfrm>
              <a:off x="4096" y="1746"/>
              <a:ext cx="71" cy="11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8" name="Rectangle 16"/>
            <p:cNvSpPr>
              <a:spLocks noChangeArrowheads="1"/>
            </p:cNvSpPr>
            <p:nvPr/>
          </p:nvSpPr>
          <p:spPr bwMode="auto">
            <a:xfrm>
              <a:off x="4096" y="1746"/>
              <a:ext cx="89" cy="13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09" name="Rectangle 17"/>
            <p:cNvSpPr>
              <a:spLocks noChangeArrowheads="1"/>
            </p:cNvSpPr>
            <p:nvPr/>
          </p:nvSpPr>
          <p:spPr bwMode="auto">
            <a:xfrm>
              <a:off x="4238" y="1746"/>
              <a:ext cx="71" cy="11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0" name="Rectangle 18"/>
            <p:cNvSpPr>
              <a:spLocks noChangeArrowheads="1"/>
            </p:cNvSpPr>
            <p:nvPr/>
          </p:nvSpPr>
          <p:spPr bwMode="auto">
            <a:xfrm>
              <a:off x="4238" y="1746"/>
              <a:ext cx="90" cy="13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1" name="Rectangle 25"/>
            <p:cNvSpPr>
              <a:spLocks noChangeArrowheads="1"/>
            </p:cNvSpPr>
            <p:nvPr/>
          </p:nvSpPr>
          <p:spPr bwMode="auto">
            <a:xfrm>
              <a:off x="2741" y="1746"/>
              <a:ext cx="36" cy="11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2" name="Rectangle 27"/>
            <p:cNvSpPr>
              <a:spLocks noChangeArrowheads="1"/>
            </p:cNvSpPr>
            <p:nvPr/>
          </p:nvSpPr>
          <p:spPr bwMode="auto">
            <a:xfrm>
              <a:off x="2741" y="2099"/>
              <a:ext cx="36" cy="13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3" name="Oval 29"/>
            <p:cNvSpPr>
              <a:spLocks noChangeArrowheads="1"/>
            </p:cNvSpPr>
            <p:nvPr/>
          </p:nvSpPr>
          <p:spPr bwMode="auto">
            <a:xfrm>
              <a:off x="4328" y="1652"/>
              <a:ext cx="570" cy="614"/>
            </a:xfrm>
            <a:prstGeom prst="ellipse">
              <a:avLst/>
            </a:prstGeom>
            <a:solidFill>
              <a:srgbClr val="FFFFFF"/>
            </a:solidFill>
            <a:ln w="25400">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14" name="Rectangle 34"/>
            <p:cNvSpPr>
              <a:spLocks noChangeArrowheads="1"/>
            </p:cNvSpPr>
            <p:nvPr/>
          </p:nvSpPr>
          <p:spPr bwMode="auto">
            <a:xfrm>
              <a:off x="2645" y="1495"/>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solidFill>
                    <a:srgbClr val="000000"/>
                  </a:solidFill>
                  <a:latin typeface="Arial" panose="020B0604020202020204" pitchFamily="34" charset="0"/>
                </a:rPr>
                <a:t>m</a:t>
              </a:r>
              <a:endParaRPr lang="en-GB" altLang="en-US"/>
            </a:p>
          </p:txBody>
        </p:sp>
        <p:sp>
          <p:nvSpPr>
            <p:cNvPr id="8215" name="Rectangle 35"/>
            <p:cNvSpPr>
              <a:spLocks noChangeArrowheads="1"/>
            </p:cNvSpPr>
            <p:nvPr/>
          </p:nvSpPr>
          <p:spPr bwMode="auto">
            <a:xfrm>
              <a:off x="2781" y="1563"/>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r</a:t>
              </a:r>
              <a:endParaRPr lang="en-GB" altLang="en-US"/>
            </a:p>
          </p:txBody>
        </p:sp>
        <p:sp>
          <p:nvSpPr>
            <p:cNvPr id="8216" name="Rectangle 36"/>
            <p:cNvSpPr>
              <a:spLocks noChangeArrowheads="1"/>
            </p:cNvSpPr>
            <p:nvPr/>
          </p:nvSpPr>
          <p:spPr bwMode="auto">
            <a:xfrm>
              <a:off x="2670" y="2294"/>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solidFill>
                    <a:srgbClr val="000000"/>
                  </a:solidFill>
                  <a:latin typeface="Arial" panose="020B0604020202020204" pitchFamily="34" charset="0"/>
                </a:rPr>
                <a:t>m</a:t>
              </a:r>
              <a:endParaRPr lang="en-GB" altLang="en-US"/>
            </a:p>
          </p:txBody>
        </p:sp>
        <p:sp>
          <p:nvSpPr>
            <p:cNvPr id="8217" name="Rectangle 37"/>
            <p:cNvSpPr>
              <a:spLocks noChangeArrowheads="1"/>
            </p:cNvSpPr>
            <p:nvPr/>
          </p:nvSpPr>
          <p:spPr bwMode="auto">
            <a:xfrm>
              <a:off x="2816" y="2362"/>
              <a:ext cx="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600">
                  <a:solidFill>
                    <a:srgbClr val="000000"/>
                  </a:solidFill>
                  <a:latin typeface="Arial" panose="020B0604020202020204" pitchFamily="34" charset="0"/>
                </a:rPr>
                <a:t>t</a:t>
              </a:r>
              <a:endParaRPr lang="en-GB" altLang="en-US"/>
            </a:p>
          </p:txBody>
        </p:sp>
        <p:sp>
          <p:nvSpPr>
            <p:cNvPr id="8218" name="Rectangle 40"/>
            <p:cNvSpPr>
              <a:spLocks noChangeArrowheads="1"/>
            </p:cNvSpPr>
            <p:nvPr/>
          </p:nvSpPr>
          <p:spPr bwMode="auto">
            <a:xfrm>
              <a:off x="976" y="249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solidFill>
                    <a:srgbClr val="000000"/>
                  </a:solidFill>
                  <a:latin typeface="Arial" panose="020B0604020202020204" pitchFamily="34" charset="0"/>
                </a:rPr>
                <a:t>p</a:t>
              </a:r>
              <a:endParaRPr lang="en-GB" altLang="en-US"/>
            </a:p>
          </p:txBody>
        </p:sp>
        <p:sp>
          <p:nvSpPr>
            <p:cNvPr id="8219" name="Rectangle 43"/>
            <p:cNvSpPr>
              <a:spLocks noChangeArrowheads="1"/>
            </p:cNvSpPr>
            <p:nvPr/>
          </p:nvSpPr>
          <p:spPr bwMode="auto">
            <a:xfrm>
              <a:off x="4160" y="2535"/>
              <a:ext cx="9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2000">
                  <a:solidFill>
                    <a:srgbClr val="000000"/>
                  </a:solidFill>
                  <a:latin typeface="Arial" panose="020B0604020202020204" pitchFamily="34" charset="0"/>
                </a:rPr>
                <a:t>Time server,S</a:t>
              </a:r>
              <a:endParaRPr lang="en-GB" altLang="en-US"/>
            </a:p>
          </p:txBody>
        </p:sp>
        <p:sp>
          <p:nvSpPr>
            <p:cNvPr id="8220" name="Rectangle 26"/>
            <p:cNvSpPr>
              <a:spLocks noChangeArrowheads="1"/>
            </p:cNvSpPr>
            <p:nvPr/>
          </p:nvSpPr>
          <p:spPr bwMode="auto">
            <a:xfrm>
              <a:off x="2741" y="1728"/>
              <a:ext cx="53" cy="130"/>
            </a:xfrm>
            <a:prstGeom prst="rect">
              <a:avLst/>
            </a:prstGeom>
            <a:solidFill>
              <a:schemeClr val="bg1"/>
            </a:solidFill>
            <a:ln w="25400">
              <a:solidFill>
                <a:srgbClr val="000000"/>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8221" name="Rectangle 28"/>
            <p:cNvSpPr>
              <a:spLocks noChangeArrowheads="1"/>
            </p:cNvSpPr>
            <p:nvPr/>
          </p:nvSpPr>
          <p:spPr bwMode="auto">
            <a:xfrm>
              <a:off x="2741" y="2099"/>
              <a:ext cx="53" cy="148"/>
            </a:xfrm>
            <a:prstGeom prst="rect">
              <a:avLst/>
            </a:prstGeom>
            <a:solidFill>
              <a:schemeClr val="bg1"/>
            </a:solidFill>
            <a:ln w="25400">
              <a:solidFill>
                <a:srgbClr val="000000"/>
              </a:solidFill>
              <a:miter lim="800000"/>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grpSp>
      <p:sp>
        <p:nvSpPr>
          <p:cNvPr id="30" name="Content Placeholder 2"/>
          <p:cNvSpPr txBox="1">
            <a:spLocks/>
          </p:cNvSpPr>
          <p:nvPr/>
        </p:nvSpPr>
        <p:spPr>
          <a:xfrm>
            <a:off x="2269074" y="1165049"/>
            <a:ext cx="8178800" cy="3465512"/>
          </a:xfrm>
          <a:prstGeom prst="rect">
            <a:avLst/>
          </a:prstGeom>
        </p:spPr>
        <p:txBody>
          <a:bodyPr/>
          <a:lstStyle/>
          <a:p>
            <a:pPr marL="342900" indent="-342900">
              <a:spcBef>
                <a:spcPct val="20000"/>
              </a:spcBef>
              <a:buClr>
                <a:schemeClr val="accent2"/>
              </a:buClr>
              <a:buFont typeface="Monotype Sorts" pitchFamily="2" charset="2"/>
              <a:buChar char="z"/>
              <a:defRPr/>
            </a:pPr>
            <a:r>
              <a:rPr kumimoji="1" lang="en-US" sz="2000" kern="0" dirty="0" smtClean="0"/>
              <a:t>Time </a:t>
            </a:r>
            <a:r>
              <a:rPr kumimoji="1" lang="en-US" sz="2000" kern="0" dirty="0"/>
              <a:t>server, connected to a device receiving signals from UTC. </a:t>
            </a:r>
            <a:endParaRPr kumimoji="1" lang="en-US" sz="2000" kern="0" dirty="0" smtClean="0"/>
          </a:p>
          <a:p>
            <a:pPr marL="342900" indent="-342900">
              <a:spcBef>
                <a:spcPct val="20000"/>
              </a:spcBef>
              <a:buClr>
                <a:schemeClr val="accent2"/>
              </a:buClr>
              <a:buFont typeface="Monotype Sorts" pitchFamily="2" charset="2"/>
              <a:buChar char="z"/>
              <a:defRPr/>
            </a:pPr>
            <a:r>
              <a:rPr kumimoji="1" lang="en-US" sz="2000" kern="0" dirty="0" smtClean="0"/>
              <a:t>Upon </a:t>
            </a:r>
            <a:r>
              <a:rPr kumimoji="1" lang="en-US" sz="2000" kern="0" dirty="0"/>
              <a:t>request, the server S supplies the time t according to its clock. </a:t>
            </a:r>
          </a:p>
          <a:p>
            <a:pPr marL="342900" indent="-342900">
              <a:spcBef>
                <a:spcPct val="20000"/>
              </a:spcBef>
              <a:buClr>
                <a:schemeClr val="accent2"/>
              </a:buClr>
              <a:buFont typeface="Monotype Sorts" pitchFamily="2" charset="2"/>
              <a:buChar char="z"/>
              <a:defRPr/>
            </a:pPr>
            <a:r>
              <a:rPr kumimoji="1" lang="en-US" sz="2000" kern="0" dirty="0"/>
              <a:t>The algorithm is probabilistic and can achieve synchronization only if the observed round trip time are short compared with required accuracy. </a:t>
            </a:r>
          </a:p>
          <a:p>
            <a:pPr marL="342900" indent="-342900">
              <a:spcBef>
                <a:spcPct val="20000"/>
              </a:spcBef>
              <a:buClr>
                <a:schemeClr val="accent2"/>
              </a:buClr>
              <a:buFont typeface="Monotype Sorts" pitchFamily="2" charset="2"/>
              <a:buChar char="z"/>
              <a:defRPr/>
            </a:pPr>
            <a:r>
              <a:rPr kumimoji="1" lang="en-US" sz="2000" kern="0" dirty="0"/>
              <a:t>From </a:t>
            </a:r>
            <a:r>
              <a:rPr kumimoji="1" lang="en-US" sz="2000" kern="0" dirty="0" err="1"/>
              <a:t>p’s</a:t>
            </a:r>
            <a:r>
              <a:rPr kumimoji="1" lang="en-US" sz="2000" kern="0" dirty="0"/>
              <a:t> point of view, the earliest time S could place the time in </a:t>
            </a:r>
            <a:r>
              <a:rPr kumimoji="1" lang="en-US" sz="2000" kern="0" dirty="0" err="1"/>
              <a:t>mt</a:t>
            </a:r>
            <a:r>
              <a:rPr kumimoji="1" lang="en-US" sz="2000" kern="0" dirty="0"/>
              <a:t> was min after p dispatch </a:t>
            </a:r>
            <a:r>
              <a:rPr kumimoji="1" lang="en-US" sz="2000" kern="0" dirty="0" err="1"/>
              <a:t>mr.</a:t>
            </a:r>
            <a:r>
              <a:rPr kumimoji="1" lang="en-US" sz="2000" kern="0" dirty="0"/>
              <a:t> The latest was min before </a:t>
            </a:r>
            <a:r>
              <a:rPr kumimoji="1" lang="en-US" sz="2000" kern="0" dirty="0" err="1"/>
              <a:t>mt</a:t>
            </a:r>
            <a:r>
              <a:rPr kumimoji="1" lang="en-US" sz="2000" kern="0" dirty="0"/>
              <a:t> arrived at p. </a:t>
            </a:r>
          </a:p>
        </p:txBody>
      </p:sp>
    </p:spTree>
    <p:extLst>
      <p:ext uri="{BB962C8B-B14F-4D97-AF65-F5344CB8AC3E}">
        <p14:creationId xmlns:p14="http://schemas.microsoft.com/office/powerpoint/2010/main" val="265973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1752601" y="152400"/>
            <a:ext cx="6232525" cy="527050"/>
          </a:xfrm>
        </p:spPr>
        <p:txBody>
          <a:bodyPr>
            <a:normAutofit fontScale="90000"/>
          </a:bodyPr>
          <a:lstStyle/>
          <a:p>
            <a:pPr>
              <a:defRPr/>
            </a:pPr>
            <a:r>
              <a:rPr lang="en-US"/>
              <a:t>Cristian’s Algorithm (Accuracy)</a:t>
            </a:r>
          </a:p>
        </p:txBody>
      </p:sp>
      <p:sp>
        <p:nvSpPr>
          <p:cNvPr id="36867" name="Rectangle 3"/>
          <p:cNvSpPr>
            <a:spLocks noGrp="1" noChangeArrowheads="1"/>
          </p:cNvSpPr>
          <p:nvPr>
            <p:ph type="body" idx="1"/>
          </p:nvPr>
        </p:nvSpPr>
        <p:spPr>
          <a:xfrm>
            <a:off x="2160588" y="1436689"/>
            <a:ext cx="10031412" cy="4949825"/>
          </a:xfrm>
        </p:spPr>
        <p:txBody>
          <a:bodyPr/>
          <a:lstStyle/>
          <a:p>
            <a:endParaRPr lang="en-US" altLang="en-US" dirty="0" smtClean="0">
              <a:latin typeface="Arial" panose="020B0604020202020204" pitchFamily="34" charset="0"/>
            </a:endParaRPr>
          </a:p>
          <a:p>
            <a:r>
              <a:rPr lang="en-US" altLang="en-US" sz="2800" dirty="0" smtClean="0">
                <a:latin typeface="Arial" panose="020B0604020202020204" pitchFamily="34" charset="0"/>
              </a:rPr>
              <a:t>Assumption</a:t>
            </a:r>
          </a:p>
          <a:p>
            <a:pPr lvl="1"/>
            <a:endParaRPr lang="en-US" altLang="en-US" sz="2400" dirty="0" smtClean="0">
              <a:latin typeface="Arial" panose="020B0604020202020204" pitchFamily="34" charset="0"/>
            </a:endParaRPr>
          </a:p>
          <a:p>
            <a:pPr lvl="1"/>
            <a:r>
              <a:rPr lang="en-US" altLang="en-US" sz="2400" dirty="0" smtClean="0">
                <a:latin typeface="Arial" panose="020B0604020202020204" pitchFamily="34" charset="0"/>
              </a:rPr>
              <a:t>Request &amp; reply via same network</a:t>
            </a:r>
          </a:p>
          <a:p>
            <a:pPr lvl="1"/>
            <a:endParaRPr lang="en-US" altLang="en-US" sz="2400" dirty="0" smtClean="0">
              <a:latin typeface="Arial" panose="020B0604020202020204" pitchFamily="34" charset="0"/>
            </a:endParaRPr>
          </a:p>
          <a:p>
            <a:pPr lvl="1"/>
            <a:r>
              <a:rPr lang="en-US" altLang="en-US" sz="2400" dirty="0" smtClean="0">
                <a:latin typeface="Arial" panose="020B0604020202020204" pitchFamily="34" charset="0"/>
              </a:rPr>
              <a:t>The value of minimum transmission time </a:t>
            </a:r>
            <a:r>
              <a:rPr lang="en-US" altLang="en-US" sz="2400" i="1" dirty="0" smtClean="0">
                <a:latin typeface="Arial" panose="020B0604020202020204" pitchFamily="34" charset="0"/>
              </a:rPr>
              <a:t>min</a:t>
            </a:r>
            <a:r>
              <a:rPr lang="en-US" altLang="en-US" sz="2400" dirty="0" smtClean="0">
                <a:latin typeface="Arial" panose="020B0604020202020204" pitchFamily="34" charset="0"/>
              </a:rPr>
              <a:t> is known or conservatively estimated.</a:t>
            </a:r>
          </a:p>
        </p:txBody>
      </p:sp>
    </p:spTree>
    <p:extLst>
      <p:ext uri="{BB962C8B-B14F-4D97-AF65-F5344CB8AC3E}">
        <p14:creationId xmlns:p14="http://schemas.microsoft.com/office/powerpoint/2010/main" val="2320985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1774825" y="32861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Cristian’s Method</a:t>
            </a:r>
          </a:p>
        </p:txBody>
      </p:sp>
      <p:sp>
        <p:nvSpPr>
          <p:cNvPr id="15362" name="Rectangle 2"/>
          <p:cNvSpPr>
            <a:spLocks noGrp="1" noChangeArrowheads="1"/>
          </p:cNvSpPr>
          <p:nvPr>
            <p:ph type="body" idx="4294967295"/>
          </p:nvPr>
        </p:nvSpPr>
        <p:spPr>
          <a:xfrm>
            <a:off x="1483660" y="932237"/>
            <a:ext cx="10121152" cy="5667375"/>
          </a:xfrm>
          <a:ln/>
        </p:spPr>
        <p:txBody>
          <a:bodyPr>
            <a:noAutofit/>
          </a:bodyPr>
          <a:lstStyle/>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err="1"/>
              <a:t>T</a:t>
            </a:r>
            <a:r>
              <a:rPr lang="en-US" altLang="en-US" sz="2800" i="1" baseline="-25000" dirty="0" err="1"/>
              <a:t>round</a:t>
            </a:r>
            <a:r>
              <a:rPr lang="en-US" altLang="en-US" sz="2800" dirty="0"/>
              <a:t> should be in order of 1-10 milliseconds on LAN</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Clock with drift rate of 10</a:t>
            </a:r>
            <a:r>
              <a:rPr lang="en-US" altLang="en-US" sz="2400" baseline="30000" dirty="0"/>
              <a:t>-6</a:t>
            </a:r>
            <a:r>
              <a:rPr lang="en-US" altLang="en-US" sz="2400" dirty="0"/>
              <a:t> sec/sec varies by at most 10</a:t>
            </a:r>
            <a:r>
              <a:rPr lang="en-US" altLang="en-US" sz="2400" baseline="30000" dirty="0"/>
              <a:t>-5</a:t>
            </a:r>
            <a:r>
              <a:rPr lang="en-US" altLang="en-US" sz="2400" dirty="0"/>
              <a:t> sec</a:t>
            </a:r>
          </a:p>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Simple estimate of the time to which </a:t>
            </a:r>
            <a:r>
              <a:rPr lang="en-US" altLang="en-US" sz="2800" i="1" dirty="0"/>
              <a:t>p</a:t>
            </a:r>
            <a:r>
              <a:rPr lang="en-US" altLang="en-US" sz="2800" dirty="0"/>
              <a:t> should set its clock is </a:t>
            </a:r>
            <a:r>
              <a:rPr lang="en-US" altLang="en-US" sz="2800" i="1" dirty="0"/>
              <a:t>t + </a:t>
            </a:r>
            <a:r>
              <a:rPr lang="en-US" altLang="en-US" sz="2800" i="1" dirty="0" err="1"/>
              <a:t>T</a:t>
            </a:r>
            <a:r>
              <a:rPr lang="en-US" altLang="en-US" sz="2800" i="1" baseline="-25000" dirty="0" err="1"/>
              <a:t>round</a:t>
            </a:r>
            <a:r>
              <a:rPr lang="en-US" altLang="en-US" sz="2800" i="1" dirty="0"/>
              <a:t> /2</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Normally reasonable accurate assumption unless two messages are transmitted over different networks</a:t>
            </a:r>
          </a:p>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If </a:t>
            </a:r>
            <a:r>
              <a:rPr lang="en-US" altLang="en-US" sz="2800" i="1" dirty="0"/>
              <a:t>min</a:t>
            </a:r>
            <a:r>
              <a:rPr lang="en-US" altLang="en-US" sz="2800" dirty="0"/>
              <a:t> is known or can be conservatively estimated, accuracy can be determined</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Earliest point at which </a:t>
            </a:r>
            <a:r>
              <a:rPr lang="en-US" altLang="en-US" sz="2400" i="1" dirty="0"/>
              <a:t>S </a:t>
            </a:r>
            <a:r>
              <a:rPr lang="en-US" altLang="en-US" sz="2400" dirty="0"/>
              <a:t>could have placed the time in </a:t>
            </a:r>
            <a:r>
              <a:rPr lang="en-US" altLang="en-US" sz="2400" i="1" dirty="0" err="1"/>
              <a:t>m</a:t>
            </a:r>
            <a:r>
              <a:rPr lang="en-US" altLang="en-US" sz="2400" i="1" baseline="-25000" dirty="0" err="1"/>
              <a:t>t</a:t>
            </a:r>
            <a:r>
              <a:rPr lang="en-US" altLang="en-US" sz="2400" i="1" dirty="0"/>
              <a:t> </a:t>
            </a:r>
            <a:r>
              <a:rPr lang="en-US" altLang="en-US" sz="2400" dirty="0"/>
              <a:t>was </a:t>
            </a:r>
            <a:r>
              <a:rPr lang="en-US" altLang="en-US" sz="2400" i="1" dirty="0"/>
              <a:t>min</a:t>
            </a:r>
            <a:r>
              <a:rPr lang="en-US" altLang="en-US" sz="2400" dirty="0"/>
              <a:t> after </a:t>
            </a:r>
            <a:r>
              <a:rPr lang="en-US" altLang="en-US" sz="2400" i="1" dirty="0"/>
              <a:t>p</a:t>
            </a:r>
            <a:r>
              <a:rPr lang="en-US" altLang="en-US" sz="2400" dirty="0"/>
              <a:t> </a:t>
            </a:r>
            <a:r>
              <a:rPr lang="en-US" altLang="en-US" sz="2400" dirty="0" err="1"/>
              <a:t>dispached</a:t>
            </a:r>
            <a:r>
              <a:rPr lang="en-US" altLang="en-US" sz="2400" dirty="0"/>
              <a:t> </a:t>
            </a:r>
            <a:r>
              <a:rPr lang="en-US" altLang="en-US" sz="2400" i="1" dirty="0" err="1"/>
              <a:t>m</a:t>
            </a:r>
            <a:r>
              <a:rPr lang="en-US" altLang="en-US" sz="2400" i="1" baseline="-25000" dirty="0" err="1"/>
              <a:t>r</a:t>
            </a:r>
            <a:endParaRPr lang="en-US" altLang="en-US" sz="2400" i="1" baseline="-25000" dirty="0"/>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Latest point was </a:t>
            </a:r>
            <a:r>
              <a:rPr lang="en-US" altLang="en-US" sz="2400" i="1" dirty="0"/>
              <a:t>min</a:t>
            </a:r>
            <a:r>
              <a:rPr lang="en-US" altLang="en-US" sz="2400" dirty="0"/>
              <a:t> before </a:t>
            </a:r>
            <a:r>
              <a:rPr lang="en-US" altLang="en-US" sz="2400" i="1" dirty="0" err="1"/>
              <a:t>m</a:t>
            </a:r>
            <a:r>
              <a:rPr lang="en-US" altLang="en-US" sz="2400" i="1" baseline="-25000" dirty="0" err="1"/>
              <a:t>t</a:t>
            </a:r>
            <a:r>
              <a:rPr lang="en-US" altLang="en-US" sz="2400" dirty="0"/>
              <a:t> arrived at </a:t>
            </a:r>
            <a:r>
              <a:rPr lang="en-US" altLang="en-US" sz="2400" i="1" dirty="0"/>
              <a:t>p</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Time by </a:t>
            </a:r>
            <a:r>
              <a:rPr lang="en-US" altLang="en-US" sz="2400" i="1" dirty="0"/>
              <a:t>S</a:t>
            </a:r>
            <a:r>
              <a:rPr lang="en-US" altLang="en-US" sz="2400" dirty="0"/>
              <a:t>’s clock when reply message arrives is in range </a:t>
            </a:r>
            <a:r>
              <a:rPr lang="en-US" altLang="en-US" sz="2400" i="1" dirty="0"/>
              <a:t>[ t + min, t + </a:t>
            </a:r>
            <a:r>
              <a:rPr lang="en-US" altLang="en-US" sz="2400" i="1" dirty="0" err="1"/>
              <a:t>T</a:t>
            </a:r>
            <a:r>
              <a:rPr lang="en-US" altLang="en-US" sz="2400" i="1" baseline="-25000" dirty="0" err="1"/>
              <a:t>round</a:t>
            </a:r>
            <a:r>
              <a:rPr lang="en-US" altLang="en-US" sz="2400" i="1" dirty="0"/>
              <a:t> – min]</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Width of range is </a:t>
            </a:r>
            <a:r>
              <a:rPr lang="en-US" altLang="en-US" sz="2400" i="1" dirty="0" err="1"/>
              <a:t>T</a:t>
            </a:r>
            <a:r>
              <a:rPr lang="en-US" altLang="en-US" sz="2400" i="1" baseline="-25000" dirty="0" err="1"/>
              <a:t>round</a:t>
            </a:r>
            <a:r>
              <a:rPr lang="en-US" altLang="en-US" sz="2400" i="1" dirty="0"/>
              <a:t> - 2min</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Accuracy is +/- </a:t>
            </a:r>
            <a:r>
              <a:rPr lang="en-US" altLang="en-US" sz="2400" i="1" dirty="0"/>
              <a:t>(</a:t>
            </a:r>
            <a:r>
              <a:rPr lang="en-US" altLang="en-US" sz="2400" i="1" dirty="0" err="1"/>
              <a:t>T</a:t>
            </a:r>
            <a:r>
              <a:rPr lang="en-US" altLang="en-US" sz="2400" i="1" baseline="-25000" dirty="0" err="1"/>
              <a:t>round</a:t>
            </a:r>
            <a:r>
              <a:rPr lang="en-US" altLang="en-US" sz="2400" i="1" dirty="0"/>
              <a:t> /2 - min)</a:t>
            </a:r>
            <a:r>
              <a:rPr lang="ar-SA" altLang="en-US" sz="2400" i="1" dirty="0">
                <a:cs typeface="Arial" panose="020B0604020202020204" pitchFamily="34" charset="0"/>
              </a:rPr>
              <a:t>‏</a:t>
            </a:r>
            <a:endParaRPr lang="en-US" altLang="en-US" sz="2400" i="1" dirty="0"/>
          </a:p>
        </p:txBody>
      </p:sp>
    </p:spTree>
    <p:extLst>
      <p:ext uri="{BB962C8B-B14F-4D97-AF65-F5344CB8AC3E}">
        <p14:creationId xmlns:p14="http://schemas.microsoft.com/office/powerpoint/2010/main" val="26558018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1847850" y="32861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Cristian’s Method</a:t>
            </a:r>
          </a:p>
        </p:txBody>
      </p:sp>
      <p:sp>
        <p:nvSpPr>
          <p:cNvPr id="16386" name="Rectangle 2"/>
          <p:cNvSpPr>
            <a:spLocks noGrp="1" noChangeArrowheads="1"/>
          </p:cNvSpPr>
          <p:nvPr>
            <p:ph type="body" idx="4294967295"/>
          </p:nvPr>
        </p:nvSpPr>
        <p:spPr>
          <a:xfrm>
            <a:off x="1752599" y="1484314"/>
            <a:ext cx="9583271" cy="4611687"/>
          </a:xfrm>
          <a:ln/>
        </p:spPr>
        <p:txBody>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Discussion</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Problem associated with all services implemented by single server</a:t>
            </a:r>
          </a:p>
          <a:p>
            <a:pPr lvl="2">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A group of synchronized time servers</a:t>
            </a:r>
          </a:p>
          <a:p>
            <a:pPr lvl="2">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Client could multicast its request</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Faulty time server replies with spurious time values</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Imposter time server that replies with deliberately incorrect time</a:t>
            </a:r>
          </a:p>
          <a:p>
            <a:pPr lvl="1">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Suitable </a:t>
            </a:r>
            <a:r>
              <a:rPr lang="en-US" altLang="en-US" sz="2400" dirty="0"/>
              <a:t>for deterministic LAN environment or Intranet</a:t>
            </a:r>
          </a:p>
        </p:txBody>
      </p:sp>
    </p:spTree>
    <p:extLst>
      <p:ext uri="{BB962C8B-B14F-4D97-AF65-F5344CB8AC3E}">
        <p14:creationId xmlns:p14="http://schemas.microsoft.com/office/powerpoint/2010/main" val="20628225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847850" y="400050"/>
            <a:ext cx="7467600" cy="763588"/>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Berkeley Algorithm</a:t>
            </a:r>
          </a:p>
        </p:txBody>
      </p:sp>
      <p:sp>
        <p:nvSpPr>
          <p:cNvPr id="17410" name="Rectangle 2"/>
          <p:cNvSpPr>
            <a:spLocks noGrp="1" noChangeArrowheads="1"/>
          </p:cNvSpPr>
          <p:nvPr>
            <p:ph type="body" idx="4294967295"/>
          </p:nvPr>
        </p:nvSpPr>
        <p:spPr>
          <a:xfrm>
            <a:off x="1752599" y="1484314"/>
            <a:ext cx="9507583" cy="5373687"/>
          </a:xfrm>
          <a:ln/>
        </p:spPr>
        <p:txBody>
          <a:bodyPr>
            <a:norm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For internal synchronization</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Coordinator computer acts as master</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Polls the other computers, called slaves, whose clocks are to be synchronized</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Slaves send back their clock values</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Master estimates their local clocks by observing round-trip times and averages the values</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dirty="0"/>
              <a:t>Average cancels out individual clock’s tendencies to run fast or slow</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Master sends to slaves amount by which each individual slave’s clock requires adjustment</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Eliminates readings from faulty clocks</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Master takes a fault-tolerant average</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Experiment involving 15 computers</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Whose clocks were synchronized to within about 20-25 </a:t>
            </a:r>
            <a:r>
              <a:rPr lang="en-US" altLang="en-US" sz="1800" dirty="0" err="1"/>
              <a:t>msec</a:t>
            </a:r>
            <a:endParaRPr lang="en-US" altLang="en-US" sz="1800" dirty="0"/>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Local clock’s drift rate less than  2x10</a:t>
            </a:r>
            <a:r>
              <a:rPr lang="en-US" altLang="en-US" sz="1800" baseline="30000" dirty="0"/>
              <a:t>-5</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a:t>Maximum round-trip time 10 </a:t>
            </a:r>
            <a:r>
              <a:rPr lang="en-US" altLang="en-US" sz="1800" dirty="0" err="1"/>
              <a:t>msec</a:t>
            </a:r>
            <a:endParaRPr lang="en-US" altLang="en-US" sz="1800" dirty="0"/>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If master fails, another can be elected to take over and function</a:t>
            </a:r>
          </a:p>
        </p:txBody>
      </p:sp>
    </p:spTree>
    <p:extLst>
      <p:ext uri="{BB962C8B-B14F-4D97-AF65-F5344CB8AC3E}">
        <p14:creationId xmlns:p14="http://schemas.microsoft.com/office/powerpoint/2010/main" val="32114411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Berkeley Algorithm</a:t>
            </a:r>
            <a:endParaRPr lang="en-US" dirty="0"/>
          </a:p>
        </p:txBody>
      </p:sp>
      <p:sp>
        <p:nvSpPr>
          <p:cNvPr id="3" name="Content Placeholder 2"/>
          <p:cNvSpPr>
            <a:spLocks noGrp="1"/>
          </p:cNvSpPr>
          <p:nvPr>
            <p:ph idx="1"/>
          </p:nvPr>
        </p:nvSpPr>
        <p:spPr/>
        <p:txBody>
          <a:bodyPr>
            <a:normAutofit/>
          </a:bodyPr>
          <a:lstStyle/>
          <a:p>
            <a:r>
              <a:rPr lang="en-US" sz="2400" dirty="0"/>
              <a:t>The Berkeley algorithm eliminates readings from faulty clocks. </a:t>
            </a:r>
            <a:endParaRPr lang="en-US" sz="2400" dirty="0" smtClean="0"/>
          </a:p>
          <a:p>
            <a:pPr lvl="1"/>
            <a:r>
              <a:rPr lang="en-US" sz="2400" dirty="0" smtClean="0"/>
              <a:t>Such </a:t>
            </a:r>
            <a:r>
              <a:rPr lang="en-US" sz="2400" dirty="0"/>
              <a:t>clocks </a:t>
            </a:r>
            <a:r>
              <a:rPr lang="en-US" sz="2400" dirty="0" smtClean="0"/>
              <a:t>could have </a:t>
            </a:r>
            <a:r>
              <a:rPr lang="en-US" sz="2400" dirty="0"/>
              <a:t>a significant adverse effect if an ordinary average was taken </a:t>
            </a:r>
            <a:endParaRPr lang="en-US" sz="2400" dirty="0" smtClean="0"/>
          </a:p>
          <a:p>
            <a:pPr lvl="2"/>
            <a:r>
              <a:rPr lang="en-US" sz="2400" dirty="0" smtClean="0"/>
              <a:t>so master takes </a:t>
            </a:r>
            <a:r>
              <a:rPr lang="en-US" sz="2400" dirty="0"/>
              <a:t>a </a:t>
            </a:r>
            <a:r>
              <a:rPr lang="en-US" sz="2400" i="1" dirty="0"/>
              <a:t>fault-tolerant average</a:t>
            </a:r>
            <a:r>
              <a:rPr lang="en-US" sz="2400" dirty="0"/>
              <a:t>. </a:t>
            </a:r>
            <a:endParaRPr lang="en-US" sz="2400" dirty="0" smtClean="0"/>
          </a:p>
          <a:p>
            <a:r>
              <a:rPr lang="en-US" sz="2400" dirty="0" smtClean="0"/>
              <a:t>Subset </a:t>
            </a:r>
            <a:r>
              <a:rPr lang="en-US" sz="2400" dirty="0"/>
              <a:t>is chosen of clocks that do not differ </a:t>
            </a:r>
            <a:r>
              <a:rPr lang="en-US" sz="2400" dirty="0" smtClean="0"/>
              <a:t>from one </a:t>
            </a:r>
            <a:r>
              <a:rPr lang="en-US" sz="2400" dirty="0"/>
              <a:t>another by more than a specified amount, </a:t>
            </a:r>
            <a:endParaRPr lang="en-US" sz="2400" dirty="0" smtClean="0"/>
          </a:p>
          <a:p>
            <a:pPr lvl="1"/>
            <a:r>
              <a:rPr lang="en-US" sz="2400" dirty="0" smtClean="0"/>
              <a:t>average </a:t>
            </a:r>
            <a:r>
              <a:rPr lang="en-US" sz="2400" dirty="0"/>
              <a:t>is taken of readings </a:t>
            </a:r>
            <a:r>
              <a:rPr lang="en-US" sz="2400" dirty="0" smtClean="0"/>
              <a:t>from only </a:t>
            </a:r>
            <a:r>
              <a:rPr lang="en-US" sz="2400" dirty="0"/>
              <a:t>these clocks.</a:t>
            </a:r>
          </a:p>
        </p:txBody>
      </p:sp>
    </p:spTree>
    <p:extLst>
      <p:ext uri="{BB962C8B-B14F-4D97-AF65-F5344CB8AC3E}">
        <p14:creationId xmlns:p14="http://schemas.microsoft.com/office/powerpoint/2010/main" val="238824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1524000" y="66516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Berkeley Algorithm</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l="24345" t="43806" r="21162" b="38519"/>
          <a:stretch>
            <a:fillRect/>
          </a:stretch>
        </p:blipFill>
        <p:spPr bwMode="auto">
          <a:xfrm>
            <a:off x="2135188" y="1628775"/>
            <a:ext cx="7885112" cy="4933950"/>
          </a:xfrm>
          <a:prstGeom prst="rect">
            <a:avLst/>
          </a:prstGeom>
          <a:noFill/>
          <a:ln>
            <a:noFill/>
          </a:ln>
          <a:effectLst/>
          <a:extLst>
            <a:ext uri="{909E8E84-426E-40DD-AFC4-6F175D3DCCD1}">
              <a14:hiddenFill xmlns:a14="http://schemas.microsoft.com/office/drawing/2010/main">
                <a:blipFill dpi="0" rotWithShape="0">
                  <a:blip/>
                  <a:srcRect l="24345" t="43806" r="21162" b="38519"/>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3"/>
          <p:cNvSpPr txBox="1">
            <a:spLocks noChangeArrowheads="1"/>
          </p:cNvSpPr>
          <p:nvPr/>
        </p:nvSpPr>
        <p:spPr bwMode="auto">
          <a:xfrm>
            <a:off x="6307139" y="6381750"/>
            <a:ext cx="2092537"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9pPr>
          </a:lstStyle>
          <a:p>
            <a:r>
              <a:rPr lang="en-US" altLang="en-US" sz="1400"/>
              <a:t>@Pearson Education 2007</a:t>
            </a:r>
          </a:p>
        </p:txBody>
      </p:sp>
    </p:spTree>
    <p:extLst>
      <p:ext uri="{BB962C8B-B14F-4D97-AF65-F5344CB8AC3E}">
        <p14:creationId xmlns:p14="http://schemas.microsoft.com/office/powerpoint/2010/main" val="8160197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Time Protocol (NTP) </a:t>
            </a:r>
          </a:p>
        </p:txBody>
      </p:sp>
      <p:sp>
        <p:nvSpPr>
          <p:cNvPr id="3" name="Content Placeholder 2"/>
          <p:cNvSpPr>
            <a:spLocks noGrp="1"/>
          </p:cNvSpPr>
          <p:nvPr>
            <p:ph idx="1"/>
          </p:nvPr>
        </p:nvSpPr>
        <p:spPr/>
        <p:txBody>
          <a:bodyPr/>
          <a:lstStyle/>
          <a:p>
            <a:r>
              <a:rPr lang="en-US" sz="2400" dirty="0"/>
              <a:t>Cristian’s method and the Berkeley algorithm are intended primarily for use </a:t>
            </a:r>
            <a:r>
              <a:rPr lang="en-US" sz="2400" dirty="0" smtClean="0"/>
              <a:t>within intranets</a:t>
            </a:r>
            <a:r>
              <a:rPr lang="en-US" sz="2400" dirty="0"/>
              <a:t>. </a:t>
            </a:r>
            <a:endParaRPr lang="en-US" sz="2400" dirty="0" smtClean="0"/>
          </a:p>
          <a:p>
            <a:r>
              <a:rPr lang="en-US" sz="2400" dirty="0" smtClean="0"/>
              <a:t>The </a:t>
            </a:r>
            <a:r>
              <a:rPr lang="en-US" sz="2400" dirty="0"/>
              <a:t>Network Time Protocol (NTP) [Mills 1995] defines an architecture for </a:t>
            </a:r>
            <a:r>
              <a:rPr lang="en-US" sz="2400" dirty="0" smtClean="0"/>
              <a:t>a time </a:t>
            </a:r>
            <a:r>
              <a:rPr lang="en-US" sz="2400" dirty="0"/>
              <a:t>service and a protocol to distribute time information over the Internet</a:t>
            </a:r>
            <a:r>
              <a:rPr lang="en-US" dirty="0"/>
              <a:t>.</a:t>
            </a:r>
          </a:p>
        </p:txBody>
      </p:sp>
    </p:spTree>
    <p:extLst>
      <p:ext uri="{BB962C8B-B14F-4D97-AF65-F5344CB8AC3E}">
        <p14:creationId xmlns:p14="http://schemas.microsoft.com/office/powerpoint/2010/main" val="1340627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NTP’s chief design aims and features</a:t>
            </a:r>
          </a:p>
        </p:txBody>
      </p:sp>
      <p:sp>
        <p:nvSpPr>
          <p:cNvPr id="3" name="Content Placeholder 2"/>
          <p:cNvSpPr>
            <a:spLocks noGrp="1"/>
          </p:cNvSpPr>
          <p:nvPr>
            <p:ph idx="1"/>
          </p:nvPr>
        </p:nvSpPr>
        <p:spPr>
          <a:xfrm>
            <a:off x="2026504" y="1264555"/>
            <a:ext cx="8915400" cy="3777622"/>
          </a:xfrm>
        </p:spPr>
        <p:txBody>
          <a:bodyPr>
            <a:noAutofit/>
          </a:bodyPr>
          <a:lstStyle/>
          <a:p>
            <a:r>
              <a:rPr lang="en-US" sz="2000" dirty="0"/>
              <a:t>NTP’s chief design aims and features are as </a:t>
            </a:r>
            <a:r>
              <a:rPr lang="en-US" sz="2000" dirty="0" smtClean="0"/>
              <a:t>follows</a:t>
            </a:r>
          </a:p>
          <a:p>
            <a:pPr lvl="1"/>
            <a:r>
              <a:rPr lang="en-US" sz="2000" dirty="0"/>
              <a:t>To provide a service enabling clients across the Internet to be </a:t>
            </a:r>
            <a:r>
              <a:rPr lang="en-US" sz="2000" dirty="0" smtClean="0"/>
              <a:t>synchronized accurately </a:t>
            </a:r>
            <a:r>
              <a:rPr lang="en-US" sz="2000" dirty="0"/>
              <a:t>to UTC: </a:t>
            </a:r>
            <a:endParaRPr lang="en-US" sz="2000" dirty="0" smtClean="0"/>
          </a:p>
          <a:p>
            <a:pPr lvl="2"/>
            <a:r>
              <a:rPr lang="en-US" sz="2000" dirty="0" smtClean="0"/>
              <a:t>Although </a:t>
            </a:r>
            <a:r>
              <a:rPr lang="en-US" sz="2000" dirty="0"/>
              <a:t>large and variable message delays are encountered </a:t>
            </a:r>
            <a:r>
              <a:rPr lang="en-US" sz="2000" dirty="0" smtClean="0"/>
              <a:t>in Internet </a:t>
            </a:r>
            <a:r>
              <a:rPr lang="en-US" sz="2000" dirty="0"/>
              <a:t>communication, </a:t>
            </a:r>
            <a:endParaRPr lang="en-US" sz="2000" dirty="0" smtClean="0"/>
          </a:p>
          <a:p>
            <a:pPr lvl="2"/>
            <a:r>
              <a:rPr lang="en-US" sz="2000" dirty="0" smtClean="0"/>
              <a:t>NTP </a:t>
            </a:r>
            <a:r>
              <a:rPr lang="en-US" sz="2000" dirty="0"/>
              <a:t>employs statistical techniques for the filtering </a:t>
            </a:r>
            <a:r>
              <a:rPr lang="en-US" sz="2000" dirty="0" smtClean="0"/>
              <a:t>of timing </a:t>
            </a:r>
            <a:r>
              <a:rPr lang="en-US" sz="2000" dirty="0"/>
              <a:t>data </a:t>
            </a:r>
            <a:endParaRPr lang="en-US" sz="2000" dirty="0" smtClean="0"/>
          </a:p>
          <a:p>
            <a:pPr lvl="2"/>
            <a:r>
              <a:rPr lang="en-US" sz="2000" dirty="0" smtClean="0"/>
              <a:t>it </a:t>
            </a:r>
            <a:r>
              <a:rPr lang="en-US" sz="2000" dirty="0"/>
              <a:t>discriminates between the quality of timing data from </a:t>
            </a:r>
            <a:r>
              <a:rPr lang="en-US" sz="2000" dirty="0" smtClean="0"/>
              <a:t>different servers.</a:t>
            </a:r>
          </a:p>
          <a:p>
            <a:pPr lvl="1"/>
            <a:r>
              <a:rPr lang="en-US" sz="2000" i="1" dirty="0"/>
              <a:t>To provide a reliable service that can survive lengthy losses of connectivity</a:t>
            </a:r>
            <a:r>
              <a:rPr lang="en-US" sz="2000" dirty="0"/>
              <a:t>: </a:t>
            </a:r>
            <a:endParaRPr lang="en-US" sz="2000" dirty="0" smtClean="0"/>
          </a:p>
          <a:p>
            <a:pPr lvl="2"/>
            <a:r>
              <a:rPr lang="en-US" sz="2000" dirty="0" smtClean="0"/>
              <a:t>There are </a:t>
            </a:r>
            <a:r>
              <a:rPr lang="en-US" sz="2000" dirty="0"/>
              <a:t>redundant servers and redundant paths between the servers</a:t>
            </a:r>
            <a:r>
              <a:rPr lang="en-US" sz="2000" dirty="0" smtClean="0"/>
              <a:t>.</a:t>
            </a:r>
          </a:p>
          <a:p>
            <a:pPr lvl="2"/>
            <a:r>
              <a:rPr lang="en-US" sz="2000" dirty="0" smtClean="0"/>
              <a:t> </a:t>
            </a:r>
            <a:r>
              <a:rPr lang="en-US" sz="2000" dirty="0"/>
              <a:t>The servers </a:t>
            </a:r>
            <a:r>
              <a:rPr lang="en-US" sz="2000" dirty="0" smtClean="0"/>
              <a:t>can reconfigure </a:t>
            </a:r>
            <a:r>
              <a:rPr lang="en-US" sz="2000" dirty="0"/>
              <a:t>so as to continue to provide the service if one of them </a:t>
            </a:r>
            <a:r>
              <a:rPr lang="en-US" sz="2000" dirty="0" smtClean="0"/>
              <a:t>becomes unreachable</a:t>
            </a:r>
            <a:r>
              <a:rPr lang="en-US" sz="2000" dirty="0"/>
              <a:t>.</a:t>
            </a:r>
          </a:p>
        </p:txBody>
      </p:sp>
    </p:spTree>
    <p:extLst>
      <p:ext uri="{BB962C8B-B14F-4D97-AF65-F5344CB8AC3E}">
        <p14:creationId xmlns:p14="http://schemas.microsoft.com/office/powerpoint/2010/main" val="226574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NTP’s chief design aims and features</a:t>
            </a:r>
          </a:p>
        </p:txBody>
      </p:sp>
      <p:sp>
        <p:nvSpPr>
          <p:cNvPr id="3" name="Content Placeholder 2"/>
          <p:cNvSpPr>
            <a:spLocks noGrp="1"/>
          </p:cNvSpPr>
          <p:nvPr>
            <p:ph idx="1"/>
          </p:nvPr>
        </p:nvSpPr>
        <p:spPr/>
        <p:txBody>
          <a:bodyPr>
            <a:normAutofit/>
          </a:bodyPr>
          <a:lstStyle/>
          <a:p>
            <a:r>
              <a:rPr lang="en-US" sz="2000" dirty="0"/>
              <a:t>To enable clients to resynchronize sufficiently frequently to offset the rates of </a:t>
            </a:r>
            <a:r>
              <a:rPr lang="en-US" sz="2000" dirty="0" smtClean="0"/>
              <a:t>drift found </a:t>
            </a:r>
            <a:r>
              <a:rPr lang="en-US" sz="2000" dirty="0"/>
              <a:t>in most computers: </a:t>
            </a:r>
            <a:endParaRPr lang="en-US" sz="2000" dirty="0" smtClean="0"/>
          </a:p>
          <a:p>
            <a:pPr lvl="1"/>
            <a:r>
              <a:rPr lang="en-US" sz="2000" dirty="0" smtClean="0"/>
              <a:t>The </a:t>
            </a:r>
            <a:r>
              <a:rPr lang="en-US" sz="2000" dirty="0"/>
              <a:t>service is designed to scale to large numbers of </a:t>
            </a:r>
            <a:r>
              <a:rPr lang="en-US" sz="2000" dirty="0" smtClean="0"/>
              <a:t>clients and </a:t>
            </a:r>
            <a:r>
              <a:rPr lang="en-US" sz="2000" dirty="0"/>
              <a:t>servers</a:t>
            </a:r>
            <a:r>
              <a:rPr lang="en-US" sz="2000" dirty="0" smtClean="0"/>
              <a:t>.</a:t>
            </a:r>
          </a:p>
          <a:p>
            <a:r>
              <a:rPr lang="en-US" sz="2000" dirty="0"/>
              <a:t>To provide protection against interference with the time service, whether </a:t>
            </a:r>
            <a:r>
              <a:rPr lang="en-US" sz="2000" dirty="0" smtClean="0"/>
              <a:t>malicious or </a:t>
            </a:r>
            <a:r>
              <a:rPr lang="en-US" sz="2000" dirty="0"/>
              <a:t>accidental: </a:t>
            </a:r>
            <a:endParaRPr lang="en-US" sz="2000" dirty="0" smtClean="0"/>
          </a:p>
          <a:p>
            <a:pPr lvl="1"/>
            <a:r>
              <a:rPr lang="en-US" sz="2000" dirty="0" smtClean="0"/>
              <a:t>The </a:t>
            </a:r>
            <a:r>
              <a:rPr lang="en-US" sz="2000" dirty="0"/>
              <a:t>time service uses authentication techniques to check that </a:t>
            </a:r>
            <a:r>
              <a:rPr lang="en-US" sz="2000" dirty="0" smtClean="0"/>
              <a:t>timing data </a:t>
            </a:r>
            <a:r>
              <a:rPr lang="en-US" sz="2000" dirty="0"/>
              <a:t>originate from the claimed trusted sources. </a:t>
            </a:r>
            <a:endParaRPr lang="en-US" sz="2000" dirty="0" smtClean="0"/>
          </a:p>
          <a:p>
            <a:pPr lvl="1"/>
            <a:r>
              <a:rPr lang="en-US" sz="2000" dirty="0" smtClean="0"/>
              <a:t>It </a:t>
            </a:r>
            <a:r>
              <a:rPr lang="en-US" sz="2000" dirty="0"/>
              <a:t>also validates the return </a:t>
            </a:r>
            <a:r>
              <a:rPr lang="en-US" sz="2000" dirty="0" smtClean="0"/>
              <a:t>addresses of </a:t>
            </a:r>
            <a:r>
              <a:rPr lang="en-US" sz="2000" dirty="0"/>
              <a:t>messages sent to it.</a:t>
            </a:r>
          </a:p>
        </p:txBody>
      </p:sp>
    </p:spTree>
    <p:extLst>
      <p:ext uri="{BB962C8B-B14F-4D97-AF65-F5344CB8AC3E}">
        <p14:creationId xmlns:p14="http://schemas.microsoft.com/office/powerpoint/2010/main" val="316009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t>Second, algorithms that depend upon clock synchronization have been </a:t>
            </a:r>
            <a:r>
              <a:rPr lang="en-US" sz="2400" dirty="0" smtClean="0"/>
              <a:t>developed for </a:t>
            </a:r>
            <a:r>
              <a:rPr lang="en-US" sz="2400" dirty="0"/>
              <a:t>several problems in </a:t>
            </a:r>
            <a:r>
              <a:rPr lang="en-US" sz="2400" dirty="0" smtClean="0"/>
              <a:t>distribution</a:t>
            </a:r>
          </a:p>
          <a:p>
            <a:pPr lvl="1"/>
            <a:r>
              <a:rPr lang="en-US" sz="2400" dirty="0"/>
              <a:t>M</a:t>
            </a:r>
            <a:r>
              <a:rPr lang="en-US" sz="2400" dirty="0" smtClean="0"/>
              <a:t>aintaining the consistency </a:t>
            </a:r>
            <a:r>
              <a:rPr lang="en-US" sz="2400" dirty="0"/>
              <a:t>of distributed data </a:t>
            </a:r>
            <a:endParaRPr lang="en-US" sz="2400" dirty="0" smtClean="0"/>
          </a:p>
          <a:p>
            <a:pPr lvl="1"/>
            <a:r>
              <a:rPr lang="en-US" sz="2400" dirty="0"/>
              <a:t>C</a:t>
            </a:r>
            <a:r>
              <a:rPr lang="en-US" sz="2400" dirty="0" smtClean="0"/>
              <a:t>hecking </a:t>
            </a:r>
            <a:r>
              <a:rPr lang="en-US" sz="2400" dirty="0"/>
              <a:t>the authenticity of a request sent to a server </a:t>
            </a:r>
            <a:endParaRPr lang="en-US" sz="2400" dirty="0" smtClean="0"/>
          </a:p>
          <a:p>
            <a:pPr lvl="1"/>
            <a:r>
              <a:rPr lang="en-US" sz="2400" dirty="0" smtClean="0"/>
              <a:t>Eliminating </a:t>
            </a:r>
            <a:r>
              <a:rPr lang="en-US" sz="2400" dirty="0"/>
              <a:t>the processing of duplicate </a:t>
            </a:r>
            <a:r>
              <a:rPr lang="en-US" sz="2400" dirty="0" smtClean="0"/>
              <a:t>updates</a:t>
            </a:r>
            <a:endParaRPr lang="en-US" sz="2400" dirty="0"/>
          </a:p>
        </p:txBody>
      </p:sp>
    </p:spTree>
    <p:extLst>
      <p:ext uri="{BB962C8B-B14F-4D97-AF65-F5344CB8AC3E}">
        <p14:creationId xmlns:p14="http://schemas.microsoft.com/office/powerpoint/2010/main" val="2721002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1919288" y="400050"/>
            <a:ext cx="7467600" cy="763588"/>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Network Time Protocol</a:t>
            </a:r>
          </a:p>
        </p:txBody>
      </p:sp>
      <p:sp>
        <p:nvSpPr>
          <p:cNvPr id="19458" name="Rectangle 2"/>
          <p:cNvSpPr>
            <a:spLocks noGrp="1" noChangeArrowheads="1"/>
          </p:cNvSpPr>
          <p:nvPr>
            <p:ph type="body" idx="4294967295"/>
          </p:nvPr>
        </p:nvSpPr>
        <p:spPr>
          <a:xfrm>
            <a:off x="1752599" y="1484314"/>
            <a:ext cx="9207137" cy="5113337"/>
          </a:xfrm>
          <a:ln/>
        </p:spPr>
        <p:txBody>
          <a:bodyPr>
            <a:norm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Protocol </a:t>
            </a:r>
            <a:r>
              <a:rPr lang="en-US" altLang="en-US" sz="2400" dirty="0"/>
              <a:t>to distribute time information over the Internet</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Service </a:t>
            </a:r>
            <a:r>
              <a:rPr lang="en-US" altLang="en-US" sz="2400" dirty="0"/>
              <a:t>is provided by a network of servers across the Internet</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Primary servers and secondary </a:t>
            </a:r>
            <a:r>
              <a:rPr lang="en-US" altLang="en-US" sz="2400" dirty="0" smtClean="0"/>
              <a:t>servers</a:t>
            </a:r>
          </a:p>
          <a:p>
            <a:pPr lvl="1"/>
            <a:r>
              <a:rPr lang="en-US" sz="2400" i="1" dirty="0" smtClean="0"/>
              <a:t>Primary servers </a:t>
            </a:r>
            <a:r>
              <a:rPr lang="en-US" sz="2400" dirty="0"/>
              <a:t>are connected directly to a time source such as a radio clock receiving </a:t>
            </a:r>
            <a:r>
              <a:rPr lang="en-US" sz="2400" dirty="0" smtClean="0"/>
              <a:t>UTC</a:t>
            </a:r>
          </a:p>
          <a:p>
            <a:pPr lvl="1"/>
            <a:r>
              <a:rPr lang="en-US" sz="2400" i="1" dirty="0"/>
              <a:t>secondary servers </a:t>
            </a:r>
            <a:r>
              <a:rPr lang="en-US" sz="2400" dirty="0"/>
              <a:t>are synchronized, ultimately, with primary servers</a:t>
            </a:r>
            <a:endParaRPr lang="en-US" altLang="en-US" sz="2400" dirty="0"/>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Forms hierarchy called synchronization subnet; levels are </a:t>
            </a:r>
            <a:r>
              <a:rPr lang="en-US" altLang="en-US" sz="2400" i="1" dirty="0"/>
              <a:t>strata</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Lowest-level servers execute in users’ workstations </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If a strata 1 server fails, it may become a stratum 2 secondary server</a:t>
            </a:r>
          </a:p>
        </p:txBody>
      </p:sp>
    </p:spTree>
    <p:extLst>
      <p:ext uri="{BB962C8B-B14F-4D97-AF65-F5344CB8AC3E}">
        <p14:creationId xmlns:p14="http://schemas.microsoft.com/office/powerpoint/2010/main" val="41341855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2"/>
          <p:cNvSpPr>
            <a:spLocks noGrp="1" noChangeArrowheads="1"/>
          </p:cNvSpPr>
          <p:nvPr>
            <p:ph type="body" idx="4294967295"/>
          </p:nvPr>
        </p:nvSpPr>
        <p:spPr>
          <a:xfrm>
            <a:off x="1981200" y="990600"/>
            <a:ext cx="8343900" cy="5105400"/>
          </a:xfrm>
        </p:spPr>
        <p:txBody>
          <a:bodyPr/>
          <a:lstStyle/>
          <a:p>
            <a:pPr>
              <a:lnSpc>
                <a:spcPct val="110000"/>
              </a:lnSpc>
              <a:buClr>
                <a:schemeClr val="hlink"/>
              </a:buClr>
            </a:pPr>
            <a:r>
              <a:rPr lang="en-US" altLang="en-US" sz="2800" dirty="0">
                <a:latin typeface="Arial" panose="020B0604020202020204" pitchFamily="34" charset="0"/>
              </a:rPr>
              <a:t>Uses a network of time servers to synchronize all processes on a network. </a:t>
            </a:r>
          </a:p>
          <a:p>
            <a:pPr>
              <a:lnSpc>
                <a:spcPct val="110000"/>
              </a:lnSpc>
              <a:buClr>
                <a:schemeClr val="hlink"/>
              </a:buClr>
            </a:pPr>
            <a:r>
              <a:rPr lang="en-US" altLang="en-US" sz="2800" dirty="0">
                <a:latin typeface="Arial" panose="020B0604020202020204" pitchFamily="34" charset="0"/>
              </a:rPr>
              <a:t>Time servers are connected by a synchronization subnet tree.  The root is in touch with UTC.  Each node synchronizes its </a:t>
            </a:r>
          </a:p>
          <a:p>
            <a:pPr>
              <a:lnSpc>
                <a:spcPct val="110000"/>
              </a:lnSpc>
              <a:buClr>
                <a:schemeClr val="hlink"/>
              </a:buClr>
              <a:buFont typeface="Symbol" panose="05050102010706020507" pitchFamily="18" charset="2"/>
              <a:buNone/>
            </a:pPr>
            <a:r>
              <a:rPr lang="en-US" altLang="en-US" sz="2800" dirty="0">
                <a:latin typeface="Arial" panose="020B0604020202020204" pitchFamily="34" charset="0"/>
              </a:rPr>
              <a:t>   children nodes.</a:t>
            </a:r>
          </a:p>
          <a:p>
            <a:pPr>
              <a:lnSpc>
                <a:spcPct val="120000"/>
              </a:lnSpc>
              <a:buFont typeface="Symbol" panose="05050102010706020507" pitchFamily="18" charset="2"/>
              <a:buNone/>
            </a:pPr>
            <a:r>
              <a:rPr lang="en-US" altLang="en-US" sz="2800" dirty="0">
                <a:solidFill>
                  <a:schemeClr val="hlink"/>
                </a:solidFill>
                <a:latin typeface="Arial" panose="020B0604020202020204" pitchFamily="34" charset="0"/>
              </a:rPr>
              <a:t> </a:t>
            </a:r>
            <a:endParaRPr lang="en-US" altLang="en-US" sz="2800" dirty="0">
              <a:latin typeface="Arial" panose="020B0604020202020204" pitchFamily="34" charset="0"/>
            </a:endParaRPr>
          </a:p>
          <a:p>
            <a:pPr>
              <a:lnSpc>
                <a:spcPct val="120000"/>
              </a:lnSpc>
              <a:buFont typeface="Symbol" panose="05050102010706020507" pitchFamily="18" charset="2"/>
              <a:buNone/>
            </a:pPr>
            <a:r>
              <a:rPr lang="en-US" altLang="en-US" sz="2800" dirty="0">
                <a:latin typeface="Arial" panose="020B0604020202020204" pitchFamily="34" charset="0"/>
              </a:rPr>
              <a:t> </a:t>
            </a:r>
          </a:p>
          <a:p>
            <a:pPr>
              <a:lnSpc>
                <a:spcPct val="120000"/>
              </a:lnSpc>
            </a:pPr>
            <a:endParaRPr lang="en-US" altLang="en-US" sz="2800" dirty="0">
              <a:latin typeface="Arial" panose="020B0604020202020204" pitchFamily="34" charset="0"/>
            </a:endParaRPr>
          </a:p>
        </p:txBody>
      </p:sp>
      <p:sp>
        <p:nvSpPr>
          <p:cNvPr id="49155" name="Freeform 2"/>
          <p:cNvSpPr>
            <a:spLocks/>
          </p:cNvSpPr>
          <p:nvPr/>
        </p:nvSpPr>
        <p:spPr bwMode="auto">
          <a:xfrm>
            <a:off x="2105026" y="4343400"/>
            <a:ext cx="5845175" cy="876300"/>
          </a:xfrm>
          <a:custGeom>
            <a:avLst/>
            <a:gdLst>
              <a:gd name="T0" fmla="*/ 2147483647 w 3682"/>
              <a:gd name="T1" fmla="*/ 2147483647 h 552"/>
              <a:gd name="T2" fmla="*/ 2147483647 w 3682"/>
              <a:gd name="T3" fmla="*/ 2147483647 h 552"/>
              <a:gd name="T4" fmla="*/ 2147483647 w 3682"/>
              <a:gd name="T5" fmla="*/ 2147483647 h 552"/>
              <a:gd name="T6" fmla="*/ 2147483647 w 3682"/>
              <a:gd name="T7" fmla="*/ 2147483647 h 552"/>
              <a:gd name="T8" fmla="*/ 2147483647 w 3682"/>
              <a:gd name="T9" fmla="*/ 2147483647 h 552"/>
              <a:gd name="T10" fmla="*/ 2147483647 w 3682"/>
              <a:gd name="T11" fmla="*/ 2147483647 h 552"/>
              <a:gd name="T12" fmla="*/ 2147483647 w 3682"/>
              <a:gd name="T13" fmla="*/ 2147483647 h 552"/>
              <a:gd name="T14" fmla="*/ 2147483647 w 3682"/>
              <a:gd name="T15" fmla="*/ 2147483647 h 552"/>
              <a:gd name="T16" fmla="*/ 2147483647 w 3682"/>
              <a:gd name="T17" fmla="*/ 2147483647 h 552"/>
              <a:gd name="T18" fmla="*/ 2147483647 w 3682"/>
              <a:gd name="T19" fmla="*/ 2147483647 h 552"/>
              <a:gd name="T20" fmla="*/ 2147483647 w 3682"/>
              <a:gd name="T21" fmla="*/ 2147483647 h 552"/>
              <a:gd name="T22" fmla="*/ 2147483647 w 3682"/>
              <a:gd name="T23" fmla="*/ 2147483647 h 552"/>
              <a:gd name="T24" fmla="*/ 2147483647 w 3682"/>
              <a:gd name="T25" fmla="*/ 2147483647 h 552"/>
              <a:gd name="T26" fmla="*/ 2147483647 w 3682"/>
              <a:gd name="T27" fmla="*/ 2147483647 h 552"/>
              <a:gd name="T28" fmla="*/ 2147483647 w 3682"/>
              <a:gd name="T29" fmla="*/ 2147483647 h 552"/>
              <a:gd name="T30" fmla="*/ 2147483647 w 3682"/>
              <a:gd name="T31" fmla="*/ 2147483647 h 552"/>
              <a:gd name="T32" fmla="*/ 2147483647 w 3682"/>
              <a:gd name="T33" fmla="*/ 2147483647 h 552"/>
              <a:gd name="T34" fmla="*/ 2147483647 w 3682"/>
              <a:gd name="T35" fmla="*/ 2147483647 h 552"/>
              <a:gd name="T36" fmla="*/ 2147483647 w 3682"/>
              <a:gd name="T37" fmla="*/ 2147483647 h 552"/>
              <a:gd name="T38" fmla="*/ 2147483647 w 3682"/>
              <a:gd name="T39" fmla="*/ 2147483647 h 552"/>
              <a:gd name="T40" fmla="*/ 2147483647 w 3682"/>
              <a:gd name="T41" fmla="*/ 2147483647 h 552"/>
              <a:gd name="T42" fmla="*/ 2147483647 w 3682"/>
              <a:gd name="T43" fmla="*/ 2147483647 h 552"/>
              <a:gd name="T44" fmla="*/ 2147483647 w 3682"/>
              <a:gd name="T45" fmla="*/ 2147483647 h 552"/>
              <a:gd name="T46" fmla="*/ 2147483647 w 3682"/>
              <a:gd name="T47" fmla="*/ 2147483647 h 552"/>
              <a:gd name="T48" fmla="*/ 2147483647 w 3682"/>
              <a:gd name="T49" fmla="*/ 2147483647 h 552"/>
              <a:gd name="T50" fmla="*/ 2147483647 w 3682"/>
              <a:gd name="T51" fmla="*/ 2147483647 h 552"/>
              <a:gd name="T52" fmla="*/ 2147483647 w 3682"/>
              <a:gd name="T53" fmla="*/ 2147483647 h 552"/>
              <a:gd name="T54" fmla="*/ 2147483647 w 3682"/>
              <a:gd name="T55" fmla="*/ 0 h 552"/>
              <a:gd name="T56" fmla="*/ 2147483647 w 3682"/>
              <a:gd name="T57" fmla="*/ 2147483647 h 552"/>
              <a:gd name="T58" fmla="*/ 2147483647 w 3682"/>
              <a:gd name="T59" fmla="*/ 2147483647 h 552"/>
              <a:gd name="T60" fmla="*/ 2147483647 w 3682"/>
              <a:gd name="T61" fmla="*/ 2147483647 h 552"/>
              <a:gd name="T62" fmla="*/ 2147483647 w 3682"/>
              <a:gd name="T63" fmla="*/ 2147483647 h 552"/>
              <a:gd name="T64" fmla="*/ 2147483647 w 3682"/>
              <a:gd name="T65" fmla="*/ 2147483647 h 552"/>
              <a:gd name="T66" fmla="*/ 2147483647 w 3682"/>
              <a:gd name="T67" fmla="*/ 2147483647 h 552"/>
              <a:gd name="T68" fmla="*/ 2147483647 w 3682"/>
              <a:gd name="T69" fmla="*/ 2147483647 h 552"/>
              <a:gd name="T70" fmla="*/ 2147483647 w 3682"/>
              <a:gd name="T71" fmla="*/ 2147483647 h 552"/>
              <a:gd name="T72" fmla="*/ 2147483647 w 3682"/>
              <a:gd name="T73" fmla="*/ 2147483647 h 552"/>
              <a:gd name="T74" fmla="*/ 2147483647 w 3682"/>
              <a:gd name="T75" fmla="*/ 2147483647 h 552"/>
              <a:gd name="T76" fmla="*/ 2147483647 w 3682"/>
              <a:gd name="T77" fmla="*/ 2147483647 h 552"/>
              <a:gd name="T78" fmla="*/ 2147483647 w 3682"/>
              <a:gd name="T79" fmla="*/ 2147483647 h 552"/>
              <a:gd name="T80" fmla="*/ 2147483647 w 3682"/>
              <a:gd name="T81" fmla="*/ 2147483647 h 552"/>
              <a:gd name="T82" fmla="*/ 2147483647 w 3682"/>
              <a:gd name="T83" fmla="*/ 2147483647 h 552"/>
              <a:gd name="T84" fmla="*/ 2147483647 w 3682"/>
              <a:gd name="T85" fmla="*/ 2147483647 h 5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82"/>
              <a:gd name="T130" fmla="*/ 0 h 552"/>
              <a:gd name="T131" fmla="*/ 3682 w 3682"/>
              <a:gd name="T132" fmla="*/ 552 h 55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82" h="552">
                <a:moveTo>
                  <a:pt x="3658" y="344"/>
                </a:moveTo>
                <a:cubicBezTo>
                  <a:pt x="3635" y="352"/>
                  <a:pt x="3599" y="364"/>
                  <a:pt x="3586" y="368"/>
                </a:cubicBezTo>
                <a:cubicBezTo>
                  <a:pt x="3578" y="371"/>
                  <a:pt x="3562" y="376"/>
                  <a:pt x="3562" y="376"/>
                </a:cubicBezTo>
                <a:cubicBezTo>
                  <a:pt x="3546" y="392"/>
                  <a:pt x="3530" y="408"/>
                  <a:pt x="3514" y="424"/>
                </a:cubicBezTo>
                <a:cubicBezTo>
                  <a:pt x="3502" y="436"/>
                  <a:pt x="3482" y="435"/>
                  <a:pt x="3466" y="440"/>
                </a:cubicBezTo>
                <a:cubicBezTo>
                  <a:pt x="3458" y="443"/>
                  <a:pt x="3442" y="448"/>
                  <a:pt x="3442" y="448"/>
                </a:cubicBezTo>
                <a:cubicBezTo>
                  <a:pt x="3382" y="443"/>
                  <a:pt x="3317" y="420"/>
                  <a:pt x="3258" y="416"/>
                </a:cubicBezTo>
                <a:cubicBezTo>
                  <a:pt x="3183" y="411"/>
                  <a:pt x="3109" y="411"/>
                  <a:pt x="3034" y="408"/>
                </a:cubicBezTo>
                <a:cubicBezTo>
                  <a:pt x="2994" y="400"/>
                  <a:pt x="2954" y="394"/>
                  <a:pt x="2914" y="384"/>
                </a:cubicBezTo>
                <a:cubicBezTo>
                  <a:pt x="2778" y="387"/>
                  <a:pt x="2642" y="385"/>
                  <a:pt x="2506" y="392"/>
                </a:cubicBezTo>
                <a:cubicBezTo>
                  <a:pt x="2506" y="392"/>
                  <a:pt x="2446" y="412"/>
                  <a:pt x="2434" y="416"/>
                </a:cubicBezTo>
                <a:cubicBezTo>
                  <a:pt x="2426" y="419"/>
                  <a:pt x="2410" y="424"/>
                  <a:pt x="2410" y="424"/>
                </a:cubicBezTo>
                <a:cubicBezTo>
                  <a:pt x="2386" y="421"/>
                  <a:pt x="2319" y="415"/>
                  <a:pt x="2290" y="408"/>
                </a:cubicBezTo>
                <a:cubicBezTo>
                  <a:pt x="2252" y="398"/>
                  <a:pt x="2218" y="379"/>
                  <a:pt x="2178" y="376"/>
                </a:cubicBezTo>
                <a:cubicBezTo>
                  <a:pt x="2130" y="372"/>
                  <a:pt x="2082" y="371"/>
                  <a:pt x="2034" y="368"/>
                </a:cubicBezTo>
                <a:cubicBezTo>
                  <a:pt x="1943" y="371"/>
                  <a:pt x="1852" y="369"/>
                  <a:pt x="1762" y="376"/>
                </a:cubicBezTo>
                <a:cubicBezTo>
                  <a:pt x="1755" y="377"/>
                  <a:pt x="1684" y="410"/>
                  <a:pt x="1666" y="416"/>
                </a:cubicBezTo>
                <a:cubicBezTo>
                  <a:pt x="1650" y="421"/>
                  <a:pt x="1618" y="432"/>
                  <a:pt x="1618" y="432"/>
                </a:cubicBezTo>
                <a:cubicBezTo>
                  <a:pt x="1514" y="427"/>
                  <a:pt x="1446" y="423"/>
                  <a:pt x="1354" y="392"/>
                </a:cubicBezTo>
                <a:cubicBezTo>
                  <a:pt x="1287" y="395"/>
                  <a:pt x="1214" y="378"/>
                  <a:pt x="1154" y="408"/>
                </a:cubicBezTo>
                <a:cubicBezTo>
                  <a:pt x="1082" y="444"/>
                  <a:pt x="1021" y="542"/>
                  <a:pt x="922" y="544"/>
                </a:cubicBezTo>
                <a:cubicBezTo>
                  <a:pt x="717" y="549"/>
                  <a:pt x="511" y="549"/>
                  <a:pt x="306" y="552"/>
                </a:cubicBezTo>
                <a:cubicBezTo>
                  <a:pt x="231" y="549"/>
                  <a:pt x="156" y="551"/>
                  <a:pt x="82" y="544"/>
                </a:cubicBezTo>
                <a:cubicBezTo>
                  <a:pt x="65" y="543"/>
                  <a:pt x="34" y="528"/>
                  <a:pt x="34" y="528"/>
                </a:cubicBezTo>
                <a:cubicBezTo>
                  <a:pt x="5" y="441"/>
                  <a:pt x="18" y="333"/>
                  <a:pt x="10" y="240"/>
                </a:cubicBezTo>
                <a:cubicBezTo>
                  <a:pt x="14" y="180"/>
                  <a:pt x="0" y="107"/>
                  <a:pt x="42" y="56"/>
                </a:cubicBezTo>
                <a:cubicBezTo>
                  <a:pt x="70" y="23"/>
                  <a:pt x="68" y="31"/>
                  <a:pt x="114" y="16"/>
                </a:cubicBezTo>
                <a:cubicBezTo>
                  <a:pt x="130" y="11"/>
                  <a:pt x="162" y="0"/>
                  <a:pt x="162" y="0"/>
                </a:cubicBezTo>
                <a:cubicBezTo>
                  <a:pt x="356" y="8"/>
                  <a:pt x="546" y="15"/>
                  <a:pt x="738" y="32"/>
                </a:cubicBezTo>
                <a:cubicBezTo>
                  <a:pt x="897" y="85"/>
                  <a:pt x="1190" y="61"/>
                  <a:pt x="1322" y="64"/>
                </a:cubicBezTo>
                <a:cubicBezTo>
                  <a:pt x="1423" y="77"/>
                  <a:pt x="1525" y="85"/>
                  <a:pt x="1626" y="96"/>
                </a:cubicBezTo>
                <a:cubicBezTo>
                  <a:pt x="1676" y="102"/>
                  <a:pt x="1728" y="117"/>
                  <a:pt x="1778" y="120"/>
                </a:cubicBezTo>
                <a:cubicBezTo>
                  <a:pt x="1853" y="125"/>
                  <a:pt x="1927" y="125"/>
                  <a:pt x="2002" y="128"/>
                </a:cubicBezTo>
                <a:cubicBezTo>
                  <a:pt x="2042" y="130"/>
                  <a:pt x="2082" y="133"/>
                  <a:pt x="2122" y="136"/>
                </a:cubicBezTo>
                <a:cubicBezTo>
                  <a:pt x="2210" y="132"/>
                  <a:pt x="2296" y="145"/>
                  <a:pt x="2370" y="96"/>
                </a:cubicBezTo>
                <a:cubicBezTo>
                  <a:pt x="2551" y="101"/>
                  <a:pt x="2690" y="102"/>
                  <a:pt x="2858" y="136"/>
                </a:cubicBezTo>
                <a:cubicBezTo>
                  <a:pt x="3017" y="131"/>
                  <a:pt x="3172" y="120"/>
                  <a:pt x="3330" y="112"/>
                </a:cubicBezTo>
                <a:cubicBezTo>
                  <a:pt x="3441" y="93"/>
                  <a:pt x="3420" y="97"/>
                  <a:pt x="3586" y="104"/>
                </a:cubicBezTo>
                <a:cubicBezTo>
                  <a:pt x="3620" y="115"/>
                  <a:pt x="3647" y="150"/>
                  <a:pt x="3658" y="184"/>
                </a:cubicBezTo>
                <a:cubicBezTo>
                  <a:pt x="3663" y="200"/>
                  <a:pt x="3669" y="216"/>
                  <a:pt x="3674" y="232"/>
                </a:cubicBezTo>
                <a:cubicBezTo>
                  <a:pt x="3677" y="240"/>
                  <a:pt x="3682" y="256"/>
                  <a:pt x="3682" y="256"/>
                </a:cubicBezTo>
                <a:cubicBezTo>
                  <a:pt x="3679" y="277"/>
                  <a:pt x="3680" y="299"/>
                  <a:pt x="3674" y="320"/>
                </a:cubicBezTo>
                <a:cubicBezTo>
                  <a:pt x="3671" y="329"/>
                  <a:pt x="3658" y="344"/>
                  <a:pt x="3658" y="344"/>
                </a:cubicBezTo>
                <a:close/>
              </a:path>
            </a:pathLst>
          </a:custGeom>
          <a:gradFill rotWithShape="0">
            <a:gsLst>
              <a:gs pos="0">
                <a:srgbClr val="FFFFFF"/>
              </a:gs>
              <a:gs pos="100000">
                <a:srgbClr val="FEFF72"/>
              </a:gs>
            </a:gsLst>
            <a:lin ang="5400000" scaled="1"/>
          </a:gradFill>
          <a:ln w="12700">
            <a:solidFill>
              <a:srgbClr val="000000"/>
            </a:solidFill>
            <a:round/>
            <a:headEnd type="none" w="sm" len="sm"/>
            <a:tailEnd type="none" w="med" len="lg"/>
          </a:ln>
        </p:spPr>
        <p:txBody>
          <a:bodyPr/>
          <a:lstStyle/>
          <a:p>
            <a:endParaRPr lang="en-US"/>
          </a:p>
        </p:txBody>
      </p:sp>
      <p:sp>
        <p:nvSpPr>
          <p:cNvPr id="49156" name="Freeform 3"/>
          <p:cNvSpPr>
            <a:spLocks/>
          </p:cNvSpPr>
          <p:nvPr/>
        </p:nvSpPr>
        <p:spPr bwMode="auto">
          <a:xfrm>
            <a:off x="3733801" y="4787900"/>
            <a:ext cx="6253163" cy="1079500"/>
          </a:xfrm>
          <a:custGeom>
            <a:avLst/>
            <a:gdLst>
              <a:gd name="T0" fmla="*/ 2147483647 w 3899"/>
              <a:gd name="T1" fmla="*/ 2147483647 h 824"/>
              <a:gd name="T2" fmla="*/ 2147483647 w 3899"/>
              <a:gd name="T3" fmla="*/ 2147483647 h 824"/>
              <a:gd name="T4" fmla="*/ 2147483647 w 3899"/>
              <a:gd name="T5" fmla="*/ 2147483647 h 824"/>
              <a:gd name="T6" fmla="*/ 2147483647 w 3899"/>
              <a:gd name="T7" fmla="*/ 2147483647 h 824"/>
              <a:gd name="T8" fmla="*/ 2147483647 w 3899"/>
              <a:gd name="T9" fmla="*/ 2147483647 h 824"/>
              <a:gd name="T10" fmla="*/ 2147483647 w 3899"/>
              <a:gd name="T11" fmla="*/ 2147483647 h 824"/>
              <a:gd name="T12" fmla="*/ 2147483647 w 3899"/>
              <a:gd name="T13" fmla="*/ 2147483647 h 824"/>
              <a:gd name="T14" fmla="*/ 2147483647 w 3899"/>
              <a:gd name="T15" fmla="*/ 2147483647 h 824"/>
              <a:gd name="T16" fmla="*/ 2147483647 w 3899"/>
              <a:gd name="T17" fmla="*/ 2147483647 h 824"/>
              <a:gd name="T18" fmla="*/ 2147483647 w 3899"/>
              <a:gd name="T19" fmla="*/ 2147483647 h 824"/>
              <a:gd name="T20" fmla="*/ 2147483647 w 3899"/>
              <a:gd name="T21" fmla="*/ 2147483647 h 824"/>
              <a:gd name="T22" fmla="*/ 2147483647 w 3899"/>
              <a:gd name="T23" fmla="*/ 2147483647 h 824"/>
              <a:gd name="T24" fmla="*/ 2147483647 w 3899"/>
              <a:gd name="T25" fmla="*/ 2147483647 h 824"/>
              <a:gd name="T26" fmla="*/ 2147483647 w 3899"/>
              <a:gd name="T27" fmla="*/ 2147483647 h 824"/>
              <a:gd name="T28" fmla="*/ 2147483647 w 3899"/>
              <a:gd name="T29" fmla="*/ 2147483647 h 824"/>
              <a:gd name="T30" fmla="*/ 2147483647 w 3899"/>
              <a:gd name="T31" fmla="*/ 0 h 824"/>
              <a:gd name="T32" fmla="*/ 2147483647 w 3899"/>
              <a:gd name="T33" fmla="*/ 2147483647 h 824"/>
              <a:gd name="T34" fmla="*/ 2147483647 w 3899"/>
              <a:gd name="T35" fmla="*/ 2147483647 h 824"/>
              <a:gd name="T36" fmla="*/ 2147483647 w 3899"/>
              <a:gd name="T37" fmla="*/ 2147483647 h 824"/>
              <a:gd name="T38" fmla="*/ 2147483647 w 3899"/>
              <a:gd name="T39" fmla="*/ 2147483647 h 824"/>
              <a:gd name="T40" fmla="*/ 2147483647 w 3899"/>
              <a:gd name="T41" fmla="*/ 2147483647 h 824"/>
              <a:gd name="T42" fmla="*/ 2147483647 w 3899"/>
              <a:gd name="T43" fmla="*/ 2147483647 h 824"/>
              <a:gd name="T44" fmla="*/ 2147483647 w 3899"/>
              <a:gd name="T45" fmla="*/ 2147483647 h 824"/>
              <a:gd name="T46" fmla="*/ 2147483647 w 3899"/>
              <a:gd name="T47" fmla="*/ 2147483647 h 824"/>
              <a:gd name="T48" fmla="*/ 2147483647 w 3899"/>
              <a:gd name="T49" fmla="*/ 2147483647 h 824"/>
              <a:gd name="T50" fmla="*/ 2147483647 w 3899"/>
              <a:gd name="T51" fmla="*/ 2147483647 h 824"/>
              <a:gd name="T52" fmla="*/ 2147483647 w 3899"/>
              <a:gd name="T53" fmla="*/ 2147483647 h 824"/>
              <a:gd name="T54" fmla="*/ 2147483647 w 3899"/>
              <a:gd name="T55" fmla="*/ 2147483647 h 824"/>
              <a:gd name="T56" fmla="*/ 0 w 3899"/>
              <a:gd name="T57" fmla="*/ 2147483647 h 824"/>
              <a:gd name="T58" fmla="*/ 2147483647 w 3899"/>
              <a:gd name="T59" fmla="*/ 2147483647 h 824"/>
              <a:gd name="T60" fmla="*/ 2147483647 w 3899"/>
              <a:gd name="T61" fmla="*/ 2147483647 h 824"/>
              <a:gd name="T62" fmla="*/ 2147483647 w 3899"/>
              <a:gd name="T63" fmla="*/ 2147483647 h 824"/>
              <a:gd name="T64" fmla="*/ 2147483647 w 3899"/>
              <a:gd name="T65" fmla="*/ 2147483647 h 824"/>
              <a:gd name="T66" fmla="*/ 2147483647 w 3899"/>
              <a:gd name="T67" fmla="*/ 2147483647 h 824"/>
              <a:gd name="T68" fmla="*/ 2147483647 w 3899"/>
              <a:gd name="T69" fmla="*/ 2147483647 h 824"/>
              <a:gd name="T70" fmla="*/ 2147483647 w 3899"/>
              <a:gd name="T71" fmla="*/ 2147483647 h 824"/>
              <a:gd name="T72" fmla="*/ 2147483647 w 3899"/>
              <a:gd name="T73" fmla="*/ 2147483647 h 824"/>
              <a:gd name="T74" fmla="*/ 2147483647 w 3899"/>
              <a:gd name="T75" fmla="*/ 2147483647 h 824"/>
              <a:gd name="T76" fmla="*/ 2147483647 w 3899"/>
              <a:gd name="T77" fmla="*/ 2147483647 h 8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899"/>
              <a:gd name="T118" fmla="*/ 0 h 824"/>
              <a:gd name="T119" fmla="*/ 3899 w 3899"/>
              <a:gd name="T120" fmla="*/ 824 h 8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899" h="824">
                <a:moveTo>
                  <a:pt x="3424" y="792"/>
                </a:moveTo>
                <a:cubicBezTo>
                  <a:pt x="3484" y="782"/>
                  <a:pt x="3534" y="759"/>
                  <a:pt x="3592" y="744"/>
                </a:cubicBezTo>
                <a:cubicBezTo>
                  <a:pt x="3607" y="734"/>
                  <a:pt x="3626" y="731"/>
                  <a:pt x="3640" y="720"/>
                </a:cubicBezTo>
                <a:cubicBezTo>
                  <a:pt x="3648" y="714"/>
                  <a:pt x="3648" y="702"/>
                  <a:pt x="3656" y="696"/>
                </a:cubicBezTo>
                <a:cubicBezTo>
                  <a:pt x="3663" y="691"/>
                  <a:pt x="3672" y="692"/>
                  <a:pt x="3680" y="688"/>
                </a:cubicBezTo>
                <a:cubicBezTo>
                  <a:pt x="3689" y="684"/>
                  <a:pt x="3697" y="678"/>
                  <a:pt x="3704" y="672"/>
                </a:cubicBezTo>
                <a:cubicBezTo>
                  <a:pt x="3744" y="639"/>
                  <a:pt x="3765" y="589"/>
                  <a:pt x="3808" y="560"/>
                </a:cubicBezTo>
                <a:cubicBezTo>
                  <a:pt x="3823" y="515"/>
                  <a:pt x="3866" y="483"/>
                  <a:pt x="3880" y="440"/>
                </a:cubicBezTo>
                <a:cubicBezTo>
                  <a:pt x="3885" y="424"/>
                  <a:pt x="3896" y="392"/>
                  <a:pt x="3896" y="392"/>
                </a:cubicBezTo>
                <a:cubicBezTo>
                  <a:pt x="3893" y="357"/>
                  <a:pt x="3899" y="317"/>
                  <a:pt x="3880" y="288"/>
                </a:cubicBezTo>
                <a:cubicBezTo>
                  <a:pt x="3861" y="260"/>
                  <a:pt x="3836" y="254"/>
                  <a:pt x="3808" y="240"/>
                </a:cubicBezTo>
                <a:cubicBezTo>
                  <a:pt x="3783" y="228"/>
                  <a:pt x="3761" y="212"/>
                  <a:pt x="3736" y="200"/>
                </a:cubicBezTo>
                <a:cubicBezTo>
                  <a:pt x="3711" y="187"/>
                  <a:pt x="3681" y="189"/>
                  <a:pt x="3656" y="176"/>
                </a:cubicBezTo>
                <a:cubicBezTo>
                  <a:pt x="3558" y="127"/>
                  <a:pt x="3457" y="91"/>
                  <a:pt x="3352" y="56"/>
                </a:cubicBezTo>
                <a:cubicBezTo>
                  <a:pt x="3326" y="47"/>
                  <a:pt x="3306" y="31"/>
                  <a:pt x="3280" y="24"/>
                </a:cubicBezTo>
                <a:cubicBezTo>
                  <a:pt x="3240" y="14"/>
                  <a:pt x="3200" y="10"/>
                  <a:pt x="3160" y="0"/>
                </a:cubicBezTo>
                <a:cubicBezTo>
                  <a:pt x="3085" y="3"/>
                  <a:pt x="3010" y="1"/>
                  <a:pt x="2936" y="8"/>
                </a:cubicBezTo>
                <a:cubicBezTo>
                  <a:pt x="2919" y="9"/>
                  <a:pt x="2888" y="24"/>
                  <a:pt x="2888" y="24"/>
                </a:cubicBezTo>
                <a:cubicBezTo>
                  <a:pt x="2847" y="86"/>
                  <a:pt x="2818" y="143"/>
                  <a:pt x="2800" y="216"/>
                </a:cubicBezTo>
                <a:cubicBezTo>
                  <a:pt x="2789" y="258"/>
                  <a:pt x="2788" y="288"/>
                  <a:pt x="2752" y="312"/>
                </a:cubicBezTo>
                <a:cubicBezTo>
                  <a:pt x="2572" y="307"/>
                  <a:pt x="2415" y="294"/>
                  <a:pt x="2240" y="272"/>
                </a:cubicBezTo>
                <a:cubicBezTo>
                  <a:pt x="2107" y="276"/>
                  <a:pt x="2010" y="276"/>
                  <a:pt x="1888" y="296"/>
                </a:cubicBezTo>
                <a:cubicBezTo>
                  <a:pt x="1456" y="279"/>
                  <a:pt x="1615" y="295"/>
                  <a:pt x="1408" y="272"/>
                </a:cubicBezTo>
                <a:cubicBezTo>
                  <a:pt x="1250" y="277"/>
                  <a:pt x="1189" y="273"/>
                  <a:pt x="1064" y="304"/>
                </a:cubicBezTo>
                <a:cubicBezTo>
                  <a:pt x="767" y="300"/>
                  <a:pt x="531" y="286"/>
                  <a:pt x="248" y="296"/>
                </a:cubicBezTo>
                <a:cubicBezTo>
                  <a:pt x="201" y="327"/>
                  <a:pt x="158" y="350"/>
                  <a:pt x="104" y="368"/>
                </a:cubicBezTo>
                <a:cubicBezTo>
                  <a:pt x="88" y="373"/>
                  <a:pt x="56" y="384"/>
                  <a:pt x="56" y="384"/>
                </a:cubicBezTo>
                <a:cubicBezTo>
                  <a:pt x="41" y="399"/>
                  <a:pt x="25" y="412"/>
                  <a:pt x="16" y="432"/>
                </a:cubicBezTo>
                <a:cubicBezTo>
                  <a:pt x="9" y="447"/>
                  <a:pt x="0" y="480"/>
                  <a:pt x="0" y="480"/>
                </a:cubicBezTo>
                <a:cubicBezTo>
                  <a:pt x="3" y="568"/>
                  <a:pt x="1" y="656"/>
                  <a:pt x="8" y="744"/>
                </a:cubicBezTo>
                <a:cubicBezTo>
                  <a:pt x="10" y="769"/>
                  <a:pt x="41" y="775"/>
                  <a:pt x="56" y="784"/>
                </a:cubicBezTo>
                <a:cubicBezTo>
                  <a:pt x="103" y="811"/>
                  <a:pt x="155" y="815"/>
                  <a:pt x="208" y="824"/>
                </a:cubicBezTo>
                <a:cubicBezTo>
                  <a:pt x="302" y="819"/>
                  <a:pt x="375" y="798"/>
                  <a:pt x="464" y="792"/>
                </a:cubicBezTo>
                <a:cubicBezTo>
                  <a:pt x="627" y="781"/>
                  <a:pt x="888" y="779"/>
                  <a:pt x="1024" y="776"/>
                </a:cubicBezTo>
                <a:cubicBezTo>
                  <a:pt x="1216" y="728"/>
                  <a:pt x="1012" y="776"/>
                  <a:pt x="1544" y="776"/>
                </a:cubicBezTo>
                <a:cubicBezTo>
                  <a:pt x="1832" y="776"/>
                  <a:pt x="2120" y="771"/>
                  <a:pt x="2408" y="768"/>
                </a:cubicBezTo>
                <a:cubicBezTo>
                  <a:pt x="2638" y="757"/>
                  <a:pt x="2822" y="755"/>
                  <a:pt x="3064" y="760"/>
                </a:cubicBezTo>
                <a:cubicBezTo>
                  <a:pt x="3161" y="771"/>
                  <a:pt x="3256" y="789"/>
                  <a:pt x="3352" y="800"/>
                </a:cubicBezTo>
                <a:cubicBezTo>
                  <a:pt x="3413" y="807"/>
                  <a:pt x="3384" y="818"/>
                  <a:pt x="3424" y="792"/>
                </a:cubicBezTo>
                <a:close/>
              </a:path>
            </a:pathLst>
          </a:custGeom>
          <a:gradFill rotWithShape="0">
            <a:gsLst>
              <a:gs pos="0">
                <a:srgbClr val="FFFFFF"/>
              </a:gs>
              <a:gs pos="100000">
                <a:srgbClr val="FEFF72"/>
              </a:gs>
            </a:gsLst>
            <a:lin ang="5400000" scaled="1"/>
          </a:gradFill>
          <a:ln w="12700">
            <a:solidFill>
              <a:srgbClr val="000000"/>
            </a:solidFill>
            <a:round/>
            <a:headEnd type="none" w="sm" len="sm"/>
            <a:tailEnd type="none" w="med" len="lg"/>
          </a:ln>
        </p:spPr>
        <p:txBody>
          <a:bodyPr/>
          <a:lstStyle/>
          <a:p>
            <a:endParaRPr lang="en-US"/>
          </a:p>
        </p:txBody>
      </p:sp>
      <p:sp>
        <p:nvSpPr>
          <p:cNvPr id="49157" name="Text Box 4"/>
          <p:cNvSpPr txBox="1">
            <a:spLocks noChangeArrowheads="1"/>
          </p:cNvSpPr>
          <p:nvPr/>
        </p:nvSpPr>
        <p:spPr bwMode="auto">
          <a:xfrm>
            <a:off x="2095500" y="4406900"/>
            <a:ext cx="22225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a:t>Secondary servers, synched by the primary server</a:t>
            </a:r>
          </a:p>
        </p:txBody>
      </p:sp>
      <p:sp>
        <p:nvSpPr>
          <p:cNvPr id="79877" name="Freeform 5"/>
          <p:cNvSpPr>
            <a:spLocks/>
          </p:cNvSpPr>
          <p:nvPr/>
        </p:nvSpPr>
        <p:spPr bwMode="auto">
          <a:xfrm>
            <a:off x="6324600" y="3543300"/>
            <a:ext cx="3525838" cy="558800"/>
          </a:xfrm>
          <a:custGeom>
            <a:avLst/>
            <a:gdLst/>
            <a:ahLst/>
            <a:cxnLst>
              <a:cxn ang="0">
                <a:pos x="0" y="232"/>
              </a:cxn>
              <a:cxn ang="0">
                <a:pos x="152" y="192"/>
              </a:cxn>
              <a:cxn ang="0">
                <a:pos x="200" y="160"/>
              </a:cxn>
              <a:cxn ang="0">
                <a:pos x="496" y="56"/>
              </a:cxn>
              <a:cxn ang="0">
                <a:pos x="664" y="40"/>
              </a:cxn>
              <a:cxn ang="0">
                <a:pos x="1224" y="32"/>
              </a:cxn>
              <a:cxn ang="0">
                <a:pos x="1376" y="0"/>
              </a:cxn>
              <a:cxn ang="0">
                <a:pos x="1584" y="8"/>
              </a:cxn>
              <a:cxn ang="0">
                <a:pos x="1752" y="24"/>
              </a:cxn>
              <a:cxn ang="0">
                <a:pos x="2152" y="64"/>
              </a:cxn>
              <a:cxn ang="0">
                <a:pos x="2168" y="112"/>
              </a:cxn>
              <a:cxn ang="0">
                <a:pos x="2016" y="328"/>
              </a:cxn>
              <a:cxn ang="0">
                <a:pos x="1496" y="264"/>
              </a:cxn>
              <a:cxn ang="0">
                <a:pos x="1248" y="280"/>
              </a:cxn>
              <a:cxn ang="0">
                <a:pos x="1024" y="328"/>
              </a:cxn>
              <a:cxn ang="0">
                <a:pos x="672" y="296"/>
              </a:cxn>
              <a:cxn ang="0">
                <a:pos x="544" y="272"/>
              </a:cxn>
              <a:cxn ang="0">
                <a:pos x="368" y="224"/>
              </a:cxn>
              <a:cxn ang="0">
                <a:pos x="0" y="232"/>
              </a:cxn>
            </a:cxnLst>
            <a:rect l="0" t="0" r="r" b="b"/>
            <a:pathLst>
              <a:path w="2221" h="328">
                <a:moveTo>
                  <a:pt x="0" y="232"/>
                </a:moveTo>
                <a:cubicBezTo>
                  <a:pt x="38" y="224"/>
                  <a:pt x="116" y="216"/>
                  <a:pt x="152" y="192"/>
                </a:cubicBezTo>
                <a:cubicBezTo>
                  <a:pt x="168" y="181"/>
                  <a:pt x="200" y="160"/>
                  <a:pt x="200" y="160"/>
                </a:cubicBezTo>
                <a:cubicBezTo>
                  <a:pt x="259" y="72"/>
                  <a:pt x="402" y="65"/>
                  <a:pt x="496" y="56"/>
                </a:cubicBezTo>
                <a:cubicBezTo>
                  <a:pt x="552" y="50"/>
                  <a:pt x="608" y="41"/>
                  <a:pt x="664" y="40"/>
                </a:cubicBezTo>
                <a:cubicBezTo>
                  <a:pt x="851" y="37"/>
                  <a:pt x="1037" y="35"/>
                  <a:pt x="1224" y="32"/>
                </a:cubicBezTo>
                <a:cubicBezTo>
                  <a:pt x="1275" y="22"/>
                  <a:pt x="1326" y="17"/>
                  <a:pt x="1376" y="0"/>
                </a:cubicBezTo>
                <a:cubicBezTo>
                  <a:pt x="1445" y="3"/>
                  <a:pt x="1515" y="4"/>
                  <a:pt x="1584" y="8"/>
                </a:cubicBezTo>
                <a:cubicBezTo>
                  <a:pt x="1640" y="12"/>
                  <a:pt x="1752" y="24"/>
                  <a:pt x="1752" y="24"/>
                </a:cubicBezTo>
                <a:cubicBezTo>
                  <a:pt x="1930" y="69"/>
                  <a:pt x="1906" y="57"/>
                  <a:pt x="2152" y="64"/>
                </a:cubicBezTo>
                <a:cubicBezTo>
                  <a:pt x="2157" y="80"/>
                  <a:pt x="2163" y="96"/>
                  <a:pt x="2168" y="112"/>
                </a:cubicBezTo>
                <a:cubicBezTo>
                  <a:pt x="2221" y="272"/>
                  <a:pt x="2131" y="312"/>
                  <a:pt x="2016" y="328"/>
                </a:cubicBezTo>
                <a:cubicBezTo>
                  <a:pt x="1840" y="318"/>
                  <a:pt x="1669" y="299"/>
                  <a:pt x="1496" y="264"/>
                </a:cubicBezTo>
                <a:cubicBezTo>
                  <a:pt x="1477" y="265"/>
                  <a:pt x="1308" y="267"/>
                  <a:pt x="1248" y="280"/>
                </a:cubicBezTo>
                <a:cubicBezTo>
                  <a:pt x="1173" y="296"/>
                  <a:pt x="1101" y="317"/>
                  <a:pt x="1024" y="328"/>
                </a:cubicBezTo>
                <a:cubicBezTo>
                  <a:pt x="893" y="323"/>
                  <a:pt x="795" y="311"/>
                  <a:pt x="672" y="296"/>
                </a:cubicBezTo>
                <a:cubicBezTo>
                  <a:pt x="630" y="282"/>
                  <a:pt x="587" y="282"/>
                  <a:pt x="544" y="272"/>
                </a:cubicBezTo>
                <a:cubicBezTo>
                  <a:pt x="487" y="259"/>
                  <a:pt x="423" y="242"/>
                  <a:pt x="368" y="224"/>
                </a:cubicBezTo>
                <a:cubicBezTo>
                  <a:pt x="16" y="232"/>
                  <a:pt x="139" y="232"/>
                  <a:pt x="0" y="232"/>
                </a:cubicBezTo>
                <a:close/>
              </a:path>
            </a:pathLst>
          </a:custGeom>
          <a:gradFill rotWithShape="0">
            <a:gsLst>
              <a:gs pos="0">
                <a:schemeClr val="tx2"/>
              </a:gs>
              <a:gs pos="50000">
                <a:srgbClr val="FFFFFF"/>
              </a:gs>
              <a:gs pos="100000">
                <a:schemeClr val="tx2"/>
              </a:gs>
            </a:gsLst>
            <a:lin ang="2700000" scaled="1"/>
          </a:gradFill>
          <a:ln w="12700" cap="flat" cmpd="sng">
            <a:solidFill>
              <a:srgbClr val="000000"/>
            </a:solidFill>
            <a:prstDash val="solid"/>
            <a:round/>
            <a:headEnd type="none" w="sm" len="sm"/>
            <a:tailEnd type="none" w="med" len="lg"/>
          </a:ln>
          <a:effectLst/>
        </p:spPr>
        <p:txBody>
          <a:bodyPr/>
          <a:lstStyle/>
          <a:p>
            <a:pPr>
              <a:defRPr/>
            </a:pPr>
            <a:endParaRPr lang="en-US">
              <a:latin typeface="Helvetica" pitchFamily="-107" charset="0"/>
              <a:ea typeface="ＭＳ Ｐゴシック" pitchFamily="-107" charset="-128"/>
            </a:endParaRPr>
          </a:p>
        </p:txBody>
      </p:sp>
      <p:sp>
        <p:nvSpPr>
          <p:cNvPr id="79878" name="Rectangle 6"/>
          <p:cNvSpPr>
            <a:spLocks noGrp="1" noChangeArrowheads="1"/>
          </p:cNvSpPr>
          <p:nvPr>
            <p:ph type="title" idx="4294967295"/>
          </p:nvPr>
        </p:nvSpPr>
        <p:spPr>
          <a:xfrm>
            <a:off x="1738314" y="233364"/>
            <a:ext cx="6645275" cy="522287"/>
          </a:xfrm>
          <a:ln w="9525"/>
          <a:effectLst>
            <a:outerShdw blurRad="63500" dist="107763" dir="2700000" algn="ctr" rotWithShape="0">
              <a:srgbClr val="790015">
                <a:alpha val="74997"/>
              </a:srgbClr>
            </a:outerShdw>
          </a:effectLst>
        </p:spPr>
        <p:txBody>
          <a:bodyPr>
            <a:normAutofit fontScale="90000"/>
          </a:bodyPr>
          <a:lstStyle/>
          <a:p>
            <a:pPr>
              <a:defRPr/>
            </a:pPr>
            <a:r>
              <a:rPr lang="en-US">
                <a:solidFill>
                  <a:schemeClr val="tx1"/>
                </a:solidFill>
              </a:rPr>
              <a:t>The Network Time Protocol (NTP) </a:t>
            </a:r>
          </a:p>
        </p:txBody>
      </p:sp>
      <p:sp>
        <p:nvSpPr>
          <p:cNvPr id="79879" name="Oval 7"/>
          <p:cNvSpPr>
            <a:spLocks noChangeArrowheads="1"/>
          </p:cNvSpPr>
          <p:nvPr/>
        </p:nvSpPr>
        <p:spPr bwMode="auto">
          <a:xfrm>
            <a:off x="5613400" y="38481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0" name="Oval 8"/>
          <p:cNvSpPr>
            <a:spLocks noChangeArrowheads="1"/>
          </p:cNvSpPr>
          <p:nvPr/>
        </p:nvSpPr>
        <p:spPr bwMode="auto">
          <a:xfrm>
            <a:off x="4292600" y="45720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1" name="Oval 9"/>
          <p:cNvSpPr>
            <a:spLocks noChangeArrowheads="1"/>
          </p:cNvSpPr>
          <p:nvPr/>
        </p:nvSpPr>
        <p:spPr bwMode="auto">
          <a:xfrm>
            <a:off x="5664200" y="45212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2" name="Oval 10"/>
          <p:cNvSpPr>
            <a:spLocks noChangeArrowheads="1"/>
          </p:cNvSpPr>
          <p:nvPr/>
        </p:nvSpPr>
        <p:spPr bwMode="auto">
          <a:xfrm>
            <a:off x="7264400" y="45593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3" name="Oval 11"/>
          <p:cNvSpPr>
            <a:spLocks noChangeArrowheads="1"/>
          </p:cNvSpPr>
          <p:nvPr/>
        </p:nvSpPr>
        <p:spPr bwMode="auto">
          <a:xfrm>
            <a:off x="3822700" y="53213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4" name="Oval 12"/>
          <p:cNvSpPr>
            <a:spLocks noChangeArrowheads="1"/>
          </p:cNvSpPr>
          <p:nvPr/>
        </p:nvSpPr>
        <p:spPr bwMode="auto">
          <a:xfrm>
            <a:off x="4572000" y="52832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5" name="Oval 13"/>
          <p:cNvSpPr>
            <a:spLocks noChangeArrowheads="1"/>
          </p:cNvSpPr>
          <p:nvPr/>
        </p:nvSpPr>
        <p:spPr bwMode="auto">
          <a:xfrm>
            <a:off x="5397500" y="52832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6" name="Oval 14"/>
          <p:cNvSpPr>
            <a:spLocks noChangeArrowheads="1"/>
          </p:cNvSpPr>
          <p:nvPr/>
        </p:nvSpPr>
        <p:spPr bwMode="auto">
          <a:xfrm>
            <a:off x="6108700" y="52705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7" name="Oval 15"/>
          <p:cNvSpPr>
            <a:spLocks noChangeArrowheads="1"/>
          </p:cNvSpPr>
          <p:nvPr/>
        </p:nvSpPr>
        <p:spPr bwMode="auto">
          <a:xfrm>
            <a:off x="6921500" y="52324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79888" name="Oval 16"/>
          <p:cNvSpPr>
            <a:spLocks noChangeArrowheads="1"/>
          </p:cNvSpPr>
          <p:nvPr/>
        </p:nvSpPr>
        <p:spPr bwMode="auto">
          <a:xfrm>
            <a:off x="7696200" y="5257800"/>
            <a:ext cx="596900" cy="431800"/>
          </a:xfrm>
          <a:prstGeom prst="ellipse">
            <a:avLst/>
          </a:prstGeom>
          <a:gradFill rotWithShape="0">
            <a:gsLst>
              <a:gs pos="0">
                <a:schemeClr val="folHlink"/>
              </a:gs>
              <a:gs pos="50000">
                <a:srgbClr val="FFFFFF"/>
              </a:gs>
              <a:gs pos="100000">
                <a:schemeClr val="folHlink"/>
              </a:gs>
            </a:gsLst>
            <a:lin ang="18900000" scaled="1"/>
          </a:gradFill>
          <a:ln w="12700">
            <a:solidFill>
              <a:srgbClr val="000000"/>
            </a:solidFill>
            <a:round/>
            <a:headEnd type="none" w="sm" len="sm"/>
            <a:tailEnd type="none" w="med" len="lg"/>
          </a:ln>
          <a:effectLst/>
        </p:spPr>
        <p:txBody>
          <a:bodyPr wrap="none" anchor="ctr"/>
          <a:lstStyle/>
          <a:p>
            <a:pPr>
              <a:defRPr/>
            </a:pPr>
            <a:endParaRPr lang="en-US">
              <a:latin typeface="Helvetica" pitchFamily="-107" charset="0"/>
              <a:ea typeface="ＭＳ Ｐゴシック" pitchFamily="-107" charset="-128"/>
            </a:endParaRPr>
          </a:p>
        </p:txBody>
      </p:sp>
      <p:sp>
        <p:nvSpPr>
          <p:cNvPr id="49170" name="Line 17"/>
          <p:cNvSpPr>
            <a:spLocks noChangeShapeType="1"/>
          </p:cNvSpPr>
          <p:nvPr/>
        </p:nvSpPr>
        <p:spPr bwMode="auto">
          <a:xfrm flipH="1">
            <a:off x="4711700" y="4127500"/>
            <a:ext cx="927100" cy="4953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1" name="Line 18"/>
          <p:cNvSpPr>
            <a:spLocks noChangeShapeType="1"/>
          </p:cNvSpPr>
          <p:nvPr/>
        </p:nvSpPr>
        <p:spPr bwMode="auto">
          <a:xfrm>
            <a:off x="5918200" y="4267200"/>
            <a:ext cx="0" cy="2794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2" name="Line 19"/>
          <p:cNvSpPr>
            <a:spLocks noChangeShapeType="1"/>
          </p:cNvSpPr>
          <p:nvPr/>
        </p:nvSpPr>
        <p:spPr bwMode="auto">
          <a:xfrm>
            <a:off x="6146800" y="4203700"/>
            <a:ext cx="1193800" cy="4318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3" name="Line 20"/>
          <p:cNvSpPr>
            <a:spLocks noChangeShapeType="1"/>
          </p:cNvSpPr>
          <p:nvPr/>
        </p:nvSpPr>
        <p:spPr bwMode="auto">
          <a:xfrm flipH="1">
            <a:off x="4178300" y="5029200"/>
            <a:ext cx="304800" cy="2921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4" name="Line 21"/>
          <p:cNvSpPr>
            <a:spLocks noChangeShapeType="1"/>
          </p:cNvSpPr>
          <p:nvPr/>
        </p:nvSpPr>
        <p:spPr bwMode="auto">
          <a:xfrm>
            <a:off x="4648200" y="4965700"/>
            <a:ext cx="215900" cy="3429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5" name="Line 22"/>
          <p:cNvSpPr>
            <a:spLocks noChangeShapeType="1"/>
          </p:cNvSpPr>
          <p:nvPr/>
        </p:nvSpPr>
        <p:spPr bwMode="auto">
          <a:xfrm>
            <a:off x="6108700" y="4902200"/>
            <a:ext cx="228600" cy="3937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6" name="Line 23"/>
          <p:cNvSpPr>
            <a:spLocks noChangeShapeType="1"/>
          </p:cNvSpPr>
          <p:nvPr/>
        </p:nvSpPr>
        <p:spPr bwMode="auto">
          <a:xfrm flipH="1">
            <a:off x="7315200" y="4965700"/>
            <a:ext cx="241300" cy="2667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7" name="Line 24"/>
          <p:cNvSpPr>
            <a:spLocks noChangeShapeType="1"/>
          </p:cNvSpPr>
          <p:nvPr/>
        </p:nvSpPr>
        <p:spPr bwMode="auto">
          <a:xfrm>
            <a:off x="7708900" y="4953000"/>
            <a:ext cx="228600" cy="3302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78" name="Text Box 25"/>
          <p:cNvSpPr txBox="1">
            <a:spLocks noChangeArrowheads="1"/>
          </p:cNvSpPr>
          <p:nvPr/>
        </p:nvSpPr>
        <p:spPr bwMode="auto">
          <a:xfrm>
            <a:off x="6756400" y="3670300"/>
            <a:ext cx="3124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a:t>Primary server, direct synch.</a:t>
            </a:r>
          </a:p>
        </p:txBody>
      </p:sp>
      <p:sp>
        <p:nvSpPr>
          <p:cNvPr id="49179" name="Text Box 26"/>
          <p:cNvSpPr txBox="1">
            <a:spLocks noChangeArrowheads="1"/>
          </p:cNvSpPr>
          <p:nvPr/>
        </p:nvSpPr>
        <p:spPr bwMode="auto">
          <a:xfrm>
            <a:off x="8267700" y="4787901"/>
            <a:ext cx="1752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a:t>Strata 3, synched by the secondary servers</a:t>
            </a:r>
          </a:p>
        </p:txBody>
      </p:sp>
      <p:sp>
        <p:nvSpPr>
          <p:cNvPr id="49180" name="Line 27"/>
          <p:cNvSpPr>
            <a:spLocks noChangeShapeType="1"/>
          </p:cNvSpPr>
          <p:nvPr/>
        </p:nvSpPr>
        <p:spPr bwMode="auto">
          <a:xfrm flipH="1">
            <a:off x="5740400" y="4914900"/>
            <a:ext cx="165100" cy="368300"/>
          </a:xfrm>
          <a:prstGeom prst="line">
            <a:avLst/>
          </a:prstGeom>
          <a:noFill/>
          <a:ln w="28575">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1" name="Line 28"/>
          <p:cNvSpPr>
            <a:spLocks noChangeShapeType="1"/>
          </p:cNvSpPr>
          <p:nvPr/>
        </p:nvSpPr>
        <p:spPr bwMode="auto">
          <a:xfrm flipH="1">
            <a:off x="3873500" y="5753100"/>
            <a:ext cx="228600" cy="2540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2" name="Line 29"/>
          <p:cNvSpPr>
            <a:spLocks noChangeShapeType="1"/>
          </p:cNvSpPr>
          <p:nvPr/>
        </p:nvSpPr>
        <p:spPr bwMode="auto">
          <a:xfrm>
            <a:off x="4241800" y="5727700"/>
            <a:ext cx="1778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3" name="Line 30"/>
          <p:cNvSpPr>
            <a:spLocks noChangeShapeType="1"/>
          </p:cNvSpPr>
          <p:nvPr/>
        </p:nvSpPr>
        <p:spPr bwMode="auto">
          <a:xfrm flipH="1">
            <a:off x="5295900" y="5676900"/>
            <a:ext cx="2413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4" name="Line 31"/>
          <p:cNvSpPr>
            <a:spLocks noChangeShapeType="1"/>
          </p:cNvSpPr>
          <p:nvPr/>
        </p:nvSpPr>
        <p:spPr bwMode="auto">
          <a:xfrm flipH="1">
            <a:off x="5689600" y="5702300"/>
            <a:ext cx="254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5" name="Line 32"/>
          <p:cNvSpPr>
            <a:spLocks noChangeShapeType="1"/>
          </p:cNvSpPr>
          <p:nvPr/>
        </p:nvSpPr>
        <p:spPr bwMode="auto">
          <a:xfrm>
            <a:off x="5867400" y="5664200"/>
            <a:ext cx="2286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6" name="Line 33"/>
          <p:cNvSpPr>
            <a:spLocks noChangeShapeType="1"/>
          </p:cNvSpPr>
          <p:nvPr/>
        </p:nvSpPr>
        <p:spPr bwMode="auto">
          <a:xfrm flipH="1">
            <a:off x="6299200" y="5715000"/>
            <a:ext cx="1270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7" name="Line 34"/>
          <p:cNvSpPr>
            <a:spLocks noChangeShapeType="1"/>
          </p:cNvSpPr>
          <p:nvPr/>
        </p:nvSpPr>
        <p:spPr bwMode="auto">
          <a:xfrm flipH="1">
            <a:off x="6959600" y="5676900"/>
            <a:ext cx="177800" cy="2794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8" name="Line 35"/>
          <p:cNvSpPr>
            <a:spLocks noChangeShapeType="1"/>
          </p:cNvSpPr>
          <p:nvPr/>
        </p:nvSpPr>
        <p:spPr bwMode="auto">
          <a:xfrm>
            <a:off x="7289800" y="5651500"/>
            <a:ext cx="2413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89" name="Line 36"/>
          <p:cNvSpPr>
            <a:spLocks noChangeShapeType="1"/>
          </p:cNvSpPr>
          <p:nvPr/>
        </p:nvSpPr>
        <p:spPr bwMode="auto">
          <a:xfrm flipH="1">
            <a:off x="7810500" y="5702300"/>
            <a:ext cx="152400" cy="2540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0" name="Line 37"/>
          <p:cNvSpPr>
            <a:spLocks noChangeShapeType="1"/>
          </p:cNvSpPr>
          <p:nvPr/>
        </p:nvSpPr>
        <p:spPr bwMode="auto">
          <a:xfrm>
            <a:off x="8077200" y="5676900"/>
            <a:ext cx="1524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1" name="Line 38"/>
          <p:cNvSpPr>
            <a:spLocks noChangeShapeType="1"/>
          </p:cNvSpPr>
          <p:nvPr/>
        </p:nvSpPr>
        <p:spPr bwMode="auto">
          <a:xfrm flipH="1">
            <a:off x="4660900" y="5715000"/>
            <a:ext cx="2032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2" name="Line 39"/>
          <p:cNvSpPr>
            <a:spLocks noChangeShapeType="1"/>
          </p:cNvSpPr>
          <p:nvPr/>
        </p:nvSpPr>
        <p:spPr bwMode="auto">
          <a:xfrm>
            <a:off x="4978400" y="5689600"/>
            <a:ext cx="762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3" name="Line 40"/>
          <p:cNvSpPr>
            <a:spLocks noChangeShapeType="1"/>
          </p:cNvSpPr>
          <p:nvPr/>
        </p:nvSpPr>
        <p:spPr bwMode="auto">
          <a:xfrm>
            <a:off x="6502400" y="5689600"/>
            <a:ext cx="165100" cy="2667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4" name="Line 41"/>
          <p:cNvSpPr>
            <a:spLocks noChangeShapeType="1"/>
          </p:cNvSpPr>
          <p:nvPr/>
        </p:nvSpPr>
        <p:spPr bwMode="auto">
          <a:xfrm>
            <a:off x="7213600" y="5638800"/>
            <a:ext cx="381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49195" name="Text Box 43"/>
          <p:cNvSpPr txBox="1">
            <a:spLocks noChangeArrowheads="1"/>
          </p:cNvSpPr>
          <p:nvPr/>
        </p:nvSpPr>
        <p:spPr bwMode="auto">
          <a:xfrm>
            <a:off x="5791200" y="39116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1</a:t>
            </a:r>
          </a:p>
        </p:txBody>
      </p:sp>
      <p:sp>
        <p:nvSpPr>
          <p:cNvPr id="49196" name="Text Box 44"/>
          <p:cNvSpPr txBox="1">
            <a:spLocks noChangeArrowheads="1"/>
          </p:cNvSpPr>
          <p:nvPr/>
        </p:nvSpPr>
        <p:spPr bwMode="auto">
          <a:xfrm>
            <a:off x="4432300" y="46482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2</a:t>
            </a:r>
          </a:p>
        </p:txBody>
      </p:sp>
      <p:sp>
        <p:nvSpPr>
          <p:cNvPr id="49197" name="Text Box 45"/>
          <p:cNvSpPr txBox="1">
            <a:spLocks noChangeArrowheads="1"/>
          </p:cNvSpPr>
          <p:nvPr/>
        </p:nvSpPr>
        <p:spPr bwMode="auto">
          <a:xfrm>
            <a:off x="5816600" y="46101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2</a:t>
            </a:r>
          </a:p>
        </p:txBody>
      </p:sp>
      <p:sp>
        <p:nvSpPr>
          <p:cNvPr id="49198" name="Text Box 46"/>
          <p:cNvSpPr txBox="1">
            <a:spLocks noChangeArrowheads="1"/>
          </p:cNvSpPr>
          <p:nvPr/>
        </p:nvSpPr>
        <p:spPr bwMode="auto">
          <a:xfrm>
            <a:off x="7416800" y="46482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2</a:t>
            </a:r>
          </a:p>
        </p:txBody>
      </p:sp>
      <p:sp>
        <p:nvSpPr>
          <p:cNvPr id="49199" name="Text Box 47"/>
          <p:cNvSpPr txBox="1">
            <a:spLocks noChangeArrowheads="1"/>
          </p:cNvSpPr>
          <p:nvPr/>
        </p:nvSpPr>
        <p:spPr bwMode="auto">
          <a:xfrm>
            <a:off x="3949700" y="53975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
        <p:nvSpPr>
          <p:cNvPr id="49200" name="Text Box 48"/>
          <p:cNvSpPr txBox="1">
            <a:spLocks noChangeArrowheads="1"/>
          </p:cNvSpPr>
          <p:nvPr/>
        </p:nvSpPr>
        <p:spPr bwMode="auto">
          <a:xfrm>
            <a:off x="4737100" y="53721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
        <p:nvSpPr>
          <p:cNvPr id="49201" name="Text Box 49"/>
          <p:cNvSpPr txBox="1">
            <a:spLocks noChangeArrowheads="1"/>
          </p:cNvSpPr>
          <p:nvPr/>
        </p:nvSpPr>
        <p:spPr bwMode="auto">
          <a:xfrm>
            <a:off x="5537200" y="53594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
        <p:nvSpPr>
          <p:cNvPr id="49202" name="Text Box 50"/>
          <p:cNvSpPr txBox="1">
            <a:spLocks noChangeArrowheads="1"/>
          </p:cNvSpPr>
          <p:nvPr/>
        </p:nvSpPr>
        <p:spPr bwMode="auto">
          <a:xfrm>
            <a:off x="6261100" y="53467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
        <p:nvSpPr>
          <p:cNvPr id="49203" name="Text Box 51"/>
          <p:cNvSpPr txBox="1">
            <a:spLocks noChangeArrowheads="1"/>
          </p:cNvSpPr>
          <p:nvPr/>
        </p:nvSpPr>
        <p:spPr bwMode="auto">
          <a:xfrm>
            <a:off x="7086600" y="53340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
        <p:nvSpPr>
          <p:cNvPr id="49204" name="Text Box 52"/>
          <p:cNvSpPr txBox="1">
            <a:spLocks noChangeArrowheads="1"/>
          </p:cNvSpPr>
          <p:nvPr/>
        </p:nvSpPr>
        <p:spPr bwMode="auto">
          <a:xfrm>
            <a:off x="7861300" y="5334000"/>
            <a:ext cx="41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solidFill>
                  <a:schemeClr val="tx1"/>
                </a:solidFill>
              </a:rPr>
              <a:t>3</a:t>
            </a:r>
          </a:p>
        </p:txBody>
      </p:sp>
    </p:spTree>
    <p:extLst>
      <p:ext uri="{BB962C8B-B14F-4D97-AF65-F5344CB8AC3E}">
        <p14:creationId xmlns:p14="http://schemas.microsoft.com/office/powerpoint/2010/main" val="392926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Time Protocol</a:t>
            </a:r>
          </a:p>
        </p:txBody>
      </p:sp>
      <p:sp>
        <p:nvSpPr>
          <p:cNvPr id="3" name="Content Placeholder 2"/>
          <p:cNvSpPr>
            <a:spLocks noGrp="1"/>
          </p:cNvSpPr>
          <p:nvPr>
            <p:ph idx="1"/>
          </p:nvPr>
        </p:nvSpPr>
        <p:spPr>
          <a:xfrm>
            <a:off x="2589212" y="2133599"/>
            <a:ext cx="9115108" cy="4323471"/>
          </a:xfrm>
        </p:spPr>
        <p:txBody>
          <a:bodyPr>
            <a:normAutofit fontScale="85000" lnSpcReduction="10000"/>
          </a:bodyPr>
          <a:lstStyle/>
          <a:p>
            <a:r>
              <a:rPr lang="en-US" sz="2400" dirty="0"/>
              <a:t>The clocks belonging to servers with high stratum numbers are liable to be </a:t>
            </a:r>
            <a:r>
              <a:rPr lang="en-US" sz="2400" dirty="0" smtClean="0"/>
              <a:t>less accurate </a:t>
            </a:r>
            <a:r>
              <a:rPr lang="en-US" sz="2400" dirty="0"/>
              <a:t>than those with low stratum numbers</a:t>
            </a:r>
            <a:r>
              <a:rPr lang="en-US" sz="2400" dirty="0" smtClean="0"/>
              <a:t>,</a:t>
            </a:r>
          </a:p>
          <a:p>
            <a:pPr lvl="1"/>
            <a:r>
              <a:rPr lang="en-US" sz="2400" dirty="0" smtClean="0"/>
              <a:t> Because </a:t>
            </a:r>
            <a:r>
              <a:rPr lang="en-US" sz="2400" dirty="0"/>
              <a:t>errors are introduced at </a:t>
            </a:r>
            <a:r>
              <a:rPr lang="en-US" sz="2400" dirty="0" smtClean="0"/>
              <a:t>each level </a:t>
            </a:r>
            <a:r>
              <a:rPr lang="en-US" sz="2400" dirty="0"/>
              <a:t>of synchronization. </a:t>
            </a:r>
            <a:endParaRPr lang="en-US" sz="2400" dirty="0" smtClean="0"/>
          </a:p>
          <a:p>
            <a:r>
              <a:rPr lang="en-US" sz="2400" dirty="0" smtClean="0"/>
              <a:t>NTP </a:t>
            </a:r>
            <a:r>
              <a:rPr lang="en-US" sz="2400" dirty="0"/>
              <a:t>also takes into account the total message </a:t>
            </a:r>
            <a:r>
              <a:rPr lang="en-US" sz="2400" dirty="0" smtClean="0"/>
              <a:t>round-trip delays </a:t>
            </a:r>
            <a:r>
              <a:rPr lang="en-US" sz="2400" dirty="0"/>
              <a:t>to the root in assessing the quality of timekeeping data held by a particular server</a:t>
            </a:r>
            <a:r>
              <a:rPr lang="en-US" sz="2400" dirty="0" smtClean="0"/>
              <a:t>.</a:t>
            </a:r>
          </a:p>
          <a:p>
            <a:r>
              <a:rPr lang="en-US" sz="2400" dirty="0"/>
              <a:t>The synchronization subnet can reconfigure as servers become unreachable </a:t>
            </a:r>
            <a:r>
              <a:rPr lang="en-US" sz="2400" dirty="0" smtClean="0"/>
              <a:t>or failures </a:t>
            </a:r>
            <a:r>
              <a:rPr lang="en-US" sz="2400" dirty="0"/>
              <a:t>occur. </a:t>
            </a:r>
            <a:endParaRPr lang="en-US" sz="2400" dirty="0" smtClean="0"/>
          </a:p>
          <a:p>
            <a:pPr lvl="1"/>
            <a:r>
              <a:rPr lang="en-US" sz="2400" dirty="0" smtClean="0"/>
              <a:t>If</a:t>
            </a:r>
            <a:r>
              <a:rPr lang="en-US" sz="2400" dirty="0"/>
              <a:t>, for example, a primary server’s UTC source fails, then it can </a:t>
            </a:r>
            <a:r>
              <a:rPr lang="en-US" sz="2400" dirty="0" smtClean="0"/>
              <a:t>become </a:t>
            </a:r>
            <a:r>
              <a:rPr lang="en-US" sz="2400" dirty="0"/>
              <a:t>a stratum 2 secondary server</a:t>
            </a:r>
            <a:r>
              <a:rPr lang="en-US" sz="2400" dirty="0" smtClean="0"/>
              <a:t>.</a:t>
            </a:r>
          </a:p>
          <a:p>
            <a:pPr lvl="1"/>
            <a:r>
              <a:rPr lang="en-US" sz="2400" dirty="0" smtClean="0"/>
              <a:t> </a:t>
            </a:r>
            <a:r>
              <a:rPr lang="en-US" sz="2400" dirty="0"/>
              <a:t>If a secondary server’s normal source of </a:t>
            </a:r>
            <a:r>
              <a:rPr lang="en-US" sz="2400" dirty="0" smtClean="0"/>
              <a:t>synchronization fails </a:t>
            </a:r>
            <a:r>
              <a:rPr lang="en-US" sz="2400" dirty="0"/>
              <a:t>or becomes unreachable, then it may synchronize with another server.</a:t>
            </a:r>
          </a:p>
        </p:txBody>
      </p:sp>
    </p:spTree>
    <p:extLst>
      <p:ext uri="{BB962C8B-B14F-4D97-AF65-F5344CB8AC3E}">
        <p14:creationId xmlns:p14="http://schemas.microsoft.com/office/powerpoint/2010/main" val="6487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2063750" y="255589"/>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Network Time Protocol</a:t>
            </a:r>
          </a:p>
        </p:txBody>
      </p:sp>
      <p:sp>
        <p:nvSpPr>
          <p:cNvPr id="20482" name="Rectangle 2"/>
          <p:cNvSpPr>
            <a:spLocks noGrp="1" noChangeArrowheads="1"/>
          </p:cNvSpPr>
          <p:nvPr>
            <p:ph type="body" idx="4294967295"/>
          </p:nvPr>
        </p:nvSpPr>
        <p:spPr>
          <a:xfrm>
            <a:off x="1752600" y="1259231"/>
            <a:ext cx="8784102" cy="4611687"/>
          </a:xfrm>
          <a:ln/>
        </p:spPr>
        <p:txBody>
          <a:bodyPr>
            <a:no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Servers synchronize with one other in one of three modes:</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Multicast</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For use on a high-speed LAN</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Server periodically multicast the time to other servers</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They set their clocks assuming a small delay</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Procedure-call</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Similar to operation of Christian’s algorithm</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Server accepts requests from other computers and replies with timestamp</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Suitable where higher accuracies are required or where multicast is not supported in hardware</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Symmetric</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For servers that supply time information in LANs and by higher levels of synchronization subnet </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Where highest accuracies are needed</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A pair of servers operating in symmetric mode exchange messages bearing timing information</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Messages are delivered using UDP protocol</a:t>
            </a:r>
          </a:p>
        </p:txBody>
      </p:sp>
    </p:spTree>
    <p:extLst>
      <p:ext uri="{BB962C8B-B14F-4D97-AF65-F5344CB8AC3E}">
        <p14:creationId xmlns:p14="http://schemas.microsoft.com/office/powerpoint/2010/main" val="19960066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 Time Protocol</a:t>
            </a:r>
            <a:endParaRPr lang="en-US" dirty="0"/>
          </a:p>
        </p:txBody>
      </p:sp>
      <p:sp>
        <p:nvSpPr>
          <p:cNvPr id="3" name="Content Placeholder 2"/>
          <p:cNvSpPr>
            <a:spLocks noGrp="1"/>
          </p:cNvSpPr>
          <p:nvPr>
            <p:ph idx="1"/>
          </p:nvPr>
        </p:nvSpPr>
        <p:spPr/>
        <p:txBody>
          <a:bodyPr>
            <a:noAutofit/>
          </a:bodyPr>
          <a:lstStyle/>
          <a:p>
            <a:r>
              <a:rPr lang="en-US" sz="2400" dirty="0"/>
              <a:t>In procedure-call mode and symmetric mode, processes </a:t>
            </a:r>
            <a:r>
              <a:rPr lang="en-US" sz="2400" dirty="0" smtClean="0"/>
              <a:t>exchange pairs </a:t>
            </a:r>
            <a:r>
              <a:rPr lang="en-US" sz="2400" dirty="0"/>
              <a:t>of messages</a:t>
            </a:r>
            <a:r>
              <a:rPr lang="en-US" sz="2400" dirty="0" smtClean="0"/>
              <a:t>.</a:t>
            </a:r>
          </a:p>
          <a:p>
            <a:r>
              <a:rPr lang="en-US" sz="2400" dirty="0" smtClean="0"/>
              <a:t> </a:t>
            </a:r>
            <a:r>
              <a:rPr lang="en-US" sz="2400" dirty="0"/>
              <a:t>Each message </a:t>
            </a:r>
            <a:r>
              <a:rPr lang="en-US" sz="2400" dirty="0" smtClean="0"/>
              <a:t>bears</a:t>
            </a:r>
          </a:p>
          <a:p>
            <a:pPr lvl="1"/>
            <a:r>
              <a:rPr lang="en-US" sz="2400" dirty="0" smtClean="0"/>
              <a:t> </a:t>
            </a:r>
            <a:r>
              <a:rPr lang="en-US" sz="2400" dirty="0"/>
              <a:t>timestamps of recent message events: </a:t>
            </a:r>
            <a:endParaRPr lang="en-US" sz="2400" dirty="0" smtClean="0"/>
          </a:p>
          <a:p>
            <a:pPr lvl="1"/>
            <a:r>
              <a:rPr lang="en-US" sz="2400" dirty="0" smtClean="0"/>
              <a:t>local times </a:t>
            </a:r>
            <a:r>
              <a:rPr lang="en-US" sz="2400" dirty="0"/>
              <a:t>when the previous NTP message between the pair was sent and received, </a:t>
            </a:r>
            <a:endParaRPr lang="en-US" sz="2400" dirty="0" smtClean="0"/>
          </a:p>
          <a:p>
            <a:pPr lvl="1"/>
            <a:r>
              <a:rPr lang="en-US" sz="2400" dirty="0" smtClean="0"/>
              <a:t>local </a:t>
            </a:r>
            <a:r>
              <a:rPr lang="en-US" sz="2400" dirty="0"/>
              <a:t>time when the current message was transmitted. </a:t>
            </a:r>
            <a:endParaRPr lang="en-US" sz="2400" dirty="0" smtClean="0"/>
          </a:p>
          <a:p>
            <a:r>
              <a:rPr lang="en-US" sz="2400" dirty="0" smtClean="0"/>
              <a:t>The </a:t>
            </a:r>
            <a:r>
              <a:rPr lang="en-US" sz="2400" dirty="0"/>
              <a:t>recipient of the NTP </a:t>
            </a:r>
            <a:r>
              <a:rPr lang="en-US" sz="2400" dirty="0" smtClean="0"/>
              <a:t>message notes </a:t>
            </a:r>
            <a:r>
              <a:rPr lang="en-US" sz="2400" dirty="0"/>
              <a:t>the local time when it receives the message.</a:t>
            </a:r>
          </a:p>
        </p:txBody>
      </p:sp>
    </p:spTree>
    <p:extLst>
      <p:ext uri="{BB962C8B-B14F-4D97-AF65-F5344CB8AC3E}">
        <p14:creationId xmlns:p14="http://schemas.microsoft.com/office/powerpoint/2010/main" val="1852929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86597" y="1139483"/>
            <a:ext cx="9911849" cy="5036234"/>
          </a:xfrm>
          <a:prstGeom prst="rect">
            <a:avLst/>
          </a:prstGeom>
        </p:spPr>
      </p:pic>
    </p:spTree>
    <p:extLst>
      <p:ext uri="{BB962C8B-B14F-4D97-AF65-F5344CB8AC3E}">
        <p14:creationId xmlns:p14="http://schemas.microsoft.com/office/powerpoint/2010/main" val="3446544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1580564" y="0"/>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Network Time Protocol</a:t>
            </a:r>
          </a:p>
        </p:txBody>
      </p:sp>
      <p:sp>
        <p:nvSpPr>
          <p:cNvPr id="22530" name="Rectangle 2"/>
          <p:cNvSpPr>
            <a:spLocks noGrp="1" noChangeArrowheads="1"/>
          </p:cNvSpPr>
          <p:nvPr>
            <p:ph type="body" idx="4294967295"/>
          </p:nvPr>
        </p:nvSpPr>
        <p:spPr>
          <a:xfrm>
            <a:off x="2101067" y="685887"/>
            <a:ext cx="9729861" cy="5805487"/>
          </a:xfrm>
          <a:ln/>
        </p:spPr>
        <p:txBody>
          <a:bodyPr>
            <a:noAutofit/>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For each pair of messages sent between two servers the NTP calculates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t>Offset</a:t>
            </a:r>
            <a:r>
              <a:rPr lang="en-US" altLang="en-US" sz="2800" dirty="0"/>
              <a:t> </a:t>
            </a:r>
            <a:r>
              <a:rPr lang="en-US" altLang="en-US" sz="2800" i="1" dirty="0"/>
              <a:t>o</a:t>
            </a:r>
            <a:r>
              <a:rPr lang="en-US" altLang="en-US" sz="2800" i="1" baseline="-25000" dirty="0"/>
              <a:t>i</a:t>
            </a:r>
            <a:r>
              <a:rPr lang="en-US" altLang="en-US" sz="2800" dirty="0"/>
              <a:t>: an estimate for the actual offset between two clocks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t>Delay d</a:t>
            </a:r>
            <a:r>
              <a:rPr lang="en-US" altLang="en-US" sz="2800" i="1" baseline="-25000" dirty="0"/>
              <a:t>i</a:t>
            </a:r>
            <a:r>
              <a:rPr lang="en-US" altLang="en-US" sz="2800" dirty="0"/>
              <a:t>: the total transmission time for two messages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If the true offset of the clock at </a:t>
            </a:r>
            <a:r>
              <a:rPr lang="en-US" altLang="en-US" sz="2800" i="1" dirty="0"/>
              <a:t>B</a:t>
            </a:r>
            <a:r>
              <a:rPr lang="en-US" altLang="en-US" sz="2800" dirty="0"/>
              <a:t> relative to that at </a:t>
            </a:r>
            <a:r>
              <a:rPr lang="en-US" altLang="en-US" sz="2800" i="1" dirty="0"/>
              <a:t>A</a:t>
            </a:r>
            <a:r>
              <a:rPr lang="en-US" altLang="en-US" sz="2800" dirty="0"/>
              <a:t> is </a:t>
            </a:r>
            <a:r>
              <a:rPr lang="en-US" altLang="en-US" sz="2800" i="1" dirty="0"/>
              <a:t>o</a:t>
            </a:r>
            <a:r>
              <a:rPr lang="en-US" altLang="en-US" sz="2800" dirty="0"/>
              <a:t> and actual transmission times for </a:t>
            </a:r>
            <a:r>
              <a:rPr lang="en-US" altLang="en-US" sz="2800" i="1" dirty="0"/>
              <a:t>m</a:t>
            </a:r>
            <a:r>
              <a:rPr lang="en-US" altLang="en-US" sz="2800" dirty="0"/>
              <a:t> and </a:t>
            </a:r>
            <a:r>
              <a:rPr lang="en-US" altLang="en-US" sz="2800" i="1" dirty="0"/>
              <a:t>m’</a:t>
            </a:r>
            <a:r>
              <a:rPr lang="en-US" altLang="en-US" sz="2800" dirty="0"/>
              <a:t> are </a:t>
            </a:r>
            <a:r>
              <a:rPr lang="en-US" altLang="en-US" sz="2800" i="1" dirty="0"/>
              <a:t>t</a:t>
            </a:r>
            <a:r>
              <a:rPr lang="en-US" altLang="en-US" sz="2800" dirty="0"/>
              <a:t> and </a:t>
            </a:r>
            <a:r>
              <a:rPr lang="en-US" altLang="en-US" sz="2800" i="1" dirty="0"/>
              <a:t>t’</a:t>
            </a:r>
            <a:r>
              <a:rPr lang="en-US" altLang="en-US" sz="2800" dirty="0"/>
              <a:t> respectively</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Delay:</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T</a:t>
            </a:r>
            <a:r>
              <a:rPr lang="en-US" altLang="en-US" sz="2000" i="1" baseline="-25000" dirty="0"/>
              <a:t>i-2</a:t>
            </a:r>
            <a:r>
              <a:rPr lang="en-US" altLang="en-US" sz="2000" i="1" dirty="0"/>
              <a:t> = T</a:t>
            </a:r>
            <a:r>
              <a:rPr lang="en-US" altLang="en-US" sz="2000" i="1" baseline="-25000" dirty="0"/>
              <a:t>i-3</a:t>
            </a:r>
            <a:r>
              <a:rPr lang="en-US" altLang="en-US" sz="2000" i="1" dirty="0"/>
              <a:t> + t + o and </a:t>
            </a:r>
            <a:r>
              <a:rPr lang="en-US" altLang="en-US" sz="2000" i="1" dirty="0" err="1"/>
              <a:t>T</a:t>
            </a:r>
            <a:r>
              <a:rPr lang="en-US" altLang="en-US" sz="2000" i="1" baseline="-25000" dirty="0" err="1"/>
              <a:t>i</a:t>
            </a:r>
            <a:r>
              <a:rPr lang="en-US" altLang="en-US" sz="2000" i="1" dirty="0"/>
              <a:t> = T</a:t>
            </a:r>
            <a:r>
              <a:rPr lang="en-US" altLang="en-US" sz="2000" i="1" baseline="-25000" dirty="0"/>
              <a:t>i-1</a:t>
            </a:r>
            <a:r>
              <a:rPr lang="en-US" altLang="en-US" sz="2000" i="1" dirty="0"/>
              <a:t> + t’ – o</a:t>
            </a:r>
            <a:r>
              <a:rPr lang="en-US" altLang="en-US" sz="2000" dirty="0"/>
              <a:t> leads to</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d</a:t>
            </a:r>
            <a:r>
              <a:rPr lang="en-US" altLang="en-US" sz="2000" i="1" baseline="-25000" dirty="0"/>
              <a:t>i</a:t>
            </a:r>
            <a:r>
              <a:rPr lang="en-US" altLang="en-US" sz="2000" i="1" dirty="0"/>
              <a:t> = t + t’ = T</a:t>
            </a:r>
            <a:r>
              <a:rPr lang="en-US" altLang="en-US" sz="2000" i="1" baseline="-25000" dirty="0"/>
              <a:t>i-2</a:t>
            </a:r>
            <a:r>
              <a:rPr lang="en-US" altLang="en-US" sz="2000" i="1" dirty="0"/>
              <a:t> - T</a:t>
            </a:r>
            <a:r>
              <a:rPr lang="en-US" altLang="en-US" sz="2000" i="1" baseline="-25000" dirty="0"/>
              <a:t>i-3</a:t>
            </a:r>
            <a:r>
              <a:rPr lang="en-US" altLang="en-US" sz="2000" i="1" dirty="0"/>
              <a:t> + </a:t>
            </a:r>
            <a:r>
              <a:rPr lang="en-US" altLang="en-US" sz="2000" i="1" dirty="0" err="1"/>
              <a:t>T</a:t>
            </a:r>
            <a:r>
              <a:rPr lang="en-US" altLang="en-US" sz="2000" i="1" baseline="-25000" dirty="0" err="1"/>
              <a:t>i</a:t>
            </a:r>
            <a:r>
              <a:rPr lang="en-US" altLang="en-US" sz="2000" i="1" dirty="0"/>
              <a:t> - T</a:t>
            </a:r>
            <a:r>
              <a:rPr lang="en-US" altLang="en-US" sz="2000" i="1" baseline="-25000" dirty="0"/>
              <a:t>i-1</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Offset</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o = o</a:t>
            </a:r>
            <a:r>
              <a:rPr lang="en-US" altLang="en-US" sz="2000" i="1" baseline="-25000" dirty="0"/>
              <a:t>i</a:t>
            </a:r>
            <a:r>
              <a:rPr lang="en-US" altLang="en-US" sz="2000" i="1" dirty="0"/>
              <a:t> + (t’ - t)/2</a:t>
            </a:r>
            <a:r>
              <a:rPr lang="en-US" altLang="en-US" sz="2000" dirty="0"/>
              <a:t>, where </a:t>
            </a:r>
            <a:r>
              <a:rPr lang="en-US" altLang="en-US" sz="2000" i="1" dirty="0"/>
              <a:t>o</a:t>
            </a:r>
            <a:r>
              <a:rPr lang="en-US" altLang="en-US" sz="2000" i="1" baseline="-25000" dirty="0"/>
              <a:t>i</a:t>
            </a:r>
            <a:r>
              <a:rPr lang="en-US" altLang="en-US" sz="2000" i="1" dirty="0"/>
              <a:t> = (T</a:t>
            </a:r>
            <a:r>
              <a:rPr lang="en-US" altLang="en-US" sz="2000" i="1" baseline="-25000" dirty="0"/>
              <a:t>i-2</a:t>
            </a:r>
            <a:r>
              <a:rPr lang="en-US" altLang="en-US" sz="2000" i="1" dirty="0"/>
              <a:t> - T</a:t>
            </a:r>
            <a:r>
              <a:rPr lang="en-US" altLang="en-US" sz="2000" i="1" baseline="-25000" dirty="0"/>
              <a:t>i-3</a:t>
            </a:r>
            <a:r>
              <a:rPr lang="en-US" altLang="en-US" sz="2000" i="1" dirty="0"/>
              <a:t> + T</a:t>
            </a:r>
            <a:r>
              <a:rPr lang="en-US" altLang="en-US" sz="2000" i="1" baseline="-25000" dirty="0"/>
              <a:t>i-1</a:t>
            </a:r>
            <a:r>
              <a:rPr lang="en-US" altLang="en-US" sz="2000" i="1" dirty="0"/>
              <a:t> - </a:t>
            </a:r>
            <a:r>
              <a:rPr lang="en-US" altLang="en-US" sz="2000" i="1" dirty="0" err="1"/>
              <a:t>T</a:t>
            </a:r>
            <a:r>
              <a:rPr lang="en-US" altLang="en-US" sz="2000" i="1" baseline="-25000" dirty="0" err="1"/>
              <a:t>i</a:t>
            </a:r>
            <a:r>
              <a:rPr lang="en-US" altLang="en-US" sz="2000" i="1" dirty="0"/>
              <a:t>)/2</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Using </a:t>
            </a:r>
            <a:r>
              <a:rPr lang="en-US" altLang="en-US" sz="2400" i="1" dirty="0"/>
              <a:t>t, t’ </a:t>
            </a:r>
            <a:r>
              <a:rPr lang="en-US" altLang="en-US" sz="2400" i="1" dirty="0">
                <a:cs typeface="Arial" panose="020B0604020202020204" pitchFamily="34" charset="0"/>
              </a:rPr>
              <a:t>≥</a:t>
            </a:r>
            <a:r>
              <a:rPr lang="en-US" altLang="en-US" sz="2400" i="1" dirty="0"/>
              <a:t> 0</a:t>
            </a:r>
            <a:r>
              <a:rPr lang="en-US" altLang="en-US" sz="2400" dirty="0"/>
              <a:t> it can be shown that </a:t>
            </a:r>
            <a:r>
              <a:rPr lang="en-US" altLang="en-US" sz="2400" i="1" dirty="0"/>
              <a:t>o</a:t>
            </a:r>
            <a:r>
              <a:rPr lang="en-US" altLang="en-US" sz="2400" i="1" baseline="-25000" dirty="0"/>
              <a:t>i</a:t>
            </a:r>
            <a:r>
              <a:rPr lang="en-US" altLang="en-US" sz="2400" i="1" dirty="0"/>
              <a:t> - d</a:t>
            </a:r>
            <a:r>
              <a:rPr lang="en-US" altLang="en-US" sz="2400" i="1" baseline="-25000" dirty="0"/>
              <a:t>i</a:t>
            </a:r>
            <a:r>
              <a:rPr lang="en-US" altLang="en-US" sz="2400" i="1" dirty="0"/>
              <a:t>/2 </a:t>
            </a:r>
            <a:r>
              <a:rPr lang="en-US" altLang="en-US" sz="2400" i="1" dirty="0">
                <a:cs typeface="Arial" panose="020B0604020202020204" pitchFamily="34" charset="0"/>
              </a:rPr>
              <a:t>≤</a:t>
            </a:r>
            <a:r>
              <a:rPr lang="en-US" altLang="en-US" sz="2400" i="1" dirty="0"/>
              <a:t> o </a:t>
            </a:r>
            <a:r>
              <a:rPr lang="en-US" altLang="en-US" sz="2400" i="1" dirty="0">
                <a:cs typeface="Arial" panose="020B0604020202020204" pitchFamily="34" charset="0"/>
              </a:rPr>
              <a:t>≤</a:t>
            </a:r>
            <a:r>
              <a:rPr lang="en-US" altLang="en-US" sz="2400" i="1" dirty="0"/>
              <a:t> o</a:t>
            </a:r>
            <a:r>
              <a:rPr lang="en-US" altLang="en-US" sz="2400" i="1" baseline="-25000" dirty="0"/>
              <a:t>i </a:t>
            </a:r>
            <a:r>
              <a:rPr lang="en-US" altLang="en-US" sz="2400" i="1" dirty="0"/>
              <a:t>+ d</a:t>
            </a:r>
            <a:r>
              <a:rPr lang="en-US" altLang="en-US" sz="2400" i="1" baseline="-25000" dirty="0"/>
              <a:t>i</a:t>
            </a:r>
            <a:r>
              <a:rPr lang="en-US" altLang="en-US" sz="2400" i="1" dirty="0"/>
              <a:t>/2</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 o</a:t>
            </a:r>
            <a:r>
              <a:rPr lang="en-US" altLang="en-US" sz="2000" i="1" baseline="-25000" dirty="0"/>
              <a:t>i</a:t>
            </a:r>
            <a:r>
              <a:rPr lang="en-US" altLang="en-US" sz="2000" dirty="0"/>
              <a:t> is an estimate for</a:t>
            </a:r>
            <a:r>
              <a:rPr lang="en-US" altLang="en-US" sz="2000" i="1" dirty="0"/>
              <a:t> o</a:t>
            </a:r>
            <a:r>
              <a:rPr lang="en-US" altLang="en-US" sz="2000" dirty="0"/>
              <a:t>, and </a:t>
            </a:r>
            <a:r>
              <a:rPr lang="en-US" altLang="en-US" sz="2000" i="1" dirty="0"/>
              <a:t>d</a:t>
            </a:r>
            <a:r>
              <a:rPr lang="en-US" altLang="en-US" sz="2000" i="1" baseline="-25000" dirty="0"/>
              <a:t>i</a:t>
            </a:r>
            <a:r>
              <a:rPr lang="en-US" altLang="en-US" sz="2000" dirty="0"/>
              <a:t> is a measure of the accuracy of estimate</a:t>
            </a:r>
          </a:p>
          <a:p>
            <a:pPr lvl="2">
              <a:lnSpc>
                <a:spcPct val="8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dirty="0"/>
          </a:p>
        </p:txBody>
      </p:sp>
    </p:spTree>
    <p:extLst>
      <p:ext uri="{BB962C8B-B14F-4D97-AF65-F5344CB8AC3E}">
        <p14:creationId xmlns:p14="http://schemas.microsoft.com/office/powerpoint/2010/main" val="37103655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1738313" y="373064"/>
            <a:ext cx="4908550" cy="522287"/>
          </a:xfrm>
          <a:ln w="9525"/>
          <a:effectLst>
            <a:outerShdw blurRad="63500" dist="107763" dir="2700000" algn="ctr" rotWithShape="0">
              <a:srgbClr val="790015">
                <a:alpha val="74997"/>
              </a:srgbClr>
            </a:outerShdw>
          </a:effectLst>
        </p:spPr>
        <p:txBody>
          <a:bodyPr>
            <a:normAutofit fontScale="90000"/>
          </a:bodyPr>
          <a:lstStyle/>
          <a:p>
            <a:pPr>
              <a:defRPr/>
            </a:pPr>
            <a:r>
              <a:rPr lang="en-GB"/>
              <a:t>Theoretical Base for NTP</a:t>
            </a:r>
          </a:p>
        </p:txBody>
      </p:sp>
      <p:grpSp>
        <p:nvGrpSpPr>
          <p:cNvPr id="4100" name="Group 3"/>
          <p:cNvGrpSpPr>
            <a:grpSpLocks/>
          </p:cNvGrpSpPr>
          <p:nvPr/>
        </p:nvGrpSpPr>
        <p:grpSpPr bwMode="auto">
          <a:xfrm>
            <a:off x="2571751" y="1287464"/>
            <a:ext cx="6549159" cy="1980287"/>
            <a:chOff x="579" y="1435"/>
            <a:chExt cx="5338" cy="1751"/>
          </a:xfrm>
        </p:grpSpPr>
        <p:sp>
          <p:nvSpPr>
            <p:cNvPr id="4104" name="Freeform 4"/>
            <p:cNvSpPr>
              <a:spLocks/>
            </p:cNvSpPr>
            <p:nvPr/>
          </p:nvSpPr>
          <p:spPr bwMode="auto">
            <a:xfrm>
              <a:off x="4949" y="1839"/>
              <a:ext cx="56" cy="93"/>
            </a:xfrm>
            <a:custGeom>
              <a:avLst/>
              <a:gdLst>
                <a:gd name="T0" fmla="*/ 18 w 56"/>
                <a:gd name="T1" fmla="*/ 93 h 93"/>
                <a:gd name="T2" fmla="*/ 0 w 56"/>
                <a:gd name="T3" fmla="*/ 75 h 93"/>
                <a:gd name="T4" fmla="*/ 56 w 56"/>
                <a:gd name="T5" fmla="*/ 0 h 93"/>
                <a:gd name="T6" fmla="*/ 37 w 56"/>
                <a:gd name="T7" fmla="*/ 93 h 93"/>
                <a:gd name="T8" fmla="*/ 18 w 56"/>
                <a:gd name="T9" fmla="*/ 93 h 93"/>
                <a:gd name="T10" fmla="*/ 0 60000 65536"/>
                <a:gd name="T11" fmla="*/ 0 60000 65536"/>
                <a:gd name="T12" fmla="*/ 0 60000 65536"/>
                <a:gd name="T13" fmla="*/ 0 60000 65536"/>
                <a:gd name="T14" fmla="*/ 0 60000 65536"/>
                <a:gd name="T15" fmla="*/ 0 w 56"/>
                <a:gd name="T16" fmla="*/ 0 h 93"/>
                <a:gd name="T17" fmla="*/ 56 w 56"/>
                <a:gd name="T18" fmla="*/ 93 h 93"/>
              </a:gdLst>
              <a:ahLst/>
              <a:cxnLst>
                <a:cxn ang="T10">
                  <a:pos x="T0" y="T1"/>
                </a:cxn>
                <a:cxn ang="T11">
                  <a:pos x="T2" y="T3"/>
                </a:cxn>
                <a:cxn ang="T12">
                  <a:pos x="T4" y="T5"/>
                </a:cxn>
                <a:cxn ang="T13">
                  <a:pos x="T6" y="T7"/>
                </a:cxn>
                <a:cxn ang="T14">
                  <a:pos x="T8" y="T9"/>
                </a:cxn>
              </a:cxnLst>
              <a:rect l="T15" t="T16" r="T17" b="T18"/>
              <a:pathLst>
                <a:path w="56" h="93">
                  <a:moveTo>
                    <a:pt x="18" y="93"/>
                  </a:moveTo>
                  <a:lnTo>
                    <a:pt x="0" y="75"/>
                  </a:lnTo>
                  <a:lnTo>
                    <a:pt x="56" y="0"/>
                  </a:lnTo>
                  <a:lnTo>
                    <a:pt x="37" y="93"/>
                  </a:lnTo>
                  <a:lnTo>
                    <a:pt x="18" y="93"/>
                  </a:lnTo>
                  <a:close/>
                </a:path>
              </a:pathLst>
            </a:custGeom>
            <a:solidFill>
              <a:srgbClr val="000000"/>
            </a:solidFill>
            <a:ln w="44450">
              <a:solidFill>
                <a:srgbClr val="000000"/>
              </a:solidFill>
              <a:round/>
              <a:headEnd/>
              <a:tailEnd/>
            </a:ln>
          </p:spPr>
          <p:txBody>
            <a:bodyPr/>
            <a:lstStyle/>
            <a:p>
              <a:endParaRPr lang="en-US"/>
            </a:p>
          </p:txBody>
        </p:sp>
        <p:sp>
          <p:nvSpPr>
            <p:cNvPr id="4105" name="Line 5"/>
            <p:cNvSpPr>
              <a:spLocks noChangeShapeType="1"/>
            </p:cNvSpPr>
            <p:nvPr/>
          </p:nvSpPr>
          <p:spPr bwMode="auto">
            <a:xfrm flipV="1">
              <a:off x="4649" y="1932"/>
              <a:ext cx="318" cy="823"/>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Freeform 6"/>
            <p:cNvSpPr>
              <a:spLocks/>
            </p:cNvSpPr>
            <p:nvPr/>
          </p:nvSpPr>
          <p:spPr bwMode="auto">
            <a:xfrm>
              <a:off x="3602" y="2624"/>
              <a:ext cx="56" cy="94"/>
            </a:xfrm>
            <a:custGeom>
              <a:avLst/>
              <a:gdLst>
                <a:gd name="T0" fmla="*/ 19 w 56"/>
                <a:gd name="T1" fmla="*/ 0 h 94"/>
                <a:gd name="T2" fmla="*/ 37 w 56"/>
                <a:gd name="T3" fmla="*/ 0 h 94"/>
                <a:gd name="T4" fmla="*/ 56 w 56"/>
                <a:gd name="T5" fmla="*/ 94 h 94"/>
                <a:gd name="T6" fmla="*/ 0 w 56"/>
                <a:gd name="T7" fmla="*/ 19 h 94"/>
                <a:gd name="T8" fmla="*/ 19 w 56"/>
                <a:gd name="T9" fmla="*/ 0 h 94"/>
                <a:gd name="T10" fmla="*/ 0 60000 65536"/>
                <a:gd name="T11" fmla="*/ 0 60000 65536"/>
                <a:gd name="T12" fmla="*/ 0 60000 65536"/>
                <a:gd name="T13" fmla="*/ 0 60000 65536"/>
                <a:gd name="T14" fmla="*/ 0 60000 65536"/>
                <a:gd name="T15" fmla="*/ 0 w 56"/>
                <a:gd name="T16" fmla="*/ 0 h 94"/>
                <a:gd name="T17" fmla="*/ 56 w 56"/>
                <a:gd name="T18" fmla="*/ 94 h 94"/>
              </a:gdLst>
              <a:ahLst/>
              <a:cxnLst>
                <a:cxn ang="T10">
                  <a:pos x="T0" y="T1"/>
                </a:cxn>
                <a:cxn ang="T11">
                  <a:pos x="T2" y="T3"/>
                </a:cxn>
                <a:cxn ang="T12">
                  <a:pos x="T4" y="T5"/>
                </a:cxn>
                <a:cxn ang="T13">
                  <a:pos x="T6" y="T7"/>
                </a:cxn>
                <a:cxn ang="T14">
                  <a:pos x="T8" y="T9"/>
                </a:cxn>
              </a:cxnLst>
              <a:rect l="T15" t="T16" r="T17" b="T18"/>
              <a:pathLst>
                <a:path w="56" h="94">
                  <a:moveTo>
                    <a:pt x="19" y="0"/>
                  </a:moveTo>
                  <a:lnTo>
                    <a:pt x="37" y="0"/>
                  </a:lnTo>
                  <a:lnTo>
                    <a:pt x="56" y="94"/>
                  </a:lnTo>
                  <a:lnTo>
                    <a:pt x="0" y="19"/>
                  </a:lnTo>
                  <a:lnTo>
                    <a:pt x="19" y="0"/>
                  </a:lnTo>
                  <a:close/>
                </a:path>
              </a:pathLst>
            </a:custGeom>
            <a:solidFill>
              <a:srgbClr val="000000"/>
            </a:solidFill>
            <a:ln w="44450">
              <a:solidFill>
                <a:srgbClr val="000000"/>
              </a:solidFill>
              <a:round/>
              <a:headEnd/>
              <a:tailEnd/>
            </a:ln>
          </p:spPr>
          <p:txBody>
            <a:bodyPr/>
            <a:lstStyle/>
            <a:p>
              <a:endParaRPr lang="en-US"/>
            </a:p>
          </p:txBody>
        </p:sp>
        <p:sp>
          <p:nvSpPr>
            <p:cNvPr id="4107" name="Line 7"/>
            <p:cNvSpPr>
              <a:spLocks noChangeShapeType="1"/>
            </p:cNvSpPr>
            <p:nvPr/>
          </p:nvSpPr>
          <p:spPr bwMode="auto">
            <a:xfrm>
              <a:off x="3321" y="1801"/>
              <a:ext cx="300" cy="823"/>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Freeform 8"/>
            <p:cNvSpPr>
              <a:spLocks/>
            </p:cNvSpPr>
            <p:nvPr/>
          </p:nvSpPr>
          <p:spPr bwMode="auto">
            <a:xfrm>
              <a:off x="2405" y="1839"/>
              <a:ext cx="56" cy="93"/>
            </a:xfrm>
            <a:custGeom>
              <a:avLst/>
              <a:gdLst>
                <a:gd name="T0" fmla="*/ 18 w 56"/>
                <a:gd name="T1" fmla="*/ 93 h 93"/>
                <a:gd name="T2" fmla="*/ 0 w 56"/>
                <a:gd name="T3" fmla="*/ 75 h 93"/>
                <a:gd name="T4" fmla="*/ 56 w 56"/>
                <a:gd name="T5" fmla="*/ 0 h 93"/>
                <a:gd name="T6" fmla="*/ 37 w 56"/>
                <a:gd name="T7" fmla="*/ 93 h 93"/>
                <a:gd name="T8" fmla="*/ 18 w 56"/>
                <a:gd name="T9" fmla="*/ 93 h 93"/>
                <a:gd name="T10" fmla="*/ 0 60000 65536"/>
                <a:gd name="T11" fmla="*/ 0 60000 65536"/>
                <a:gd name="T12" fmla="*/ 0 60000 65536"/>
                <a:gd name="T13" fmla="*/ 0 60000 65536"/>
                <a:gd name="T14" fmla="*/ 0 60000 65536"/>
                <a:gd name="T15" fmla="*/ 0 w 56"/>
                <a:gd name="T16" fmla="*/ 0 h 93"/>
                <a:gd name="T17" fmla="*/ 56 w 56"/>
                <a:gd name="T18" fmla="*/ 93 h 93"/>
              </a:gdLst>
              <a:ahLst/>
              <a:cxnLst>
                <a:cxn ang="T10">
                  <a:pos x="T0" y="T1"/>
                </a:cxn>
                <a:cxn ang="T11">
                  <a:pos x="T2" y="T3"/>
                </a:cxn>
                <a:cxn ang="T12">
                  <a:pos x="T4" y="T5"/>
                </a:cxn>
                <a:cxn ang="T13">
                  <a:pos x="T6" y="T7"/>
                </a:cxn>
                <a:cxn ang="T14">
                  <a:pos x="T8" y="T9"/>
                </a:cxn>
              </a:cxnLst>
              <a:rect l="T15" t="T16" r="T17" b="T18"/>
              <a:pathLst>
                <a:path w="56" h="93">
                  <a:moveTo>
                    <a:pt x="18" y="93"/>
                  </a:moveTo>
                  <a:lnTo>
                    <a:pt x="0" y="75"/>
                  </a:lnTo>
                  <a:lnTo>
                    <a:pt x="56" y="0"/>
                  </a:lnTo>
                  <a:lnTo>
                    <a:pt x="37" y="93"/>
                  </a:lnTo>
                  <a:lnTo>
                    <a:pt x="18" y="93"/>
                  </a:lnTo>
                  <a:close/>
                </a:path>
              </a:pathLst>
            </a:custGeom>
            <a:solidFill>
              <a:srgbClr val="000000"/>
            </a:solidFill>
            <a:ln w="44450">
              <a:solidFill>
                <a:srgbClr val="000000"/>
              </a:solidFill>
              <a:round/>
              <a:headEnd/>
              <a:tailEnd/>
            </a:ln>
          </p:spPr>
          <p:txBody>
            <a:bodyPr/>
            <a:lstStyle/>
            <a:p>
              <a:endParaRPr lang="en-US"/>
            </a:p>
          </p:txBody>
        </p:sp>
        <p:sp>
          <p:nvSpPr>
            <p:cNvPr id="4109" name="Line 9"/>
            <p:cNvSpPr>
              <a:spLocks noChangeShapeType="1"/>
            </p:cNvSpPr>
            <p:nvPr/>
          </p:nvSpPr>
          <p:spPr bwMode="auto">
            <a:xfrm flipV="1">
              <a:off x="2105" y="1932"/>
              <a:ext cx="318" cy="823"/>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Freeform 10"/>
            <p:cNvSpPr>
              <a:spLocks/>
            </p:cNvSpPr>
            <p:nvPr/>
          </p:nvSpPr>
          <p:spPr bwMode="auto">
            <a:xfrm>
              <a:off x="1189" y="2624"/>
              <a:ext cx="56" cy="94"/>
            </a:xfrm>
            <a:custGeom>
              <a:avLst/>
              <a:gdLst>
                <a:gd name="T0" fmla="*/ 37 w 56"/>
                <a:gd name="T1" fmla="*/ 0 h 94"/>
                <a:gd name="T2" fmla="*/ 56 w 56"/>
                <a:gd name="T3" fmla="*/ 0 h 94"/>
                <a:gd name="T4" fmla="*/ 56 w 56"/>
                <a:gd name="T5" fmla="*/ 94 h 94"/>
                <a:gd name="T6" fmla="*/ 0 w 56"/>
                <a:gd name="T7" fmla="*/ 19 h 94"/>
                <a:gd name="T8" fmla="*/ 37 w 56"/>
                <a:gd name="T9" fmla="*/ 0 h 94"/>
                <a:gd name="T10" fmla="*/ 0 60000 65536"/>
                <a:gd name="T11" fmla="*/ 0 60000 65536"/>
                <a:gd name="T12" fmla="*/ 0 60000 65536"/>
                <a:gd name="T13" fmla="*/ 0 60000 65536"/>
                <a:gd name="T14" fmla="*/ 0 60000 65536"/>
                <a:gd name="T15" fmla="*/ 0 w 56"/>
                <a:gd name="T16" fmla="*/ 0 h 94"/>
                <a:gd name="T17" fmla="*/ 56 w 56"/>
                <a:gd name="T18" fmla="*/ 94 h 94"/>
              </a:gdLst>
              <a:ahLst/>
              <a:cxnLst>
                <a:cxn ang="T10">
                  <a:pos x="T0" y="T1"/>
                </a:cxn>
                <a:cxn ang="T11">
                  <a:pos x="T2" y="T3"/>
                </a:cxn>
                <a:cxn ang="T12">
                  <a:pos x="T4" y="T5"/>
                </a:cxn>
                <a:cxn ang="T13">
                  <a:pos x="T6" y="T7"/>
                </a:cxn>
                <a:cxn ang="T14">
                  <a:pos x="T8" y="T9"/>
                </a:cxn>
              </a:cxnLst>
              <a:rect l="T15" t="T16" r="T17" b="T18"/>
              <a:pathLst>
                <a:path w="56" h="94">
                  <a:moveTo>
                    <a:pt x="37" y="0"/>
                  </a:moveTo>
                  <a:lnTo>
                    <a:pt x="56" y="0"/>
                  </a:lnTo>
                  <a:lnTo>
                    <a:pt x="56" y="94"/>
                  </a:lnTo>
                  <a:lnTo>
                    <a:pt x="0" y="19"/>
                  </a:lnTo>
                  <a:lnTo>
                    <a:pt x="37" y="0"/>
                  </a:lnTo>
                  <a:close/>
                </a:path>
              </a:pathLst>
            </a:custGeom>
            <a:solidFill>
              <a:srgbClr val="000000"/>
            </a:solidFill>
            <a:ln w="44450">
              <a:solidFill>
                <a:srgbClr val="000000"/>
              </a:solidFill>
              <a:round/>
              <a:headEnd/>
              <a:tailEnd/>
            </a:ln>
          </p:spPr>
          <p:txBody>
            <a:bodyPr/>
            <a:lstStyle/>
            <a:p>
              <a:endParaRPr lang="en-US"/>
            </a:p>
          </p:txBody>
        </p:sp>
        <p:sp>
          <p:nvSpPr>
            <p:cNvPr id="4111" name="Line 11"/>
            <p:cNvSpPr>
              <a:spLocks noChangeShapeType="1"/>
            </p:cNvSpPr>
            <p:nvPr/>
          </p:nvSpPr>
          <p:spPr bwMode="auto">
            <a:xfrm>
              <a:off x="1020" y="1801"/>
              <a:ext cx="206" cy="823"/>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Rectangle 12"/>
            <p:cNvSpPr>
              <a:spLocks noChangeArrowheads="1"/>
            </p:cNvSpPr>
            <p:nvPr/>
          </p:nvSpPr>
          <p:spPr bwMode="auto">
            <a:xfrm>
              <a:off x="579" y="2755"/>
              <a:ext cx="4639" cy="356"/>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4113" name="Rectangle 13"/>
            <p:cNvSpPr>
              <a:spLocks noChangeArrowheads="1"/>
            </p:cNvSpPr>
            <p:nvPr/>
          </p:nvSpPr>
          <p:spPr bwMode="auto">
            <a:xfrm>
              <a:off x="590" y="1435"/>
              <a:ext cx="4639" cy="355"/>
            </a:xfrm>
            <a:prstGeom prst="rect">
              <a:avLst/>
            </a:prstGeom>
            <a:solidFill>
              <a:srgbClr val="FFD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4114" name="Freeform 14"/>
            <p:cNvSpPr>
              <a:spLocks/>
            </p:cNvSpPr>
            <p:nvPr/>
          </p:nvSpPr>
          <p:spPr bwMode="auto">
            <a:xfrm>
              <a:off x="5285" y="1783"/>
              <a:ext cx="94" cy="56"/>
            </a:xfrm>
            <a:custGeom>
              <a:avLst/>
              <a:gdLst>
                <a:gd name="T0" fmla="*/ 0 w 94"/>
                <a:gd name="T1" fmla="*/ 18 h 56"/>
                <a:gd name="T2" fmla="*/ 0 w 94"/>
                <a:gd name="T3" fmla="*/ 0 h 56"/>
                <a:gd name="T4" fmla="*/ 94 w 94"/>
                <a:gd name="T5" fmla="*/ 18 h 56"/>
                <a:gd name="T6" fmla="*/ 0 w 94"/>
                <a:gd name="T7" fmla="*/ 56 h 56"/>
                <a:gd name="T8" fmla="*/ 0 w 94"/>
                <a:gd name="T9" fmla="*/ 18 h 56"/>
                <a:gd name="T10" fmla="*/ 0 60000 65536"/>
                <a:gd name="T11" fmla="*/ 0 60000 65536"/>
                <a:gd name="T12" fmla="*/ 0 60000 65536"/>
                <a:gd name="T13" fmla="*/ 0 60000 65536"/>
                <a:gd name="T14" fmla="*/ 0 60000 65536"/>
                <a:gd name="T15" fmla="*/ 0 w 94"/>
                <a:gd name="T16" fmla="*/ 0 h 56"/>
                <a:gd name="T17" fmla="*/ 94 w 94"/>
                <a:gd name="T18" fmla="*/ 56 h 56"/>
              </a:gdLst>
              <a:ahLst/>
              <a:cxnLst>
                <a:cxn ang="T10">
                  <a:pos x="T0" y="T1"/>
                </a:cxn>
                <a:cxn ang="T11">
                  <a:pos x="T2" y="T3"/>
                </a:cxn>
                <a:cxn ang="T12">
                  <a:pos x="T4" y="T5"/>
                </a:cxn>
                <a:cxn ang="T13">
                  <a:pos x="T6" y="T7"/>
                </a:cxn>
                <a:cxn ang="T14">
                  <a:pos x="T8" y="T9"/>
                </a:cxn>
              </a:cxnLst>
              <a:rect l="T15" t="T16" r="T17" b="T18"/>
              <a:pathLst>
                <a:path w="94" h="56">
                  <a:moveTo>
                    <a:pt x="0" y="18"/>
                  </a:moveTo>
                  <a:lnTo>
                    <a:pt x="0" y="0"/>
                  </a:lnTo>
                  <a:lnTo>
                    <a:pt x="94" y="18"/>
                  </a:lnTo>
                  <a:lnTo>
                    <a:pt x="0" y="56"/>
                  </a:lnTo>
                  <a:lnTo>
                    <a:pt x="0" y="18"/>
                  </a:lnTo>
                  <a:close/>
                </a:path>
              </a:pathLst>
            </a:custGeom>
            <a:solidFill>
              <a:srgbClr val="000000"/>
            </a:solidFill>
            <a:ln w="44450">
              <a:solidFill>
                <a:srgbClr val="000000"/>
              </a:solidFill>
              <a:round/>
              <a:headEnd/>
              <a:tailEnd/>
            </a:ln>
          </p:spPr>
          <p:txBody>
            <a:bodyPr/>
            <a:lstStyle/>
            <a:p>
              <a:endParaRPr lang="en-US"/>
            </a:p>
          </p:txBody>
        </p:sp>
        <p:sp>
          <p:nvSpPr>
            <p:cNvPr id="4115" name="Line 15"/>
            <p:cNvSpPr>
              <a:spLocks noChangeShapeType="1"/>
            </p:cNvSpPr>
            <p:nvPr/>
          </p:nvSpPr>
          <p:spPr bwMode="auto">
            <a:xfrm>
              <a:off x="590" y="1801"/>
              <a:ext cx="4695" cy="1"/>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Freeform 16"/>
            <p:cNvSpPr>
              <a:spLocks/>
            </p:cNvSpPr>
            <p:nvPr/>
          </p:nvSpPr>
          <p:spPr bwMode="auto">
            <a:xfrm>
              <a:off x="5285" y="2718"/>
              <a:ext cx="94" cy="56"/>
            </a:xfrm>
            <a:custGeom>
              <a:avLst/>
              <a:gdLst>
                <a:gd name="T0" fmla="*/ 0 w 94"/>
                <a:gd name="T1" fmla="*/ 37 h 56"/>
                <a:gd name="T2" fmla="*/ 0 w 94"/>
                <a:gd name="T3" fmla="*/ 0 h 56"/>
                <a:gd name="T4" fmla="*/ 94 w 94"/>
                <a:gd name="T5" fmla="*/ 37 h 56"/>
                <a:gd name="T6" fmla="*/ 0 w 94"/>
                <a:gd name="T7" fmla="*/ 56 h 56"/>
                <a:gd name="T8" fmla="*/ 0 w 94"/>
                <a:gd name="T9" fmla="*/ 37 h 56"/>
                <a:gd name="T10" fmla="*/ 0 60000 65536"/>
                <a:gd name="T11" fmla="*/ 0 60000 65536"/>
                <a:gd name="T12" fmla="*/ 0 60000 65536"/>
                <a:gd name="T13" fmla="*/ 0 60000 65536"/>
                <a:gd name="T14" fmla="*/ 0 60000 65536"/>
                <a:gd name="T15" fmla="*/ 0 w 94"/>
                <a:gd name="T16" fmla="*/ 0 h 56"/>
                <a:gd name="T17" fmla="*/ 94 w 94"/>
                <a:gd name="T18" fmla="*/ 56 h 56"/>
              </a:gdLst>
              <a:ahLst/>
              <a:cxnLst>
                <a:cxn ang="T10">
                  <a:pos x="T0" y="T1"/>
                </a:cxn>
                <a:cxn ang="T11">
                  <a:pos x="T2" y="T3"/>
                </a:cxn>
                <a:cxn ang="T12">
                  <a:pos x="T4" y="T5"/>
                </a:cxn>
                <a:cxn ang="T13">
                  <a:pos x="T6" y="T7"/>
                </a:cxn>
                <a:cxn ang="T14">
                  <a:pos x="T8" y="T9"/>
                </a:cxn>
              </a:cxnLst>
              <a:rect l="T15" t="T16" r="T17" b="T18"/>
              <a:pathLst>
                <a:path w="94" h="56">
                  <a:moveTo>
                    <a:pt x="0" y="37"/>
                  </a:moveTo>
                  <a:lnTo>
                    <a:pt x="0" y="0"/>
                  </a:lnTo>
                  <a:lnTo>
                    <a:pt x="94" y="37"/>
                  </a:lnTo>
                  <a:lnTo>
                    <a:pt x="0" y="56"/>
                  </a:lnTo>
                  <a:lnTo>
                    <a:pt x="0" y="37"/>
                  </a:lnTo>
                  <a:close/>
                </a:path>
              </a:pathLst>
            </a:custGeom>
            <a:solidFill>
              <a:srgbClr val="000000"/>
            </a:solidFill>
            <a:ln w="44450">
              <a:solidFill>
                <a:srgbClr val="000000"/>
              </a:solidFill>
              <a:round/>
              <a:headEnd/>
              <a:tailEnd/>
            </a:ln>
          </p:spPr>
          <p:txBody>
            <a:bodyPr/>
            <a:lstStyle/>
            <a:p>
              <a:endParaRPr lang="en-US"/>
            </a:p>
          </p:txBody>
        </p:sp>
        <p:sp>
          <p:nvSpPr>
            <p:cNvPr id="4117" name="Line 17"/>
            <p:cNvSpPr>
              <a:spLocks noChangeShapeType="1"/>
            </p:cNvSpPr>
            <p:nvPr/>
          </p:nvSpPr>
          <p:spPr bwMode="auto">
            <a:xfrm flipV="1">
              <a:off x="590" y="2745"/>
              <a:ext cx="4707" cy="10"/>
            </a:xfrm>
            <a:prstGeom prst="line">
              <a:avLst/>
            </a:prstGeom>
            <a:noFill/>
            <a:ln w="444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Rectangle 18"/>
            <p:cNvSpPr>
              <a:spLocks noChangeArrowheads="1"/>
            </p:cNvSpPr>
            <p:nvPr/>
          </p:nvSpPr>
          <p:spPr bwMode="auto">
            <a:xfrm>
              <a:off x="3629" y="2914"/>
              <a:ext cx="12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a:t>
              </a:r>
              <a:endParaRPr lang="en-GB" altLang="en-US" sz="2400">
                <a:solidFill>
                  <a:schemeClr val="tx1"/>
                </a:solidFill>
                <a:latin typeface="Times" panose="02020603050405020304" pitchFamily="18" charset="0"/>
              </a:endParaRPr>
            </a:p>
          </p:txBody>
        </p:sp>
        <p:sp>
          <p:nvSpPr>
            <p:cNvPr id="4119" name="Rectangle 19"/>
            <p:cNvSpPr>
              <a:spLocks noChangeArrowheads="1"/>
            </p:cNvSpPr>
            <p:nvPr/>
          </p:nvSpPr>
          <p:spPr bwMode="auto">
            <a:xfrm>
              <a:off x="3721" y="2982"/>
              <a:ext cx="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i</a:t>
              </a:r>
              <a:endParaRPr lang="en-GB" altLang="en-US" sz="2400">
                <a:solidFill>
                  <a:schemeClr val="tx1"/>
                </a:solidFill>
                <a:latin typeface="Times" panose="02020603050405020304" pitchFamily="18" charset="0"/>
              </a:endParaRPr>
            </a:p>
          </p:txBody>
        </p:sp>
        <p:sp>
          <p:nvSpPr>
            <p:cNvPr id="4120" name="Rectangle 20"/>
            <p:cNvSpPr>
              <a:spLocks noChangeArrowheads="1"/>
            </p:cNvSpPr>
            <p:nvPr/>
          </p:nvSpPr>
          <p:spPr bwMode="auto">
            <a:xfrm>
              <a:off x="3237" y="1587"/>
              <a:ext cx="12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a:t>
              </a:r>
              <a:endParaRPr lang="en-GB" altLang="en-US" sz="2400">
                <a:solidFill>
                  <a:schemeClr val="tx1"/>
                </a:solidFill>
                <a:latin typeface="Times" panose="02020603050405020304" pitchFamily="18" charset="0"/>
              </a:endParaRPr>
            </a:p>
          </p:txBody>
        </p:sp>
        <p:sp>
          <p:nvSpPr>
            <p:cNvPr id="4121" name="Rectangle 21"/>
            <p:cNvSpPr>
              <a:spLocks noChangeArrowheads="1"/>
            </p:cNvSpPr>
            <p:nvPr/>
          </p:nvSpPr>
          <p:spPr bwMode="auto">
            <a:xfrm>
              <a:off x="3329" y="1654"/>
              <a:ext cx="1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i-1</a:t>
              </a:r>
              <a:endParaRPr lang="en-GB" altLang="en-US" sz="2400">
                <a:solidFill>
                  <a:schemeClr val="tx1"/>
                </a:solidFill>
                <a:latin typeface="Times" panose="02020603050405020304" pitchFamily="18" charset="0"/>
              </a:endParaRPr>
            </a:p>
          </p:txBody>
        </p:sp>
        <p:sp>
          <p:nvSpPr>
            <p:cNvPr id="4122" name="Rectangle 22"/>
            <p:cNvSpPr>
              <a:spLocks noChangeArrowheads="1"/>
            </p:cNvSpPr>
            <p:nvPr/>
          </p:nvSpPr>
          <p:spPr bwMode="auto">
            <a:xfrm>
              <a:off x="2339" y="1587"/>
              <a:ext cx="12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a:t>
              </a:r>
              <a:endParaRPr lang="en-GB" altLang="en-US" sz="2400">
                <a:solidFill>
                  <a:schemeClr val="tx1"/>
                </a:solidFill>
                <a:latin typeface="Times" panose="02020603050405020304" pitchFamily="18" charset="0"/>
              </a:endParaRPr>
            </a:p>
          </p:txBody>
        </p:sp>
        <p:sp>
          <p:nvSpPr>
            <p:cNvPr id="4123" name="Rectangle 23"/>
            <p:cNvSpPr>
              <a:spLocks noChangeArrowheads="1"/>
            </p:cNvSpPr>
            <p:nvPr/>
          </p:nvSpPr>
          <p:spPr bwMode="auto">
            <a:xfrm>
              <a:off x="2431" y="1654"/>
              <a:ext cx="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i</a:t>
              </a:r>
              <a:endParaRPr lang="en-GB" altLang="en-US" sz="2400">
                <a:solidFill>
                  <a:schemeClr val="tx1"/>
                </a:solidFill>
                <a:latin typeface="Times" panose="02020603050405020304" pitchFamily="18" charset="0"/>
              </a:endParaRPr>
            </a:p>
          </p:txBody>
        </p:sp>
        <p:sp>
          <p:nvSpPr>
            <p:cNvPr id="4124" name="Rectangle 24"/>
            <p:cNvSpPr>
              <a:spLocks noChangeArrowheads="1"/>
            </p:cNvSpPr>
            <p:nvPr/>
          </p:nvSpPr>
          <p:spPr bwMode="auto">
            <a:xfrm>
              <a:off x="2467" y="1654"/>
              <a:ext cx="14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-2</a:t>
              </a:r>
              <a:endParaRPr lang="en-GB" altLang="en-US" sz="2400">
                <a:solidFill>
                  <a:schemeClr val="tx1"/>
                </a:solidFill>
                <a:latin typeface="Times" panose="02020603050405020304" pitchFamily="18" charset="0"/>
              </a:endParaRPr>
            </a:p>
          </p:txBody>
        </p:sp>
        <p:sp>
          <p:nvSpPr>
            <p:cNvPr id="4125" name="Rectangle 25"/>
            <p:cNvSpPr>
              <a:spLocks noChangeArrowheads="1"/>
            </p:cNvSpPr>
            <p:nvPr/>
          </p:nvSpPr>
          <p:spPr bwMode="auto">
            <a:xfrm>
              <a:off x="2039" y="2914"/>
              <a:ext cx="12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a:t>
              </a:r>
              <a:endParaRPr lang="en-GB" altLang="en-US" sz="2400">
                <a:solidFill>
                  <a:schemeClr val="tx1"/>
                </a:solidFill>
                <a:latin typeface="Times" panose="02020603050405020304" pitchFamily="18" charset="0"/>
              </a:endParaRPr>
            </a:p>
          </p:txBody>
        </p:sp>
        <p:sp>
          <p:nvSpPr>
            <p:cNvPr id="4126" name="Rectangle 26"/>
            <p:cNvSpPr>
              <a:spLocks noChangeArrowheads="1"/>
            </p:cNvSpPr>
            <p:nvPr/>
          </p:nvSpPr>
          <p:spPr bwMode="auto">
            <a:xfrm>
              <a:off x="2130" y="2982"/>
              <a:ext cx="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i</a:t>
              </a:r>
              <a:endParaRPr lang="en-GB" altLang="en-US" sz="2400">
                <a:solidFill>
                  <a:schemeClr val="tx1"/>
                </a:solidFill>
                <a:latin typeface="Times" panose="02020603050405020304" pitchFamily="18" charset="0"/>
              </a:endParaRPr>
            </a:p>
          </p:txBody>
        </p:sp>
        <p:sp>
          <p:nvSpPr>
            <p:cNvPr id="4127" name="Rectangle 27"/>
            <p:cNvSpPr>
              <a:spLocks noChangeArrowheads="1"/>
            </p:cNvSpPr>
            <p:nvPr/>
          </p:nvSpPr>
          <p:spPr bwMode="auto">
            <a:xfrm>
              <a:off x="2167" y="2982"/>
              <a:ext cx="5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a:t>
              </a:r>
              <a:endParaRPr lang="en-GB" altLang="en-US" sz="2400">
                <a:solidFill>
                  <a:schemeClr val="tx1"/>
                </a:solidFill>
                <a:latin typeface="Times" panose="02020603050405020304" pitchFamily="18" charset="0"/>
              </a:endParaRPr>
            </a:p>
          </p:txBody>
        </p:sp>
        <p:sp>
          <p:nvSpPr>
            <p:cNvPr id="4128" name="Rectangle 28"/>
            <p:cNvSpPr>
              <a:spLocks noChangeArrowheads="1"/>
            </p:cNvSpPr>
            <p:nvPr/>
          </p:nvSpPr>
          <p:spPr bwMode="auto">
            <a:xfrm>
              <a:off x="2244" y="2982"/>
              <a:ext cx="8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500">
                  <a:solidFill>
                    <a:srgbClr val="000000"/>
                  </a:solidFill>
                  <a:latin typeface="Arial" panose="020B0604020202020204" pitchFamily="34" charset="0"/>
                </a:rPr>
                <a:t>3</a:t>
              </a:r>
              <a:endParaRPr lang="en-GB" altLang="en-US" sz="2400">
                <a:solidFill>
                  <a:schemeClr val="tx1"/>
                </a:solidFill>
                <a:latin typeface="Times" panose="02020603050405020304" pitchFamily="18" charset="0"/>
              </a:endParaRPr>
            </a:p>
          </p:txBody>
        </p:sp>
        <p:sp>
          <p:nvSpPr>
            <p:cNvPr id="4129" name="Rectangle 29"/>
            <p:cNvSpPr>
              <a:spLocks noChangeArrowheads="1"/>
            </p:cNvSpPr>
            <p:nvPr/>
          </p:nvSpPr>
          <p:spPr bwMode="auto">
            <a:xfrm>
              <a:off x="786" y="1587"/>
              <a:ext cx="77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Server B</a:t>
              </a:r>
              <a:endParaRPr lang="en-GB" altLang="en-US" sz="2400">
                <a:solidFill>
                  <a:schemeClr val="tx1"/>
                </a:solidFill>
                <a:latin typeface="Times" panose="02020603050405020304" pitchFamily="18" charset="0"/>
              </a:endParaRPr>
            </a:p>
          </p:txBody>
        </p:sp>
        <p:sp>
          <p:nvSpPr>
            <p:cNvPr id="4130" name="Rectangle 30"/>
            <p:cNvSpPr>
              <a:spLocks noChangeArrowheads="1"/>
            </p:cNvSpPr>
            <p:nvPr/>
          </p:nvSpPr>
          <p:spPr bwMode="auto">
            <a:xfrm>
              <a:off x="786" y="2914"/>
              <a:ext cx="76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Server A</a:t>
              </a:r>
              <a:endParaRPr lang="en-GB" altLang="en-US" sz="2400">
                <a:solidFill>
                  <a:schemeClr val="tx1"/>
                </a:solidFill>
                <a:latin typeface="Times" panose="02020603050405020304" pitchFamily="18" charset="0"/>
              </a:endParaRPr>
            </a:p>
          </p:txBody>
        </p:sp>
        <p:sp>
          <p:nvSpPr>
            <p:cNvPr id="4131" name="Rectangle 31"/>
            <p:cNvSpPr>
              <a:spLocks noChangeArrowheads="1"/>
            </p:cNvSpPr>
            <p:nvPr/>
          </p:nvSpPr>
          <p:spPr bwMode="auto">
            <a:xfrm>
              <a:off x="5480" y="1735"/>
              <a:ext cx="4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Time</a:t>
              </a:r>
              <a:endParaRPr lang="en-GB" altLang="en-US" sz="2400">
                <a:solidFill>
                  <a:schemeClr val="tx1"/>
                </a:solidFill>
                <a:latin typeface="Times" panose="02020603050405020304" pitchFamily="18" charset="0"/>
              </a:endParaRPr>
            </a:p>
          </p:txBody>
        </p:sp>
        <p:sp>
          <p:nvSpPr>
            <p:cNvPr id="4132" name="Rectangle 32"/>
            <p:cNvSpPr>
              <a:spLocks noChangeArrowheads="1"/>
            </p:cNvSpPr>
            <p:nvPr/>
          </p:nvSpPr>
          <p:spPr bwMode="auto">
            <a:xfrm>
              <a:off x="2469" y="2184"/>
              <a:ext cx="16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m</a:t>
              </a:r>
              <a:endParaRPr lang="en-GB" altLang="en-US" sz="2400">
                <a:solidFill>
                  <a:schemeClr val="tx1"/>
                </a:solidFill>
                <a:latin typeface="Times" panose="02020603050405020304" pitchFamily="18" charset="0"/>
              </a:endParaRPr>
            </a:p>
          </p:txBody>
        </p:sp>
        <p:sp>
          <p:nvSpPr>
            <p:cNvPr id="4133" name="Rectangle 33"/>
            <p:cNvSpPr>
              <a:spLocks noChangeArrowheads="1"/>
            </p:cNvSpPr>
            <p:nvPr/>
          </p:nvSpPr>
          <p:spPr bwMode="auto">
            <a:xfrm>
              <a:off x="3668" y="2184"/>
              <a:ext cx="20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m'</a:t>
              </a:r>
              <a:endParaRPr lang="en-GB" altLang="en-US" sz="2400">
                <a:solidFill>
                  <a:schemeClr val="tx1"/>
                </a:solidFill>
                <a:latin typeface="Times" panose="02020603050405020304" pitchFamily="18" charset="0"/>
              </a:endParaRPr>
            </a:p>
          </p:txBody>
        </p:sp>
        <p:sp>
          <p:nvSpPr>
            <p:cNvPr id="4134" name="Rectangle 34"/>
            <p:cNvSpPr>
              <a:spLocks noChangeArrowheads="1"/>
            </p:cNvSpPr>
            <p:nvPr/>
          </p:nvSpPr>
          <p:spPr bwMode="auto">
            <a:xfrm>
              <a:off x="5481" y="2708"/>
              <a:ext cx="4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lnSpc>
                  <a:spcPct val="100000"/>
                </a:lnSpc>
              </a:pPr>
              <a:r>
                <a:rPr lang="en-GB" altLang="en-US" sz="1900">
                  <a:solidFill>
                    <a:srgbClr val="000000"/>
                  </a:solidFill>
                  <a:latin typeface="Arial" panose="020B0604020202020204" pitchFamily="34" charset="0"/>
                </a:rPr>
                <a:t>Time</a:t>
              </a:r>
              <a:endParaRPr lang="en-GB" altLang="en-US" sz="2400">
                <a:solidFill>
                  <a:schemeClr val="tx1"/>
                </a:solidFill>
                <a:latin typeface="Times" panose="02020603050405020304" pitchFamily="18" charset="0"/>
              </a:endParaRPr>
            </a:p>
          </p:txBody>
        </p:sp>
      </p:grpSp>
      <p:sp>
        <p:nvSpPr>
          <p:cNvPr id="4101" name="Text Box 35"/>
          <p:cNvSpPr txBox="1">
            <a:spLocks noChangeArrowheads="1"/>
          </p:cNvSpPr>
          <p:nvPr/>
        </p:nvSpPr>
        <p:spPr bwMode="auto">
          <a:xfrm>
            <a:off x="2339975" y="3756025"/>
            <a:ext cx="184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buFontTx/>
              <a:buChar char="•"/>
            </a:pPr>
            <a:endParaRPr lang="en-US" altLang="en-US" sz="1800">
              <a:solidFill>
                <a:schemeClr val="hlink"/>
              </a:solidFill>
            </a:endParaRPr>
          </a:p>
        </p:txBody>
      </p:sp>
      <p:sp>
        <p:nvSpPr>
          <p:cNvPr id="4102" name="Text Box 36"/>
          <p:cNvSpPr txBox="1">
            <a:spLocks noChangeArrowheads="1"/>
          </p:cNvSpPr>
          <p:nvPr/>
        </p:nvSpPr>
        <p:spPr bwMode="auto">
          <a:xfrm>
            <a:off x="2714626" y="3954464"/>
            <a:ext cx="1847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4103" name="Text Box 37"/>
          <p:cNvSpPr txBox="1">
            <a:spLocks noChangeArrowheads="1"/>
          </p:cNvSpPr>
          <p:nvPr/>
        </p:nvSpPr>
        <p:spPr bwMode="auto">
          <a:xfrm>
            <a:off x="1901825" y="3641726"/>
            <a:ext cx="378618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buFontTx/>
              <a:buChar char="•"/>
            </a:pPr>
            <a:r>
              <a:rPr lang="en-US" altLang="en-US" sz="1800">
                <a:solidFill>
                  <a:schemeClr val="hlink"/>
                </a:solidFill>
              </a:rPr>
              <a:t> </a:t>
            </a:r>
            <a:r>
              <a:rPr lang="en-US" altLang="en-US" sz="1800" i="1">
                <a:solidFill>
                  <a:schemeClr val="hlink"/>
                </a:solidFill>
              </a:rPr>
              <a:t>t</a:t>
            </a:r>
            <a:r>
              <a:rPr lang="en-US" altLang="en-US" sz="1800">
                <a:solidFill>
                  <a:schemeClr val="hlink"/>
                </a:solidFill>
              </a:rPr>
              <a:t> and </a:t>
            </a:r>
            <a:r>
              <a:rPr lang="en-US" altLang="en-US" sz="1800" i="1">
                <a:solidFill>
                  <a:schemeClr val="hlink"/>
                </a:solidFill>
              </a:rPr>
              <a:t>t</a:t>
            </a:r>
            <a:r>
              <a:rPr lang="ja-JP" altLang="en-US" sz="1800" i="1">
                <a:solidFill>
                  <a:schemeClr val="hlink"/>
                </a:solidFill>
              </a:rPr>
              <a:t>’</a:t>
            </a:r>
            <a:r>
              <a:rPr lang="en-US" altLang="ja-JP" sz="1800" i="1">
                <a:solidFill>
                  <a:schemeClr val="hlink"/>
                </a:solidFill>
              </a:rPr>
              <a:t>:</a:t>
            </a:r>
            <a:r>
              <a:rPr lang="en-US" altLang="ja-JP" sz="1800">
                <a:solidFill>
                  <a:schemeClr val="hlink"/>
                </a:solidFill>
              </a:rPr>
              <a:t> actual transmission times </a:t>
            </a:r>
          </a:p>
          <a:p>
            <a:r>
              <a:rPr lang="en-US" altLang="en-US" sz="1800">
                <a:solidFill>
                  <a:schemeClr val="hlink"/>
                </a:solidFill>
              </a:rPr>
              <a:t>       for </a:t>
            </a:r>
            <a:r>
              <a:rPr lang="en-US" altLang="en-US" sz="1800" i="1">
                <a:solidFill>
                  <a:schemeClr val="hlink"/>
                </a:solidFill>
              </a:rPr>
              <a:t>m</a:t>
            </a:r>
            <a:r>
              <a:rPr lang="en-US" altLang="en-US" sz="1800">
                <a:solidFill>
                  <a:schemeClr val="hlink"/>
                </a:solidFill>
              </a:rPr>
              <a:t> and </a:t>
            </a:r>
            <a:r>
              <a:rPr lang="en-US" altLang="en-US" sz="1800" i="1">
                <a:solidFill>
                  <a:schemeClr val="hlink"/>
                </a:solidFill>
              </a:rPr>
              <a:t>m</a:t>
            </a:r>
            <a:r>
              <a:rPr lang="ja-JP" altLang="en-US" sz="1800" i="1">
                <a:solidFill>
                  <a:schemeClr val="hlink"/>
                </a:solidFill>
              </a:rPr>
              <a:t>’</a:t>
            </a:r>
            <a:r>
              <a:rPr lang="en-US" altLang="ja-JP" sz="1800" i="1">
                <a:solidFill>
                  <a:schemeClr val="hlink"/>
                </a:solidFill>
              </a:rPr>
              <a:t>(unknown)</a:t>
            </a:r>
          </a:p>
          <a:p>
            <a:pPr>
              <a:buFontTx/>
              <a:buChar char="•"/>
            </a:pPr>
            <a:r>
              <a:rPr lang="en-US" altLang="en-US" sz="1800" i="1">
                <a:solidFill>
                  <a:schemeClr val="hlink"/>
                </a:solidFill>
              </a:rPr>
              <a:t> o</a:t>
            </a:r>
            <a:r>
              <a:rPr lang="en-US" altLang="en-US" sz="1800">
                <a:solidFill>
                  <a:schemeClr val="hlink"/>
                </a:solidFill>
              </a:rPr>
              <a:t>:  </a:t>
            </a:r>
            <a:r>
              <a:rPr lang="en-US" altLang="en-US" sz="1800" u="sng">
                <a:solidFill>
                  <a:schemeClr val="hlink"/>
                </a:solidFill>
              </a:rPr>
              <a:t>true</a:t>
            </a:r>
            <a:r>
              <a:rPr lang="en-US" altLang="en-US" sz="1800">
                <a:solidFill>
                  <a:schemeClr val="hlink"/>
                </a:solidFill>
              </a:rPr>
              <a:t> offset of clock at </a:t>
            </a:r>
            <a:r>
              <a:rPr lang="en-US" altLang="en-US" sz="1800" i="1">
                <a:solidFill>
                  <a:schemeClr val="hlink"/>
                </a:solidFill>
              </a:rPr>
              <a:t>B</a:t>
            </a:r>
            <a:r>
              <a:rPr lang="en-US" altLang="en-US" sz="1800">
                <a:solidFill>
                  <a:schemeClr val="hlink"/>
                </a:solidFill>
              </a:rPr>
              <a:t> </a:t>
            </a:r>
          </a:p>
          <a:p>
            <a:r>
              <a:rPr lang="en-US" altLang="en-US" sz="1800">
                <a:solidFill>
                  <a:schemeClr val="hlink"/>
                </a:solidFill>
              </a:rPr>
              <a:t>       relative to clock at </a:t>
            </a:r>
            <a:r>
              <a:rPr lang="en-US" altLang="en-US" sz="1800" i="1">
                <a:solidFill>
                  <a:schemeClr val="hlink"/>
                </a:solidFill>
              </a:rPr>
              <a:t>A</a:t>
            </a:r>
          </a:p>
          <a:p>
            <a:pPr>
              <a:buFontTx/>
              <a:buChar char="•"/>
            </a:pPr>
            <a:r>
              <a:rPr lang="en-US" altLang="en-US" sz="1800" i="1">
                <a:solidFill>
                  <a:schemeClr val="hlink"/>
                </a:solidFill>
              </a:rPr>
              <a:t> o</a:t>
            </a:r>
            <a:r>
              <a:rPr lang="en-US" altLang="en-US" sz="1800" i="1" baseline="-25000">
                <a:solidFill>
                  <a:schemeClr val="hlink"/>
                </a:solidFill>
              </a:rPr>
              <a:t>i</a:t>
            </a:r>
            <a:r>
              <a:rPr lang="en-US" altLang="en-US" sz="1800">
                <a:solidFill>
                  <a:schemeClr val="hlink"/>
                </a:solidFill>
              </a:rPr>
              <a:t>: </a:t>
            </a:r>
            <a:r>
              <a:rPr lang="en-US" altLang="en-US" sz="1800" u="sng">
                <a:solidFill>
                  <a:schemeClr val="hlink"/>
                </a:solidFill>
              </a:rPr>
              <a:t>estimate</a:t>
            </a:r>
            <a:r>
              <a:rPr lang="en-US" altLang="en-US" sz="1800">
                <a:solidFill>
                  <a:schemeClr val="hlink"/>
                </a:solidFill>
              </a:rPr>
              <a:t> of actual offset   </a:t>
            </a:r>
          </a:p>
          <a:p>
            <a:r>
              <a:rPr lang="en-US" altLang="en-US" sz="1800">
                <a:solidFill>
                  <a:schemeClr val="hlink"/>
                </a:solidFill>
              </a:rPr>
              <a:t>       between the two clocks</a:t>
            </a:r>
          </a:p>
          <a:p>
            <a:pPr>
              <a:buFontTx/>
              <a:buChar char="•"/>
            </a:pPr>
            <a:r>
              <a:rPr lang="en-US" altLang="en-US" sz="1800" i="1">
                <a:solidFill>
                  <a:schemeClr val="hlink"/>
                </a:solidFill>
              </a:rPr>
              <a:t> d</a:t>
            </a:r>
            <a:r>
              <a:rPr lang="en-US" altLang="en-US" sz="1800" i="1" baseline="-25000">
                <a:solidFill>
                  <a:schemeClr val="hlink"/>
                </a:solidFill>
              </a:rPr>
              <a:t>i</a:t>
            </a:r>
            <a:r>
              <a:rPr lang="en-US" altLang="en-US" sz="1800">
                <a:solidFill>
                  <a:schemeClr val="hlink"/>
                </a:solidFill>
              </a:rPr>
              <a:t>: estimate of </a:t>
            </a:r>
            <a:r>
              <a:rPr lang="en-US" altLang="en-US" sz="1800" u="sng">
                <a:solidFill>
                  <a:schemeClr val="hlink"/>
                </a:solidFill>
              </a:rPr>
              <a:t>accuracy</a:t>
            </a:r>
            <a:r>
              <a:rPr lang="en-US" altLang="en-US" sz="1800">
                <a:solidFill>
                  <a:schemeClr val="hlink"/>
                </a:solidFill>
              </a:rPr>
              <a:t> of </a:t>
            </a:r>
            <a:r>
              <a:rPr lang="en-US" altLang="en-US" sz="1800" i="1">
                <a:solidFill>
                  <a:schemeClr val="hlink"/>
                </a:solidFill>
              </a:rPr>
              <a:t>o</a:t>
            </a:r>
            <a:r>
              <a:rPr lang="en-US" altLang="en-US" sz="1800" i="1" baseline="-25000">
                <a:solidFill>
                  <a:schemeClr val="hlink"/>
                </a:solidFill>
              </a:rPr>
              <a:t>i</a:t>
            </a:r>
            <a:r>
              <a:rPr lang="en-US" altLang="en-US" sz="1800">
                <a:solidFill>
                  <a:schemeClr val="hlink"/>
                </a:solidFill>
              </a:rPr>
              <a:t> ;</a:t>
            </a:r>
          </a:p>
          <a:p>
            <a:r>
              <a:rPr lang="en-US" altLang="en-US" sz="1800">
                <a:solidFill>
                  <a:schemeClr val="hlink"/>
                </a:solidFill>
              </a:rPr>
              <a:t>       total transmission times for </a:t>
            </a:r>
            <a:r>
              <a:rPr lang="en-US" altLang="en-US" sz="1800" i="1">
                <a:solidFill>
                  <a:schemeClr val="hlink"/>
                </a:solidFill>
              </a:rPr>
              <a:t>m</a:t>
            </a:r>
            <a:r>
              <a:rPr lang="en-US" altLang="en-US" sz="1800">
                <a:solidFill>
                  <a:schemeClr val="hlink"/>
                </a:solidFill>
              </a:rPr>
              <a:t> </a:t>
            </a:r>
          </a:p>
          <a:p>
            <a:r>
              <a:rPr lang="en-US" altLang="en-US" sz="1800">
                <a:solidFill>
                  <a:schemeClr val="hlink"/>
                </a:solidFill>
              </a:rPr>
              <a:t>       and </a:t>
            </a:r>
            <a:r>
              <a:rPr lang="en-US" altLang="en-US" sz="1800" i="1">
                <a:solidFill>
                  <a:schemeClr val="hlink"/>
                </a:solidFill>
              </a:rPr>
              <a:t>m</a:t>
            </a:r>
            <a:r>
              <a:rPr lang="ja-JP" altLang="en-US" sz="1800" i="1">
                <a:solidFill>
                  <a:schemeClr val="hlink"/>
                </a:solidFill>
              </a:rPr>
              <a:t>’</a:t>
            </a:r>
            <a:r>
              <a:rPr lang="en-US" altLang="ja-JP" sz="1800">
                <a:solidFill>
                  <a:schemeClr val="hlink"/>
                </a:solidFill>
              </a:rPr>
              <a:t>; </a:t>
            </a:r>
            <a:r>
              <a:rPr lang="en-US" altLang="ja-JP" sz="1800" i="1">
                <a:solidFill>
                  <a:schemeClr val="hlink"/>
                </a:solidFill>
              </a:rPr>
              <a:t>d</a:t>
            </a:r>
            <a:r>
              <a:rPr lang="en-US" altLang="ja-JP" sz="1800" i="1" baseline="-25000">
                <a:solidFill>
                  <a:schemeClr val="hlink"/>
                </a:solidFill>
              </a:rPr>
              <a:t>i</a:t>
            </a:r>
            <a:r>
              <a:rPr lang="en-US" altLang="ja-JP" sz="1800" i="1">
                <a:solidFill>
                  <a:schemeClr val="hlink"/>
                </a:solidFill>
              </a:rPr>
              <a:t>=t+t</a:t>
            </a:r>
            <a:r>
              <a:rPr lang="ja-JP" altLang="en-US" sz="1800" i="1">
                <a:solidFill>
                  <a:schemeClr val="hlink"/>
                </a:solidFill>
              </a:rPr>
              <a:t>’</a:t>
            </a:r>
            <a:endParaRPr lang="en-US" altLang="en-US" sz="1800" i="1">
              <a:solidFill>
                <a:schemeClr val="hlink"/>
              </a:solidFill>
            </a:endParaRPr>
          </a:p>
        </p:txBody>
      </p:sp>
      <p:graphicFrame>
        <p:nvGraphicFramePr>
          <p:cNvPr id="4098" name="Object 2"/>
          <p:cNvGraphicFramePr>
            <a:graphicFrameLocks noChangeAspect="1"/>
          </p:cNvGraphicFramePr>
          <p:nvPr/>
        </p:nvGraphicFramePr>
        <p:xfrm>
          <a:off x="5913439" y="3238500"/>
          <a:ext cx="3335337" cy="3176588"/>
        </p:xfrm>
        <a:graphic>
          <a:graphicData uri="http://schemas.openxmlformats.org/presentationml/2006/ole">
            <mc:AlternateContent xmlns:mc="http://schemas.openxmlformats.org/markup-compatibility/2006">
              <mc:Choice xmlns:v="urn:schemas-microsoft-com:vml" Requires="v">
                <p:oleObj spid="_x0000_s1044" name="Equation" r:id="rId4" imgW="1866900" imgH="1778000" progId="Equation.3">
                  <p:embed/>
                </p:oleObj>
              </mc:Choice>
              <mc:Fallback>
                <p:oleObj name="Equation" r:id="rId4" imgW="1866900" imgH="1778000" progId="Equation.3">
                  <p:embed/>
                  <p:pic>
                    <p:nvPicPr>
                      <p:cNvPr id="40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439" y="3238500"/>
                        <a:ext cx="3335337" cy="317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37862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1847850" y="32861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Network Time Protocol</a:t>
            </a:r>
          </a:p>
        </p:txBody>
      </p:sp>
      <p:sp>
        <p:nvSpPr>
          <p:cNvPr id="23554" name="Rectangle 2"/>
          <p:cNvSpPr>
            <a:spLocks noGrp="1" noChangeArrowheads="1"/>
          </p:cNvSpPr>
          <p:nvPr>
            <p:ph type="body" idx="4294967295"/>
          </p:nvPr>
        </p:nvSpPr>
        <p:spPr>
          <a:xfrm>
            <a:off x="1752600" y="1484314"/>
            <a:ext cx="9600028" cy="4705471"/>
          </a:xfrm>
          <a:ln/>
        </p:spPr>
        <p:txBody>
          <a:bodyPr>
            <a:no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Servers apply a data filtering algorithm to successive pairs </a:t>
            </a:r>
            <a:r>
              <a:rPr lang="en-US" altLang="en-US" sz="2800" i="1" dirty="0"/>
              <a:t>&lt;o</a:t>
            </a:r>
            <a:r>
              <a:rPr lang="en-US" altLang="en-US" sz="2800" i="1" baseline="-25000" dirty="0"/>
              <a:t>i</a:t>
            </a:r>
            <a:r>
              <a:rPr lang="en-US" altLang="en-US" sz="2800" i="1" dirty="0"/>
              <a:t>, d</a:t>
            </a:r>
            <a:r>
              <a:rPr lang="en-US" altLang="en-US" sz="2800" i="1" baseline="-25000" dirty="0"/>
              <a:t>i</a:t>
            </a:r>
            <a:r>
              <a:rPr lang="en-US" altLang="en-US" sz="2800" i="1" dirty="0"/>
              <a:t>&gt;</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The </a:t>
            </a:r>
            <a:r>
              <a:rPr lang="en-US" altLang="en-US" sz="2400" dirty="0"/>
              <a:t>value of </a:t>
            </a:r>
            <a:r>
              <a:rPr lang="en-US" altLang="en-US" sz="2400" i="1" dirty="0"/>
              <a:t>o</a:t>
            </a:r>
            <a:r>
              <a:rPr lang="en-US" altLang="en-US" sz="2400" i="1" baseline="-25000" dirty="0"/>
              <a:t>i</a:t>
            </a:r>
            <a:r>
              <a:rPr lang="en-US" altLang="en-US" sz="2400" dirty="0"/>
              <a:t> that corresponds to the minimum value </a:t>
            </a:r>
            <a:r>
              <a:rPr lang="en-US" altLang="en-US" sz="2400" i="1" dirty="0"/>
              <a:t>d</a:t>
            </a:r>
            <a:r>
              <a:rPr lang="en-US" altLang="en-US" sz="2400" i="1" baseline="-25000" dirty="0"/>
              <a:t>i</a:t>
            </a:r>
            <a:r>
              <a:rPr lang="en-US" altLang="en-US" sz="2400" dirty="0"/>
              <a:t> is chosen to estimate </a:t>
            </a:r>
            <a:r>
              <a:rPr lang="en-US" altLang="en-US" sz="2400" i="1" dirty="0"/>
              <a:t>o</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NTP server engages in message exchanges with several peers and applies a peer-selection algorithm</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Peer with unreliable values may be changed</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Peers with lower stratum are more </a:t>
            </a:r>
            <a:r>
              <a:rPr lang="en-US" altLang="en-US" sz="2400" dirty="0" err="1"/>
              <a:t>favoured</a:t>
            </a:r>
            <a:r>
              <a:rPr lang="en-US" altLang="en-US" sz="2400" dirty="0"/>
              <a:t> than those in higher strata </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NTP employs a phase lock loop model</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Modifies the local clock’s update frequency in accordance with observations of its drift rate</a:t>
            </a:r>
          </a:p>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Synchronization accuracies in order of tens of </a:t>
            </a:r>
            <a:r>
              <a:rPr lang="en-US" altLang="en-US" sz="2800" dirty="0" err="1"/>
              <a:t>msecs</a:t>
            </a:r>
            <a:r>
              <a:rPr lang="en-US" altLang="en-US" sz="2800" dirty="0"/>
              <a:t> over Internet and 1 </a:t>
            </a:r>
            <a:r>
              <a:rPr lang="en-US" altLang="en-US" sz="2800" dirty="0" err="1"/>
              <a:t>msec</a:t>
            </a:r>
            <a:r>
              <a:rPr lang="en-US" altLang="en-US" sz="2800" dirty="0"/>
              <a:t> on LAN </a:t>
            </a:r>
          </a:p>
        </p:txBody>
      </p:sp>
    </p:spTree>
    <p:extLst>
      <p:ext uri="{BB962C8B-B14F-4D97-AF65-F5344CB8AC3E}">
        <p14:creationId xmlns:p14="http://schemas.microsoft.com/office/powerpoint/2010/main" val="2628519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1752601" y="152400"/>
            <a:ext cx="8774113" cy="527050"/>
          </a:xfrm>
        </p:spPr>
        <p:txBody>
          <a:bodyPr>
            <a:normAutofit fontScale="90000"/>
          </a:bodyPr>
          <a:lstStyle/>
          <a:p>
            <a:pPr>
              <a:defRPr/>
            </a:pPr>
            <a:r>
              <a:rPr lang="en-US"/>
              <a:t>Is it enough to synchronize physical clocks?</a:t>
            </a:r>
          </a:p>
        </p:txBody>
      </p:sp>
      <p:sp>
        <p:nvSpPr>
          <p:cNvPr id="56323" name="Rectangle 3"/>
          <p:cNvSpPr>
            <a:spLocks noGrp="1" noChangeArrowheads="1"/>
          </p:cNvSpPr>
          <p:nvPr>
            <p:ph type="body" idx="1"/>
          </p:nvPr>
        </p:nvSpPr>
        <p:spPr>
          <a:xfrm>
            <a:off x="2027238" y="971550"/>
            <a:ext cx="8108950" cy="5429250"/>
          </a:xfrm>
        </p:spPr>
        <p:txBody>
          <a:bodyPr/>
          <a:lstStyle/>
          <a:p>
            <a:endParaRPr lang="en-US" altLang="en-US" smtClean="0">
              <a:latin typeface="Helvetica" panose="020B0604020202020204" pitchFamily="34" charset="0"/>
            </a:endParaRPr>
          </a:p>
          <a:p>
            <a:r>
              <a:rPr lang="en-US" altLang="en-US" sz="2800">
                <a:latin typeface="Helvetica" panose="020B0604020202020204" pitchFamily="34" charset="0"/>
              </a:rPr>
              <a:t>Value received from UTC receiver is only accurate to within 0.1–10 milliseconds</a:t>
            </a:r>
          </a:p>
          <a:p>
            <a:endParaRPr lang="en-US" altLang="en-US" sz="2800">
              <a:latin typeface="Helvetica" panose="020B0604020202020204" pitchFamily="34" charset="0"/>
            </a:endParaRPr>
          </a:p>
          <a:p>
            <a:r>
              <a:rPr lang="en-US" altLang="en-US" sz="2800">
                <a:latin typeface="Helvetica" panose="020B0604020202020204" pitchFamily="34" charset="0"/>
              </a:rPr>
              <a:t>At best, we can synchronize clocks to within 10–30 milliseconds of each other</a:t>
            </a:r>
          </a:p>
          <a:p>
            <a:endParaRPr lang="en-US" altLang="en-US" sz="2800">
              <a:latin typeface="Helvetica" panose="020B0604020202020204" pitchFamily="34" charset="0"/>
            </a:endParaRPr>
          </a:p>
          <a:p>
            <a:r>
              <a:rPr lang="en-US" altLang="en-US" sz="2800">
                <a:latin typeface="Helvetica" panose="020B0604020202020204" pitchFamily="34" charset="0"/>
              </a:rPr>
              <a:t>We have to synchronize frequently, to avoid local clock drift</a:t>
            </a:r>
          </a:p>
          <a:p>
            <a:endParaRPr lang="en-US" altLang="en-US" smtClean="0">
              <a:latin typeface="Helvetica" panose="020B0604020202020204" pitchFamily="34" charset="0"/>
            </a:endParaRPr>
          </a:p>
        </p:txBody>
      </p:sp>
    </p:spTree>
    <p:extLst>
      <p:ext uri="{BB962C8B-B14F-4D97-AF65-F5344CB8AC3E}">
        <p14:creationId xmlns:p14="http://schemas.microsoft.com/office/powerpoint/2010/main" val="3648967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2079760" y="1264554"/>
            <a:ext cx="9676811" cy="5266875"/>
          </a:xfrm>
        </p:spPr>
        <p:txBody>
          <a:bodyPr>
            <a:normAutofit fontScale="70000" lnSpcReduction="20000"/>
          </a:bodyPr>
          <a:lstStyle/>
          <a:p>
            <a:r>
              <a:rPr lang="en-US" sz="3400" dirty="0"/>
              <a:t>The notion of physical time is </a:t>
            </a:r>
            <a:r>
              <a:rPr lang="en-US" sz="3400" dirty="0" smtClean="0"/>
              <a:t>problematic </a:t>
            </a:r>
            <a:r>
              <a:rPr lang="en-US" sz="3400" dirty="0"/>
              <a:t>in a distributed system. </a:t>
            </a:r>
            <a:endParaRPr lang="en-US" sz="3400" dirty="0" smtClean="0"/>
          </a:p>
          <a:p>
            <a:r>
              <a:rPr lang="en-US" sz="3400" dirty="0"/>
              <a:t>P</a:t>
            </a:r>
            <a:r>
              <a:rPr lang="en-US" sz="3400" dirty="0" smtClean="0"/>
              <a:t>roblem is </a:t>
            </a:r>
            <a:r>
              <a:rPr lang="en-US" sz="3400" dirty="0"/>
              <a:t>based on a similar limitation in our ability to timestamp events at different </a:t>
            </a:r>
            <a:r>
              <a:rPr lang="en-US" sz="3400" dirty="0" smtClean="0"/>
              <a:t>nodes sufficiently </a:t>
            </a:r>
            <a:r>
              <a:rPr lang="en-US" sz="3400" dirty="0"/>
              <a:t>accurately to know the order in which any pair of events occurred, </a:t>
            </a:r>
            <a:r>
              <a:rPr lang="en-US" sz="3400" dirty="0" smtClean="0"/>
              <a:t>or whether </a:t>
            </a:r>
            <a:r>
              <a:rPr lang="en-US" sz="3400" dirty="0"/>
              <a:t>they occurred simultaneously</a:t>
            </a:r>
            <a:r>
              <a:rPr lang="en-US" sz="3400" dirty="0" smtClean="0"/>
              <a:t>.</a:t>
            </a:r>
          </a:p>
          <a:p>
            <a:r>
              <a:rPr lang="en-US" sz="3400" dirty="0" smtClean="0"/>
              <a:t> </a:t>
            </a:r>
            <a:r>
              <a:rPr lang="en-US" sz="3400" dirty="0"/>
              <a:t>There is no absolute, global time to which </a:t>
            </a:r>
            <a:r>
              <a:rPr lang="en-US" sz="3400" dirty="0" smtClean="0"/>
              <a:t>we can </a:t>
            </a:r>
            <a:r>
              <a:rPr lang="en-US" sz="3400" dirty="0"/>
              <a:t>appeal. </a:t>
            </a:r>
            <a:endParaRPr lang="en-US" sz="3400" dirty="0" smtClean="0"/>
          </a:p>
          <a:p>
            <a:r>
              <a:rPr lang="en-US" sz="3400" dirty="0"/>
              <a:t>Physical events order based on observer’s frame of reference</a:t>
            </a:r>
          </a:p>
          <a:p>
            <a:r>
              <a:rPr lang="en-US" sz="3400" dirty="0" smtClean="0"/>
              <a:t>Sometimes  we need </a:t>
            </a:r>
            <a:r>
              <a:rPr lang="en-US" sz="3400" dirty="0"/>
              <a:t>to observe distributed systems and </a:t>
            </a:r>
            <a:r>
              <a:rPr lang="en-US" sz="3400" dirty="0" smtClean="0"/>
              <a:t>establish whether </a:t>
            </a:r>
            <a:r>
              <a:rPr lang="en-US" sz="3400" dirty="0"/>
              <a:t>certain states of affairs occurred at the same time. </a:t>
            </a:r>
            <a:endParaRPr lang="en-US" sz="3400" dirty="0" smtClean="0"/>
          </a:p>
          <a:p>
            <a:pPr lvl="1"/>
            <a:r>
              <a:rPr lang="en-US" sz="3400" dirty="0"/>
              <a:t>Establishing this requires observations of the </a:t>
            </a:r>
            <a:endParaRPr lang="en-US" sz="3400" dirty="0" smtClean="0"/>
          </a:p>
          <a:p>
            <a:pPr lvl="2"/>
            <a:r>
              <a:rPr lang="en-US" sz="3400" dirty="0" smtClean="0"/>
              <a:t>states </a:t>
            </a:r>
            <a:r>
              <a:rPr lang="en-US" sz="3400" dirty="0"/>
              <a:t>of </a:t>
            </a:r>
            <a:r>
              <a:rPr lang="en-US" sz="3400" dirty="0" smtClean="0"/>
              <a:t>processes</a:t>
            </a:r>
          </a:p>
          <a:p>
            <a:pPr lvl="2"/>
            <a:r>
              <a:rPr lang="en-US" sz="3400" dirty="0" smtClean="0"/>
              <a:t>communication </a:t>
            </a:r>
            <a:r>
              <a:rPr lang="en-US" sz="3400" dirty="0"/>
              <a:t>channels between processes</a:t>
            </a:r>
            <a:endParaRPr lang="en-US" sz="3400" dirty="0" smtClean="0"/>
          </a:p>
          <a:p>
            <a:endParaRPr lang="en-US" dirty="0"/>
          </a:p>
        </p:txBody>
      </p:sp>
    </p:spTree>
    <p:extLst>
      <p:ext uri="{BB962C8B-B14F-4D97-AF65-F5344CB8AC3E}">
        <p14:creationId xmlns:p14="http://schemas.microsoft.com/office/powerpoint/2010/main" val="426071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1752601" y="152400"/>
            <a:ext cx="8774113" cy="527050"/>
          </a:xfrm>
        </p:spPr>
        <p:txBody>
          <a:bodyPr>
            <a:normAutofit fontScale="90000"/>
          </a:bodyPr>
          <a:lstStyle/>
          <a:p>
            <a:pPr>
              <a:defRPr/>
            </a:pPr>
            <a:r>
              <a:rPr lang="en-US"/>
              <a:t>Is it enough to synchronize physical clocks?</a:t>
            </a:r>
          </a:p>
        </p:txBody>
      </p:sp>
      <p:sp>
        <p:nvSpPr>
          <p:cNvPr id="57347" name="Rectangle 3"/>
          <p:cNvSpPr>
            <a:spLocks noGrp="1" noChangeArrowheads="1"/>
          </p:cNvSpPr>
          <p:nvPr>
            <p:ph type="body" idx="1"/>
          </p:nvPr>
        </p:nvSpPr>
        <p:spPr>
          <a:xfrm>
            <a:off x="2057400" y="990600"/>
            <a:ext cx="8077200" cy="5181600"/>
          </a:xfrm>
        </p:spPr>
        <p:txBody>
          <a:bodyPr/>
          <a:lstStyle/>
          <a:p>
            <a:endParaRPr lang="en-US" altLang="en-US" dirty="0" smtClean="0">
              <a:latin typeface="Helvetica" panose="020B0604020202020204" pitchFamily="34" charset="0"/>
            </a:endParaRPr>
          </a:p>
          <a:p>
            <a:r>
              <a:rPr lang="en-US" altLang="en-US" sz="2800" dirty="0">
                <a:latin typeface="Helvetica" panose="020B0604020202020204" pitchFamily="34" charset="0"/>
              </a:rPr>
              <a:t>In 10 </a:t>
            </a:r>
            <a:r>
              <a:rPr lang="en-US" altLang="en-US" sz="2800" dirty="0" err="1">
                <a:latin typeface="Helvetica" panose="020B0604020202020204" pitchFamily="34" charset="0"/>
              </a:rPr>
              <a:t>ms</a:t>
            </a:r>
            <a:r>
              <a:rPr lang="en-US" altLang="en-US" sz="2800" dirty="0">
                <a:latin typeface="Helvetica" panose="020B0604020202020204" pitchFamily="34" charset="0"/>
              </a:rPr>
              <a:t>, a 100 MIPS machine can execute 1 million instructions</a:t>
            </a:r>
          </a:p>
          <a:p>
            <a:pPr lvl="1"/>
            <a:endParaRPr lang="en-US" altLang="en-US" dirty="0" smtClean="0">
              <a:latin typeface="Helvetica" panose="020B0604020202020204" pitchFamily="34" charset="0"/>
            </a:endParaRPr>
          </a:p>
          <a:p>
            <a:pPr lvl="1"/>
            <a:r>
              <a:rPr lang="en-US" altLang="en-US" sz="2400" dirty="0">
                <a:latin typeface="Helvetica" panose="020B0604020202020204" pitchFamily="34" charset="0"/>
              </a:rPr>
              <a:t>Accurate enough as time-of-day</a:t>
            </a:r>
          </a:p>
          <a:p>
            <a:pPr lvl="1"/>
            <a:endParaRPr lang="en-US" altLang="en-US" sz="2400" dirty="0">
              <a:latin typeface="Helvetica" panose="020B0604020202020204" pitchFamily="34" charset="0"/>
            </a:endParaRPr>
          </a:p>
          <a:p>
            <a:pPr lvl="1"/>
            <a:r>
              <a:rPr lang="en-US" altLang="en-US" sz="2400" dirty="0">
                <a:latin typeface="Helvetica" panose="020B0604020202020204" pitchFamily="34" charset="0"/>
              </a:rPr>
              <a:t>Not sufficiently accurate to determine the relative order of events on different computers in a distributed system</a:t>
            </a:r>
          </a:p>
        </p:txBody>
      </p:sp>
    </p:spTree>
    <p:extLst>
      <p:ext uri="{BB962C8B-B14F-4D97-AF65-F5344CB8AC3E}">
        <p14:creationId xmlns:p14="http://schemas.microsoft.com/office/powerpoint/2010/main" val="331716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Logical time and clocks</a:t>
            </a:r>
          </a:p>
        </p:txBody>
      </p:sp>
      <p:sp>
        <p:nvSpPr>
          <p:cNvPr id="24578" name="Rectangle 2"/>
          <p:cNvSpPr>
            <a:spLocks noGrp="1" noChangeArrowheads="1"/>
          </p:cNvSpPr>
          <p:nvPr>
            <p:ph type="body" idx="4294967295"/>
          </p:nvPr>
        </p:nvSpPr>
        <p:spPr>
          <a:xfrm>
            <a:off x="1752600" y="1484314"/>
            <a:ext cx="9011194" cy="4611687"/>
          </a:xfrm>
          <a:ln/>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Can't synchronize physical clocks perfectly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Absolute time might not be necessary, just need ordering of events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Logical clocks: </a:t>
            </a:r>
            <a:r>
              <a:rPr lang="en-US" altLang="en-US" sz="2800" dirty="0" err="1"/>
              <a:t>Lamport</a:t>
            </a:r>
            <a:r>
              <a:rPr lang="en-US" altLang="en-US" sz="2800" dirty="0"/>
              <a:t>, 1978</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Happened-before relationship among events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Potential causal ordering</a:t>
            </a:r>
          </a:p>
        </p:txBody>
      </p:sp>
    </p:spTree>
    <p:extLst>
      <p:ext uri="{BB962C8B-B14F-4D97-AF65-F5344CB8AC3E}">
        <p14:creationId xmlns:p14="http://schemas.microsoft.com/office/powerpoint/2010/main" val="34693880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What are Logical Clocks ?</a:t>
            </a:r>
          </a:p>
        </p:txBody>
      </p:sp>
      <p:sp>
        <p:nvSpPr>
          <p:cNvPr id="25602" name="Rectangle 2"/>
          <p:cNvSpPr>
            <a:spLocks noGrp="1" noChangeArrowheads="1"/>
          </p:cNvSpPr>
          <p:nvPr>
            <p:ph type="body" idx="4294967295"/>
          </p:nvPr>
        </p:nvSpPr>
        <p:spPr>
          <a:xfrm>
            <a:off x="1752600" y="1484313"/>
            <a:ext cx="10108474" cy="5040312"/>
          </a:xfrm>
          <a:ln/>
        </p:spPr>
        <p:txBody>
          <a:bodyPr/>
          <a:lstStyle/>
          <a:p>
            <a:pPr>
              <a:lnSpc>
                <a:spcPct val="80000"/>
              </a:lnSpc>
              <a:spcBef>
                <a:spcPts val="7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800" dirty="0"/>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A </a:t>
            </a:r>
            <a:r>
              <a:rPr lang="en-US" altLang="en-US" sz="2800" b="1" dirty="0"/>
              <a:t>logical clock</a:t>
            </a:r>
            <a:r>
              <a:rPr lang="en-US" altLang="en-US" sz="2800" dirty="0"/>
              <a:t> is a mechanism for capturing chronological sequence and causal relationships of events in a distributed system. </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Clock Implementation</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Data structure</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Clock Update Protocol</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Logical clock algorithms of note are:</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Scalar clocks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Vector clocks</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Matrix clocks</a:t>
            </a:r>
          </a:p>
        </p:txBody>
      </p:sp>
    </p:spTree>
    <p:extLst>
      <p:ext uri="{BB962C8B-B14F-4D97-AF65-F5344CB8AC3E}">
        <p14:creationId xmlns:p14="http://schemas.microsoft.com/office/powerpoint/2010/main" val="8444875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Happen-before relation</a:t>
            </a:r>
          </a:p>
        </p:txBody>
      </p:sp>
      <p:sp>
        <p:nvSpPr>
          <p:cNvPr id="26626" name="Rectangle 2"/>
          <p:cNvSpPr>
            <a:spLocks noGrp="1" noChangeArrowheads="1"/>
          </p:cNvSpPr>
          <p:nvPr>
            <p:ph type="body" idx="4294967295"/>
          </p:nvPr>
        </p:nvSpPr>
        <p:spPr>
          <a:xfrm>
            <a:off x="1752599" y="1484314"/>
            <a:ext cx="8932817" cy="4611687"/>
          </a:xfrm>
          <a:ln/>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i="1" dirty="0"/>
              <a:t>e</a:t>
            </a:r>
            <a:r>
              <a:rPr lang="en-US" altLang="en-US" sz="2400" dirty="0"/>
              <a:t> -&gt; </a:t>
            </a:r>
            <a:r>
              <a:rPr lang="en-US" altLang="en-US" sz="2400" i="1" dirty="0"/>
              <a:t>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two events occur in the same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a message is sent between two processes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Happened-before relation:</a:t>
            </a:r>
          </a:p>
          <a:p>
            <a:pPr lvl="1">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latin typeface="Times New Roman" panose="02020603050405020304" pitchFamily="18" charset="0"/>
              </a:rPr>
              <a:t>HB1:  if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-&gt;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in process</a:t>
            </a:r>
            <a:r>
              <a:rPr lang="en-US" altLang="en-US" sz="2400" i="1" dirty="0">
                <a:latin typeface="Times New Roman" panose="02020603050405020304" pitchFamily="18" charset="0"/>
              </a:rPr>
              <a:t> </a:t>
            </a:r>
            <a:r>
              <a:rPr lang="en-US" altLang="en-US" sz="2400" i="1" dirty="0" err="1">
                <a:latin typeface="Times New Roman" panose="02020603050405020304" pitchFamily="18" charset="0"/>
              </a:rPr>
              <a:t>i</a:t>
            </a:r>
            <a:r>
              <a:rPr lang="en-US" altLang="en-US" sz="2400" dirty="0">
                <a:latin typeface="Times New Roman" panose="02020603050405020304" pitchFamily="18" charset="0"/>
              </a:rPr>
              <a:t>, then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-&gt; </a:t>
            </a:r>
            <a:r>
              <a:rPr lang="en-US" altLang="en-US" sz="2400" i="1" dirty="0">
                <a:latin typeface="Times New Roman" panose="02020603050405020304" pitchFamily="18" charset="0"/>
              </a:rPr>
              <a:t>e'</a:t>
            </a:r>
          </a:p>
          <a:p>
            <a:pPr lvl="1">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latin typeface="Times New Roman" panose="02020603050405020304" pitchFamily="18" charset="0"/>
              </a:rPr>
              <a:t>HB2:  for any message </a:t>
            </a:r>
            <a:r>
              <a:rPr lang="en-US" altLang="en-US" sz="2400" i="1" dirty="0">
                <a:latin typeface="Times New Roman" panose="02020603050405020304" pitchFamily="18" charset="0"/>
              </a:rPr>
              <a:t>m</a:t>
            </a:r>
            <a:r>
              <a:rPr lang="en-US" altLang="en-US" sz="2400" dirty="0">
                <a:latin typeface="Times New Roman" panose="02020603050405020304" pitchFamily="18" charset="0"/>
              </a:rPr>
              <a:t>, send(</a:t>
            </a:r>
            <a:r>
              <a:rPr lang="en-US" altLang="en-US" sz="2400" i="1" dirty="0">
                <a:latin typeface="Times New Roman" panose="02020603050405020304" pitchFamily="18" charset="0"/>
              </a:rPr>
              <a:t>m</a:t>
            </a:r>
            <a:r>
              <a:rPr lang="en-US" altLang="en-US" sz="2400" dirty="0">
                <a:latin typeface="Times New Roman" panose="02020603050405020304" pitchFamily="18" charset="0"/>
              </a:rPr>
              <a:t>) -&gt; receive(</a:t>
            </a:r>
            <a:r>
              <a:rPr lang="en-US" altLang="en-US" sz="2400" i="1" dirty="0">
                <a:latin typeface="Times New Roman" panose="02020603050405020304" pitchFamily="18" charset="0"/>
              </a:rPr>
              <a:t>m</a:t>
            </a:r>
            <a:r>
              <a:rPr lang="en-US" altLang="en-US" sz="2400" dirty="0">
                <a:latin typeface="Times New Roman" panose="02020603050405020304" pitchFamily="18" charset="0"/>
              </a:rPr>
              <a:t>) </a:t>
            </a:r>
          </a:p>
          <a:p>
            <a:pPr lvl="1">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latin typeface="Times New Roman" panose="02020603050405020304" pitchFamily="18" charset="0"/>
              </a:rPr>
              <a:t>HB3:  if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-&gt;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and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-&gt; </a:t>
            </a:r>
            <a:r>
              <a:rPr lang="en-US" altLang="en-US" sz="2400" i="1" dirty="0">
                <a:latin typeface="Times New Roman" panose="02020603050405020304" pitchFamily="18" charset="0"/>
              </a:rPr>
              <a:t>e</a:t>
            </a:r>
            <a:r>
              <a:rPr lang="en-US" altLang="en-US" sz="2400" dirty="0">
                <a:latin typeface="Times New Roman" panose="02020603050405020304" pitchFamily="18" charset="0"/>
              </a:rPr>
              <a:t>'', then </a:t>
            </a:r>
            <a:r>
              <a:rPr lang="en-US" altLang="en-US" sz="2400" i="1" dirty="0">
                <a:latin typeface="Times New Roman" panose="02020603050405020304" pitchFamily="18" charset="0"/>
              </a:rPr>
              <a:t>e </a:t>
            </a:r>
            <a:r>
              <a:rPr lang="en-US" altLang="en-US" sz="2400" dirty="0">
                <a:latin typeface="Times New Roman" panose="02020603050405020304" pitchFamily="18" charset="0"/>
              </a:rPr>
              <a:t>-&gt; </a:t>
            </a:r>
            <a:r>
              <a:rPr lang="en-US" altLang="en-US" sz="2400" i="1" dirty="0">
                <a:latin typeface="Times New Roman" panose="02020603050405020304" pitchFamily="18" charset="0"/>
              </a:rPr>
              <a:t>e''</a:t>
            </a:r>
          </a:p>
        </p:txBody>
      </p:sp>
    </p:spTree>
    <p:extLst>
      <p:ext uri="{BB962C8B-B14F-4D97-AF65-F5344CB8AC3E}">
        <p14:creationId xmlns:p14="http://schemas.microsoft.com/office/powerpoint/2010/main" val="13237138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Happened-Before Relationship </a:t>
            </a:r>
            <a:r>
              <a:rPr lang="en-US" altLang="en-US" smtClean="0">
                <a:sym typeface="Wingdings" panose="05000000000000000000" pitchFamily="2" charset="2"/>
              </a:rPr>
              <a:t></a:t>
            </a:r>
            <a:endParaRPr lang="en-US" altLang="en-US" smtClean="0"/>
          </a:p>
        </p:txBody>
      </p:sp>
      <p:sp>
        <p:nvSpPr>
          <p:cNvPr id="13315" name="Content Placeholder 2"/>
          <p:cNvSpPr>
            <a:spLocks noGrp="1"/>
          </p:cNvSpPr>
          <p:nvPr>
            <p:ph idx="1"/>
          </p:nvPr>
        </p:nvSpPr>
        <p:spPr>
          <a:xfrm>
            <a:off x="1933303" y="2133600"/>
            <a:ext cx="9571309" cy="3777622"/>
          </a:xfrm>
        </p:spPr>
        <p:txBody>
          <a:bodyPr>
            <a:normAutofit/>
          </a:bodyPr>
          <a:lstStyle/>
          <a:p>
            <a:pPr eaLnBrk="1" hangingPunct="1"/>
            <a:r>
              <a:rPr lang="en-US" altLang="en-US" sz="3200" dirty="0" smtClean="0"/>
              <a:t>HB1: There exists a process and two events e1 and e2 that occurred in that order then, e1</a:t>
            </a:r>
            <a:r>
              <a:rPr lang="en-US" altLang="en-US" sz="3200" dirty="0" smtClean="0">
                <a:sym typeface="Wingdings" panose="05000000000000000000" pitchFamily="2" charset="2"/>
              </a:rPr>
              <a:t>e2</a:t>
            </a:r>
          </a:p>
          <a:p>
            <a:pPr eaLnBrk="1" hangingPunct="1"/>
            <a:r>
              <a:rPr lang="en-US" altLang="en-US" sz="3200" dirty="0" smtClean="0">
                <a:sym typeface="Wingdings" panose="05000000000000000000" pitchFamily="2" charset="2"/>
              </a:rPr>
              <a:t>HB2: For any message m, send(m)  receive (m)</a:t>
            </a:r>
          </a:p>
          <a:p>
            <a:pPr eaLnBrk="1" hangingPunct="1"/>
            <a:r>
              <a:rPr lang="en-US" altLang="en-US" sz="3200" dirty="0" smtClean="0">
                <a:sym typeface="Wingdings" panose="05000000000000000000" pitchFamily="2" charset="2"/>
              </a:rPr>
              <a:t>HB3: if there are events e1, e2, e3, e1e2, e2e3, then e1e3</a:t>
            </a:r>
            <a:endParaRPr lang="en-US" altLang="en-US" sz="3200" dirty="0" smtClean="0"/>
          </a:p>
        </p:txBody>
      </p:sp>
    </p:spTree>
    <p:extLst>
      <p:ext uri="{BB962C8B-B14F-4D97-AF65-F5344CB8AC3E}">
        <p14:creationId xmlns:p14="http://schemas.microsoft.com/office/powerpoint/2010/main" val="3612059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Events occurring at three processes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4" y="2074863"/>
            <a:ext cx="8639175" cy="3340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469909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Happen-before vs. causality</a:t>
            </a:r>
          </a:p>
        </p:txBody>
      </p:sp>
      <p:sp>
        <p:nvSpPr>
          <p:cNvPr id="28674" name="Rectangle 2"/>
          <p:cNvSpPr>
            <a:spLocks noGrp="1" noChangeArrowheads="1"/>
          </p:cNvSpPr>
          <p:nvPr>
            <p:ph type="body" idx="4294967295"/>
          </p:nvPr>
        </p:nvSpPr>
        <p:spPr>
          <a:xfrm>
            <a:off x="1752600" y="1484314"/>
            <a:ext cx="9651274" cy="4611687"/>
          </a:xfrm>
          <a:ln/>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t>e</a:t>
            </a:r>
            <a:r>
              <a:rPr lang="en-US" altLang="en-US" sz="2800" dirty="0"/>
              <a:t> || </a:t>
            </a:r>
            <a:r>
              <a:rPr lang="en-US" altLang="en-US" sz="2800" i="1" dirty="0"/>
              <a:t>e'</a:t>
            </a:r>
            <a:r>
              <a:rPr lang="en-US" altLang="en-US" sz="2800" dirty="0"/>
              <a:t>  if the two events aren't in a particular order (concurrent)</a:t>
            </a:r>
            <a:r>
              <a:rPr lang="ar-SA" altLang="en-US" sz="2800" dirty="0">
                <a:cs typeface="Arial" panose="020B0604020202020204" pitchFamily="34" charset="0"/>
              </a:rPr>
              <a:t>‏</a:t>
            </a:r>
            <a:endParaRPr lang="en-US" altLang="en-US" sz="2800" dirty="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potential causality: </a:t>
            </a:r>
            <a:r>
              <a:rPr lang="en-US" altLang="en-US" sz="2800" i="1" dirty="0"/>
              <a:t>e </a:t>
            </a:r>
            <a:r>
              <a:rPr lang="en-US" altLang="en-US" sz="2800" dirty="0"/>
              <a:t>-&gt; </a:t>
            </a:r>
            <a:r>
              <a:rPr lang="en-US" altLang="en-US" sz="2800" i="1" dirty="0"/>
              <a:t>e’ </a:t>
            </a:r>
            <a:r>
              <a:rPr lang="en-US" altLang="en-US" sz="2800" dirty="0"/>
              <a:t>doesn't mean that e causes </a:t>
            </a:r>
            <a:r>
              <a:rPr lang="en-US" altLang="en-US" sz="2800" i="1" dirty="0"/>
              <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naturally, if e causes </a:t>
            </a:r>
            <a:r>
              <a:rPr lang="en-US" altLang="en-US" sz="2800" i="1" dirty="0"/>
              <a:t>e’, e</a:t>
            </a:r>
            <a:r>
              <a:rPr lang="en-US" altLang="en-US" sz="2800" dirty="0"/>
              <a:t> -&gt;</a:t>
            </a:r>
            <a:r>
              <a:rPr lang="en-US" altLang="en-US" sz="2800" i="1" dirty="0"/>
              <a:t> e’</a:t>
            </a:r>
          </a:p>
          <a:p>
            <a:pP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800" i="1" dirty="0"/>
          </a:p>
        </p:txBody>
      </p:sp>
    </p:spTree>
    <p:extLst>
      <p:ext uri="{BB962C8B-B14F-4D97-AF65-F5344CB8AC3E}">
        <p14:creationId xmlns:p14="http://schemas.microsoft.com/office/powerpoint/2010/main" val="2683911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1524000" y="184150"/>
            <a:ext cx="7467600" cy="763588"/>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Logical Clocks (1/2)</a:t>
            </a:r>
            <a:r>
              <a:rPr lang="ar-SA" altLang="en-US">
                <a:cs typeface="Arial" panose="020B0604020202020204" pitchFamily="34" charset="0"/>
              </a:rPr>
              <a:t>‏</a:t>
            </a:r>
            <a:endParaRPr lang="en-US" alt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016727"/>
            <a:ext cx="9226730" cy="57106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66806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1703388" y="184150"/>
            <a:ext cx="7288212" cy="763588"/>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Logical Clocks (2/2)</a:t>
            </a:r>
            <a:r>
              <a:rPr lang="ar-SA" altLang="en-US">
                <a:cs typeface="Arial" panose="020B0604020202020204" pitchFamily="34" charset="0"/>
              </a:rPr>
              <a:t>‏</a:t>
            </a:r>
            <a:endParaRPr lang="en-US" altLang="en-US"/>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6" y="1253265"/>
            <a:ext cx="7742191" cy="56006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886020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Logical clocks (LC)</a:t>
            </a:r>
          </a:p>
        </p:txBody>
      </p:sp>
      <p:sp>
        <p:nvSpPr>
          <p:cNvPr id="14339" name="Content Placeholder 2"/>
          <p:cNvSpPr>
            <a:spLocks noGrp="1"/>
          </p:cNvSpPr>
          <p:nvPr>
            <p:ph idx="1"/>
          </p:nvPr>
        </p:nvSpPr>
        <p:spPr>
          <a:xfrm>
            <a:off x="2133600" y="1600201"/>
            <a:ext cx="8229600" cy="4525963"/>
          </a:xfrm>
        </p:spPr>
        <p:txBody>
          <a:bodyPr>
            <a:normAutofit fontScale="92500" lnSpcReduction="20000"/>
          </a:bodyPr>
          <a:lstStyle/>
          <a:p>
            <a:pPr eaLnBrk="1" hangingPunct="1"/>
            <a:r>
              <a:rPr lang="en-US" altLang="en-US" sz="2400"/>
              <a:t>Lamport designed  a simple mechanism by which HB ordering can be captured numerically, called logical clock.</a:t>
            </a:r>
          </a:p>
          <a:p>
            <a:pPr eaLnBrk="1" hangingPunct="1"/>
            <a:r>
              <a:rPr lang="en-US" altLang="en-US" sz="2400"/>
              <a:t>A logical clock is monotonically increasing software counter, with no relationship to physical clock.</a:t>
            </a:r>
          </a:p>
          <a:p>
            <a:pPr eaLnBrk="1" hangingPunct="1"/>
            <a:r>
              <a:rPr lang="en-US" altLang="en-US" sz="2400"/>
              <a:t>Rules for logical clocks:</a:t>
            </a:r>
          </a:p>
          <a:p>
            <a:pPr eaLnBrk="1" hangingPunct="1"/>
            <a:r>
              <a:rPr lang="en-US" altLang="en-US" sz="2400"/>
              <a:t>LC1: Li is incremented before each event in Pi</a:t>
            </a:r>
          </a:p>
          <a:p>
            <a:pPr eaLnBrk="1" hangingPunct="1"/>
            <a:r>
              <a:rPr lang="en-US" altLang="en-US" sz="2400"/>
              <a:t>LC2: </a:t>
            </a:r>
          </a:p>
          <a:p>
            <a:pPr lvl="1" eaLnBrk="1" hangingPunct="1"/>
            <a:r>
              <a:rPr lang="en-US" altLang="en-US" sz="2400"/>
              <a:t>When a process Pi sends a message m, it piggy backs on m t = Li</a:t>
            </a:r>
          </a:p>
          <a:p>
            <a:pPr lvl="1" eaLnBrk="1" hangingPunct="1"/>
            <a:r>
              <a:rPr lang="en-US" altLang="en-US" sz="2400"/>
              <a:t>On receiving the message process Pj computes Lj = max(Lj, t), applies LC1, and timestamps receive message event.</a:t>
            </a:r>
          </a:p>
          <a:p>
            <a:pPr lvl="1" eaLnBrk="1" hangingPunct="1"/>
            <a:endParaRPr lang="en-US" altLang="en-US" sz="2400"/>
          </a:p>
          <a:p>
            <a:pPr eaLnBrk="1" hangingPunct="1"/>
            <a:endParaRPr lang="en-US" altLang="en-US" sz="2400"/>
          </a:p>
        </p:txBody>
      </p:sp>
    </p:spTree>
    <p:extLst>
      <p:ext uri="{BB962C8B-B14F-4D97-AF65-F5344CB8AC3E}">
        <p14:creationId xmlns:p14="http://schemas.microsoft.com/office/powerpoint/2010/main" val="110903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1524000" y="66516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Introduction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22576"/>
            <a:ext cx="7543800" cy="1935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Text Box 3"/>
          <p:cNvSpPr txBox="1">
            <a:spLocks noChangeArrowheads="1"/>
          </p:cNvSpPr>
          <p:nvPr/>
        </p:nvSpPr>
        <p:spPr bwMode="auto">
          <a:xfrm>
            <a:off x="6451601" y="5373688"/>
            <a:ext cx="2092537"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9pPr>
          </a:lstStyle>
          <a:p>
            <a:r>
              <a:rPr lang="en-US" altLang="en-US" sz="1400"/>
              <a:t>@Pearson Education 2007</a:t>
            </a:r>
          </a:p>
        </p:txBody>
      </p:sp>
    </p:spTree>
    <p:extLst>
      <p:ext uri="{BB962C8B-B14F-4D97-AF65-F5344CB8AC3E}">
        <p14:creationId xmlns:p14="http://schemas.microsoft.com/office/powerpoint/2010/main" val="9911054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p:txBody>
          <a:body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15363" name="Rectangle 2"/>
          <p:cNvSpPr>
            <a:spLocks noGrp="1" noChangeArrowheads="1"/>
          </p:cNvSpPr>
          <p:nvPr>
            <p:ph type="title"/>
          </p:nvPr>
        </p:nvSpPr>
        <p:spPr/>
        <p:txBody>
          <a:bodyPr/>
          <a:lstStyle/>
          <a:p>
            <a:pPr eaLnBrk="1" hangingPunct="1"/>
            <a:r>
              <a:rPr lang="en-GB" altLang="en-US" smtClean="0"/>
              <a:t>Figure 11.5</a:t>
            </a:r>
            <a:br>
              <a:rPr lang="en-GB" altLang="en-US" smtClean="0"/>
            </a:br>
            <a:r>
              <a:rPr lang="en-GB" altLang="en-US" smtClean="0"/>
              <a:t>Events occurring at three processes</a:t>
            </a:r>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00" y="2028825"/>
            <a:ext cx="8002588"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107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1"/>
          </p:nvPr>
        </p:nvSpPr>
        <p:spPr/>
        <p:txBody>
          <a:bodyPr/>
          <a:lstStyle/>
          <a:p>
            <a:pPr>
              <a:defRPr/>
            </a:pPr>
            <a:r>
              <a:rPr lang="en-GB"/>
              <a:t>Instructor’s Guide for  Coulouris, Dollimore and Kindberg   Distributed Systems: Concepts and Design   Edn. 4   </a:t>
            </a:r>
            <a:br>
              <a:rPr lang="en-GB"/>
            </a:br>
            <a:r>
              <a:rPr lang="en-GB"/>
              <a:t>©  Pearson Education 2005 </a:t>
            </a:r>
            <a:endParaRPr lang="en-US"/>
          </a:p>
        </p:txBody>
      </p:sp>
      <p:sp>
        <p:nvSpPr>
          <p:cNvPr id="16387" name="Rectangle 2"/>
          <p:cNvSpPr>
            <a:spLocks noGrp="1" noChangeArrowheads="1"/>
          </p:cNvSpPr>
          <p:nvPr>
            <p:ph type="title"/>
          </p:nvPr>
        </p:nvSpPr>
        <p:spPr/>
        <p:txBody>
          <a:bodyPr>
            <a:normAutofit fontScale="90000"/>
          </a:bodyPr>
          <a:lstStyle/>
          <a:p>
            <a:pPr eaLnBrk="1" hangingPunct="1"/>
            <a:r>
              <a:rPr lang="en-GB" altLang="en-US" smtClean="0"/>
              <a:t>Figure 11.6</a:t>
            </a:r>
            <a:br>
              <a:rPr lang="en-GB" altLang="en-US" smtClean="0"/>
            </a:br>
            <a:r>
              <a:rPr lang="en-GB" altLang="en-US" smtClean="0"/>
              <a:t>Lamport timestamps for the events shown in Figure 11.5</a:t>
            </a: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9" y="1843088"/>
            <a:ext cx="803433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7007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1"/>
          </p:nvPr>
        </p:nvSpPr>
        <p:spPr/>
        <p:txBody>
          <a:bodyPr/>
          <a:lstStyle/>
          <a:p>
            <a:pPr>
              <a:defRPr/>
            </a:pPr>
            <a:r>
              <a:rPr lang="en-GB" dirty="0"/>
              <a:t>Instructor’s Guide for  </a:t>
            </a:r>
            <a:r>
              <a:rPr lang="en-GB" dirty="0" err="1"/>
              <a:t>Coulouris</a:t>
            </a:r>
            <a:r>
              <a:rPr lang="en-GB" dirty="0"/>
              <a:t>, </a:t>
            </a:r>
            <a:r>
              <a:rPr lang="en-GB" dirty="0" err="1"/>
              <a:t>Dollimore</a:t>
            </a:r>
            <a:r>
              <a:rPr lang="en-GB" dirty="0"/>
              <a:t> and </a:t>
            </a:r>
            <a:r>
              <a:rPr lang="en-GB" dirty="0" err="1"/>
              <a:t>Kindberg</a:t>
            </a:r>
            <a:r>
              <a:rPr lang="en-GB" dirty="0"/>
              <a:t>   Distributed Systems: Concepts and Design   </a:t>
            </a:r>
            <a:r>
              <a:rPr lang="en-GB" dirty="0" err="1"/>
              <a:t>Edn</a:t>
            </a:r>
            <a:r>
              <a:rPr lang="en-GB" dirty="0"/>
              <a:t>. 4   </a:t>
            </a:r>
            <a:br>
              <a:rPr lang="en-GB" dirty="0"/>
            </a:br>
            <a:r>
              <a:rPr lang="en-GB" dirty="0"/>
              <a:t>©  Pearson Education 2005 </a:t>
            </a:r>
            <a:endParaRPr lang="en-US" dirty="0"/>
          </a:p>
        </p:txBody>
      </p:sp>
      <p:sp>
        <p:nvSpPr>
          <p:cNvPr id="17411" name="Rectangle 2"/>
          <p:cNvSpPr>
            <a:spLocks noGrp="1" noChangeArrowheads="1"/>
          </p:cNvSpPr>
          <p:nvPr>
            <p:ph type="title"/>
          </p:nvPr>
        </p:nvSpPr>
        <p:spPr/>
        <p:txBody>
          <a:bodyPr>
            <a:normAutofit fontScale="90000"/>
          </a:bodyPr>
          <a:lstStyle/>
          <a:p>
            <a:pPr eaLnBrk="1" hangingPunct="1"/>
            <a:r>
              <a:rPr lang="en-GB" altLang="en-US" smtClean="0"/>
              <a:t>One more example LC2:</a:t>
            </a:r>
            <a:br>
              <a:rPr lang="en-GB" altLang="en-US" smtClean="0"/>
            </a:br>
            <a:r>
              <a:rPr lang="en-GB" altLang="en-US" smtClean="0"/>
              <a:t>Lamport timestamps for the events shown in Figure 11.5</a:t>
            </a:r>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9" y="1843088"/>
            <a:ext cx="803433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Connector 4"/>
          <p:cNvSpPr/>
          <p:nvPr/>
        </p:nvSpPr>
        <p:spPr>
          <a:xfrm>
            <a:off x="3962400" y="4572000"/>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Flowchart: Connector 5"/>
          <p:cNvSpPr/>
          <p:nvPr/>
        </p:nvSpPr>
        <p:spPr>
          <a:xfrm>
            <a:off x="4572000" y="4572000"/>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lowchart: Connector 6"/>
          <p:cNvSpPr/>
          <p:nvPr/>
        </p:nvSpPr>
        <p:spPr>
          <a:xfrm>
            <a:off x="5334000" y="4495800"/>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Flowchart: Connector 7"/>
          <p:cNvSpPr/>
          <p:nvPr/>
        </p:nvSpPr>
        <p:spPr>
          <a:xfrm>
            <a:off x="6019800" y="4572000"/>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7" name="TextBox 8"/>
          <p:cNvSpPr txBox="1">
            <a:spLocks noChangeArrowheads="1"/>
          </p:cNvSpPr>
          <p:nvPr/>
        </p:nvSpPr>
        <p:spPr bwMode="auto">
          <a:xfrm>
            <a:off x="3886200" y="4191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a:t>
            </a:r>
          </a:p>
        </p:txBody>
      </p:sp>
      <p:sp>
        <p:nvSpPr>
          <p:cNvPr id="17418" name="TextBox 9"/>
          <p:cNvSpPr txBox="1">
            <a:spLocks noChangeArrowheads="1"/>
          </p:cNvSpPr>
          <p:nvPr/>
        </p:nvSpPr>
        <p:spPr bwMode="auto">
          <a:xfrm>
            <a:off x="4495800" y="4191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3</a:t>
            </a:r>
          </a:p>
        </p:txBody>
      </p:sp>
      <p:sp>
        <p:nvSpPr>
          <p:cNvPr id="17419" name="TextBox 10"/>
          <p:cNvSpPr txBox="1">
            <a:spLocks noChangeArrowheads="1"/>
          </p:cNvSpPr>
          <p:nvPr/>
        </p:nvSpPr>
        <p:spPr bwMode="auto">
          <a:xfrm>
            <a:off x="5410200" y="4191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4</a:t>
            </a:r>
          </a:p>
        </p:txBody>
      </p:sp>
      <p:sp>
        <p:nvSpPr>
          <p:cNvPr id="17420" name="TextBox 11"/>
          <p:cNvSpPr txBox="1">
            <a:spLocks noChangeArrowheads="1"/>
          </p:cNvSpPr>
          <p:nvPr/>
        </p:nvSpPr>
        <p:spPr bwMode="auto">
          <a:xfrm>
            <a:off x="5943600" y="4191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5</a:t>
            </a:r>
          </a:p>
        </p:txBody>
      </p:sp>
      <p:sp>
        <p:nvSpPr>
          <p:cNvPr id="17421" name="TextBox 12"/>
          <p:cNvSpPr txBox="1">
            <a:spLocks noChangeArrowheads="1"/>
          </p:cNvSpPr>
          <p:nvPr/>
        </p:nvSpPr>
        <p:spPr bwMode="auto">
          <a:xfrm>
            <a:off x="8153400" y="4648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t>
            </a:r>
          </a:p>
        </p:txBody>
      </p:sp>
      <p:cxnSp>
        <p:nvCxnSpPr>
          <p:cNvPr id="15" name="Straight Connector 14"/>
          <p:cNvCxnSpPr/>
          <p:nvPr/>
        </p:nvCxnSpPr>
        <p:spPr>
          <a:xfrm>
            <a:off x="8001000" y="4267200"/>
            <a:ext cx="304800" cy="228600"/>
          </a:xfrm>
          <a:prstGeom prst="line">
            <a:avLst/>
          </a:prstGeom>
          <a:ln w="1905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37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000"/>
              <a:t>Total Ordering with Logical Clocks</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1412875"/>
            <a:ext cx="7827963" cy="5005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681286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1752600" y="152400"/>
            <a:ext cx="7164388" cy="896938"/>
          </a:xfrm>
        </p:spPr>
        <p:txBody>
          <a:bodyPr>
            <a:normAutofit fontScale="90000"/>
          </a:bodyPr>
          <a:lstStyle/>
          <a:p>
            <a:pPr>
              <a:defRPr/>
            </a:pPr>
            <a:r>
              <a:rPr lang="en-GB" sz="2400" dirty="0"/>
              <a:t/>
            </a:r>
            <a:br>
              <a:rPr lang="en-GB" sz="2400" dirty="0"/>
            </a:br>
            <a:r>
              <a:rPr lang="en-GB" dirty="0"/>
              <a:t>Events occurring at three processes</a:t>
            </a:r>
          </a:p>
        </p:txBody>
      </p:sp>
      <p:sp>
        <p:nvSpPr>
          <p:cNvPr id="67587" name="Freeform 3"/>
          <p:cNvSpPr>
            <a:spLocks/>
          </p:cNvSpPr>
          <p:nvPr/>
        </p:nvSpPr>
        <p:spPr bwMode="auto">
          <a:xfrm>
            <a:off x="8734425" y="1571625"/>
            <a:ext cx="107950" cy="58738"/>
          </a:xfrm>
          <a:custGeom>
            <a:avLst/>
            <a:gdLst>
              <a:gd name="T0" fmla="*/ 0 w 74"/>
              <a:gd name="T1" fmla="*/ 30163 h 37"/>
              <a:gd name="T2" fmla="*/ 0 w 74"/>
              <a:gd name="T3" fmla="*/ 0 h 37"/>
              <a:gd name="T4" fmla="*/ 107950 w 74"/>
              <a:gd name="T5" fmla="*/ 30163 h 37"/>
              <a:gd name="T6" fmla="*/ 0 w 74"/>
              <a:gd name="T7" fmla="*/ 58738 h 37"/>
              <a:gd name="T8" fmla="*/ 0 w 74"/>
              <a:gd name="T9" fmla="*/ 30163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88" name="Freeform 4"/>
          <p:cNvSpPr>
            <a:spLocks/>
          </p:cNvSpPr>
          <p:nvPr/>
        </p:nvSpPr>
        <p:spPr bwMode="auto">
          <a:xfrm>
            <a:off x="8734425" y="1571625"/>
            <a:ext cx="107950" cy="58738"/>
          </a:xfrm>
          <a:custGeom>
            <a:avLst/>
            <a:gdLst>
              <a:gd name="T0" fmla="*/ 0 w 74"/>
              <a:gd name="T1" fmla="*/ 30163 h 37"/>
              <a:gd name="T2" fmla="*/ 0 w 74"/>
              <a:gd name="T3" fmla="*/ 0 h 37"/>
              <a:gd name="T4" fmla="*/ 107950 w 74"/>
              <a:gd name="T5" fmla="*/ 30163 h 37"/>
              <a:gd name="T6" fmla="*/ 0 w 74"/>
              <a:gd name="T7" fmla="*/ 58738 h 37"/>
              <a:gd name="T8" fmla="*/ 0 w 74"/>
              <a:gd name="T9" fmla="*/ 30163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89" name="Line 5"/>
          <p:cNvSpPr>
            <a:spLocks noChangeShapeType="1"/>
          </p:cNvSpPr>
          <p:nvPr/>
        </p:nvSpPr>
        <p:spPr bwMode="auto">
          <a:xfrm>
            <a:off x="2486025" y="1601789"/>
            <a:ext cx="62484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0" name="Freeform 6"/>
          <p:cNvSpPr>
            <a:spLocks/>
          </p:cNvSpPr>
          <p:nvPr/>
        </p:nvSpPr>
        <p:spPr bwMode="auto">
          <a:xfrm>
            <a:off x="8734425" y="2714625"/>
            <a:ext cx="107950" cy="58738"/>
          </a:xfrm>
          <a:custGeom>
            <a:avLst/>
            <a:gdLst>
              <a:gd name="T0" fmla="*/ 0 w 74"/>
              <a:gd name="T1" fmla="*/ 30163 h 37"/>
              <a:gd name="T2" fmla="*/ 0 w 74"/>
              <a:gd name="T3" fmla="*/ 0 h 37"/>
              <a:gd name="T4" fmla="*/ 107950 w 74"/>
              <a:gd name="T5" fmla="*/ 30163 h 37"/>
              <a:gd name="T6" fmla="*/ 0 w 74"/>
              <a:gd name="T7" fmla="*/ 58738 h 37"/>
              <a:gd name="T8" fmla="*/ 0 w 74"/>
              <a:gd name="T9" fmla="*/ 30163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1" name="Freeform 7"/>
          <p:cNvSpPr>
            <a:spLocks/>
          </p:cNvSpPr>
          <p:nvPr/>
        </p:nvSpPr>
        <p:spPr bwMode="auto">
          <a:xfrm>
            <a:off x="8734425" y="2714625"/>
            <a:ext cx="107950" cy="58738"/>
          </a:xfrm>
          <a:custGeom>
            <a:avLst/>
            <a:gdLst>
              <a:gd name="T0" fmla="*/ 0 w 74"/>
              <a:gd name="T1" fmla="*/ 30163 h 37"/>
              <a:gd name="T2" fmla="*/ 0 w 74"/>
              <a:gd name="T3" fmla="*/ 0 h 37"/>
              <a:gd name="T4" fmla="*/ 107950 w 74"/>
              <a:gd name="T5" fmla="*/ 30163 h 37"/>
              <a:gd name="T6" fmla="*/ 0 w 74"/>
              <a:gd name="T7" fmla="*/ 58738 h 37"/>
              <a:gd name="T8" fmla="*/ 0 w 74"/>
              <a:gd name="T9" fmla="*/ 30163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9"/>
                </a:moveTo>
                <a:lnTo>
                  <a:pt x="0" y="0"/>
                </a:lnTo>
                <a:lnTo>
                  <a:pt x="74" y="19"/>
                </a:lnTo>
                <a:lnTo>
                  <a:pt x="0" y="37"/>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2" name="Line 8"/>
          <p:cNvSpPr>
            <a:spLocks noChangeShapeType="1"/>
          </p:cNvSpPr>
          <p:nvPr/>
        </p:nvSpPr>
        <p:spPr bwMode="auto">
          <a:xfrm>
            <a:off x="2486025" y="2744789"/>
            <a:ext cx="62484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3" name="Freeform 9"/>
          <p:cNvSpPr>
            <a:spLocks/>
          </p:cNvSpPr>
          <p:nvPr/>
        </p:nvSpPr>
        <p:spPr bwMode="auto">
          <a:xfrm>
            <a:off x="8734425" y="3887789"/>
            <a:ext cx="107950" cy="58737"/>
          </a:xfrm>
          <a:custGeom>
            <a:avLst/>
            <a:gdLst>
              <a:gd name="T0" fmla="*/ 0 w 74"/>
              <a:gd name="T1" fmla="*/ 28575 h 37"/>
              <a:gd name="T2" fmla="*/ 0 w 74"/>
              <a:gd name="T3" fmla="*/ 0 h 37"/>
              <a:gd name="T4" fmla="*/ 107950 w 74"/>
              <a:gd name="T5" fmla="*/ 28575 h 37"/>
              <a:gd name="T6" fmla="*/ 0 w 74"/>
              <a:gd name="T7" fmla="*/ 58737 h 37"/>
              <a:gd name="T8" fmla="*/ 0 w 74"/>
              <a:gd name="T9" fmla="*/ 28575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8"/>
                </a:moveTo>
                <a:lnTo>
                  <a:pt x="0" y="0"/>
                </a:lnTo>
                <a:lnTo>
                  <a:pt x="74" y="18"/>
                </a:lnTo>
                <a:lnTo>
                  <a:pt x="0" y="37"/>
                </a:lnTo>
                <a:lnTo>
                  <a:pt x="0" y="18"/>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594" name="Freeform 10"/>
          <p:cNvSpPr>
            <a:spLocks/>
          </p:cNvSpPr>
          <p:nvPr/>
        </p:nvSpPr>
        <p:spPr bwMode="auto">
          <a:xfrm>
            <a:off x="8734425" y="3887789"/>
            <a:ext cx="107950" cy="58737"/>
          </a:xfrm>
          <a:custGeom>
            <a:avLst/>
            <a:gdLst>
              <a:gd name="T0" fmla="*/ 0 w 74"/>
              <a:gd name="T1" fmla="*/ 28575 h 37"/>
              <a:gd name="T2" fmla="*/ 0 w 74"/>
              <a:gd name="T3" fmla="*/ 0 h 37"/>
              <a:gd name="T4" fmla="*/ 107950 w 74"/>
              <a:gd name="T5" fmla="*/ 28575 h 37"/>
              <a:gd name="T6" fmla="*/ 0 w 74"/>
              <a:gd name="T7" fmla="*/ 58737 h 37"/>
              <a:gd name="T8" fmla="*/ 0 w 74"/>
              <a:gd name="T9" fmla="*/ 28575 h 37"/>
              <a:gd name="T10" fmla="*/ 0 60000 65536"/>
              <a:gd name="T11" fmla="*/ 0 60000 65536"/>
              <a:gd name="T12" fmla="*/ 0 60000 65536"/>
              <a:gd name="T13" fmla="*/ 0 60000 65536"/>
              <a:gd name="T14" fmla="*/ 0 60000 65536"/>
              <a:gd name="T15" fmla="*/ 0 w 74"/>
              <a:gd name="T16" fmla="*/ 0 h 37"/>
              <a:gd name="T17" fmla="*/ 74 w 74"/>
              <a:gd name="T18" fmla="*/ 37 h 37"/>
            </a:gdLst>
            <a:ahLst/>
            <a:cxnLst>
              <a:cxn ang="T10">
                <a:pos x="T0" y="T1"/>
              </a:cxn>
              <a:cxn ang="T11">
                <a:pos x="T2" y="T3"/>
              </a:cxn>
              <a:cxn ang="T12">
                <a:pos x="T4" y="T5"/>
              </a:cxn>
              <a:cxn ang="T13">
                <a:pos x="T6" y="T7"/>
              </a:cxn>
              <a:cxn ang="T14">
                <a:pos x="T8" y="T9"/>
              </a:cxn>
            </a:cxnLst>
            <a:rect l="T15" t="T16" r="T17" b="T18"/>
            <a:pathLst>
              <a:path w="74" h="37">
                <a:moveTo>
                  <a:pt x="0" y="18"/>
                </a:moveTo>
                <a:lnTo>
                  <a:pt x="0" y="0"/>
                </a:lnTo>
                <a:lnTo>
                  <a:pt x="74" y="18"/>
                </a:lnTo>
                <a:lnTo>
                  <a:pt x="0" y="37"/>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5" name="Line 11"/>
          <p:cNvSpPr>
            <a:spLocks noChangeShapeType="1"/>
          </p:cNvSpPr>
          <p:nvPr/>
        </p:nvSpPr>
        <p:spPr bwMode="auto">
          <a:xfrm>
            <a:off x="2486025" y="3916364"/>
            <a:ext cx="6248400" cy="15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6" name="Line 12"/>
          <p:cNvSpPr>
            <a:spLocks noChangeShapeType="1"/>
          </p:cNvSpPr>
          <p:nvPr/>
        </p:nvSpPr>
        <p:spPr bwMode="auto">
          <a:xfrm>
            <a:off x="2486025" y="1484313"/>
            <a:ext cx="0" cy="25781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7" name="Oval 13"/>
          <p:cNvSpPr>
            <a:spLocks noChangeArrowheads="1"/>
          </p:cNvSpPr>
          <p:nvPr/>
        </p:nvSpPr>
        <p:spPr bwMode="auto">
          <a:xfrm>
            <a:off x="3011488" y="1557338"/>
            <a:ext cx="82550" cy="88900"/>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598" name="Oval 14"/>
          <p:cNvSpPr>
            <a:spLocks noChangeArrowheads="1"/>
          </p:cNvSpPr>
          <p:nvPr/>
        </p:nvSpPr>
        <p:spPr bwMode="auto">
          <a:xfrm>
            <a:off x="3851276" y="1557338"/>
            <a:ext cx="80963" cy="88900"/>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599" name="Oval 15"/>
          <p:cNvSpPr>
            <a:spLocks noChangeArrowheads="1"/>
          </p:cNvSpPr>
          <p:nvPr/>
        </p:nvSpPr>
        <p:spPr bwMode="auto">
          <a:xfrm>
            <a:off x="3308351" y="3871914"/>
            <a:ext cx="111125" cy="117475"/>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600" name="Oval 16"/>
          <p:cNvSpPr>
            <a:spLocks noChangeArrowheads="1"/>
          </p:cNvSpPr>
          <p:nvPr/>
        </p:nvSpPr>
        <p:spPr bwMode="auto">
          <a:xfrm>
            <a:off x="8070851" y="3871914"/>
            <a:ext cx="80963" cy="117475"/>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601" name="Oval 17"/>
          <p:cNvSpPr>
            <a:spLocks noChangeArrowheads="1"/>
          </p:cNvSpPr>
          <p:nvPr/>
        </p:nvSpPr>
        <p:spPr bwMode="auto">
          <a:xfrm>
            <a:off x="5311776" y="2700339"/>
            <a:ext cx="80963" cy="117475"/>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602" name="Oval 18"/>
          <p:cNvSpPr>
            <a:spLocks noChangeArrowheads="1"/>
          </p:cNvSpPr>
          <p:nvPr/>
        </p:nvSpPr>
        <p:spPr bwMode="auto">
          <a:xfrm>
            <a:off x="6637338" y="2700339"/>
            <a:ext cx="107950" cy="117475"/>
          </a:xfrm>
          <a:prstGeom prst="ellipse">
            <a:avLst/>
          </a:prstGeom>
          <a:solidFill>
            <a:schemeClr val="accent1"/>
          </a:solidFill>
          <a:ln w="28575">
            <a:solidFill>
              <a:srgbClr val="000000"/>
            </a:solidFill>
            <a:round/>
            <a:headEnd/>
            <a:tailEnd/>
          </a:ln>
        </p:spPr>
        <p:txBody>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solidFill>
                <a:schemeClr val="tx1"/>
              </a:solidFill>
            </a:endParaRPr>
          </a:p>
        </p:txBody>
      </p:sp>
      <p:sp>
        <p:nvSpPr>
          <p:cNvPr id="67603" name="Rectangle 19"/>
          <p:cNvSpPr>
            <a:spLocks noChangeArrowheads="1"/>
          </p:cNvSpPr>
          <p:nvPr/>
        </p:nvSpPr>
        <p:spPr bwMode="auto">
          <a:xfrm>
            <a:off x="2998788" y="171767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a</a:t>
            </a:r>
            <a:endParaRPr lang="en-US" altLang="en-US">
              <a:solidFill>
                <a:schemeClr val="tx1"/>
              </a:solidFill>
              <a:latin typeface="Times New Roman" panose="02020603050405020304" pitchFamily="18" charset="0"/>
            </a:endParaRPr>
          </a:p>
        </p:txBody>
      </p:sp>
      <p:sp>
        <p:nvSpPr>
          <p:cNvPr id="67604" name="Rectangle 20"/>
          <p:cNvSpPr>
            <a:spLocks noChangeArrowheads="1"/>
          </p:cNvSpPr>
          <p:nvPr/>
        </p:nvSpPr>
        <p:spPr bwMode="auto">
          <a:xfrm>
            <a:off x="3810000" y="17478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b</a:t>
            </a:r>
            <a:endParaRPr lang="en-US" altLang="en-US">
              <a:solidFill>
                <a:schemeClr val="tx1"/>
              </a:solidFill>
              <a:latin typeface="Times New Roman" panose="02020603050405020304" pitchFamily="18" charset="0"/>
            </a:endParaRPr>
          </a:p>
        </p:txBody>
      </p:sp>
      <p:sp>
        <p:nvSpPr>
          <p:cNvPr id="67605" name="Rectangle 21"/>
          <p:cNvSpPr>
            <a:spLocks noChangeArrowheads="1"/>
          </p:cNvSpPr>
          <p:nvPr/>
        </p:nvSpPr>
        <p:spPr bwMode="auto">
          <a:xfrm>
            <a:off x="5324475" y="2890838"/>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c</a:t>
            </a:r>
            <a:endParaRPr lang="en-US" altLang="en-US">
              <a:solidFill>
                <a:schemeClr val="tx1"/>
              </a:solidFill>
              <a:latin typeface="Times New Roman" panose="02020603050405020304" pitchFamily="18" charset="0"/>
            </a:endParaRPr>
          </a:p>
        </p:txBody>
      </p:sp>
      <p:sp>
        <p:nvSpPr>
          <p:cNvPr id="67606" name="Rectangle 22"/>
          <p:cNvSpPr>
            <a:spLocks noChangeArrowheads="1"/>
          </p:cNvSpPr>
          <p:nvPr/>
        </p:nvSpPr>
        <p:spPr bwMode="auto">
          <a:xfrm>
            <a:off x="6569075" y="2890838"/>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d</a:t>
            </a:r>
            <a:endParaRPr lang="en-US" altLang="en-US">
              <a:solidFill>
                <a:schemeClr val="tx1"/>
              </a:solidFill>
              <a:latin typeface="Times New Roman" panose="02020603050405020304" pitchFamily="18" charset="0"/>
            </a:endParaRPr>
          </a:p>
        </p:txBody>
      </p:sp>
      <p:sp>
        <p:nvSpPr>
          <p:cNvPr id="67607" name="Rectangle 23"/>
          <p:cNvSpPr>
            <a:spLocks noChangeArrowheads="1"/>
          </p:cNvSpPr>
          <p:nvPr/>
        </p:nvSpPr>
        <p:spPr bwMode="auto">
          <a:xfrm>
            <a:off x="3295650" y="4062413"/>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e</a:t>
            </a:r>
            <a:endParaRPr lang="en-US" altLang="en-US">
              <a:solidFill>
                <a:schemeClr val="tx1"/>
              </a:solidFill>
              <a:latin typeface="Times New Roman" panose="02020603050405020304" pitchFamily="18" charset="0"/>
            </a:endParaRPr>
          </a:p>
        </p:txBody>
      </p:sp>
      <p:sp>
        <p:nvSpPr>
          <p:cNvPr id="67608" name="Rectangle 24"/>
          <p:cNvSpPr>
            <a:spLocks noChangeArrowheads="1"/>
          </p:cNvSpPr>
          <p:nvPr/>
        </p:nvSpPr>
        <p:spPr bwMode="auto">
          <a:xfrm>
            <a:off x="8058150" y="4062413"/>
            <a:ext cx="6732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f</a:t>
            </a:r>
            <a:endParaRPr lang="en-US" altLang="en-US">
              <a:solidFill>
                <a:schemeClr val="tx1"/>
              </a:solidFill>
              <a:latin typeface="Times New Roman" panose="02020603050405020304" pitchFamily="18" charset="0"/>
            </a:endParaRPr>
          </a:p>
        </p:txBody>
      </p:sp>
      <p:sp>
        <p:nvSpPr>
          <p:cNvPr id="67609" name="Freeform 25"/>
          <p:cNvSpPr>
            <a:spLocks/>
          </p:cNvSpPr>
          <p:nvPr/>
        </p:nvSpPr>
        <p:spPr bwMode="auto">
          <a:xfrm>
            <a:off x="5162551" y="2568576"/>
            <a:ext cx="136525" cy="117475"/>
          </a:xfrm>
          <a:custGeom>
            <a:avLst/>
            <a:gdLst>
              <a:gd name="T0" fmla="*/ 27892 w 93"/>
              <a:gd name="T1" fmla="*/ 28575 h 74"/>
              <a:gd name="T2" fmla="*/ 27892 w 93"/>
              <a:gd name="T3" fmla="*/ 0 h 74"/>
              <a:gd name="T4" fmla="*/ 136525 w 93"/>
              <a:gd name="T5" fmla="*/ 117475 h 74"/>
              <a:gd name="T6" fmla="*/ 0 w 93"/>
              <a:gd name="T7" fmla="*/ 58738 h 74"/>
              <a:gd name="T8" fmla="*/ 27892 w 93"/>
              <a:gd name="T9" fmla="*/ 28575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8"/>
                </a:moveTo>
                <a:lnTo>
                  <a:pt x="19" y="0"/>
                </a:lnTo>
                <a:lnTo>
                  <a:pt x="93" y="74"/>
                </a:lnTo>
                <a:lnTo>
                  <a:pt x="0" y="37"/>
                </a:lnTo>
                <a:lnTo>
                  <a:pt x="19" y="18"/>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0" name="Freeform 26"/>
          <p:cNvSpPr>
            <a:spLocks/>
          </p:cNvSpPr>
          <p:nvPr/>
        </p:nvSpPr>
        <p:spPr bwMode="auto">
          <a:xfrm>
            <a:off x="5162551" y="2568576"/>
            <a:ext cx="136525" cy="117475"/>
          </a:xfrm>
          <a:custGeom>
            <a:avLst/>
            <a:gdLst>
              <a:gd name="T0" fmla="*/ 27892 w 93"/>
              <a:gd name="T1" fmla="*/ 28575 h 74"/>
              <a:gd name="T2" fmla="*/ 27892 w 93"/>
              <a:gd name="T3" fmla="*/ 0 h 74"/>
              <a:gd name="T4" fmla="*/ 136525 w 93"/>
              <a:gd name="T5" fmla="*/ 117475 h 74"/>
              <a:gd name="T6" fmla="*/ 0 w 93"/>
              <a:gd name="T7" fmla="*/ 58738 h 74"/>
              <a:gd name="T8" fmla="*/ 27892 w 93"/>
              <a:gd name="T9" fmla="*/ 28575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8"/>
                </a:moveTo>
                <a:lnTo>
                  <a:pt x="19" y="0"/>
                </a:lnTo>
                <a:lnTo>
                  <a:pt x="93" y="74"/>
                </a:lnTo>
                <a:lnTo>
                  <a:pt x="0" y="37"/>
                </a:lnTo>
                <a:lnTo>
                  <a:pt x="1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11" name="Line 27"/>
          <p:cNvSpPr>
            <a:spLocks noChangeShapeType="1"/>
          </p:cNvSpPr>
          <p:nvPr/>
        </p:nvSpPr>
        <p:spPr bwMode="auto">
          <a:xfrm>
            <a:off x="3892550" y="1601788"/>
            <a:ext cx="1270000" cy="995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2" name="Freeform 28"/>
          <p:cNvSpPr>
            <a:spLocks/>
          </p:cNvSpPr>
          <p:nvPr/>
        </p:nvSpPr>
        <p:spPr bwMode="auto">
          <a:xfrm>
            <a:off x="7921626" y="3740151"/>
            <a:ext cx="136525" cy="117475"/>
          </a:xfrm>
          <a:custGeom>
            <a:avLst/>
            <a:gdLst>
              <a:gd name="T0" fmla="*/ 27892 w 93"/>
              <a:gd name="T1" fmla="*/ 30162 h 74"/>
              <a:gd name="T2" fmla="*/ 54316 w 93"/>
              <a:gd name="T3" fmla="*/ 0 h 74"/>
              <a:gd name="T4" fmla="*/ 136525 w 93"/>
              <a:gd name="T5" fmla="*/ 117475 h 74"/>
              <a:gd name="T6" fmla="*/ 0 w 93"/>
              <a:gd name="T7" fmla="*/ 58738 h 74"/>
              <a:gd name="T8" fmla="*/ 27892 w 93"/>
              <a:gd name="T9" fmla="*/ 30162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9"/>
                </a:moveTo>
                <a:lnTo>
                  <a:pt x="37" y="0"/>
                </a:lnTo>
                <a:lnTo>
                  <a:pt x="93" y="74"/>
                </a:lnTo>
                <a:lnTo>
                  <a:pt x="0" y="37"/>
                </a:lnTo>
                <a:lnTo>
                  <a:pt x="19" y="19"/>
                </a:lnTo>
                <a:close/>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613" name="Freeform 29"/>
          <p:cNvSpPr>
            <a:spLocks/>
          </p:cNvSpPr>
          <p:nvPr/>
        </p:nvSpPr>
        <p:spPr bwMode="auto">
          <a:xfrm>
            <a:off x="7921626" y="3740151"/>
            <a:ext cx="136525" cy="117475"/>
          </a:xfrm>
          <a:custGeom>
            <a:avLst/>
            <a:gdLst>
              <a:gd name="T0" fmla="*/ 27892 w 93"/>
              <a:gd name="T1" fmla="*/ 30162 h 74"/>
              <a:gd name="T2" fmla="*/ 54316 w 93"/>
              <a:gd name="T3" fmla="*/ 0 h 74"/>
              <a:gd name="T4" fmla="*/ 136525 w 93"/>
              <a:gd name="T5" fmla="*/ 117475 h 74"/>
              <a:gd name="T6" fmla="*/ 0 w 93"/>
              <a:gd name="T7" fmla="*/ 58738 h 74"/>
              <a:gd name="T8" fmla="*/ 27892 w 93"/>
              <a:gd name="T9" fmla="*/ 30162 h 74"/>
              <a:gd name="T10" fmla="*/ 0 60000 65536"/>
              <a:gd name="T11" fmla="*/ 0 60000 65536"/>
              <a:gd name="T12" fmla="*/ 0 60000 65536"/>
              <a:gd name="T13" fmla="*/ 0 60000 65536"/>
              <a:gd name="T14" fmla="*/ 0 60000 65536"/>
              <a:gd name="T15" fmla="*/ 0 w 93"/>
              <a:gd name="T16" fmla="*/ 0 h 74"/>
              <a:gd name="T17" fmla="*/ 93 w 93"/>
              <a:gd name="T18" fmla="*/ 74 h 74"/>
            </a:gdLst>
            <a:ahLst/>
            <a:cxnLst>
              <a:cxn ang="T10">
                <a:pos x="T0" y="T1"/>
              </a:cxn>
              <a:cxn ang="T11">
                <a:pos x="T2" y="T3"/>
              </a:cxn>
              <a:cxn ang="T12">
                <a:pos x="T4" y="T5"/>
              </a:cxn>
              <a:cxn ang="T13">
                <a:pos x="T6" y="T7"/>
              </a:cxn>
              <a:cxn ang="T14">
                <a:pos x="T8" y="T9"/>
              </a:cxn>
            </a:cxnLst>
            <a:rect l="T15" t="T16" r="T17" b="T18"/>
            <a:pathLst>
              <a:path w="93" h="74">
                <a:moveTo>
                  <a:pt x="19" y="19"/>
                </a:moveTo>
                <a:lnTo>
                  <a:pt x="37" y="0"/>
                </a:lnTo>
                <a:lnTo>
                  <a:pt x="93" y="74"/>
                </a:lnTo>
                <a:lnTo>
                  <a:pt x="0" y="37"/>
                </a:lnTo>
                <a:lnTo>
                  <a:pt x="1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614" name="Line 30"/>
          <p:cNvSpPr>
            <a:spLocks noChangeShapeType="1"/>
          </p:cNvSpPr>
          <p:nvPr/>
        </p:nvSpPr>
        <p:spPr bwMode="auto">
          <a:xfrm>
            <a:off x="6732589" y="2773363"/>
            <a:ext cx="1189037" cy="9969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615" name="Rectangle 31"/>
          <p:cNvSpPr>
            <a:spLocks noChangeArrowheads="1"/>
          </p:cNvSpPr>
          <p:nvPr/>
        </p:nvSpPr>
        <p:spPr bwMode="auto">
          <a:xfrm>
            <a:off x="4648200" y="1806575"/>
            <a:ext cx="20358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m</a:t>
            </a:r>
            <a:endParaRPr lang="en-US" altLang="en-US">
              <a:solidFill>
                <a:schemeClr val="tx1"/>
              </a:solidFill>
              <a:latin typeface="Times New Roman" panose="02020603050405020304" pitchFamily="18" charset="0"/>
            </a:endParaRPr>
          </a:p>
        </p:txBody>
      </p:sp>
      <p:sp>
        <p:nvSpPr>
          <p:cNvPr id="67616" name="Rectangle 32"/>
          <p:cNvSpPr>
            <a:spLocks noChangeArrowheads="1"/>
          </p:cNvSpPr>
          <p:nvPr/>
        </p:nvSpPr>
        <p:spPr bwMode="auto">
          <a:xfrm>
            <a:off x="4838700" y="195421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a:solidFill>
                  <a:schemeClr val="tx1"/>
                </a:solidFill>
                <a:latin typeface="Arial" panose="020B0604020202020204" pitchFamily="34" charset="0"/>
              </a:rPr>
              <a:t>1</a:t>
            </a:r>
            <a:endParaRPr lang="en-US" altLang="en-US">
              <a:solidFill>
                <a:schemeClr val="tx1"/>
              </a:solidFill>
              <a:latin typeface="Times New Roman" panose="02020603050405020304" pitchFamily="18" charset="0"/>
            </a:endParaRPr>
          </a:p>
        </p:txBody>
      </p:sp>
      <p:sp>
        <p:nvSpPr>
          <p:cNvPr id="67617" name="Rectangle 33"/>
          <p:cNvSpPr>
            <a:spLocks noChangeArrowheads="1"/>
          </p:cNvSpPr>
          <p:nvPr/>
        </p:nvSpPr>
        <p:spPr bwMode="auto">
          <a:xfrm>
            <a:off x="7543800" y="3008313"/>
            <a:ext cx="20358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m</a:t>
            </a:r>
            <a:endParaRPr lang="en-US" altLang="en-US">
              <a:solidFill>
                <a:schemeClr val="tx1"/>
              </a:solidFill>
              <a:latin typeface="Times New Roman" panose="02020603050405020304" pitchFamily="18" charset="0"/>
            </a:endParaRPr>
          </a:p>
        </p:txBody>
      </p:sp>
      <p:sp>
        <p:nvSpPr>
          <p:cNvPr id="67618" name="Rectangle 34"/>
          <p:cNvSpPr>
            <a:spLocks noChangeArrowheads="1"/>
          </p:cNvSpPr>
          <p:nvPr/>
        </p:nvSpPr>
        <p:spPr bwMode="auto">
          <a:xfrm>
            <a:off x="7732713" y="31543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a:solidFill>
                  <a:schemeClr val="tx1"/>
                </a:solidFill>
                <a:latin typeface="Arial" panose="020B0604020202020204" pitchFamily="34" charset="0"/>
              </a:rPr>
              <a:t>2</a:t>
            </a:r>
            <a:endParaRPr lang="en-US" altLang="en-US">
              <a:solidFill>
                <a:schemeClr val="tx1"/>
              </a:solidFill>
              <a:latin typeface="Times New Roman" panose="02020603050405020304" pitchFamily="18" charset="0"/>
            </a:endParaRPr>
          </a:p>
        </p:txBody>
      </p:sp>
      <p:sp>
        <p:nvSpPr>
          <p:cNvPr id="67619" name="Rectangle 35"/>
          <p:cNvSpPr>
            <a:spLocks noChangeArrowheads="1"/>
          </p:cNvSpPr>
          <p:nvPr/>
        </p:nvSpPr>
        <p:spPr bwMode="auto">
          <a:xfrm>
            <a:off x="3962400" y="12192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2</a:t>
            </a:r>
            <a:endParaRPr lang="en-US" altLang="en-US">
              <a:solidFill>
                <a:schemeClr val="tx1"/>
              </a:solidFill>
              <a:latin typeface="Times New Roman" panose="02020603050405020304" pitchFamily="18" charset="0"/>
            </a:endParaRPr>
          </a:p>
        </p:txBody>
      </p:sp>
      <p:sp>
        <p:nvSpPr>
          <p:cNvPr id="67620" name="Rectangle 36"/>
          <p:cNvSpPr>
            <a:spLocks noChangeArrowheads="1"/>
          </p:cNvSpPr>
          <p:nvPr/>
        </p:nvSpPr>
        <p:spPr bwMode="auto">
          <a:xfrm>
            <a:off x="2998788" y="119062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1</a:t>
            </a:r>
            <a:endParaRPr lang="en-US" altLang="en-US">
              <a:solidFill>
                <a:schemeClr val="tx1"/>
              </a:solidFill>
              <a:latin typeface="Times New Roman" panose="02020603050405020304" pitchFamily="18" charset="0"/>
            </a:endParaRPr>
          </a:p>
        </p:txBody>
      </p:sp>
      <p:sp>
        <p:nvSpPr>
          <p:cNvPr id="67621" name="Rectangle 37"/>
          <p:cNvSpPr>
            <a:spLocks noChangeArrowheads="1"/>
          </p:cNvSpPr>
          <p:nvPr/>
        </p:nvSpPr>
        <p:spPr bwMode="auto">
          <a:xfrm>
            <a:off x="5299075" y="23622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3</a:t>
            </a:r>
            <a:endParaRPr lang="en-US" altLang="en-US">
              <a:solidFill>
                <a:schemeClr val="tx1"/>
              </a:solidFill>
              <a:latin typeface="Times New Roman" panose="02020603050405020304" pitchFamily="18" charset="0"/>
            </a:endParaRPr>
          </a:p>
        </p:txBody>
      </p:sp>
      <p:sp>
        <p:nvSpPr>
          <p:cNvPr id="67622" name="Rectangle 38"/>
          <p:cNvSpPr>
            <a:spLocks noChangeArrowheads="1"/>
          </p:cNvSpPr>
          <p:nvPr/>
        </p:nvSpPr>
        <p:spPr bwMode="auto">
          <a:xfrm>
            <a:off x="6623050" y="23622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4</a:t>
            </a:r>
            <a:endParaRPr lang="en-US" altLang="en-US">
              <a:solidFill>
                <a:schemeClr val="tx1"/>
              </a:solidFill>
              <a:latin typeface="Times New Roman" panose="02020603050405020304" pitchFamily="18" charset="0"/>
            </a:endParaRPr>
          </a:p>
        </p:txBody>
      </p:sp>
      <p:sp>
        <p:nvSpPr>
          <p:cNvPr id="67623" name="Rectangle 39"/>
          <p:cNvSpPr>
            <a:spLocks noChangeArrowheads="1"/>
          </p:cNvSpPr>
          <p:nvPr/>
        </p:nvSpPr>
        <p:spPr bwMode="auto">
          <a:xfrm>
            <a:off x="8110538" y="350520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5</a:t>
            </a:r>
            <a:endParaRPr lang="en-US" altLang="en-US">
              <a:solidFill>
                <a:schemeClr val="tx1"/>
              </a:solidFill>
              <a:latin typeface="Times New Roman" panose="02020603050405020304" pitchFamily="18" charset="0"/>
            </a:endParaRPr>
          </a:p>
        </p:txBody>
      </p:sp>
      <p:sp>
        <p:nvSpPr>
          <p:cNvPr id="67624" name="Rectangle 40"/>
          <p:cNvSpPr>
            <a:spLocks noChangeArrowheads="1"/>
          </p:cNvSpPr>
          <p:nvPr/>
        </p:nvSpPr>
        <p:spPr bwMode="auto">
          <a:xfrm>
            <a:off x="3295650" y="3535363"/>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1</a:t>
            </a:r>
            <a:endParaRPr lang="en-US" altLang="en-US">
              <a:solidFill>
                <a:schemeClr val="tx1"/>
              </a:solidFill>
              <a:latin typeface="Times New Roman" panose="02020603050405020304" pitchFamily="18" charset="0"/>
            </a:endParaRPr>
          </a:p>
        </p:txBody>
      </p:sp>
      <p:sp>
        <p:nvSpPr>
          <p:cNvPr id="67625" name="Rectangle 41"/>
          <p:cNvSpPr>
            <a:spLocks noChangeArrowheads="1"/>
          </p:cNvSpPr>
          <p:nvPr/>
        </p:nvSpPr>
        <p:spPr bwMode="auto">
          <a:xfrm>
            <a:off x="2160588" y="1543050"/>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p</a:t>
            </a:r>
            <a:endParaRPr lang="en-US" altLang="en-US">
              <a:solidFill>
                <a:schemeClr val="tx1"/>
              </a:solidFill>
              <a:latin typeface="Times New Roman" panose="02020603050405020304" pitchFamily="18" charset="0"/>
            </a:endParaRPr>
          </a:p>
        </p:txBody>
      </p:sp>
      <p:sp>
        <p:nvSpPr>
          <p:cNvPr id="67626" name="Rectangle 42"/>
          <p:cNvSpPr>
            <a:spLocks noChangeArrowheads="1"/>
          </p:cNvSpPr>
          <p:nvPr/>
        </p:nvSpPr>
        <p:spPr bwMode="auto">
          <a:xfrm>
            <a:off x="2268538" y="1690688"/>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a:solidFill>
                  <a:schemeClr val="tx1"/>
                </a:solidFill>
                <a:latin typeface="Arial" panose="020B0604020202020204" pitchFamily="34" charset="0"/>
              </a:rPr>
              <a:t>1</a:t>
            </a:r>
            <a:endParaRPr lang="en-US" altLang="en-US">
              <a:solidFill>
                <a:schemeClr val="tx1"/>
              </a:solidFill>
              <a:latin typeface="Times New Roman" panose="02020603050405020304" pitchFamily="18" charset="0"/>
            </a:endParaRPr>
          </a:p>
        </p:txBody>
      </p:sp>
      <p:sp>
        <p:nvSpPr>
          <p:cNvPr id="67627" name="Rectangle 43"/>
          <p:cNvSpPr>
            <a:spLocks noChangeArrowheads="1"/>
          </p:cNvSpPr>
          <p:nvPr/>
        </p:nvSpPr>
        <p:spPr bwMode="auto">
          <a:xfrm>
            <a:off x="2160588" y="2627313"/>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p</a:t>
            </a:r>
            <a:endParaRPr lang="en-US" altLang="en-US">
              <a:solidFill>
                <a:schemeClr val="tx1"/>
              </a:solidFill>
              <a:latin typeface="Times New Roman" panose="02020603050405020304" pitchFamily="18" charset="0"/>
            </a:endParaRPr>
          </a:p>
        </p:txBody>
      </p:sp>
      <p:sp>
        <p:nvSpPr>
          <p:cNvPr id="67628" name="Rectangle 44"/>
          <p:cNvSpPr>
            <a:spLocks noChangeArrowheads="1"/>
          </p:cNvSpPr>
          <p:nvPr/>
        </p:nvSpPr>
        <p:spPr bwMode="auto">
          <a:xfrm>
            <a:off x="2268538" y="2774950"/>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a:solidFill>
                  <a:schemeClr val="tx1"/>
                </a:solidFill>
                <a:latin typeface="Arial" panose="020B0604020202020204" pitchFamily="34" charset="0"/>
              </a:rPr>
              <a:t>2</a:t>
            </a:r>
            <a:endParaRPr lang="en-US" altLang="en-US">
              <a:solidFill>
                <a:schemeClr val="tx1"/>
              </a:solidFill>
              <a:latin typeface="Times New Roman" panose="02020603050405020304" pitchFamily="18" charset="0"/>
            </a:endParaRPr>
          </a:p>
        </p:txBody>
      </p:sp>
      <p:sp>
        <p:nvSpPr>
          <p:cNvPr id="67629" name="Rectangle 45"/>
          <p:cNvSpPr>
            <a:spLocks noChangeArrowheads="1"/>
          </p:cNvSpPr>
          <p:nvPr/>
        </p:nvSpPr>
        <p:spPr bwMode="auto">
          <a:xfrm>
            <a:off x="2160588" y="3768725"/>
            <a:ext cx="13625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p</a:t>
            </a:r>
            <a:endParaRPr lang="en-US" altLang="en-US">
              <a:solidFill>
                <a:schemeClr val="tx1"/>
              </a:solidFill>
              <a:latin typeface="Times New Roman" panose="02020603050405020304" pitchFamily="18" charset="0"/>
            </a:endParaRPr>
          </a:p>
        </p:txBody>
      </p:sp>
      <p:sp>
        <p:nvSpPr>
          <p:cNvPr id="67630" name="Rectangle 46"/>
          <p:cNvSpPr>
            <a:spLocks noChangeArrowheads="1"/>
          </p:cNvSpPr>
          <p:nvPr/>
        </p:nvSpPr>
        <p:spPr bwMode="auto">
          <a:xfrm>
            <a:off x="2268538" y="39163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a:solidFill>
                  <a:schemeClr val="tx1"/>
                </a:solidFill>
                <a:latin typeface="Arial" panose="020B0604020202020204" pitchFamily="34" charset="0"/>
              </a:rPr>
              <a:t>3</a:t>
            </a:r>
            <a:endParaRPr lang="en-US" altLang="en-US">
              <a:solidFill>
                <a:schemeClr val="tx1"/>
              </a:solidFill>
              <a:latin typeface="Times New Roman" panose="02020603050405020304" pitchFamily="18" charset="0"/>
            </a:endParaRPr>
          </a:p>
        </p:txBody>
      </p:sp>
      <p:sp>
        <p:nvSpPr>
          <p:cNvPr id="67631" name="Rectangle 47"/>
          <p:cNvSpPr>
            <a:spLocks noChangeArrowheads="1"/>
          </p:cNvSpPr>
          <p:nvPr/>
        </p:nvSpPr>
        <p:spPr bwMode="auto">
          <a:xfrm>
            <a:off x="9220201" y="2509838"/>
            <a:ext cx="97622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Physical </a:t>
            </a:r>
            <a:endParaRPr lang="en-US" altLang="en-US">
              <a:solidFill>
                <a:schemeClr val="tx1"/>
              </a:solidFill>
              <a:latin typeface="Times New Roman" panose="02020603050405020304" pitchFamily="18" charset="0"/>
            </a:endParaRPr>
          </a:p>
        </p:txBody>
      </p:sp>
      <p:sp>
        <p:nvSpPr>
          <p:cNvPr id="67632" name="Rectangle 48"/>
          <p:cNvSpPr>
            <a:spLocks noChangeArrowheads="1"/>
          </p:cNvSpPr>
          <p:nvPr/>
        </p:nvSpPr>
        <p:spPr bwMode="auto">
          <a:xfrm>
            <a:off x="9328151" y="2773363"/>
            <a:ext cx="46166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r>
              <a:rPr lang="en-US" altLang="en-US" sz="1900">
                <a:solidFill>
                  <a:schemeClr val="tx1"/>
                </a:solidFill>
                <a:latin typeface="Arial" panose="020B0604020202020204" pitchFamily="34" charset="0"/>
              </a:rPr>
              <a:t>time</a:t>
            </a:r>
            <a:endParaRPr lang="en-US" altLang="en-US">
              <a:solidFill>
                <a:schemeClr val="tx1"/>
              </a:solidFill>
              <a:latin typeface="Times New Roman" panose="02020603050405020304" pitchFamily="18" charset="0"/>
            </a:endParaRPr>
          </a:p>
        </p:txBody>
      </p:sp>
      <p:sp>
        <p:nvSpPr>
          <p:cNvPr id="517169" name="Text Box 49"/>
          <p:cNvSpPr txBox="1">
            <a:spLocks noChangeArrowheads="1"/>
          </p:cNvSpPr>
          <p:nvPr/>
        </p:nvSpPr>
        <p:spPr bwMode="auto">
          <a:xfrm>
            <a:off x="2432050" y="4689476"/>
            <a:ext cx="7169150" cy="1846659"/>
          </a:xfrm>
          <a:prstGeom prst="rect">
            <a:avLst/>
          </a:prstGeom>
          <a:noFill/>
          <a:ln w="9525">
            <a:noFill/>
            <a:miter lim="800000"/>
            <a:headEnd/>
            <a:tailEnd/>
          </a:ln>
          <a:effectLst/>
        </p:spPr>
        <p:txBody>
          <a:bodyPr>
            <a:spAutoFit/>
          </a:bodyPr>
          <a:lstStyle/>
          <a:p>
            <a:pPr>
              <a:spcBef>
                <a:spcPct val="50000"/>
              </a:spcBef>
              <a:defRPr/>
            </a:pPr>
            <a:r>
              <a:rPr lang="en-US" sz="2400" dirty="0">
                <a:latin typeface="+mj-lt"/>
                <a:ea typeface="ＭＳ Ｐゴシック" pitchFamily="-107" charset="-128"/>
              </a:rPr>
              <a:t>Limitations of Lamport Clocks:</a:t>
            </a:r>
          </a:p>
          <a:p>
            <a:pPr>
              <a:spcBef>
                <a:spcPct val="50000"/>
              </a:spcBef>
              <a:defRPr/>
            </a:pPr>
            <a:r>
              <a:rPr lang="en-US" b="1" dirty="0">
                <a:latin typeface="+mj-lt"/>
                <a:ea typeface="ＭＳ Ｐゴシック" pitchFamily="-107" charset="-128"/>
              </a:rPr>
              <a:t>It represents a </a:t>
            </a:r>
            <a:r>
              <a:rPr lang="en-US" b="1" i="1" dirty="0">
                <a:latin typeface="+mj-lt"/>
                <a:ea typeface="ＭＳ Ｐゴシック" pitchFamily="-107" charset="-128"/>
              </a:rPr>
              <a:t>partial order</a:t>
            </a:r>
            <a:r>
              <a:rPr lang="en-US" b="1" dirty="0">
                <a:latin typeface="+mj-lt"/>
                <a:ea typeface="ＭＳ Ｐゴシック" pitchFamily="-107" charset="-128"/>
              </a:rPr>
              <a:t>, if </a:t>
            </a:r>
            <a:r>
              <a:rPr lang="en-US" sz="2000" b="1" i="1" dirty="0">
                <a:latin typeface="+mj-lt"/>
                <a:ea typeface="ＭＳ Ｐゴシック" pitchFamily="-107" charset="-128"/>
              </a:rPr>
              <a:t>a </a:t>
            </a:r>
            <a:r>
              <a:rPr lang="en-US" sz="2000" b="1" i="1" dirty="0">
                <a:latin typeface="+mj-lt"/>
                <a:ea typeface="ＭＳ Ｐゴシック" pitchFamily="-107" charset="-128"/>
                <a:sym typeface="Symbol" pitchFamily="18" charset="2"/>
              </a:rPr>
              <a:t> </a:t>
            </a:r>
            <a:r>
              <a:rPr lang="en-US" sz="2000" b="1" i="1" dirty="0">
                <a:latin typeface="+mj-lt"/>
                <a:ea typeface="ＭＳ Ｐゴシック" pitchFamily="-107" charset="-128"/>
              </a:rPr>
              <a:t>b</a:t>
            </a:r>
            <a:r>
              <a:rPr lang="en-US" sz="2000" b="1" dirty="0">
                <a:latin typeface="+mj-lt"/>
                <a:ea typeface="ＭＳ Ｐゴシック" pitchFamily="-107" charset="-128"/>
              </a:rPr>
              <a:t> it implies that </a:t>
            </a:r>
            <a:r>
              <a:rPr lang="en-US" sz="2000" b="1" i="1" dirty="0">
                <a:latin typeface="+mj-lt"/>
                <a:ea typeface="ＭＳ Ｐゴシック" pitchFamily="-107" charset="-128"/>
              </a:rPr>
              <a:t>L(a) &lt; L(b)</a:t>
            </a:r>
            <a:r>
              <a:rPr lang="en-US" sz="2000" b="1" dirty="0">
                <a:latin typeface="+mj-lt"/>
                <a:ea typeface="ＭＳ Ｐゴシック" pitchFamily="-107" charset="-128"/>
              </a:rPr>
              <a:t> but the converse is not true, i.e., if </a:t>
            </a:r>
            <a:r>
              <a:rPr lang="en-US" sz="2000" b="1" i="1" dirty="0">
                <a:latin typeface="+mj-lt"/>
                <a:ea typeface="ＭＳ Ｐゴシック" pitchFamily="-107" charset="-128"/>
              </a:rPr>
              <a:t>L(a) &lt; L(b)</a:t>
            </a:r>
            <a:r>
              <a:rPr lang="en-US" sz="2000" b="1" dirty="0">
                <a:latin typeface="+mj-lt"/>
                <a:ea typeface="ＭＳ Ｐゴシック" pitchFamily="-107" charset="-128"/>
              </a:rPr>
              <a:t> it doesn’t imply </a:t>
            </a:r>
            <a:r>
              <a:rPr lang="en-US" sz="2000" b="1" i="1" dirty="0">
                <a:latin typeface="+mj-lt"/>
                <a:ea typeface="ＭＳ Ｐゴシック" pitchFamily="-107" charset="-128"/>
              </a:rPr>
              <a:t>a </a:t>
            </a:r>
            <a:r>
              <a:rPr lang="en-US" sz="2000" b="1" i="1" dirty="0">
                <a:latin typeface="+mj-lt"/>
                <a:ea typeface="ＭＳ Ｐゴシック" pitchFamily="-107" charset="-128"/>
                <a:sym typeface="Symbol" pitchFamily="18" charset="2"/>
              </a:rPr>
              <a:t> </a:t>
            </a:r>
            <a:r>
              <a:rPr lang="en-US" sz="2000" b="1" i="1" dirty="0">
                <a:latin typeface="+mj-lt"/>
                <a:ea typeface="ＭＳ Ｐゴシック" pitchFamily="-107" charset="-128"/>
              </a:rPr>
              <a:t>b</a:t>
            </a:r>
            <a:r>
              <a:rPr lang="en-US" sz="2000" b="1" dirty="0">
                <a:latin typeface="+mj-lt"/>
                <a:ea typeface="ＭＳ Ｐゴシック" pitchFamily="-107" charset="-128"/>
              </a:rPr>
              <a:t>. From the fig. </a:t>
            </a:r>
            <a:r>
              <a:rPr lang="en-US" sz="2000" b="1" i="1" dirty="0">
                <a:latin typeface="+mj-lt"/>
                <a:ea typeface="ＭＳ Ｐゴシック" pitchFamily="-107" charset="-128"/>
              </a:rPr>
              <a:t>L(b) &gt; L(e)</a:t>
            </a:r>
            <a:r>
              <a:rPr lang="en-US" sz="2000" b="1" dirty="0">
                <a:latin typeface="+mj-lt"/>
                <a:ea typeface="ＭＳ Ｐゴシック" pitchFamily="-107" charset="-128"/>
              </a:rPr>
              <a:t> but in fact, </a:t>
            </a:r>
            <a:r>
              <a:rPr lang="en-US" sz="2000" b="1" i="1" dirty="0">
                <a:latin typeface="+mj-lt"/>
                <a:ea typeface="ＭＳ Ｐゴシック" pitchFamily="-107" charset="-128"/>
              </a:rPr>
              <a:t>b||e</a:t>
            </a:r>
            <a:r>
              <a:rPr lang="en-US" sz="2000" b="1" dirty="0">
                <a:latin typeface="+mj-lt"/>
                <a:ea typeface="ＭＳ Ｐゴシック" pitchFamily="-107" charset="-128"/>
              </a:rPr>
              <a:t>.</a:t>
            </a:r>
          </a:p>
        </p:txBody>
      </p:sp>
    </p:spTree>
    <p:extLst>
      <p:ext uri="{BB962C8B-B14F-4D97-AF65-F5344CB8AC3E}">
        <p14:creationId xmlns:p14="http://schemas.microsoft.com/office/powerpoint/2010/main" val="8188015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Vector clocks</a:t>
            </a:r>
          </a:p>
        </p:txBody>
      </p:sp>
      <p:sp>
        <p:nvSpPr>
          <p:cNvPr id="33794" name="Rectangle 2"/>
          <p:cNvSpPr>
            <a:spLocks noGrp="1" noChangeArrowheads="1"/>
          </p:cNvSpPr>
          <p:nvPr>
            <p:ph type="body" idx="4294967295"/>
          </p:nvPr>
        </p:nvSpPr>
        <p:spPr>
          <a:xfrm>
            <a:off x="1752600" y="1484314"/>
            <a:ext cx="9154886" cy="4611687"/>
          </a:xfrm>
          <a:ln/>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err="1"/>
              <a:t>Lamport</a:t>
            </a:r>
            <a:r>
              <a:rPr lang="en-US" altLang="en-US" sz="2800" dirty="0"/>
              <a:t> clocks: </a:t>
            </a:r>
            <a:r>
              <a:rPr lang="en-US" altLang="en-US" sz="2800" i="1" dirty="0"/>
              <a:t>C(e) &lt; C(e')</a:t>
            </a:r>
            <a:r>
              <a:rPr lang="en-US" altLang="en-US" sz="2800" dirty="0"/>
              <a:t> doesn't imply </a:t>
            </a:r>
            <a:r>
              <a:rPr lang="en-US" altLang="en-US" sz="2800" i="1" dirty="0"/>
              <a:t>e</a:t>
            </a:r>
            <a:r>
              <a:rPr lang="en-US" altLang="en-US" sz="2800" dirty="0"/>
              <a:t> -&gt; </a:t>
            </a:r>
            <a:r>
              <a:rPr lang="en-US" altLang="en-US" sz="2800" i="1" dirty="0"/>
              <a:t>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each process keeps its own vector clock </a:t>
            </a:r>
            <a:r>
              <a:rPr lang="en-US" altLang="en-US" sz="2800" i="1" dirty="0"/>
              <a:t>V</a:t>
            </a:r>
            <a:r>
              <a:rPr lang="en-US" altLang="en-US" sz="2800" i="1" baseline="-25000" dirty="0"/>
              <a:t>i</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piggyback timestamps on messages</a:t>
            </a:r>
          </a:p>
        </p:txBody>
      </p:sp>
    </p:spTree>
    <p:extLst>
      <p:ext uri="{BB962C8B-B14F-4D97-AF65-F5344CB8AC3E}">
        <p14:creationId xmlns:p14="http://schemas.microsoft.com/office/powerpoint/2010/main" val="1766548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1930401" y="0"/>
            <a:ext cx="8637450" cy="527050"/>
          </a:xfrm>
        </p:spPr>
        <p:txBody>
          <a:bodyPr>
            <a:normAutofit fontScale="90000"/>
          </a:bodyPr>
          <a:lstStyle/>
          <a:p>
            <a:pPr>
              <a:defRPr/>
            </a:pPr>
            <a:r>
              <a:rPr lang="en-US" dirty="0"/>
              <a:t>Vector Clocks (</a:t>
            </a:r>
            <a:r>
              <a:rPr lang="en-US" dirty="0" err="1"/>
              <a:t>Mattern</a:t>
            </a:r>
            <a:r>
              <a:rPr lang="en-US" dirty="0"/>
              <a:t> ’89 &amp; </a:t>
            </a:r>
            <a:r>
              <a:rPr lang="en-US" dirty="0" err="1"/>
              <a:t>Fidge</a:t>
            </a:r>
            <a:r>
              <a:rPr lang="en-US" dirty="0"/>
              <a:t> ’91)</a:t>
            </a:r>
          </a:p>
        </p:txBody>
      </p:sp>
      <p:sp>
        <p:nvSpPr>
          <p:cNvPr id="69635" name="Rectangle 3"/>
          <p:cNvSpPr>
            <a:spLocks noGrp="1" noChangeArrowheads="1"/>
          </p:cNvSpPr>
          <p:nvPr>
            <p:ph type="body" idx="1"/>
          </p:nvPr>
        </p:nvSpPr>
        <p:spPr>
          <a:xfrm>
            <a:off x="1828799" y="762001"/>
            <a:ext cx="9562011" cy="5878513"/>
          </a:xfrm>
        </p:spPr>
        <p:txBody>
          <a:bodyPr>
            <a:normAutofit/>
          </a:bodyPr>
          <a:lstStyle/>
          <a:p>
            <a:r>
              <a:rPr lang="en-US" altLang="en-US" sz="2000" dirty="0" smtClean="0">
                <a:latin typeface="Arial" panose="020B0604020202020204" pitchFamily="34" charset="0"/>
              </a:rPr>
              <a:t>To overcome the problems of </a:t>
            </a:r>
            <a:r>
              <a:rPr lang="en-US" altLang="en-US" sz="2000" dirty="0" err="1" smtClean="0">
                <a:latin typeface="Arial" panose="020B0604020202020204" pitchFamily="34" charset="0"/>
              </a:rPr>
              <a:t>Lamport</a:t>
            </a:r>
            <a:r>
              <a:rPr lang="en-US" altLang="en-US" sz="2000" dirty="0" smtClean="0">
                <a:latin typeface="Arial" panose="020B0604020202020204" pitchFamily="34" charset="0"/>
              </a:rPr>
              <a:t> Clock </a:t>
            </a:r>
            <a:r>
              <a:rPr lang="en-US" altLang="en-US" sz="2000" dirty="0" smtClean="0">
                <a:latin typeface="Arial" panose="020B0604020202020204" pitchFamily="34" charset="0"/>
                <a:sym typeface="Wingdings" panose="05000000000000000000" pitchFamily="2" charset="2"/>
              </a:rPr>
              <a:t> Vector clocks</a:t>
            </a:r>
            <a:endParaRPr lang="en-US" altLang="en-US" sz="2000" dirty="0" smtClean="0">
              <a:latin typeface="Arial" panose="020B0604020202020204" pitchFamily="34" charset="0"/>
            </a:endParaRPr>
          </a:p>
          <a:p>
            <a:pPr lvl="1"/>
            <a:r>
              <a:rPr lang="en-US" altLang="en-US" sz="2400" dirty="0">
                <a:latin typeface="Arial" panose="020B0604020202020204" pitchFamily="34" charset="0"/>
              </a:rPr>
              <a:t>A </a:t>
            </a:r>
            <a:r>
              <a:rPr lang="en-US" altLang="en-US" sz="2400" i="1" dirty="0">
                <a:latin typeface="Arial" panose="020B0604020202020204" pitchFamily="34" charset="0"/>
              </a:rPr>
              <a:t>vector clock </a:t>
            </a:r>
            <a:r>
              <a:rPr lang="en-US" altLang="en-US" sz="2400" dirty="0">
                <a:latin typeface="Arial" panose="020B0604020202020204" pitchFamily="34" charset="0"/>
              </a:rPr>
              <a:t>for a system of </a:t>
            </a:r>
            <a:r>
              <a:rPr lang="en-US" altLang="en-US" sz="2400" i="1" dirty="0">
                <a:latin typeface="Arial" panose="020B0604020202020204" pitchFamily="34" charset="0"/>
              </a:rPr>
              <a:t>N </a:t>
            </a:r>
            <a:r>
              <a:rPr lang="en-US" altLang="en-US" sz="2400" dirty="0">
                <a:latin typeface="Arial" panose="020B0604020202020204" pitchFamily="34" charset="0"/>
              </a:rPr>
              <a:t>processes is an array of </a:t>
            </a:r>
            <a:r>
              <a:rPr lang="en-US" altLang="en-US" sz="2400" i="1" dirty="0">
                <a:latin typeface="Arial" panose="020B0604020202020204" pitchFamily="34" charset="0"/>
              </a:rPr>
              <a:t>N </a:t>
            </a:r>
            <a:r>
              <a:rPr lang="en-US" altLang="en-US" sz="2400" dirty="0">
                <a:latin typeface="Arial" panose="020B0604020202020204" pitchFamily="34" charset="0"/>
              </a:rPr>
              <a:t>integers. </a:t>
            </a:r>
            <a:r>
              <a:rPr lang="en-US" altLang="en-US" sz="2400" i="1" dirty="0">
                <a:latin typeface="Arial" panose="020B0604020202020204" pitchFamily="34" charset="0"/>
              </a:rPr>
              <a:t>P</a:t>
            </a:r>
            <a:r>
              <a:rPr lang="en-US" altLang="en-US" sz="2400" i="1" baseline="-25000" dirty="0">
                <a:latin typeface="Arial" panose="020B0604020202020204" pitchFamily="34" charset="0"/>
              </a:rPr>
              <a:t>i</a:t>
            </a:r>
            <a:r>
              <a:rPr lang="en-US" altLang="en-US" sz="2400" dirty="0">
                <a:latin typeface="Arial" panose="020B0604020202020204" pitchFamily="34" charset="0"/>
              </a:rPr>
              <a:t> keeps its VC</a:t>
            </a:r>
            <a:r>
              <a:rPr lang="en-US" altLang="en-US" sz="2400" i="1" dirty="0">
                <a:latin typeface="Arial" panose="020B0604020202020204" pitchFamily="34" charset="0"/>
              </a:rPr>
              <a:t> V</a:t>
            </a:r>
            <a:r>
              <a:rPr lang="en-US" altLang="en-US" sz="2400" i="1" baseline="-25000" dirty="0">
                <a:latin typeface="Arial" panose="020B0604020202020204" pitchFamily="34" charset="0"/>
              </a:rPr>
              <a:t>i</a:t>
            </a:r>
            <a:r>
              <a:rPr lang="en-US" altLang="en-US" sz="2400" dirty="0">
                <a:latin typeface="Arial" panose="020B0604020202020204" pitchFamily="34" charset="0"/>
              </a:rPr>
              <a:t>, to timestamp local events.</a:t>
            </a:r>
          </a:p>
          <a:p>
            <a:pPr lvl="1"/>
            <a:r>
              <a:rPr lang="en-US" altLang="en-US" sz="2400" dirty="0" smtClean="0">
                <a:latin typeface="Arial" panose="020B0604020202020204" pitchFamily="34" charset="0"/>
              </a:rPr>
              <a:t>Vector </a:t>
            </a:r>
            <a:r>
              <a:rPr lang="en-US" altLang="en-US" sz="2400" dirty="0">
                <a:latin typeface="Arial" panose="020B0604020202020204" pitchFamily="34" charset="0"/>
              </a:rPr>
              <a:t>clock rules:</a:t>
            </a:r>
          </a:p>
          <a:p>
            <a:pPr lvl="1">
              <a:buFont typeface="Monotype Sorts" pitchFamily="2" charset="2"/>
              <a:buNone/>
            </a:pPr>
            <a:r>
              <a:rPr lang="en-US" altLang="en-US" sz="2400" dirty="0" smtClean="0">
                <a:latin typeface="Courier New" panose="02070309020205020404" pitchFamily="49" charset="0"/>
              </a:rPr>
              <a:t>VC1</a:t>
            </a:r>
            <a:r>
              <a:rPr lang="en-US" altLang="en-US" sz="2400" dirty="0">
                <a:latin typeface="Courier New" panose="02070309020205020404" pitchFamily="49" charset="0"/>
              </a:rPr>
              <a:t>: Initially for each process </a:t>
            </a:r>
            <a:r>
              <a:rPr lang="en-US" altLang="en-US" sz="2400" i="1" dirty="0">
                <a:latin typeface="Courier New" panose="02070309020205020404" pitchFamily="49" charset="0"/>
              </a:rPr>
              <a:t>p</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 V</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[j] = 0, </a:t>
            </a:r>
          </a:p>
          <a:p>
            <a:pPr lvl="1">
              <a:buFont typeface="Monotype Sorts" pitchFamily="2" charset="2"/>
              <a:buNone/>
            </a:pPr>
            <a:r>
              <a:rPr lang="en-US" altLang="en-US" sz="2400" i="1" dirty="0">
                <a:latin typeface="Courier New" panose="02070309020205020404" pitchFamily="49" charset="0"/>
              </a:rPr>
              <a:t>     for j = 1,2, …, N</a:t>
            </a:r>
            <a:endParaRPr lang="en-US" altLang="en-US" sz="2400" dirty="0">
              <a:latin typeface="Courier New" panose="02070309020205020404" pitchFamily="49" charset="0"/>
            </a:endParaRPr>
          </a:p>
          <a:p>
            <a:pPr lvl="1">
              <a:buFont typeface="Monotype Sorts" pitchFamily="2" charset="2"/>
              <a:buNone/>
            </a:pPr>
            <a:r>
              <a:rPr lang="en-US" altLang="en-US" sz="2400" dirty="0">
                <a:latin typeface="Courier New" panose="02070309020205020404" pitchFamily="49" charset="0"/>
              </a:rPr>
              <a:t>VC2: Just before time stamping an event, </a:t>
            </a:r>
            <a:r>
              <a:rPr lang="en-US" altLang="en-US" sz="2400" i="1" dirty="0">
                <a:latin typeface="Courier New" panose="02070309020205020404" pitchFamily="49" charset="0"/>
              </a:rPr>
              <a:t>p</a:t>
            </a:r>
            <a:r>
              <a:rPr lang="en-US" altLang="en-US" sz="2400" i="1" baseline="-25000" dirty="0">
                <a:latin typeface="Courier New" panose="02070309020205020404" pitchFamily="49" charset="0"/>
              </a:rPr>
              <a:t>i</a:t>
            </a:r>
            <a:r>
              <a:rPr lang="en-US" altLang="en-US" sz="2400" dirty="0">
                <a:latin typeface="Courier New" panose="02070309020205020404" pitchFamily="49" charset="0"/>
              </a:rPr>
              <a:t> sets </a:t>
            </a:r>
          </a:p>
          <a:p>
            <a:pPr lvl="1">
              <a:buFont typeface="Monotype Sorts" pitchFamily="2" charset="2"/>
              <a:buNone/>
            </a:pPr>
            <a:r>
              <a:rPr lang="en-US" altLang="en-US" sz="2400" dirty="0">
                <a:latin typeface="Courier New" panose="02070309020205020404" pitchFamily="49" charset="0"/>
              </a:rPr>
              <a:t>     </a:t>
            </a:r>
            <a:r>
              <a:rPr lang="en-US" altLang="en-US" sz="2400" i="1" dirty="0">
                <a:latin typeface="Courier New" panose="02070309020205020404" pitchFamily="49" charset="0"/>
              </a:rPr>
              <a:t>V</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a:t>
            </a:r>
            <a:r>
              <a:rPr lang="en-US" altLang="en-US" sz="2400" i="1" dirty="0" err="1">
                <a:latin typeface="Courier New" panose="02070309020205020404" pitchFamily="49" charset="0"/>
              </a:rPr>
              <a:t>i</a:t>
            </a:r>
            <a:r>
              <a:rPr lang="en-US" altLang="en-US" sz="2400" i="1" dirty="0">
                <a:latin typeface="Courier New" panose="02070309020205020404" pitchFamily="49" charset="0"/>
              </a:rPr>
              <a:t>] = V</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a:t>
            </a:r>
            <a:r>
              <a:rPr lang="en-US" altLang="en-US" sz="2400" i="1" dirty="0" err="1">
                <a:latin typeface="Courier New" panose="02070309020205020404" pitchFamily="49" charset="0"/>
              </a:rPr>
              <a:t>i</a:t>
            </a:r>
            <a:r>
              <a:rPr lang="en-US" altLang="en-US" sz="2400" i="1" dirty="0">
                <a:latin typeface="Courier New" panose="02070309020205020404" pitchFamily="49" charset="0"/>
              </a:rPr>
              <a:t>]+ 1</a:t>
            </a:r>
            <a:r>
              <a:rPr lang="en-US" altLang="en-US" sz="2400" dirty="0">
                <a:latin typeface="Courier New" panose="02070309020205020404" pitchFamily="49" charset="0"/>
              </a:rPr>
              <a:t>.</a:t>
            </a:r>
          </a:p>
          <a:p>
            <a:pPr lvl="1">
              <a:buFont typeface="Monotype Sorts" pitchFamily="2" charset="2"/>
              <a:buNone/>
            </a:pPr>
            <a:r>
              <a:rPr lang="en-US" altLang="en-US" sz="2400" dirty="0">
                <a:latin typeface="Courier New" panose="02070309020205020404" pitchFamily="49" charset="0"/>
              </a:rPr>
              <a:t>VC3: p</a:t>
            </a:r>
            <a:r>
              <a:rPr lang="en-US" altLang="en-US" sz="2400" baseline="-25000" dirty="0">
                <a:latin typeface="Courier New" panose="02070309020205020404" pitchFamily="49" charset="0"/>
              </a:rPr>
              <a:t>i</a:t>
            </a:r>
            <a:r>
              <a:rPr lang="en-US" altLang="en-US" sz="2400" dirty="0">
                <a:latin typeface="Courier New" panose="02070309020205020404" pitchFamily="49" charset="0"/>
              </a:rPr>
              <a:t> sends </a:t>
            </a:r>
            <a:r>
              <a:rPr lang="en-US" altLang="en-US" sz="2400" i="1" dirty="0">
                <a:latin typeface="Courier New" panose="02070309020205020404" pitchFamily="49" charset="0"/>
              </a:rPr>
              <a:t>t = V</a:t>
            </a:r>
            <a:r>
              <a:rPr lang="en-US" altLang="en-US" sz="2400" i="1" baseline="-25000" dirty="0">
                <a:latin typeface="Courier New" panose="02070309020205020404" pitchFamily="49" charset="0"/>
              </a:rPr>
              <a:t>i</a:t>
            </a:r>
            <a:r>
              <a:rPr lang="en-US" altLang="en-US" sz="2400" dirty="0">
                <a:latin typeface="Courier New" panose="02070309020205020404" pitchFamily="49" charset="0"/>
              </a:rPr>
              <a:t> in every message it sends</a:t>
            </a:r>
          </a:p>
          <a:p>
            <a:pPr lvl="1">
              <a:buFont typeface="Monotype Sorts" pitchFamily="2" charset="2"/>
              <a:buNone/>
            </a:pPr>
            <a:r>
              <a:rPr lang="en-US" altLang="en-US" sz="2400" dirty="0">
                <a:latin typeface="Courier New" panose="02070309020205020404" pitchFamily="49" charset="0"/>
              </a:rPr>
              <a:t>VC4: When </a:t>
            </a:r>
            <a:r>
              <a:rPr lang="en-US" altLang="en-US" sz="2400" i="1" dirty="0">
                <a:latin typeface="Courier New" panose="02070309020205020404" pitchFamily="49" charset="0"/>
              </a:rPr>
              <a:t>p</a:t>
            </a:r>
            <a:r>
              <a:rPr lang="en-US" altLang="en-US" sz="2400" i="1" baseline="-25000" dirty="0">
                <a:latin typeface="Courier New" panose="02070309020205020404" pitchFamily="49" charset="0"/>
              </a:rPr>
              <a:t>i</a:t>
            </a:r>
            <a:r>
              <a:rPr lang="en-US" altLang="en-US" sz="2400" dirty="0">
                <a:latin typeface="Courier New" panose="02070309020205020404" pitchFamily="49" charset="0"/>
              </a:rPr>
              <a:t> receives </a:t>
            </a:r>
            <a:r>
              <a:rPr lang="en-US" altLang="en-US" sz="2400" i="1" dirty="0">
                <a:latin typeface="Courier New" panose="02070309020205020404" pitchFamily="49" charset="0"/>
              </a:rPr>
              <a:t>t</a:t>
            </a:r>
            <a:r>
              <a:rPr lang="en-US" altLang="en-US" sz="2400" dirty="0">
                <a:latin typeface="Courier New" panose="02070309020205020404" pitchFamily="49" charset="0"/>
              </a:rPr>
              <a:t> in a message, it sets </a:t>
            </a:r>
          </a:p>
          <a:p>
            <a:pPr lvl="1">
              <a:buFont typeface="Monotype Sorts" pitchFamily="2" charset="2"/>
              <a:buNone/>
            </a:pPr>
            <a:r>
              <a:rPr lang="en-US" altLang="en-US" sz="2400" dirty="0">
                <a:latin typeface="Courier New" panose="02070309020205020404" pitchFamily="49" charset="0"/>
              </a:rPr>
              <a:t>     </a:t>
            </a:r>
            <a:r>
              <a:rPr lang="en-US" altLang="en-US" sz="2400" i="1" dirty="0">
                <a:latin typeface="Courier New" panose="02070309020205020404" pitchFamily="49" charset="0"/>
              </a:rPr>
              <a:t>V</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[j] = max(V</a:t>
            </a:r>
            <a:r>
              <a:rPr lang="en-US" altLang="en-US" sz="2400" i="1" baseline="-25000" dirty="0">
                <a:latin typeface="Courier New" panose="02070309020205020404" pitchFamily="49" charset="0"/>
              </a:rPr>
              <a:t>i</a:t>
            </a:r>
            <a:r>
              <a:rPr lang="en-US" altLang="en-US" sz="2400" i="1" dirty="0">
                <a:latin typeface="Courier New" panose="02070309020205020404" pitchFamily="49" charset="0"/>
              </a:rPr>
              <a:t>[j], t[j]), for j = 1,2, …, N</a:t>
            </a:r>
            <a:r>
              <a:rPr lang="en-US" altLang="en-US" sz="2400" dirty="0">
                <a:latin typeface="Courier New" panose="02070309020205020404" pitchFamily="49" charset="0"/>
              </a:rPr>
              <a:t> </a:t>
            </a:r>
          </a:p>
          <a:p>
            <a:pPr lvl="1">
              <a:buFont typeface="Monotype Sorts" pitchFamily="2" charset="2"/>
              <a:buNone/>
            </a:pPr>
            <a:r>
              <a:rPr lang="en-US" altLang="en-US" sz="2400" dirty="0">
                <a:latin typeface="Courier New" panose="02070309020205020404" pitchFamily="49" charset="0"/>
              </a:rPr>
              <a:t>    (the max is computed component wise)</a:t>
            </a:r>
          </a:p>
        </p:txBody>
      </p:sp>
    </p:spTree>
    <p:extLst>
      <p:ext uri="{BB962C8B-B14F-4D97-AF65-F5344CB8AC3E}">
        <p14:creationId xmlns:p14="http://schemas.microsoft.com/office/powerpoint/2010/main" val="3658838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Vector timestamps (Fig 11.7)</a:t>
            </a:r>
            <a:r>
              <a:rPr lang="ar-SA" altLang="en-US">
                <a:cs typeface="Arial" panose="020B0604020202020204" pitchFamily="34" charset="0"/>
              </a:rPr>
              <a:t>‏</a:t>
            </a:r>
            <a:endParaRPr lang="en-US" altLang="en-US"/>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6" y="1789113"/>
            <a:ext cx="7985125" cy="3262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205447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2743200" y="-228600"/>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Vector clocks</a:t>
            </a:r>
          </a:p>
        </p:txBody>
      </p:sp>
      <p:sp>
        <p:nvSpPr>
          <p:cNvPr id="36866" name="Rectangle 2"/>
          <p:cNvSpPr>
            <a:spLocks noGrp="1" noChangeArrowheads="1"/>
          </p:cNvSpPr>
          <p:nvPr>
            <p:ph type="body" idx="4294967295"/>
          </p:nvPr>
        </p:nvSpPr>
        <p:spPr>
          <a:xfrm>
            <a:off x="2209800" y="914401"/>
            <a:ext cx="8553994" cy="5781675"/>
          </a:xfrm>
          <a:ln/>
        </p:spPr>
        <p:txBody>
          <a:bodyPr>
            <a:normAutofit/>
          </a:bodyPr>
          <a:lstStyle/>
          <a:p>
            <a:pPr>
              <a:spcBef>
                <a:spcPts val="11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At </a:t>
            </a:r>
            <a:r>
              <a:rPr lang="en-US" altLang="en-US" sz="3600" dirty="0"/>
              <a:t> </a:t>
            </a:r>
            <a:r>
              <a:rPr lang="en-US" altLang="en-US" sz="3600" i="1" dirty="0"/>
              <a:t>p</a:t>
            </a:r>
            <a:r>
              <a:rPr lang="en-US" altLang="en-US" sz="3600" i="1" baseline="-25000" dirty="0"/>
              <a:t>i</a:t>
            </a:r>
          </a:p>
          <a:p>
            <a:pPr lvl="1">
              <a:spcBef>
                <a:spcPts val="9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t>V</a:t>
            </a:r>
            <a:r>
              <a:rPr lang="en-US" altLang="en-US" sz="2800" i="1" baseline="-25000" dirty="0"/>
              <a:t>i</a:t>
            </a:r>
            <a:r>
              <a:rPr lang="en-US" altLang="en-US" sz="2800" dirty="0"/>
              <a:t>[</a:t>
            </a:r>
            <a:r>
              <a:rPr lang="en-US" altLang="en-US" sz="2800" i="1" dirty="0" err="1"/>
              <a:t>i</a:t>
            </a:r>
            <a:r>
              <a:rPr lang="en-US" altLang="en-US" sz="2800" dirty="0"/>
              <a:t>] is the number of events </a:t>
            </a:r>
            <a:r>
              <a:rPr lang="en-US" altLang="en-US" sz="3200" i="1" dirty="0"/>
              <a:t>p</a:t>
            </a:r>
            <a:r>
              <a:rPr lang="en-US" altLang="en-US" sz="3200" i="1" baseline="-25000" dirty="0"/>
              <a:t>i</a:t>
            </a:r>
            <a:r>
              <a:rPr lang="en-US" altLang="en-US" sz="2800" dirty="0"/>
              <a:t> timestamped locally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t>V</a:t>
            </a:r>
            <a:r>
              <a:rPr lang="en-US" altLang="en-US" sz="2800" i="1" baseline="-25000" dirty="0"/>
              <a:t>i</a:t>
            </a:r>
            <a:r>
              <a:rPr lang="en-US" altLang="en-US" sz="2800" dirty="0"/>
              <a:t>[</a:t>
            </a:r>
            <a:r>
              <a:rPr lang="en-US" altLang="en-US" sz="2800" i="1" dirty="0"/>
              <a:t>j</a:t>
            </a:r>
            <a:r>
              <a:rPr lang="en-US" altLang="en-US" sz="2800" dirty="0"/>
              <a:t>] is the number of events that have occurred at </a:t>
            </a:r>
            <a:r>
              <a:rPr lang="en-US" altLang="en-US" sz="3200" i="1" dirty="0" err="1"/>
              <a:t>p</a:t>
            </a:r>
            <a:r>
              <a:rPr lang="en-US" altLang="en-US" sz="3200" i="1" baseline="-25000" dirty="0" err="1"/>
              <a:t>j</a:t>
            </a:r>
            <a:r>
              <a:rPr lang="en-US" altLang="en-US" sz="2800" dirty="0"/>
              <a:t> (that has potentially affected </a:t>
            </a:r>
            <a:r>
              <a:rPr lang="en-US" altLang="en-US" sz="3200" i="1" dirty="0"/>
              <a:t>p</a:t>
            </a:r>
            <a:r>
              <a:rPr lang="en-US" altLang="en-US" sz="3200" i="1" baseline="-25000" dirty="0"/>
              <a:t>i </a:t>
            </a:r>
            <a:r>
              <a:rPr lang="en-US" altLang="en-US" sz="3200" dirty="0"/>
              <a:t>)</a:t>
            </a:r>
            <a:r>
              <a:rPr lang="ar-SA" altLang="en-US" sz="3200" dirty="0">
                <a:cs typeface="Arial" panose="020B0604020202020204" pitchFamily="34" charset="0"/>
              </a:rPr>
              <a:t>‏</a:t>
            </a:r>
            <a:endParaRPr lang="en-US" altLang="en-US" sz="3200" dirty="0"/>
          </a:p>
          <a:p>
            <a:pPr lvl="1">
              <a:spcBef>
                <a:spcPts val="9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Could more events than </a:t>
            </a:r>
            <a:r>
              <a:rPr lang="en-US" altLang="en-US" sz="2800" i="1" dirty="0"/>
              <a:t>V</a:t>
            </a:r>
            <a:r>
              <a:rPr lang="en-US" altLang="en-US" sz="2800" i="1" baseline="-25000" dirty="0"/>
              <a:t>i</a:t>
            </a:r>
            <a:r>
              <a:rPr lang="en-US" altLang="en-US" sz="2800" dirty="0"/>
              <a:t>[</a:t>
            </a:r>
            <a:r>
              <a:rPr lang="en-US" altLang="en-US" sz="2800" i="1" dirty="0"/>
              <a:t>j</a:t>
            </a:r>
            <a:r>
              <a:rPr lang="en-US" altLang="en-US" sz="2800" dirty="0"/>
              <a:t>] have occurred at </a:t>
            </a:r>
            <a:r>
              <a:rPr lang="en-US" altLang="en-US" sz="3200" i="1" dirty="0" err="1"/>
              <a:t>p</a:t>
            </a:r>
            <a:r>
              <a:rPr lang="en-US" altLang="en-US" sz="3200" i="1" baseline="-25000" dirty="0" err="1"/>
              <a:t>j</a:t>
            </a:r>
            <a:r>
              <a:rPr lang="en-US" altLang="en-US" sz="2800" dirty="0"/>
              <a:t>?</a:t>
            </a:r>
          </a:p>
        </p:txBody>
      </p:sp>
    </p:spTree>
    <p:extLst>
      <p:ext uri="{BB962C8B-B14F-4D97-AF65-F5344CB8AC3E}">
        <p14:creationId xmlns:p14="http://schemas.microsoft.com/office/powerpoint/2010/main" val="28191336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1738314" y="233363"/>
            <a:ext cx="5800725" cy="527050"/>
          </a:xfrm>
          <a:ln w="9525"/>
          <a:effectLst>
            <a:outerShdw blurRad="63500" dist="107763" dir="2700000" algn="ctr" rotWithShape="0">
              <a:srgbClr val="790015">
                <a:alpha val="74997"/>
              </a:srgbClr>
            </a:outerShdw>
          </a:effectLst>
        </p:spPr>
        <p:txBody>
          <a:bodyPr>
            <a:normAutofit fontScale="90000"/>
          </a:bodyPr>
          <a:lstStyle/>
          <a:p>
            <a:pPr>
              <a:defRPr/>
            </a:pPr>
            <a:r>
              <a:rPr lang="en-US" dirty="0">
                <a:solidFill>
                  <a:schemeClr val="tx1"/>
                </a:solidFill>
              </a:rPr>
              <a:t>Example: </a:t>
            </a:r>
            <a:r>
              <a:rPr lang="en-US">
                <a:solidFill>
                  <a:schemeClr val="tx1"/>
                </a:solidFill>
              </a:rPr>
              <a:t>Vector </a:t>
            </a:r>
            <a:r>
              <a:rPr lang="en-US" smtClean="0">
                <a:solidFill>
                  <a:schemeClr val="tx1"/>
                </a:solidFill>
              </a:rPr>
              <a:t>Timestamps</a:t>
            </a:r>
            <a:endParaRPr lang="en-US" dirty="0">
              <a:solidFill>
                <a:schemeClr val="tx1"/>
              </a:solidFill>
            </a:endParaRPr>
          </a:p>
        </p:txBody>
      </p:sp>
      <p:sp>
        <p:nvSpPr>
          <p:cNvPr id="71683" name="Rectangle 3"/>
          <p:cNvSpPr>
            <a:spLocks noGrp="1" noChangeArrowheads="1"/>
          </p:cNvSpPr>
          <p:nvPr>
            <p:ph type="body" idx="4294967295"/>
          </p:nvPr>
        </p:nvSpPr>
        <p:spPr>
          <a:xfrm>
            <a:off x="2133600" y="1143000"/>
            <a:ext cx="8128000" cy="4953000"/>
          </a:xfrm>
        </p:spPr>
        <p:txBody>
          <a:bodyPr/>
          <a:lstStyle/>
          <a:p>
            <a:pPr>
              <a:lnSpc>
                <a:spcPct val="110000"/>
              </a:lnSpc>
              <a:buFont typeface="Wingdings" panose="05000000000000000000" pitchFamily="2" charset="2"/>
              <a:buNone/>
            </a:pPr>
            <a:r>
              <a:rPr lang="en-US" altLang="en-US" sz="2800">
                <a:latin typeface="Arial" panose="020B0604020202020204" pitchFamily="34" charset="0"/>
              </a:rPr>
              <a:t>  </a:t>
            </a:r>
            <a:endParaRPr lang="en-US" altLang="en-US" sz="3600">
              <a:solidFill>
                <a:schemeClr val="hlink"/>
              </a:solidFill>
              <a:latin typeface="Arial" panose="020B0604020202020204" pitchFamily="34" charset="0"/>
            </a:endParaRPr>
          </a:p>
        </p:txBody>
      </p:sp>
      <p:sp>
        <p:nvSpPr>
          <p:cNvPr id="71684" name="Line 4"/>
          <p:cNvSpPr>
            <a:spLocks noChangeShapeType="1"/>
          </p:cNvSpPr>
          <p:nvPr/>
        </p:nvSpPr>
        <p:spPr bwMode="auto">
          <a:xfrm flipV="1">
            <a:off x="4114800" y="2374900"/>
            <a:ext cx="4940300"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1685" name="Text Box 5"/>
          <p:cNvSpPr txBox="1">
            <a:spLocks noChangeArrowheads="1"/>
          </p:cNvSpPr>
          <p:nvPr/>
        </p:nvSpPr>
        <p:spPr bwMode="auto">
          <a:xfrm>
            <a:off x="2197100" y="2197101"/>
            <a:ext cx="1155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400"/>
              <a:t>p  1</a:t>
            </a:r>
          </a:p>
        </p:txBody>
      </p:sp>
      <p:sp>
        <p:nvSpPr>
          <p:cNvPr id="71686" name="Text Box 6"/>
          <p:cNvSpPr txBox="1">
            <a:spLocks noChangeArrowheads="1"/>
          </p:cNvSpPr>
          <p:nvPr/>
        </p:nvSpPr>
        <p:spPr bwMode="auto">
          <a:xfrm>
            <a:off x="2197100" y="2806701"/>
            <a:ext cx="1155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400"/>
              <a:t>p  2</a:t>
            </a:r>
          </a:p>
        </p:txBody>
      </p:sp>
      <p:sp>
        <p:nvSpPr>
          <p:cNvPr id="71687" name="Text Box 7"/>
          <p:cNvSpPr txBox="1">
            <a:spLocks noChangeArrowheads="1"/>
          </p:cNvSpPr>
          <p:nvPr/>
        </p:nvSpPr>
        <p:spPr bwMode="auto">
          <a:xfrm>
            <a:off x="2171700" y="3441701"/>
            <a:ext cx="1155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400"/>
              <a:t>p  3</a:t>
            </a:r>
          </a:p>
        </p:txBody>
      </p:sp>
      <p:sp>
        <p:nvSpPr>
          <p:cNvPr id="71688" name="Text Box 8"/>
          <p:cNvSpPr txBox="1">
            <a:spLocks noChangeArrowheads="1"/>
          </p:cNvSpPr>
          <p:nvPr/>
        </p:nvSpPr>
        <p:spPr bwMode="auto">
          <a:xfrm>
            <a:off x="2222500" y="4140201"/>
            <a:ext cx="1155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400"/>
              <a:t>p  4</a:t>
            </a:r>
          </a:p>
        </p:txBody>
      </p:sp>
      <p:sp>
        <p:nvSpPr>
          <p:cNvPr id="71689" name="Line 15"/>
          <p:cNvSpPr>
            <a:spLocks noChangeShapeType="1"/>
          </p:cNvSpPr>
          <p:nvPr/>
        </p:nvSpPr>
        <p:spPr bwMode="auto">
          <a:xfrm flipV="1">
            <a:off x="4127500" y="3009900"/>
            <a:ext cx="4940300" cy="127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1690" name="Line 16"/>
          <p:cNvSpPr>
            <a:spLocks noChangeShapeType="1"/>
          </p:cNvSpPr>
          <p:nvPr/>
        </p:nvSpPr>
        <p:spPr bwMode="auto">
          <a:xfrm flipV="1">
            <a:off x="4127500" y="3683000"/>
            <a:ext cx="54229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1691" name="Line 17"/>
          <p:cNvSpPr>
            <a:spLocks noChangeShapeType="1"/>
          </p:cNvSpPr>
          <p:nvPr/>
        </p:nvSpPr>
        <p:spPr bwMode="auto">
          <a:xfrm flipV="1">
            <a:off x="4178300" y="4394200"/>
            <a:ext cx="53340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1692" name="Oval 19"/>
          <p:cNvSpPr>
            <a:spLocks noChangeArrowheads="1"/>
          </p:cNvSpPr>
          <p:nvPr/>
        </p:nvSpPr>
        <p:spPr bwMode="auto">
          <a:xfrm>
            <a:off x="3162300" y="22860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693" name="Text Box 20"/>
          <p:cNvSpPr txBox="1">
            <a:spLocks noChangeArrowheads="1"/>
          </p:cNvSpPr>
          <p:nvPr/>
        </p:nvSpPr>
        <p:spPr bwMode="auto">
          <a:xfrm>
            <a:off x="3159125" y="2260600"/>
            <a:ext cx="869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0,0,0,0</a:t>
            </a:r>
          </a:p>
        </p:txBody>
      </p:sp>
      <p:sp>
        <p:nvSpPr>
          <p:cNvPr id="71694" name="Line 21"/>
          <p:cNvSpPr>
            <a:spLocks noChangeShapeType="1"/>
          </p:cNvSpPr>
          <p:nvPr/>
        </p:nvSpPr>
        <p:spPr bwMode="auto">
          <a:xfrm>
            <a:off x="7035800" y="1701800"/>
            <a:ext cx="2667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71695" name="Text Box 22"/>
          <p:cNvSpPr txBox="1">
            <a:spLocks noChangeArrowheads="1"/>
          </p:cNvSpPr>
          <p:nvPr/>
        </p:nvSpPr>
        <p:spPr bwMode="auto">
          <a:xfrm>
            <a:off x="3505200" y="4940300"/>
            <a:ext cx="2374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000">
                <a:solidFill>
                  <a:schemeClr val="tx1"/>
                </a:solidFill>
              </a:rPr>
              <a:t>Vector logical clock</a:t>
            </a:r>
          </a:p>
        </p:txBody>
      </p:sp>
      <p:sp>
        <p:nvSpPr>
          <p:cNvPr id="71696" name="Line 23"/>
          <p:cNvSpPr>
            <a:spLocks noChangeShapeType="1"/>
          </p:cNvSpPr>
          <p:nvPr/>
        </p:nvSpPr>
        <p:spPr bwMode="auto">
          <a:xfrm>
            <a:off x="2628900" y="5765800"/>
            <a:ext cx="2184400" cy="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71697" name="Text Box 24"/>
          <p:cNvSpPr txBox="1">
            <a:spLocks noChangeArrowheads="1"/>
          </p:cNvSpPr>
          <p:nvPr/>
        </p:nvSpPr>
        <p:spPr bwMode="auto">
          <a:xfrm>
            <a:off x="5016500" y="5524500"/>
            <a:ext cx="1663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000">
                <a:solidFill>
                  <a:schemeClr val="tx1"/>
                </a:solidFill>
              </a:rPr>
              <a:t>Message</a:t>
            </a:r>
          </a:p>
        </p:txBody>
      </p:sp>
      <p:sp>
        <p:nvSpPr>
          <p:cNvPr id="71698" name="Text Box 25"/>
          <p:cNvSpPr txBox="1">
            <a:spLocks noChangeArrowheads="1"/>
          </p:cNvSpPr>
          <p:nvPr/>
        </p:nvSpPr>
        <p:spPr bwMode="auto">
          <a:xfrm>
            <a:off x="2501900" y="5397500"/>
            <a:ext cx="2908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800" b="1"/>
              <a:t>(vector timestamp)</a:t>
            </a:r>
          </a:p>
        </p:txBody>
      </p:sp>
      <p:sp>
        <p:nvSpPr>
          <p:cNvPr id="71699" name="Line 26"/>
          <p:cNvSpPr>
            <a:spLocks noChangeShapeType="1"/>
          </p:cNvSpPr>
          <p:nvPr/>
        </p:nvSpPr>
        <p:spPr bwMode="auto">
          <a:xfrm flipV="1">
            <a:off x="3314700" y="1701800"/>
            <a:ext cx="4914900" cy="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1700" name="Text Box 27"/>
          <p:cNvSpPr txBox="1">
            <a:spLocks noChangeArrowheads="1"/>
          </p:cNvSpPr>
          <p:nvPr/>
        </p:nvSpPr>
        <p:spPr bwMode="auto">
          <a:xfrm>
            <a:off x="4648200" y="1308100"/>
            <a:ext cx="2298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2000">
                <a:solidFill>
                  <a:schemeClr val="tx1"/>
                </a:solidFill>
              </a:rPr>
              <a:t>Physical Time</a:t>
            </a:r>
          </a:p>
        </p:txBody>
      </p:sp>
      <p:sp>
        <p:nvSpPr>
          <p:cNvPr id="71701" name="Oval 28"/>
          <p:cNvSpPr>
            <a:spLocks noChangeArrowheads="1"/>
          </p:cNvSpPr>
          <p:nvPr/>
        </p:nvSpPr>
        <p:spPr bwMode="auto">
          <a:xfrm>
            <a:off x="3200400" y="28575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02" name="Text Box 29"/>
          <p:cNvSpPr txBox="1">
            <a:spLocks noChangeArrowheads="1"/>
          </p:cNvSpPr>
          <p:nvPr/>
        </p:nvSpPr>
        <p:spPr bwMode="auto">
          <a:xfrm>
            <a:off x="3197225" y="2832100"/>
            <a:ext cx="869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0,0,0,0</a:t>
            </a:r>
          </a:p>
        </p:txBody>
      </p:sp>
      <p:sp>
        <p:nvSpPr>
          <p:cNvPr id="71703" name="Oval 30"/>
          <p:cNvSpPr>
            <a:spLocks noChangeArrowheads="1"/>
          </p:cNvSpPr>
          <p:nvPr/>
        </p:nvSpPr>
        <p:spPr bwMode="auto">
          <a:xfrm>
            <a:off x="3200400" y="35052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04" name="Text Box 31"/>
          <p:cNvSpPr txBox="1">
            <a:spLocks noChangeArrowheads="1"/>
          </p:cNvSpPr>
          <p:nvPr/>
        </p:nvSpPr>
        <p:spPr bwMode="auto">
          <a:xfrm>
            <a:off x="3197225" y="3479800"/>
            <a:ext cx="869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0,0,0,0</a:t>
            </a:r>
          </a:p>
        </p:txBody>
      </p:sp>
      <p:sp>
        <p:nvSpPr>
          <p:cNvPr id="71705" name="Oval 32"/>
          <p:cNvSpPr>
            <a:spLocks noChangeArrowheads="1"/>
          </p:cNvSpPr>
          <p:nvPr/>
        </p:nvSpPr>
        <p:spPr bwMode="auto">
          <a:xfrm>
            <a:off x="3251200" y="4216400"/>
            <a:ext cx="774700" cy="241300"/>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06" name="Text Box 33"/>
          <p:cNvSpPr txBox="1">
            <a:spLocks noChangeArrowheads="1"/>
          </p:cNvSpPr>
          <p:nvPr/>
        </p:nvSpPr>
        <p:spPr bwMode="auto">
          <a:xfrm>
            <a:off x="3248025" y="4191000"/>
            <a:ext cx="869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0,0,0,0</a:t>
            </a:r>
          </a:p>
        </p:txBody>
      </p:sp>
      <p:grpSp>
        <p:nvGrpSpPr>
          <p:cNvPr id="2" name="Group 81"/>
          <p:cNvGrpSpPr>
            <a:grpSpLocks/>
          </p:cNvGrpSpPr>
          <p:nvPr/>
        </p:nvGrpSpPr>
        <p:grpSpPr bwMode="auto">
          <a:xfrm>
            <a:off x="3921125" y="2108200"/>
            <a:ext cx="1263650" cy="1239838"/>
            <a:chOff x="1510" y="1328"/>
            <a:chExt cx="796" cy="781"/>
          </a:xfrm>
        </p:grpSpPr>
        <p:sp>
          <p:nvSpPr>
            <p:cNvPr id="71758" name="Line 9"/>
            <p:cNvSpPr>
              <a:spLocks noChangeShapeType="1"/>
            </p:cNvSpPr>
            <p:nvPr/>
          </p:nvSpPr>
          <p:spPr bwMode="auto">
            <a:xfrm>
              <a:off x="1792" y="1496"/>
              <a:ext cx="240" cy="40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59" name="Group 34"/>
            <p:cNvGrpSpPr>
              <a:grpSpLocks/>
            </p:cNvGrpSpPr>
            <p:nvPr/>
          </p:nvGrpSpPr>
          <p:grpSpPr bwMode="auto">
            <a:xfrm>
              <a:off x="1510" y="1328"/>
              <a:ext cx="796" cy="781"/>
              <a:chOff x="1510" y="1328"/>
              <a:chExt cx="796" cy="781"/>
            </a:xfrm>
          </p:grpSpPr>
          <p:sp>
            <p:nvSpPr>
              <p:cNvPr id="71760" name="Text Box 35"/>
              <p:cNvSpPr txBox="1">
                <a:spLocks noChangeArrowheads="1"/>
              </p:cNvSpPr>
              <p:nvPr/>
            </p:nvSpPr>
            <p:spPr bwMode="auto">
              <a:xfrm>
                <a:off x="1600" y="1568"/>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(1,0,0,0)</a:t>
                </a:r>
              </a:p>
            </p:txBody>
          </p:sp>
          <p:sp>
            <p:nvSpPr>
              <p:cNvPr id="71761" name="Oval 36"/>
              <p:cNvSpPr>
                <a:spLocks noChangeArrowheads="1"/>
              </p:cNvSpPr>
              <p:nvPr/>
            </p:nvSpPr>
            <p:spPr bwMode="auto">
              <a:xfrm>
                <a:off x="1512"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62" name="Text Box 37"/>
              <p:cNvSpPr txBox="1">
                <a:spLocks noChangeArrowheads="1"/>
              </p:cNvSpPr>
              <p:nvPr/>
            </p:nvSpPr>
            <p:spPr bwMode="auto">
              <a:xfrm>
                <a:off x="1510" y="1328"/>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1,0,0,0</a:t>
                </a:r>
              </a:p>
            </p:txBody>
          </p:sp>
          <p:sp>
            <p:nvSpPr>
              <p:cNvPr id="71763" name="Oval 38"/>
              <p:cNvSpPr>
                <a:spLocks noChangeArrowheads="1"/>
              </p:cNvSpPr>
              <p:nvPr/>
            </p:nvSpPr>
            <p:spPr bwMode="auto">
              <a:xfrm>
                <a:off x="1760" y="191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64" name="Text Box 39"/>
              <p:cNvSpPr txBox="1">
                <a:spLocks noChangeArrowheads="1"/>
              </p:cNvSpPr>
              <p:nvPr/>
            </p:nvSpPr>
            <p:spPr bwMode="auto">
              <a:xfrm>
                <a:off x="1758" y="1896"/>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1,1,0,0</a:t>
                </a:r>
              </a:p>
            </p:txBody>
          </p:sp>
        </p:grpSp>
      </p:grpSp>
      <p:grpSp>
        <p:nvGrpSpPr>
          <p:cNvPr id="4" name="Group 82"/>
          <p:cNvGrpSpPr>
            <a:grpSpLocks/>
          </p:cNvGrpSpPr>
          <p:nvPr/>
        </p:nvGrpSpPr>
        <p:grpSpPr bwMode="auto">
          <a:xfrm>
            <a:off x="4759325" y="2108200"/>
            <a:ext cx="1454150" cy="1887538"/>
            <a:chOff x="2038" y="1328"/>
            <a:chExt cx="916" cy="1189"/>
          </a:xfrm>
        </p:grpSpPr>
        <p:sp>
          <p:nvSpPr>
            <p:cNvPr id="71751" name="Line 10"/>
            <p:cNvSpPr>
              <a:spLocks noChangeShapeType="1"/>
            </p:cNvSpPr>
            <p:nvPr/>
          </p:nvSpPr>
          <p:spPr bwMode="auto">
            <a:xfrm>
              <a:off x="2304" y="1496"/>
              <a:ext cx="384" cy="840"/>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52" name="Group 40"/>
            <p:cNvGrpSpPr>
              <a:grpSpLocks/>
            </p:cNvGrpSpPr>
            <p:nvPr/>
          </p:nvGrpSpPr>
          <p:grpSpPr bwMode="auto">
            <a:xfrm>
              <a:off x="2038" y="1328"/>
              <a:ext cx="916" cy="1189"/>
              <a:chOff x="2038" y="1328"/>
              <a:chExt cx="916" cy="1189"/>
            </a:xfrm>
          </p:grpSpPr>
          <p:sp>
            <p:nvSpPr>
              <p:cNvPr id="71753" name="Oval 41"/>
              <p:cNvSpPr>
                <a:spLocks noChangeArrowheads="1"/>
              </p:cNvSpPr>
              <p:nvPr/>
            </p:nvSpPr>
            <p:spPr bwMode="auto">
              <a:xfrm>
                <a:off x="2040"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54" name="Text Box 42"/>
              <p:cNvSpPr txBox="1">
                <a:spLocks noChangeArrowheads="1"/>
              </p:cNvSpPr>
              <p:nvPr/>
            </p:nvSpPr>
            <p:spPr bwMode="auto">
              <a:xfrm>
                <a:off x="2038" y="1328"/>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2,0,0,0</a:t>
                </a:r>
              </a:p>
            </p:txBody>
          </p:sp>
          <p:sp>
            <p:nvSpPr>
              <p:cNvPr id="71755" name="Oval 43"/>
              <p:cNvSpPr>
                <a:spLocks noChangeArrowheads="1"/>
              </p:cNvSpPr>
              <p:nvPr/>
            </p:nvSpPr>
            <p:spPr bwMode="auto">
              <a:xfrm>
                <a:off x="2408" y="2320"/>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56" name="Text Box 44"/>
              <p:cNvSpPr txBox="1">
                <a:spLocks noChangeArrowheads="1"/>
              </p:cNvSpPr>
              <p:nvPr/>
            </p:nvSpPr>
            <p:spPr bwMode="auto">
              <a:xfrm>
                <a:off x="2406" y="2304"/>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2,0,1,0</a:t>
                </a:r>
              </a:p>
            </p:txBody>
          </p:sp>
          <p:sp>
            <p:nvSpPr>
              <p:cNvPr id="71757" name="Text Box 45"/>
              <p:cNvSpPr txBox="1">
                <a:spLocks noChangeArrowheads="1"/>
              </p:cNvSpPr>
              <p:nvPr/>
            </p:nvSpPr>
            <p:spPr bwMode="auto">
              <a:xfrm>
                <a:off x="2224" y="1912"/>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(2,0,0,0)</a:t>
                </a:r>
              </a:p>
            </p:txBody>
          </p:sp>
        </p:grpSp>
      </p:grpSp>
      <p:grpSp>
        <p:nvGrpSpPr>
          <p:cNvPr id="6" name="Group 83"/>
          <p:cNvGrpSpPr>
            <a:grpSpLocks/>
          </p:cNvGrpSpPr>
          <p:nvPr/>
        </p:nvGrpSpPr>
        <p:grpSpPr bwMode="auto">
          <a:xfrm>
            <a:off x="5969000" y="3416300"/>
            <a:ext cx="1073150" cy="1303338"/>
            <a:chOff x="2800" y="2152"/>
            <a:chExt cx="676" cy="821"/>
          </a:xfrm>
        </p:grpSpPr>
        <p:sp>
          <p:nvSpPr>
            <p:cNvPr id="71744" name="Line 11"/>
            <p:cNvSpPr>
              <a:spLocks noChangeShapeType="1"/>
            </p:cNvSpPr>
            <p:nvPr/>
          </p:nvSpPr>
          <p:spPr bwMode="auto">
            <a:xfrm>
              <a:off x="3072" y="2312"/>
              <a:ext cx="144" cy="424"/>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45" name="Group 79"/>
            <p:cNvGrpSpPr>
              <a:grpSpLocks/>
            </p:cNvGrpSpPr>
            <p:nvPr/>
          </p:nvGrpSpPr>
          <p:grpSpPr bwMode="auto">
            <a:xfrm>
              <a:off x="2800" y="2152"/>
              <a:ext cx="676" cy="821"/>
              <a:chOff x="2800" y="2152"/>
              <a:chExt cx="676" cy="821"/>
            </a:xfrm>
          </p:grpSpPr>
          <p:sp>
            <p:nvSpPr>
              <p:cNvPr id="71746" name="Oval 47"/>
              <p:cNvSpPr>
                <a:spLocks noChangeArrowheads="1"/>
              </p:cNvSpPr>
              <p:nvPr/>
            </p:nvSpPr>
            <p:spPr bwMode="auto">
              <a:xfrm>
                <a:off x="2824" y="2168"/>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47" name="Text Box 48"/>
              <p:cNvSpPr txBox="1">
                <a:spLocks noChangeArrowheads="1"/>
              </p:cNvSpPr>
              <p:nvPr/>
            </p:nvSpPr>
            <p:spPr bwMode="auto">
              <a:xfrm>
                <a:off x="2822" y="2152"/>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2,0,2,0</a:t>
                </a:r>
              </a:p>
            </p:txBody>
          </p:sp>
          <p:sp>
            <p:nvSpPr>
              <p:cNvPr id="71748" name="Oval 49"/>
              <p:cNvSpPr>
                <a:spLocks noChangeArrowheads="1"/>
              </p:cNvSpPr>
              <p:nvPr/>
            </p:nvSpPr>
            <p:spPr bwMode="auto">
              <a:xfrm>
                <a:off x="2930" y="2776"/>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49" name="Text Box 50"/>
              <p:cNvSpPr txBox="1">
                <a:spLocks noChangeArrowheads="1"/>
              </p:cNvSpPr>
              <p:nvPr/>
            </p:nvSpPr>
            <p:spPr bwMode="auto">
              <a:xfrm>
                <a:off x="2928" y="2760"/>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2,0,2,1</a:t>
                </a:r>
              </a:p>
            </p:txBody>
          </p:sp>
          <p:sp>
            <p:nvSpPr>
              <p:cNvPr id="71750" name="Text Box 51"/>
              <p:cNvSpPr txBox="1">
                <a:spLocks noChangeArrowheads="1"/>
              </p:cNvSpPr>
              <p:nvPr/>
            </p:nvSpPr>
            <p:spPr bwMode="auto">
              <a:xfrm>
                <a:off x="2800" y="2472"/>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(2,0,2,0)</a:t>
                </a:r>
              </a:p>
            </p:txBody>
          </p:sp>
        </p:grpSp>
      </p:grpSp>
      <p:grpSp>
        <p:nvGrpSpPr>
          <p:cNvPr id="8" name="Group 84"/>
          <p:cNvGrpSpPr>
            <a:grpSpLocks/>
          </p:cNvGrpSpPr>
          <p:nvPr/>
        </p:nvGrpSpPr>
        <p:grpSpPr bwMode="auto">
          <a:xfrm>
            <a:off x="6080125" y="2755900"/>
            <a:ext cx="1492250" cy="1252538"/>
            <a:chOff x="2870" y="1736"/>
            <a:chExt cx="940" cy="789"/>
          </a:xfrm>
        </p:grpSpPr>
        <p:sp>
          <p:nvSpPr>
            <p:cNvPr id="71737" name="Line 12"/>
            <p:cNvSpPr>
              <a:spLocks noChangeShapeType="1"/>
            </p:cNvSpPr>
            <p:nvPr/>
          </p:nvSpPr>
          <p:spPr bwMode="auto">
            <a:xfrm>
              <a:off x="3216" y="1896"/>
              <a:ext cx="256" cy="416"/>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38" name="Group 52"/>
            <p:cNvGrpSpPr>
              <a:grpSpLocks/>
            </p:cNvGrpSpPr>
            <p:nvPr/>
          </p:nvGrpSpPr>
          <p:grpSpPr bwMode="auto">
            <a:xfrm>
              <a:off x="2870" y="1736"/>
              <a:ext cx="940" cy="789"/>
              <a:chOff x="2870" y="1736"/>
              <a:chExt cx="940" cy="789"/>
            </a:xfrm>
          </p:grpSpPr>
          <p:sp>
            <p:nvSpPr>
              <p:cNvPr id="71739" name="Oval 53"/>
              <p:cNvSpPr>
                <a:spLocks noChangeArrowheads="1"/>
              </p:cNvSpPr>
              <p:nvPr/>
            </p:nvSpPr>
            <p:spPr bwMode="auto">
              <a:xfrm>
                <a:off x="2872" y="175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40" name="Text Box 54"/>
              <p:cNvSpPr txBox="1">
                <a:spLocks noChangeArrowheads="1"/>
              </p:cNvSpPr>
              <p:nvPr/>
            </p:nvSpPr>
            <p:spPr bwMode="auto">
              <a:xfrm>
                <a:off x="2870" y="1736"/>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1,2,0,0</a:t>
                </a:r>
              </a:p>
            </p:txBody>
          </p:sp>
          <p:sp>
            <p:nvSpPr>
              <p:cNvPr id="71741" name="Oval 55"/>
              <p:cNvSpPr>
                <a:spLocks noChangeArrowheads="1"/>
              </p:cNvSpPr>
              <p:nvPr/>
            </p:nvSpPr>
            <p:spPr bwMode="auto">
              <a:xfrm>
                <a:off x="3264" y="2328"/>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42" name="Text Box 56"/>
              <p:cNvSpPr txBox="1">
                <a:spLocks noChangeArrowheads="1"/>
              </p:cNvSpPr>
              <p:nvPr/>
            </p:nvSpPr>
            <p:spPr bwMode="auto">
              <a:xfrm>
                <a:off x="3262" y="2312"/>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2,2,3,0</a:t>
                </a:r>
              </a:p>
            </p:txBody>
          </p:sp>
          <p:sp>
            <p:nvSpPr>
              <p:cNvPr id="71743" name="Text Box 57"/>
              <p:cNvSpPr txBox="1">
                <a:spLocks noChangeArrowheads="1"/>
              </p:cNvSpPr>
              <p:nvPr/>
            </p:nvSpPr>
            <p:spPr bwMode="auto">
              <a:xfrm>
                <a:off x="2960" y="1944"/>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(1,2,0,0)</a:t>
                </a:r>
              </a:p>
            </p:txBody>
          </p:sp>
        </p:grpSp>
      </p:grpSp>
      <p:grpSp>
        <p:nvGrpSpPr>
          <p:cNvPr id="10" name="Group 85"/>
          <p:cNvGrpSpPr>
            <a:grpSpLocks/>
          </p:cNvGrpSpPr>
          <p:nvPr/>
        </p:nvGrpSpPr>
        <p:grpSpPr bwMode="auto">
          <a:xfrm>
            <a:off x="7239000" y="2108200"/>
            <a:ext cx="1631950" cy="1874838"/>
            <a:chOff x="3600" y="1328"/>
            <a:chExt cx="1028" cy="1181"/>
          </a:xfrm>
        </p:grpSpPr>
        <p:sp>
          <p:nvSpPr>
            <p:cNvPr id="71730" name="Line 14"/>
            <p:cNvSpPr>
              <a:spLocks noChangeShapeType="1"/>
            </p:cNvSpPr>
            <p:nvPr/>
          </p:nvSpPr>
          <p:spPr bwMode="auto">
            <a:xfrm>
              <a:off x="3936" y="1504"/>
              <a:ext cx="480" cy="816"/>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31" name="Group 58"/>
            <p:cNvGrpSpPr>
              <a:grpSpLocks/>
            </p:cNvGrpSpPr>
            <p:nvPr/>
          </p:nvGrpSpPr>
          <p:grpSpPr bwMode="auto">
            <a:xfrm>
              <a:off x="3600" y="1328"/>
              <a:ext cx="1028" cy="1181"/>
              <a:chOff x="3550" y="1328"/>
              <a:chExt cx="1028" cy="1181"/>
            </a:xfrm>
          </p:grpSpPr>
          <p:sp>
            <p:nvSpPr>
              <p:cNvPr id="71732" name="Oval 59"/>
              <p:cNvSpPr>
                <a:spLocks noChangeArrowheads="1"/>
              </p:cNvSpPr>
              <p:nvPr/>
            </p:nvSpPr>
            <p:spPr bwMode="auto">
              <a:xfrm>
                <a:off x="3552" y="1344"/>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33" name="Text Box 60"/>
              <p:cNvSpPr txBox="1">
                <a:spLocks noChangeArrowheads="1"/>
              </p:cNvSpPr>
              <p:nvPr/>
            </p:nvSpPr>
            <p:spPr bwMode="auto">
              <a:xfrm>
                <a:off x="3550" y="1328"/>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4,0,2,2</a:t>
                </a:r>
              </a:p>
            </p:txBody>
          </p:sp>
          <p:sp>
            <p:nvSpPr>
              <p:cNvPr id="71734" name="Oval 61"/>
              <p:cNvSpPr>
                <a:spLocks noChangeArrowheads="1"/>
              </p:cNvSpPr>
              <p:nvPr/>
            </p:nvSpPr>
            <p:spPr bwMode="auto">
              <a:xfrm>
                <a:off x="4032" y="231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35" name="Text Box 62"/>
              <p:cNvSpPr txBox="1">
                <a:spLocks noChangeArrowheads="1"/>
              </p:cNvSpPr>
              <p:nvPr/>
            </p:nvSpPr>
            <p:spPr bwMode="auto">
              <a:xfrm>
                <a:off x="4030" y="2296"/>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4,2,4,2</a:t>
                </a:r>
              </a:p>
            </p:txBody>
          </p:sp>
          <p:sp>
            <p:nvSpPr>
              <p:cNvPr id="71736" name="Text Box 63"/>
              <p:cNvSpPr txBox="1">
                <a:spLocks noChangeArrowheads="1"/>
              </p:cNvSpPr>
              <p:nvPr/>
            </p:nvSpPr>
            <p:spPr bwMode="auto">
              <a:xfrm>
                <a:off x="3736" y="1688"/>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(4,0,2,2)</a:t>
                </a:r>
              </a:p>
            </p:txBody>
          </p:sp>
        </p:grpSp>
      </p:grpSp>
      <p:grpSp>
        <p:nvGrpSpPr>
          <p:cNvPr id="12" name="Group 87"/>
          <p:cNvGrpSpPr>
            <a:grpSpLocks/>
          </p:cNvGrpSpPr>
          <p:nvPr/>
        </p:nvGrpSpPr>
        <p:grpSpPr bwMode="auto">
          <a:xfrm>
            <a:off x="6858000" y="2311400"/>
            <a:ext cx="1206500" cy="2255838"/>
            <a:chOff x="3360" y="1456"/>
            <a:chExt cx="760" cy="1421"/>
          </a:xfrm>
        </p:grpSpPr>
        <p:sp>
          <p:nvSpPr>
            <p:cNvPr id="71723" name="Line 13"/>
            <p:cNvSpPr>
              <a:spLocks noChangeShapeType="1"/>
            </p:cNvSpPr>
            <p:nvPr/>
          </p:nvSpPr>
          <p:spPr bwMode="auto">
            <a:xfrm flipV="1">
              <a:off x="3600" y="1632"/>
              <a:ext cx="48" cy="1056"/>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24" name="Group 80"/>
            <p:cNvGrpSpPr>
              <a:grpSpLocks/>
            </p:cNvGrpSpPr>
            <p:nvPr/>
          </p:nvGrpSpPr>
          <p:grpSpPr bwMode="auto">
            <a:xfrm>
              <a:off x="3360" y="1456"/>
              <a:ext cx="760" cy="1421"/>
              <a:chOff x="3360" y="1456"/>
              <a:chExt cx="760" cy="1421"/>
            </a:xfrm>
          </p:grpSpPr>
          <p:sp>
            <p:nvSpPr>
              <p:cNvPr id="71725" name="Oval 65"/>
              <p:cNvSpPr>
                <a:spLocks noChangeArrowheads="1"/>
              </p:cNvSpPr>
              <p:nvPr/>
            </p:nvSpPr>
            <p:spPr bwMode="auto">
              <a:xfrm>
                <a:off x="3418" y="2680"/>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26" name="Text Box 66"/>
              <p:cNvSpPr txBox="1">
                <a:spLocks noChangeArrowheads="1"/>
              </p:cNvSpPr>
              <p:nvPr/>
            </p:nvSpPr>
            <p:spPr bwMode="auto">
              <a:xfrm>
                <a:off x="3408" y="2664"/>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2,0,2,2</a:t>
                </a:r>
              </a:p>
            </p:txBody>
          </p:sp>
          <p:sp>
            <p:nvSpPr>
              <p:cNvPr id="71727" name="Oval 67"/>
              <p:cNvSpPr>
                <a:spLocks noChangeArrowheads="1"/>
              </p:cNvSpPr>
              <p:nvPr/>
            </p:nvSpPr>
            <p:spPr bwMode="auto">
              <a:xfrm>
                <a:off x="3362" y="1472"/>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28" name="Text Box 68"/>
              <p:cNvSpPr txBox="1">
                <a:spLocks noChangeArrowheads="1"/>
              </p:cNvSpPr>
              <p:nvPr/>
            </p:nvSpPr>
            <p:spPr bwMode="auto">
              <a:xfrm>
                <a:off x="3360" y="1456"/>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3,0,2,2</a:t>
                </a:r>
              </a:p>
            </p:txBody>
          </p:sp>
          <p:sp>
            <p:nvSpPr>
              <p:cNvPr id="71729" name="Text Box 69"/>
              <p:cNvSpPr txBox="1">
                <a:spLocks noChangeArrowheads="1"/>
              </p:cNvSpPr>
              <p:nvPr/>
            </p:nvSpPr>
            <p:spPr bwMode="auto">
              <a:xfrm>
                <a:off x="3512" y="2040"/>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(2,0,2,2)</a:t>
                </a:r>
              </a:p>
            </p:txBody>
          </p:sp>
        </p:grpSp>
      </p:grpSp>
      <p:grpSp>
        <p:nvGrpSpPr>
          <p:cNvPr id="14" name="Group 86"/>
          <p:cNvGrpSpPr>
            <a:grpSpLocks/>
          </p:cNvGrpSpPr>
          <p:nvPr/>
        </p:nvGrpSpPr>
        <p:grpSpPr bwMode="auto">
          <a:xfrm>
            <a:off x="8610600" y="3556000"/>
            <a:ext cx="1282700" cy="1138238"/>
            <a:chOff x="4464" y="2240"/>
            <a:chExt cx="808" cy="717"/>
          </a:xfrm>
        </p:grpSpPr>
        <p:sp>
          <p:nvSpPr>
            <p:cNvPr id="71716" name="Line 18"/>
            <p:cNvSpPr>
              <a:spLocks noChangeShapeType="1"/>
            </p:cNvSpPr>
            <p:nvPr/>
          </p:nvSpPr>
          <p:spPr bwMode="auto">
            <a:xfrm flipV="1">
              <a:off x="4624" y="2392"/>
              <a:ext cx="80" cy="392"/>
            </a:xfrm>
            <a:prstGeom prst="line">
              <a:avLst/>
            </a:prstGeom>
            <a:noFill/>
            <a:ln w="38100" cmpd="dbl">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nvGrpSpPr>
            <p:cNvPr id="71717" name="Group 78"/>
            <p:cNvGrpSpPr>
              <a:grpSpLocks/>
            </p:cNvGrpSpPr>
            <p:nvPr/>
          </p:nvGrpSpPr>
          <p:grpSpPr bwMode="auto">
            <a:xfrm>
              <a:off x="4464" y="2240"/>
              <a:ext cx="808" cy="717"/>
              <a:chOff x="4464" y="2240"/>
              <a:chExt cx="808" cy="717"/>
            </a:xfrm>
          </p:grpSpPr>
          <p:sp>
            <p:nvSpPr>
              <p:cNvPr id="71718" name="Oval 71"/>
              <p:cNvSpPr>
                <a:spLocks noChangeArrowheads="1"/>
              </p:cNvSpPr>
              <p:nvPr/>
            </p:nvSpPr>
            <p:spPr bwMode="auto">
              <a:xfrm>
                <a:off x="4466" y="2760"/>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19" name="Text Box 72"/>
              <p:cNvSpPr txBox="1">
                <a:spLocks noChangeArrowheads="1"/>
              </p:cNvSpPr>
              <p:nvPr/>
            </p:nvSpPr>
            <p:spPr bwMode="auto">
              <a:xfrm>
                <a:off x="4464" y="2744"/>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2,0,2,3</a:t>
                </a:r>
              </a:p>
            </p:txBody>
          </p:sp>
          <p:sp>
            <p:nvSpPr>
              <p:cNvPr id="71720" name="Oval 73"/>
              <p:cNvSpPr>
                <a:spLocks noChangeArrowheads="1"/>
              </p:cNvSpPr>
              <p:nvPr/>
            </p:nvSpPr>
            <p:spPr bwMode="auto">
              <a:xfrm>
                <a:off x="4568" y="2256"/>
                <a:ext cx="488" cy="152"/>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21" name="Text Box 74"/>
              <p:cNvSpPr txBox="1">
                <a:spLocks noChangeArrowheads="1"/>
              </p:cNvSpPr>
              <p:nvPr/>
            </p:nvSpPr>
            <p:spPr bwMode="auto">
              <a:xfrm>
                <a:off x="4566" y="2240"/>
                <a:ext cx="5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4,2,5,3</a:t>
                </a:r>
              </a:p>
            </p:txBody>
          </p:sp>
          <p:sp>
            <p:nvSpPr>
              <p:cNvPr id="71722" name="Text Box 75"/>
              <p:cNvSpPr txBox="1">
                <a:spLocks noChangeArrowheads="1"/>
              </p:cNvSpPr>
              <p:nvPr/>
            </p:nvSpPr>
            <p:spPr bwMode="auto">
              <a:xfrm>
                <a:off x="4664" y="2528"/>
                <a:ext cx="6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t>(2,0,2,3)</a:t>
                </a:r>
              </a:p>
            </p:txBody>
          </p:sp>
        </p:grpSp>
      </p:grpSp>
      <p:sp>
        <p:nvSpPr>
          <p:cNvPr id="71714" name="Oval 76"/>
          <p:cNvSpPr>
            <a:spLocks noChangeArrowheads="1"/>
          </p:cNvSpPr>
          <p:nvPr/>
        </p:nvSpPr>
        <p:spPr bwMode="auto">
          <a:xfrm>
            <a:off x="2489200" y="5016500"/>
            <a:ext cx="838200" cy="292100"/>
          </a:xfrm>
          <a:prstGeom prst="ellipse">
            <a:avLst/>
          </a:prstGeom>
          <a:solidFill>
            <a:schemeClr val="folHlink"/>
          </a:solidFill>
          <a:ln w="12700">
            <a:solidFill>
              <a:srgbClr val="000000"/>
            </a:solidFill>
            <a:round/>
            <a:headEnd type="none" w="sm" len="sm"/>
            <a:tailEnd type="none" w="med" len="lg"/>
          </a:ln>
        </p:spPr>
        <p:txBody>
          <a:bodyPr wrap="none" anchor="ct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endParaRPr lang="en-US" altLang="en-US"/>
          </a:p>
        </p:txBody>
      </p:sp>
      <p:sp>
        <p:nvSpPr>
          <p:cNvPr id="71715" name="Text Box 77"/>
          <p:cNvSpPr txBox="1">
            <a:spLocks noChangeArrowheads="1"/>
          </p:cNvSpPr>
          <p:nvPr/>
        </p:nvSpPr>
        <p:spPr bwMode="auto">
          <a:xfrm>
            <a:off x="2447925" y="4991100"/>
            <a:ext cx="958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panose="020B0604020202020204" pitchFamily="34" charset="0"/>
                <a:ea typeface="ＭＳ Ｐゴシック" panose="020B0600070205080204" pitchFamily="34" charset="-128"/>
              </a:defRPr>
            </a:lvl1pPr>
            <a:lvl2pPr marL="742950" indent="-285750">
              <a:defRPr sz="1400">
                <a:solidFill>
                  <a:schemeClr val="accent2"/>
                </a:solidFill>
                <a:latin typeface="Helvetica" panose="020B0604020202020204" pitchFamily="34" charset="0"/>
                <a:ea typeface="ＭＳ Ｐゴシック" panose="020B0600070205080204" pitchFamily="34" charset="-128"/>
              </a:defRPr>
            </a:lvl2pPr>
            <a:lvl3pPr marL="1143000" indent="-228600">
              <a:defRPr sz="1400">
                <a:solidFill>
                  <a:schemeClr val="accent2"/>
                </a:solidFill>
                <a:latin typeface="Helvetica" panose="020B0604020202020204" pitchFamily="34" charset="0"/>
                <a:ea typeface="ＭＳ Ｐゴシック" panose="020B0600070205080204" pitchFamily="34" charset="-128"/>
              </a:defRPr>
            </a:lvl3pPr>
            <a:lvl4pPr marL="1600200" indent="-228600">
              <a:defRPr sz="1400">
                <a:solidFill>
                  <a:schemeClr val="accent2"/>
                </a:solidFill>
                <a:latin typeface="Helvetica" panose="020B0604020202020204" pitchFamily="34" charset="0"/>
                <a:ea typeface="ＭＳ Ｐゴシック" panose="020B0600070205080204" pitchFamily="34" charset="-128"/>
              </a:defRPr>
            </a:lvl4pPr>
            <a:lvl5pPr marL="2057400" indent="-228600">
              <a:defRPr sz="1400">
                <a:solidFill>
                  <a:schemeClr val="accent2"/>
                </a:solidFill>
                <a:latin typeface="Helvetica" panose="020B0604020202020204" pitchFamily="34" charset="0"/>
                <a:ea typeface="ＭＳ Ｐゴシック" panose="020B0600070205080204" pitchFamily="34" charset="-128"/>
              </a:defRPr>
            </a:lvl5pPr>
            <a:lvl6pPr marL="25146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6pPr>
            <a:lvl7pPr marL="29718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7pPr>
            <a:lvl8pPr marL="34290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8pPr>
            <a:lvl9pPr marL="3886200" indent="-228600" eaLnBrk="0" fontAlgn="base" hangingPunct="0">
              <a:lnSpc>
                <a:spcPct val="90000"/>
              </a:lnSpc>
              <a:spcBef>
                <a:spcPct val="0"/>
              </a:spcBef>
              <a:spcAft>
                <a:spcPct val="0"/>
              </a:spcAft>
              <a:defRPr sz="1400">
                <a:solidFill>
                  <a:schemeClr val="accent2"/>
                </a:solidFill>
                <a:latin typeface="Helvetica" panose="020B0604020202020204" pitchFamily="34" charset="0"/>
                <a:ea typeface="ＭＳ Ｐゴシック" panose="020B0600070205080204" pitchFamily="34" charset="-128"/>
              </a:defRPr>
            </a:lvl9pPr>
          </a:lstStyle>
          <a:p>
            <a:pPr>
              <a:spcBef>
                <a:spcPct val="50000"/>
              </a:spcBef>
            </a:pPr>
            <a:r>
              <a:rPr lang="en-US" altLang="en-US" sz="1600" b="1">
                <a:solidFill>
                  <a:schemeClr val="hlink"/>
                </a:solidFill>
              </a:rPr>
              <a:t>n,m,p,q</a:t>
            </a:r>
          </a:p>
        </p:txBody>
      </p:sp>
    </p:spTree>
    <p:extLst>
      <p:ext uri="{BB962C8B-B14F-4D97-AF65-F5344CB8AC3E}">
        <p14:creationId xmlns:p14="http://schemas.microsoft.com/office/powerpoint/2010/main" val="248053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1576251" y="0"/>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Clocks, Events, States</a:t>
            </a:r>
          </a:p>
        </p:txBody>
      </p:sp>
      <p:sp>
        <p:nvSpPr>
          <p:cNvPr id="7170" name="Rectangle 2"/>
          <p:cNvSpPr>
            <a:spLocks noGrp="1" noChangeArrowheads="1"/>
          </p:cNvSpPr>
          <p:nvPr>
            <p:ph type="body" idx="4294967295"/>
          </p:nvPr>
        </p:nvSpPr>
        <p:spPr>
          <a:xfrm>
            <a:off x="1709511" y="635228"/>
            <a:ext cx="9746615" cy="4798921"/>
          </a:xfrm>
          <a:ln/>
        </p:spPr>
        <p:txBody>
          <a:bodyPr>
            <a:noAutofit/>
          </a:bodyPr>
          <a:lstStyle/>
          <a:p>
            <a:pPr>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Interaction model</a:t>
            </a:r>
          </a:p>
          <a:p>
            <a:pPr>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Distributed systems consist of collection of</a:t>
            </a:r>
            <a:r>
              <a:rPr lang="en-US" altLang="en-US" sz="2800" i="1" dirty="0"/>
              <a:t> N</a:t>
            </a:r>
            <a:r>
              <a:rPr lang="en-US" altLang="en-US" sz="2800" dirty="0"/>
              <a:t> processes </a:t>
            </a:r>
            <a:r>
              <a:rPr lang="en-US" altLang="en-US" sz="2800" i="1" dirty="0"/>
              <a:t>p</a:t>
            </a:r>
            <a:r>
              <a:rPr lang="en-US" altLang="en-US" sz="2800" i="1" baseline="-25000" dirty="0"/>
              <a:t>1</a:t>
            </a:r>
            <a:r>
              <a:rPr lang="en-US" altLang="en-US" sz="2800" i="1" dirty="0"/>
              <a:t>, p</a:t>
            </a:r>
            <a:r>
              <a:rPr lang="en-US" altLang="en-US" sz="2800" i="1" baseline="-25000" dirty="0"/>
              <a:t>2</a:t>
            </a:r>
            <a:r>
              <a:rPr lang="en-US" altLang="en-US" sz="2800" i="1" dirty="0"/>
              <a:t>, …, </a:t>
            </a:r>
            <a:r>
              <a:rPr lang="en-US" altLang="en-US" sz="2800" i="1" dirty="0" err="1"/>
              <a:t>p</a:t>
            </a:r>
            <a:r>
              <a:rPr lang="en-US" altLang="en-US" sz="2800" i="1" baseline="-25000" dirty="0" err="1"/>
              <a:t>N</a:t>
            </a:r>
            <a:endParaRPr lang="en-US" altLang="en-US" sz="2800" i="1" baseline="-25000" dirty="0"/>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Each process executes on a single processor</a:t>
            </a:r>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Each process has a state </a:t>
            </a:r>
            <a:r>
              <a:rPr lang="en-US" altLang="en-US" sz="2800" i="1" dirty="0" err="1"/>
              <a:t>s</a:t>
            </a:r>
            <a:r>
              <a:rPr lang="en-US" altLang="en-US" sz="2800" i="1" baseline="-25000" dirty="0" err="1"/>
              <a:t>i</a:t>
            </a:r>
            <a:r>
              <a:rPr lang="en-US" altLang="en-US" sz="2800" dirty="0"/>
              <a:t> which it transforms</a:t>
            </a:r>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Processes communicate by sending messages</a:t>
            </a:r>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Each process executes a series of actions: action is </a:t>
            </a:r>
          </a:p>
          <a:p>
            <a:pPr lvl="2">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Message Send operation</a:t>
            </a:r>
          </a:p>
          <a:p>
            <a:pPr lvl="2">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Message Receive operation</a:t>
            </a:r>
          </a:p>
          <a:p>
            <a:pPr lvl="2">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Operation that transforms </a:t>
            </a:r>
            <a:r>
              <a:rPr lang="en-US" altLang="en-US" sz="2400" i="1" dirty="0"/>
              <a:t>p</a:t>
            </a:r>
            <a:r>
              <a:rPr lang="en-US" altLang="en-US" sz="2400" i="1" baseline="-25000" dirty="0"/>
              <a:t>i</a:t>
            </a:r>
            <a:r>
              <a:rPr lang="en-US" altLang="en-US" sz="2400" dirty="0"/>
              <a:t>’s state</a:t>
            </a:r>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Event is occurrence of a single action that process carries out as executes</a:t>
            </a:r>
          </a:p>
          <a:p>
            <a:pPr lvl="2">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Sequence of events</a:t>
            </a:r>
          </a:p>
          <a:p>
            <a:pPr lvl="3">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i="1" dirty="0"/>
              <a:t>e </a:t>
            </a:r>
            <a:r>
              <a:rPr lang="en-US" altLang="en-US" sz="2000" i="1" dirty="0">
                <a:cs typeface="Arial" panose="020B0604020202020204" pitchFamily="34" charset="0"/>
              </a:rPr>
              <a:t>→ e’</a:t>
            </a:r>
            <a:r>
              <a:rPr lang="en-US" altLang="en-US" sz="2000" dirty="0">
                <a:cs typeface="Arial" panose="020B0604020202020204" pitchFamily="34" charset="0"/>
              </a:rPr>
              <a:t> if event </a:t>
            </a:r>
            <a:r>
              <a:rPr lang="en-US" altLang="en-US" sz="2000" i="1" dirty="0">
                <a:cs typeface="Arial" panose="020B0604020202020204" pitchFamily="34" charset="0"/>
              </a:rPr>
              <a:t>e</a:t>
            </a:r>
            <a:r>
              <a:rPr lang="en-US" altLang="en-US" sz="2000" dirty="0">
                <a:cs typeface="Arial" panose="020B0604020202020204" pitchFamily="34" charset="0"/>
              </a:rPr>
              <a:t> occurs before </a:t>
            </a:r>
            <a:r>
              <a:rPr lang="en-US" altLang="en-US" sz="2000" i="1" dirty="0">
                <a:cs typeface="Arial" panose="020B0604020202020204" pitchFamily="34" charset="0"/>
              </a:rPr>
              <a:t>e’</a:t>
            </a:r>
            <a:r>
              <a:rPr lang="en-US" altLang="en-US" sz="2000" dirty="0">
                <a:cs typeface="Arial" panose="020B0604020202020204" pitchFamily="34" charset="0"/>
              </a:rPr>
              <a:t> in </a:t>
            </a:r>
            <a:r>
              <a:rPr lang="en-US" altLang="en-US" sz="2000" i="1" dirty="0">
                <a:cs typeface="Arial" panose="020B0604020202020204" pitchFamily="34" charset="0"/>
              </a:rPr>
              <a:t>p</a:t>
            </a:r>
            <a:r>
              <a:rPr lang="en-US" altLang="en-US" sz="2000" baseline="-25000" dirty="0">
                <a:cs typeface="Arial" panose="020B0604020202020204" pitchFamily="34" charset="0"/>
              </a:rPr>
              <a:t>i</a:t>
            </a:r>
          </a:p>
          <a:p>
            <a:pPr lvl="1">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cs typeface="Arial" panose="020B0604020202020204" pitchFamily="34" charset="0"/>
              </a:rPr>
              <a:t>History of process </a:t>
            </a:r>
            <a:r>
              <a:rPr lang="en-US" altLang="en-US" sz="2800" i="1" dirty="0">
                <a:cs typeface="Arial" panose="020B0604020202020204" pitchFamily="34" charset="0"/>
              </a:rPr>
              <a:t>p</a:t>
            </a:r>
            <a:r>
              <a:rPr lang="en-US" altLang="en-US" sz="2800" i="1" baseline="-25000" dirty="0">
                <a:cs typeface="Arial" panose="020B0604020202020204" pitchFamily="34" charset="0"/>
              </a:rPr>
              <a:t>i</a:t>
            </a:r>
            <a:r>
              <a:rPr lang="en-US" altLang="en-US" sz="2800" dirty="0">
                <a:cs typeface="Arial" panose="020B0604020202020204" pitchFamily="34" charset="0"/>
              </a:rPr>
              <a:t>: </a:t>
            </a:r>
          </a:p>
          <a:p>
            <a:pPr lvl="2">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i="1" dirty="0">
                <a:cs typeface="Arial" panose="020B0604020202020204" pitchFamily="34" charset="0"/>
              </a:rPr>
              <a:t>History(p</a:t>
            </a:r>
            <a:r>
              <a:rPr lang="en-US" altLang="en-US" sz="2400" i="1" baseline="-25000" dirty="0">
                <a:cs typeface="Arial" panose="020B0604020202020204" pitchFamily="34" charset="0"/>
              </a:rPr>
              <a:t>i</a:t>
            </a:r>
            <a:r>
              <a:rPr lang="en-US" altLang="en-US" sz="2400" i="1" dirty="0">
                <a:cs typeface="Arial" panose="020B0604020202020204" pitchFamily="34" charset="0"/>
              </a:rPr>
              <a:t>) = h</a:t>
            </a:r>
            <a:r>
              <a:rPr lang="en-US" altLang="en-US" sz="2400" i="1" baseline="-25000" dirty="0">
                <a:cs typeface="Arial" panose="020B0604020202020204" pitchFamily="34" charset="0"/>
              </a:rPr>
              <a:t>i</a:t>
            </a:r>
            <a:r>
              <a:rPr lang="en-US" altLang="en-US" sz="2400" i="1" dirty="0">
                <a:cs typeface="Arial" panose="020B0604020202020204" pitchFamily="34" charset="0"/>
              </a:rPr>
              <a:t> = &lt;e</a:t>
            </a:r>
            <a:r>
              <a:rPr lang="en-US" altLang="en-US" sz="2400" i="1" baseline="30000" dirty="0">
                <a:cs typeface="Arial" panose="020B0604020202020204" pitchFamily="34" charset="0"/>
              </a:rPr>
              <a:t>0</a:t>
            </a:r>
            <a:r>
              <a:rPr lang="en-US" altLang="en-US" sz="2400" i="1" baseline="-25000" dirty="0">
                <a:cs typeface="Arial" panose="020B0604020202020204" pitchFamily="34" charset="0"/>
              </a:rPr>
              <a:t>i</a:t>
            </a:r>
            <a:r>
              <a:rPr lang="en-US" altLang="en-US" sz="2400" i="1" dirty="0">
                <a:cs typeface="Arial" panose="020B0604020202020204" pitchFamily="34" charset="0"/>
              </a:rPr>
              <a:t>, e</a:t>
            </a:r>
            <a:r>
              <a:rPr lang="en-US" altLang="en-US" sz="2400" i="1" baseline="30000" dirty="0">
                <a:cs typeface="Arial" panose="020B0604020202020204" pitchFamily="34" charset="0"/>
              </a:rPr>
              <a:t>1</a:t>
            </a:r>
            <a:r>
              <a:rPr lang="en-US" altLang="en-US" sz="2400" i="1" baseline="-25000" dirty="0">
                <a:cs typeface="Arial" panose="020B0604020202020204" pitchFamily="34" charset="0"/>
              </a:rPr>
              <a:t>i</a:t>
            </a:r>
            <a:r>
              <a:rPr lang="en-US" altLang="en-US" sz="2400" i="1" dirty="0">
                <a:cs typeface="Arial" panose="020B0604020202020204" pitchFamily="34" charset="0"/>
              </a:rPr>
              <a:t>, e</a:t>
            </a:r>
            <a:r>
              <a:rPr lang="en-US" altLang="en-US" sz="2400" i="1" baseline="30000" dirty="0">
                <a:cs typeface="Arial" panose="020B0604020202020204" pitchFamily="34" charset="0"/>
              </a:rPr>
              <a:t>2</a:t>
            </a:r>
            <a:r>
              <a:rPr lang="en-US" altLang="en-US" sz="2400" i="1" baseline="-25000" dirty="0">
                <a:cs typeface="Arial" panose="020B0604020202020204" pitchFamily="34" charset="0"/>
              </a:rPr>
              <a:t>i</a:t>
            </a:r>
            <a:r>
              <a:rPr lang="en-US" altLang="en-US" sz="2400" i="1" dirty="0">
                <a:cs typeface="Arial" panose="020B0604020202020204" pitchFamily="34" charset="0"/>
              </a:rPr>
              <a:t>, …&gt;</a:t>
            </a:r>
            <a:r>
              <a:rPr lang="en-US" altLang="en-US" sz="2400" dirty="0">
                <a:cs typeface="Arial" panose="020B0604020202020204" pitchFamily="34" charset="0"/>
              </a:rPr>
              <a:t> </a:t>
            </a:r>
          </a:p>
        </p:txBody>
      </p:sp>
    </p:spTree>
    <p:extLst>
      <p:ext uri="{BB962C8B-B14F-4D97-AF65-F5344CB8AC3E}">
        <p14:creationId xmlns:p14="http://schemas.microsoft.com/office/powerpoint/2010/main" val="38518394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738312" y="233364"/>
            <a:ext cx="6732587" cy="522287"/>
          </a:xfrm>
          <a:ln w="9525"/>
          <a:effectLst>
            <a:outerShdw blurRad="63500" dist="107763" dir="2700000" algn="ctr" rotWithShape="0">
              <a:srgbClr val="790015">
                <a:alpha val="74997"/>
              </a:srgbClr>
            </a:outerShdw>
          </a:effectLst>
        </p:spPr>
        <p:txBody>
          <a:bodyPr>
            <a:normAutofit fontScale="90000"/>
          </a:bodyPr>
          <a:lstStyle/>
          <a:p>
            <a:pPr>
              <a:defRPr/>
            </a:pPr>
            <a:r>
              <a:rPr lang="en-US" dirty="0">
                <a:solidFill>
                  <a:schemeClr val="tx1"/>
                </a:solidFill>
              </a:rPr>
              <a:t>Comparing Vector Timestamps </a:t>
            </a:r>
          </a:p>
        </p:txBody>
      </p:sp>
      <p:sp>
        <p:nvSpPr>
          <p:cNvPr id="72707" name="Rectangle 3"/>
          <p:cNvSpPr>
            <a:spLocks noGrp="1" noChangeArrowheads="1"/>
          </p:cNvSpPr>
          <p:nvPr>
            <p:ph type="body" idx="4294967295"/>
          </p:nvPr>
        </p:nvSpPr>
        <p:spPr>
          <a:xfrm>
            <a:off x="2133600" y="990600"/>
            <a:ext cx="7899400" cy="5308600"/>
          </a:xfrm>
        </p:spPr>
        <p:txBody>
          <a:bodyPr/>
          <a:lstStyle/>
          <a:p>
            <a:pPr>
              <a:lnSpc>
                <a:spcPct val="100000"/>
              </a:lnSpc>
              <a:buClr>
                <a:schemeClr val="tx1"/>
              </a:buClr>
              <a:buFont typeface="Wingdings" panose="05000000000000000000" pitchFamily="2" charset="2"/>
              <a:buChar char="v"/>
            </a:pPr>
            <a:r>
              <a:rPr lang="en-US" altLang="en-US" sz="2800" dirty="0">
                <a:solidFill>
                  <a:schemeClr val="hlink"/>
                </a:solidFill>
                <a:latin typeface="Arial" panose="020B0604020202020204" pitchFamily="34" charset="0"/>
              </a:rPr>
              <a:t> </a:t>
            </a:r>
            <a:r>
              <a:rPr lang="en-US" altLang="en-US" sz="2800" dirty="0">
                <a:latin typeface="Arial" panose="020B0604020202020204" pitchFamily="34" charset="0"/>
              </a:rPr>
              <a:t>VT</a:t>
            </a:r>
            <a:r>
              <a:rPr lang="en-US" altLang="en-US" sz="2800" baseline="-25000" dirty="0">
                <a:latin typeface="Arial" panose="020B0604020202020204" pitchFamily="34" charset="0"/>
              </a:rPr>
              <a:t>1</a:t>
            </a:r>
            <a:r>
              <a:rPr lang="en-US" altLang="en-US" sz="2800" dirty="0">
                <a:latin typeface="Arial" panose="020B0604020202020204" pitchFamily="34" charset="0"/>
              </a:rPr>
              <a:t> = VT</a:t>
            </a:r>
            <a:r>
              <a:rPr lang="en-US" altLang="en-US" sz="2800" baseline="-25000" dirty="0">
                <a:latin typeface="Arial" panose="020B0604020202020204" pitchFamily="34" charset="0"/>
              </a:rPr>
              <a:t>2</a:t>
            </a:r>
            <a:r>
              <a:rPr lang="en-US" altLang="en-US" sz="2800" dirty="0">
                <a:latin typeface="Arial" panose="020B0604020202020204" pitchFamily="34" charset="0"/>
              </a:rPr>
              <a:t>,  </a:t>
            </a:r>
          </a:p>
          <a:p>
            <a:pPr>
              <a:lnSpc>
                <a:spcPct val="100000"/>
              </a:lnSpc>
              <a:buClr>
                <a:schemeClr val="tx1"/>
              </a:buClr>
              <a:buFont typeface="Wingdings" panose="05000000000000000000" pitchFamily="2" charset="2"/>
              <a:buNone/>
            </a:pPr>
            <a:r>
              <a:rPr lang="en-US" altLang="en-US" sz="2800" dirty="0">
                <a:latin typeface="Arial" panose="020B0604020202020204" pitchFamily="34" charset="0"/>
              </a:rPr>
              <a:t>		</a:t>
            </a:r>
            <a:r>
              <a:rPr lang="en-US" altLang="en-US" sz="2800" i="1" dirty="0" err="1">
                <a:latin typeface="Arial" panose="020B0604020202020204" pitchFamily="34" charset="0"/>
              </a:rPr>
              <a:t>iff</a:t>
            </a:r>
            <a:r>
              <a:rPr lang="en-US" altLang="en-US" sz="2800" dirty="0">
                <a:latin typeface="Arial" panose="020B0604020202020204" pitchFamily="34" charset="0"/>
              </a:rPr>
              <a:t>   VT</a:t>
            </a:r>
            <a:r>
              <a:rPr lang="en-US" altLang="en-US" sz="2800" baseline="-25000" dirty="0">
                <a:latin typeface="Arial" panose="020B0604020202020204" pitchFamily="34" charset="0"/>
              </a:rPr>
              <a:t>1</a:t>
            </a:r>
            <a:r>
              <a:rPr lang="en-US" altLang="en-US" sz="2800" dirty="0">
                <a:latin typeface="Arial" panose="020B0604020202020204" pitchFamily="34" charset="0"/>
              </a:rPr>
              <a:t>[</a:t>
            </a:r>
            <a:r>
              <a:rPr lang="en-US" altLang="en-US" sz="2800" dirty="0" err="1">
                <a:latin typeface="Arial" panose="020B0604020202020204" pitchFamily="34" charset="0"/>
              </a:rPr>
              <a:t>i</a:t>
            </a:r>
            <a:r>
              <a:rPr lang="en-US" altLang="en-US" sz="2800" dirty="0">
                <a:latin typeface="Arial" panose="020B0604020202020204" pitchFamily="34" charset="0"/>
              </a:rPr>
              <a:t>] = VT</a:t>
            </a:r>
            <a:r>
              <a:rPr lang="en-US" altLang="en-US" sz="2800" baseline="-25000" dirty="0">
                <a:latin typeface="Arial" panose="020B0604020202020204" pitchFamily="34" charset="0"/>
              </a:rPr>
              <a:t>2</a:t>
            </a:r>
            <a:r>
              <a:rPr lang="en-US" altLang="en-US" sz="2800" dirty="0">
                <a:latin typeface="Arial" panose="020B0604020202020204" pitchFamily="34" charset="0"/>
              </a:rPr>
              <a:t>[</a:t>
            </a:r>
            <a:r>
              <a:rPr lang="en-US" altLang="en-US" sz="2800" dirty="0" err="1">
                <a:latin typeface="Arial" panose="020B0604020202020204" pitchFamily="34" charset="0"/>
              </a:rPr>
              <a:t>i</a:t>
            </a:r>
            <a:r>
              <a:rPr lang="en-US" altLang="en-US" sz="2800" dirty="0">
                <a:latin typeface="Arial" panose="020B0604020202020204" pitchFamily="34" charset="0"/>
              </a:rPr>
              <a:t>], for all </a:t>
            </a:r>
            <a:r>
              <a:rPr lang="en-US" altLang="en-US" sz="2800" dirty="0" err="1">
                <a:latin typeface="Arial" panose="020B0604020202020204" pitchFamily="34" charset="0"/>
              </a:rPr>
              <a:t>i</a:t>
            </a:r>
            <a:r>
              <a:rPr lang="en-US" altLang="en-US" sz="2800" dirty="0">
                <a:latin typeface="Arial" panose="020B0604020202020204" pitchFamily="34" charset="0"/>
              </a:rPr>
              <a:t> = 1, … , n</a:t>
            </a:r>
            <a:endParaRPr lang="en-US" altLang="en-US" sz="3200" dirty="0">
              <a:solidFill>
                <a:schemeClr val="hlink"/>
              </a:solidFill>
              <a:latin typeface="Arial" panose="020B0604020202020204" pitchFamily="34" charset="0"/>
            </a:endParaRPr>
          </a:p>
          <a:p>
            <a:pPr>
              <a:lnSpc>
                <a:spcPct val="100000"/>
              </a:lnSpc>
              <a:buClr>
                <a:schemeClr val="tx1"/>
              </a:buClr>
              <a:buFont typeface="Wingdings" panose="05000000000000000000" pitchFamily="2" charset="2"/>
              <a:buChar char="v"/>
            </a:pPr>
            <a:r>
              <a:rPr lang="en-US" altLang="en-US" sz="2800" dirty="0">
                <a:latin typeface="Arial" panose="020B0604020202020204" pitchFamily="34" charset="0"/>
              </a:rPr>
              <a:t> VT</a:t>
            </a:r>
            <a:r>
              <a:rPr lang="en-US" altLang="en-US" sz="2800" baseline="-25000" dirty="0">
                <a:latin typeface="Arial" panose="020B0604020202020204" pitchFamily="34" charset="0"/>
              </a:rPr>
              <a:t>1</a:t>
            </a:r>
            <a:r>
              <a:rPr lang="en-US" altLang="en-US" sz="2800" dirty="0">
                <a:latin typeface="Arial" panose="020B0604020202020204" pitchFamily="34" charset="0"/>
              </a:rPr>
              <a:t> &lt; VT</a:t>
            </a:r>
            <a:r>
              <a:rPr lang="en-US" altLang="en-US" sz="2800" baseline="-25000" dirty="0">
                <a:latin typeface="Arial" panose="020B0604020202020204" pitchFamily="34" charset="0"/>
              </a:rPr>
              <a:t>2</a:t>
            </a:r>
            <a:r>
              <a:rPr lang="en-US" altLang="en-US" sz="2800" dirty="0">
                <a:latin typeface="Arial" panose="020B0604020202020204" pitchFamily="34" charset="0"/>
              </a:rPr>
              <a:t>,  </a:t>
            </a:r>
          </a:p>
          <a:p>
            <a:pPr>
              <a:lnSpc>
                <a:spcPct val="100000"/>
              </a:lnSpc>
              <a:buClr>
                <a:schemeClr val="tx1"/>
              </a:buClr>
              <a:buFont typeface="Wingdings" panose="05000000000000000000" pitchFamily="2" charset="2"/>
              <a:buNone/>
            </a:pPr>
            <a:r>
              <a:rPr lang="en-US" altLang="en-US" sz="2800" dirty="0">
                <a:latin typeface="Arial" panose="020B0604020202020204" pitchFamily="34" charset="0"/>
              </a:rPr>
              <a:t>		</a:t>
            </a:r>
            <a:r>
              <a:rPr lang="en-US" altLang="en-US" sz="2800" i="1" dirty="0" err="1">
                <a:latin typeface="Arial" panose="020B0604020202020204" pitchFamily="34" charset="0"/>
              </a:rPr>
              <a:t>iff</a:t>
            </a:r>
            <a:r>
              <a:rPr lang="en-US" altLang="en-US" sz="2800" dirty="0">
                <a:latin typeface="Arial" panose="020B0604020202020204" pitchFamily="34" charset="0"/>
              </a:rPr>
              <a:t>   VT</a:t>
            </a:r>
            <a:r>
              <a:rPr lang="en-US" altLang="en-US" sz="2800" baseline="-25000" dirty="0">
                <a:latin typeface="Arial" panose="020B0604020202020204" pitchFamily="34" charset="0"/>
              </a:rPr>
              <a:t>1</a:t>
            </a:r>
            <a:r>
              <a:rPr lang="en-US" altLang="en-US" sz="2800" dirty="0">
                <a:latin typeface="Arial" panose="020B0604020202020204" pitchFamily="34" charset="0"/>
              </a:rPr>
              <a:t>[</a:t>
            </a:r>
            <a:r>
              <a:rPr lang="en-US" altLang="en-US" sz="2800" dirty="0" err="1">
                <a:latin typeface="Arial" panose="020B0604020202020204" pitchFamily="34" charset="0"/>
              </a:rPr>
              <a:t>i</a:t>
            </a:r>
            <a:r>
              <a:rPr lang="en-US" altLang="en-US" sz="2800" dirty="0">
                <a:latin typeface="Arial" panose="020B0604020202020204" pitchFamily="34" charset="0"/>
              </a:rPr>
              <a:t>] &lt; VT</a:t>
            </a:r>
            <a:r>
              <a:rPr lang="en-US" altLang="en-US" sz="2800" baseline="-25000" dirty="0">
                <a:latin typeface="Arial" panose="020B0604020202020204" pitchFamily="34" charset="0"/>
              </a:rPr>
              <a:t>2</a:t>
            </a:r>
            <a:r>
              <a:rPr lang="en-US" altLang="en-US" sz="2800" dirty="0">
                <a:latin typeface="Arial" panose="020B0604020202020204" pitchFamily="34" charset="0"/>
              </a:rPr>
              <a:t>[</a:t>
            </a:r>
            <a:r>
              <a:rPr lang="en-US" altLang="en-US" sz="2800" dirty="0" err="1">
                <a:latin typeface="Arial" panose="020B0604020202020204" pitchFamily="34" charset="0"/>
              </a:rPr>
              <a:t>i</a:t>
            </a:r>
            <a:r>
              <a:rPr lang="en-US" altLang="en-US" sz="2800" dirty="0">
                <a:latin typeface="Arial" panose="020B0604020202020204" pitchFamily="34" charset="0"/>
              </a:rPr>
              <a:t>], for all </a:t>
            </a:r>
            <a:r>
              <a:rPr lang="en-US" altLang="en-US" sz="2800" dirty="0" err="1">
                <a:latin typeface="Arial" panose="020B0604020202020204" pitchFamily="34" charset="0"/>
              </a:rPr>
              <a:t>i</a:t>
            </a:r>
            <a:r>
              <a:rPr lang="en-US" altLang="en-US" sz="2800" dirty="0">
                <a:latin typeface="Arial" panose="020B0604020202020204" pitchFamily="34" charset="0"/>
              </a:rPr>
              <a:t> = 1, … , n</a:t>
            </a:r>
            <a:endParaRPr lang="en-US" altLang="en-US" sz="3200" dirty="0">
              <a:solidFill>
                <a:schemeClr val="hlink"/>
              </a:solidFill>
              <a:latin typeface="Arial" panose="020B0604020202020204" pitchFamily="34" charset="0"/>
            </a:endParaRPr>
          </a:p>
          <a:p>
            <a:pPr>
              <a:lnSpc>
                <a:spcPct val="100000"/>
              </a:lnSpc>
              <a:buClr>
                <a:schemeClr val="tx1"/>
              </a:buClr>
              <a:buFont typeface="Wingdings" panose="05000000000000000000" pitchFamily="2" charset="2"/>
              <a:buChar char="v"/>
            </a:pPr>
            <a:r>
              <a:rPr lang="en-US" altLang="en-US" sz="2800" dirty="0">
                <a:solidFill>
                  <a:schemeClr val="hlink"/>
                </a:solidFill>
                <a:latin typeface="Arial" panose="020B0604020202020204" pitchFamily="34" charset="0"/>
              </a:rPr>
              <a:t> </a:t>
            </a:r>
            <a:r>
              <a:rPr lang="en-US" altLang="en-US" sz="2800" dirty="0">
                <a:latin typeface="Arial" panose="020B0604020202020204" pitchFamily="34" charset="0"/>
              </a:rPr>
              <a:t>VT</a:t>
            </a:r>
            <a:r>
              <a:rPr lang="en-US" altLang="en-US" sz="2800" baseline="-25000" dirty="0">
                <a:latin typeface="Arial" panose="020B0604020202020204" pitchFamily="34" charset="0"/>
              </a:rPr>
              <a:t>1</a:t>
            </a:r>
            <a:r>
              <a:rPr lang="en-US" altLang="en-US" sz="2800" dirty="0">
                <a:latin typeface="Arial" panose="020B0604020202020204" pitchFamily="34" charset="0"/>
              </a:rPr>
              <a:t> &lt; VT</a:t>
            </a:r>
            <a:r>
              <a:rPr lang="en-US" altLang="en-US" sz="2800" baseline="-25000" dirty="0">
                <a:latin typeface="Arial" panose="020B0604020202020204" pitchFamily="34" charset="0"/>
              </a:rPr>
              <a:t>2</a:t>
            </a:r>
            <a:r>
              <a:rPr lang="en-US" altLang="en-US" sz="2800" dirty="0">
                <a:latin typeface="Arial" panose="020B0604020202020204" pitchFamily="34" charset="0"/>
              </a:rPr>
              <a:t>,  </a:t>
            </a:r>
          </a:p>
          <a:p>
            <a:pPr>
              <a:lnSpc>
                <a:spcPct val="100000"/>
              </a:lnSpc>
              <a:buClr>
                <a:schemeClr val="tx1"/>
              </a:buClr>
              <a:buFont typeface="Wingdings" panose="05000000000000000000" pitchFamily="2" charset="2"/>
              <a:buNone/>
            </a:pPr>
            <a:r>
              <a:rPr lang="en-US" altLang="en-US" sz="2800" dirty="0">
                <a:latin typeface="Arial" panose="020B0604020202020204" pitchFamily="34" charset="0"/>
              </a:rPr>
              <a:t>		</a:t>
            </a:r>
            <a:r>
              <a:rPr lang="en-US" altLang="en-US" sz="2800" i="1" dirty="0" err="1">
                <a:latin typeface="Arial" panose="020B0604020202020204" pitchFamily="34" charset="0"/>
              </a:rPr>
              <a:t>iff</a:t>
            </a:r>
            <a:r>
              <a:rPr lang="en-US" altLang="en-US" sz="2800" dirty="0">
                <a:latin typeface="Arial" panose="020B0604020202020204" pitchFamily="34" charset="0"/>
              </a:rPr>
              <a:t>   VT</a:t>
            </a:r>
            <a:r>
              <a:rPr lang="en-US" altLang="en-US" sz="2800" baseline="-25000" dirty="0">
                <a:latin typeface="Arial" panose="020B0604020202020204" pitchFamily="34" charset="0"/>
              </a:rPr>
              <a:t>1</a:t>
            </a:r>
            <a:r>
              <a:rPr lang="en-US" altLang="en-US" sz="2800" dirty="0">
                <a:latin typeface="Arial" panose="020B0604020202020204" pitchFamily="34" charset="0"/>
              </a:rPr>
              <a:t> &lt; VT</a:t>
            </a:r>
            <a:r>
              <a:rPr lang="en-US" altLang="en-US" sz="2800" baseline="-25000" dirty="0">
                <a:latin typeface="Arial" panose="020B0604020202020204" pitchFamily="34" charset="0"/>
              </a:rPr>
              <a:t>2</a:t>
            </a:r>
            <a:r>
              <a:rPr lang="en-US" altLang="en-US" sz="2800" dirty="0">
                <a:latin typeface="Arial" panose="020B0604020202020204" pitchFamily="34" charset="0"/>
              </a:rPr>
              <a:t> &amp; </a:t>
            </a:r>
          </a:p>
          <a:p>
            <a:pPr>
              <a:lnSpc>
                <a:spcPct val="100000"/>
              </a:lnSpc>
              <a:buClr>
                <a:schemeClr val="tx1"/>
              </a:buClr>
              <a:buFont typeface="Wingdings" panose="05000000000000000000" pitchFamily="2" charset="2"/>
              <a:buNone/>
            </a:pPr>
            <a:r>
              <a:rPr lang="en-US" altLang="en-US" sz="2800" dirty="0">
                <a:latin typeface="Arial" panose="020B0604020202020204" pitchFamily="34" charset="0"/>
              </a:rPr>
              <a:t>		      </a:t>
            </a:r>
            <a:r>
              <a:rPr lang="en-US" altLang="en-US" sz="2800" dirty="0">
                <a:latin typeface="Arial" panose="020B0604020202020204" pitchFamily="34" charset="0"/>
                <a:sym typeface="Symbol" panose="05050102010706020507" pitchFamily="18" charset="2"/>
              </a:rPr>
              <a:t> j (1 &lt; j &lt; n &amp; VT</a:t>
            </a:r>
            <a:r>
              <a:rPr lang="en-US" altLang="en-US" sz="2800" baseline="-25000" dirty="0">
                <a:latin typeface="Arial" panose="020B0604020202020204" pitchFamily="34" charset="0"/>
                <a:sym typeface="Symbol" panose="05050102010706020507" pitchFamily="18" charset="2"/>
              </a:rPr>
              <a:t>1</a:t>
            </a:r>
            <a:r>
              <a:rPr lang="en-US" altLang="en-US" sz="2800" dirty="0">
                <a:latin typeface="Arial" panose="020B0604020202020204" pitchFamily="34" charset="0"/>
                <a:sym typeface="Symbol" panose="05050102010706020507" pitchFamily="18" charset="2"/>
              </a:rPr>
              <a:t>[j] &lt; VT</a:t>
            </a:r>
            <a:r>
              <a:rPr lang="en-US" altLang="en-US" sz="2800" baseline="-25000" dirty="0">
                <a:latin typeface="Arial" panose="020B0604020202020204" pitchFamily="34" charset="0"/>
                <a:sym typeface="Symbol" panose="05050102010706020507" pitchFamily="18" charset="2"/>
              </a:rPr>
              <a:t>2</a:t>
            </a:r>
            <a:r>
              <a:rPr lang="en-US" altLang="en-US" sz="2800" dirty="0">
                <a:latin typeface="Arial" panose="020B0604020202020204" pitchFamily="34" charset="0"/>
                <a:sym typeface="Symbol" panose="05050102010706020507" pitchFamily="18" charset="2"/>
              </a:rPr>
              <a:t> [j])</a:t>
            </a:r>
          </a:p>
          <a:p>
            <a:pPr>
              <a:lnSpc>
                <a:spcPct val="100000"/>
              </a:lnSpc>
              <a:buClr>
                <a:schemeClr val="tx1"/>
              </a:buClr>
              <a:buFont typeface="Wingdings" panose="05000000000000000000" pitchFamily="2" charset="2"/>
              <a:buChar char="v"/>
            </a:pPr>
            <a:r>
              <a:rPr lang="en-US" altLang="en-US" sz="3200" dirty="0">
                <a:solidFill>
                  <a:schemeClr val="hlink"/>
                </a:solidFill>
                <a:latin typeface="Arial" panose="020B0604020202020204" pitchFamily="34" charset="0"/>
              </a:rPr>
              <a:t> Then: </a:t>
            </a:r>
            <a:r>
              <a:rPr lang="en-US" altLang="en-US" sz="2800" dirty="0">
                <a:latin typeface="Arial" panose="020B0604020202020204" pitchFamily="34" charset="0"/>
              </a:rPr>
              <a:t>VT</a:t>
            </a:r>
            <a:r>
              <a:rPr lang="en-US" altLang="en-US" sz="2800" baseline="-25000" dirty="0">
                <a:latin typeface="Arial" panose="020B0604020202020204" pitchFamily="34" charset="0"/>
              </a:rPr>
              <a:t>1</a:t>
            </a:r>
            <a:r>
              <a:rPr lang="en-US" altLang="en-US" sz="2800" dirty="0">
                <a:latin typeface="Arial" panose="020B0604020202020204" pitchFamily="34" charset="0"/>
              </a:rPr>
              <a:t> is concurrent with VT</a:t>
            </a:r>
            <a:r>
              <a:rPr lang="en-US" altLang="en-US" sz="2800" baseline="-25000" dirty="0">
                <a:latin typeface="Arial" panose="020B0604020202020204" pitchFamily="34" charset="0"/>
              </a:rPr>
              <a:t>2</a:t>
            </a:r>
          </a:p>
          <a:p>
            <a:pPr>
              <a:lnSpc>
                <a:spcPct val="100000"/>
              </a:lnSpc>
              <a:buClr>
                <a:schemeClr val="tx1"/>
              </a:buClr>
              <a:buFont typeface="Wingdings" panose="05000000000000000000" pitchFamily="2" charset="2"/>
              <a:buNone/>
            </a:pPr>
            <a:r>
              <a:rPr lang="en-US" altLang="en-US" sz="2800" dirty="0">
                <a:solidFill>
                  <a:schemeClr val="hlink"/>
                </a:solidFill>
                <a:latin typeface="Arial" panose="020B0604020202020204" pitchFamily="34" charset="0"/>
              </a:rPr>
              <a:t>		</a:t>
            </a:r>
            <a:r>
              <a:rPr lang="en-US" altLang="en-US" sz="2800" i="1" dirty="0" err="1">
                <a:latin typeface="Arial" panose="020B0604020202020204" pitchFamily="34" charset="0"/>
              </a:rPr>
              <a:t>iff</a:t>
            </a:r>
            <a:r>
              <a:rPr lang="en-US" altLang="en-US" sz="2800" dirty="0">
                <a:latin typeface="Arial" panose="020B0604020202020204" pitchFamily="34" charset="0"/>
              </a:rPr>
              <a:t>  (not VT</a:t>
            </a:r>
            <a:r>
              <a:rPr lang="en-US" altLang="en-US" sz="2800" baseline="-25000" dirty="0">
                <a:latin typeface="Arial" panose="020B0604020202020204" pitchFamily="34" charset="0"/>
              </a:rPr>
              <a:t>1</a:t>
            </a:r>
            <a:r>
              <a:rPr lang="en-US" altLang="en-US" sz="2800" dirty="0">
                <a:latin typeface="Arial" panose="020B0604020202020204" pitchFamily="34" charset="0"/>
              </a:rPr>
              <a:t> &lt; VT</a:t>
            </a:r>
            <a:r>
              <a:rPr lang="en-US" altLang="en-US" sz="2800" baseline="-25000" dirty="0">
                <a:latin typeface="Arial" panose="020B0604020202020204" pitchFamily="34" charset="0"/>
              </a:rPr>
              <a:t>2</a:t>
            </a:r>
            <a:r>
              <a:rPr lang="en-US" altLang="en-US" sz="2800" dirty="0">
                <a:latin typeface="Arial" panose="020B0604020202020204" pitchFamily="34" charset="0"/>
              </a:rPr>
              <a:t>  AND not  VT</a:t>
            </a:r>
            <a:r>
              <a:rPr lang="en-US" altLang="en-US" sz="2800" baseline="-25000" dirty="0">
                <a:latin typeface="Arial" panose="020B0604020202020204" pitchFamily="34" charset="0"/>
              </a:rPr>
              <a:t>2</a:t>
            </a:r>
            <a:r>
              <a:rPr lang="en-US" altLang="en-US" sz="2800" dirty="0">
                <a:latin typeface="Arial" panose="020B0604020202020204" pitchFamily="34" charset="0"/>
              </a:rPr>
              <a:t> &lt; VT</a:t>
            </a:r>
            <a:r>
              <a:rPr lang="en-US" altLang="en-US" sz="2800" baseline="-25000" dirty="0">
                <a:latin typeface="Arial" panose="020B0604020202020204" pitchFamily="34" charset="0"/>
              </a:rPr>
              <a:t>1</a:t>
            </a:r>
            <a:r>
              <a:rPr lang="en-US" altLang="en-US" sz="2800" dirty="0">
                <a:latin typeface="Arial" panose="020B0604020202020204" pitchFamily="34" charset="0"/>
              </a:rPr>
              <a:t>)</a:t>
            </a:r>
          </a:p>
        </p:txBody>
      </p:sp>
      <p:sp>
        <p:nvSpPr>
          <p:cNvPr id="72708" name="Line 4"/>
          <p:cNvSpPr>
            <a:spLocks noChangeShapeType="1"/>
          </p:cNvSpPr>
          <p:nvPr/>
        </p:nvSpPr>
        <p:spPr bwMode="auto">
          <a:xfrm>
            <a:off x="3327400" y="24257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09" name="Line 5"/>
          <p:cNvSpPr>
            <a:spLocks noChangeShapeType="1"/>
          </p:cNvSpPr>
          <p:nvPr/>
        </p:nvSpPr>
        <p:spPr bwMode="auto">
          <a:xfrm>
            <a:off x="4238896" y="29972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10" name="Line 6"/>
          <p:cNvSpPr>
            <a:spLocks noChangeShapeType="1"/>
          </p:cNvSpPr>
          <p:nvPr/>
        </p:nvSpPr>
        <p:spPr bwMode="auto">
          <a:xfrm>
            <a:off x="3934245" y="4102463"/>
            <a:ext cx="115455"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11" name="Line 7"/>
          <p:cNvSpPr>
            <a:spLocks noChangeShapeType="1"/>
          </p:cNvSpPr>
          <p:nvPr/>
        </p:nvSpPr>
        <p:spPr bwMode="auto">
          <a:xfrm>
            <a:off x="4648200" y="46736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12" name="Line 8"/>
          <p:cNvSpPr>
            <a:spLocks noChangeShapeType="1"/>
          </p:cNvSpPr>
          <p:nvPr/>
        </p:nvSpPr>
        <p:spPr bwMode="auto">
          <a:xfrm>
            <a:off x="4189188" y="46609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13" name="Line 9"/>
          <p:cNvSpPr>
            <a:spLocks noChangeShapeType="1"/>
          </p:cNvSpPr>
          <p:nvPr/>
        </p:nvSpPr>
        <p:spPr bwMode="auto">
          <a:xfrm>
            <a:off x="4559295" y="58674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
        <p:nvSpPr>
          <p:cNvPr id="72714" name="Line 10"/>
          <p:cNvSpPr>
            <a:spLocks noChangeShapeType="1"/>
          </p:cNvSpPr>
          <p:nvPr/>
        </p:nvSpPr>
        <p:spPr bwMode="auto">
          <a:xfrm>
            <a:off x="7870006" y="5892800"/>
            <a:ext cx="139700" cy="7620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199084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1524000" y="1"/>
            <a:ext cx="7467600" cy="143192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Vector timestamps</a:t>
            </a:r>
          </a:p>
        </p:txBody>
      </p:sp>
      <p:sp>
        <p:nvSpPr>
          <p:cNvPr id="38914" name="Rectangle 2"/>
          <p:cNvSpPr>
            <a:spLocks noGrp="1" noChangeArrowheads="1"/>
          </p:cNvSpPr>
          <p:nvPr>
            <p:ph type="body" idx="4294967295"/>
          </p:nvPr>
        </p:nvSpPr>
        <p:spPr>
          <a:xfrm>
            <a:off x="1752600" y="1484314"/>
            <a:ext cx="7543800" cy="5273675"/>
          </a:xfrm>
          <a:ln/>
        </p:spPr>
        <p:txBody>
          <a:bodyPr/>
          <a:lstStyle/>
          <a:p>
            <a:pPr>
              <a:spcBef>
                <a:spcPts val="9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600" dirty="0"/>
              <a:t>if</a:t>
            </a:r>
            <a:r>
              <a:rPr lang="en-US" altLang="en-US" sz="3600" i="1" dirty="0">
                <a:latin typeface="Times New Roman" panose="02020603050405020304" pitchFamily="18" charset="0"/>
              </a:rPr>
              <a:t> e </a:t>
            </a:r>
            <a:r>
              <a:rPr lang="en-US" altLang="en-US" sz="3600" dirty="0"/>
              <a:t>-&gt;</a:t>
            </a:r>
            <a:r>
              <a:rPr lang="en-US" altLang="en-US" sz="3600" dirty="0">
                <a:latin typeface="Times New Roman" panose="02020603050405020304" pitchFamily="18" charset="0"/>
              </a:rPr>
              <a:t> </a:t>
            </a:r>
            <a:r>
              <a:rPr lang="en-US" altLang="en-US" sz="3600" i="1" dirty="0">
                <a:latin typeface="Times New Roman" panose="02020603050405020304" pitchFamily="18" charset="0"/>
              </a:rPr>
              <a:t>e',</a:t>
            </a:r>
            <a:r>
              <a:rPr lang="en-US" altLang="en-US" sz="3600" dirty="0"/>
              <a:t> then </a:t>
            </a:r>
            <a:r>
              <a:rPr lang="en-US" altLang="en-US" sz="3600" i="1" dirty="0">
                <a:latin typeface="Times New Roman" panose="02020603050405020304" pitchFamily="18" charset="0"/>
              </a:rPr>
              <a:t>V(e)</a:t>
            </a:r>
            <a:r>
              <a:rPr lang="en-US" altLang="en-US" sz="3600" dirty="0">
                <a:latin typeface="Times New Roman" panose="02020603050405020304" pitchFamily="18" charset="0"/>
              </a:rPr>
              <a:t> &lt; </a:t>
            </a:r>
            <a:r>
              <a:rPr lang="en-US" altLang="en-US" sz="3600" i="1" dirty="0">
                <a:latin typeface="Times New Roman" panose="02020603050405020304" pitchFamily="18" charset="0"/>
              </a:rPr>
              <a:t>V(e')</a:t>
            </a:r>
            <a:r>
              <a:rPr lang="ar-SA" altLang="en-US" sz="3600" i="1" dirty="0">
                <a:latin typeface="Times New Roman" panose="02020603050405020304" pitchFamily="18" charset="0"/>
                <a:cs typeface="Arial" panose="020B0604020202020204" pitchFamily="34" charset="0"/>
              </a:rPr>
              <a:t>‏</a:t>
            </a:r>
            <a:endParaRPr lang="en-US" altLang="en-US" sz="3600" i="1" dirty="0">
              <a:latin typeface="Times New Roman" panose="02020603050405020304" pitchFamily="18" charset="0"/>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600" dirty="0"/>
              <a:t>if </a:t>
            </a:r>
            <a:r>
              <a:rPr lang="en-US" altLang="en-US" sz="3600" i="1" dirty="0">
                <a:latin typeface="Times New Roman" panose="02020603050405020304" pitchFamily="18" charset="0"/>
              </a:rPr>
              <a:t>V(e)</a:t>
            </a:r>
            <a:r>
              <a:rPr lang="en-US" altLang="en-US" sz="3600" dirty="0">
                <a:latin typeface="Times New Roman" panose="02020603050405020304" pitchFamily="18" charset="0"/>
              </a:rPr>
              <a:t> &lt; </a:t>
            </a:r>
            <a:r>
              <a:rPr lang="en-US" altLang="en-US" sz="3600" i="1" dirty="0">
                <a:latin typeface="Times New Roman" panose="02020603050405020304" pitchFamily="18" charset="0"/>
              </a:rPr>
              <a:t>V(e'),</a:t>
            </a:r>
            <a:r>
              <a:rPr lang="en-US" altLang="en-US" sz="3600" dirty="0"/>
              <a:t> then</a:t>
            </a:r>
            <a:r>
              <a:rPr lang="en-US" altLang="en-US" sz="3600" i="1" dirty="0"/>
              <a:t> </a:t>
            </a:r>
            <a:r>
              <a:rPr lang="en-US" altLang="en-US" sz="3600" i="1" dirty="0">
                <a:latin typeface="Times New Roman" panose="02020603050405020304" pitchFamily="18" charset="0"/>
              </a:rPr>
              <a:t>e</a:t>
            </a:r>
            <a:r>
              <a:rPr lang="en-US" altLang="en-US" sz="3600" dirty="0">
                <a:latin typeface="Times New Roman" panose="02020603050405020304" pitchFamily="18" charset="0"/>
              </a:rPr>
              <a:t> </a:t>
            </a:r>
            <a:r>
              <a:rPr lang="en-US" altLang="en-US" sz="3600" dirty="0"/>
              <a:t>-&gt;</a:t>
            </a:r>
            <a:r>
              <a:rPr lang="en-US" altLang="en-US" sz="3600" dirty="0">
                <a:latin typeface="Times New Roman" panose="02020603050405020304" pitchFamily="18" charset="0"/>
              </a:rPr>
              <a:t> </a:t>
            </a:r>
            <a:r>
              <a:rPr lang="en-US" altLang="en-US" sz="3600" i="1" dirty="0">
                <a:latin typeface="Times New Roman" panose="02020603050405020304" pitchFamily="18" charset="0"/>
              </a:rPr>
              <a:t>e'.</a:t>
            </a:r>
            <a:r>
              <a:rPr lang="en-US" altLang="en-US" sz="3600" dirty="0"/>
              <a:t>  </a:t>
            </a:r>
            <a:endParaRPr lang="en-US" altLang="en-US" dirty="0"/>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Figure 11.7</a:t>
            </a:r>
          </a:p>
          <a:p>
            <a:pPr lvl="2">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neither </a:t>
            </a:r>
            <a:r>
              <a:rPr lang="en-US" altLang="en-US" sz="2800" i="1" dirty="0">
                <a:latin typeface="Times New Roman" panose="02020603050405020304" pitchFamily="18" charset="0"/>
              </a:rPr>
              <a:t>V(c)</a:t>
            </a:r>
            <a:r>
              <a:rPr lang="en-US" altLang="en-US" sz="2800" dirty="0">
                <a:latin typeface="Times New Roman" panose="02020603050405020304" pitchFamily="18" charset="0"/>
              </a:rPr>
              <a:t> &lt;= </a:t>
            </a:r>
            <a:r>
              <a:rPr lang="en-US" altLang="en-US" sz="2800" i="1" dirty="0">
                <a:latin typeface="Times New Roman" panose="02020603050405020304" pitchFamily="18" charset="0"/>
              </a:rPr>
              <a:t>V(e)</a:t>
            </a:r>
            <a:r>
              <a:rPr lang="en-US" altLang="en-US" sz="2800" dirty="0"/>
              <a:t> nor </a:t>
            </a:r>
            <a:r>
              <a:rPr lang="en-US" altLang="en-US" sz="2800" i="1" dirty="0">
                <a:latin typeface="Times New Roman" panose="02020603050405020304" pitchFamily="18" charset="0"/>
              </a:rPr>
              <a:t>V(c)</a:t>
            </a:r>
            <a:r>
              <a:rPr lang="en-US" altLang="en-US" sz="2800" dirty="0">
                <a:latin typeface="Times New Roman" panose="02020603050405020304" pitchFamily="18" charset="0"/>
              </a:rPr>
              <a:t> &gt;= </a:t>
            </a:r>
            <a:r>
              <a:rPr lang="en-US" altLang="en-US" sz="2800" i="1" dirty="0">
                <a:latin typeface="Times New Roman" panose="02020603050405020304" pitchFamily="18" charset="0"/>
              </a:rPr>
              <a:t>V(e)</a:t>
            </a:r>
            <a:r>
              <a:rPr lang="ar-SA" altLang="en-US" sz="2800" i="1" dirty="0">
                <a:latin typeface="Times New Roman" panose="02020603050405020304" pitchFamily="18" charset="0"/>
                <a:cs typeface="Arial" panose="020B0604020202020204" pitchFamily="34" charset="0"/>
              </a:rPr>
              <a:t>‏</a:t>
            </a:r>
            <a:endParaRPr lang="en-US" altLang="en-US" sz="2800" i="1" dirty="0">
              <a:latin typeface="Times New Roman" panose="02020603050405020304" pitchFamily="18" charset="0"/>
            </a:endParaRPr>
          </a:p>
          <a:p>
            <a:pPr lvl="2">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i="1" dirty="0">
                <a:latin typeface="Times New Roman" panose="02020603050405020304" pitchFamily="18" charset="0"/>
              </a:rPr>
              <a:t>c || e</a:t>
            </a:r>
          </a:p>
          <a:p>
            <a:pPr>
              <a:spcBef>
                <a:spcPts val="9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600" dirty="0"/>
              <a:t>Disadvantage compared to </a:t>
            </a:r>
            <a:r>
              <a:rPr lang="en-US" altLang="en-US" sz="3600" dirty="0" err="1"/>
              <a:t>Lamport</a:t>
            </a:r>
            <a:r>
              <a:rPr lang="en-US" altLang="en-US" sz="3600" dirty="0"/>
              <a:t> timestamps?</a:t>
            </a:r>
          </a:p>
          <a:p>
            <a:pPr>
              <a:spcBef>
                <a:spcPts val="9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3600" dirty="0"/>
          </a:p>
        </p:txBody>
      </p:sp>
    </p:spTree>
    <p:extLst>
      <p:ext uri="{BB962C8B-B14F-4D97-AF65-F5344CB8AC3E}">
        <p14:creationId xmlns:p14="http://schemas.microsoft.com/office/powerpoint/2010/main" val="738350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timestamps </a:t>
            </a:r>
            <a:r>
              <a:rPr lang="en-US" dirty="0" smtClean="0"/>
              <a:t>`-disadvantage</a:t>
            </a:r>
            <a:endParaRPr lang="en-US" dirty="0"/>
          </a:p>
        </p:txBody>
      </p:sp>
      <p:sp>
        <p:nvSpPr>
          <p:cNvPr id="3" name="Content Placeholder 2"/>
          <p:cNvSpPr>
            <a:spLocks noGrp="1"/>
          </p:cNvSpPr>
          <p:nvPr>
            <p:ph idx="1"/>
          </p:nvPr>
        </p:nvSpPr>
        <p:spPr/>
        <p:txBody>
          <a:bodyPr>
            <a:normAutofit/>
          </a:bodyPr>
          <a:lstStyle/>
          <a:p>
            <a:r>
              <a:rPr lang="en-US" sz="2400" dirty="0" smtClean="0"/>
              <a:t>Amount </a:t>
            </a:r>
            <a:r>
              <a:rPr lang="en-US" sz="2400" dirty="0"/>
              <a:t>of storage and message payload that is proportional to </a:t>
            </a:r>
            <a:r>
              <a:rPr lang="en-US" sz="2400" i="1" dirty="0"/>
              <a:t>N</a:t>
            </a:r>
            <a:r>
              <a:rPr lang="en-US" sz="2400" dirty="0"/>
              <a:t>, </a:t>
            </a:r>
            <a:r>
              <a:rPr lang="en-US" sz="2400" dirty="0" smtClean="0"/>
              <a:t>the number </a:t>
            </a:r>
            <a:r>
              <a:rPr lang="en-US" sz="2400" dirty="0"/>
              <a:t>of processes. </a:t>
            </a:r>
            <a:endParaRPr lang="en-US" sz="2400" dirty="0" smtClean="0"/>
          </a:p>
          <a:p>
            <a:r>
              <a:rPr lang="en-US" sz="2400" dirty="0" err="1" smtClean="0"/>
              <a:t>Charron-Bost</a:t>
            </a:r>
            <a:r>
              <a:rPr lang="en-US" sz="2400" dirty="0" smtClean="0"/>
              <a:t> </a:t>
            </a:r>
            <a:r>
              <a:rPr lang="en-US" sz="2400" dirty="0"/>
              <a:t>[1991] showed that, if we are to be able to </a:t>
            </a:r>
            <a:r>
              <a:rPr lang="en-US" sz="2400" dirty="0" smtClean="0"/>
              <a:t>tell whether </a:t>
            </a:r>
            <a:r>
              <a:rPr lang="en-US" sz="2400" dirty="0"/>
              <a:t>or not two events are concurrent by inspecting their timestamps, then </a:t>
            </a:r>
            <a:r>
              <a:rPr lang="en-US" sz="2400" dirty="0" smtClean="0"/>
              <a:t>the dimension </a:t>
            </a:r>
            <a:r>
              <a:rPr lang="en-US" sz="2400" i="1" dirty="0"/>
              <a:t>N </a:t>
            </a:r>
            <a:r>
              <a:rPr lang="en-US" sz="2400" dirty="0"/>
              <a:t>is unavoidable. </a:t>
            </a:r>
            <a:endParaRPr lang="en-US" sz="2400" dirty="0" smtClean="0"/>
          </a:p>
          <a:p>
            <a:r>
              <a:rPr lang="en-US" sz="2400" dirty="0" smtClean="0"/>
              <a:t>However</a:t>
            </a:r>
            <a:r>
              <a:rPr lang="en-US" sz="2400" dirty="0"/>
              <a:t>, techniques exist for storing and </a:t>
            </a:r>
            <a:r>
              <a:rPr lang="en-US" sz="2400" dirty="0" smtClean="0"/>
              <a:t>transmitting smaller </a:t>
            </a:r>
            <a:r>
              <a:rPr lang="en-US" sz="2400" dirty="0"/>
              <a:t>amounts of data, at the expense of the processing required to </a:t>
            </a:r>
            <a:r>
              <a:rPr lang="en-US" sz="2400" dirty="0" smtClean="0"/>
              <a:t>reconstruct complete </a:t>
            </a:r>
            <a:r>
              <a:rPr lang="en-US" sz="2400" dirty="0"/>
              <a:t>vectors. </a:t>
            </a:r>
          </a:p>
        </p:txBody>
      </p:sp>
    </p:spTree>
    <p:extLst>
      <p:ext uri="{BB962C8B-B14F-4D97-AF65-F5344CB8AC3E}">
        <p14:creationId xmlns:p14="http://schemas.microsoft.com/office/powerpoint/2010/main" val="2113906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smtClean="0"/>
              <a:t>Detecting global properties</a:t>
            </a:r>
            <a:endParaRPr lang="en-US" altLang="en-US" smtClean="0"/>
          </a:p>
        </p:txBody>
      </p:sp>
      <p:sp>
        <p:nvSpPr>
          <p:cNvPr id="4" name="Content Placeholder 2"/>
          <p:cNvSpPr txBox="1">
            <a:spLocks/>
          </p:cNvSpPr>
          <p:nvPr/>
        </p:nvSpPr>
        <p:spPr>
          <a:xfrm>
            <a:off x="692331" y="1227139"/>
            <a:ext cx="10788469" cy="5305425"/>
          </a:xfrm>
          <a:prstGeom prst="rect">
            <a:avLst/>
          </a:prstGeom>
        </p:spPr>
        <p:txBody>
          <a:bodyPr/>
          <a:lstStyle/>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663300"/>
                </a:solidFill>
                <a:latin typeface="Arial"/>
              </a:rPr>
              <a:t>We want to find out whether a particular property is true of a distributed system as it executes. </a:t>
            </a:r>
          </a:p>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663300"/>
                </a:solidFill>
                <a:latin typeface="Arial"/>
              </a:rPr>
              <a:t>We will see three examples:</a:t>
            </a:r>
          </a:p>
          <a:p>
            <a:pPr marL="800100" lvl="1"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FF0000"/>
                </a:solidFill>
                <a:latin typeface="Arial"/>
              </a:rPr>
              <a:t>Distributed garbage collection</a:t>
            </a:r>
            <a:r>
              <a:rPr kumimoji="1" lang="en-US" sz="2000" kern="0" dirty="0">
                <a:solidFill>
                  <a:srgbClr val="663300"/>
                </a:solidFill>
                <a:latin typeface="Arial"/>
              </a:rPr>
              <a:t>: if there are no longer any reference to objects anywhere in the distributed system, the memory taken up by the objects should be reclaimed.</a:t>
            </a:r>
          </a:p>
          <a:p>
            <a:pPr marL="800100" lvl="1"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FF0000"/>
                </a:solidFill>
                <a:latin typeface="Arial"/>
              </a:rPr>
              <a:t>Distributed deadlock detection</a:t>
            </a:r>
            <a:r>
              <a:rPr kumimoji="1" lang="en-US" sz="2000" kern="0" dirty="0">
                <a:solidFill>
                  <a:srgbClr val="663300"/>
                </a:solidFill>
                <a:latin typeface="Arial"/>
              </a:rPr>
              <a:t>: when each of a collection of processes waits for another process to send it a message, and where there is a cycle in the graph of this “wait-for” relationship.</a:t>
            </a:r>
          </a:p>
          <a:p>
            <a:pPr marL="800100" lvl="1"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FF0000"/>
                </a:solidFill>
                <a:latin typeface="Arial"/>
              </a:rPr>
              <a:t>Distributed termination detection</a:t>
            </a:r>
            <a:r>
              <a:rPr kumimoji="1" lang="en-US" sz="2000" kern="0" dirty="0">
                <a:solidFill>
                  <a:srgbClr val="663300"/>
                </a:solidFill>
                <a:latin typeface="Arial"/>
              </a:rPr>
              <a:t>: detect if a distributed algorithm has terminated. It seems that we only need to test whether each process has halted. However, it is not true. </a:t>
            </a:r>
            <a:endParaRPr kumimoji="1" lang="en-US" sz="2000" kern="0" dirty="0" smtClean="0">
              <a:solidFill>
                <a:srgbClr val="663300"/>
              </a:solidFill>
              <a:latin typeface="Arial"/>
            </a:endParaRPr>
          </a:p>
          <a:p>
            <a:pPr marL="800100" lvl="1" indent="-342900" defTabSz="914400" eaLnBrk="0" fontAlgn="base" hangingPunct="0">
              <a:spcBef>
                <a:spcPct val="20000"/>
              </a:spcBef>
              <a:spcAft>
                <a:spcPct val="0"/>
              </a:spcAft>
              <a:buClr>
                <a:srgbClr val="FFCC00"/>
              </a:buClr>
              <a:buFont typeface="Monotype Sorts" pitchFamily="2" charset="2"/>
              <a:buChar char="z"/>
              <a:defRPr/>
            </a:pPr>
            <a:r>
              <a:rPr kumimoji="1" lang="en-US" sz="1400" kern="0" dirty="0" smtClean="0">
                <a:solidFill>
                  <a:srgbClr val="663300"/>
                </a:solidFill>
                <a:latin typeface="Arial"/>
              </a:rPr>
              <a:t>.  </a:t>
            </a:r>
            <a:endParaRPr kumimoji="1" lang="en-US" sz="1400" kern="0" dirty="0">
              <a:solidFill>
                <a:srgbClr val="663300"/>
              </a:solidFill>
              <a:latin typeface="Arial"/>
            </a:endParaRPr>
          </a:p>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000" kern="0" dirty="0">
                <a:solidFill>
                  <a:srgbClr val="663300"/>
                </a:solidFill>
              </a:rPr>
              <a:t>E.g. two processes and each of which may request values from the other. It can be either in passive or active state. Passive means it is not engaged in any activity but is prepared to respond. Two processes may both in passive states. At the same time, there is a message in on the way from P2 to P1, after P1 receives it, it will become active again. So the algorithm has not terminated</a:t>
            </a:r>
            <a:endParaRPr kumimoji="1" lang="en-US" sz="2400" kern="0" dirty="0">
              <a:solidFill>
                <a:srgbClr val="663300"/>
              </a:solidFill>
              <a:latin typeface="Arial"/>
            </a:endParaRPr>
          </a:p>
        </p:txBody>
      </p:sp>
    </p:spTree>
    <p:extLst>
      <p:ext uri="{BB962C8B-B14F-4D97-AF65-F5344CB8AC3E}">
        <p14:creationId xmlns:p14="http://schemas.microsoft.com/office/powerpoint/2010/main" val="1184121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idx="4294967295"/>
          </p:nvPr>
        </p:nvSpPr>
        <p:spPr>
          <a:xfrm>
            <a:off x="1919288" y="255589"/>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Global States</a:t>
            </a:r>
          </a:p>
        </p:txBody>
      </p:sp>
      <p:sp>
        <p:nvSpPr>
          <p:cNvPr id="39938" name="Rectangle 2"/>
          <p:cNvSpPr>
            <a:spLocks noGrp="1" noChangeArrowheads="1"/>
          </p:cNvSpPr>
          <p:nvPr>
            <p:ph type="body" idx="4294967295"/>
          </p:nvPr>
        </p:nvSpPr>
        <p:spPr>
          <a:xfrm>
            <a:off x="1752600" y="1196976"/>
            <a:ext cx="7543800" cy="576263"/>
          </a:xfrm>
          <a:ln/>
        </p:spPr>
        <p:txBody>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Detecting global properties</a:t>
            </a:r>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113" y="1770857"/>
            <a:ext cx="7253288" cy="4613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Text Box 4"/>
          <p:cNvSpPr txBox="1">
            <a:spLocks noChangeArrowheads="1"/>
          </p:cNvSpPr>
          <p:nvPr/>
        </p:nvSpPr>
        <p:spPr bwMode="auto">
          <a:xfrm>
            <a:off x="2420938" y="6381750"/>
            <a:ext cx="1945126"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9pPr>
          </a:lstStyle>
          <a:p>
            <a:r>
              <a:rPr lang="en-US" altLang="en-US" sz="1400"/>
              <a:t>@Addison-Wesley 2005</a:t>
            </a:r>
          </a:p>
        </p:txBody>
      </p:sp>
    </p:spTree>
    <p:extLst>
      <p:ext uri="{BB962C8B-B14F-4D97-AF65-F5344CB8AC3E}">
        <p14:creationId xmlns:p14="http://schemas.microsoft.com/office/powerpoint/2010/main" val="20717297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t>Global States and consistent cuts</a:t>
            </a:r>
          </a:p>
        </p:txBody>
      </p:sp>
      <p:sp>
        <p:nvSpPr>
          <p:cNvPr id="4" name="Content Placeholder 2"/>
          <p:cNvSpPr txBox="1">
            <a:spLocks/>
          </p:cNvSpPr>
          <p:nvPr/>
        </p:nvSpPr>
        <p:spPr>
          <a:xfrm>
            <a:off x="2095725" y="1395050"/>
            <a:ext cx="8864011" cy="4464050"/>
          </a:xfrm>
          <a:prstGeom prst="rect">
            <a:avLst/>
          </a:prstGeom>
        </p:spPr>
        <p:txBody>
          <a:bodyPr/>
          <a:lstStyle/>
          <a:p>
            <a:pPr marL="342900" indent="-342900">
              <a:spcBef>
                <a:spcPct val="20000"/>
              </a:spcBef>
              <a:buClr>
                <a:schemeClr val="accent2"/>
              </a:buClr>
              <a:buFont typeface="Monotype Sorts" pitchFamily="2" charset="2"/>
              <a:buChar char="z"/>
              <a:defRPr/>
            </a:pPr>
            <a:r>
              <a:rPr kumimoji="1" lang="en-US" sz="2400" kern="0" dirty="0"/>
              <a:t>It is possible to observe the succession of states of an individual process, but the question of how to ascertain a global state of the system – the state of the collection of processes is much harder. </a:t>
            </a:r>
          </a:p>
          <a:p>
            <a:pPr marL="342900" indent="-342900">
              <a:spcBef>
                <a:spcPct val="20000"/>
              </a:spcBef>
              <a:buClr>
                <a:schemeClr val="accent2"/>
              </a:buClr>
              <a:buFont typeface="Monotype Sorts" pitchFamily="2" charset="2"/>
              <a:buChar char="z"/>
              <a:defRPr/>
            </a:pPr>
            <a:r>
              <a:rPr kumimoji="1" lang="en-US" sz="2400" kern="0" dirty="0"/>
              <a:t>The essential problem is the absence of global time. If we had perfectly synchronized clocks at which processes would record its state, we can assemble the global state of the system from local states of all processes at the same time. </a:t>
            </a:r>
          </a:p>
          <a:p>
            <a:pPr marL="342900" indent="-342900">
              <a:spcBef>
                <a:spcPct val="20000"/>
              </a:spcBef>
              <a:buClr>
                <a:schemeClr val="accent2"/>
              </a:buClr>
              <a:buFont typeface="Monotype Sorts" pitchFamily="2" charset="2"/>
              <a:buChar char="z"/>
              <a:defRPr/>
            </a:pPr>
            <a:r>
              <a:rPr kumimoji="1" lang="en-US" sz="2400" kern="0" dirty="0"/>
              <a:t>The question is: can we assemble the global state of the system from local states recorded at different real times? </a:t>
            </a:r>
          </a:p>
          <a:p>
            <a:pPr marL="342900" indent="-342900">
              <a:spcBef>
                <a:spcPct val="20000"/>
              </a:spcBef>
              <a:buClr>
                <a:schemeClr val="accent2"/>
              </a:buClr>
              <a:buFont typeface="Monotype Sorts" pitchFamily="2" charset="2"/>
              <a:buChar char="z"/>
              <a:defRPr/>
            </a:pPr>
            <a:r>
              <a:rPr kumimoji="1" lang="en-US" sz="2400" kern="0" dirty="0"/>
              <a:t>The answer is “YES”. </a:t>
            </a:r>
          </a:p>
          <a:p>
            <a:pPr marL="342900" indent="-342900">
              <a:spcBef>
                <a:spcPct val="20000"/>
              </a:spcBef>
              <a:buClr>
                <a:schemeClr val="accent2"/>
              </a:buClr>
              <a:buFont typeface="Monotype Sorts" pitchFamily="2" charset="2"/>
              <a:buChar char="z"/>
              <a:defRPr/>
            </a:pPr>
            <a:endParaRPr kumimoji="1" lang="en-US" kern="0" dirty="0">
              <a:solidFill>
                <a:schemeClr val="hlink"/>
              </a:solidFill>
            </a:endParaRPr>
          </a:p>
          <a:p>
            <a:pPr marL="342900" indent="-342900">
              <a:spcBef>
                <a:spcPct val="20000"/>
              </a:spcBef>
              <a:buClr>
                <a:schemeClr val="accent2"/>
              </a:buClr>
              <a:buFont typeface="Monotype Sorts" pitchFamily="2" charset="2"/>
              <a:buChar char="z"/>
              <a:defRPr/>
            </a:pPr>
            <a:endParaRPr kumimoji="1" lang="en-US" kern="0" dirty="0">
              <a:solidFill>
                <a:schemeClr val="hlink"/>
              </a:solidFill>
            </a:endParaRPr>
          </a:p>
        </p:txBody>
      </p:sp>
    </p:spTree>
    <p:extLst>
      <p:ext uri="{BB962C8B-B14F-4D97-AF65-F5344CB8AC3E}">
        <p14:creationId xmlns:p14="http://schemas.microsoft.com/office/powerpoint/2010/main" val="29433948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Some definitions</a:t>
            </a:r>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Aft>
                <a:spcPct val="0"/>
              </a:spcAft>
            </a:pPr>
            <a:r>
              <a:rPr lang="en-GB" altLang="en-US" sz="800">
                <a:solidFill>
                  <a:srgbClr val="000000"/>
                </a:solidFill>
              </a:rPr>
              <a:t>Instructor’s Guide for  Coulouris, Dollimore and Kindberg   Distributed Systems: Concepts and Design   Edn. 4   </a:t>
            </a:r>
            <a:br>
              <a:rPr lang="en-GB" altLang="en-US" sz="800">
                <a:solidFill>
                  <a:srgbClr val="000000"/>
                </a:solidFill>
              </a:rPr>
            </a:br>
            <a:r>
              <a:rPr lang="en-GB" altLang="en-US" sz="800">
                <a:solidFill>
                  <a:srgbClr val="000000"/>
                </a:solidFill>
              </a:rPr>
              <a:t>©  Pearson Education 2005 </a:t>
            </a:r>
            <a:endParaRPr lang="en-US" altLang="en-US" sz="800">
              <a:solidFill>
                <a:srgbClr val="000000"/>
              </a:solidFill>
            </a:endParaRPr>
          </a:p>
        </p:txBody>
      </p:sp>
      <p:graphicFrame>
        <p:nvGraphicFramePr>
          <p:cNvPr id="27652" name="Object 4"/>
          <p:cNvGraphicFramePr>
            <a:graphicFrameLocks noGrp="1" noChangeAspect="1"/>
          </p:cNvGraphicFramePr>
          <p:nvPr>
            <p:ph idx="1"/>
          </p:nvPr>
        </p:nvGraphicFramePr>
        <p:xfrm>
          <a:off x="2106613" y="1416051"/>
          <a:ext cx="6896100" cy="1177925"/>
        </p:xfrm>
        <a:graphic>
          <a:graphicData uri="http://schemas.openxmlformats.org/presentationml/2006/ole">
            <mc:AlternateContent xmlns:mc="http://schemas.openxmlformats.org/markup-compatibility/2006">
              <mc:Choice xmlns:v="urn:schemas-microsoft-com:vml" Requires="v">
                <p:oleObj spid="_x0000_s3107" name="Equation" r:id="rId3" imgW="2819400" imgH="482600" progId="Equation.DSMT4">
                  <p:embed/>
                </p:oleObj>
              </mc:Choice>
              <mc:Fallback>
                <p:oleObj name="Equation" r:id="rId3" imgW="2819400" imgH="482600" progId="Equation.DSMT4">
                  <p:embed/>
                  <p:pic>
                    <p:nvPicPr>
                      <p:cNvPr id="2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613" y="1416051"/>
                        <a:ext cx="6896100"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Content Placeholder 2"/>
          <p:cNvSpPr txBox="1">
            <a:spLocks/>
          </p:cNvSpPr>
          <p:nvPr/>
        </p:nvSpPr>
        <p:spPr>
          <a:xfrm>
            <a:off x="1993900" y="2586038"/>
            <a:ext cx="8178800" cy="3236912"/>
          </a:xfrm>
          <a:prstGeom prst="rect">
            <a:avLst/>
          </a:prstGeom>
        </p:spPr>
        <p:txBody>
          <a:bodyPr/>
          <a:lstStyle/>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400" kern="0" dirty="0">
                <a:solidFill>
                  <a:srgbClr val="663300"/>
                </a:solidFill>
                <a:latin typeface="Arial"/>
              </a:rPr>
              <a:t>A series of events occurs at each process. Each event is either an internal action of the process (variables updates) or it is the sending or receipt of a message over the channel. </a:t>
            </a:r>
          </a:p>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400" kern="0" dirty="0">
                <a:solidFill>
                  <a:srgbClr val="663300"/>
                </a:solidFill>
                <a:latin typeface="Arial"/>
              </a:rPr>
              <a:t>           is the state of process Pi before </a:t>
            </a:r>
            <a:r>
              <a:rPr kumimoji="1" lang="en-US" sz="2400" kern="0" dirty="0" err="1">
                <a:solidFill>
                  <a:srgbClr val="663300"/>
                </a:solidFill>
                <a:latin typeface="Arial"/>
              </a:rPr>
              <a:t>kth</a:t>
            </a:r>
            <a:r>
              <a:rPr kumimoji="1" lang="en-US" sz="2400" kern="0" dirty="0">
                <a:solidFill>
                  <a:srgbClr val="663300"/>
                </a:solidFill>
                <a:latin typeface="Arial"/>
              </a:rPr>
              <a:t> event occurs, so          is the initial state of Pi. </a:t>
            </a:r>
          </a:p>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400" kern="0" dirty="0">
                <a:solidFill>
                  <a:srgbClr val="663300"/>
                </a:solidFill>
                <a:latin typeface="Arial"/>
              </a:rPr>
              <a:t>Thus the global state corresponds to initial prefixes of the individual process histories.</a:t>
            </a:r>
          </a:p>
          <a:p>
            <a:pPr marL="342900" indent="-342900" defTabSz="914400" eaLnBrk="0" fontAlgn="base" hangingPunct="0">
              <a:spcBef>
                <a:spcPct val="20000"/>
              </a:spcBef>
              <a:spcAft>
                <a:spcPct val="0"/>
              </a:spcAft>
              <a:buClr>
                <a:srgbClr val="FFCC00"/>
              </a:buClr>
              <a:buFont typeface="Monotype Sorts" pitchFamily="2" charset="2"/>
              <a:buChar char="z"/>
              <a:defRPr/>
            </a:pPr>
            <a:endParaRPr kumimoji="1" lang="en-US" sz="2400" kern="0" dirty="0">
              <a:solidFill>
                <a:srgbClr val="663300"/>
              </a:solidFill>
              <a:latin typeface="Arial"/>
            </a:endParaRPr>
          </a:p>
          <a:p>
            <a:pPr marL="342900" indent="-342900" defTabSz="914400" eaLnBrk="0" fontAlgn="base" hangingPunct="0">
              <a:spcBef>
                <a:spcPct val="20000"/>
              </a:spcBef>
              <a:spcAft>
                <a:spcPct val="0"/>
              </a:spcAft>
              <a:buClr>
                <a:srgbClr val="FFCC00"/>
              </a:buClr>
              <a:buFont typeface="Monotype Sorts" pitchFamily="2" charset="2"/>
              <a:buChar char="z"/>
              <a:defRPr/>
            </a:pPr>
            <a:endParaRPr kumimoji="1" lang="en-US" sz="2400" kern="0" dirty="0">
              <a:solidFill>
                <a:srgbClr val="663300"/>
              </a:solidFill>
              <a:latin typeface="Arial"/>
            </a:endParaRPr>
          </a:p>
        </p:txBody>
      </p:sp>
      <p:graphicFrame>
        <p:nvGraphicFramePr>
          <p:cNvPr id="27654" name="Object 4"/>
          <p:cNvGraphicFramePr>
            <a:graphicFrameLocks noChangeAspect="1"/>
          </p:cNvGraphicFramePr>
          <p:nvPr/>
        </p:nvGraphicFramePr>
        <p:xfrm>
          <a:off x="2646364" y="4038601"/>
          <a:ext cx="466725" cy="588963"/>
        </p:xfrm>
        <a:graphic>
          <a:graphicData uri="http://schemas.openxmlformats.org/presentationml/2006/ole">
            <mc:AlternateContent xmlns:mc="http://schemas.openxmlformats.org/markup-compatibility/2006">
              <mc:Choice xmlns:v="urn:schemas-microsoft-com:vml" Requires="v">
                <p:oleObj spid="_x0000_s3108" name="Equation" r:id="rId5" imgW="190417" imgH="241195" progId="Equation.DSMT4">
                  <p:embed/>
                </p:oleObj>
              </mc:Choice>
              <mc:Fallback>
                <p:oleObj name="Equation" r:id="rId5" imgW="190417" imgH="241195" progId="Equation.DSMT4">
                  <p:embed/>
                  <p:pic>
                    <p:nvPicPr>
                      <p:cNvPr id="2765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6364" y="4038601"/>
                        <a:ext cx="4667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4"/>
          <p:cNvGraphicFramePr>
            <a:graphicFrameLocks noChangeAspect="1"/>
          </p:cNvGraphicFramePr>
          <p:nvPr/>
        </p:nvGraphicFramePr>
        <p:xfrm>
          <a:off x="3003551" y="4432301"/>
          <a:ext cx="466725" cy="588963"/>
        </p:xfrm>
        <a:graphic>
          <a:graphicData uri="http://schemas.openxmlformats.org/presentationml/2006/ole">
            <mc:AlternateContent xmlns:mc="http://schemas.openxmlformats.org/markup-compatibility/2006">
              <mc:Choice xmlns:v="urn:schemas-microsoft-com:vml" Requires="v">
                <p:oleObj spid="_x0000_s3109" name="Equation" r:id="rId7" imgW="190417" imgH="241195" progId="Equation.DSMT4">
                  <p:embed/>
                </p:oleObj>
              </mc:Choice>
              <mc:Fallback>
                <p:oleObj name="Equation" r:id="rId7" imgW="190417" imgH="241195" progId="Equation.DSMT4">
                  <p:embed/>
                  <p:pic>
                    <p:nvPicPr>
                      <p:cNvPr id="27655"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3551" y="4432301"/>
                        <a:ext cx="46672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1939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99534" y="77062"/>
            <a:ext cx="10938933" cy="685800"/>
          </a:xfrm>
        </p:spPr>
        <p:txBody>
          <a:bodyPr/>
          <a:lstStyle/>
          <a:p>
            <a:r>
              <a:rPr lang="en-GB" altLang="en-US" smtClean="0"/>
              <a:t>Figure 11.9</a:t>
            </a:r>
            <a:br>
              <a:rPr lang="en-GB" altLang="en-US" smtClean="0"/>
            </a:br>
            <a:r>
              <a:rPr lang="en-GB" altLang="en-US" smtClean="0"/>
              <a:t>Cuts</a:t>
            </a:r>
          </a:p>
        </p:txBody>
      </p:sp>
      <p:grpSp>
        <p:nvGrpSpPr>
          <p:cNvPr id="28676" name="Group 59"/>
          <p:cNvGrpSpPr>
            <a:grpSpLocks/>
          </p:cNvGrpSpPr>
          <p:nvPr/>
        </p:nvGrpSpPr>
        <p:grpSpPr bwMode="auto">
          <a:xfrm>
            <a:off x="1831975" y="784225"/>
            <a:ext cx="8026400" cy="2870200"/>
            <a:chOff x="361" y="1191"/>
            <a:chExt cx="5056" cy="1808"/>
          </a:xfrm>
        </p:grpSpPr>
        <p:sp>
          <p:nvSpPr>
            <p:cNvPr id="28680" name="Freeform 4"/>
            <p:cNvSpPr>
              <a:spLocks/>
            </p:cNvSpPr>
            <p:nvPr/>
          </p:nvSpPr>
          <p:spPr bwMode="auto">
            <a:xfrm>
              <a:off x="4684" y="1484"/>
              <a:ext cx="71" cy="39"/>
            </a:xfrm>
            <a:custGeom>
              <a:avLst/>
              <a:gdLst>
                <a:gd name="T0" fmla="*/ 0 w 71"/>
                <a:gd name="T1" fmla="*/ 19 h 39"/>
                <a:gd name="T2" fmla="*/ 0 w 71"/>
                <a:gd name="T3" fmla="*/ 0 h 39"/>
                <a:gd name="T4" fmla="*/ 71 w 71"/>
                <a:gd name="T5" fmla="*/ 19 h 39"/>
                <a:gd name="T6" fmla="*/ 0 w 71"/>
                <a:gd name="T7" fmla="*/ 39 h 39"/>
                <a:gd name="T8" fmla="*/ 0 w 71"/>
                <a:gd name="T9" fmla="*/ 19 h 39"/>
                <a:gd name="T10" fmla="*/ 0 60000 65536"/>
                <a:gd name="T11" fmla="*/ 0 60000 65536"/>
                <a:gd name="T12" fmla="*/ 0 60000 65536"/>
                <a:gd name="T13" fmla="*/ 0 60000 65536"/>
                <a:gd name="T14" fmla="*/ 0 60000 65536"/>
                <a:gd name="T15" fmla="*/ 0 w 71"/>
                <a:gd name="T16" fmla="*/ 0 h 39"/>
                <a:gd name="T17" fmla="*/ 71 w 71"/>
                <a:gd name="T18" fmla="*/ 39 h 39"/>
              </a:gdLst>
              <a:ahLst/>
              <a:cxnLst>
                <a:cxn ang="T10">
                  <a:pos x="T0" y="T1"/>
                </a:cxn>
                <a:cxn ang="T11">
                  <a:pos x="T2" y="T3"/>
                </a:cxn>
                <a:cxn ang="T12">
                  <a:pos x="T4" y="T5"/>
                </a:cxn>
                <a:cxn ang="T13">
                  <a:pos x="T6" y="T7"/>
                </a:cxn>
                <a:cxn ang="T14">
                  <a:pos x="T8" y="T9"/>
                </a:cxn>
              </a:cxnLst>
              <a:rect l="T15" t="T16" r="T17" b="T18"/>
              <a:pathLst>
                <a:path w="71" h="39">
                  <a:moveTo>
                    <a:pt x="0" y="19"/>
                  </a:moveTo>
                  <a:lnTo>
                    <a:pt x="0" y="0"/>
                  </a:lnTo>
                  <a:lnTo>
                    <a:pt x="71" y="19"/>
                  </a:lnTo>
                  <a:lnTo>
                    <a:pt x="0" y="39"/>
                  </a:lnTo>
                  <a:lnTo>
                    <a:pt x="0" y="19"/>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1" name="Line 5"/>
            <p:cNvSpPr>
              <a:spLocks noChangeShapeType="1"/>
            </p:cNvSpPr>
            <p:nvPr/>
          </p:nvSpPr>
          <p:spPr bwMode="auto">
            <a:xfrm>
              <a:off x="567" y="1503"/>
              <a:ext cx="41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2" name="Freeform 6"/>
            <p:cNvSpPr>
              <a:spLocks/>
            </p:cNvSpPr>
            <p:nvPr/>
          </p:nvSpPr>
          <p:spPr bwMode="auto">
            <a:xfrm>
              <a:off x="4684" y="2256"/>
              <a:ext cx="71" cy="20"/>
            </a:xfrm>
            <a:custGeom>
              <a:avLst/>
              <a:gdLst>
                <a:gd name="T0" fmla="*/ 0 w 71"/>
                <a:gd name="T1" fmla="*/ 20 h 20"/>
                <a:gd name="T2" fmla="*/ 0 w 71"/>
                <a:gd name="T3" fmla="*/ 0 h 20"/>
                <a:gd name="T4" fmla="*/ 71 w 71"/>
                <a:gd name="T5" fmla="*/ 20 h 20"/>
                <a:gd name="T6" fmla="*/ 0 w 71"/>
                <a:gd name="T7" fmla="*/ 20 h 20"/>
                <a:gd name="T8" fmla="*/ 0 w 71"/>
                <a:gd name="T9" fmla="*/ 20 h 20"/>
                <a:gd name="T10" fmla="*/ 0 60000 65536"/>
                <a:gd name="T11" fmla="*/ 0 60000 65536"/>
                <a:gd name="T12" fmla="*/ 0 60000 65536"/>
                <a:gd name="T13" fmla="*/ 0 60000 65536"/>
                <a:gd name="T14" fmla="*/ 0 60000 65536"/>
                <a:gd name="T15" fmla="*/ 0 w 71"/>
                <a:gd name="T16" fmla="*/ 0 h 20"/>
                <a:gd name="T17" fmla="*/ 71 w 71"/>
                <a:gd name="T18" fmla="*/ 20 h 20"/>
              </a:gdLst>
              <a:ahLst/>
              <a:cxnLst>
                <a:cxn ang="T10">
                  <a:pos x="T0" y="T1"/>
                </a:cxn>
                <a:cxn ang="T11">
                  <a:pos x="T2" y="T3"/>
                </a:cxn>
                <a:cxn ang="T12">
                  <a:pos x="T4" y="T5"/>
                </a:cxn>
                <a:cxn ang="T13">
                  <a:pos x="T6" y="T7"/>
                </a:cxn>
                <a:cxn ang="T14">
                  <a:pos x="T8" y="T9"/>
                </a:cxn>
              </a:cxnLst>
              <a:rect l="T15" t="T16" r="T17" b="T18"/>
              <a:pathLst>
                <a:path w="71" h="20">
                  <a:moveTo>
                    <a:pt x="0" y="20"/>
                  </a:moveTo>
                  <a:lnTo>
                    <a:pt x="0" y="0"/>
                  </a:lnTo>
                  <a:lnTo>
                    <a:pt x="71" y="20"/>
                  </a:lnTo>
                  <a:lnTo>
                    <a:pt x="0" y="20"/>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3" name="Line 7"/>
            <p:cNvSpPr>
              <a:spLocks noChangeShapeType="1"/>
            </p:cNvSpPr>
            <p:nvPr/>
          </p:nvSpPr>
          <p:spPr bwMode="auto">
            <a:xfrm>
              <a:off x="567" y="2276"/>
              <a:ext cx="41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4" name="Line 8"/>
            <p:cNvSpPr>
              <a:spLocks noChangeShapeType="1"/>
            </p:cNvSpPr>
            <p:nvPr/>
          </p:nvSpPr>
          <p:spPr bwMode="auto">
            <a:xfrm>
              <a:off x="567" y="1407"/>
              <a:ext cx="1" cy="9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5" name="Oval 9"/>
            <p:cNvSpPr>
              <a:spLocks noChangeArrowheads="1"/>
            </p:cNvSpPr>
            <p:nvPr/>
          </p:nvSpPr>
          <p:spPr bwMode="auto">
            <a:xfrm>
              <a:off x="1369"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686" name="Oval 10"/>
            <p:cNvSpPr>
              <a:spLocks noChangeArrowheads="1"/>
            </p:cNvSpPr>
            <p:nvPr/>
          </p:nvSpPr>
          <p:spPr bwMode="auto">
            <a:xfrm>
              <a:off x="1921" y="1465"/>
              <a:ext cx="72"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687" name="Freeform 11"/>
            <p:cNvSpPr>
              <a:spLocks/>
            </p:cNvSpPr>
            <p:nvPr/>
          </p:nvSpPr>
          <p:spPr bwMode="auto">
            <a:xfrm>
              <a:off x="2224" y="2141"/>
              <a:ext cx="89" cy="77"/>
            </a:xfrm>
            <a:custGeom>
              <a:avLst/>
              <a:gdLst>
                <a:gd name="T0" fmla="*/ 18 w 89"/>
                <a:gd name="T1" fmla="*/ 19 h 77"/>
                <a:gd name="T2" fmla="*/ 18 w 89"/>
                <a:gd name="T3" fmla="*/ 0 h 77"/>
                <a:gd name="T4" fmla="*/ 89 w 89"/>
                <a:gd name="T5" fmla="*/ 77 h 77"/>
                <a:gd name="T6" fmla="*/ 0 w 89"/>
                <a:gd name="T7" fmla="*/ 57 h 77"/>
                <a:gd name="T8" fmla="*/ 18 w 89"/>
                <a:gd name="T9" fmla="*/ 19 h 77"/>
                <a:gd name="T10" fmla="*/ 0 60000 65536"/>
                <a:gd name="T11" fmla="*/ 0 60000 65536"/>
                <a:gd name="T12" fmla="*/ 0 60000 65536"/>
                <a:gd name="T13" fmla="*/ 0 60000 65536"/>
                <a:gd name="T14" fmla="*/ 0 60000 65536"/>
                <a:gd name="T15" fmla="*/ 0 w 89"/>
                <a:gd name="T16" fmla="*/ 0 h 77"/>
                <a:gd name="T17" fmla="*/ 89 w 89"/>
                <a:gd name="T18" fmla="*/ 77 h 77"/>
              </a:gdLst>
              <a:ahLst/>
              <a:cxnLst>
                <a:cxn ang="T10">
                  <a:pos x="T0" y="T1"/>
                </a:cxn>
                <a:cxn ang="T11">
                  <a:pos x="T2" y="T3"/>
                </a:cxn>
                <a:cxn ang="T12">
                  <a:pos x="T4" y="T5"/>
                </a:cxn>
                <a:cxn ang="T13">
                  <a:pos x="T6" y="T7"/>
                </a:cxn>
                <a:cxn ang="T14">
                  <a:pos x="T8" y="T9"/>
                </a:cxn>
              </a:cxnLst>
              <a:rect l="T15" t="T16" r="T17" b="T18"/>
              <a:pathLst>
                <a:path w="89" h="77">
                  <a:moveTo>
                    <a:pt x="18" y="19"/>
                  </a:moveTo>
                  <a:lnTo>
                    <a:pt x="18" y="0"/>
                  </a:lnTo>
                  <a:lnTo>
                    <a:pt x="89" y="77"/>
                  </a:lnTo>
                  <a:lnTo>
                    <a:pt x="0" y="57"/>
                  </a:lnTo>
                  <a:lnTo>
                    <a:pt x="18" y="19"/>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8" name="Line 12"/>
            <p:cNvSpPr>
              <a:spLocks noChangeShapeType="1"/>
            </p:cNvSpPr>
            <p:nvPr/>
          </p:nvSpPr>
          <p:spPr bwMode="auto">
            <a:xfrm>
              <a:off x="1369" y="1465"/>
              <a:ext cx="855" cy="6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89" name="Freeform 13"/>
            <p:cNvSpPr>
              <a:spLocks/>
            </p:cNvSpPr>
            <p:nvPr/>
          </p:nvSpPr>
          <p:spPr bwMode="auto">
            <a:xfrm>
              <a:off x="3793" y="1561"/>
              <a:ext cx="53" cy="97"/>
            </a:xfrm>
            <a:custGeom>
              <a:avLst/>
              <a:gdLst>
                <a:gd name="T0" fmla="*/ 18 w 53"/>
                <a:gd name="T1" fmla="*/ 77 h 97"/>
                <a:gd name="T2" fmla="*/ 0 w 53"/>
                <a:gd name="T3" fmla="*/ 58 h 97"/>
                <a:gd name="T4" fmla="*/ 53 w 53"/>
                <a:gd name="T5" fmla="*/ 0 h 97"/>
                <a:gd name="T6" fmla="*/ 35 w 53"/>
                <a:gd name="T7" fmla="*/ 97 h 97"/>
                <a:gd name="T8" fmla="*/ 18 w 53"/>
                <a:gd name="T9" fmla="*/ 77 h 97"/>
                <a:gd name="T10" fmla="*/ 0 60000 65536"/>
                <a:gd name="T11" fmla="*/ 0 60000 65536"/>
                <a:gd name="T12" fmla="*/ 0 60000 65536"/>
                <a:gd name="T13" fmla="*/ 0 60000 65536"/>
                <a:gd name="T14" fmla="*/ 0 60000 65536"/>
                <a:gd name="T15" fmla="*/ 0 w 53"/>
                <a:gd name="T16" fmla="*/ 0 h 97"/>
                <a:gd name="T17" fmla="*/ 53 w 53"/>
                <a:gd name="T18" fmla="*/ 97 h 97"/>
              </a:gdLst>
              <a:ahLst/>
              <a:cxnLst>
                <a:cxn ang="T10">
                  <a:pos x="T0" y="T1"/>
                </a:cxn>
                <a:cxn ang="T11">
                  <a:pos x="T2" y="T3"/>
                </a:cxn>
                <a:cxn ang="T12">
                  <a:pos x="T4" y="T5"/>
                </a:cxn>
                <a:cxn ang="T13">
                  <a:pos x="T6" y="T7"/>
                </a:cxn>
                <a:cxn ang="T14">
                  <a:pos x="T8" y="T9"/>
                </a:cxn>
              </a:cxnLst>
              <a:rect l="T15" t="T16" r="T17" b="T18"/>
              <a:pathLst>
                <a:path w="53" h="97">
                  <a:moveTo>
                    <a:pt x="18" y="77"/>
                  </a:moveTo>
                  <a:lnTo>
                    <a:pt x="0" y="58"/>
                  </a:lnTo>
                  <a:lnTo>
                    <a:pt x="53" y="0"/>
                  </a:lnTo>
                  <a:lnTo>
                    <a:pt x="35" y="97"/>
                  </a:lnTo>
                  <a:lnTo>
                    <a:pt x="18" y="77"/>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90" name="Line 14"/>
            <p:cNvSpPr>
              <a:spLocks noChangeShapeType="1"/>
            </p:cNvSpPr>
            <p:nvPr/>
          </p:nvSpPr>
          <p:spPr bwMode="auto">
            <a:xfrm flipV="1">
              <a:off x="3508" y="1638"/>
              <a:ext cx="303" cy="6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691" name="Rectangle 15"/>
            <p:cNvSpPr>
              <a:spLocks noChangeArrowheads="1"/>
            </p:cNvSpPr>
            <p:nvPr/>
          </p:nvSpPr>
          <p:spPr bwMode="auto">
            <a:xfrm>
              <a:off x="1547" y="1802"/>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m</a:t>
              </a:r>
              <a:endParaRPr lang="en-US" altLang="en-US">
                <a:solidFill>
                  <a:srgbClr val="000000"/>
                </a:solidFill>
              </a:endParaRPr>
            </a:p>
          </p:txBody>
        </p:sp>
        <p:sp>
          <p:nvSpPr>
            <p:cNvPr id="28692" name="Rectangle 16"/>
            <p:cNvSpPr>
              <a:spLocks noChangeArrowheads="1"/>
            </p:cNvSpPr>
            <p:nvPr/>
          </p:nvSpPr>
          <p:spPr bwMode="auto">
            <a:xfrm>
              <a:off x="1665" y="187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1</a:t>
              </a:r>
              <a:endParaRPr lang="en-US" altLang="en-US">
                <a:solidFill>
                  <a:srgbClr val="000000"/>
                </a:solidFill>
              </a:endParaRPr>
            </a:p>
          </p:txBody>
        </p:sp>
        <p:sp>
          <p:nvSpPr>
            <p:cNvPr id="28693" name="Rectangle 17"/>
            <p:cNvSpPr>
              <a:spLocks noChangeArrowheads="1"/>
            </p:cNvSpPr>
            <p:nvPr/>
          </p:nvSpPr>
          <p:spPr bwMode="auto">
            <a:xfrm>
              <a:off x="3792" y="1841"/>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m</a:t>
              </a:r>
              <a:endParaRPr lang="en-US" altLang="en-US">
                <a:solidFill>
                  <a:srgbClr val="000000"/>
                </a:solidFill>
              </a:endParaRPr>
            </a:p>
          </p:txBody>
        </p:sp>
        <p:sp>
          <p:nvSpPr>
            <p:cNvPr id="28694" name="Rectangle 18"/>
            <p:cNvSpPr>
              <a:spLocks noChangeArrowheads="1"/>
            </p:cNvSpPr>
            <p:nvPr/>
          </p:nvSpPr>
          <p:spPr bwMode="auto">
            <a:xfrm>
              <a:off x="3911"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2</a:t>
              </a:r>
              <a:endParaRPr lang="en-US" altLang="en-US">
                <a:solidFill>
                  <a:srgbClr val="000000"/>
                </a:solidFill>
              </a:endParaRPr>
            </a:p>
          </p:txBody>
        </p:sp>
        <p:sp>
          <p:nvSpPr>
            <p:cNvPr id="28695" name="Rectangle 19"/>
            <p:cNvSpPr>
              <a:spLocks noChangeArrowheads="1"/>
            </p:cNvSpPr>
            <p:nvPr/>
          </p:nvSpPr>
          <p:spPr bwMode="auto">
            <a:xfrm>
              <a:off x="361" y="149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a:t>
              </a:r>
              <a:endParaRPr lang="en-US" altLang="en-US">
                <a:solidFill>
                  <a:srgbClr val="000000"/>
                </a:solidFill>
              </a:endParaRPr>
            </a:p>
          </p:txBody>
        </p:sp>
        <p:sp>
          <p:nvSpPr>
            <p:cNvPr id="28696" name="Rectangle 20"/>
            <p:cNvSpPr>
              <a:spLocks noChangeArrowheads="1"/>
            </p:cNvSpPr>
            <p:nvPr/>
          </p:nvSpPr>
          <p:spPr bwMode="auto">
            <a:xfrm>
              <a:off x="441" y="15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1</a:t>
              </a:r>
              <a:endParaRPr lang="en-US" altLang="en-US">
                <a:solidFill>
                  <a:srgbClr val="000000"/>
                </a:solidFill>
              </a:endParaRPr>
            </a:p>
          </p:txBody>
        </p:sp>
        <p:sp>
          <p:nvSpPr>
            <p:cNvPr id="28697" name="Rectangle 21"/>
            <p:cNvSpPr>
              <a:spLocks noChangeArrowheads="1"/>
            </p:cNvSpPr>
            <p:nvPr/>
          </p:nvSpPr>
          <p:spPr bwMode="auto">
            <a:xfrm>
              <a:off x="361" y="220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a:t>
              </a:r>
              <a:endParaRPr lang="en-US" altLang="en-US">
                <a:solidFill>
                  <a:srgbClr val="000000"/>
                </a:solidFill>
              </a:endParaRPr>
            </a:p>
          </p:txBody>
        </p:sp>
        <p:sp>
          <p:nvSpPr>
            <p:cNvPr id="28698" name="Rectangle 22"/>
            <p:cNvSpPr>
              <a:spLocks noChangeArrowheads="1"/>
            </p:cNvSpPr>
            <p:nvPr/>
          </p:nvSpPr>
          <p:spPr bwMode="auto">
            <a:xfrm>
              <a:off x="441" y="2278"/>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2</a:t>
              </a:r>
              <a:endParaRPr lang="en-US" altLang="en-US">
                <a:solidFill>
                  <a:srgbClr val="000000"/>
                </a:solidFill>
              </a:endParaRPr>
            </a:p>
          </p:txBody>
        </p:sp>
        <p:sp>
          <p:nvSpPr>
            <p:cNvPr id="28699" name="Rectangle 23"/>
            <p:cNvSpPr>
              <a:spLocks noChangeArrowheads="1"/>
            </p:cNvSpPr>
            <p:nvPr/>
          </p:nvSpPr>
          <p:spPr bwMode="auto">
            <a:xfrm>
              <a:off x="4841" y="2131"/>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Physical </a:t>
              </a:r>
              <a:endParaRPr lang="en-US" altLang="en-US">
                <a:solidFill>
                  <a:srgbClr val="000000"/>
                </a:solidFill>
              </a:endParaRPr>
            </a:p>
          </p:txBody>
        </p:sp>
        <p:sp>
          <p:nvSpPr>
            <p:cNvPr id="28700" name="Rectangle 24"/>
            <p:cNvSpPr>
              <a:spLocks noChangeArrowheads="1"/>
            </p:cNvSpPr>
            <p:nvPr/>
          </p:nvSpPr>
          <p:spPr bwMode="auto">
            <a:xfrm>
              <a:off x="4986" y="230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time</a:t>
              </a:r>
              <a:endParaRPr lang="en-US" altLang="en-US">
                <a:solidFill>
                  <a:srgbClr val="000000"/>
                </a:solidFill>
              </a:endParaRPr>
            </a:p>
          </p:txBody>
        </p:sp>
        <p:sp>
          <p:nvSpPr>
            <p:cNvPr id="28701" name="Oval 25"/>
            <p:cNvSpPr>
              <a:spLocks noChangeArrowheads="1"/>
            </p:cNvSpPr>
            <p:nvPr/>
          </p:nvSpPr>
          <p:spPr bwMode="auto">
            <a:xfrm>
              <a:off x="3846"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702" name="Oval 27"/>
            <p:cNvSpPr>
              <a:spLocks noChangeArrowheads="1"/>
            </p:cNvSpPr>
            <p:nvPr/>
          </p:nvSpPr>
          <p:spPr bwMode="auto">
            <a:xfrm>
              <a:off x="852"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703" name="Rectangle 28"/>
            <p:cNvSpPr>
              <a:spLocks noChangeArrowheads="1"/>
            </p:cNvSpPr>
            <p:nvPr/>
          </p:nvSpPr>
          <p:spPr bwMode="auto">
            <a:xfrm>
              <a:off x="825"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04" name="Rectangle 29"/>
            <p:cNvSpPr>
              <a:spLocks noChangeArrowheads="1"/>
            </p:cNvSpPr>
            <p:nvPr/>
          </p:nvSpPr>
          <p:spPr bwMode="auto">
            <a:xfrm>
              <a:off x="918"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05" name="Rectangle 30"/>
            <p:cNvSpPr>
              <a:spLocks noChangeArrowheads="1"/>
            </p:cNvSpPr>
            <p:nvPr/>
          </p:nvSpPr>
          <p:spPr bwMode="auto">
            <a:xfrm>
              <a:off x="917"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0</a:t>
              </a:r>
              <a:endParaRPr lang="en-US" altLang="en-US">
                <a:solidFill>
                  <a:srgbClr val="000000"/>
                </a:solidFill>
              </a:endParaRPr>
            </a:p>
          </p:txBody>
        </p:sp>
        <p:sp>
          <p:nvSpPr>
            <p:cNvPr id="28706" name="Rectangle 32"/>
            <p:cNvSpPr>
              <a:spLocks noChangeArrowheads="1"/>
            </p:cNvSpPr>
            <p:nvPr/>
          </p:nvSpPr>
          <p:spPr bwMode="auto">
            <a:xfrm>
              <a:off x="3494" y="275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Consistent cut</a:t>
              </a:r>
              <a:endParaRPr lang="en-US" altLang="en-US">
                <a:solidFill>
                  <a:srgbClr val="000000"/>
                </a:solidFill>
              </a:endParaRPr>
            </a:p>
          </p:txBody>
        </p:sp>
        <p:sp>
          <p:nvSpPr>
            <p:cNvPr id="28707" name="Rectangle 33"/>
            <p:cNvSpPr>
              <a:spLocks noChangeArrowheads="1"/>
            </p:cNvSpPr>
            <p:nvPr/>
          </p:nvSpPr>
          <p:spPr bwMode="auto">
            <a:xfrm>
              <a:off x="1966" y="2826"/>
              <a:ext cx="10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Inconsistent cut</a:t>
              </a:r>
              <a:endParaRPr lang="en-US" altLang="en-US">
                <a:solidFill>
                  <a:srgbClr val="000000"/>
                </a:solidFill>
              </a:endParaRPr>
            </a:p>
          </p:txBody>
        </p:sp>
        <p:sp>
          <p:nvSpPr>
            <p:cNvPr id="28708" name="Oval 34"/>
            <p:cNvSpPr>
              <a:spLocks noChangeArrowheads="1"/>
            </p:cNvSpPr>
            <p:nvPr/>
          </p:nvSpPr>
          <p:spPr bwMode="auto">
            <a:xfrm>
              <a:off x="2313" y="2218"/>
              <a:ext cx="72"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709" name="Oval 35"/>
            <p:cNvSpPr>
              <a:spLocks noChangeArrowheads="1"/>
            </p:cNvSpPr>
            <p:nvPr/>
          </p:nvSpPr>
          <p:spPr bwMode="auto">
            <a:xfrm>
              <a:off x="2759" y="2218"/>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710" name="Oval 36"/>
            <p:cNvSpPr>
              <a:spLocks noChangeArrowheads="1"/>
            </p:cNvSpPr>
            <p:nvPr/>
          </p:nvSpPr>
          <p:spPr bwMode="auto">
            <a:xfrm>
              <a:off x="3472" y="2218"/>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8711" name="Rectangle 37"/>
            <p:cNvSpPr>
              <a:spLocks noChangeArrowheads="1"/>
            </p:cNvSpPr>
            <p:nvPr/>
          </p:nvSpPr>
          <p:spPr bwMode="auto">
            <a:xfrm>
              <a:off x="1351"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12" name="Rectangle 38"/>
            <p:cNvSpPr>
              <a:spLocks noChangeArrowheads="1"/>
            </p:cNvSpPr>
            <p:nvPr/>
          </p:nvSpPr>
          <p:spPr bwMode="auto">
            <a:xfrm>
              <a:off x="1450"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13" name="Rectangle 39"/>
            <p:cNvSpPr>
              <a:spLocks noChangeArrowheads="1"/>
            </p:cNvSpPr>
            <p:nvPr/>
          </p:nvSpPr>
          <p:spPr bwMode="auto">
            <a:xfrm>
              <a:off x="1450"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14" name="Rectangle 40"/>
            <p:cNvSpPr>
              <a:spLocks noChangeArrowheads="1"/>
            </p:cNvSpPr>
            <p:nvPr/>
          </p:nvSpPr>
          <p:spPr bwMode="auto">
            <a:xfrm>
              <a:off x="1905"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15" name="Rectangle 41"/>
            <p:cNvSpPr>
              <a:spLocks noChangeArrowheads="1"/>
            </p:cNvSpPr>
            <p:nvPr/>
          </p:nvSpPr>
          <p:spPr bwMode="auto">
            <a:xfrm>
              <a:off x="2004"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16" name="Rectangle 42"/>
            <p:cNvSpPr>
              <a:spLocks noChangeArrowheads="1"/>
            </p:cNvSpPr>
            <p:nvPr/>
          </p:nvSpPr>
          <p:spPr bwMode="auto">
            <a:xfrm>
              <a:off x="2006"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8717" name="Rectangle 43"/>
            <p:cNvSpPr>
              <a:spLocks noChangeArrowheads="1"/>
            </p:cNvSpPr>
            <p:nvPr/>
          </p:nvSpPr>
          <p:spPr bwMode="auto">
            <a:xfrm>
              <a:off x="3848"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18" name="Rectangle 44"/>
            <p:cNvSpPr>
              <a:spLocks noChangeArrowheads="1"/>
            </p:cNvSpPr>
            <p:nvPr/>
          </p:nvSpPr>
          <p:spPr bwMode="auto">
            <a:xfrm>
              <a:off x="3947"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19" name="Rectangle 45"/>
            <p:cNvSpPr>
              <a:spLocks noChangeArrowheads="1"/>
            </p:cNvSpPr>
            <p:nvPr/>
          </p:nvSpPr>
          <p:spPr bwMode="auto">
            <a:xfrm>
              <a:off x="3949"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3</a:t>
              </a:r>
              <a:endParaRPr lang="en-US" altLang="en-US">
                <a:solidFill>
                  <a:srgbClr val="000000"/>
                </a:solidFill>
              </a:endParaRPr>
            </a:p>
          </p:txBody>
        </p:sp>
        <p:sp>
          <p:nvSpPr>
            <p:cNvPr id="28720" name="Rectangle 46"/>
            <p:cNvSpPr>
              <a:spLocks noChangeArrowheads="1"/>
            </p:cNvSpPr>
            <p:nvPr/>
          </p:nvSpPr>
          <p:spPr bwMode="auto">
            <a:xfrm>
              <a:off x="2320"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21" name="Rectangle 47"/>
            <p:cNvSpPr>
              <a:spLocks noChangeArrowheads="1"/>
            </p:cNvSpPr>
            <p:nvPr/>
          </p:nvSpPr>
          <p:spPr bwMode="auto">
            <a:xfrm>
              <a:off x="2419"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8722" name="Rectangle 48"/>
            <p:cNvSpPr>
              <a:spLocks noChangeArrowheads="1"/>
            </p:cNvSpPr>
            <p:nvPr/>
          </p:nvSpPr>
          <p:spPr bwMode="auto">
            <a:xfrm>
              <a:off x="2421"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0</a:t>
              </a:r>
              <a:endParaRPr lang="en-US" altLang="en-US">
                <a:solidFill>
                  <a:srgbClr val="000000"/>
                </a:solidFill>
              </a:endParaRPr>
            </a:p>
          </p:txBody>
        </p:sp>
        <p:sp>
          <p:nvSpPr>
            <p:cNvPr id="28723" name="Rectangle 49"/>
            <p:cNvSpPr>
              <a:spLocks noChangeArrowheads="1"/>
            </p:cNvSpPr>
            <p:nvPr/>
          </p:nvSpPr>
          <p:spPr bwMode="auto">
            <a:xfrm>
              <a:off x="2770"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24" name="Rectangle 50"/>
            <p:cNvSpPr>
              <a:spLocks noChangeArrowheads="1"/>
            </p:cNvSpPr>
            <p:nvPr/>
          </p:nvSpPr>
          <p:spPr bwMode="auto">
            <a:xfrm>
              <a:off x="2869"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8725" name="Rectangle 51"/>
            <p:cNvSpPr>
              <a:spLocks noChangeArrowheads="1"/>
            </p:cNvSpPr>
            <p:nvPr/>
          </p:nvSpPr>
          <p:spPr bwMode="auto">
            <a:xfrm>
              <a:off x="2871"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8726" name="Rectangle 52"/>
            <p:cNvSpPr>
              <a:spLocks noChangeArrowheads="1"/>
            </p:cNvSpPr>
            <p:nvPr/>
          </p:nvSpPr>
          <p:spPr bwMode="auto">
            <a:xfrm>
              <a:off x="3483"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8727" name="Rectangle 53"/>
            <p:cNvSpPr>
              <a:spLocks noChangeArrowheads="1"/>
            </p:cNvSpPr>
            <p:nvPr/>
          </p:nvSpPr>
          <p:spPr bwMode="auto">
            <a:xfrm>
              <a:off x="3582"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8728" name="Rectangle 54"/>
            <p:cNvSpPr>
              <a:spLocks noChangeArrowheads="1"/>
            </p:cNvSpPr>
            <p:nvPr/>
          </p:nvSpPr>
          <p:spPr bwMode="auto">
            <a:xfrm>
              <a:off x="3584"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8729" name="Freeform 56"/>
            <p:cNvSpPr>
              <a:spLocks/>
            </p:cNvSpPr>
            <p:nvPr/>
          </p:nvSpPr>
          <p:spPr bwMode="auto">
            <a:xfrm>
              <a:off x="1060" y="1233"/>
              <a:ext cx="1556" cy="1515"/>
            </a:xfrm>
            <a:custGeom>
              <a:avLst/>
              <a:gdLst>
                <a:gd name="T0" fmla="*/ 39 w 1556"/>
                <a:gd name="T1" fmla="*/ 0 h 1515"/>
                <a:gd name="T2" fmla="*/ 211 w 1556"/>
                <a:gd name="T3" fmla="*/ 376 h 1515"/>
                <a:gd name="T4" fmla="*/ 1305 w 1556"/>
                <a:gd name="T5" fmla="*/ 762 h 1515"/>
                <a:gd name="T6" fmla="*/ 1556 w 1556"/>
                <a:gd name="T7" fmla="*/ 1515 h 1515"/>
                <a:gd name="T8" fmla="*/ 0 60000 65536"/>
                <a:gd name="T9" fmla="*/ 0 60000 65536"/>
                <a:gd name="T10" fmla="*/ 0 60000 65536"/>
                <a:gd name="T11" fmla="*/ 0 60000 65536"/>
                <a:gd name="T12" fmla="*/ 0 w 1556"/>
                <a:gd name="T13" fmla="*/ 0 h 1515"/>
                <a:gd name="T14" fmla="*/ 1556 w 1556"/>
                <a:gd name="T15" fmla="*/ 1515 h 1515"/>
              </a:gdLst>
              <a:ahLst/>
              <a:cxnLst>
                <a:cxn ang="T8">
                  <a:pos x="T0" y="T1"/>
                </a:cxn>
                <a:cxn ang="T9">
                  <a:pos x="T2" y="T3"/>
                </a:cxn>
                <a:cxn ang="T10">
                  <a:pos x="T4" y="T5"/>
                </a:cxn>
                <a:cxn ang="T11">
                  <a:pos x="T6" y="T7"/>
                </a:cxn>
              </a:cxnLst>
              <a:rect l="T12" t="T13" r="T14" b="T15"/>
              <a:pathLst>
                <a:path w="1556" h="1515">
                  <a:moveTo>
                    <a:pt x="39" y="0"/>
                  </a:moveTo>
                  <a:cubicBezTo>
                    <a:pt x="68" y="63"/>
                    <a:pt x="0" y="249"/>
                    <a:pt x="211" y="376"/>
                  </a:cubicBezTo>
                  <a:cubicBezTo>
                    <a:pt x="422" y="503"/>
                    <a:pt x="1081" y="572"/>
                    <a:pt x="1305" y="762"/>
                  </a:cubicBezTo>
                  <a:cubicBezTo>
                    <a:pt x="1529" y="952"/>
                    <a:pt x="1518" y="1391"/>
                    <a:pt x="1556" y="1515"/>
                  </a:cubicBezTo>
                </a:path>
              </a:pathLst>
            </a:cu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8730" name="Freeform 57"/>
            <p:cNvSpPr>
              <a:spLocks/>
            </p:cNvSpPr>
            <p:nvPr/>
          </p:nvSpPr>
          <p:spPr bwMode="auto">
            <a:xfrm>
              <a:off x="2991" y="1249"/>
              <a:ext cx="849" cy="1515"/>
            </a:xfrm>
            <a:custGeom>
              <a:avLst/>
              <a:gdLst>
                <a:gd name="T0" fmla="*/ 11 w 1556"/>
                <a:gd name="T1" fmla="*/ 0 h 1515"/>
                <a:gd name="T2" fmla="*/ 63 w 1556"/>
                <a:gd name="T3" fmla="*/ 376 h 1515"/>
                <a:gd name="T4" fmla="*/ 388 w 1556"/>
                <a:gd name="T5" fmla="*/ 762 h 1515"/>
                <a:gd name="T6" fmla="*/ 463 w 1556"/>
                <a:gd name="T7" fmla="*/ 1515 h 1515"/>
                <a:gd name="T8" fmla="*/ 0 60000 65536"/>
                <a:gd name="T9" fmla="*/ 0 60000 65536"/>
                <a:gd name="T10" fmla="*/ 0 60000 65536"/>
                <a:gd name="T11" fmla="*/ 0 60000 65536"/>
                <a:gd name="T12" fmla="*/ 0 w 1556"/>
                <a:gd name="T13" fmla="*/ 0 h 1515"/>
                <a:gd name="T14" fmla="*/ 1556 w 1556"/>
                <a:gd name="T15" fmla="*/ 1515 h 1515"/>
              </a:gdLst>
              <a:ahLst/>
              <a:cxnLst>
                <a:cxn ang="T8">
                  <a:pos x="T0" y="T1"/>
                </a:cxn>
                <a:cxn ang="T9">
                  <a:pos x="T2" y="T3"/>
                </a:cxn>
                <a:cxn ang="T10">
                  <a:pos x="T4" y="T5"/>
                </a:cxn>
                <a:cxn ang="T11">
                  <a:pos x="T6" y="T7"/>
                </a:cxn>
              </a:cxnLst>
              <a:rect l="T12" t="T13" r="T14" b="T15"/>
              <a:pathLst>
                <a:path w="1556" h="1515">
                  <a:moveTo>
                    <a:pt x="39" y="0"/>
                  </a:moveTo>
                  <a:cubicBezTo>
                    <a:pt x="68" y="63"/>
                    <a:pt x="0" y="249"/>
                    <a:pt x="211" y="376"/>
                  </a:cubicBezTo>
                  <a:cubicBezTo>
                    <a:pt x="422" y="503"/>
                    <a:pt x="1081" y="572"/>
                    <a:pt x="1305" y="762"/>
                  </a:cubicBezTo>
                  <a:cubicBezTo>
                    <a:pt x="1529" y="952"/>
                    <a:pt x="1518" y="1391"/>
                    <a:pt x="1556" y="1515"/>
                  </a:cubicBezTo>
                </a:path>
              </a:pathLst>
            </a:cu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grpSp>
      <p:sp>
        <p:nvSpPr>
          <p:cNvPr id="56" name="Rectangle 55"/>
          <p:cNvSpPr/>
          <p:nvPr/>
        </p:nvSpPr>
        <p:spPr>
          <a:xfrm>
            <a:off x="1524000" y="3751263"/>
            <a:ext cx="8350250" cy="830262"/>
          </a:xfrm>
          <a:prstGeom prst="rect">
            <a:avLst/>
          </a:prstGeom>
        </p:spPr>
        <p:txBody>
          <a:bodyPr>
            <a:spAutoFit/>
          </a:bodyPr>
          <a:lstStyle/>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400" kern="0" dirty="0">
                <a:solidFill>
                  <a:srgbClr val="663300"/>
                </a:solidFill>
                <a:latin typeface="Times" panose="02020603050405020304" pitchFamily="18" charset="0"/>
              </a:rPr>
              <a:t>A cut of the system’s execution is a subset of its global history that is a union of prefixes of process histories. </a:t>
            </a:r>
          </a:p>
        </p:txBody>
      </p:sp>
      <p:graphicFrame>
        <p:nvGraphicFramePr>
          <p:cNvPr id="28678" name="Object 4"/>
          <p:cNvGraphicFramePr>
            <a:graphicFrameLocks noChangeAspect="1"/>
          </p:cNvGraphicFramePr>
          <p:nvPr/>
        </p:nvGraphicFramePr>
        <p:xfrm>
          <a:off x="3398838" y="4608514"/>
          <a:ext cx="3484562" cy="560387"/>
        </p:xfrm>
        <a:graphic>
          <a:graphicData uri="http://schemas.openxmlformats.org/presentationml/2006/ole">
            <mc:AlternateContent xmlns:mc="http://schemas.openxmlformats.org/markup-compatibility/2006">
              <mc:Choice xmlns:v="urn:schemas-microsoft-com:vml" Requires="v">
                <p:oleObj spid="_x0000_s4109" name="Equation" r:id="rId3" imgW="1422400" imgH="241300" progId="Equation.DSMT4">
                  <p:embed/>
                </p:oleObj>
              </mc:Choice>
              <mc:Fallback>
                <p:oleObj name="Equation" r:id="rId3" imgW="1422400" imgH="241300" progId="Equation.DSMT4">
                  <p:embed/>
                  <p:pic>
                    <p:nvPicPr>
                      <p:cNvPr id="286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838" y="4608514"/>
                        <a:ext cx="3484562"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Rectangle 57"/>
          <p:cNvSpPr/>
          <p:nvPr/>
        </p:nvSpPr>
        <p:spPr>
          <a:xfrm>
            <a:off x="1524000" y="5118100"/>
            <a:ext cx="8350250" cy="1200150"/>
          </a:xfrm>
          <a:prstGeom prst="rect">
            <a:avLst/>
          </a:prstGeom>
        </p:spPr>
        <p:txBody>
          <a:bodyPr>
            <a:spAutoFit/>
          </a:bodyPr>
          <a:lstStyle/>
          <a:p>
            <a:pPr marL="342900" indent="-342900" defTabSz="914400" eaLnBrk="0" fontAlgn="base" hangingPunct="0">
              <a:spcBef>
                <a:spcPct val="20000"/>
              </a:spcBef>
              <a:spcAft>
                <a:spcPct val="0"/>
              </a:spcAft>
              <a:buClr>
                <a:srgbClr val="FFCC00"/>
              </a:buClr>
              <a:buFont typeface="Monotype Sorts" pitchFamily="2" charset="2"/>
              <a:buChar char="z"/>
              <a:defRPr/>
            </a:pPr>
            <a:r>
              <a:rPr kumimoji="1" lang="en-US" sz="2400" kern="0" dirty="0">
                <a:solidFill>
                  <a:srgbClr val="663300"/>
                </a:solidFill>
                <a:latin typeface="Times" panose="02020603050405020304" pitchFamily="18" charset="0"/>
              </a:rPr>
              <a:t>The state of each process is in the state after the last event occurs in its own cut. The set of last events from all processes are called frontier of the cut. </a:t>
            </a:r>
          </a:p>
        </p:txBody>
      </p:sp>
    </p:spTree>
    <p:extLst>
      <p:ext uri="{BB962C8B-B14F-4D97-AF65-F5344CB8AC3E}">
        <p14:creationId xmlns:p14="http://schemas.microsoft.com/office/powerpoint/2010/main" val="949169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smtClean="0"/>
              <a:t>Cuts</a:t>
            </a:r>
            <a:endParaRPr lang="en-US" altLang="en-US" smtClean="0"/>
          </a:p>
        </p:txBody>
      </p:sp>
      <p:sp>
        <p:nvSpPr>
          <p:cNvPr id="29699" name="Content Placeholder 2"/>
          <p:cNvSpPr>
            <a:spLocks noGrp="1"/>
          </p:cNvSpPr>
          <p:nvPr>
            <p:ph idx="1"/>
          </p:nvPr>
        </p:nvSpPr>
        <p:spPr>
          <a:xfrm>
            <a:off x="1765300" y="3946525"/>
            <a:ext cx="8178800" cy="2501900"/>
          </a:xfrm>
        </p:spPr>
        <p:txBody>
          <a:bodyPr/>
          <a:lstStyle/>
          <a:p>
            <a:r>
              <a:rPr lang="en-US" altLang="en-US" sz="2000"/>
              <a:t>Inconsistent cut: since P2 contains receiving of m1, but at P1 it does not include sending of that message. This cut shows the an effect without a cause. We will </a:t>
            </a:r>
            <a:r>
              <a:rPr lang="en-US" altLang="en-US" sz="2000">
                <a:solidFill>
                  <a:srgbClr val="FF0000"/>
                </a:solidFill>
              </a:rPr>
              <a:t>never</a:t>
            </a:r>
            <a:r>
              <a:rPr lang="en-US" altLang="en-US" sz="2000"/>
              <a:t> reach a global state that corresponds to process state at the frontier by actual execution under this cut. </a:t>
            </a:r>
          </a:p>
          <a:p>
            <a:r>
              <a:rPr lang="en-US" altLang="en-US" sz="2000"/>
              <a:t>Consistent cut: it includes both the sending and receipt of m1. It includes the sending but not the receipt of m2. It is still consistent with actual execution. </a:t>
            </a:r>
          </a:p>
        </p:txBody>
      </p:sp>
      <p:grpSp>
        <p:nvGrpSpPr>
          <p:cNvPr id="29701" name="Group 59"/>
          <p:cNvGrpSpPr>
            <a:grpSpLocks/>
          </p:cNvGrpSpPr>
          <p:nvPr/>
        </p:nvGrpSpPr>
        <p:grpSpPr bwMode="auto">
          <a:xfrm>
            <a:off x="1831975" y="1181100"/>
            <a:ext cx="8026400" cy="2870200"/>
            <a:chOff x="361" y="1191"/>
            <a:chExt cx="5056" cy="1808"/>
          </a:xfrm>
        </p:grpSpPr>
        <p:sp>
          <p:nvSpPr>
            <p:cNvPr id="29702" name="Freeform 4"/>
            <p:cNvSpPr>
              <a:spLocks/>
            </p:cNvSpPr>
            <p:nvPr/>
          </p:nvSpPr>
          <p:spPr bwMode="auto">
            <a:xfrm>
              <a:off x="4684" y="1484"/>
              <a:ext cx="71" cy="39"/>
            </a:xfrm>
            <a:custGeom>
              <a:avLst/>
              <a:gdLst>
                <a:gd name="T0" fmla="*/ 0 w 71"/>
                <a:gd name="T1" fmla="*/ 19 h 39"/>
                <a:gd name="T2" fmla="*/ 0 w 71"/>
                <a:gd name="T3" fmla="*/ 0 h 39"/>
                <a:gd name="T4" fmla="*/ 71 w 71"/>
                <a:gd name="T5" fmla="*/ 19 h 39"/>
                <a:gd name="T6" fmla="*/ 0 w 71"/>
                <a:gd name="T7" fmla="*/ 39 h 39"/>
                <a:gd name="T8" fmla="*/ 0 w 71"/>
                <a:gd name="T9" fmla="*/ 19 h 39"/>
                <a:gd name="T10" fmla="*/ 0 60000 65536"/>
                <a:gd name="T11" fmla="*/ 0 60000 65536"/>
                <a:gd name="T12" fmla="*/ 0 60000 65536"/>
                <a:gd name="T13" fmla="*/ 0 60000 65536"/>
                <a:gd name="T14" fmla="*/ 0 60000 65536"/>
                <a:gd name="T15" fmla="*/ 0 w 71"/>
                <a:gd name="T16" fmla="*/ 0 h 39"/>
                <a:gd name="T17" fmla="*/ 71 w 71"/>
                <a:gd name="T18" fmla="*/ 39 h 39"/>
              </a:gdLst>
              <a:ahLst/>
              <a:cxnLst>
                <a:cxn ang="T10">
                  <a:pos x="T0" y="T1"/>
                </a:cxn>
                <a:cxn ang="T11">
                  <a:pos x="T2" y="T3"/>
                </a:cxn>
                <a:cxn ang="T12">
                  <a:pos x="T4" y="T5"/>
                </a:cxn>
                <a:cxn ang="T13">
                  <a:pos x="T6" y="T7"/>
                </a:cxn>
                <a:cxn ang="T14">
                  <a:pos x="T8" y="T9"/>
                </a:cxn>
              </a:cxnLst>
              <a:rect l="T15" t="T16" r="T17" b="T18"/>
              <a:pathLst>
                <a:path w="71" h="39">
                  <a:moveTo>
                    <a:pt x="0" y="19"/>
                  </a:moveTo>
                  <a:lnTo>
                    <a:pt x="0" y="0"/>
                  </a:lnTo>
                  <a:lnTo>
                    <a:pt x="71" y="19"/>
                  </a:lnTo>
                  <a:lnTo>
                    <a:pt x="0" y="39"/>
                  </a:lnTo>
                  <a:lnTo>
                    <a:pt x="0" y="19"/>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03" name="Line 5"/>
            <p:cNvSpPr>
              <a:spLocks noChangeShapeType="1"/>
            </p:cNvSpPr>
            <p:nvPr/>
          </p:nvSpPr>
          <p:spPr bwMode="auto">
            <a:xfrm>
              <a:off x="567" y="1503"/>
              <a:ext cx="41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04" name="Freeform 6"/>
            <p:cNvSpPr>
              <a:spLocks/>
            </p:cNvSpPr>
            <p:nvPr/>
          </p:nvSpPr>
          <p:spPr bwMode="auto">
            <a:xfrm>
              <a:off x="4684" y="2256"/>
              <a:ext cx="71" cy="20"/>
            </a:xfrm>
            <a:custGeom>
              <a:avLst/>
              <a:gdLst>
                <a:gd name="T0" fmla="*/ 0 w 71"/>
                <a:gd name="T1" fmla="*/ 20 h 20"/>
                <a:gd name="T2" fmla="*/ 0 w 71"/>
                <a:gd name="T3" fmla="*/ 0 h 20"/>
                <a:gd name="T4" fmla="*/ 71 w 71"/>
                <a:gd name="T5" fmla="*/ 20 h 20"/>
                <a:gd name="T6" fmla="*/ 0 w 71"/>
                <a:gd name="T7" fmla="*/ 20 h 20"/>
                <a:gd name="T8" fmla="*/ 0 w 71"/>
                <a:gd name="T9" fmla="*/ 20 h 20"/>
                <a:gd name="T10" fmla="*/ 0 60000 65536"/>
                <a:gd name="T11" fmla="*/ 0 60000 65536"/>
                <a:gd name="T12" fmla="*/ 0 60000 65536"/>
                <a:gd name="T13" fmla="*/ 0 60000 65536"/>
                <a:gd name="T14" fmla="*/ 0 60000 65536"/>
                <a:gd name="T15" fmla="*/ 0 w 71"/>
                <a:gd name="T16" fmla="*/ 0 h 20"/>
                <a:gd name="T17" fmla="*/ 71 w 71"/>
                <a:gd name="T18" fmla="*/ 20 h 20"/>
              </a:gdLst>
              <a:ahLst/>
              <a:cxnLst>
                <a:cxn ang="T10">
                  <a:pos x="T0" y="T1"/>
                </a:cxn>
                <a:cxn ang="T11">
                  <a:pos x="T2" y="T3"/>
                </a:cxn>
                <a:cxn ang="T12">
                  <a:pos x="T4" y="T5"/>
                </a:cxn>
                <a:cxn ang="T13">
                  <a:pos x="T6" y="T7"/>
                </a:cxn>
                <a:cxn ang="T14">
                  <a:pos x="T8" y="T9"/>
                </a:cxn>
              </a:cxnLst>
              <a:rect l="T15" t="T16" r="T17" b="T18"/>
              <a:pathLst>
                <a:path w="71" h="20">
                  <a:moveTo>
                    <a:pt x="0" y="20"/>
                  </a:moveTo>
                  <a:lnTo>
                    <a:pt x="0" y="0"/>
                  </a:lnTo>
                  <a:lnTo>
                    <a:pt x="71" y="20"/>
                  </a:lnTo>
                  <a:lnTo>
                    <a:pt x="0" y="20"/>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05" name="Line 7"/>
            <p:cNvSpPr>
              <a:spLocks noChangeShapeType="1"/>
            </p:cNvSpPr>
            <p:nvPr/>
          </p:nvSpPr>
          <p:spPr bwMode="auto">
            <a:xfrm>
              <a:off x="567" y="2276"/>
              <a:ext cx="41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06" name="Line 8"/>
            <p:cNvSpPr>
              <a:spLocks noChangeShapeType="1"/>
            </p:cNvSpPr>
            <p:nvPr/>
          </p:nvSpPr>
          <p:spPr bwMode="auto">
            <a:xfrm>
              <a:off x="567" y="1407"/>
              <a:ext cx="1" cy="9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07" name="Oval 9"/>
            <p:cNvSpPr>
              <a:spLocks noChangeArrowheads="1"/>
            </p:cNvSpPr>
            <p:nvPr/>
          </p:nvSpPr>
          <p:spPr bwMode="auto">
            <a:xfrm>
              <a:off x="1369"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08" name="Oval 10"/>
            <p:cNvSpPr>
              <a:spLocks noChangeArrowheads="1"/>
            </p:cNvSpPr>
            <p:nvPr/>
          </p:nvSpPr>
          <p:spPr bwMode="auto">
            <a:xfrm>
              <a:off x="1921" y="1465"/>
              <a:ext cx="72"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09" name="Freeform 11"/>
            <p:cNvSpPr>
              <a:spLocks/>
            </p:cNvSpPr>
            <p:nvPr/>
          </p:nvSpPr>
          <p:spPr bwMode="auto">
            <a:xfrm>
              <a:off x="2224" y="2141"/>
              <a:ext cx="89" cy="77"/>
            </a:xfrm>
            <a:custGeom>
              <a:avLst/>
              <a:gdLst>
                <a:gd name="T0" fmla="*/ 18 w 89"/>
                <a:gd name="T1" fmla="*/ 19 h 77"/>
                <a:gd name="T2" fmla="*/ 18 w 89"/>
                <a:gd name="T3" fmla="*/ 0 h 77"/>
                <a:gd name="T4" fmla="*/ 89 w 89"/>
                <a:gd name="T5" fmla="*/ 77 h 77"/>
                <a:gd name="T6" fmla="*/ 0 w 89"/>
                <a:gd name="T7" fmla="*/ 57 h 77"/>
                <a:gd name="T8" fmla="*/ 18 w 89"/>
                <a:gd name="T9" fmla="*/ 19 h 77"/>
                <a:gd name="T10" fmla="*/ 0 60000 65536"/>
                <a:gd name="T11" fmla="*/ 0 60000 65536"/>
                <a:gd name="T12" fmla="*/ 0 60000 65536"/>
                <a:gd name="T13" fmla="*/ 0 60000 65536"/>
                <a:gd name="T14" fmla="*/ 0 60000 65536"/>
                <a:gd name="T15" fmla="*/ 0 w 89"/>
                <a:gd name="T16" fmla="*/ 0 h 77"/>
                <a:gd name="T17" fmla="*/ 89 w 89"/>
                <a:gd name="T18" fmla="*/ 77 h 77"/>
              </a:gdLst>
              <a:ahLst/>
              <a:cxnLst>
                <a:cxn ang="T10">
                  <a:pos x="T0" y="T1"/>
                </a:cxn>
                <a:cxn ang="T11">
                  <a:pos x="T2" y="T3"/>
                </a:cxn>
                <a:cxn ang="T12">
                  <a:pos x="T4" y="T5"/>
                </a:cxn>
                <a:cxn ang="T13">
                  <a:pos x="T6" y="T7"/>
                </a:cxn>
                <a:cxn ang="T14">
                  <a:pos x="T8" y="T9"/>
                </a:cxn>
              </a:cxnLst>
              <a:rect l="T15" t="T16" r="T17" b="T18"/>
              <a:pathLst>
                <a:path w="89" h="77">
                  <a:moveTo>
                    <a:pt x="18" y="19"/>
                  </a:moveTo>
                  <a:lnTo>
                    <a:pt x="18" y="0"/>
                  </a:lnTo>
                  <a:lnTo>
                    <a:pt x="89" y="77"/>
                  </a:lnTo>
                  <a:lnTo>
                    <a:pt x="0" y="57"/>
                  </a:lnTo>
                  <a:lnTo>
                    <a:pt x="18" y="19"/>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10" name="Line 12"/>
            <p:cNvSpPr>
              <a:spLocks noChangeShapeType="1"/>
            </p:cNvSpPr>
            <p:nvPr/>
          </p:nvSpPr>
          <p:spPr bwMode="auto">
            <a:xfrm>
              <a:off x="1369" y="1465"/>
              <a:ext cx="855" cy="6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11" name="Freeform 13"/>
            <p:cNvSpPr>
              <a:spLocks/>
            </p:cNvSpPr>
            <p:nvPr/>
          </p:nvSpPr>
          <p:spPr bwMode="auto">
            <a:xfrm>
              <a:off x="3793" y="1561"/>
              <a:ext cx="53" cy="97"/>
            </a:xfrm>
            <a:custGeom>
              <a:avLst/>
              <a:gdLst>
                <a:gd name="T0" fmla="*/ 18 w 53"/>
                <a:gd name="T1" fmla="*/ 77 h 97"/>
                <a:gd name="T2" fmla="*/ 0 w 53"/>
                <a:gd name="T3" fmla="*/ 58 h 97"/>
                <a:gd name="T4" fmla="*/ 53 w 53"/>
                <a:gd name="T5" fmla="*/ 0 h 97"/>
                <a:gd name="T6" fmla="*/ 35 w 53"/>
                <a:gd name="T7" fmla="*/ 97 h 97"/>
                <a:gd name="T8" fmla="*/ 18 w 53"/>
                <a:gd name="T9" fmla="*/ 77 h 97"/>
                <a:gd name="T10" fmla="*/ 0 60000 65536"/>
                <a:gd name="T11" fmla="*/ 0 60000 65536"/>
                <a:gd name="T12" fmla="*/ 0 60000 65536"/>
                <a:gd name="T13" fmla="*/ 0 60000 65536"/>
                <a:gd name="T14" fmla="*/ 0 60000 65536"/>
                <a:gd name="T15" fmla="*/ 0 w 53"/>
                <a:gd name="T16" fmla="*/ 0 h 97"/>
                <a:gd name="T17" fmla="*/ 53 w 53"/>
                <a:gd name="T18" fmla="*/ 97 h 97"/>
              </a:gdLst>
              <a:ahLst/>
              <a:cxnLst>
                <a:cxn ang="T10">
                  <a:pos x="T0" y="T1"/>
                </a:cxn>
                <a:cxn ang="T11">
                  <a:pos x="T2" y="T3"/>
                </a:cxn>
                <a:cxn ang="T12">
                  <a:pos x="T4" y="T5"/>
                </a:cxn>
                <a:cxn ang="T13">
                  <a:pos x="T6" y="T7"/>
                </a:cxn>
                <a:cxn ang="T14">
                  <a:pos x="T8" y="T9"/>
                </a:cxn>
              </a:cxnLst>
              <a:rect l="T15" t="T16" r="T17" b="T18"/>
              <a:pathLst>
                <a:path w="53" h="97">
                  <a:moveTo>
                    <a:pt x="18" y="77"/>
                  </a:moveTo>
                  <a:lnTo>
                    <a:pt x="0" y="58"/>
                  </a:lnTo>
                  <a:lnTo>
                    <a:pt x="53" y="0"/>
                  </a:lnTo>
                  <a:lnTo>
                    <a:pt x="35" y="97"/>
                  </a:lnTo>
                  <a:lnTo>
                    <a:pt x="18" y="77"/>
                  </a:lnTo>
                  <a:close/>
                </a:path>
              </a:pathLst>
            </a:custGeom>
            <a:solidFill>
              <a:srgbClr val="000000"/>
            </a:solidFill>
            <a:ln w="28575">
              <a:solidFill>
                <a:srgbClr val="000000"/>
              </a:solidFill>
              <a:round/>
              <a:headEnd/>
              <a:tailEnd/>
            </a:ln>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12" name="Line 14"/>
            <p:cNvSpPr>
              <a:spLocks noChangeShapeType="1"/>
            </p:cNvSpPr>
            <p:nvPr/>
          </p:nvSpPr>
          <p:spPr bwMode="auto">
            <a:xfrm flipV="1">
              <a:off x="3508" y="1638"/>
              <a:ext cx="303" cy="6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13" name="Rectangle 15"/>
            <p:cNvSpPr>
              <a:spLocks noChangeArrowheads="1"/>
            </p:cNvSpPr>
            <p:nvPr/>
          </p:nvSpPr>
          <p:spPr bwMode="auto">
            <a:xfrm>
              <a:off x="1547" y="1802"/>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m</a:t>
              </a:r>
              <a:endParaRPr lang="en-US" altLang="en-US">
                <a:solidFill>
                  <a:srgbClr val="000000"/>
                </a:solidFill>
              </a:endParaRPr>
            </a:p>
          </p:txBody>
        </p:sp>
        <p:sp>
          <p:nvSpPr>
            <p:cNvPr id="29714" name="Rectangle 16"/>
            <p:cNvSpPr>
              <a:spLocks noChangeArrowheads="1"/>
            </p:cNvSpPr>
            <p:nvPr/>
          </p:nvSpPr>
          <p:spPr bwMode="auto">
            <a:xfrm>
              <a:off x="1665" y="187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1</a:t>
              </a:r>
              <a:endParaRPr lang="en-US" altLang="en-US">
                <a:solidFill>
                  <a:srgbClr val="000000"/>
                </a:solidFill>
              </a:endParaRPr>
            </a:p>
          </p:txBody>
        </p:sp>
        <p:sp>
          <p:nvSpPr>
            <p:cNvPr id="29715" name="Rectangle 17"/>
            <p:cNvSpPr>
              <a:spLocks noChangeArrowheads="1"/>
            </p:cNvSpPr>
            <p:nvPr/>
          </p:nvSpPr>
          <p:spPr bwMode="auto">
            <a:xfrm>
              <a:off x="3792" y="1841"/>
              <a:ext cx="1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m</a:t>
              </a:r>
              <a:endParaRPr lang="en-US" altLang="en-US">
                <a:solidFill>
                  <a:srgbClr val="000000"/>
                </a:solidFill>
              </a:endParaRPr>
            </a:p>
          </p:txBody>
        </p:sp>
        <p:sp>
          <p:nvSpPr>
            <p:cNvPr id="29716" name="Rectangle 18"/>
            <p:cNvSpPr>
              <a:spLocks noChangeArrowheads="1"/>
            </p:cNvSpPr>
            <p:nvPr/>
          </p:nvSpPr>
          <p:spPr bwMode="auto">
            <a:xfrm>
              <a:off x="3911" y="1912"/>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2</a:t>
              </a:r>
              <a:endParaRPr lang="en-US" altLang="en-US">
                <a:solidFill>
                  <a:srgbClr val="000000"/>
                </a:solidFill>
              </a:endParaRPr>
            </a:p>
          </p:txBody>
        </p:sp>
        <p:sp>
          <p:nvSpPr>
            <p:cNvPr id="29717" name="Rectangle 19"/>
            <p:cNvSpPr>
              <a:spLocks noChangeArrowheads="1"/>
            </p:cNvSpPr>
            <p:nvPr/>
          </p:nvSpPr>
          <p:spPr bwMode="auto">
            <a:xfrm>
              <a:off x="361" y="149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a:t>
              </a:r>
              <a:endParaRPr lang="en-US" altLang="en-US">
                <a:solidFill>
                  <a:srgbClr val="000000"/>
                </a:solidFill>
              </a:endParaRPr>
            </a:p>
          </p:txBody>
        </p:sp>
        <p:sp>
          <p:nvSpPr>
            <p:cNvPr id="29718" name="Rectangle 20"/>
            <p:cNvSpPr>
              <a:spLocks noChangeArrowheads="1"/>
            </p:cNvSpPr>
            <p:nvPr/>
          </p:nvSpPr>
          <p:spPr bwMode="auto">
            <a:xfrm>
              <a:off x="441" y="1564"/>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1</a:t>
              </a:r>
              <a:endParaRPr lang="en-US" altLang="en-US">
                <a:solidFill>
                  <a:srgbClr val="000000"/>
                </a:solidFill>
              </a:endParaRPr>
            </a:p>
          </p:txBody>
        </p:sp>
        <p:sp>
          <p:nvSpPr>
            <p:cNvPr id="29719" name="Rectangle 21"/>
            <p:cNvSpPr>
              <a:spLocks noChangeArrowheads="1"/>
            </p:cNvSpPr>
            <p:nvPr/>
          </p:nvSpPr>
          <p:spPr bwMode="auto">
            <a:xfrm>
              <a:off x="361" y="220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a:t>
              </a:r>
              <a:endParaRPr lang="en-US" altLang="en-US">
                <a:solidFill>
                  <a:srgbClr val="000000"/>
                </a:solidFill>
              </a:endParaRPr>
            </a:p>
          </p:txBody>
        </p:sp>
        <p:sp>
          <p:nvSpPr>
            <p:cNvPr id="29720" name="Rectangle 22"/>
            <p:cNvSpPr>
              <a:spLocks noChangeArrowheads="1"/>
            </p:cNvSpPr>
            <p:nvPr/>
          </p:nvSpPr>
          <p:spPr bwMode="auto">
            <a:xfrm>
              <a:off x="441" y="2278"/>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500">
                  <a:solidFill>
                    <a:srgbClr val="000000"/>
                  </a:solidFill>
                  <a:latin typeface="Arial" panose="020B0604020202020204" pitchFamily="34" charset="0"/>
                </a:rPr>
                <a:t>2</a:t>
              </a:r>
              <a:endParaRPr lang="en-US" altLang="en-US">
                <a:solidFill>
                  <a:srgbClr val="000000"/>
                </a:solidFill>
              </a:endParaRPr>
            </a:p>
          </p:txBody>
        </p:sp>
        <p:sp>
          <p:nvSpPr>
            <p:cNvPr id="29721" name="Rectangle 23"/>
            <p:cNvSpPr>
              <a:spLocks noChangeArrowheads="1"/>
            </p:cNvSpPr>
            <p:nvPr/>
          </p:nvSpPr>
          <p:spPr bwMode="auto">
            <a:xfrm>
              <a:off x="4841" y="2131"/>
              <a:ext cx="5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Physical </a:t>
              </a:r>
              <a:endParaRPr lang="en-US" altLang="en-US">
                <a:solidFill>
                  <a:srgbClr val="000000"/>
                </a:solidFill>
              </a:endParaRPr>
            </a:p>
          </p:txBody>
        </p:sp>
        <p:sp>
          <p:nvSpPr>
            <p:cNvPr id="29722" name="Rectangle 24"/>
            <p:cNvSpPr>
              <a:spLocks noChangeArrowheads="1"/>
            </p:cNvSpPr>
            <p:nvPr/>
          </p:nvSpPr>
          <p:spPr bwMode="auto">
            <a:xfrm>
              <a:off x="4986" y="230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time</a:t>
              </a:r>
              <a:endParaRPr lang="en-US" altLang="en-US">
                <a:solidFill>
                  <a:srgbClr val="000000"/>
                </a:solidFill>
              </a:endParaRPr>
            </a:p>
          </p:txBody>
        </p:sp>
        <p:sp>
          <p:nvSpPr>
            <p:cNvPr id="29723" name="Oval 25"/>
            <p:cNvSpPr>
              <a:spLocks noChangeArrowheads="1"/>
            </p:cNvSpPr>
            <p:nvPr/>
          </p:nvSpPr>
          <p:spPr bwMode="auto">
            <a:xfrm>
              <a:off x="3846"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24" name="Oval 27"/>
            <p:cNvSpPr>
              <a:spLocks noChangeArrowheads="1"/>
            </p:cNvSpPr>
            <p:nvPr/>
          </p:nvSpPr>
          <p:spPr bwMode="auto">
            <a:xfrm>
              <a:off x="852" y="1465"/>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25" name="Rectangle 28"/>
            <p:cNvSpPr>
              <a:spLocks noChangeArrowheads="1"/>
            </p:cNvSpPr>
            <p:nvPr/>
          </p:nvSpPr>
          <p:spPr bwMode="auto">
            <a:xfrm>
              <a:off x="825"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26" name="Rectangle 29"/>
            <p:cNvSpPr>
              <a:spLocks noChangeArrowheads="1"/>
            </p:cNvSpPr>
            <p:nvPr/>
          </p:nvSpPr>
          <p:spPr bwMode="auto">
            <a:xfrm>
              <a:off x="918"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27" name="Rectangle 30"/>
            <p:cNvSpPr>
              <a:spLocks noChangeArrowheads="1"/>
            </p:cNvSpPr>
            <p:nvPr/>
          </p:nvSpPr>
          <p:spPr bwMode="auto">
            <a:xfrm>
              <a:off x="917"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0</a:t>
              </a:r>
              <a:endParaRPr lang="en-US" altLang="en-US">
                <a:solidFill>
                  <a:srgbClr val="000000"/>
                </a:solidFill>
              </a:endParaRPr>
            </a:p>
          </p:txBody>
        </p:sp>
        <p:sp>
          <p:nvSpPr>
            <p:cNvPr id="29728" name="Rectangle 32"/>
            <p:cNvSpPr>
              <a:spLocks noChangeArrowheads="1"/>
            </p:cNvSpPr>
            <p:nvPr/>
          </p:nvSpPr>
          <p:spPr bwMode="auto">
            <a:xfrm>
              <a:off x="3494" y="2757"/>
              <a:ext cx="9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Consistent cut</a:t>
              </a:r>
              <a:endParaRPr lang="en-US" altLang="en-US">
                <a:solidFill>
                  <a:srgbClr val="000000"/>
                </a:solidFill>
              </a:endParaRPr>
            </a:p>
          </p:txBody>
        </p:sp>
        <p:sp>
          <p:nvSpPr>
            <p:cNvPr id="29729" name="Rectangle 33"/>
            <p:cNvSpPr>
              <a:spLocks noChangeArrowheads="1"/>
            </p:cNvSpPr>
            <p:nvPr/>
          </p:nvSpPr>
          <p:spPr bwMode="auto">
            <a:xfrm>
              <a:off x="1966" y="2826"/>
              <a:ext cx="100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Inconsistent cut</a:t>
              </a:r>
              <a:endParaRPr lang="en-US" altLang="en-US">
                <a:solidFill>
                  <a:srgbClr val="000000"/>
                </a:solidFill>
              </a:endParaRPr>
            </a:p>
          </p:txBody>
        </p:sp>
        <p:sp>
          <p:nvSpPr>
            <p:cNvPr id="29730" name="Oval 34"/>
            <p:cNvSpPr>
              <a:spLocks noChangeArrowheads="1"/>
            </p:cNvSpPr>
            <p:nvPr/>
          </p:nvSpPr>
          <p:spPr bwMode="auto">
            <a:xfrm>
              <a:off x="2313" y="2218"/>
              <a:ext cx="72"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31" name="Oval 35"/>
            <p:cNvSpPr>
              <a:spLocks noChangeArrowheads="1"/>
            </p:cNvSpPr>
            <p:nvPr/>
          </p:nvSpPr>
          <p:spPr bwMode="auto">
            <a:xfrm>
              <a:off x="2759" y="2218"/>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32" name="Oval 36"/>
            <p:cNvSpPr>
              <a:spLocks noChangeArrowheads="1"/>
            </p:cNvSpPr>
            <p:nvPr/>
          </p:nvSpPr>
          <p:spPr bwMode="auto">
            <a:xfrm>
              <a:off x="3472" y="2218"/>
              <a:ext cx="71" cy="77"/>
            </a:xfrm>
            <a:prstGeom prst="ellipse">
              <a:avLst/>
            </a:prstGeom>
            <a:solidFill>
              <a:srgbClr val="000000"/>
            </a:solidFill>
            <a:ln w="28575">
              <a:solidFill>
                <a:srgbClr val="000000"/>
              </a:solidFill>
              <a:round/>
              <a:headEnd/>
              <a:tailEnd/>
            </a:ln>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endParaRPr lang="en-US" altLang="en-US">
                <a:solidFill>
                  <a:srgbClr val="000000"/>
                </a:solidFill>
              </a:endParaRPr>
            </a:p>
          </p:txBody>
        </p:sp>
        <p:sp>
          <p:nvSpPr>
            <p:cNvPr id="29733" name="Rectangle 37"/>
            <p:cNvSpPr>
              <a:spLocks noChangeArrowheads="1"/>
            </p:cNvSpPr>
            <p:nvPr/>
          </p:nvSpPr>
          <p:spPr bwMode="auto">
            <a:xfrm>
              <a:off x="1351"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34" name="Rectangle 38"/>
            <p:cNvSpPr>
              <a:spLocks noChangeArrowheads="1"/>
            </p:cNvSpPr>
            <p:nvPr/>
          </p:nvSpPr>
          <p:spPr bwMode="auto">
            <a:xfrm>
              <a:off x="1450"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35" name="Rectangle 39"/>
            <p:cNvSpPr>
              <a:spLocks noChangeArrowheads="1"/>
            </p:cNvSpPr>
            <p:nvPr/>
          </p:nvSpPr>
          <p:spPr bwMode="auto">
            <a:xfrm>
              <a:off x="1450"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36" name="Rectangle 40"/>
            <p:cNvSpPr>
              <a:spLocks noChangeArrowheads="1"/>
            </p:cNvSpPr>
            <p:nvPr/>
          </p:nvSpPr>
          <p:spPr bwMode="auto">
            <a:xfrm>
              <a:off x="1905"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37" name="Rectangle 41"/>
            <p:cNvSpPr>
              <a:spLocks noChangeArrowheads="1"/>
            </p:cNvSpPr>
            <p:nvPr/>
          </p:nvSpPr>
          <p:spPr bwMode="auto">
            <a:xfrm>
              <a:off x="2004"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38" name="Rectangle 42"/>
            <p:cNvSpPr>
              <a:spLocks noChangeArrowheads="1"/>
            </p:cNvSpPr>
            <p:nvPr/>
          </p:nvSpPr>
          <p:spPr bwMode="auto">
            <a:xfrm>
              <a:off x="2006"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9739" name="Rectangle 43"/>
            <p:cNvSpPr>
              <a:spLocks noChangeArrowheads="1"/>
            </p:cNvSpPr>
            <p:nvPr/>
          </p:nvSpPr>
          <p:spPr bwMode="auto">
            <a:xfrm>
              <a:off x="3848" y="124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40" name="Rectangle 44"/>
            <p:cNvSpPr>
              <a:spLocks noChangeArrowheads="1"/>
            </p:cNvSpPr>
            <p:nvPr/>
          </p:nvSpPr>
          <p:spPr bwMode="auto">
            <a:xfrm>
              <a:off x="3947" y="132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41" name="Rectangle 45"/>
            <p:cNvSpPr>
              <a:spLocks noChangeArrowheads="1"/>
            </p:cNvSpPr>
            <p:nvPr/>
          </p:nvSpPr>
          <p:spPr bwMode="auto">
            <a:xfrm>
              <a:off x="3949" y="1191"/>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3</a:t>
              </a:r>
              <a:endParaRPr lang="en-US" altLang="en-US">
                <a:solidFill>
                  <a:srgbClr val="000000"/>
                </a:solidFill>
              </a:endParaRPr>
            </a:p>
          </p:txBody>
        </p:sp>
        <p:sp>
          <p:nvSpPr>
            <p:cNvPr id="29742" name="Rectangle 46"/>
            <p:cNvSpPr>
              <a:spLocks noChangeArrowheads="1"/>
            </p:cNvSpPr>
            <p:nvPr/>
          </p:nvSpPr>
          <p:spPr bwMode="auto">
            <a:xfrm>
              <a:off x="2320"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43" name="Rectangle 47"/>
            <p:cNvSpPr>
              <a:spLocks noChangeArrowheads="1"/>
            </p:cNvSpPr>
            <p:nvPr/>
          </p:nvSpPr>
          <p:spPr bwMode="auto">
            <a:xfrm>
              <a:off x="2419"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9744" name="Rectangle 48"/>
            <p:cNvSpPr>
              <a:spLocks noChangeArrowheads="1"/>
            </p:cNvSpPr>
            <p:nvPr/>
          </p:nvSpPr>
          <p:spPr bwMode="auto">
            <a:xfrm>
              <a:off x="2421"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0</a:t>
              </a:r>
              <a:endParaRPr lang="en-US" altLang="en-US">
                <a:solidFill>
                  <a:srgbClr val="000000"/>
                </a:solidFill>
              </a:endParaRPr>
            </a:p>
          </p:txBody>
        </p:sp>
        <p:sp>
          <p:nvSpPr>
            <p:cNvPr id="29745" name="Rectangle 49"/>
            <p:cNvSpPr>
              <a:spLocks noChangeArrowheads="1"/>
            </p:cNvSpPr>
            <p:nvPr/>
          </p:nvSpPr>
          <p:spPr bwMode="auto">
            <a:xfrm>
              <a:off x="2770"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46" name="Rectangle 50"/>
            <p:cNvSpPr>
              <a:spLocks noChangeArrowheads="1"/>
            </p:cNvSpPr>
            <p:nvPr/>
          </p:nvSpPr>
          <p:spPr bwMode="auto">
            <a:xfrm>
              <a:off x="2869"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9747" name="Rectangle 51"/>
            <p:cNvSpPr>
              <a:spLocks noChangeArrowheads="1"/>
            </p:cNvSpPr>
            <p:nvPr/>
          </p:nvSpPr>
          <p:spPr bwMode="auto">
            <a:xfrm>
              <a:off x="2871"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1</a:t>
              </a:r>
              <a:endParaRPr lang="en-US" altLang="en-US">
                <a:solidFill>
                  <a:srgbClr val="000000"/>
                </a:solidFill>
              </a:endParaRPr>
            </a:p>
          </p:txBody>
        </p:sp>
        <p:sp>
          <p:nvSpPr>
            <p:cNvPr id="29748" name="Rectangle 52"/>
            <p:cNvSpPr>
              <a:spLocks noChangeArrowheads="1"/>
            </p:cNvSpPr>
            <p:nvPr/>
          </p:nvSpPr>
          <p:spPr bwMode="auto">
            <a:xfrm>
              <a:off x="3483" y="242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latin typeface="Arial" panose="020B0604020202020204" pitchFamily="34" charset="0"/>
                </a:rPr>
                <a:t>e</a:t>
              </a:r>
              <a:endParaRPr lang="en-US" altLang="en-US">
                <a:solidFill>
                  <a:srgbClr val="000000"/>
                </a:solidFill>
              </a:endParaRPr>
            </a:p>
          </p:txBody>
        </p:sp>
        <p:sp>
          <p:nvSpPr>
            <p:cNvPr id="29749" name="Rectangle 53"/>
            <p:cNvSpPr>
              <a:spLocks noChangeArrowheads="1"/>
            </p:cNvSpPr>
            <p:nvPr/>
          </p:nvSpPr>
          <p:spPr bwMode="auto">
            <a:xfrm>
              <a:off x="3582" y="2485"/>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9750" name="Rectangle 54"/>
            <p:cNvSpPr>
              <a:spLocks noChangeArrowheads="1"/>
            </p:cNvSpPr>
            <p:nvPr/>
          </p:nvSpPr>
          <p:spPr bwMode="auto">
            <a:xfrm>
              <a:off x="3584" y="2369"/>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300">
                  <a:solidFill>
                    <a:srgbClr val="000000"/>
                  </a:solidFill>
                  <a:latin typeface="Helvetica" panose="020B0604020202020204" pitchFamily="34" charset="0"/>
                </a:rPr>
                <a:t>2</a:t>
              </a:r>
              <a:endParaRPr lang="en-US" altLang="en-US">
                <a:solidFill>
                  <a:srgbClr val="000000"/>
                </a:solidFill>
              </a:endParaRPr>
            </a:p>
          </p:txBody>
        </p:sp>
        <p:sp>
          <p:nvSpPr>
            <p:cNvPr id="29751" name="Freeform 56"/>
            <p:cNvSpPr>
              <a:spLocks/>
            </p:cNvSpPr>
            <p:nvPr/>
          </p:nvSpPr>
          <p:spPr bwMode="auto">
            <a:xfrm>
              <a:off x="1060" y="1233"/>
              <a:ext cx="1556" cy="1515"/>
            </a:xfrm>
            <a:custGeom>
              <a:avLst/>
              <a:gdLst>
                <a:gd name="T0" fmla="*/ 39 w 1556"/>
                <a:gd name="T1" fmla="*/ 0 h 1515"/>
                <a:gd name="T2" fmla="*/ 211 w 1556"/>
                <a:gd name="T3" fmla="*/ 376 h 1515"/>
                <a:gd name="T4" fmla="*/ 1305 w 1556"/>
                <a:gd name="T5" fmla="*/ 762 h 1515"/>
                <a:gd name="T6" fmla="*/ 1556 w 1556"/>
                <a:gd name="T7" fmla="*/ 1515 h 1515"/>
                <a:gd name="T8" fmla="*/ 0 60000 65536"/>
                <a:gd name="T9" fmla="*/ 0 60000 65536"/>
                <a:gd name="T10" fmla="*/ 0 60000 65536"/>
                <a:gd name="T11" fmla="*/ 0 60000 65536"/>
                <a:gd name="T12" fmla="*/ 0 w 1556"/>
                <a:gd name="T13" fmla="*/ 0 h 1515"/>
                <a:gd name="T14" fmla="*/ 1556 w 1556"/>
                <a:gd name="T15" fmla="*/ 1515 h 1515"/>
              </a:gdLst>
              <a:ahLst/>
              <a:cxnLst>
                <a:cxn ang="T8">
                  <a:pos x="T0" y="T1"/>
                </a:cxn>
                <a:cxn ang="T9">
                  <a:pos x="T2" y="T3"/>
                </a:cxn>
                <a:cxn ang="T10">
                  <a:pos x="T4" y="T5"/>
                </a:cxn>
                <a:cxn ang="T11">
                  <a:pos x="T6" y="T7"/>
                </a:cxn>
              </a:cxnLst>
              <a:rect l="T12" t="T13" r="T14" b="T15"/>
              <a:pathLst>
                <a:path w="1556" h="1515">
                  <a:moveTo>
                    <a:pt x="39" y="0"/>
                  </a:moveTo>
                  <a:cubicBezTo>
                    <a:pt x="68" y="63"/>
                    <a:pt x="0" y="249"/>
                    <a:pt x="211" y="376"/>
                  </a:cubicBezTo>
                  <a:cubicBezTo>
                    <a:pt x="422" y="503"/>
                    <a:pt x="1081" y="572"/>
                    <a:pt x="1305" y="762"/>
                  </a:cubicBezTo>
                  <a:cubicBezTo>
                    <a:pt x="1529" y="952"/>
                    <a:pt x="1518" y="1391"/>
                    <a:pt x="1556" y="1515"/>
                  </a:cubicBezTo>
                </a:path>
              </a:pathLst>
            </a:cu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sp>
          <p:nvSpPr>
            <p:cNvPr id="29752" name="Freeform 57"/>
            <p:cNvSpPr>
              <a:spLocks/>
            </p:cNvSpPr>
            <p:nvPr/>
          </p:nvSpPr>
          <p:spPr bwMode="auto">
            <a:xfrm>
              <a:off x="2991" y="1249"/>
              <a:ext cx="849" cy="1515"/>
            </a:xfrm>
            <a:custGeom>
              <a:avLst/>
              <a:gdLst>
                <a:gd name="T0" fmla="*/ 11 w 1556"/>
                <a:gd name="T1" fmla="*/ 0 h 1515"/>
                <a:gd name="T2" fmla="*/ 63 w 1556"/>
                <a:gd name="T3" fmla="*/ 376 h 1515"/>
                <a:gd name="T4" fmla="*/ 388 w 1556"/>
                <a:gd name="T5" fmla="*/ 762 h 1515"/>
                <a:gd name="T6" fmla="*/ 463 w 1556"/>
                <a:gd name="T7" fmla="*/ 1515 h 1515"/>
                <a:gd name="T8" fmla="*/ 0 60000 65536"/>
                <a:gd name="T9" fmla="*/ 0 60000 65536"/>
                <a:gd name="T10" fmla="*/ 0 60000 65536"/>
                <a:gd name="T11" fmla="*/ 0 60000 65536"/>
                <a:gd name="T12" fmla="*/ 0 w 1556"/>
                <a:gd name="T13" fmla="*/ 0 h 1515"/>
                <a:gd name="T14" fmla="*/ 1556 w 1556"/>
                <a:gd name="T15" fmla="*/ 1515 h 1515"/>
              </a:gdLst>
              <a:ahLst/>
              <a:cxnLst>
                <a:cxn ang="T8">
                  <a:pos x="T0" y="T1"/>
                </a:cxn>
                <a:cxn ang="T9">
                  <a:pos x="T2" y="T3"/>
                </a:cxn>
                <a:cxn ang="T10">
                  <a:pos x="T4" y="T5"/>
                </a:cxn>
                <a:cxn ang="T11">
                  <a:pos x="T6" y="T7"/>
                </a:cxn>
              </a:cxnLst>
              <a:rect l="T12" t="T13" r="T14" b="T15"/>
              <a:pathLst>
                <a:path w="1556" h="1515">
                  <a:moveTo>
                    <a:pt x="39" y="0"/>
                  </a:moveTo>
                  <a:cubicBezTo>
                    <a:pt x="68" y="63"/>
                    <a:pt x="0" y="249"/>
                    <a:pt x="211" y="376"/>
                  </a:cubicBezTo>
                  <a:cubicBezTo>
                    <a:pt x="422" y="503"/>
                    <a:pt x="1081" y="572"/>
                    <a:pt x="1305" y="762"/>
                  </a:cubicBezTo>
                  <a:cubicBezTo>
                    <a:pt x="1529" y="952"/>
                    <a:pt x="1518" y="1391"/>
                    <a:pt x="1556" y="1515"/>
                  </a:cubicBezTo>
                </a:path>
              </a:pathLst>
            </a:cu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400" eaLnBrk="0" fontAlgn="base" hangingPunct="0">
                <a:spcBef>
                  <a:spcPct val="0"/>
                </a:spcBef>
                <a:spcAft>
                  <a:spcPct val="0"/>
                </a:spcAft>
              </a:pPr>
              <a:endParaRPr lang="en-US" sz="2400">
                <a:solidFill>
                  <a:srgbClr val="000000"/>
                </a:solidFill>
                <a:latin typeface="Times" panose="02020603050405020304" pitchFamily="18" charset="0"/>
              </a:endParaRPr>
            </a:p>
          </p:txBody>
        </p:sp>
      </p:grpSp>
    </p:spTree>
    <p:extLst>
      <p:ext uri="{BB962C8B-B14F-4D97-AF65-F5344CB8AC3E}">
        <p14:creationId xmlns:p14="http://schemas.microsoft.com/office/powerpoint/2010/main" val="1385425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Consistent cut</a:t>
            </a:r>
          </a:p>
        </p:txBody>
      </p:sp>
      <p:sp>
        <p:nvSpPr>
          <p:cNvPr id="30723" name="Content Placeholder 2"/>
          <p:cNvSpPr>
            <a:spLocks noGrp="1"/>
          </p:cNvSpPr>
          <p:nvPr>
            <p:ph idx="1"/>
          </p:nvPr>
        </p:nvSpPr>
        <p:spPr>
          <a:xfrm>
            <a:off x="1981200" y="1447801"/>
            <a:ext cx="8178800" cy="3497263"/>
          </a:xfrm>
        </p:spPr>
        <p:txBody>
          <a:bodyPr/>
          <a:lstStyle/>
          <a:p>
            <a:r>
              <a:rPr lang="en-US" altLang="en-US" sz="2400" dirty="0"/>
              <a:t>A cut C is consistent if, for each event it contains, it also contains all the events that happened-before that event. </a:t>
            </a:r>
          </a:p>
          <a:p>
            <a:endParaRPr lang="en-US" altLang="en-US" sz="2400" dirty="0"/>
          </a:p>
          <a:p>
            <a:endParaRPr lang="en-US" altLang="en-US" sz="2400" dirty="0"/>
          </a:p>
          <a:p>
            <a:r>
              <a:rPr lang="en-US" altLang="en-US" sz="2400" dirty="0"/>
              <a:t>A consistent global state is one that corresponds to a consistent cut. </a:t>
            </a:r>
          </a:p>
          <a:p>
            <a:r>
              <a:rPr lang="en-US" altLang="en-US" sz="2400" dirty="0"/>
              <a:t>A run is a total ordering of all the events in a global history that is consistent with each local history’s ordering. </a:t>
            </a:r>
          </a:p>
          <a:p>
            <a:r>
              <a:rPr lang="en-US" altLang="en-US" sz="2400" dirty="0"/>
              <a:t>A linearization or consistent run is an ordering of the events in a global history that is consistent with this happened-before relation. </a:t>
            </a:r>
          </a:p>
          <a:p>
            <a:endParaRPr lang="en-US" altLang="en-US" dirty="0" smtClean="0"/>
          </a:p>
        </p:txBody>
      </p:sp>
      <p:graphicFrame>
        <p:nvGraphicFramePr>
          <p:cNvPr id="30725" name="Object 4"/>
          <p:cNvGraphicFramePr>
            <a:graphicFrameLocks noChangeAspect="1"/>
          </p:cNvGraphicFramePr>
          <p:nvPr/>
        </p:nvGraphicFramePr>
        <p:xfrm>
          <a:off x="2552700" y="2427289"/>
          <a:ext cx="5537200" cy="471487"/>
        </p:xfrm>
        <a:graphic>
          <a:graphicData uri="http://schemas.openxmlformats.org/presentationml/2006/ole">
            <mc:AlternateContent xmlns:mc="http://schemas.openxmlformats.org/markup-compatibility/2006">
              <mc:Choice xmlns:v="urn:schemas-microsoft-com:vml" Requires="v">
                <p:oleObj spid="_x0000_s5133" name="Equation" r:id="rId3" imgW="2260600" imgH="203200" progId="Equation.DSMT4">
                  <p:embed/>
                </p:oleObj>
              </mc:Choice>
              <mc:Fallback>
                <p:oleObj name="Equation" r:id="rId3" imgW="2260600" imgH="203200" progId="Equation.DSMT4">
                  <p:embed/>
                  <p:pic>
                    <p:nvPicPr>
                      <p:cNvPr id="3072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27289"/>
                        <a:ext cx="55372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408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1615440" y="142650"/>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a:t>Clocks</a:t>
            </a:r>
          </a:p>
        </p:txBody>
      </p:sp>
      <p:sp>
        <p:nvSpPr>
          <p:cNvPr id="8194" name="Rectangle 2"/>
          <p:cNvSpPr>
            <a:spLocks noGrp="1" noChangeArrowheads="1"/>
          </p:cNvSpPr>
          <p:nvPr>
            <p:ph type="body" idx="4294967295"/>
          </p:nvPr>
        </p:nvSpPr>
        <p:spPr>
          <a:xfrm>
            <a:off x="1615440" y="778919"/>
            <a:ext cx="9514114" cy="5040312"/>
          </a:xfrm>
          <a:ln/>
        </p:spPr>
        <p:txBody>
          <a:bodyPr>
            <a:noAutofit/>
          </a:bodyPr>
          <a:lstStyle/>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How to timestamp events</a:t>
            </a:r>
          </a:p>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Each computer owns physical clock</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Counts oscillations occurring in a crystal at a definite frequency</a:t>
            </a:r>
          </a:p>
          <a:p>
            <a:pPr>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Software clock </a:t>
            </a:r>
            <a:r>
              <a:rPr lang="en-US" altLang="en-US" sz="2800" i="1" dirty="0"/>
              <a:t>C</a:t>
            </a:r>
            <a:r>
              <a:rPr lang="en-US" altLang="en-US" sz="2800" i="1" baseline="-25000" dirty="0"/>
              <a:t>i</a:t>
            </a:r>
            <a:r>
              <a:rPr lang="en-US" altLang="en-US" sz="2800" i="1" dirty="0"/>
              <a:t>(t) = </a:t>
            </a:r>
            <a:r>
              <a:rPr lang="el-GR" altLang="en-US" sz="2800" i="1" dirty="0">
                <a:cs typeface="Arial" panose="020B0604020202020204" pitchFamily="34" charset="0"/>
              </a:rPr>
              <a:t>α</a:t>
            </a:r>
            <a:r>
              <a:rPr lang="fi-FI" altLang="en-US" sz="2800" i="1" dirty="0">
                <a:cs typeface="Arial" panose="020B0604020202020204" pitchFamily="34" charset="0"/>
              </a:rPr>
              <a:t>H</a:t>
            </a:r>
            <a:r>
              <a:rPr lang="fi-FI" altLang="en-US" sz="2800" i="1" baseline="-25000" dirty="0">
                <a:cs typeface="Arial" panose="020B0604020202020204" pitchFamily="34" charset="0"/>
              </a:rPr>
              <a:t>i</a:t>
            </a:r>
            <a:r>
              <a:rPr lang="fi-FI" altLang="en-US" sz="2800" i="1" dirty="0">
                <a:cs typeface="Arial" panose="020B0604020202020204" pitchFamily="34" charset="0"/>
              </a:rPr>
              <a:t>(t) + </a:t>
            </a:r>
            <a:r>
              <a:rPr lang="el-GR" altLang="en-US" sz="2800" i="1" dirty="0">
                <a:cs typeface="Arial" panose="020B0604020202020204" pitchFamily="34" charset="0"/>
              </a:rPr>
              <a:t>β</a:t>
            </a:r>
            <a:r>
              <a:rPr lang="en-US" altLang="en-US" sz="2800" dirty="0"/>
              <a:t> </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Approximate measure for real, physical time </a:t>
            </a:r>
            <a:r>
              <a:rPr lang="en-US" altLang="en-US" sz="2400" i="1" dirty="0"/>
              <a:t>t</a:t>
            </a:r>
            <a:r>
              <a:rPr lang="en-US" altLang="en-US" sz="2400" dirty="0"/>
              <a:t> for process </a:t>
            </a:r>
            <a:r>
              <a:rPr lang="en-US" altLang="en-US" sz="2400" i="1" dirty="0"/>
              <a:t>p</a:t>
            </a:r>
            <a:r>
              <a:rPr lang="en-US" altLang="en-US" sz="2400" i="1" baseline="-25000" dirty="0"/>
              <a:t>i</a:t>
            </a:r>
            <a:r>
              <a:rPr lang="en-US" altLang="en-US" sz="2400" dirty="0"/>
              <a:t>:</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i="1" dirty="0">
                <a:cs typeface="Arial" panose="020B0604020202020204" pitchFamily="34" charset="0"/>
              </a:rPr>
              <a:t>H</a:t>
            </a:r>
            <a:r>
              <a:rPr lang="fi-FI" altLang="en-US" sz="2400" i="1" baseline="-25000" dirty="0">
                <a:cs typeface="Arial" panose="020B0604020202020204" pitchFamily="34" charset="0"/>
              </a:rPr>
              <a:t>i</a:t>
            </a:r>
            <a:r>
              <a:rPr lang="fi-FI" altLang="en-US" sz="2400" i="1" dirty="0">
                <a:cs typeface="Arial" panose="020B0604020202020204" pitchFamily="34" charset="0"/>
              </a:rPr>
              <a:t>(t)</a:t>
            </a:r>
            <a:r>
              <a:rPr lang="fi-FI" altLang="en-US" sz="2400" dirty="0">
                <a:cs typeface="Arial" panose="020B0604020202020204" pitchFamily="34" charset="0"/>
              </a:rPr>
              <a:t> is hardware clock value</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l-GR" altLang="en-US" sz="2400" i="1" dirty="0">
                <a:cs typeface="Arial" panose="020B0604020202020204" pitchFamily="34" charset="0"/>
              </a:rPr>
              <a:t>α</a:t>
            </a:r>
            <a:r>
              <a:rPr lang="fi-FI" altLang="en-US" sz="2400" dirty="0">
                <a:cs typeface="Arial" panose="020B0604020202020204" pitchFamily="34" charset="0"/>
              </a:rPr>
              <a:t> is scale value</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l-GR" altLang="en-US" sz="2400" i="1" dirty="0">
                <a:cs typeface="Arial" panose="020B0604020202020204" pitchFamily="34" charset="0"/>
              </a:rPr>
              <a:t>β</a:t>
            </a:r>
            <a:r>
              <a:rPr lang="fi-FI" altLang="en-US" sz="2400" dirty="0">
                <a:cs typeface="Arial" panose="020B0604020202020204" pitchFamily="34" charset="0"/>
              </a:rPr>
              <a:t> is offset</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dirty="0">
                <a:cs typeface="Arial" panose="020B0604020202020204" pitchFamily="34" charset="0"/>
              </a:rPr>
              <a:t>I.e. could be </a:t>
            </a:r>
            <a:r>
              <a:rPr lang="fi-FI" altLang="en-US" sz="2400" dirty="0"/>
              <a:t>64-bit value of the number of nanoseconds that have elapsed at time t since a convenient reference time</a:t>
            </a:r>
          </a:p>
          <a:p>
            <a:pPr lvl="1">
              <a:lnSpc>
                <a:spcPct val="9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dirty="0"/>
              <a:t>Note that successive events will correspond to different timestamps only if clock resolution is smaller than the time interval between successive events</a:t>
            </a:r>
          </a:p>
        </p:txBody>
      </p:sp>
    </p:spTree>
    <p:extLst>
      <p:ext uri="{BB962C8B-B14F-4D97-AF65-F5344CB8AC3E}">
        <p14:creationId xmlns:p14="http://schemas.microsoft.com/office/powerpoint/2010/main" val="7874858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Global state predicate</a:t>
            </a:r>
          </a:p>
        </p:txBody>
      </p:sp>
      <p:sp>
        <p:nvSpPr>
          <p:cNvPr id="31747" name="Content Placeholder 2"/>
          <p:cNvSpPr>
            <a:spLocks noGrp="1"/>
          </p:cNvSpPr>
          <p:nvPr>
            <p:ph idx="1"/>
          </p:nvPr>
        </p:nvSpPr>
        <p:spPr/>
        <p:txBody>
          <a:bodyPr/>
          <a:lstStyle/>
          <a:p>
            <a:r>
              <a:rPr lang="en-US" altLang="en-US" sz="2400" dirty="0"/>
              <a:t>Global state predicate is a function that maps from the set of global states of processes n the system to true or false. </a:t>
            </a:r>
          </a:p>
          <a:p>
            <a:r>
              <a:rPr lang="en-US" altLang="en-US" sz="2400" dirty="0"/>
              <a:t>Stable characteristics associated with object being garbage, deadlocked or terminated: once the system enters a state in which the predicate is True. It remains True in all future states reachable from that state. </a:t>
            </a:r>
          </a:p>
          <a:p>
            <a:r>
              <a:rPr lang="en-US" altLang="en-US" sz="2400" dirty="0"/>
              <a:t>Safety (evaluates to deadlocked false for all states reachable from S0) </a:t>
            </a:r>
          </a:p>
          <a:p>
            <a:r>
              <a:rPr lang="en-US" altLang="en-US" sz="2400" dirty="0"/>
              <a:t>Liveness ( evaluate to reaching termination true for some of the states reachable from S0)</a:t>
            </a:r>
          </a:p>
          <a:p>
            <a:endParaRPr lang="en-US" altLang="en-US" dirty="0" smtClean="0"/>
          </a:p>
        </p:txBody>
      </p:sp>
    </p:spTree>
    <p:extLst>
      <p:ext uri="{BB962C8B-B14F-4D97-AF65-F5344CB8AC3E}">
        <p14:creationId xmlns:p14="http://schemas.microsoft.com/office/powerpoint/2010/main" val="16600360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altLang="en-US" dirty="0" err="1" smtClean="0"/>
              <a:t>Chandy</a:t>
            </a:r>
            <a:r>
              <a:rPr lang="en-GB" altLang="en-US" dirty="0" smtClean="0"/>
              <a:t> and </a:t>
            </a:r>
            <a:r>
              <a:rPr lang="en-GB" altLang="en-US" dirty="0" err="1" smtClean="0"/>
              <a:t>Lamport’s</a:t>
            </a:r>
            <a:r>
              <a:rPr lang="en-GB" altLang="en-US" dirty="0" smtClean="0"/>
              <a:t> ‘snapshot’ algorithm</a:t>
            </a:r>
            <a:endParaRPr lang="en-US" altLang="en-US" dirty="0" smtClean="0"/>
          </a:p>
        </p:txBody>
      </p:sp>
      <p:sp>
        <p:nvSpPr>
          <p:cNvPr id="32771" name="Content Placeholder 2"/>
          <p:cNvSpPr>
            <a:spLocks noGrp="1"/>
          </p:cNvSpPr>
          <p:nvPr>
            <p:ph idx="1"/>
          </p:nvPr>
        </p:nvSpPr>
        <p:spPr/>
        <p:txBody>
          <a:bodyPr/>
          <a:lstStyle/>
          <a:p>
            <a:r>
              <a:rPr lang="en-US" altLang="en-US" sz="2400"/>
              <a:t>Chandy and Lamport(1985) describe a “snapshot” algorithm for determining global states of distributed system. </a:t>
            </a:r>
          </a:p>
          <a:p>
            <a:r>
              <a:rPr lang="en-US" altLang="en-US" sz="2400"/>
              <a:t>Record a set of </a:t>
            </a:r>
            <a:r>
              <a:rPr lang="en-US" altLang="en-US" sz="2400">
                <a:solidFill>
                  <a:srgbClr val="FF0000"/>
                </a:solidFill>
              </a:rPr>
              <a:t>process and channel states </a:t>
            </a:r>
            <a:r>
              <a:rPr lang="en-US" altLang="en-US" sz="2400"/>
              <a:t>for a set of processes Pi such that even though the combination of recorded states may never have occurred at the same time, the recorded global state is consistent. </a:t>
            </a:r>
          </a:p>
          <a:p>
            <a:r>
              <a:rPr lang="en-US" altLang="en-US" sz="2400"/>
              <a:t>The algorithm records state locally at processes without giving a method for gathering the global state. </a:t>
            </a:r>
          </a:p>
        </p:txBody>
      </p:sp>
    </p:spTree>
    <p:extLst>
      <p:ext uri="{BB962C8B-B14F-4D97-AF65-F5344CB8AC3E}">
        <p14:creationId xmlns:p14="http://schemas.microsoft.com/office/powerpoint/2010/main" val="25549947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Assumption of Snapshot Algorithm</a:t>
            </a:r>
          </a:p>
        </p:txBody>
      </p:sp>
      <p:sp>
        <p:nvSpPr>
          <p:cNvPr id="33795" name="Content Placeholder 2"/>
          <p:cNvSpPr>
            <a:spLocks noGrp="1"/>
          </p:cNvSpPr>
          <p:nvPr>
            <p:ph idx="1"/>
          </p:nvPr>
        </p:nvSpPr>
        <p:spPr/>
        <p:txBody>
          <a:bodyPr>
            <a:normAutofit fontScale="92500" lnSpcReduction="20000"/>
          </a:bodyPr>
          <a:lstStyle/>
          <a:p>
            <a:pPr marL="514350" indent="-514350">
              <a:buFont typeface="Arial" panose="020B0604020202020204" pitchFamily="34" charset="0"/>
              <a:buAutoNum type="arabicPeriod"/>
            </a:pPr>
            <a:r>
              <a:rPr lang="en-US" altLang="en-US" sz="2400"/>
              <a:t>Neither channels nor processes fail; communication is reliable so that every message sent is eventually received intact, exactly once;</a:t>
            </a:r>
          </a:p>
          <a:p>
            <a:pPr marL="514350" indent="-514350">
              <a:buFont typeface="Arial" panose="020B0604020202020204" pitchFamily="34" charset="0"/>
              <a:buAutoNum type="arabicPeriod"/>
            </a:pPr>
            <a:r>
              <a:rPr lang="en-US" altLang="en-US" sz="2400"/>
              <a:t>Channel are unidirectional  either incoming or outgoing and provide FIFO order message delivery;</a:t>
            </a:r>
          </a:p>
          <a:p>
            <a:pPr marL="514350" indent="-514350">
              <a:buFont typeface="Arial" panose="020B0604020202020204" pitchFamily="34" charset="0"/>
              <a:buAutoNum type="arabicPeriod"/>
            </a:pPr>
            <a:r>
              <a:rPr lang="en-US" altLang="en-US" sz="2400"/>
              <a:t>The graph of processes and channels is strongly connected (there is a path between any two processes). </a:t>
            </a:r>
          </a:p>
          <a:p>
            <a:pPr marL="514350" indent="-514350">
              <a:buFont typeface="Arial" panose="020B0604020202020204" pitchFamily="34" charset="0"/>
              <a:buAutoNum type="arabicPeriod"/>
            </a:pPr>
            <a:r>
              <a:rPr lang="en-US" altLang="en-US" sz="2400"/>
              <a:t>Any process may initiate a global snapshot at any time. </a:t>
            </a:r>
          </a:p>
          <a:p>
            <a:pPr marL="514350" indent="-514350">
              <a:buFont typeface="Arial" panose="020B0604020202020204" pitchFamily="34" charset="0"/>
              <a:buAutoNum type="arabicPeriod"/>
            </a:pPr>
            <a:r>
              <a:rPr lang="en-US" altLang="en-US" sz="2400"/>
              <a:t>The processes may continue their normal execution and send and receive normal massages while the snapshot takes place</a:t>
            </a:r>
            <a:r>
              <a:rPr lang="en-US" altLang="en-US" smtClean="0"/>
              <a:t>. </a:t>
            </a:r>
          </a:p>
        </p:txBody>
      </p:sp>
    </p:spTree>
    <p:extLst>
      <p:ext uri="{BB962C8B-B14F-4D97-AF65-F5344CB8AC3E}">
        <p14:creationId xmlns:p14="http://schemas.microsoft.com/office/powerpoint/2010/main" val="1836951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Snapshots Ideas</a:t>
            </a:r>
          </a:p>
        </p:txBody>
      </p:sp>
      <p:sp>
        <p:nvSpPr>
          <p:cNvPr id="34819" name="Content Placeholder 2"/>
          <p:cNvSpPr>
            <a:spLocks noGrp="1"/>
          </p:cNvSpPr>
          <p:nvPr>
            <p:ph idx="1"/>
          </p:nvPr>
        </p:nvSpPr>
        <p:spPr/>
        <p:txBody>
          <a:bodyPr>
            <a:normAutofit/>
          </a:bodyPr>
          <a:lstStyle/>
          <a:p>
            <a:r>
              <a:rPr lang="en-US" altLang="en-US" sz="2400" dirty="0" smtClean="0"/>
              <a:t>Each process records its own state and also for each incoming channel a set of messages sent to it. </a:t>
            </a:r>
          </a:p>
          <a:p>
            <a:r>
              <a:rPr lang="en-US" altLang="en-US" sz="2400" dirty="0" smtClean="0"/>
              <a:t>Allow us to record process states at different times but to account for the differential between process states in terms of message transmitted but not yet received. </a:t>
            </a:r>
          </a:p>
          <a:p>
            <a:r>
              <a:rPr lang="en-US" altLang="en-US" sz="2400" dirty="0" smtClean="0"/>
              <a:t>If process pi has sent a message m to process </a:t>
            </a:r>
            <a:r>
              <a:rPr lang="en-US" altLang="en-US" sz="2400" dirty="0" err="1" smtClean="0"/>
              <a:t>pj</a:t>
            </a:r>
            <a:r>
              <a:rPr lang="en-US" altLang="en-US" sz="2400" dirty="0" smtClean="0"/>
              <a:t>, but </a:t>
            </a:r>
            <a:r>
              <a:rPr lang="en-US" altLang="en-US" sz="2400" dirty="0" err="1" smtClean="0"/>
              <a:t>pj</a:t>
            </a:r>
            <a:r>
              <a:rPr lang="en-US" altLang="en-US" sz="2400" dirty="0" smtClean="0"/>
              <a:t> has not received it, then we account for m as belong to the state of the channel between them. </a:t>
            </a:r>
          </a:p>
        </p:txBody>
      </p:sp>
    </p:spTree>
    <p:extLst>
      <p:ext uri="{BB962C8B-B14F-4D97-AF65-F5344CB8AC3E}">
        <p14:creationId xmlns:p14="http://schemas.microsoft.com/office/powerpoint/2010/main" val="3706280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a:t>Chandy-Lamport</a:t>
            </a:r>
            <a:r>
              <a:rPr lang="en-US" altLang="en-US" dirty="0"/>
              <a:t> Algorithm</a:t>
            </a:r>
          </a:p>
        </p:txBody>
      </p:sp>
      <p:sp>
        <p:nvSpPr>
          <p:cNvPr id="45058" name="Rectangle 2"/>
          <p:cNvSpPr>
            <a:spLocks noGrp="1" noChangeArrowheads="1"/>
          </p:cNvSpPr>
          <p:nvPr>
            <p:ph type="body" idx="4294967295"/>
          </p:nvPr>
        </p:nvSpPr>
        <p:spPr>
          <a:xfrm>
            <a:off x="1621971" y="818108"/>
            <a:ext cx="9298577" cy="5113337"/>
          </a:xfrm>
          <a:ln/>
        </p:spPr>
        <p:txBody>
          <a:bodyPr>
            <a:noAutofit/>
          </a:bodyPr>
          <a:lstStyle/>
          <a:p>
            <a:pPr>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Idea</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Each process records its state and also for each incoming channel a set of messages sent to it</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Process records for each channel any messages that arrived after it recorded its state and before the sender recorded its state</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Use of marker messages</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Prompt for receiver to save its own state</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Means of determining which messages to include in the channel state</a:t>
            </a:r>
          </a:p>
          <a:p>
            <a:pPr lvl="1">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Two rules</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Marker sending rule</a:t>
            </a:r>
          </a:p>
          <a:p>
            <a:pPr lvl="3">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Obligates processes to send a marker after they have recorded their state</a:t>
            </a:r>
          </a:p>
          <a:p>
            <a:pPr lvl="3">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Before they send any other messages</a:t>
            </a:r>
          </a:p>
          <a:p>
            <a:pPr lvl="2">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Marker receiving rule</a:t>
            </a:r>
          </a:p>
          <a:p>
            <a:pPr lvl="3">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If process has not recorded its state (this is the first received marker)</a:t>
            </a:r>
            <a:r>
              <a:rPr lang="ar-SA" altLang="en-US" sz="2000" dirty="0">
                <a:cs typeface="Arial" panose="020B0604020202020204" pitchFamily="34" charset="0"/>
              </a:rPr>
              <a:t>‏</a:t>
            </a:r>
            <a:endParaRPr lang="en-US" altLang="en-US" sz="2000" dirty="0"/>
          </a:p>
          <a:p>
            <a:pPr lvl="4">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Obligates process to record its state</a:t>
            </a:r>
          </a:p>
          <a:p>
            <a:pPr lvl="3">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 If process has already saved its state</a:t>
            </a:r>
          </a:p>
          <a:p>
            <a:pPr lvl="4">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a:t>Records state of that channel as the set of messages it received on since it saved its state</a:t>
            </a:r>
          </a:p>
        </p:txBody>
      </p:sp>
    </p:spTree>
    <p:extLst>
      <p:ext uri="{BB962C8B-B14F-4D97-AF65-F5344CB8AC3E}">
        <p14:creationId xmlns:p14="http://schemas.microsoft.com/office/powerpoint/2010/main" val="14328789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GB" altLang="en-US" smtClean="0"/>
              <a:t>Figure 11.10</a:t>
            </a:r>
            <a:br>
              <a:rPr lang="en-GB" altLang="en-US" smtClean="0"/>
            </a:br>
            <a:r>
              <a:rPr lang="en-GB" altLang="en-US" smtClean="0"/>
              <a:t>Chandy and Lamport’s ‘snapshot’ algorithm</a:t>
            </a:r>
          </a:p>
        </p:txBody>
      </p:sp>
      <p:sp>
        <p:nvSpPr>
          <p:cNvPr id="35844" name="Rectangle 3"/>
          <p:cNvSpPr>
            <a:spLocks noChangeArrowheads="1"/>
          </p:cNvSpPr>
          <p:nvPr/>
        </p:nvSpPr>
        <p:spPr bwMode="auto">
          <a:xfrm>
            <a:off x="1943101" y="2116139"/>
            <a:ext cx="812482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5675">
              <a:tabLst>
                <a:tab pos="377825" algn="l"/>
                <a:tab pos="766763" algn="l"/>
                <a:tab pos="1144588" algn="l"/>
                <a:tab pos="1520825" algn="l"/>
              </a:tabLst>
              <a:defRPr sz="2400">
                <a:solidFill>
                  <a:schemeClr val="tx1"/>
                </a:solidFill>
                <a:latin typeface="Times" panose="02020603050405020304" pitchFamily="18" charset="0"/>
              </a:defRPr>
            </a:lvl1pPr>
            <a:lvl2pPr marL="190500" defTabSz="955675">
              <a:tabLst>
                <a:tab pos="377825" algn="l"/>
                <a:tab pos="766763" algn="l"/>
                <a:tab pos="1144588" algn="l"/>
                <a:tab pos="1520825" algn="l"/>
              </a:tabLst>
              <a:defRPr sz="2400">
                <a:solidFill>
                  <a:schemeClr val="tx1"/>
                </a:solidFill>
                <a:latin typeface="Times" panose="02020603050405020304" pitchFamily="18" charset="0"/>
              </a:defRPr>
            </a:lvl2pPr>
            <a:lvl3pPr marL="381000" defTabSz="955675">
              <a:tabLst>
                <a:tab pos="377825" algn="l"/>
                <a:tab pos="766763" algn="l"/>
                <a:tab pos="1144588" algn="l"/>
                <a:tab pos="1520825" algn="l"/>
              </a:tabLst>
              <a:defRPr sz="2400">
                <a:solidFill>
                  <a:schemeClr val="tx1"/>
                </a:solidFill>
                <a:latin typeface="Times" panose="02020603050405020304" pitchFamily="18" charset="0"/>
              </a:defRPr>
            </a:lvl3pPr>
            <a:lvl4pPr marL="1600200" indent="-228600" defTabSz="955675">
              <a:tabLst>
                <a:tab pos="377825" algn="l"/>
                <a:tab pos="766763" algn="l"/>
                <a:tab pos="1144588" algn="l"/>
                <a:tab pos="1520825" algn="l"/>
              </a:tabLst>
              <a:defRPr sz="2400">
                <a:solidFill>
                  <a:schemeClr val="tx1"/>
                </a:solidFill>
                <a:latin typeface="Times" panose="02020603050405020304" pitchFamily="18" charset="0"/>
              </a:defRPr>
            </a:lvl4pPr>
            <a:lvl5pPr marL="2057400" indent="-228600" defTabSz="955675">
              <a:tabLst>
                <a:tab pos="377825" algn="l"/>
                <a:tab pos="766763" algn="l"/>
                <a:tab pos="1144588" algn="l"/>
                <a:tab pos="1520825" algn="l"/>
              </a:tabLst>
              <a:defRPr sz="2400">
                <a:solidFill>
                  <a:schemeClr val="tx1"/>
                </a:solidFill>
                <a:latin typeface="Times" panose="02020603050405020304" pitchFamily="18" charset="0"/>
              </a:defRPr>
            </a:lvl5pPr>
            <a:lvl6pPr marL="2514600" indent="-228600" defTabSz="955675" eaLnBrk="0" fontAlgn="base" hangingPunct="0">
              <a:spcBef>
                <a:spcPct val="0"/>
              </a:spcBef>
              <a:spcAft>
                <a:spcPct val="0"/>
              </a:spcAft>
              <a:tabLst>
                <a:tab pos="377825" algn="l"/>
                <a:tab pos="766763" algn="l"/>
                <a:tab pos="1144588" algn="l"/>
                <a:tab pos="1520825" algn="l"/>
              </a:tabLst>
              <a:defRPr sz="2400">
                <a:solidFill>
                  <a:schemeClr val="tx1"/>
                </a:solidFill>
                <a:latin typeface="Times" panose="02020603050405020304" pitchFamily="18" charset="0"/>
              </a:defRPr>
            </a:lvl6pPr>
            <a:lvl7pPr marL="2971800" indent="-228600" defTabSz="955675" eaLnBrk="0" fontAlgn="base" hangingPunct="0">
              <a:spcBef>
                <a:spcPct val="0"/>
              </a:spcBef>
              <a:spcAft>
                <a:spcPct val="0"/>
              </a:spcAft>
              <a:tabLst>
                <a:tab pos="377825" algn="l"/>
                <a:tab pos="766763" algn="l"/>
                <a:tab pos="1144588" algn="l"/>
                <a:tab pos="1520825" algn="l"/>
              </a:tabLst>
              <a:defRPr sz="2400">
                <a:solidFill>
                  <a:schemeClr val="tx1"/>
                </a:solidFill>
                <a:latin typeface="Times" panose="02020603050405020304" pitchFamily="18" charset="0"/>
              </a:defRPr>
            </a:lvl7pPr>
            <a:lvl8pPr marL="3429000" indent="-228600" defTabSz="955675" eaLnBrk="0" fontAlgn="base" hangingPunct="0">
              <a:spcBef>
                <a:spcPct val="0"/>
              </a:spcBef>
              <a:spcAft>
                <a:spcPct val="0"/>
              </a:spcAft>
              <a:tabLst>
                <a:tab pos="377825" algn="l"/>
                <a:tab pos="766763" algn="l"/>
                <a:tab pos="1144588" algn="l"/>
                <a:tab pos="1520825" algn="l"/>
              </a:tabLst>
              <a:defRPr sz="2400">
                <a:solidFill>
                  <a:schemeClr val="tx1"/>
                </a:solidFill>
                <a:latin typeface="Times" panose="02020603050405020304" pitchFamily="18" charset="0"/>
              </a:defRPr>
            </a:lvl8pPr>
            <a:lvl9pPr marL="3886200" indent="-228600" defTabSz="955675" eaLnBrk="0" fontAlgn="base" hangingPunct="0">
              <a:spcBef>
                <a:spcPct val="0"/>
              </a:spcBef>
              <a:spcAft>
                <a:spcPct val="0"/>
              </a:spcAft>
              <a:tabLst>
                <a:tab pos="377825" algn="l"/>
                <a:tab pos="766763" algn="l"/>
                <a:tab pos="1144588" algn="l"/>
                <a:tab pos="1520825" algn="l"/>
              </a:tabLst>
              <a:defRPr sz="2400">
                <a:solidFill>
                  <a:schemeClr val="tx1"/>
                </a:solidFill>
                <a:latin typeface="Times" panose="02020603050405020304" pitchFamily="18" charset="0"/>
              </a:defRPr>
            </a:lvl9pPr>
          </a:lstStyle>
          <a:p>
            <a:pPr eaLnBrk="0" fontAlgn="base" hangingPunct="0">
              <a:spcBef>
                <a:spcPct val="0"/>
              </a:spcBef>
              <a:spcAft>
                <a:spcPct val="0"/>
              </a:spcAft>
            </a:pPr>
            <a:r>
              <a:rPr lang="en-GB" altLang="en-US" sz="2000" i="1">
                <a:solidFill>
                  <a:srgbClr val="000000"/>
                </a:solidFill>
              </a:rPr>
              <a:t>Marker receiving rule for process p</a:t>
            </a:r>
            <a:r>
              <a:rPr lang="en-GB" altLang="en-US" sz="2000" i="1" baseline="-25000">
                <a:solidFill>
                  <a:srgbClr val="000000"/>
                </a:solidFill>
              </a:rPr>
              <a:t>i</a:t>
            </a:r>
            <a:r>
              <a:rPr lang="en-GB" altLang="en-US" sz="2000" baseline="-25000">
                <a:solidFill>
                  <a:srgbClr val="000000"/>
                </a:solidFill>
              </a:rPr>
              <a:t> </a:t>
            </a:r>
            <a:endParaRPr lang="en-GB" altLang="en-US" sz="2000">
              <a:solidFill>
                <a:srgbClr val="000000"/>
              </a:solidFill>
            </a:endParaRPr>
          </a:p>
          <a:p>
            <a:pPr lvl="1" eaLnBrk="0" fontAlgn="base" hangingPunct="0">
              <a:spcBef>
                <a:spcPct val="0"/>
              </a:spcBef>
              <a:spcAft>
                <a:spcPct val="0"/>
              </a:spcAft>
            </a:pPr>
            <a:r>
              <a:rPr lang="en-GB" altLang="en-US" sz="2000">
                <a:solidFill>
                  <a:srgbClr val="000000"/>
                </a:solidFill>
              </a:rPr>
              <a:t>On </a:t>
            </a:r>
            <a:r>
              <a:rPr lang="en-GB" altLang="en-US" sz="2000" i="1">
                <a:solidFill>
                  <a:srgbClr val="000000"/>
                </a:solidFill>
              </a:rPr>
              <a:t>p</a:t>
            </a:r>
            <a:r>
              <a:rPr lang="en-GB" altLang="en-US" sz="2000" i="1" baseline="-25000">
                <a:solidFill>
                  <a:srgbClr val="000000"/>
                </a:solidFill>
              </a:rPr>
              <a:t>i</a:t>
            </a:r>
            <a:r>
              <a:rPr lang="en-GB" altLang="en-US" sz="2000">
                <a:solidFill>
                  <a:srgbClr val="000000"/>
                </a:solidFill>
              </a:rPr>
              <a:t>’s receipt of a </a:t>
            </a:r>
            <a:r>
              <a:rPr lang="en-GB" altLang="en-US" sz="2000" i="1">
                <a:solidFill>
                  <a:srgbClr val="000000"/>
                </a:solidFill>
              </a:rPr>
              <a:t>marker</a:t>
            </a:r>
            <a:r>
              <a:rPr lang="en-GB" altLang="en-US" sz="2000">
                <a:solidFill>
                  <a:srgbClr val="000000"/>
                </a:solidFill>
              </a:rPr>
              <a:t> message over channel </a:t>
            </a:r>
            <a:r>
              <a:rPr lang="en-GB" altLang="en-US" sz="2000" i="1">
                <a:solidFill>
                  <a:srgbClr val="000000"/>
                </a:solidFill>
              </a:rPr>
              <a:t>c</a:t>
            </a:r>
            <a:r>
              <a:rPr lang="en-GB" altLang="en-US" sz="2000">
                <a:solidFill>
                  <a:srgbClr val="000000"/>
                </a:solidFill>
              </a:rPr>
              <a:t>:</a:t>
            </a:r>
          </a:p>
          <a:p>
            <a:pPr lvl="1" eaLnBrk="0" fontAlgn="base" hangingPunct="0">
              <a:spcBef>
                <a:spcPct val="0"/>
              </a:spcBef>
              <a:spcAft>
                <a:spcPct val="0"/>
              </a:spcAft>
            </a:pPr>
            <a:r>
              <a:rPr lang="en-GB" altLang="en-US" sz="2000">
                <a:solidFill>
                  <a:srgbClr val="000000"/>
                </a:solidFill>
              </a:rPr>
              <a:t>	</a:t>
            </a:r>
            <a:r>
              <a:rPr lang="en-GB" altLang="en-US" sz="2000" i="1">
                <a:solidFill>
                  <a:srgbClr val="000000"/>
                </a:solidFill>
              </a:rPr>
              <a:t>if</a:t>
            </a:r>
            <a:r>
              <a:rPr lang="en-GB" altLang="en-US" sz="2000">
                <a:solidFill>
                  <a:srgbClr val="000000"/>
                </a:solidFill>
              </a:rPr>
              <a:t> (</a:t>
            </a:r>
            <a:r>
              <a:rPr lang="en-GB" altLang="en-US" sz="2000" i="1">
                <a:solidFill>
                  <a:srgbClr val="000000"/>
                </a:solidFill>
              </a:rPr>
              <a:t>p</a:t>
            </a:r>
            <a:r>
              <a:rPr lang="en-GB" altLang="en-US" sz="2000" i="1" baseline="-25000">
                <a:solidFill>
                  <a:srgbClr val="000000"/>
                </a:solidFill>
              </a:rPr>
              <a:t>i</a:t>
            </a:r>
            <a:r>
              <a:rPr lang="en-GB" altLang="en-US" sz="2000">
                <a:solidFill>
                  <a:srgbClr val="000000"/>
                </a:solidFill>
              </a:rPr>
              <a:t> has not yet recorded its state) it</a:t>
            </a:r>
          </a:p>
          <a:p>
            <a:pPr lvl="2" eaLnBrk="0" fontAlgn="base" hangingPunct="0">
              <a:spcBef>
                <a:spcPct val="0"/>
              </a:spcBef>
              <a:spcAft>
                <a:spcPct val="0"/>
              </a:spcAft>
            </a:pPr>
            <a:r>
              <a:rPr lang="en-GB" altLang="en-US" sz="2000">
                <a:solidFill>
                  <a:srgbClr val="000000"/>
                </a:solidFill>
              </a:rPr>
              <a:t>	records its process state now;</a:t>
            </a:r>
          </a:p>
          <a:p>
            <a:pPr lvl="2" eaLnBrk="0" fontAlgn="base" hangingPunct="0">
              <a:spcBef>
                <a:spcPct val="0"/>
              </a:spcBef>
              <a:spcAft>
                <a:spcPct val="0"/>
              </a:spcAft>
            </a:pPr>
            <a:r>
              <a:rPr lang="en-GB" altLang="en-US" sz="2000">
                <a:solidFill>
                  <a:srgbClr val="000000"/>
                </a:solidFill>
              </a:rPr>
              <a:t>	records the state of </a:t>
            </a:r>
            <a:r>
              <a:rPr lang="en-GB" altLang="en-US" sz="2000" i="1">
                <a:solidFill>
                  <a:srgbClr val="000000"/>
                </a:solidFill>
              </a:rPr>
              <a:t>c</a:t>
            </a:r>
            <a:r>
              <a:rPr lang="en-GB" altLang="en-US" sz="2000">
                <a:solidFill>
                  <a:srgbClr val="000000"/>
                </a:solidFill>
              </a:rPr>
              <a:t> as the empty set;</a:t>
            </a:r>
          </a:p>
          <a:p>
            <a:pPr lvl="2" eaLnBrk="0" fontAlgn="base" hangingPunct="0">
              <a:spcBef>
                <a:spcPct val="0"/>
              </a:spcBef>
              <a:spcAft>
                <a:spcPct val="0"/>
              </a:spcAft>
            </a:pPr>
            <a:r>
              <a:rPr lang="en-GB" altLang="en-US" sz="2000">
                <a:solidFill>
                  <a:srgbClr val="000000"/>
                </a:solidFill>
              </a:rPr>
              <a:t>	turns on recording of messages arriving over other incoming channels;</a:t>
            </a:r>
          </a:p>
          <a:p>
            <a:pPr lvl="1" eaLnBrk="0" fontAlgn="base" hangingPunct="0">
              <a:spcBef>
                <a:spcPct val="0"/>
              </a:spcBef>
              <a:spcAft>
                <a:spcPct val="0"/>
              </a:spcAft>
            </a:pPr>
            <a:r>
              <a:rPr lang="en-GB" altLang="en-US" sz="2000">
                <a:solidFill>
                  <a:srgbClr val="000000"/>
                </a:solidFill>
              </a:rPr>
              <a:t>	</a:t>
            </a:r>
            <a:r>
              <a:rPr lang="en-GB" altLang="en-US" sz="2000" i="1">
                <a:solidFill>
                  <a:srgbClr val="000000"/>
                </a:solidFill>
              </a:rPr>
              <a:t>else</a:t>
            </a:r>
            <a:r>
              <a:rPr lang="en-GB" altLang="en-US" sz="2000">
                <a:solidFill>
                  <a:srgbClr val="000000"/>
                </a:solidFill>
              </a:rPr>
              <a:t> </a:t>
            </a:r>
          </a:p>
          <a:p>
            <a:pPr lvl="2" eaLnBrk="0" fontAlgn="base" hangingPunct="0">
              <a:spcBef>
                <a:spcPct val="0"/>
              </a:spcBef>
              <a:spcAft>
                <a:spcPct val="0"/>
              </a:spcAft>
            </a:pPr>
            <a:r>
              <a:rPr lang="en-GB" altLang="en-US" sz="2000">
                <a:solidFill>
                  <a:srgbClr val="000000"/>
                </a:solidFill>
              </a:rPr>
              <a:t>	 </a:t>
            </a:r>
            <a:r>
              <a:rPr lang="en-GB" altLang="en-US" sz="2000" i="1">
                <a:solidFill>
                  <a:srgbClr val="000000"/>
                </a:solidFill>
              </a:rPr>
              <a:t>p</a:t>
            </a:r>
            <a:r>
              <a:rPr lang="en-GB" altLang="en-US" sz="2000" i="1" baseline="-25000">
                <a:solidFill>
                  <a:srgbClr val="000000"/>
                </a:solidFill>
              </a:rPr>
              <a:t>i</a:t>
            </a:r>
            <a:r>
              <a:rPr lang="en-GB" altLang="en-US" sz="2000">
                <a:solidFill>
                  <a:srgbClr val="000000"/>
                </a:solidFill>
              </a:rPr>
              <a:t> records the state of </a:t>
            </a:r>
            <a:r>
              <a:rPr lang="en-GB" altLang="en-US" sz="2000" i="1">
                <a:solidFill>
                  <a:srgbClr val="000000"/>
                </a:solidFill>
              </a:rPr>
              <a:t>c</a:t>
            </a:r>
            <a:r>
              <a:rPr lang="en-GB" altLang="en-US" sz="2000">
                <a:solidFill>
                  <a:srgbClr val="000000"/>
                </a:solidFill>
              </a:rPr>
              <a:t> as the set of messages it has received over </a:t>
            </a:r>
            <a:r>
              <a:rPr lang="en-GB" altLang="en-US" sz="2000" i="1">
                <a:solidFill>
                  <a:srgbClr val="000000"/>
                </a:solidFill>
              </a:rPr>
              <a:t>c</a:t>
            </a:r>
            <a:r>
              <a:rPr lang="en-GB" altLang="en-US" sz="2000">
                <a:solidFill>
                  <a:srgbClr val="000000"/>
                </a:solidFill>
              </a:rPr>
              <a:t> </a:t>
            </a:r>
          </a:p>
          <a:p>
            <a:pPr lvl="2" eaLnBrk="0" fontAlgn="base" hangingPunct="0">
              <a:spcBef>
                <a:spcPct val="0"/>
              </a:spcBef>
              <a:spcAft>
                <a:spcPct val="0"/>
              </a:spcAft>
            </a:pPr>
            <a:r>
              <a:rPr lang="en-GB" altLang="en-US" sz="2000">
                <a:solidFill>
                  <a:srgbClr val="000000"/>
                </a:solidFill>
              </a:rPr>
              <a:t>	since it saved its state.</a:t>
            </a:r>
          </a:p>
          <a:p>
            <a:pPr lvl="1" eaLnBrk="0" fontAlgn="base" hangingPunct="0">
              <a:spcBef>
                <a:spcPct val="0"/>
              </a:spcBef>
              <a:spcAft>
                <a:spcPct val="0"/>
              </a:spcAft>
            </a:pPr>
            <a:r>
              <a:rPr lang="en-GB" altLang="en-US" sz="2000">
                <a:solidFill>
                  <a:srgbClr val="000000"/>
                </a:solidFill>
              </a:rPr>
              <a:t>	</a:t>
            </a:r>
            <a:r>
              <a:rPr lang="en-GB" altLang="en-US" sz="2000" i="1">
                <a:solidFill>
                  <a:srgbClr val="000000"/>
                </a:solidFill>
              </a:rPr>
              <a:t>end if</a:t>
            </a:r>
          </a:p>
          <a:p>
            <a:pPr eaLnBrk="0" fontAlgn="base" hangingPunct="0">
              <a:spcBef>
                <a:spcPct val="0"/>
              </a:spcBef>
              <a:spcAft>
                <a:spcPct val="0"/>
              </a:spcAft>
            </a:pPr>
            <a:r>
              <a:rPr lang="en-GB" altLang="en-US" sz="2000" i="1">
                <a:solidFill>
                  <a:srgbClr val="000000"/>
                </a:solidFill>
              </a:rPr>
              <a:t>Marker sending rule for process p</a:t>
            </a:r>
            <a:r>
              <a:rPr lang="en-GB" altLang="en-US" sz="2000" i="1" baseline="-25000">
                <a:solidFill>
                  <a:srgbClr val="000000"/>
                </a:solidFill>
              </a:rPr>
              <a:t>i</a:t>
            </a:r>
            <a:endParaRPr lang="en-GB" altLang="en-US" sz="2000" i="1">
              <a:solidFill>
                <a:srgbClr val="000000"/>
              </a:solidFill>
            </a:endParaRPr>
          </a:p>
          <a:p>
            <a:pPr lvl="1" eaLnBrk="0" fontAlgn="base" hangingPunct="0">
              <a:spcBef>
                <a:spcPct val="0"/>
              </a:spcBef>
              <a:spcAft>
                <a:spcPct val="0"/>
              </a:spcAft>
            </a:pPr>
            <a:r>
              <a:rPr lang="en-GB" altLang="en-US" sz="2000">
                <a:solidFill>
                  <a:srgbClr val="000000"/>
                </a:solidFill>
              </a:rPr>
              <a:t>After </a:t>
            </a:r>
            <a:r>
              <a:rPr lang="en-GB" altLang="en-US" sz="2000" i="1">
                <a:solidFill>
                  <a:srgbClr val="000000"/>
                </a:solidFill>
              </a:rPr>
              <a:t>p</a:t>
            </a:r>
            <a:r>
              <a:rPr lang="en-GB" altLang="en-US" sz="2000" i="1" baseline="-25000">
                <a:solidFill>
                  <a:srgbClr val="000000"/>
                </a:solidFill>
              </a:rPr>
              <a:t>i</a:t>
            </a:r>
            <a:r>
              <a:rPr lang="en-GB" altLang="en-US" sz="2000">
                <a:solidFill>
                  <a:srgbClr val="000000"/>
                </a:solidFill>
              </a:rPr>
              <a:t> has recorded its state, for each outgoing channel </a:t>
            </a:r>
            <a:r>
              <a:rPr lang="en-GB" altLang="en-US" sz="2000" i="1">
                <a:solidFill>
                  <a:srgbClr val="000000"/>
                </a:solidFill>
              </a:rPr>
              <a:t>c</a:t>
            </a:r>
            <a:r>
              <a:rPr lang="en-GB" altLang="en-US" sz="2000">
                <a:solidFill>
                  <a:srgbClr val="000000"/>
                </a:solidFill>
              </a:rPr>
              <a:t>:</a:t>
            </a:r>
          </a:p>
          <a:p>
            <a:pPr lvl="1" eaLnBrk="0" fontAlgn="base" hangingPunct="0">
              <a:spcBef>
                <a:spcPct val="0"/>
              </a:spcBef>
              <a:spcAft>
                <a:spcPct val="0"/>
              </a:spcAft>
            </a:pPr>
            <a:r>
              <a:rPr lang="en-GB" altLang="en-US" sz="2000">
                <a:solidFill>
                  <a:srgbClr val="000000"/>
                </a:solidFill>
              </a:rPr>
              <a:t>	 </a:t>
            </a:r>
            <a:r>
              <a:rPr lang="en-GB" altLang="en-US" sz="2000" i="1">
                <a:solidFill>
                  <a:srgbClr val="000000"/>
                </a:solidFill>
              </a:rPr>
              <a:t>p</a:t>
            </a:r>
            <a:r>
              <a:rPr lang="en-GB" altLang="en-US" sz="2000" i="1" baseline="-25000">
                <a:solidFill>
                  <a:srgbClr val="000000"/>
                </a:solidFill>
              </a:rPr>
              <a:t>i</a:t>
            </a:r>
            <a:r>
              <a:rPr lang="en-GB" altLang="en-US" sz="2000">
                <a:solidFill>
                  <a:srgbClr val="000000"/>
                </a:solidFill>
              </a:rPr>
              <a:t> sends one marker message over </a:t>
            </a:r>
            <a:r>
              <a:rPr lang="en-GB" altLang="en-US" sz="2000" i="1">
                <a:solidFill>
                  <a:srgbClr val="000000"/>
                </a:solidFill>
              </a:rPr>
              <a:t>c</a:t>
            </a:r>
            <a:r>
              <a:rPr lang="en-GB" altLang="en-US" sz="2000">
                <a:solidFill>
                  <a:srgbClr val="000000"/>
                </a:solidFill>
              </a:rPr>
              <a:t>  </a:t>
            </a:r>
          </a:p>
          <a:p>
            <a:pPr lvl="1" eaLnBrk="0" fontAlgn="base" hangingPunct="0">
              <a:spcBef>
                <a:spcPct val="0"/>
              </a:spcBef>
              <a:spcAft>
                <a:spcPct val="0"/>
              </a:spcAft>
            </a:pPr>
            <a:r>
              <a:rPr lang="en-GB" altLang="en-US" sz="2000">
                <a:solidFill>
                  <a:srgbClr val="000000"/>
                </a:solidFill>
              </a:rPr>
              <a:t>	(before it sends any other message over </a:t>
            </a:r>
            <a:r>
              <a:rPr lang="en-GB" altLang="en-US" sz="2000" i="1">
                <a:solidFill>
                  <a:srgbClr val="000000"/>
                </a:solidFill>
              </a:rPr>
              <a:t>c</a:t>
            </a:r>
            <a:r>
              <a:rPr lang="en-GB" altLang="en-US" sz="2000">
                <a:solidFill>
                  <a:srgbClr val="000000"/>
                </a:solidFill>
              </a:rPr>
              <a:t>).</a:t>
            </a:r>
          </a:p>
        </p:txBody>
      </p:sp>
      <p:sp>
        <p:nvSpPr>
          <p:cNvPr id="35845" name="Rectangle 4"/>
          <p:cNvSpPr>
            <a:spLocks noChangeArrowheads="1"/>
          </p:cNvSpPr>
          <p:nvPr/>
        </p:nvSpPr>
        <p:spPr bwMode="auto">
          <a:xfrm>
            <a:off x="2028825" y="1179513"/>
            <a:ext cx="8313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rPr>
              <a:t>Use of special </a:t>
            </a:r>
            <a:r>
              <a:rPr lang="en-US" altLang="en-US" sz="1800">
                <a:solidFill>
                  <a:srgbClr val="FF0000"/>
                </a:solidFill>
              </a:rPr>
              <a:t>marker</a:t>
            </a:r>
            <a:r>
              <a:rPr lang="en-US" altLang="en-US" sz="1800">
                <a:solidFill>
                  <a:srgbClr val="000000"/>
                </a:solidFill>
              </a:rPr>
              <a:t> message. It has a dual role, as a prompt for the receiver to save its own state if it has not done so; and as a means of determining which messages to include in the channel state. </a:t>
            </a:r>
          </a:p>
          <a:p>
            <a:pPr defTabSz="914400" eaLnBrk="0" fontAlgn="base" hangingPunct="0">
              <a:spcBef>
                <a:spcPct val="0"/>
              </a:spcBef>
              <a:spcAft>
                <a:spcPct val="0"/>
              </a:spcAft>
            </a:pPr>
            <a:r>
              <a:rPr lang="en-US" altLang="en-US" sz="1800">
                <a:solidFill>
                  <a:srgbClr val="000000"/>
                </a:solidFill>
              </a:rPr>
              <a:t>******************************************************************</a:t>
            </a:r>
          </a:p>
        </p:txBody>
      </p:sp>
    </p:spTree>
    <p:extLst>
      <p:ext uri="{BB962C8B-B14F-4D97-AF65-F5344CB8AC3E}">
        <p14:creationId xmlns:p14="http://schemas.microsoft.com/office/powerpoint/2010/main" val="853373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Aft>
                <a:spcPct val="0"/>
              </a:spcAft>
            </a:pPr>
            <a:r>
              <a:rPr lang="en-GB" altLang="en-US" sz="800">
                <a:solidFill>
                  <a:srgbClr val="000000"/>
                </a:solidFill>
              </a:rPr>
              <a:t>Instructor’s Guide for  Coulouris, Dollimore and Kindberg   Distributed Systems: Concepts and Design   Edn. 4   </a:t>
            </a:r>
            <a:br>
              <a:rPr lang="en-GB" altLang="en-US" sz="800">
                <a:solidFill>
                  <a:srgbClr val="000000"/>
                </a:solidFill>
              </a:rPr>
            </a:br>
            <a:r>
              <a:rPr lang="en-GB" altLang="en-US" sz="800">
                <a:solidFill>
                  <a:srgbClr val="000000"/>
                </a:solidFill>
              </a:rPr>
              <a:t>©  Pearson Education 2005 </a:t>
            </a:r>
            <a:endParaRPr lang="en-US" altLang="en-US" sz="800">
              <a:solidFill>
                <a:srgbClr val="000000"/>
              </a:solidFill>
            </a:endParaRPr>
          </a:p>
        </p:txBody>
      </p:sp>
      <p:sp>
        <p:nvSpPr>
          <p:cNvPr id="36867" name="Rectangle 2"/>
          <p:cNvSpPr>
            <a:spLocks noGrp="1" noChangeArrowheads="1"/>
          </p:cNvSpPr>
          <p:nvPr>
            <p:ph type="title"/>
          </p:nvPr>
        </p:nvSpPr>
        <p:spPr/>
        <p:txBody>
          <a:bodyPr/>
          <a:lstStyle/>
          <a:p>
            <a:r>
              <a:rPr lang="en-GB" altLang="en-US" smtClean="0"/>
              <a:t>Figure 11.11</a:t>
            </a:r>
            <a:br>
              <a:rPr lang="en-GB" altLang="en-US" smtClean="0"/>
            </a:br>
            <a:r>
              <a:rPr lang="en-GB" altLang="en-US" smtClean="0"/>
              <a:t>Two processes and their initial states</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341439"/>
            <a:ext cx="8075613"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4"/>
          <p:cNvSpPr>
            <a:spLocks noChangeArrowheads="1"/>
          </p:cNvSpPr>
          <p:nvPr/>
        </p:nvSpPr>
        <p:spPr bwMode="auto">
          <a:xfrm>
            <a:off x="2005014" y="4271964"/>
            <a:ext cx="831373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rPr>
              <a:t>Two processes connected by two unidirectional channels, c1 and c2. The two processes trade in ‘widgets’. Process p1 sends orders for widgets over c2 to p2, enclosing payment at the rate of $10 per widget. Some time later, process p2 sends widgets along channel c1 to p1. </a:t>
            </a:r>
          </a:p>
          <a:p>
            <a:pPr defTabSz="914400" eaLnBrk="0" fontAlgn="base" hangingPunct="0">
              <a:spcBef>
                <a:spcPct val="0"/>
              </a:spcBef>
              <a:spcAft>
                <a:spcPct val="0"/>
              </a:spcAft>
            </a:pPr>
            <a:r>
              <a:rPr lang="en-US" altLang="en-US" sz="1800">
                <a:solidFill>
                  <a:srgbClr val="000000"/>
                </a:solidFill>
              </a:rPr>
              <a:t>Process p2 already received an order for five widgets, which it will shortly dispatch to p1. </a:t>
            </a:r>
          </a:p>
        </p:txBody>
      </p:sp>
    </p:spTree>
    <p:extLst>
      <p:ext uri="{BB962C8B-B14F-4D97-AF65-F5344CB8AC3E}">
        <p14:creationId xmlns:p14="http://schemas.microsoft.com/office/powerpoint/2010/main" val="2131110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Aft>
                <a:spcPct val="0"/>
              </a:spcAft>
            </a:pPr>
            <a:r>
              <a:rPr lang="en-GB" altLang="en-US" sz="800">
                <a:solidFill>
                  <a:srgbClr val="000000"/>
                </a:solidFill>
              </a:rPr>
              <a:t>Instructor’s Guide for  Coulouris, Dollimore and Kindberg   Distributed Systems: Concepts and Design   Edn. 4   </a:t>
            </a:r>
            <a:br>
              <a:rPr lang="en-GB" altLang="en-US" sz="800">
                <a:solidFill>
                  <a:srgbClr val="000000"/>
                </a:solidFill>
              </a:rPr>
            </a:br>
            <a:r>
              <a:rPr lang="en-GB" altLang="en-US" sz="800">
                <a:solidFill>
                  <a:srgbClr val="000000"/>
                </a:solidFill>
              </a:rPr>
              <a:t>©  Pearson Education 2005 </a:t>
            </a:r>
            <a:endParaRPr lang="en-US" altLang="en-US" sz="800">
              <a:solidFill>
                <a:srgbClr val="000000"/>
              </a:solidFill>
            </a:endParaRPr>
          </a:p>
        </p:txBody>
      </p:sp>
      <p:sp>
        <p:nvSpPr>
          <p:cNvPr id="37891" name="Rectangle 2"/>
          <p:cNvSpPr>
            <a:spLocks noGrp="1" noChangeArrowheads="1"/>
          </p:cNvSpPr>
          <p:nvPr>
            <p:ph type="title"/>
          </p:nvPr>
        </p:nvSpPr>
        <p:spPr/>
        <p:txBody>
          <a:bodyPr/>
          <a:lstStyle/>
          <a:p>
            <a:r>
              <a:rPr lang="en-GB" altLang="en-US" smtClean="0"/>
              <a:t>Figure 11.12</a:t>
            </a:r>
            <a:br>
              <a:rPr lang="en-GB" altLang="en-US" smtClean="0"/>
            </a:br>
            <a:r>
              <a:rPr lang="en-GB" altLang="en-US" smtClean="0"/>
              <a:t>The execution of the processes in Figure 11.11</a:t>
            </a:r>
          </a:p>
        </p:txBody>
      </p:sp>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143000"/>
            <a:ext cx="6784975" cy="364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4"/>
          <p:cNvSpPr>
            <a:spLocks noChangeArrowheads="1"/>
          </p:cNvSpPr>
          <p:nvPr/>
        </p:nvSpPr>
        <p:spPr bwMode="auto">
          <a:xfrm>
            <a:off x="1776414" y="4646614"/>
            <a:ext cx="831373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FF0000"/>
                </a:solidFill>
              </a:rPr>
              <a:t>1</a:t>
            </a:r>
            <a:r>
              <a:rPr lang="en-US" altLang="en-US" sz="1800">
                <a:solidFill>
                  <a:srgbClr val="000000"/>
                </a:solidFill>
              </a:rPr>
              <a:t>. P1 records its state in S0. Following the marker sending rule, it will send a marker over c2 to p2 before it sends the next order (10, $100).  </a:t>
            </a:r>
            <a:r>
              <a:rPr lang="en-US" altLang="en-US" sz="1800">
                <a:solidFill>
                  <a:srgbClr val="FF0000"/>
                </a:solidFill>
              </a:rPr>
              <a:t>2.</a:t>
            </a:r>
            <a:r>
              <a:rPr lang="en-US" altLang="en-US" sz="1800">
                <a:solidFill>
                  <a:srgbClr val="000000"/>
                </a:solidFill>
              </a:rPr>
              <a:t> Before p2 receives the marker, it sends five widgets to p1 over c1. </a:t>
            </a:r>
            <a:r>
              <a:rPr lang="en-US" altLang="en-US" sz="1800">
                <a:solidFill>
                  <a:srgbClr val="FF0000"/>
                </a:solidFill>
              </a:rPr>
              <a:t>3</a:t>
            </a:r>
            <a:r>
              <a:rPr lang="en-US" altLang="en-US" sz="1800">
                <a:solidFill>
                  <a:srgbClr val="000000"/>
                </a:solidFill>
              </a:rPr>
              <a:t>. Now P1 receives five widgets and P2 receives marker. P2 will record it state S2 and record c2 as empty. Following the sending rule, p2 sends a marker to p1. </a:t>
            </a:r>
            <a:r>
              <a:rPr lang="en-US" altLang="en-US" sz="1800">
                <a:solidFill>
                  <a:srgbClr val="FF0000"/>
                </a:solidFill>
              </a:rPr>
              <a:t>4.</a:t>
            </a:r>
            <a:r>
              <a:rPr lang="en-US" altLang="en-US" sz="1800">
                <a:solidFill>
                  <a:srgbClr val="000000"/>
                </a:solidFill>
              </a:rPr>
              <a:t> P1 receives the marker, P1 records the state of c1 as five widget that it received after it first recorded its state. </a:t>
            </a:r>
          </a:p>
        </p:txBody>
      </p:sp>
      <p:graphicFrame>
        <p:nvGraphicFramePr>
          <p:cNvPr id="37894" name="Object 4"/>
          <p:cNvGraphicFramePr>
            <a:graphicFrameLocks noChangeAspect="1"/>
          </p:cNvGraphicFramePr>
          <p:nvPr/>
        </p:nvGraphicFramePr>
        <p:xfrm>
          <a:off x="5740400" y="4043363"/>
          <a:ext cx="234950" cy="265112"/>
        </p:xfrm>
        <a:graphic>
          <a:graphicData uri="http://schemas.openxmlformats.org/presentationml/2006/ole">
            <mc:AlternateContent xmlns:mc="http://schemas.openxmlformats.org/markup-compatibility/2006">
              <mc:Choice xmlns:v="urn:schemas-microsoft-com:vml" Requires="v">
                <p:oleObj spid="_x0000_s6152" name="Equation" r:id="rId4" imgW="203024" imgH="164957" progId="Equation.DSMT4">
                  <p:embed/>
                </p:oleObj>
              </mc:Choice>
              <mc:Fallback>
                <p:oleObj name="Equation" r:id="rId4" imgW="203024" imgH="164957" progId="Equation.DSMT4">
                  <p:embed/>
                  <p:pic>
                    <p:nvPicPr>
                      <p:cNvPr id="378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0400" y="4043363"/>
                        <a:ext cx="234950" cy="265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5" name="Rectangle 6"/>
          <p:cNvSpPr>
            <a:spLocks noChangeArrowheads="1"/>
          </p:cNvSpPr>
          <p:nvPr/>
        </p:nvSpPr>
        <p:spPr bwMode="auto">
          <a:xfrm>
            <a:off x="8308976" y="1871664"/>
            <a:ext cx="2359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914400" eaLnBrk="0" fontAlgn="base" hangingPunct="0">
              <a:spcBef>
                <a:spcPct val="0"/>
              </a:spcBef>
              <a:spcAft>
                <a:spcPct val="0"/>
              </a:spcAft>
            </a:pPr>
            <a:r>
              <a:rPr lang="en-US" altLang="en-US" sz="1800">
                <a:solidFill>
                  <a:srgbClr val="000000"/>
                </a:solidFill>
              </a:rPr>
              <a:t>Final recorded state is:</a:t>
            </a:r>
          </a:p>
          <a:p>
            <a:pPr defTabSz="914400" eaLnBrk="0" fontAlgn="base" hangingPunct="0">
              <a:spcBef>
                <a:spcPct val="0"/>
              </a:spcBef>
              <a:spcAft>
                <a:spcPct val="0"/>
              </a:spcAft>
            </a:pPr>
            <a:r>
              <a:rPr lang="en-US" altLang="en-US" sz="1800">
                <a:solidFill>
                  <a:srgbClr val="000000"/>
                </a:solidFill>
              </a:rPr>
              <a:t>P1&lt;$1000,0&gt;</a:t>
            </a:r>
          </a:p>
          <a:p>
            <a:pPr defTabSz="914400" eaLnBrk="0" fontAlgn="base" hangingPunct="0">
              <a:spcBef>
                <a:spcPct val="0"/>
              </a:spcBef>
              <a:spcAft>
                <a:spcPct val="0"/>
              </a:spcAft>
            </a:pPr>
            <a:r>
              <a:rPr lang="en-US" altLang="en-US" sz="1800">
                <a:solidFill>
                  <a:srgbClr val="000000"/>
                </a:solidFill>
              </a:rPr>
              <a:t>P2&lt;$50,1995&gt;</a:t>
            </a:r>
          </a:p>
          <a:p>
            <a:pPr defTabSz="914400" eaLnBrk="0" fontAlgn="base" hangingPunct="0">
              <a:spcBef>
                <a:spcPct val="0"/>
              </a:spcBef>
              <a:spcAft>
                <a:spcPct val="0"/>
              </a:spcAft>
            </a:pPr>
            <a:r>
              <a:rPr lang="en-US" altLang="en-US" sz="1800">
                <a:solidFill>
                  <a:srgbClr val="000000"/>
                </a:solidFill>
              </a:rPr>
              <a:t>C1&lt;five widgets&gt;</a:t>
            </a:r>
          </a:p>
          <a:p>
            <a:pPr defTabSz="914400" eaLnBrk="0" fontAlgn="base" hangingPunct="0">
              <a:spcBef>
                <a:spcPct val="0"/>
              </a:spcBef>
              <a:spcAft>
                <a:spcPct val="0"/>
              </a:spcAft>
            </a:pPr>
            <a:r>
              <a:rPr lang="en-US" altLang="en-US" sz="1800">
                <a:solidFill>
                  <a:srgbClr val="000000"/>
                </a:solidFill>
              </a:rPr>
              <a:t>C2&lt;&gt;</a:t>
            </a:r>
          </a:p>
        </p:txBody>
      </p:sp>
    </p:spTree>
    <p:extLst>
      <p:ext uri="{BB962C8B-B14F-4D97-AF65-F5344CB8AC3E}">
        <p14:creationId xmlns:p14="http://schemas.microsoft.com/office/powerpoint/2010/main" val="41411600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Chandy-Lamport Algorithm</a:t>
            </a:r>
          </a:p>
        </p:txBody>
      </p:sp>
      <p:sp>
        <p:nvSpPr>
          <p:cNvPr id="49154" name="Rectangle 2"/>
          <p:cNvSpPr>
            <a:spLocks noGrp="1" noChangeArrowheads="1"/>
          </p:cNvSpPr>
          <p:nvPr>
            <p:ph type="body" idx="4294967295"/>
          </p:nvPr>
        </p:nvSpPr>
        <p:spPr>
          <a:xfrm>
            <a:off x="1752600" y="1484314"/>
            <a:ext cx="7543800" cy="4821237"/>
          </a:xfrm>
          <a:ln/>
        </p:spPr>
        <p:txBody>
          <a:bodyPr>
            <a:normAutofit lnSpcReduction="10000"/>
          </a:bodyPr>
          <a:lstStyle/>
          <a:p>
            <a:pPr>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Termination:</a:t>
            </a:r>
          </a:p>
          <a:p>
            <a:pPr lvl="1">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Assumed that a process that has received a marker message records its state within a finite time and sends marker messages over each outgoing channel within finite time</a:t>
            </a:r>
          </a:p>
          <a:p>
            <a:pPr lvl="1">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If there is a path of communication channels and processes from </a:t>
            </a:r>
            <a:r>
              <a:rPr lang="en-US" altLang="en-US" sz="2400" i="1" dirty="0"/>
              <a:t>p</a:t>
            </a:r>
            <a:r>
              <a:rPr lang="en-US" altLang="en-US" sz="2400" i="1" baseline="-25000" dirty="0"/>
              <a:t>i</a:t>
            </a:r>
            <a:r>
              <a:rPr lang="en-US" altLang="en-US" sz="2400" dirty="0"/>
              <a:t> to </a:t>
            </a:r>
            <a:r>
              <a:rPr lang="en-US" altLang="en-US" sz="2400" i="1" dirty="0" err="1"/>
              <a:t>p</a:t>
            </a:r>
            <a:r>
              <a:rPr lang="en-US" altLang="en-US" sz="2400" i="1" baseline="-25000" dirty="0" err="1"/>
              <a:t>j</a:t>
            </a:r>
            <a:r>
              <a:rPr lang="en-US" altLang="en-US" sz="2400" dirty="0"/>
              <a:t>, then </a:t>
            </a:r>
            <a:r>
              <a:rPr lang="en-US" altLang="en-US" sz="2400" i="1" dirty="0" err="1"/>
              <a:t>p</a:t>
            </a:r>
            <a:r>
              <a:rPr lang="en-US" altLang="en-US" sz="2400" i="1" baseline="-25000" dirty="0" err="1"/>
              <a:t>j</a:t>
            </a:r>
            <a:r>
              <a:rPr lang="en-US" altLang="en-US" sz="2400" dirty="0"/>
              <a:t> will record its state a finite time after </a:t>
            </a:r>
            <a:r>
              <a:rPr lang="en-US" altLang="en-US" sz="2400" i="1" dirty="0"/>
              <a:t>p</a:t>
            </a:r>
            <a:r>
              <a:rPr lang="en-US" altLang="en-US" sz="2400" i="1" baseline="-25000" dirty="0"/>
              <a:t>i</a:t>
            </a:r>
            <a:r>
              <a:rPr lang="en-US" altLang="en-US" sz="2400" dirty="0"/>
              <a:t> recorded its state</a:t>
            </a:r>
          </a:p>
          <a:p>
            <a:pPr lvl="1">
              <a:lnSpc>
                <a:spcPct val="9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Since the communication graph is strongly connected, all processes will have recorded their state and the states of incoming channels a finite time after some process initially records its state</a:t>
            </a:r>
          </a:p>
          <a:p>
            <a:pPr lvl="1">
              <a:lnSpc>
                <a:spcPct val="90000"/>
              </a:lnSpc>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p>
        </p:txBody>
      </p:sp>
    </p:spTree>
    <p:extLst>
      <p:ext uri="{BB962C8B-B14F-4D97-AF65-F5344CB8AC3E}">
        <p14:creationId xmlns:p14="http://schemas.microsoft.com/office/powerpoint/2010/main" val="29374439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1524000" y="-3175"/>
            <a:ext cx="7467600" cy="1435100"/>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Chandy-Lamport Algorithm</a:t>
            </a:r>
          </a:p>
        </p:txBody>
      </p:sp>
      <p:sp>
        <p:nvSpPr>
          <p:cNvPr id="50178" name="Rectangle 2"/>
          <p:cNvSpPr>
            <a:spLocks noGrp="1" noChangeArrowheads="1"/>
          </p:cNvSpPr>
          <p:nvPr>
            <p:ph type="body" idx="4294967295"/>
          </p:nvPr>
        </p:nvSpPr>
        <p:spPr>
          <a:xfrm>
            <a:off x="1752599" y="1484314"/>
            <a:ext cx="9599023" cy="4897437"/>
          </a:xfrm>
          <a:ln/>
        </p:spPr>
        <p:txBody>
          <a:bodyPr>
            <a:normAutofit/>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Cut and recorded state is consistent</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Let </a:t>
            </a:r>
            <a:r>
              <a:rPr lang="en-US" altLang="en-US" sz="2400" i="1" dirty="0" err="1"/>
              <a:t>e</a:t>
            </a:r>
            <a:r>
              <a:rPr lang="en-US" altLang="en-US" sz="2400" i="1" baseline="-25000" dirty="0" err="1"/>
              <a:t>i</a:t>
            </a:r>
            <a:r>
              <a:rPr lang="en-US" altLang="en-US" sz="2400" dirty="0"/>
              <a:t> and </a:t>
            </a:r>
            <a:r>
              <a:rPr lang="en-US" altLang="en-US" sz="2400" i="1" dirty="0" err="1"/>
              <a:t>e</a:t>
            </a:r>
            <a:r>
              <a:rPr lang="en-US" altLang="en-US" sz="2400" i="1" baseline="-25000" dirty="0" err="1"/>
              <a:t>j</a:t>
            </a:r>
            <a:r>
              <a:rPr lang="en-US" altLang="en-US" sz="2400" dirty="0"/>
              <a:t> be events </a:t>
            </a:r>
            <a:r>
              <a:rPr lang="en-US" altLang="en-US" sz="2400" dirty="0" err="1"/>
              <a:t>occuring</a:t>
            </a:r>
            <a:r>
              <a:rPr lang="en-US" altLang="en-US" sz="2400" dirty="0"/>
              <a:t> at </a:t>
            </a:r>
            <a:r>
              <a:rPr lang="en-US" altLang="en-US" sz="2400" i="1" dirty="0"/>
              <a:t>p</a:t>
            </a:r>
            <a:r>
              <a:rPr lang="en-US" altLang="en-US" sz="2400" i="1" baseline="-25000" dirty="0"/>
              <a:t>i</a:t>
            </a:r>
            <a:r>
              <a:rPr lang="en-US" altLang="en-US" sz="2400" dirty="0"/>
              <a:t> and </a:t>
            </a:r>
            <a:r>
              <a:rPr lang="en-US" altLang="en-US" sz="2400" i="1" dirty="0" err="1"/>
              <a:t>p</a:t>
            </a:r>
            <a:r>
              <a:rPr lang="en-US" altLang="en-US" sz="2400" i="1" baseline="-25000" dirty="0" err="1"/>
              <a:t>j</a:t>
            </a:r>
            <a:r>
              <a:rPr lang="en-US" altLang="en-US" sz="2400" dirty="0"/>
              <a:t>, and let </a:t>
            </a:r>
            <a:r>
              <a:rPr lang="en-US" altLang="en-US" sz="2400" i="1" dirty="0" err="1"/>
              <a:t>e</a:t>
            </a:r>
            <a:r>
              <a:rPr lang="en-US" altLang="en-US" sz="2400" i="1" baseline="-25000" dirty="0" err="1"/>
              <a:t>i</a:t>
            </a:r>
            <a:r>
              <a:rPr lang="en-US" altLang="en-US" sz="2400" i="1" dirty="0"/>
              <a:t> </a:t>
            </a:r>
            <a:r>
              <a:rPr lang="en-US" altLang="en-US" sz="2400" i="1" dirty="0">
                <a:cs typeface="Arial" panose="020B0604020202020204" pitchFamily="34" charset="0"/>
              </a:rPr>
              <a:t>→</a:t>
            </a:r>
            <a:r>
              <a:rPr lang="en-US" altLang="en-US" sz="2400" i="1" dirty="0"/>
              <a:t> </a:t>
            </a:r>
            <a:r>
              <a:rPr lang="en-US" altLang="en-US" sz="2400" i="1" dirty="0" err="1"/>
              <a:t>e</a:t>
            </a:r>
            <a:r>
              <a:rPr lang="en-US" altLang="en-US" sz="2400" i="1" baseline="-25000" dirty="0" err="1"/>
              <a:t>j</a:t>
            </a:r>
            <a:endParaRPr lang="en-US" altLang="en-US" sz="2400" i="1" baseline="-25000" dirty="0"/>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If </a:t>
            </a:r>
            <a:r>
              <a:rPr lang="en-US" altLang="en-US" sz="2400" i="1" dirty="0" err="1"/>
              <a:t>e</a:t>
            </a:r>
            <a:r>
              <a:rPr lang="en-US" altLang="en-US" sz="2400" i="1" baseline="-25000" dirty="0" err="1"/>
              <a:t>j</a:t>
            </a:r>
            <a:r>
              <a:rPr lang="en-US" altLang="en-US" sz="2400" dirty="0"/>
              <a:t> is in the cut, then </a:t>
            </a:r>
            <a:r>
              <a:rPr lang="en-US" altLang="en-US" sz="2400" i="1" dirty="0" err="1"/>
              <a:t>e</a:t>
            </a:r>
            <a:r>
              <a:rPr lang="en-US" altLang="en-US" sz="2400" i="1" baseline="-25000" dirty="0" err="1"/>
              <a:t>i</a:t>
            </a:r>
            <a:r>
              <a:rPr lang="en-US" altLang="en-US" sz="2400" dirty="0"/>
              <a:t> is in the cut.</a:t>
            </a:r>
          </a:p>
          <a:p>
            <a:pPr lvl="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That is, if </a:t>
            </a:r>
            <a:r>
              <a:rPr lang="en-US" altLang="en-US" sz="2400" i="1" dirty="0" err="1"/>
              <a:t>e</a:t>
            </a:r>
            <a:r>
              <a:rPr lang="en-US" altLang="en-US" sz="2400" i="1" baseline="-25000" dirty="0" err="1"/>
              <a:t>j</a:t>
            </a:r>
            <a:r>
              <a:rPr lang="en-US" altLang="en-US" sz="2400" dirty="0"/>
              <a:t> occurred before </a:t>
            </a:r>
            <a:r>
              <a:rPr lang="en-US" altLang="en-US" sz="2400" i="1" dirty="0" err="1"/>
              <a:t>p</a:t>
            </a:r>
            <a:r>
              <a:rPr lang="en-US" altLang="en-US" sz="2400" i="1" baseline="-25000" dirty="0" err="1"/>
              <a:t>j</a:t>
            </a:r>
            <a:r>
              <a:rPr lang="en-US" altLang="en-US" sz="2400" dirty="0"/>
              <a:t> recorded its state, then </a:t>
            </a:r>
            <a:r>
              <a:rPr lang="en-US" altLang="en-US" sz="2400" i="1" dirty="0" err="1"/>
              <a:t>e</a:t>
            </a:r>
            <a:r>
              <a:rPr lang="en-US" altLang="en-US" sz="2400" i="1" baseline="-25000" dirty="0" err="1"/>
              <a:t>i</a:t>
            </a:r>
            <a:r>
              <a:rPr lang="en-US" altLang="en-US" sz="2400" dirty="0"/>
              <a:t> must have occurred before </a:t>
            </a:r>
            <a:r>
              <a:rPr lang="en-US" altLang="en-US" sz="2400" i="1" dirty="0"/>
              <a:t>p</a:t>
            </a:r>
            <a:r>
              <a:rPr lang="en-US" altLang="en-US" sz="2400" i="1" baseline="-25000" dirty="0"/>
              <a:t>i</a:t>
            </a:r>
            <a:r>
              <a:rPr lang="en-US" altLang="en-US" sz="2400" dirty="0"/>
              <a:t> recorded its state</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i="1" dirty="0"/>
              <a:t>j=</a:t>
            </a:r>
            <a:r>
              <a:rPr lang="en-US" altLang="en-US" sz="2400" i="1" dirty="0" err="1"/>
              <a:t>i</a:t>
            </a:r>
            <a:r>
              <a:rPr lang="en-US" altLang="en-US" sz="2400" dirty="0"/>
              <a:t>: obvious.</a:t>
            </a:r>
          </a:p>
          <a:p>
            <a:pPr lvl="2">
              <a:lnSpc>
                <a:spcPct val="80000"/>
              </a:lnSpc>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i="1" dirty="0" err="1"/>
              <a:t>j</a:t>
            </a:r>
            <a:r>
              <a:rPr lang="en-US" altLang="en-US" sz="2400" i="1" dirty="0" err="1">
                <a:cs typeface="Arial" panose="020B0604020202020204" pitchFamily="34" charset="0"/>
              </a:rPr>
              <a:t>≠</a:t>
            </a:r>
            <a:r>
              <a:rPr lang="en-US" altLang="en-US" sz="2400" i="1" dirty="0" err="1"/>
              <a:t>i</a:t>
            </a:r>
            <a:r>
              <a:rPr lang="en-US" altLang="en-US" sz="2400" dirty="0"/>
              <a:t>: </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Assume </a:t>
            </a:r>
            <a:r>
              <a:rPr lang="en-US" altLang="en-US" sz="2400" i="1" dirty="0"/>
              <a:t>p</a:t>
            </a:r>
            <a:r>
              <a:rPr lang="en-US" altLang="en-US" sz="2400" i="1" baseline="-25000" dirty="0"/>
              <a:t>i</a:t>
            </a:r>
            <a:r>
              <a:rPr lang="en-US" altLang="en-US" sz="2400" dirty="0"/>
              <a:t> recorded its state before </a:t>
            </a:r>
            <a:r>
              <a:rPr lang="en-US" altLang="en-US" sz="2400" i="1" dirty="0" err="1"/>
              <a:t>e</a:t>
            </a:r>
            <a:r>
              <a:rPr lang="en-US" altLang="en-US" sz="2400" i="1" baseline="-25000" dirty="0" err="1"/>
              <a:t>j</a:t>
            </a:r>
            <a:r>
              <a:rPr lang="en-US" altLang="en-US" sz="2400" dirty="0"/>
              <a:t> occurred</a:t>
            </a:r>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Consider the sequence of </a:t>
            </a:r>
            <a:r>
              <a:rPr lang="en-US" altLang="en-US" sz="2400" i="1" dirty="0"/>
              <a:t>H</a:t>
            </a:r>
            <a:r>
              <a:rPr lang="en-US" altLang="en-US" sz="2400" dirty="0"/>
              <a:t> messages </a:t>
            </a:r>
            <a:r>
              <a:rPr lang="en-US" altLang="en-US" sz="2400" i="1" dirty="0"/>
              <a:t>m</a:t>
            </a:r>
            <a:r>
              <a:rPr lang="en-US" altLang="en-US" sz="2400" i="1" baseline="-25000" dirty="0"/>
              <a:t>1</a:t>
            </a:r>
            <a:r>
              <a:rPr lang="en-US" altLang="en-US" sz="2400" i="1" dirty="0"/>
              <a:t>, m</a:t>
            </a:r>
            <a:r>
              <a:rPr lang="en-US" altLang="en-US" sz="2400" i="1" baseline="-25000" dirty="0"/>
              <a:t>2</a:t>
            </a:r>
            <a:r>
              <a:rPr lang="en-US" altLang="en-US" sz="2400" i="1" dirty="0"/>
              <a:t>, .., </a:t>
            </a:r>
            <a:r>
              <a:rPr lang="en-US" altLang="en-US" sz="2400" i="1" dirty="0" err="1"/>
              <a:t>m</a:t>
            </a:r>
            <a:r>
              <a:rPr lang="en-US" altLang="en-US" sz="2400" i="1" baseline="-25000" dirty="0" err="1"/>
              <a:t>H</a:t>
            </a:r>
            <a:r>
              <a:rPr lang="en-US" altLang="en-US" sz="2400" dirty="0"/>
              <a:t> giving rise to relation </a:t>
            </a:r>
            <a:r>
              <a:rPr lang="en-US" altLang="en-US" sz="2400" i="1" dirty="0" err="1"/>
              <a:t>e</a:t>
            </a:r>
            <a:r>
              <a:rPr lang="en-US" altLang="en-US" sz="2400" i="1" baseline="-25000" dirty="0" err="1"/>
              <a:t>i</a:t>
            </a:r>
            <a:r>
              <a:rPr lang="en-US" altLang="en-US" sz="2400" i="1" dirty="0"/>
              <a:t> </a:t>
            </a:r>
            <a:r>
              <a:rPr lang="en-US" altLang="en-US" sz="2400" i="1" dirty="0">
                <a:cs typeface="Arial" panose="020B0604020202020204" pitchFamily="34" charset="0"/>
              </a:rPr>
              <a:t>→</a:t>
            </a:r>
            <a:r>
              <a:rPr lang="en-US" altLang="en-US" sz="2400" i="1" dirty="0"/>
              <a:t> </a:t>
            </a:r>
            <a:r>
              <a:rPr lang="en-US" altLang="en-US" sz="2400" i="1" dirty="0" err="1"/>
              <a:t>e</a:t>
            </a:r>
            <a:r>
              <a:rPr lang="en-US" altLang="en-US" sz="2400" i="1" baseline="-25000" dirty="0" err="1"/>
              <a:t>j</a:t>
            </a:r>
            <a:endParaRPr lang="en-US" altLang="en-US" sz="2400" i="1" baseline="-25000" dirty="0"/>
          </a:p>
          <a:p>
            <a:pPr lvl="3">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t>Marker message would have received </a:t>
            </a:r>
            <a:r>
              <a:rPr lang="en-US" altLang="en-US" sz="2400" i="1" dirty="0" err="1"/>
              <a:t>p</a:t>
            </a:r>
            <a:r>
              <a:rPr lang="en-US" altLang="en-US" sz="2400" i="1" baseline="-25000" dirty="0" err="1"/>
              <a:t>j</a:t>
            </a:r>
            <a:r>
              <a:rPr lang="en-US" altLang="en-US" sz="2400" dirty="0"/>
              <a:t> ahead of each of </a:t>
            </a:r>
            <a:r>
              <a:rPr lang="en-US" altLang="en-US" sz="2400" i="1" dirty="0"/>
              <a:t>m</a:t>
            </a:r>
            <a:r>
              <a:rPr lang="en-US" altLang="en-US" sz="2400" i="1" baseline="-25000" dirty="0"/>
              <a:t>1</a:t>
            </a:r>
            <a:r>
              <a:rPr lang="en-US" altLang="en-US" sz="2400" i="1" dirty="0"/>
              <a:t>, ..., </a:t>
            </a:r>
            <a:r>
              <a:rPr lang="en-US" altLang="en-US" sz="2400" i="1" dirty="0" err="1"/>
              <a:t>m</a:t>
            </a:r>
            <a:r>
              <a:rPr lang="en-US" altLang="en-US" sz="2400" i="1" baseline="-25000" dirty="0" err="1"/>
              <a:t>H</a:t>
            </a:r>
            <a:r>
              <a:rPr lang="en-US" altLang="en-US" sz="2400" dirty="0"/>
              <a:t> and </a:t>
            </a:r>
            <a:r>
              <a:rPr lang="en-US" altLang="en-US" sz="2400" i="1" dirty="0" err="1"/>
              <a:t>p</a:t>
            </a:r>
            <a:r>
              <a:rPr lang="en-US" altLang="en-US" sz="2400" i="1" baseline="-25000" dirty="0" err="1"/>
              <a:t>j</a:t>
            </a:r>
            <a:r>
              <a:rPr lang="en-US" altLang="en-US" sz="2400" dirty="0"/>
              <a:t> would have recorded its state before event </a:t>
            </a:r>
            <a:r>
              <a:rPr lang="en-US" altLang="en-US" sz="2400" i="1" dirty="0" err="1"/>
              <a:t>e</a:t>
            </a:r>
            <a:r>
              <a:rPr lang="en-US" altLang="en-US" sz="2400" i="1" baseline="-25000" dirty="0" err="1"/>
              <a:t>j</a:t>
            </a:r>
            <a:r>
              <a:rPr lang="en-US" altLang="en-US" sz="2400" dirty="0"/>
              <a:t> -&gt;  contradicts assumption</a:t>
            </a:r>
          </a:p>
        </p:txBody>
      </p:sp>
    </p:spTree>
    <p:extLst>
      <p:ext uri="{BB962C8B-B14F-4D97-AF65-F5344CB8AC3E}">
        <p14:creationId xmlns:p14="http://schemas.microsoft.com/office/powerpoint/2010/main" val="1943598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1919288" y="32861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Clocks</a:t>
            </a:r>
          </a:p>
        </p:txBody>
      </p:sp>
      <p:sp>
        <p:nvSpPr>
          <p:cNvPr id="9218" name="Rectangle 2"/>
          <p:cNvSpPr>
            <a:spLocks noGrp="1" noChangeArrowheads="1"/>
          </p:cNvSpPr>
          <p:nvPr>
            <p:ph type="body" idx="4294967295"/>
          </p:nvPr>
        </p:nvSpPr>
        <p:spPr>
          <a:xfrm>
            <a:off x="1774824" y="1125539"/>
            <a:ext cx="9655175" cy="5399087"/>
          </a:xfrm>
          <a:ln/>
        </p:spPr>
        <p:txBody>
          <a:bodyPr>
            <a:normAutofit lnSpcReduction="10000"/>
          </a:bodyPr>
          <a:lstStyle/>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dirty="0">
                <a:cs typeface="Arial" panose="020B0604020202020204" pitchFamily="34" charset="0"/>
              </a:rPr>
              <a:t>Skew between clocks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Instantaneous difference between the readings of any two clocks</a:t>
            </a: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lvl="1">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a:lnSpc>
                <a:spcPct val="8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a:lnSpc>
                <a:spcPct val="80000"/>
              </a:lnSpc>
              <a:spcBef>
                <a:spcPts val="45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dirty="0"/>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dirty="0"/>
              <a:t>Clock drift</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Crystal-based clocks count time at different rates and diverge</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Physical variations, temperature may affect </a:t>
            </a:r>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400" dirty="0"/>
              <a:t>Clock’s drift rate</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Change in the offset between clock and nominal perfect reference clock</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For ordinary clocks about 10</a:t>
            </a:r>
            <a:r>
              <a:rPr lang="fi-FI" altLang="en-US" sz="2000" baseline="30000" dirty="0"/>
              <a:t>-6</a:t>
            </a:r>
            <a:r>
              <a:rPr lang="fi-FI" altLang="en-US" sz="2000" dirty="0"/>
              <a:t> sec/sec, giving a difference of 1 second every 1 000 000 second</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fi-FI" altLang="en-US" sz="2000" dirty="0"/>
              <a:t>For ”high precision” clocks 10</a:t>
            </a:r>
            <a:r>
              <a:rPr lang="fi-FI" altLang="en-US" sz="2000" baseline="30000" dirty="0"/>
              <a:t>-7</a:t>
            </a:r>
            <a:r>
              <a:rPr lang="fi-FI" altLang="en-US" sz="2000" dirty="0"/>
              <a:t> to 10</a:t>
            </a:r>
            <a:r>
              <a:rPr lang="fi-FI" altLang="en-US" sz="2000" baseline="30000" dirty="0"/>
              <a:t>-8</a:t>
            </a:r>
          </a:p>
          <a:p>
            <a:pPr>
              <a:lnSpc>
                <a:spcPct val="80000"/>
              </a:lnSpc>
              <a:spcBef>
                <a:spcPts val="4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fi-FI" altLang="en-US" sz="2000" baseline="30000"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916114"/>
            <a:ext cx="8215313" cy="1824037"/>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Text Box 4"/>
          <p:cNvSpPr txBox="1">
            <a:spLocks noChangeArrowheads="1"/>
          </p:cNvSpPr>
          <p:nvPr/>
        </p:nvSpPr>
        <p:spPr bwMode="auto">
          <a:xfrm>
            <a:off x="7748588" y="3284538"/>
            <a:ext cx="1945126"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defRPr>
            </a:lvl9pPr>
          </a:lstStyle>
          <a:p>
            <a:r>
              <a:rPr lang="en-US" altLang="en-US" sz="1400"/>
              <a:t>@Addison-Wesley 2005</a:t>
            </a:r>
          </a:p>
        </p:txBody>
      </p:sp>
    </p:spTree>
    <p:extLst>
      <p:ext uri="{BB962C8B-B14F-4D97-AF65-F5344CB8AC3E}">
        <p14:creationId xmlns:p14="http://schemas.microsoft.com/office/powerpoint/2010/main" val="16607248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06400" y="304800"/>
            <a:ext cx="10871200" cy="1193800"/>
          </a:xfrm>
        </p:spPr>
        <p:txBody>
          <a:bodyPr>
            <a:normAutofit fontScale="90000"/>
          </a:bodyPr>
          <a:lstStyle/>
          <a:p>
            <a:pPr algn="l"/>
            <a:r>
              <a:rPr lang="en-US" altLang="en-US" sz="3733" dirty="0" err="1">
                <a:solidFill>
                  <a:schemeClr val="tx1"/>
                </a:solidFill>
                <a:latin typeface="Whitney BlackSC" pitchFamily="50" charset="0"/>
                <a:ea typeface="ＭＳ Ｐゴシック" panose="020B0600070205080204" pitchFamily="34" charset="-128"/>
              </a:rPr>
              <a:t>Chandy-Lamport</a:t>
            </a:r>
            <a:r>
              <a:rPr lang="en-US" altLang="en-US" sz="3733" dirty="0">
                <a:solidFill>
                  <a:schemeClr val="tx1"/>
                </a:solidFill>
                <a:latin typeface="Whitney BlackSC" pitchFamily="50" charset="0"/>
                <a:ea typeface="ＭＳ Ｐゴシック" panose="020B0600070205080204" pitchFamily="34" charset="-128"/>
              </a:rPr>
              <a:t> Global Snapshot Algorithm </a:t>
            </a:r>
            <a:r>
              <a:rPr lang="en-US" altLang="en-US" sz="3733" dirty="0">
                <a:solidFill>
                  <a:schemeClr val="bg1"/>
                </a:solidFill>
                <a:latin typeface="Whitney BlackSC" pitchFamily="50" charset="0"/>
                <a:ea typeface="ＭＳ Ｐゴシック" panose="020B0600070205080204" pitchFamily="34" charset="-128"/>
              </a:rPr>
              <a:t>(3)</a:t>
            </a:r>
          </a:p>
        </p:txBody>
      </p:sp>
      <p:sp>
        <p:nvSpPr>
          <p:cNvPr id="3" name="Content Placeholder 2"/>
          <p:cNvSpPr>
            <a:spLocks noGrp="1"/>
          </p:cNvSpPr>
          <p:nvPr>
            <p:ph idx="1"/>
          </p:nvPr>
        </p:nvSpPr>
        <p:spPr>
          <a:xfrm>
            <a:off x="1931852" y="1365069"/>
            <a:ext cx="8884194" cy="4539342"/>
          </a:xfrm>
        </p:spPr>
        <p:txBody>
          <a:bodyPr>
            <a:normAutofit/>
          </a:bodyPr>
          <a:lstStyle/>
          <a:p>
            <a:pPr marL="0" indent="0">
              <a:buNone/>
              <a:defRPr/>
            </a:pPr>
            <a:r>
              <a:rPr lang="en-US" sz="2400" b="1" dirty="0">
                <a:ea typeface="ＭＳ Ｐゴシック" pitchFamily="-111" charset="-128"/>
                <a:cs typeface="ＭＳ Ｐゴシック" pitchFamily="-111" charset="-128"/>
              </a:rPr>
              <a:t>The algorithm terminates when</a:t>
            </a:r>
          </a:p>
          <a:p>
            <a:pPr>
              <a:defRPr/>
            </a:pPr>
            <a:r>
              <a:rPr lang="en-US" sz="2400" dirty="0">
                <a:ea typeface="ＭＳ Ｐゴシック" pitchFamily="-111" charset="-128"/>
                <a:cs typeface="ＭＳ Ｐゴシック" pitchFamily="-111" charset="-128"/>
              </a:rPr>
              <a:t>All processes have received a Marker</a:t>
            </a:r>
          </a:p>
          <a:p>
            <a:pPr lvl="1">
              <a:defRPr/>
            </a:pPr>
            <a:r>
              <a:rPr lang="en-US" sz="2400" dirty="0">
                <a:ea typeface="ＭＳ Ｐゴシック" pitchFamily="-111" charset="-128"/>
                <a:cs typeface="MS PGothic" charset="0"/>
              </a:rPr>
              <a:t>To record their own state</a:t>
            </a:r>
          </a:p>
          <a:p>
            <a:pPr>
              <a:defRPr/>
            </a:pPr>
            <a:r>
              <a:rPr lang="en-US" sz="2400" dirty="0">
                <a:ea typeface="ＭＳ Ｐゴシック" pitchFamily="-111" charset="-128"/>
                <a:cs typeface="ＭＳ Ｐゴシック" pitchFamily="-111" charset="-128"/>
              </a:rPr>
              <a:t>All processes have received a Marker on all the (</a:t>
            </a:r>
            <a:r>
              <a:rPr lang="en-US" sz="2400" i="1" dirty="0">
                <a:ea typeface="ＭＳ Ｐゴシック" pitchFamily="-111" charset="-128"/>
                <a:cs typeface="ＭＳ Ｐゴシック" pitchFamily="-111" charset="-128"/>
              </a:rPr>
              <a:t>N-1</a:t>
            </a:r>
            <a:r>
              <a:rPr lang="en-US" sz="2400" dirty="0">
                <a:ea typeface="ＭＳ Ｐゴシック" pitchFamily="-111" charset="-128"/>
                <a:cs typeface="ＭＳ Ｐゴシック" pitchFamily="-111" charset="-128"/>
              </a:rPr>
              <a:t>) incoming channels at each</a:t>
            </a:r>
          </a:p>
          <a:p>
            <a:pPr lvl="1">
              <a:defRPr/>
            </a:pPr>
            <a:r>
              <a:rPr lang="en-US" sz="2400" dirty="0">
                <a:ea typeface="ＭＳ Ｐゴシック" pitchFamily="-111" charset="-128"/>
                <a:cs typeface="MS PGothic" charset="0"/>
              </a:rPr>
              <a:t>To record the state of all channels</a:t>
            </a:r>
          </a:p>
          <a:p>
            <a:pPr marL="0" indent="0">
              <a:buNone/>
              <a:defRPr/>
            </a:pPr>
            <a:endParaRPr lang="en-US" sz="2400" b="1" dirty="0">
              <a:ea typeface="ＭＳ Ｐゴシック" pitchFamily="-111" charset="-128"/>
              <a:cs typeface="ＭＳ Ｐゴシック" pitchFamily="-111" charset="-128"/>
            </a:endParaRPr>
          </a:p>
          <a:p>
            <a:pPr marL="0" indent="0">
              <a:buNone/>
              <a:defRPr/>
            </a:pPr>
            <a:r>
              <a:rPr lang="en-US" sz="2400" b="1" dirty="0">
                <a:ea typeface="ＭＳ Ｐゴシック" pitchFamily="-111" charset="-128"/>
                <a:cs typeface="ＭＳ Ｐゴシック" pitchFamily="-111" charset="-128"/>
              </a:rPr>
              <a:t>Then, (if needed), a central server collects all these partial state pieces to obtain the full global snapshot</a:t>
            </a:r>
          </a:p>
        </p:txBody>
      </p:sp>
    </p:spTree>
    <p:extLst>
      <p:ext uri="{BB962C8B-B14F-4D97-AF65-F5344CB8AC3E}">
        <p14:creationId xmlns:p14="http://schemas.microsoft.com/office/powerpoint/2010/main" val="87354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1524000" y="66516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Summary</a:t>
            </a:r>
          </a:p>
        </p:txBody>
      </p:sp>
      <p:sp>
        <p:nvSpPr>
          <p:cNvPr id="51202" name="Rectangle 2"/>
          <p:cNvSpPr>
            <a:spLocks noGrp="1" noChangeArrowheads="1"/>
          </p:cNvSpPr>
          <p:nvPr>
            <p:ph type="body" idx="4294967295"/>
          </p:nvPr>
        </p:nvSpPr>
        <p:spPr>
          <a:xfrm>
            <a:off x="1752600" y="1484313"/>
            <a:ext cx="7543800" cy="5040312"/>
          </a:xfrm>
          <a:ln/>
        </p:spPr>
        <p:txBody>
          <a:bodyPr/>
          <a:lstStyle/>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Clocks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Hardware clock value is scaled, and offset is added to it</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Clock skew is difference in time values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Clock drift: clocks count time at different rates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UTC is international standard for timekeeping</a:t>
            </a:r>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Synchronizing physical clocks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Christian’s method uses time server</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Berkeley algorithm: master computer polls the other computers and collects slaves’ clock values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Network Time Protocol: architecture over Internet</a:t>
            </a:r>
          </a:p>
          <a:p>
            <a:pPr lvl="2">
              <a:lnSpc>
                <a:spcPct val="80000"/>
              </a:lnSpc>
              <a:spcBef>
                <a:spcPts val="3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Different levels of servers</a:t>
            </a:r>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Lamport’s clocks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Happened-before relation is captured in logical clocks</a:t>
            </a:r>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Vector clocks </a:t>
            </a:r>
            <a:r>
              <a:rPr lang="en-GB" altLang="en-US"/>
              <a:t>are an improvement on Lamport clocks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Each process has own vector clock to timestamp local events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Timestamps are piggybacked in message</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a:t>We can tell whether two events are ordered by happened-before or are concurrent by comparing their vector timestamps</a:t>
            </a:r>
          </a:p>
          <a:p>
            <a:pPr>
              <a:lnSpc>
                <a:spcPct val="80000"/>
              </a:lnSpc>
              <a:spcBef>
                <a:spcPts val="4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Global states</a:t>
            </a:r>
          </a:p>
          <a:p>
            <a:pPr lvl="1">
              <a:lnSpc>
                <a:spcPct val="80000"/>
              </a:lnSpc>
              <a:spcBef>
                <a:spcPts val="4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a:t>Snapshot algorithm</a:t>
            </a:r>
          </a:p>
        </p:txBody>
      </p:sp>
    </p:spTree>
    <p:extLst>
      <p:ext uri="{BB962C8B-B14F-4D97-AF65-F5344CB8AC3E}">
        <p14:creationId xmlns:p14="http://schemas.microsoft.com/office/powerpoint/2010/main" val="26856827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1524000" y="665164"/>
            <a:ext cx="7467600" cy="763587"/>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a:t>Clocks</a:t>
            </a:r>
          </a:p>
        </p:txBody>
      </p:sp>
      <p:sp>
        <p:nvSpPr>
          <p:cNvPr id="10242" name="Rectangle 2"/>
          <p:cNvSpPr>
            <a:spLocks noGrp="1" noChangeArrowheads="1"/>
          </p:cNvSpPr>
          <p:nvPr>
            <p:ph type="body" idx="4294967295"/>
          </p:nvPr>
        </p:nvSpPr>
        <p:spPr>
          <a:xfrm>
            <a:off x="1830977" y="1381399"/>
            <a:ext cx="9585960" cy="4611687"/>
          </a:xfrm>
          <a:ln/>
        </p:spPr>
        <p:txBody>
          <a:bodyPr>
            <a:noAutofit/>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600" dirty="0"/>
              <a:t>Coordinated Universal Time (UTC)</a:t>
            </a:r>
            <a:r>
              <a:rPr lang="ar-SA" altLang="en-US" sz="3600" dirty="0">
                <a:cs typeface="Arial" panose="020B0604020202020204" pitchFamily="34" charset="0"/>
              </a:rPr>
              <a:t>‏</a:t>
            </a:r>
            <a:endParaRPr lang="en-US" altLang="en-US" sz="3600" dirty="0"/>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Most accurate physical clocks use atomic oscillator</a:t>
            </a:r>
          </a:p>
          <a:p>
            <a:pPr lvl="2">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Drift rate about one part in 10</a:t>
            </a:r>
            <a:r>
              <a:rPr lang="en-US" altLang="en-US" sz="2800" baseline="30000" dirty="0"/>
              <a:t>13</a:t>
            </a:r>
          </a:p>
          <a:p>
            <a:pPr lvl="2">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Output is used as standard for elapsed time, International Atomic Time</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3200" dirty="0"/>
              <a:t>International standard for timekeeping</a:t>
            </a:r>
          </a:p>
          <a:p>
            <a:pPr lvl="2">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Based on atomic time but leap second is inserted</a:t>
            </a:r>
          </a:p>
          <a:p>
            <a:pPr lvl="2">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800" dirty="0"/>
              <a:t>Signals are synchronized and broadcast regularly from radio stations or satellites</a:t>
            </a:r>
          </a:p>
        </p:txBody>
      </p:sp>
    </p:spTree>
    <p:extLst>
      <p:ext uri="{BB962C8B-B14F-4D97-AF65-F5344CB8AC3E}">
        <p14:creationId xmlns:p14="http://schemas.microsoft.com/office/powerpoint/2010/main" val="8229149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Chapter 8 slides">
  <a:themeElements>
    <a:clrScheme name="">
      <a:dk1>
        <a:srgbClr val="000000"/>
      </a:dk1>
      <a:lt1>
        <a:srgbClr val="FFFFFF"/>
      </a:lt1>
      <a:dk2>
        <a:srgbClr val="000000"/>
      </a:dk2>
      <a:lt2>
        <a:srgbClr val="5E574E"/>
      </a:lt2>
      <a:accent1>
        <a:srgbClr val="FF3300"/>
      </a:accent1>
      <a:accent2>
        <a:srgbClr val="FFCC00"/>
      </a:accent2>
      <a:accent3>
        <a:srgbClr val="FFFFFF"/>
      </a:accent3>
      <a:accent4>
        <a:srgbClr val="000000"/>
      </a:accent4>
      <a:accent5>
        <a:srgbClr val="FFADAA"/>
      </a:accent5>
      <a:accent6>
        <a:srgbClr val="E7B900"/>
      </a:accent6>
      <a:hlink>
        <a:srgbClr val="663300"/>
      </a:hlink>
      <a:folHlink>
        <a:srgbClr val="808000"/>
      </a:folHlink>
    </a:clrScheme>
    <a:fontScheme name="Chapter 8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Chapter 8 slide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8 slide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hapter 8 slide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 8 slides 4">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hapter 8 slides 5">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hapter 8 slides 6">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hapter 8 slides 7">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ECB65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2422</TotalTime>
  <Words>5891</Words>
  <Application>Microsoft Office PowerPoint</Application>
  <PresentationFormat>Widescreen</PresentationFormat>
  <Paragraphs>724</Paragraphs>
  <Slides>81</Slides>
  <Notes>40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81</vt:i4>
      </vt:variant>
    </vt:vector>
  </HeadingPairs>
  <TitlesOfParts>
    <vt:vector size="99" baseType="lpstr">
      <vt:lpstr>ＭＳ Ｐゴシック</vt:lpstr>
      <vt:lpstr>ＭＳ Ｐゴシック</vt:lpstr>
      <vt:lpstr>Arial</vt:lpstr>
      <vt:lpstr>Arial Black</vt:lpstr>
      <vt:lpstr>Calibri</vt:lpstr>
      <vt:lpstr>Century Gothic</vt:lpstr>
      <vt:lpstr>Courier New</vt:lpstr>
      <vt:lpstr>Helvetica</vt:lpstr>
      <vt:lpstr>Monotype Sorts</vt:lpstr>
      <vt:lpstr>Symbol</vt:lpstr>
      <vt:lpstr>Times</vt:lpstr>
      <vt:lpstr>Times New Roman</vt:lpstr>
      <vt:lpstr>Whitney BlackSC</vt:lpstr>
      <vt:lpstr>Wingdings</vt:lpstr>
      <vt:lpstr>Wingdings 3</vt:lpstr>
      <vt:lpstr>Wisp</vt:lpstr>
      <vt:lpstr>Chapter 8 slides</vt:lpstr>
      <vt:lpstr>Equation</vt:lpstr>
      <vt:lpstr>TIME AND GLOBAL STATES</vt:lpstr>
      <vt:lpstr>Introduction</vt:lpstr>
      <vt:lpstr>Introduction</vt:lpstr>
      <vt:lpstr>Introduction</vt:lpstr>
      <vt:lpstr>Introduction</vt:lpstr>
      <vt:lpstr>Clocks, Events, States</vt:lpstr>
      <vt:lpstr>Clocks</vt:lpstr>
      <vt:lpstr>Clocks</vt:lpstr>
      <vt:lpstr>Clocks</vt:lpstr>
      <vt:lpstr>How is TAI Measured?</vt:lpstr>
      <vt:lpstr>International Atomic Time</vt:lpstr>
      <vt:lpstr>Physical Clocks </vt:lpstr>
      <vt:lpstr>Physical Clocks </vt:lpstr>
      <vt:lpstr>Synchronizing Physical Clocks</vt:lpstr>
      <vt:lpstr>Synchronizing Physical Clocks</vt:lpstr>
      <vt:lpstr>Synchronizing Physical Clocks</vt:lpstr>
      <vt:lpstr>PowerPoint Presentation</vt:lpstr>
      <vt:lpstr>Synchronization in Synchronous System</vt:lpstr>
      <vt:lpstr>PowerPoint Presentation</vt:lpstr>
      <vt:lpstr>Cristian’s method for synchronizing clocks</vt:lpstr>
      <vt:lpstr>Cristian’s Algorithm (Accuracy)</vt:lpstr>
      <vt:lpstr>Cristian’s Method</vt:lpstr>
      <vt:lpstr>Cristian’s Method</vt:lpstr>
      <vt:lpstr>Berkeley Algorithm</vt:lpstr>
      <vt:lpstr>Berkeley Algorithm</vt:lpstr>
      <vt:lpstr>Berkeley Algorithm</vt:lpstr>
      <vt:lpstr>Network Time Protocol (NTP) </vt:lpstr>
      <vt:lpstr>NTP’s chief design aims and features</vt:lpstr>
      <vt:lpstr>NTP’s chief design aims and features</vt:lpstr>
      <vt:lpstr>Network Time Protocol</vt:lpstr>
      <vt:lpstr>The Network Time Protocol (NTP) </vt:lpstr>
      <vt:lpstr>Network Time Protocol</vt:lpstr>
      <vt:lpstr>Network Time Protocol</vt:lpstr>
      <vt:lpstr>Network Time Protocol</vt:lpstr>
      <vt:lpstr>PowerPoint Presentation</vt:lpstr>
      <vt:lpstr>Network Time Protocol</vt:lpstr>
      <vt:lpstr>Theoretical Base for NTP</vt:lpstr>
      <vt:lpstr>Network Time Protocol</vt:lpstr>
      <vt:lpstr>Is it enough to synchronize physical clocks?</vt:lpstr>
      <vt:lpstr>Is it enough to synchronize physical clocks?</vt:lpstr>
      <vt:lpstr>Logical time and clocks</vt:lpstr>
      <vt:lpstr>What are Logical Clocks ?</vt:lpstr>
      <vt:lpstr>Happen-before relation</vt:lpstr>
      <vt:lpstr>Happened-Before Relationship </vt:lpstr>
      <vt:lpstr>Events occurring at three processes</vt:lpstr>
      <vt:lpstr>Happen-before vs. causality</vt:lpstr>
      <vt:lpstr>Logical Clocks (1/2)‏</vt:lpstr>
      <vt:lpstr>Logical Clocks (2/2)‏</vt:lpstr>
      <vt:lpstr>Logical clocks (LC)</vt:lpstr>
      <vt:lpstr>Figure 11.5 Events occurring at three processes</vt:lpstr>
      <vt:lpstr>Figure 11.6 Lamport timestamps for the events shown in Figure 11.5</vt:lpstr>
      <vt:lpstr>One more example LC2: Lamport timestamps for the events shown in Figure 11.5</vt:lpstr>
      <vt:lpstr>Total Ordering with Logical Clocks</vt:lpstr>
      <vt:lpstr> Events occurring at three processes</vt:lpstr>
      <vt:lpstr>Vector clocks</vt:lpstr>
      <vt:lpstr>Vector Clocks (Mattern ’89 &amp; Fidge ’91)</vt:lpstr>
      <vt:lpstr>Vector timestamps (Fig 11.7)‏</vt:lpstr>
      <vt:lpstr>Vector clocks</vt:lpstr>
      <vt:lpstr>Example: Vector Timestamps</vt:lpstr>
      <vt:lpstr>Comparing Vector Timestamps </vt:lpstr>
      <vt:lpstr>Vector timestamps</vt:lpstr>
      <vt:lpstr>Vector timestamps `-disadvantage</vt:lpstr>
      <vt:lpstr>Detecting global properties</vt:lpstr>
      <vt:lpstr>Global States</vt:lpstr>
      <vt:lpstr>Global States and consistent cuts</vt:lpstr>
      <vt:lpstr>Some definitions</vt:lpstr>
      <vt:lpstr>Figure 11.9 Cuts</vt:lpstr>
      <vt:lpstr>Cuts</vt:lpstr>
      <vt:lpstr>Consistent cut</vt:lpstr>
      <vt:lpstr>Global state predicate</vt:lpstr>
      <vt:lpstr>Chandy and Lamport’s ‘snapshot’ algorithm</vt:lpstr>
      <vt:lpstr>Assumption of Snapshot Algorithm</vt:lpstr>
      <vt:lpstr>Snapshots Ideas</vt:lpstr>
      <vt:lpstr>Chandy-Lamport Algorithm</vt:lpstr>
      <vt:lpstr>Figure 11.10 Chandy and Lamport’s ‘snapshot’ algorithm</vt:lpstr>
      <vt:lpstr>Figure 11.11 Two processes and their initial states</vt:lpstr>
      <vt:lpstr>Figure 11.12 The execution of the processes in Figure 11.11</vt:lpstr>
      <vt:lpstr>Chandy-Lamport Algorithm</vt:lpstr>
      <vt:lpstr>Chandy-Lamport Algorithm</vt:lpstr>
      <vt:lpstr>Chandy-Lamport Global Snapshot Algorithm (3)</vt:lpstr>
      <vt:lpstr>Summary</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GLOBAL STATES</dc:title>
  <dc:creator>Sanjay H A</dc:creator>
  <cp:lastModifiedBy>Sanjay H A</cp:lastModifiedBy>
  <cp:revision>53</cp:revision>
  <dcterms:created xsi:type="dcterms:W3CDTF">2019-09-24T00:46:34Z</dcterms:created>
  <dcterms:modified xsi:type="dcterms:W3CDTF">2019-10-09T04:27:25Z</dcterms:modified>
</cp:coreProperties>
</file>