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3"/>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9" r:id="rId53"/>
    <p:sldId id="308" r:id="rId54"/>
    <p:sldId id="311" r:id="rId55"/>
    <p:sldId id="312" r:id="rId56"/>
    <p:sldId id="313" r:id="rId57"/>
    <p:sldId id="314" r:id="rId58"/>
    <p:sldId id="315" r:id="rId59"/>
    <p:sldId id="319" r:id="rId60"/>
    <p:sldId id="316" r:id="rId61"/>
    <p:sldId id="321" r:id="rId62"/>
    <p:sldId id="320" r:id="rId63"/>
    <p:sldId id="322" r:id="rId64"/>
    <p:sldId id="323" r:id="rId65"/>
    <p:sldId id="324" r:id="rId66"/>
    <p:sldId id="326" r:id="rId67"/>
    <p:sldId id="325" r:id="rId68"/>
    <p:sldId id="327" r:id="rId69"/>
    <p:sldId id="339" r:id="rId70"/>
    <p:sldId id="340" r:id="rId71"/>
    <p:sldId id="341" r:id="rId72"/>
    <p:sldId id="328" r:id="rId73"/>
    <p:sldId id="329" r:id="rId74"/>
    <p:sldId id="330" r:id="rId75"/>
    <p:sldId id="331" r:id="rId76"/>
    <p:sldId id="342" r:id="rId77"/>
    <p:sldId id="332" r:id="rId78"/>
    <p:sldId id="333" r:id="rId79"/>
    <p:sldId id="343" r:id="rId80"/>
    <p:sldId id="334" r:id="rId81"/>
    <p:sldId id="335" r:id="rId82"/>
    <p:sldId id="336" r:id="rId83"/>
    <p:sldId id="337" r:id="rId84"/>
    <p:sldId id="338" r:id="rId85"/>
    <p:sldId id="310" r:id="rId86"/>
    <p:sldId id="344" r:id="rId87"/>
    <p:sldId id="346" r:id="rId88"/>
    <p:sldId id="347" r:id="rId89"/>
    <p:sldId id="348" r:id="rId90"/>
    <p:sldId id="349" r:id="rId91"/>
    <p:sldId id="350" r:id="rId92"/>
    <p:sldId id="358" r:id="rId93"/>
    <p:sldId id="351" r:id="rId94"/>
    <p:sldId id="359" r:id="rId95"/>
    <p:sldId id="352" r:id="rId96"/>
    <p:sldId id="360" r:id="rId97"/>
    <p:sldId id="361" r:id="rId98"/>
    <p:sldId id="354" r:id="rId99"/>
    <p:sldId id="355" r:id="rId100"/>
    <p:sldId id="356" r:id="rId101"/>
    <p:sldId id="357"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C2CAE-C6B7-440D-8527-6BAB486DB549}" type="datetimeFigureOut">
              <a:rPr lang="en-US" smtClean="0"/>
              <a:t>10/27/2019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096C7-2103-4D7D-B033-7F42505C76E7}" type="slidenum">
              <a:rPr lang="en-US" smtClean="0"/>
              <a:t>‹#›</a:t>
            </a:fld>
            <a:endParaRPr lang="en-US"/>
          </a:p>
        </p:txBody>
      </p:sp>
    </p:spTree>
    <p:extLst>
      <p:ext uri="{BB962C8B-B14F-4D97-AF65-F5344CB8AC3E}">
        <p14:creationId xmlns:p14="http://schemas.microsoft.com/office/powerpoint/2010/main" val="246879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7523ECE3-4902-4973-9667-25BADA11E720}" type="slidenum">
              <a:rPr lang="en-GB" altLang="en-US" sz="1200"/>
              <a:pPr/>
              <a:t>20</a:t>
            </a:fld>
            <a:endParaRPr lang="en-GB"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877775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8963BC1C-7BB5-4AEF-AF4A-B5E127C358E8}" type="slidenum">
              <a:rPr lang="fr-CA" altLang="en-US" sz="1200">
                <a:latin typeface="Tahoma" panose="020B0604030504040204" pitchFamily="34" charset="0"/>
              </a:rPr>
              <a:pPr eaLnBrk="1" hangingPunct="1"/>
              <a:t>73</a:t>
            </a:fld>
            <a:endParaRPr lang="fr-CA" altLang="en-US" sz="1200">
              <a:latin typeface="Tahoma" panose="020B060403050404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3298046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F37B99B8-209B-4F65-B89D-2B9B04A974DC}" type="slidenum">
              <a:rPr lang="fr-CA" altLang="en-US" sz="1200">
                <a:latin typeface="Tahoma" panose="020B0604030504040204" pitchFamily="34" charset="0"/>
              </a:rPr>
              <a:pPr eaLnBrk="1" hangingPunct="1"/>
              <a:t>74</a:t>
            </a:fld>
            <a:endParaRPr lang="fr-CA" altLang="en-US" sz="1200">
              <a:latin typeface="Tahoma" panose="020B060403050404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3536206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AA8022E-D724-411F-93A1-5E1CC1A621BC}" type="slidenum">
              <a:rPr lang="fr-CA" altLang="en-US" sz="1200">
                <a:latin typeface="Tahoma" panose="020B0604030504040204" pitchFamily="34" charset="0"/>
              </a:rPr>
              <a:pPr eaLnBrk="1" hangingPunct="1"/>
              <a:t>75</a:t>
            </a:fld>
            <a:endParaRPr lang="fr-CA" altLang="en-US" sz="1200">
              <a:latin typeface="Tahoma" panose="020B0604030504040204"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1088456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E62C030-EE1C-482C-A2A7-CF8C68D4DA1B}" type="slidenum">
              <a:rPr lang="fr-CA" altLang="en-US" sz="1200">
                <a:latin typeface="Tahoma" panose="020B0604030504040204" pitchFamily="34" charset="0"/>
              </a:rPr>
              <a:pPr eaLnBrk="1" hangingPunct="1"/>
              <a:t>77</a:t>
            </a:fld>
            <a:endParaRPr lang="fr-CA" altLang="en-US" sz="1200">
              <a:latin typeface="Tahoma" panose="020B060403050404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725818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25C2808-47A2-42AD-AF6B-D15EA03B6EC2}" type="slidenum">
              <a:rPr lang="fr-CA" altLang="en-US" sz="1200">
                <a:latin typeface="Tahoma" panose="020B0604030504040204" pitchFamily="34" charset="0"/>
              </a:rPr>
              <a:pPr eaLnBrk="1" hangingPunct="1"/>
              <a:t>78</a:t>
            </a:fld>
            <a:endParaRPr lang="fr-CA" altLang="en-US" sz="1200">
              <a:latin typeface="Tahoma" panose="020B0604030504040204"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3426094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2509E7BC-1602-4DC9-86E4-4159E5CB1D9C}" type="slidenum">
              <a:rPr lang="fr-CA" altLang="en-US" sz="1200">
                <a:latin typeface="Tahoma" panose="020B0604030504040204" pitchFamily="34" charset="0"/>
              </a:rPr>
              <a:pPr eaLnBrk="1" hangingPunct="1"/>
              <a:t>80</a:t>
            </a:fld>
            <a:endParaRPr lang="fr-CA" altLang="en-US" sz="1200">
              <a:latin typeface="Tahoma" panose="020B060403050404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2498004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BF22DEE0-3095-4A24-B6A9-3FC6A0E1660A}" type="slidenum">
              <a:rPr lang="fr-CA" altLang="en-US" sz="1200">
                <a:latin typeface="Tahoma" panose="020B0604030504040204" pitchFamily="34" charset="0"/>
              </a:rPr>
              <a:pPr eaLnBrk="1" hangingPunct="1"/>
              <a:t>81</a:t>
            </a:fld>
            <a:endParaRPr lang="fr-CA" altLang="en-US" sz="1200">
              <a:latin typeface="Tahoma" panose="020B060403050404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1792584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D4075F8A-EEEB-41F2-AF78-BC31C7FCB87D}" type="slidenum">
              <a:rPr lang="fr-CA" altLang="en-US" sz="1200">
                <a:latin typeface="Tahoma" panose="020B0604030504040204" pitchFamily="34" charset="0"/>
              </a:rPr>
              <a:pPr eaLnBrk="1" hangingPunct="1"/>
              <a:t>82</a:t>
            </a:fld>
            <a:endParaRPr lang="fr-CA" altLang="en-US" sz="1200">
              <a:latin typeface="Tahoma" panose="020B060403050404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1893387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9CCCD734-3E7D-4150-8935-4494C3CC32C7}" type="slidenum">
              <a:rPr lang="fr-CA" altLang="en-US" sz="1200">
                <a:latin typeface="Tahoma" panose="020B0604030504040204" pitchFamily="34" charset="0"/>
              </a:rPr>
              <a:pPr eaLnBrk="1" hangingPunct="1"/>
              <a:t>83</a:t>
            </a:fld>
            <a:endParaRPr lang="fr-CA" altLang="en-US" sz="1200">
              <a:latin typeface="Tahoma" panose="020B060403050404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200146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DF47498D-C7F0-46E5-8B27-FD6C60FC58B6}" type="slidenum">
              <a:rPr lang="fr-CA" altLang="en-US" sz="1200">
                <a:latin typeface="Tahoma" panose="020B0604030504040204" pitchFamily="34" charset="0"/>
              </a:rPr>
              <a:pPr eaLnBrk="1" hangingPunct="1"/>
              <a:t>84</a:t>
            </a:fld>
            <a:endParaRPr lang="fr-CA" altLang="en-US" sz="1200">
              <a:latin typeface="Tahoma" panose="020B0604030504040204"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729552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573EB8B5-20B0-4864-AF13-166EF439D987}" type="slidenum">
              <a:rPr lang="en-GB" altLang="en-US" sz="1200"/>
              <a:pPr/>
              <a:t>22</a:t>
            </a:fld>
            <a:endParaRPr lang="en-GB" alt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028405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91140" name="Slide Number Placeholder 3"/>
          <p:cNvSpPr>
            <a:spLocks noGrp="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347741B-62C3-450F-9230-F5042F1AFAAB}" type="slidenum">
              <a:rPr lang="fr-CA" altLang="en-US" sz="1200">
                <a:latin typeface="Tahoma" panose="020B0604030504040204" pitchFamily="34" charset="0"/>
              </a:rPr>
              <a:pPr eaLnBrk="1" hangingPunct="1"/>
              <a:t>101</a:t>
            </a:fld>
            <a:endParaRPr lang="fr-CA" altLang="en-US" sz="1200">
              <a:latin typeface="Tahoma" panose="020B0604030504040204" pitchFamily="34" charset="0"/>
            </a:endParaRPr>
          </a:p>
        </p:txBody>
      </p:sp>
    </p:spTree>
    <p:extLst>
      <p:ext uri="{BB962C8B-B14F-4D97-AF65-F5344CB8AC3E}">
        <p14:creationId xmlns:p14="http://schemas.microsoft.com/office/powerpoint/2010/main" val="189550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B0F73C72-E477-4D8E-8864-2549EA177A45}" type="slidenum">
              <a:rPr lang="fr-CA" altLang="en-US" sz="1200">
                <a:latin typeface="Tahoma" panose="020B0604030504040204" pitchFamily="34" charset="0"/>
              </a:rPr>
              <a:pPr eaLnBrk="1" hangingPunct="1"/>
              <a:t>44</a:t>
            </a:fld>
            <a:endParaRPr lang="fr-CA" altLang="en-US" sz="1200">
              <a:latin typeface="Tahoma" panose="020B060403050404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35016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03DBC7C8-BFE9-47A3-8A96-2A2EED6B83F9}" type="slidenum">
              <a:rPr lang="fr-CA" altLang="en-US" sz="1200">
                <a:latin typeface="Tahoma" panose="020B0604030504040204" pitchFamily="34" charset="0"/>
              </a:rPr>
              <a:pPr eaLnBrk="1" hangingPunct="1"/>
              <a:t>45</a:t>
            </a:fld>
            <a:endParaRPr lang="fr-CA" altLang="en-US" sz="1200">
              <a:latin typeface="Tahoma" panose="020B060403050404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2213660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776C65ED-CB40-4DA3-AF18-DB943E8949C8}" type="slidenum">
              <a:rPr lang="fr-CA" altLang="en-US" sz="1200">
                <a:latin typeface="Tahoma" panose="020B0604030504040204" pitchFamily="34" charset="0"/>
              </a:rPr>
              <a:pPr eaLnBrk="1" hangingPunct="1"/>
              <a:t>56</a:t>
            </a:fld>
            <a:endParaRPr lang="fr-CA" altLang="en-US" sz="1200">
              <a:latin typeface="Tahoma" panose="020B060403050404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277526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2F7E003B-A20F-468D-8BD4-D0C7D82F0F0A}" type="slidenum">
              <a:rPr lang="fr-CA" altLang="en-US" sz="1200">
                <a:latin typeface="Tahoma" panose="020B0604030504040204" pitchFamily="34" charset="0"/>
              </a:rPr>
              <a:pPr eaLnBrk="1" hangingPunct="1"/>
              <a:t>57</a:t>
            </a:fld>
            <a:endParaRPr lang="fr-CA" altLang="en-US" sz="1200">
              <a:latin typeface="Tahoma" panose="020B060403050404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3741080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97F7BD90-F981-4629-A531-32EB2BCCD20A}" type="slidenum">
              <a:rPr lang="fr-CA" altLang="en-US" sz="1200">
                <a:latin typeface="Tahoma" panose="020B0604030504040204" pitchFamily="34" charset="0"/>
              </a:rPr>
              <a:pPr eaLnBrk="1" hangingPunct="1"/>
              <a:t>58</a:t>
            </a:fld>
            <a:endParaRPr lang="fr-CA" altLang="en-US" sz="1200">
              <a:latin typeface="Tahoma" panose="020B060403050404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2328161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42DFACCA-D288-44E4-A19F-89B4F931DB50}" type="slidenum">
              <a:rPr lang="fr-CA" altLang="en-US" sz="1200">
                <a:latin typeface="Tahoma" panose="020B0604030504040204" pitchFamily="34" charset="0"/>
              </a:rPr>
              <a:pPr eaLnBrk="1" hangingPunct="1"/>
              <a:t>60</a:t>
            </a:fld>
            <a:endParaRPr lang="fr-CA" altLang="en-US" sz="1200">
              <a:latin typeface="Tahoma" panose="020B060403050404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4273350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B2DD4468-D026-4735-B7C2-CF421EEFF741}" type="slidenum">
              <a:rPr lang="fr-CA" altLang="en-US" sz="1200">
                <a:latin typeface="Tahoma" panose="020B0604030504040204" pitchFamily="34" charset="0"/>
              </a:rPr>
              <a:pPr eaLnBrk="1" hangingPunct="1"/>
              <a:t>72</a:t>
            </a:fld>
            <a:endParaRPr lang="fr-CA" altLang="en-US" sz="1200">
              <a:latin typeface="Tahoma" panose="020B060403050404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1774741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www.wikipedia.com/"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19.xml"/><Relationship Id="rId4" Type="http://schemas.openxmlformats.org/officeDocument/2006/relationships/slide" Target="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0.xml"/><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slide" Target="slide66.xml"/><Relationship Id="rId4" Type="http://schemas.openxmlformats.org/officeDocument/2006/relationships/slide" Target="slide6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COORDINATION AND AGREEMENT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00908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424" y="160086"/>
            <a:ext cx="8911687" cy="1280890"/>
          </a:xfrm>
        </p:spPr>
        <p:txBody>
          <a:bodyPr/>
          <a:lstStyle/>
          <a:p>
            <a:r>
              <a:rPr lang="en-US" altLang="en-US" dirty="0"/>
              <a:t>Failure assumptions and failure detectors</a:t>
            </a:r>
            <a:endParaRPr lang="en-US" dirty="0"/>
          </a:p>
        </p:txBody>
      </p:sp>
      <p:sp>
        <p:nvSpPr>
          <p:cNvPr id="3" name="Content Placeholder 2"/>
          <p:cNvSpPr>
            <a:spLocks noGrp="1"/>
          </p:cNvSpPr>
          <p:nvPr>
            <p:ph idx="1"/>
          </p:nvPr>
        </p:nvSpPr>
        <p:spPr>
          <a:xfrm>
            <a:off x="1988711" y="1110018"/>
            <a:ext cx="8915400" cy="3777622"/>
          </a:xfrm>
        </p:spPr>
        <p:txBody>
          <a:bodyPr>
            <a:noAutofit/>
          </a:bodyPr>
          <a:lstStyle/>
          <a:p>
            <a:r>
              <a:rPr lang="en-US" sz="2000" dirty="0"/>
              <a:t>A failure ‘detector’ is not necessarily accurate. </a:t>
            </a:r>
            <a:endParaRPr lang="en-US" sz="2000" dirty="0" smtClean="0"/>
          </a:p>
          <a:p>
            <a:r>
              <a:rPr lang="en-US" sz="2000" dirty="0" smtClean="0"/>
              <a:t>Most </a:t>
            </a:r>
            <a:r>
              <a:rPr lang="en-US" sz="2000" dirty="0"/>
              <a:t>fall into the category </a:t>
            </a:r>
            <a:r>
              <a:rPr lang="en-US" sz="2000" dirty="0" smtClean="0"/>
              <a:t>of </a:t>
            </a:r>
            <a:r>
              <a:rPr lang="en-US" sz="2000" i="1" dirty="0" smtClean="0"/>
              <a:t>unreliable </a:t>
            </a:r>
            <a:r>
              <a:rPr lang="en-US" sz="2000" i="1" dirty="0"/>
              <a:t>failure detectors</a:t>
            </a:r>
            <a:r>
              <a:rPr lang="en-US" sz="2000" dirty="0"/>
              <a:t>. </a:t>
            </a:r>
            <a:endParaRPr lang="en-US" sz="2000" dirty="0" smtClean="0"/>
          </a:p>
          <a:p>
            <a:r>
              <a:rPr lang="en-US" sz="2000" dirty="0" smtClean="0"/>
              <a:t>An </a:t>
            </a:r>
            <a:r>
              <a:rPr lang="en-US" sz="2000" dirty="0"/>
              <a:t>unreliable failure detector may produce one of </a:t>
            </a:r>
            <a:r>
              <a:rPr lang="en-US" sz="2000" dirty="0" smtClean="0"/>
              <a:t>two values </a:t>
            </a:r>
            <a:r>
              <a:rPr lang="en-US" sz="2000" dirty="0"/>
              <a:t>when given the identity of a process: </a:t>
            </a:r>
            <a:endParaRPr lang="en-US" sz="2000" dirty="0" smtClean="0"/>
          </a:p>
          <a:p>
            <a:pPr lvl="1"/>
            <a:r>
              <a:rPr lang="en-US" sz="2000" i="1" dirty="0" smtClean="0"/>
              <a:t>Unsuspected </a:t>
            </a:r>
            <a:r>
              <a:rPr lang="en-US" sz="2000" dirty="0"/>
              <a:t>or </a:t>
            </a:r>
            <a:r>
              <a:rPr lang="en-US" sz="2000" i="1" dirty="0"/>
              <a:t>Suspected</a:t>
            </a:r>
            <a:r>
              <a:rPr lang="en-US" sz="2000" dirty="0"/>
              <a:t>. </a:t>
            </a:r>
            <a:r>
              <a:rPr lang="en-US" sz="2000" dirty="0" smtClean="0"/>
              <a:t> </a:t>
            </a:r>
          </a:p>
          <a:p>
            <a:pPr lvl="2"/>
            <a:r>
              <a:rPr lang="en-US" sz="2000" dirty="0" smtClean="0"/>
              <a:t>which </a:t>
            </a:r>
            <a:r>
              <a:rPr lang="en-US" sz="2000" dirty="0"/>
              <a:t>may or may not accurately reflect whether the process </a:t>
            </a:r>
            <a:r>
              <a:rPr lang="en-US" sz="2000" dirty="0" smtClean="0"/>
              <a:t>has actually </a:t>
            </a:r>
            <a:r>
              <a:rPr lang="en-US" sz="2000" dirty="0"/>
              <a:t>failed. </a:t>
            </a:r>
            <a:endParaRPr lang="en-US" sz="2000" dirty="0" smtClean="0"/>
          </a:p>
          <a:p>
            <a:r>
              <a:rPr lang="en-US" sz="2000" dirty="0" smtClean="0"/>
              <a:t>A </a:t>
            </a:r>
            <a:r>
              <a:rPr lang="en-US" sz="2000" dirty="0"/>
              <a:t>result of </a:t>
            </a:r>
            <a:r>
              <a:rPr lang="en-US" sz="2000" i="1" dirty="0"/>
              <a:t>Unsuspected </a:t>
            </a:r>
            <a:r>
              <a:rPr lang="en-US" sz="2000" dirty="0"/>
              <a:t>signifies that the detector has recently </a:t>
            </a:r>
            <a:r>
              <a:rPr lang="en-US" sz="2000" dirty="0" smtClean="0"/>
              <a:t>received evidence </a:t>
            </a:r>
            <a:r>
              <a:rPr lang="en-US" sz="2000" dirty="0"/>
              <a:t>suggesting that the process has not </a:t>
            </a:r>
            <a:r>
              <a:rPr lang="en-US" sz="2000" dirty="0" smtClean="0"/>
              <a:t>failed</a:t>
            </a:r>
          </a:p>
          <a:p>
            <a:r>
              <a:rPr lang="en-US" sz="2000" dirty="0"/>
              <a:t>A result </a:t>
            </a:r>
            <a:r>
              <a:rPr lang="en-US" sz="2000" dirty="0" smtClean="0"/>
              <a:t>of </a:t>
            </a:r>
            <a:r>
              <a:rPr lang="en-US" sz="2000" i="1" dirty="0" smtClean="0"/>
              <a:t>Suspected </a:t>
            </a:r>
            <a:r>
              <a:rPr lang="en-US" sz="2000" dirty="0"/>
              <a:t>signifies that the failure detector has some indication that the process </a:t>
            </a:r>
            <a:r>
              <a:rPr lang="en-US" sz="2000" dirty="0" smtClean="0"/>
              <a:t>may have </a:t>
            </a:r>
            <a:r>
              <a:rPr lang="en-US" sz="2000" dirty="0"/>
              <a:t>failed</a:t>
            </a:r>
            <a:r>
              <a:rPr lang="en-US" sz="2000" dirty="0" smtClean="0"/>
              <a:t>.</a:t>
            </a:r>
          </a:p>
          <a:p>
            <a:r>
              <a:rPr lang="en-US" sz="2000" dirty="0" smtClean="0"/>
              <a:t>The </a:t>
            </a:r>
            <a:r>
              <a:rPr lang="en-US" sz="2000" dirty="0"/>
              <a:t>suspicion may be misplaced</a:t>
            </a:r>
            <a:r>
              <a:rPr lang="en-US" sz="2000" dirty="0" smtClean="0"/>
              <a:t>:</a:t>
            </a:r>
          </a:p>
          <a:p>
            <a:pPr lvl="1"/>
            <a:r>
              <a:rPr lang="en-US" sz="2000" dirty="0" smtClean="0"/>
              <a:t> for example</a:t>
            </a:r>
            <a:r>
              <a:rPr lang="en-US" sz="2000" dirty="0"/>
              <a:t>, the process could be functioning correctly but be on the other side of a </a:t>
            </a:r>
            <a:r>
              <a:rPr lang="en-US" sz="2000" dirty="0" smtClean="0"/>
              <a:t>network partition</a:t>
            </a:r>
            <a:r>
              <a:rPr lang="en-US" sz="2000" dirty="0"/>
              <a:t>, or it could be running more slowly than expected.</a:t>
            </a:r>
          </a:p>
        </p:txBody>
      </p:sp>
    </p:spTree>
    <p:extLst>
      <p:ext uri="{BB962C8B-B14F-4D97-AF65-F5344CB8AC3E}">
        <p14:creationId xmlns:p14="http://schemas.microsoft.com/office/powerpoint/2010/main" val="85674902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smtClean="0"/>
              <a:t>References</a:t>
            </a:r>
          </a:p>
        </p:txBody>
      </p:sp>
      <p:sp>
        <p:nvSpPr>
          <p:cNvPr id="65539" name="Content Placeholder 2"/>
          <p:cNvSpPr>
            <a:spLocks noGrp="1"/>
          </p:cNvSpPr>
          <p:nvPr>
            <p:ph idx="1"/>
          </p:nvPr>
        </p:nvSpPr>
        <p:spPr/>
        <p:txBody>
          <a:bodyPr/>
          <a:lstStyle/>
          <a:p>
            <a:pPr eaLnBrk="1" hangingPunct="1"/>
            <a:r>
              <a:rPr lang="en-US" altLang="en-US" dirty="0" err="1" smtClean="0"/>
              <a:t>Coulouris</a:t>
            </a:r>
            <a:r>
              <a:rPr lang="en-US" altLang="en-US" dirty="0" smtClean="0"/>
              <a:t> </a:t>
            </a:r>
            <a:r>
              <a:rPr lang="en-US" altLang="en-US" dirty="0" smtClean="0"/>
              <a:t>G (et al) – </a:t>
            </a:r>
            <a:r>
              <a:rPr lang="en-US" altLang="en-US" i="1" dirty="0" smtClean="0"/>
              <a:t>Distributed System – Concepts and Design – </a:t>
            </a:r>
            <a:r>
              <a:rPr lang="en-US" altLang="en-US" i="1" dirty="0" smtClean="0"/>
              <a:t>Pearson</a:t>
            </a:r>
            <a:endParaRPr lang="en-US" altLang="en-US" i="1" dirty="0" smtClean="0"/>
          </a:p>
          <a:p>
            <a:pPr eaLnBrk="1" hangingPunct="1"/>
            <a:r>
              <a:rPr lang="en-US" altLang="en-US" dirty="0" smtClean="0"/>
              <a:t>Other </a:t>
            </a:r>
            <a:r>
              <a:rPr lang="en-US" altLang="en-US" dirty="0" smtClean="0"/>
              <a:t>presentations/Web Materials</a:t>
            </a:r>
            <a:endParaRPr lang="en-US" altLang="en-US" dirty="0" smtClean="0"/>
          </a:p>
          <a:p>
            <a:pPr eaLnBrk="1" hangingPunct="1"/>
            <a:r>
              <a:rPr lang="en-US" altLang="en-US" dirty="0" smtClean="0"/>
              <a:t>Wikipedia</a:t>
            </a:r>
            <a:r>
              <a:rPr lang="en-US" altLang="en-US" dirty="0" smtClean="0"/>
              <a:t>: </a:t>
            </a:r>
            <a:r>
              <a:rPr lang="en-US" altLang="en-US" dirty="0" smtClean="0">
                <a:hlinkClick r:id="rId2"/>
              </a:rPr>
              <a:t>www.wikipedia.com</a:t>
            </a:r>
            <a:endParaRPr lang="en-US" altLang="en-US" dirty="0" smtClean="0"/>
          </a:p>
          <a:p>
            <a:pPr eaLnBrk="1" hangingPunct="1"/>
            <a:endParaRPr lang="en-US" altLang="en-US" dirty="0" smtClean="0"/>
          </a:p>
        </p:txBody>
      </p:sp>
      <p:sp>
        <p:nvSpPr>
          <p:cNvPr id="64516" name="Slide Number Placeholder 3"/>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8D40CC44-F866-42F4-A6CF-DDB381DB8365}" type="slidenum">
              <a:rPr lang="fr-FR" altLang="en-US" sz="1400"/>
              <a:pPr eaLnBrk="1" hangingPunct="1"/>
              <a:t>100</a:t>
            </a:fld>
            <a:endParaRPr lang="fr-FR" altLang="en-US" sz="1400"/>
          </a:p>
        </p:txBody>
      </p:sp>
    </p:spTree>
    <p:extLst>
      <p:ext uri="{BB962C8B-B14F-4D97-AF65-F5344CB8AC3E}">
        <p14:creationId xmlns:p14="http://schemas.microsoft.com/office/powerpoint/2010/main" val="239776735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095473" y="2643182"/>
            <a:ext cx="7793037" cy="1143000"/>
          </a:xfrm>
          <a:ln>
            <a:miter lim="800000"/>
            <a:headEnd/>
            <a:tailEnd/>
          </a:ln>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en-US" sz="54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p>
        </p:txBody>
      </p:sp>
      <p:sp>
        <p:nvSpPr>
          <p:cNvPr id="65539" name="Slide Number Placeholder 3"/>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4012283-BA08-450B-9FC6-30A57C772421}" type="slidenum">
              <a:rPr lang="fr-FR" altLang="en-US" sz="1400"/>
              <a:pPr eaLnBrk="1" hangingPunct="1"/>
              <a:t>101</a:t>
            </a:fld>
            <a:endParaRPr lang="fr-FR" altLang="en-US" sz="1400"/>
          </a:p>
        </p:txBody>
      </p:sp>
    </p:spTree>
    <p:extLst>
      <p:ext uri="{BB962C8B-B14F-4D97-AF65-F5344CB8AC3E}">
        <p14:creationId xmlns:p14="http://schemas.microsoft.com/office/powerpoint/2010/main" val="1798219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Failure assumptions and failure detectors</a:t>
            </a:r>
            <a:endParaRPr lang="en-US" dirty="0"/>
          </a:p>
        </p:txBody>
      </p:sp>
      <p:sp>
        <p:nvSpPr>
          <p:cNvPr id="3" name="Content Placeholder 2"/>
          <p:cNvSpPr>
            <a:spLocks noGrp="1"/>
          </p:cNvSpPr>
          <p:nvPr>
            <p:ph idx="1"/>
          </p:nvPr>
        </p:nvSpPr>
        <p:spPr/>
        <p:txBody>
          <a:bodyPr>
            <a:noAutofit/>
          </a:bodyPr>
          <a:lstStyle/>
          <a:p>
            <a:r>
              <a:rPr lang="en-US" sz="2400" i="1" dirty="0" smtClean="0"/>
              <a:t>Reliable </a:t>
            </a:r>
            <a:r>
              <a:rPr lang="en-US" sz="2400" i="1" dirty="0"/>
              <a:t>failure detector </a:t>
            </a:r>
            <a:r>
              <a:rPr lang="en-US" sz="2400" dirty="0"/>
              <a:t>is one that is always accurate in detecting a </a:t>
            </a:r>
            <a:r>
              <a:rPr lang="en-US" sz="2400" dirty="0" smtClean="0"/>
              <a:t>process’s failure.</a:t>
            </a:r>
          </a:p>
          <a:p>
            <a:r>
              <a:rPr lang="en-US" sz="2400" dirty="0" smtClean="0"/>
              <a:t> </a:t>
            </a:r>
            <a:r>
              <a:rPr lang="en-US" sz="2400" dirty="0"/>
              <a:t>It answers processes’ queries with either a response of </a:t>
            </a:r>
            <a:r>
              <a:rPr lang="en-US" sz="2400" i="1" dirty="0"/>
              <a:t>Unsuspected </a:t>
            </a:r>
            <a:r>
              <a:rPr lang="en-US" sz="2400" dirty="0"/>
              <a:t>– which, </a:t>
            </a:r>
            <a:r>
              <a:rPr lang="en-US" sz="2400" dirty="0" smtClean="0"/>
              <a:t>as before</a:t>
            </a:r>
            <a:r>
              <a:rPr lang="en-US" sz="2400" dirty="0"/>
              <a:t>, can only be a hint – or </a:t>
            </a:r>
            <a:r>
              <a:rPr lang="en-US" sz="2400" i="1" dirty="0"/>
              <a:t>Failed</a:t>
            </a:r>
            <a:r>
              <a:rPr lang="en-US" sz="2400" dirty="0"/>
              <a:t>. </a:t>
            </a:r>
            <a:endParaRPr lang="en-US" sz="2400" dirty="0" smtClean="0"/>
          </a:p>
          <a:p>
            <a:r>
              <a:rPr lang="en-US" sz="2400" dirty="0" smtClean="0"/>
              <a:t>A </a:t>
            </a:r>
            <a:r>
              <a:rPr lang="en-US" sz="2400" dirty="0"/>
              <a:t>result of </a:t>
            </a:r>
            <a:r>
              <a:rPr lang="en-US" sz="2400" i="1" dirty="0"/>
              <a:t>Failed </a:t>
            </a:r>
            <a:r>
              <a:rPr lang="en-US" sz="2400" dirty="0"/>
              <a:t>means that the detector </a:t>
            </a:r>
            <a:r>
              <a:rPr lang="en-US" sz="2400" dirty="0" smtClean="0"/>
              <a:t>has determined </a:t>
            </a:r>
            <a:r>
              <a:rPr lang="en-US" sz="2400" dirty="0"/>
              <a:t>that the process has crashed. </a:t>
            </a:r>
            <a:endParaRPr lang="en-US" sz="2400" dirty="0" smtClean="0"/>
          </a:p>
          <a:p>
            <a:r>
              <a:rPr lang="en-US" sz="2400" dirty="0" smtClean="0"/>
              <a:t>A </a:t>
            </a:r>
            <a:r>
              <a:rPr lang="en-US" sz="2400" dirty="0"/>
              <a:t>failure detector may </a:t>
            </a:r>
            <a:r>
              <a:rPr lang="en-US" sz="2400" dirty="0" smtClean="0"/>
              <a:t>sometimes give </a:t>
            </a:r>
            <a:r>
              <a:rPr lang="en-US" sz="2400" dirty="0"/>
              <a:t>different responses to different processes, since communication conditions </a:t>
            </a:r>
            <a:r>
              <a:rPr lang="en-US" sz="2400" dirty="0" smtClean="0"/>
              <a:t>vary from </a:t>
            </a:r>
            <a:r>
              <a:rPr lang="en-US" sz="2400" dirty="0"/>
              <a:t>process to process.</a:t>
            </a:r>
          </a:p>
        </p:txBody>
      </p:sp>
    </p:spTree>
    <p:extLst>
      <p:ext uri="{BB962C8B-B14F-4D97-AF65-F5344CB8AC3E}">
        <p14:creationId xmlns:p14="http://schemas.microsoft.com/office/powerpoint/2010/main" val="3780823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mutual exclusion</a:t>
            </a:r>
          </a:p>
        </p:txBody>
      </p:sp>
      <p:sp>
        <p:nvSpPr>
          <p:cNvPr id="3" name="Content Placeholder 2"/>
          <p:cNvSpPr>
            <a:spLocks noGrp="1"/>
          </p:cNvSpPr>
          <p:nvPr>
            <p:ph idx="1"/>
          </p:nvPr>
        </p:nvSpPr>
        <p:spPr>
          <a:xfrm>
            <a:off x="2152484" y="1546746"/>
            <a:ext cx="8915400" cy="3777622"/>
          </a:xfrm>
        </p:spPr>
        <p:txBody>
          <a:bodyPr>
            <a:noAutofit/>
          </a:bodyPr>
          <a:lstStyle/>
          <a:p>
            <a:r>
              <a:rPr lang="en-US" sz="2400" dirty="0"/>
              <a:t>Distributed processes often need to coordinate their activities</a:t>
            </a:r>
            <a:r>
              <a:rPr lang="en-US" sz="2400" dirty="0" smtClean="0"/>
              <a:t>.</a:t>
            </a:r>
          </a:p>
          <a:p>
            <a:r>
              <a:rPr lang="en-US" sz="2400" dirty="0" smtClean="0"/>
              <a:t> </a:t>
            </a:r>
            <a:r>
              <a:rPr lang="en-US" sz="2400" dirty="0"/>
              <a:t>If a collection </a:t>
            </a:r>
            <a:r>
              <a:rPr lang="en-US" sz="2400" dirty="0" smtClean="0"/>
              <a:t>of  processes </a:t>
            </a:r>
            <a:r>
              <a:rPr lang="en-US" sz="2400" dirty="0"/>
              <a:t>share a resource or collection of </a:t>
            </a:r>
            <a:r>
              <a:rPr lang="en-US" sz="2400" dirty="0" smtClean="0"/>
              <a:t>resources</a:t>
            </a:r>
          </a:p>
          <a:p>
            <a:pPr lvl="1"/>
            <a:r>
              <a:rPr lang="en-US" sz="2000" dirty="0" smtClean="0"/>
              <a:t>then </a:t>
            </a:r>
            <a:r>
              <a:rPr lang="en-US" sz="2000" dirty="0"/>
              <a:t>often mutual exclusion </a:t>
            </a:r>
            <a:r>
              <a:rPr lang="en-US" sz="2000" dirty="0" smtClean="0"/>
              <a:t>is  required </a:t>
            </a:r>
            <a:r>
              <a:rPr lang="en-US" sz="2000" dirty="0"/>
              <a:t>to prevent interference and ensure consistency when accessing the resources.</a:t>
            </a:r>
          </a:p>
          <a:p>
            <a:pPr lvl="1"/>
            <a:r>
              <a:rPr lang="en-US" sz="2000" dirty="0" smtClean="0"/>
              <a:t> </a:t>
            </a:r>
            <a:r>
              <a:rPr lang="en-US" sz="2000" i="1" dirty="0"/>
              <a:t>critical section </a:t>
            </a:r>
            <a:r>
              <a:rPr lang="en-US" sz="2000" dirty="0"/>
              <a:t>problem, familiar in the domain of operating systems. </a:t>
            </a:r>
            <a:endParaRPr lang="en-US" sz="2000" dirty="0" smtClean="0"/>
          </a:p>
          <a:p>
            <a:r>
              <a:rPr lang="en-US" sz="2400" dirty="0" smtClean="0"/>
              <a:t>In a distributed </a:t>
            </a:r>
            <a:r>
              <a:rPr lang="en-US" sz="2400" dirty="0"/>
              <a:t>system, however, neither shared variables nor facilities supplied by a </a:t>
            </a:r>
            <a:r>
              <a:rPr lang="en-US" sz="2400" dirty="0" smtClean="0"/>
              <a:t>single local </a:t>
            </a:r>
            <a:r>
              <a:rPr lang="en-US" sz="2400" dirty="0"/>
              <a:t>kernel can be used to solve it, in general. </a:t>
            </a:r>
            <a:endParaRPr lang="en-US" sz="2400" dirty="0" smtClean="0"/>
          </a:p>
          <a:p>
            <a:r>
              <a:rPr lang="en-US" sz="2400" dirty="0" smtClean="0"/>
              <a:t>We </a:t>
            </a:r>
            <a:r>
              <a:rPr lang="en-US" sz="2400" dirty="0"/>
              <a:t>require a solution to </a:t>
            </a:r>
            <a:r>
              <a:rPr lang="en-US" sz="2400" i="1" dirty="0" smtClean="0"/>
              <a:t>distributed mutual </a:t>
            </a:r>
            <a:r>
              <a:rPr lang="en-US" sz="2400" i="1" dirty="0"/>
              <a:t>exclusion</a:t>
            </a:r>
            <a:r>
              <a:rPr lang="en-US" sz="2400" dirty="0"/>
              <a:t>: one that is based solely on message passing.</a:t>
            </a:r>
          </a:p>
        </p:txBody>
      </p:sp>
    </p:spTree>
    <p:extLst>
      <p:ext uri="{BB962C8B-B14F-4D97-AF65-F5344CB8AC3E}">
        <p14:creationId xmlns:p14="http://schemas.microsoft.com/office/powerpoint/2010/main" val="777980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mutual exclusion</a:t>
            </a:r>
          </a:p>
        </p:txBody>
      </p:sp>
      <p:sp>
        <p:nvSpPr>
          <p:cNvPr id="3" name="Content Placeholder 2"/>
          <p:cNvSpPr>
            <a:spLocks noGrp="1"/>
          </p:cNvSpPr>
          <p:nvPr>
            <p:ph idx="1"/>
          </p:nvPr>
        </p:nvSpPr>
        <p:spPr>
          <a:xfrm>
            <a:off x="2238233" y="2133600"/>
            <a:ext cx="9266379" cy="3777622"/>
          </a:xfrm>
        </p:spPr>
        <p:txBody>
          <a:bodyPr>
            <a:noAutofit/>
          </a:bodyPr>
          <a:lstStyle/>
          <a:p>
            <a:r>
              <a:rPr lang="en-US" sz="2400" dirty="0"/>
              <a:t>Consider users who update a text file. </a:t>
            </a:r>
            <a:endParaRPr lang="en-US" sz="2400" dirty="0" smtClean="0"/>
          </a:p>
          <a:p>
            <a:r>
              <a:rPr lang="en-US" sz="2400" dirty="0" smtClean="0"/>
              <a:t>A </a:t>
            </a:r>
            <a:r>
              <a:rPr lang="en-US" sz="2400" dirty="0"/>
              <a:t>simple means of ensuring that </a:t>
            </a:r>
            <a:r>
              <a:rPr lang="en-US" sz="2400" dirty="0" smtClean="0"/>
              <a:t>their updates </a:t>
            </a:r>
            <a:r>
              <a:rPr lang="en-US" sz="2400" dirty="0"/>
              <a:t>are consistent is to allow them to access it only one at a time, by requiring </a:t>
            </a:r>
            <a:r>
              <a:rPr lang="en-US" sz="2400" dirty="0" smtClean="0"/>
              <a:t>the editor </a:t>
            </a:r>
            <a:r>
              <a:rPr lang="en-US" sz="2400" dirty="0"/>
              <a:t>to lock the file before updates can be made. </a:t>
            </a:r>
            <a:endParaRPr lang="en-US" sz="2400" dirty="0" smtClean="0"/>
          </a:p>
          <a:p>
            <a:r>
              <a:rPr lang="en-US" sz="2400" dirty="0" smtClean="0"/>
              <a:t>NFS </a:t>
            </a:r>
            <a:r>
              <a:rPr lang="en-US" sz="2400" dirty="0"/>
              <a:t>file servers</a:t>
            </a:r>
            <a:r>
              <a:rPr lang="en-US" sz="2400" dirty="0" smtClean="0"/>
              <a:t>,, </a:t>
            </a:r>
            <a:r>
              <a:rPr lang="en-US" sz="2400" dirty="0"/>
              <a:t>are designed to be stateless and therefore do not support file locking</a:t>
            </a:r>
            <a:r>
              <a:rPr lang="en-US" sz="2400" dirty="0" smtClean="0"/>
              <a:t>.</a:t>
            </a:r>
          </a:p>
          <a:p>
            <a:r>
              <a:rPr lang="en-US" sz="2400" dirty="0" smtClean="0"/>
              <a:t> </a:t>
            </a:r>
            <a:r>
              <a:rPr lang="en-US" sz="2400" dirty="0"/>
              <a:t>For this reason</a:t>
            </a:r>
            <a:r>
              <a:rPr lang="en-US" sz="2400" dirty="0" smtClean="0"/>
              <a:t>, UNIX </a:t>
            </a:r>
            <a:r>
              <a:rPr lang="en-US" sz="2400" dirty="0"/>
              <a:t>systems provide a separate file-locking service, implemented by the </a:t>
            </a:r>
            <a:r>
              <a:rPr lang="en-US" sz="2400" dirty="0" smtClean="0"/>
              <a:t>daemon </a:t>
            </a:r>
            <a:r>
              <a:rPr lang="en-US" sz="2400" i="1" dirty="0" err="1" smtClean="0"/>
              <a:t>lockd</a:t>
            </a:r>
            <a:r>
              <a:rPr lang="en-US" sz="2400" dirty="0"/>
              <a:t>, to handle locking requests from clients.</a:t>
            </a:r>
          </a:p>
        </p:txBody>
      </p:sp>
    </p:spTree>
    <p:extLst>
      <p:ext uri="{BB962C8B-B14F-4D97-AF65-F5344CB8AC3E}">
        <p14:creationId xmlns:p14="http://schemas.microsoft.com/office/powerpoint/2010/main" val="1791030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140" y="119143"/>
            <a:ext cx="8911687" cy="1280890"/>
          </a:xfrm>
        </p:spPr>
        <p:txBody>
          <a:bodyPr/>
          <a:lstStyle/>
          <a:p>
            <a:r>
              <a:rPr lang="en-US" dirty="0"/>
              <a:t>Distributed mutual exclusion</a:t>
            </a:r>
          </a:p>
        </p:txBody>
      </p:sp>
      <p:sp>
        <p:nvSpPr>
          <p:cNvPr id="3" name="Content Placeholder 2"/>
          <p:cNvSpPr>
            <a:spLocks noGrp="1"/>
          </p:cNvSpPr>
          <p:nvPr>
            <p:ph idx="1"/>
          </p:nvPr>
        </p:nvSpPr>
        <p:spPr>
          <a:xfrm>
            <a:off x="1487605" y="918950"/>
            <a:ext cx="9525687" cy="3777622"/>
          </a:xfrm>
        </p:spPr>
        <p:txBody>
          <a:bodyPr>
            <a:noAutofit/>
          </a:bodyPr>
          <a:lstStyle/>
          <a:p>
            <a:r>
              <a:rPr lang="en-US" sz="2000" dirty="0"/>
              <a:t>I</a:t>
            </a:r>
            <a:r>
              <a:rPr lang="en-US" sz="2000" dirty="0" smtClean="0"/>
              <a:t>nteresting </a:t>
            </a:r>
            <a:r>
              <a:rPr lang="en-US" sz="2000" dirty="0"/>
              <a:t>example is where there is no server, and a collection </a:t>
            </a:r>
            <a:r>
              <a:rPr lang="en-US" sz="2000" dirty="0" smtClean="0"/>
              <a:t>of peer </a:t>
            </a:r>
            <a:r>
              <a:rPr lang="en-US" sz="2000" dirty="0"/>
              <a:t>processes must coordinate their accesses to shared </a:t>
            </a:r>
            <a:r>
              <a:rPr lang="en-US" sz="2000" dirty="0" smtClean="0"/>
              <a:t>resources</a:t>
            </a:r>
            <a:endParaRPr lang="en-US" sz="2000" dirty="0"/>
          </a:p>
          <a:p>
            <a:r>
              <a:rPr lang="en-US" sz="2000" dirty="0" smtClean="0"/>
              <a:t>Ethernets </a:t>
            </a:r>
            <a:r>
              <a:rPr lang="en-US" sz="2000" dirty="0"/>
              <a:t>and IEEE 802.11 wireless </a:t>
            </a:r>
            <a:r>
              <a:rPr lang="en-US" sz="2000" dirty="0" smtClean="0"/>
              <a:t>networks in </a:t>
            </a:r>
            <a:r>
              <a:rPr lang="en-US" sz="2000" dirty="0"/>
              <a:t>‘ad hoc’ </a:t>
            </a:r>
            <a:r>
              <a:rPr lang="en-US" sz="2000" dirty="0" smtClean="0"/>
              <a:t>mode</a:t>
            </a:r>
          </a:p>
          <a:p>
            <a:pPr lvl="1"/>
            <a:r>
              <a:rPr lang="en-US" sz="1800" dirty="0" smtClean="0"/>
              <a:t>Network </a:t>
            </a:r>
            <a:r>
              <a:rPr lang="en-US" sz="1800" dirty="0"/>
              <a:t>interfaces cooperate as peers so that only one </a:t>
            </a:r>
            <a:r>
              <a:rPr lang="en-US" sz="1800" dirty="0" smtClean="0"/>
              <a:t>node transmits </a:t>
            </a:r>
            <a:r>
              <a:rPr lang="en-US" sz="1800" dirty="0"/>
              <a:t>at a time on the shared medium. </a:t>
            </a:r>
            <a:endParaRPr lang="en-US" sz="1800" dirty="0" smtClean="0"/>
          </a:p>
          <a:p>
            <a:r>
              <a:rPr lang="en-US" sz="2000" dirty="0" smtClean="0"/>
              <a:t>System </a:t>
            </a:r>
            <a:r>
              <a:rPr lang="en-US" sz="2000" dirty="0"/>
              <a:t>monitoring </a:t>
            </a:r>
            <a:r>
              <a:rPr lang="en-US" sz="2000" dirty="0" smtClean="0"/>
              <a:t>the number </a:t>
            </a:r>
            <a:r>
              <a:rPr lang="en-US" sz="2000" dirty="0"/>
              <a:t>of vacancies in a car park with a process at each entrance and exit that tracks </a:t>
            </a:r>
            <a:r>
              <a:rPr lang="en-US" sz="2000" dirty="0" smtClean="0"/>
              <a:t>the number </a:t>
            </a:r>
            <a:r>
              <a:rPr lang="en-US" sz="2000" dirty="0"/>
              <a:t>of vehicles entering and leaving. </a:t>
            </a:r>
            <a:endParaRPr lang="en-US" sz="2000" dirty="0" smtClean="0"/>
          </a:p>
          <a:p>
            <a:pPr lvl="1"/>
            <a:r>
              <a:rPr lang="en-US" sz="2000" dirty="0" smtClean="0"/>
              <a:t>Each </a:t>
            </a:r>
            <a:r>
              <a:rPr lang="en-US" sz="2000" dirty="0"/>
              <a:t>process keeps a count of the total </a:t>
            </a:r>
            <a:r>
              <a:rPr lang="en-US" sz="2000" dirty="0" smtClean="0"/>
              <a:t>number of </a:t>
            </a:r>
            <a:r>
              <a:rPr lang="en-US" sz="2000" dirty="0"/>
              <a:t>vehicles within the car park and displays whether or not it is full. </a:t>
            </a:r>
            <a:endParaRPr lang="en-US" sz="2000" dirty="0" smtClean="0"/>
          </a:p>
          <a:p>
            <a:pPr lvl="1"/>
            <a:r>
              <a:rPr lang="en-US" sz="2000" dirty="0" smtClean="0"/>
              <a:t>The </a:t>
            </a:r>
            <a:r>
              <a:rPr lang="en-US" sz="2000" dirty="0"/>
              <a:t>processes </a:t>
            </a:r>
            <a:r>
              <a:rPr lang="en-US" sz="2000" dirty="0" smtClean="0"/>
              <a:t>must update </a:t>
            </a:r>
            <a:r>
              <a:rPr lang="en-US" sz="2000" dirty="0"/>
              <a:t>the shared count of the number of vehicles consistently</a:t>
            </a:r>
            <a:r>
              <a:rPr lang="en-US" sz="2000" dirty="0" smtClean="0"/>
              <a:t>.</a:t>
            </a:r>
          </a:p>
          <a:p>
            <a:pPr lvl="1"/>
            <a:r>
              <a:rPr lang="en-US" sz="2000" dirty="0" smtClean="0"/>
              <a:t> </a:t>
            </a:r>
            <a:r>
              <a:rPr lang="en-US" sz="2000" dirty="0"/>
              <a:t>There are several </a:t>
            </a:r>
            <a:r>
              <a:rPr lang="en-US" sz="2000" dirty="0" smtClean="0"/>
              <a:t>ways of </a:t>
            </a:r>
            <a:r>
              <a:rPr lang="en-US" sz="2000" dirty="0"/>
              <a:t>achieving </a:t>
            </a:r>
            <a:r>
              <a:rPr lang="en-US" sz="2000" dirty="0" smtClean="0"/>
              <a:t>that</a:t>
            </a:r>
          </a:p>
          <a:p>
            <a:pPr lvl="2"/>
            <a:r>
              <a:rPr lang="en-US" sz="2000" dirty="0"/>
              <a:t>T</a:t>
            </a:r>
            <a:r>
              <a:rPr lang="en-US" sz="2000" dirty="0" smtClean="0"/>
              <a:t>hese </a:t>
            </a:r>
            <a:r>
              <a:rPr lang="en-US" sz="2000" dirty="0"/>
              <a:t>processes to be able to </a:t>
            </a:r>
            <a:r>
              <a:rPr lang="en-US" sz="2000" dirty="0" smtClean="0"/>
              <a:t>obtain mutual </a:t>
            </a:r>
            <a:r>
              <a:rPr lang="en-US" sz="2000" dirty="0"/>
              <a:t>exclusion solely by communicating among themselves, eliminating the need </a:t>
            </a:r>
            <a:r>
              <a:rPr lang="en-US" sz="2000" dirty="0" smtClean="0"/>
              <a:t>for a </a:t>
            </a:r>
            <a:r>
              <a:rPr lang="en-US" sz="2000" dirty="0"/>
              <a:t>separate server.</a:t>
            </a:r>
          </a:p>
        </p:txBody>
      </p:sp>
    </p:spTree>
    <p:extLst>
      <p:ext uri="{BB962C8B-B14F-4D97-AF65-F5344CB8AC3E}">
        <p14:creationId xmlns:p14="http://schemas.microsoft.com/office/powerpoint/2010/main" val="561438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for mutual exclusion</a:t>
            </a:r>
          </a:p>
        </p:txBody>
      </p:sp>
      <p:sp>
        <p:nvSpPr>
          <p:cNvPr id="3" name="Content Placeholder 2"/>
          <p:cNvSpPr>
            <a:spLocks noGrp="1"/>
          </p:cNvSpPr>
          <p:nvPr>
            <p:ph idx="1"/>
          </p:nvPr>
        </p:nvSpPr>
        <p:spPr>
          <a:xfrm>
            <a:off x="2088107" y="1473958"/>
            <a:ext cx="9648968" cy="5036024"/>
          </a:xfrm>
        </p:spPr>
        <p:txBody>
          <a:bodyPr>
            <a:normAutofit lnSpcReduction="10000"/>
          </a:bodyPr>
          <a:lstStyle/>
          <a:p>
            <a:r>
              <a:rPr lang="en-US" sz="2200" dirty="0"/>
              <a:t>Application level protocol for executing a critical section</a:t>
            </a:r>
          </a:p>
          <a:p>
            <a:pPr lvl="1"/>
            <a:r>
              <a:rPr lang="en-US" sz="2200" dirty="0"/>
              <a:t>enter()			// enter critical section-block if necessary</a:t>
            </a:r>
          </a:p>
          <a:p>
            <a:pPr lvl="1"/>
            <a:r>
              <a:rPr lang="en-US" sz="2200" dirty="0" err="1"/>
              <a:t>resrouceAccess</a:t>
            </a:r>
            <a:r>
              <a:rPr lang="en-US" sz="2200" dirty="0"/>
              <a:t>() 		//access shared </a:t>
            </a:r>
            <a:r>
              <a:rPr lang="en-US" sz="2200" dirty="0" err="1"/>
              <a:t>resoruces</a:t>
            </a:r>
            <a:endParaRPr lang="en-US" sz="2200" dirty="0"/>
          </a:p>
          <a:p>
            <a:pPr lvl="1"/>
            <a:r>
              <a:rPr lang="en-US" sz="2200" dirty="0"/>
              <a:t>exit()			//leave critical section-other processes may enter</a:t>
            </a:r>
          </a:p>
          <a:p>
            <a:r>
              <a:rPr lang="en-US" sz="2200" dirty="0"/>
              <a:t>Essential requirements:</a:t>
            </a:r>
          </a:p>
          <a:p>
            <a:pPr lvl="1"/>
            <a:r>
              <a:rPr lang="en-US" sz="2200" dirty="0"/>
              <a:t>ME1: (</a:t>
            </a:r>
            <a:r>
              <a:rPr lang="en-US" sz="2200" b="1" dirty="0"/>
              <a:t>safety</a:t>
            </a:r>
            <a:r>
              <a:rPr lang="en-US" sz="2200" dirty="0"/>
              <a:t>) 	at most one process may execute in the critical section</a:t>
            </a:r>
          </a:p>
          <a:p>
            <a:pPr lvl="1"/>
            <a:r>
              <a:rPr lang="en-US" sz="2200" dirty="0"/>
              <a:t>ME2: </a:t>
            </a:r>
            <a:r>
              <a:rPr lang="en-US" sz="2200" b="1" dirty="0"/>
              <a:t>(liveness</a:t>
            </a:r>
            <a:r>
              <a:rPr lang="en-US" sz="2200" dirty="0"/>
              <a:t>)	Request to enter and exit the critical section eventually succeed. </a:t>
            </a:r>
          </a:p>
          <a:p>
            <a:pPr lvl="1"/>
            <a:r>
              <a:rPr lang="en-US" sz="2200" dirty="0"/>
              <a:t>ME3(</a:t>
            </a:r>
            <a:r>
              <a:rPr lang="en-US" sz="2200" b="1" dirty="0"/>
              <a:t>ordering</a:t>
            </a:r>
            <a:r>
              <a:rPr lang="en-US" sz="2200" dirty="0"/>
              <a:t>) One request to enter the CS happened-before another, then entry to the CS is granted in that order. </a:t>
            </a:r>
          </a:p>
          <a:p>
            <a:r>
              <a:rPr lang="en-US" sz="2200" dirty="0"/>
              <a:t>ME2 implies freedom from both deadlock and starvation</a:t>
            </a:r>
            <a:r>
              <a:rPr lang="en-US" sz="2200" dirty="0" smtClean="0"/>
              <a:t>.</a:t>
            </a:r>
          </a:p>
          <a:p>
            <a:pPr marL="457200" lvl="1" indent="0">
              <a:buNone/>
            </a:pPr>
            <a:endParaRPr lang="en-US" dirty="0"/>
          </a:p>
        </p:txBody>
      </p:sp>
    </p:spTree>
    <p:extLst>
      <p:ext uri="{BB962C8B-B14F-4D97-AF65-F5344CB8AC3E}">
        <p14:creationId xmlns:p14="http://schemas.microsoft.com/office/powerpoint/2010/main" val="4156280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for mutual exclusion</a:t>
            </a:r>
          </a:p>
        </p:txBody>
      </p:sp>
      <p:sp>
        <p:nvSpPr>
          <p:cNvPr id="3" name="Content Placeholder 2"/>
          <p:cNvSpPr>
            <a:spLocks noGrp="1"/>
          </p:cNvSpPr>
          <p:nvPr>
            <p:ph idx="1"/>
          </p:nvPr>
        </p:nvSpPr>
        <p:spPr>
          <a:xfrm>
            <a:off x="1719618" y="1555845"/>
            <a:ext cx="9784995" cy="5008728"/>
          </a:xfrm>
        </p:spPr>
        <p:txBody>
          <a:bodyPr>
            <a:normAutofit fontScale="77500" lnSpcReduction="20000"/>
          </a:bodyPr>
          <a:lstStyle/>
          <a:p>
            <a:pPr lvl="1"/>
            <a:endParaRPr lang="en-US" sz="2000" dirty="0" smtClean="0"/>
          </a:p>
          <a:p>
            <a:r>
              <a:rPr lang="en-US" sz="2900" dirty="0"/>
              <a:t>A deadlock </a:t>
            </a:r>
            <a:r>
              <a:rPr lang="en-US" sz="2900" dirty="0" smtClean="0"/>
              <a:t>would involve </a:t>
            </a:r>
            <a:r>
              <a:rPr lang="en-US" sz="2900" dirty="0"/>
              <a:t>two or more of the processes becoming stuck indefinitely while attempting </a:t>
            </a:r>
            <a:r>
              <a:rPr lang="en-US" sz="2900" dirty="0" smtClean="0"/>
              <a:t>to enter </a:t>
            </a:r>
            <a:r>
              <a:rPr lang="en-US" sz="2900" dirty="0"/>
              <a:t>or exit the critical section, </a:t>
            </a:r>
            <a:r>
              <a:rPr lang="en-US" sz="2900" b="1" dirty="0"/>
              <a:t>by virtue of their mutual interdependence. </a:t>
            </a:r>
            <a:endParaRPr lang="en-US" sz="2900" b="1" dirty="0" smtClean="0"/>
          </a:p>
          <a:p>
            <a:r>
              <a:rPr lang="en-US" sz="2900" dirty="0" smtClean="0"/>
              <a:t>But even without </a:t>
            </a:r>
            <a:r>
              <a:rPr lang="en-US" sz="2900" dirty="0"/>
              <a:t>a deadlock, a poor algorithm might lead to </a:t>
            </a:r>
            <a:r>
              <a:rPr lang="en-US" sz="2900" b="1" i="1" dirty="0"/>
              <a:t>starvation</a:t>
            </a:r>
            <a:r>
              <a:rPr lang="en-US" sz="2900" b="1" dirty="0"/>
              <a:t>:</a:t>
            </a:r>
            <a:r>
              <a:rPr lang="en-US" sz="2900" dirty="0"/>
              <a:t> </a:t>
            </a:r>
            <a:endParaRPr lang="en-US" sz="2900" dirty="0" smtClean="0"/>
          </a:p>
          <a:p>
            <a:pPr lvl="1"/>
            <a:r>
              <a:rPr lang="en-US" sz="2900" dirty="0" smtClean="0"/>
              <a:t>the indefinite postponement </a:t>
            </a:r>
            <a:r>
              <a:rPr lang="en-US" sz="2900" dirty="0"/>
              <a:t>of entry for a process that has </a:t>
            </a:r>
            <a:r>
              <a:rPr lang="en-US" sz="2900" dirty="0" smtClean="0"/>
              <a:t>requested it  </a:t>
            </a:r>
            <a:endParaRPr lang="en-US" sz="2900" dirty="0"/>
          </a:p>
          <a:p>
            <a:r>
              <a:rPr lang="en-US" sz="2900" dirty="0" smtClean="0"/>
              <a:t>Starvation </a:t>
            </a:r>
            <a:r>
              <a:rPr lang="en-US" sz="2900" dirty="0"/>
              <a:t>involves </a:t>
            </a:r>
            <a:r>
              <a:rPr lang="en-US" sz="2900" b="1" dirty="0"/>
              <a:t>fairness condition</a:t>
            </a:r>
            <a:r>
              <a:rPr lang="en-US" sz="2900" dirty="0"/>
              <a:t>. </a:t>
            </a:r>
          </a:p>
          <a:p>
            <a:pPr lvl="1"/>
            <a:r>
              <a:rPr lang="en-US" sz="2700" dirty="0"/>
              <a:t>Another fairness issue is </a:t>
            </a:r>
            <a:r>
              <a:rPr lang="en-US" sz="2700" dirty="0" smtClean="0"/>
              <a:t>the order </a:t>
            </a:r>
            <a:r>
              <a:rPr lang="en-US" sz="2700" dirty="0"/>
              <a:t>in which processes enter the critical </a:t>
            </a:r>
            <a:r>
              <a:rPr lang="en-US" sz="2700" dirty="0" smtClean="0"/>
              <a:t>section</a:t>
            </a:r>
          </a:p>
          <a:p>
            <a:pPr lvl="1"/>
            <a:r>
              <a:rPr lang="en-US" sz="2700" dirty="0" smtClean="0"/>
              <a:t>It </a:t>
            </a:r>
            <a:r>
              <a:rPr lang="en-US" sz="2700" dirty="0"/>
              <a:t>is not possible to use the request time to order them due to lack of global clock. </a:t>
            </a:r>
          </a:p>
          <a:p>
            <a:pPr lvl="1"/>
            <a:r>
              <a:rPr lang="en-US" sz="2700" dirty="0"/>
              <a:t>So usually, we use </a:t>
            </a:r>
            <a:r>
              <a:rPr lang="en-US" sz="2700" b="1" dirty="0"/>
              <a:t>happen-before ordering </a:t>
            </a:r>
            <a:r>
              <a:rPr lang="en-US" sz="2700" dirty="0"/>
              <a:t>to order message requests</a:t>
            </a:r>
            <a:r>
              <a:rPr lang="en-US" sz="2700" dirty="0" smtClean="0"/>
              <a:t>.</a:t>
            </a:r>
            <a:endParaRPr lang="en-US" sz="2700" dirty="0"/>
          </a:p>
        </p:txBody>
      </p:sp>
    </p:spTree>
    <p:extLst>
      <p:ext uri="{BB962C8B-B14F-4D97-AF65-F5344CB8AC3E}">
        <p14:creationId xmlns:p14="http://schemas.microsoft.com/office/powerpoint/2010/main" val="3875721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355" y="160086"/>
            <a:ext cx="8911687" cy="1280890"/>
          </a:xfrm>
        </p:spPr>
        <p:txBody>
          <a:bodyPr/>
          <a:lstStyle/>
          <a:p>
            <a:r>
              <a:rPr lang="en-US" dirty="0"/>
              <a:t>P</a:t>
            </a:r>
            <a:r>
              <a:rPr lang="en-US" dirty="0" smtClean="0"/>
              <a:t>erformance </a:t>
            </a:r>
            <a:r>
              <a:rPr lang="en-US" dirty="0"/>
              <a:t>of algorithms for mutual </a:t>
            </a:r>
            <a:r>
              <a:rPr lang="en-US" dirty="0" smtClean="0"/>
              <a:t>exclusion- Criteria</a:t>
            </a:r>
            <a:endParaRPr lang="en-US" dirty="0"/>
          </a:p>
        </p:txBody>
      </p:sp>
      <p:sp>
        <p:nvSpPr>
          <p:cNvPr id="3" name="Content Placeholder 2"/>
          <p:cNvSpPr>
            <a:spLocks noGrp="1"/>
          </p:cNvSpPr>
          <p:nvPr>
            <p:ph idx="1"/>
          </p:nvPr>
        </p:nvSpPr>
        <p:spPr>
          <a:xfrm>
            <a:off x="1473958" y="1440976"/>
            <a:ext cx="9921472" cy="3777622"/>
          </a:xfrm>
        </p:spPr>
        <p:txBody>
          <a:bodyPr>
            <a:noAutofit/>
          </a:bodyPr>
          <a:lstStyle/>
          <a:p>
            <a:r>
              <a:rPr lang="en-US" sz="2400" b="1" dirty="0" smtClean="0"/>
              <a:t>B</a:t>
            </a:r>
            <a:r>
              <a:rPr lang="en-US" sz="2400" b="1" i="1" dirty="0" smtClean="0"/>
              <a:t>andwidth </a:t>
            </a:r>
            <a:r>
              <a:rPr lang="en-US" sz="2400" b="1" dirty="0"/>
              <a:t>consumed</a:t>
            </a:r>
            <a:r>
              <a:rPr lang="en-US" sz="2400" dirty="0"/>
              <a:t>, which is proportional to the number of messages sent </a:t>
            </a:r>
            <a:r>
              <a:rPr lang="en-US" sz="2400" dirty="0" smtClean="0"/>
              <a:t>in each </a:t>
            </a:r>
            <a:r>
              <a:rPr lang="en-US" sz="2400" i="1" dirty="0"/>
              <a:t>entry </a:t>
            </a:r>
            <a:r>
              <a:rPr lang="en-US" sz="2400" dirty="0"/>
              <a:t>and </a:t>
            </a:r>
            <a:r>
              <a:rPr lang="en-US" sz="2400" i="1" dirty="0"/>
              <a:t>exit </a:t>
            </a:r>
            <a:r>
              <a:rPr lang="en-US" sz="2400" dirty="0" smtClean="0"/>
              <a:t>operation;</a:t>
            </a:r>
          </a:p>
          <a:p>
            <a:r>
              <a:rPr lang="en-US" sz="2400" b="1" i="1" dirty="0" smtClean="0"/>
              <a:t>client delay </a:t>
            </a:r>
            <a:r>
              <a:rPr lang="en-US" sz="2400" dirty="0" smtClean="0"/>
              <a:t>incurred by a process at each </a:t>
            </a:r>
            <a:r>
              <a:rPr lang="en-US" sz="2400" i="1" dirty="0" smtClean="0"/>
              <a:t>entry </a:t>
            </a:r>
            <a:r>
              <a:rPr lang="en-US" sz="2400" dirty="0" smtClean="0"/>
              <a:t>and </a:t>
            </a:r>
            <a:r>
              <a:rPr lang="en-US" sz="2400" i="1" dirty="0" smtClean="0"/>
              <a:t>exit </a:t>
            </a:r>
            <a:r>
              <a:rPr lang="en-US" sz="2400" dirty="0" smtClean="0"/>
              <a:t>operation;</a:t>
            </a:r>
          </a:p>
          <a:p>
            <a:r>
              <a:rPr lang="en-US" sz="2400" b="1" dirty="0" smtClean="0"/>
              <a:t>Algorithm’s </a:t>
            </a:r>
            <a:r>
              <a:rPr lang="en-US" sz="2400" b="1" dirty="0"/>
              <a:t>effect upon the </a:t>
            </a:r>
            <a:r>
              <a:rPr lang="en-US" sz="2400" b="1" i="1" dirty="0"/>
              <a:t>throughput </a:t>
            </a:r>
            <a:r>
              <a:rPr lang="en-US" sz="2400" dirty="0"/>
              <a:t>of the system. </a:t>
            </a:r>
            <a:endParaRPr lang="en-US" sz="2400" dirty="0" smtClean="0"/>
          </a:p>
          <a:p>
            <a:pPr lvl="1"/>
            <a:r>
              <a:rPr lang="en-US" sz="2400" dirty="0" smtClean="0"/>
              <a:t>This </a:t>
            </a:r>
            <a:r>
              <a:rPr lang="en-US" sz="2400" dirty="0"/>
              <a:t>is the rate at </a:t>
            </a:r>
            <a:r>
              <a:rPr lang="en-US" sz="2400" dirty="0" smtClean="0"/>
              <a:t>which Collection </a:t>
            </a:r>
            <a:r>
              <a:rPr lang="en-US" sz="2400" dirty="0"/>
              <a:t>of processes as a whole can access the critical section</a:t>
            </a:r>
            <a:r>
              <a:rPr lang="en-US" sz="2400" dirty="0" smtClean="0"/>
              <a:t>,</a:t>
            </a:r>
          </a:p>
          <a:p>
            <a:pPr lvl="1"/>
            <a:r>
              <a:rPr lang="en-US" sz="2400" dirty="0" smtClean="0"/>
              <a:t> </a:t>
            </a:r>
            <a:r>
              <a:rPr lang="en-US" sz="2400" dirty="0"/>
              <a:t>We measure </a:t>
            </a:r>
            <a:r>
              <a:rPr lang="en-US" sz="2400" dirty="0" smtClean="0"/>
              <a:t>the effect </a:t>
            </a:r>
            <a:r>
              <a:rPr lang="en-US" sz="2400" dirty="0"/>
              <a:t>using the </a:t>
            </a:r>
            <a:r>
              <a:rPr lang="en-US" sz="2400" i="1" dirty="0"/>
              <a:t>synchronization delay </a:t>
            </a:r>
            <a:r>
              <a:rPr lang="en-US" sz="2400" dirty="0"/>
              <a:t>between one process exiting the </a:t>
            </a:r>
            <a:r>
              <a:rPr lang="en-US" sz="2400" dirty="0" smtClean="0"/>
              <a:t>critical section </a:t>
            </a:r>
            <a:r>
              <a:rPr lang="en-US" sz="2400" dirty="0"/>
              <a:t>and the next process entering it</a:t>
            </a:r>
            <a:r>
              <a:rPr lang="en-US" sz="2400" dirty="0" smtClean="0"/>
              <a:t>;</a:t>
            </a:r>
          </a:p>
          <a:p>
            <a:pPr lvl="1"/>
            <a:r>
              <a:rPr lang="en-US" sz="2400" dirty="0" smtClean="0"/>
              <a:t>Throughput </a:t>
            </a:r>
            <a:r>
              <a:rPr lang="en-US" sz="2400" dirty="0"/>
              <a:t>is greater when </a:t>
            </a:r>
            <a:r>
              <a:rPr lang="en-US" sz="2400" dirty="0" smtClean="0"/>
              <a:t>the synchronization </a:t>
            </a:r>
            <a:r>
              <a:rPr lang="en-US" sz="2400" dirty="0"/>
              <a:t>delay is shorter.</a:t>
            </a:r>
          </a:p>
        </p:txBody>
      </p:sp>
    </p:spTree>
    <p:extLst>
      <p:ext uri="{BB962C8B-B14F-4D97-AF65-F5344CB8AC3E}">
        <p14:creationId xmlns:p14="http://schemas.microsoft.com/office/powerpoint/2010/main" val="3846894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89E0179-4902-4DAE-BC54-68A3898BC201}" type="slidenum">
              <a:rPr lang="fr-FR" altLang="en-US" sz="1400"/>
              <a:pPr eaLnBrk="1" hangingPunct="1"/>
              <a:t>18</a:t>
            </a:fld>
            <a:endParaRPr lang="fr-FR" altLang="en-US" sz="1400"/>
          </a:p>
        </p:txBody>
      </p:sp>
      <p:sp>
        <p:nvSpPr>
          <p:cNvPr id="13315" name="Rectangle 1026"/>
          <p:cNvSpPr>
            <a:spLocks noGrp="1" noChangeArrowheads="1"/>
          </p:cNvSpPr>
          <p:nvPr>
            <p:ph type="title"/>
          </p:nvPr>
        </p:nvSpPr>
        <p:spPr>
          <a:xfrm>
            <a:off x="2674938" y="381000"/>
            <a:ext cx="7993062" cy="1143000"/>
          </a:xfrm>
        </p:spPr>
        <p:txBody>
          <a:bodyPr/>
          <a:lstStyle/>
          <a:p>
            <a:pPr eaLnBrk="1" hangingPunct="1"/>
            <a:r>
              <a:rPr lang="en-US" altLang="en-US" smtClean="0"/>
              <a:t>Mutual Exclusion Algorithms</a:t>
            </a:r>
          </a:p>
        </p:txBody>
      </p:sp>
      <p:sp>
        <p:nvSpPr>
          <p:cNvPr id="103428" name="Rectangle 1028">
            <a:hlinkClick r:id="rId2" action="ppaction://hlinksldjump" tooltip="Mutual Exclusion Algorithms Comparison"/>
          </p:cNvPr>
          <p:cNvSpPr>
            <a:spLocks noChangeArrowheads="1"/>
          </p:cNvSpPr>
          <p:nvPr/>
        </p:nvSpPr>
        <p:spPr bwMode="auto">
          <a:xfrm>
            <a:off x="2571750" y="5662614"/>
            <a:ext cx="77724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35000"/>
              </a:spcBef>
              <a:buClr>
                <a:schemeClr val="folHlink"/>
              </a:buClr>
              <a:buSzPct val="60000"/>
              <a:buFont typeface="Wingdings" panose="05000000000000000000" pitchFamily="2" charset="2"/>
              <a:buChar char="n"/>
            </a:pPr>
            <a:r>
              <a:rPr lang="en-US" altLang="en-US"/>
              <a:t>Mutual Exclusion Algorithms Comparison</a:t>
            </a:r>
          </a:p>
        </p:txBody>
      </p:sp>
      <p:sp>
        <p:nvSpPr>
          <p:cNvPr id="103430" name="Rectangle 1030"/>
          <p:cNvSpPr>
            <a:spLocks noChangeArrowheads="1"/>
          </p:cNvSpPr>
          <p:nvPr/>
        </p:nvSpPr>
        <p:spPr bwMode="auto">
          <a:xfrm>
            <a:off x="2571750" y="1700213"/>
            <a:ext cx="77724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Basic hypotheses:</a:t>
            </a:r>
          </a:p>
          <a:p>
            <a:pPr lvl="1" algn="just" eaLnBrk="1" hangingPunct="1">
              <a:spcBef>
                <a:spcPct val="20000"/>
              </a:spcBef>
              <a:buClr>
                <a:schemeClr val="hlink"/>
              </a:buClr>
              <a:buSzPct val="55000"/>
              <a:buFont typeface="Wingdings" panose="05000000000000000000" pitchFamily="2" charset="2"/>
              <a:buChar char="n"/>
            </a:pPr>
            <a:r>
              <a:rPr lang="en-US" altLang="en-US" sz="2000"/>
              <a:t>System:  asynchronous</a:t>
            </a:r>
          </a:p>
          <a:p>
            <a:pPr lvl="1" algn="just" eaLnBrk="1" hangingPunct="1">
              <a:spcBef>
                <a:spcPct val="20000"/>
              </a:spcBef>
              <a:buClr>
                <a:schemeClr val="hlink"/>
              </a:buClr>
              <a:buSzPct val="55000"/>
              <a:buFont typeface="Wingdings" panose="05000000000000000000" pitchFamily="2" charset="2"/>
              <a:buChar char="n"/>
            </a:pPr>
            <a:r>
              <a:rPr lang="en-US" altLang="en-US" sz="2000"/>
              <a:t>Processes: don’t fail</a:t>
            </a:r>
          </a:p>
          <a:p>
            <a:pPr lvl="1" algn="just" eaLnBrk="1" hangingPunct="1">
              <a:spcBef>
                <a:spcPct val="20000"/>
              </a:spcBef>
              <a:buClr>
                <a:schemeClr val="hlink"/>
              </a:buClr>
              <a:buSzPct val="55000"/>
              <a:buFont typeface="Wingdings" panose="05000000000000000000" pitchFamily="2" charset="2"/>
              <a:buChar char="n"/>
            </a:pPr>
            <a:r>
              <a:rPr lang="en-US" altLang="en-US" sz="2000"/>
              <a:t>Message transmission: reliable</a:t>
            </a:r>
          </a:p>
        </p:txBody>
      </p:sp>
      <p:sp>
        <p:nvSpPr>
          <p:cNvPr id="103431" name="Rectangle 1031">
            <a:hlinkClick r:id="rId3" action="ppaction://hlinksldjump" tooltip=" Central Server Algorithm"/>
          </p:cNvPr>
          <p:cNvSpPr>
            <a:spLocks noChangeArrowheads="1"/>
          </p:cNvSpPr>
          <p:nvPr/>
        </p:nvSpPr>
        <p:spPr bwMode="auto">
          <a:xfrm>
            <a:off x="2571750" y="3429000"/>
            <a:ext cx="3741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35000"/>
              </a:spcBef>
              <a:buClr>
                <a:schemeClr val="folHlink"/>
              </a:buClr>
              <a:buSzPct val="60000"/>
              <a:buFont typeface="Wingdings" panose="05000000000000000000" pitchFamily="2" charset="2"/>
              <a:buChar char="n"/>
            </a:pPr>
            <a:r>
              <a:rPr lang="en-US" altLang="en-US"/>
              <a:t> Central Server Algorithm</a:t>
            </a:r>
          </a:p>
        </p:txBody>
      </p:sp>
      <p:sp>
        <p:nvSpPr>
          <p:cNvPr id="103432" name="Rectangle 1032">
            <a:hlinkClick r:id="rId4" action="ppaction://hlinksldjump" tooltip=" Ring-Based Algorithm"/>
          </p:cNvPr>
          <p:cNvSpPr>
            <a:spLocks noChangeArrowheads="1"/>
          </p:cNvSpPr>
          <p:nvPr/>
        </p:nvSpPr>
        <p:spPr bwMode="auto">
          <a:xfrm>
            <a:off x="2571750" y="3959225"/>
            <a:ext cx="5684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35000"/>
              </a:spcBef>
              <a:buClr>
                <a:schemeClr val="folHlink"/>
              </a:buClr>
              <a:buSzPct val="60000"/>
              <a:buFont typeface="Wingdings" panose="05000000000000000000" pitchFamily="2" charset="2"/>
              <a:buChar char="n"/>
            </a:pPr>
            <a:r>
              <a:rPr lang="en-US" altLang="en-US"/>
              <a:t> Ring-Based Algorithm</a:t>
            </a:r>
          </a:p>
        </p:txBody>
      </p:sp>
      <p:sp>
        <p:nvSpPr>
          <p:cNvPr id="103433" name="Rectangle 1033">
            <a:hlinkClick r:id="rId5" action="ppaction://hlinksldjump" tooltip=" Mutual Exclusion using Multicast and Logical Clocks"/>
          </p:cNvPr>
          <p:cNvSpPr>
            <a:spLocks noChangeArrowheads="1"/>
          </p:cNvSpPr>
          <p:nvPr/>
        </p:nvSpPr>
        <p:spPr bwMode="auto">
          <a:xfrm>
            <a:off x="2571751" y="4546601"/>
            <a:ext cx="75312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35000"/>
              </a:spcBef>
              <a:buClr>
                <a:schemeClr val="folHlink"/>
              </a:buClr>
              <a:buSzPct val="60000"/>
              <a:buFont typeface="Wingdings" panose="05000000000000000000" pitchFamily="2" charset="2"/>
              <a:buChar char="n"/>
            </a:pPr>
            <a:r>
              <a:rPr lang="en-US" altLang="en-US"/>
              <a:t> Mutual Exclusion using Multicast and Logical Clocks</a:t>
            </a:r>
          </a:p>
        </p:txBody>
      </p:sp>
      <p:sp>
        <p:nvSpPr>
          <p:cNvPr id="103434" name="Rectangle 1034">
            <a:hlinkClick r:id="rId6" action="ppaction://hlinksldjump" tooltip=" Maekawa’s Voting Algorithm"/>
          </p:cNvPr>
          <p:cNvSpPr>
            <a:spLocks noChangeArrowheads="1"/>
          </p:cNvSpPr>
          <p:nvPr/>
        </p:nvSpPr>
        <p:spPr bwMode="auto">
          <a:xfrm>
            <a:off x="2571751" y="5119688"/>
            <a:ext cx="425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35000"/>
              </a:spcBef>
              <a:buClr>
                <a:schemeClr val="folHlink"/>
              </a:buClr>
              <a:buSzPct val="60000"/>
              <a:buFont typeface="Wingdings" panose="05000000000000000000" pitchFamily="2" charset="2"/>
              <a:buChar char="n"/>
            </a:pPr>
            <a:r>
              <a:rPr lang="en-US" altLang="en-US"/>
              <a:t> Maekawa’s Voting Algorithm</a:t>
            </a:r>
          </a:p>
        </p:txBody>
      </p:sp>
    </p:spTree>
    <p:extLst>
      <p:ext uri="{BB962C8B-B14F-4D97-AF65-F5344CB8AC3E}">
        <p14:creationId xmlns:p14="http://schemas.microsoft.com/office/powerpoint/2010/main" val="21490989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430">
                                            <p:txEl>
                                              <p:pRg st="0" end="0"/>
                                            </p:txEl>
                                          </p:spTgt>
                                        </p:tgtEl>
                                        <p:attrNameLst>
                                          <p:attrName>style.visibility</p:attrName>
                                        </p:attrNameLst>
                                      </p:cBhvr>
                                      <p:to>
                                        <p:strVal val="visible"/>
                                      </p:to>
                                    </p:set>
                                    <p:animEffect transition="in" filter="wipe(left)">
                                      <p:cBhvr>
                                        <p:cTn id="7" dur="500"/>
                                        <p:tgtEl>
                                          <p:spTgt spid="103430">
                                            <p:txEl>
                                              <p:pRg st="0" end="0"/>
                                            </p:txEl>
                                          </p:spTgt>
                                        </p:tgtEl>
                                      </p:cBhvr>
                                    </p:animEffect>
                                  </p:childTnLst>
                                  <p:subTnLst>
                                    <p:animClr clrSpc="rgb" dir="cw">
                                      <p:cBhvr override="childStyle">
                                        <p:cTn dur="1" fill="hold" display="0" masterRel="nextClick" afterEffect="1"/>
                                        <p:tgtEl>
                                          <p:spTgt spid="103430">
                                            <p:txEl>
                                              <p:pRg st="0" end="0"/>
                                            </p:txEl>
                                          </p:spTgt>
                                        </p:tgtEl>
                                        <p:attrNameLst>
                                          <p:attrName>ppt_c</p:attrName>
                                        </p:attrNameLst>
                                      </p:cBhvr>
                                      <p:to>
                                        <a:srgbClr val="969696"/>
                                      </p:to>
                                    </p:animClr>
                                  </p:subTnLst>
                                </p:cTn>
                              </p:par>
                              <p:par>
                                <p:cTn id="8" presetID="22" presetClass="entr" presetSubtype="8" fill="hold" grpId="0" nodeType="withEffect">
                                  <p:stCondLst>
                                    <p:cond delay="0"/>
                                  </p:stCondLst>
                                  <p:childTnLst>
                                    <p:set>
                                      <p:cBhvr>
                                        <p:cTn id="9" dur="1" fill="hold">
                                          <p:stCondLst>
                                            <p:cond delay="0"/>
                                          </p:stCondLst>
                                        </p:cTn>
                                        <p:tgtEl>
                                          <p:spTgt spid="103430">
                                            <p:txEl>
                                              <p:pRg st="1" end="1"/>
                                            </p:txEl>
                                          </p:spTgt>
                                        </p:tgtEl>
                                        <p:attrNameLst>
                                          <p:attrName>style.visibility</p:attrName>
                                        </p:attrNameLst>
                                      </p:cBhvr>
                                      <p:to>
                                        <p:strVal val="visible"/>
                                      </p:to>
                                    </p:set>
                                    <p:animEffect transition="in" filter="wipe(left)">
                                      <p:cBhvr>
                                        <p:cTn id="10" dur="500"/>
                                        <p:tgtEl>
                                          <p:spTgt spid="103430">
                                            <p:txEl>
                                              <p:pRg st="1" end="1"/>
                                            </p:txEl>
                                          </p:spTgt>
                                        </p:tgtEl>
                                      </p:cBhvr>
                                    </p:animEffect>
                                  </p:childTnLst>
                                  <p:subTnLst>
                                    <p:animClr clrSpc="rgb" dir="cw">
                                      <p:cBhvr override="childStyle">
                                        <p:cTn dur="1" fill="hold" display="0" masterRel="nextClick" afterEffect="1"/>
                                        <p:tgtEl>
                                          <p:spTgt spid="103430">
                                            <p:txEl>
                                              <p:pRg st="1" end="1"/>
                                            </p:txEl>
                                          </p:spTgt>
                                        </p:tgtEl>
                                        <p:attrNameLst>
                                          <p:attrName>ppt_c</p:attrName>
                                        </p:attrNameLst>
                                      </p:cBhvr>
                                      <p:to>
                                        <a:srgbClr val="969696"/>
                                      </p:to>
                                    </p:animClr>
                                  </p:subTnLst>
                                </p:cTn>
                              </p:par>
                              <p:par>
                                <p:cTn id="11" presetID="22" presetClass="entr" presetSubtype="8" fill="hold" grpId="0" nodeType="withEffect">
                                  <p:stCondLst>
                                    <p:cond delay="0"/>
                                  </p:stCondLst>
                                  <p:childTnLst>
                                    <p:set>
                                      <p:cBhvr>
                                        <p:cTn id="12" dur="1" fill="hold">
                                          <p:stCondLst>
                                            <p:cond delay="0"/>
                                          </p:stCondLst>
                                        </p:cTn>
                                        <p:tgtEl>
                                          <p:spTgt spid="103430">
                                            <p:txEl>
                                              <p:pRg st="2" end="2"/>
                                            </p:txEl>
                                          </p:spTgt>
                                        </p:tgtEl>
                                        <p:attrNameLst>
                                          <p:attrName>style.visibility</p:attrName>
                                        </p:attrNameLst>
                                      </p:cBhvr>
                                      <p:to>
                                        <p:strVal val="visible"/>
                                      </p:to>
                                    </p:set>
                                    <p:animEffect transition="in" filter="wipe(left)">
                                      <p:cBhvr>
                                        <p:cTn id="13" dur="500"/>
                                        <p:tgtEl>
                                          <p:spTgt spid="103430">
                                            <p:txEl>
                                              <p:pRg st="2" end="2"/>
                                            </p:txEl>
                                          </p:spTgt>
                                        </p:tgtEl>
                                      </p:cBhvr>
                                    </p:animEffect>
                                  </p:childTnLst>
                                  <p:subTnLst>
                                    <p:animClr clrSpc="rgb" dir="cw">
                                      <p:cBhvr override="childStyle">
                                        <p:cTn dur="1" fill="hold" display="0" masterRel="nextClick" afterEffect="1"/>
                                        <p:tgtEl>
                                          <p:spTgt spid="103430">
                                            <p:txEl>
                                              <p:pRg st="2" end="2"/>
                                            </p:txEl>
                                          </p:spTgt>
                                        </p:tgtEl>
                                        <p:attrNameLst>
                                          <p:attrName>ppt_c</p:attrName>
                                        </p:attrNameLst>
                                      </p:cBhvr>
                                      <p:to>
                                        <a:srgbClr val="969696"/>
                                      </p:to>
                                    </p:animClr>
                                  </p:subTnLst>
                                </p:cTn>
                              </p:par>
                              <p:par>
                                <p:cTn id="14" presetID="22" presetClass="entr" presetSubtype="8" fill="hold" grpId="0" nodeType="withEffect">
                                  <p:stCondLst>
                                    <p:cond delay="0"/>
                                  </p:stCondLst>
                                  <p:childTnLst>
                                    <p:set>
                                      <p:cBhvr>
                                        <p:cTn id="15" dur="1" fill="hold">
                                          <p:stCondLst>
                                            <p:cond delay="0"/>
                                          </p:stCondLst>
                                        </p:cTn>
                                        <p:tgtEl>
                                          <p:spTgt spid="103430">
                                            <p:txEl>
                                              <p:pRg st="3" end="3"/>
                                            </p:txEl>
                                          </p:spTgt>
                                        </p:tgtEl>
                                        <p:attrNameLst>
                                          <p:attrName>style.visibility</p:attrName>
                                        </p:attrNameLst>
                                      </p:cBhvr>
                                      <p:to>
                                        <p:strVal val="visible"/>
                                      </p:to>
                                    </p:set>
                                    <p:animEffect transition="in" filter="wipe(left)">
                                      <p:cBhvr>
                                        <p:cTn id="16" dur="500"/>
                                        <p:tgtEl>
                                          <p:spTgt spid="103430">
                                            <p:txEl>
                                              <p:pRg st="3" end="3"/>
                                            </p:txEl>
                                          </p:spTgt>
                                        </p:tgtEl>
                                      </p:cBhvr>
                                    </p:animEffect>
                                  </p:childTnLst>
                                  <p:subTnLst>
                                    <p:animClr clrSpc="rgb" dir="cw">
                                      <p:cBhvr override="childStyle">
                                        <p:cTn dur="1" fill="hold" display="0" masterRel="nextClick" afterEffect="1"/>
                                        <p:tgtEl>
                                          <p:spTgt spid="103430">
                                            <p:txEl>
                                              <p:pRg st="3" end="3"/>
                                            </p:txEl>
                                          </p:spTgt>
                                        </p:tgtEl>
                                        <p:attrNameLst>
                                          <p:attrName>ppt_c</p:attrName>
                                        </p:attrNameLst>
                                      </p:cBhvr>
                                      <p:to>
                                        <a:srgbClr val="969696"/>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3431"/>
                                        </p:tgtEl>
                                        <p:attrNameLst>
                                          <p:attrName>style.visibility</p:attrName>
                                        </p:attrNameLst>
                                      </p:cBhvr>
                                      <p:to>
                                        <p:strVal val="visible"/>
                                      </p:to>
                                    </p:set>
                                    <p:animEffect transition="in" filter="wipe(left)">
                                      <p:cBhvr>
                                        <p:cTn id="21" dur="500"/>
                                        <p:tgtEl>
                                          <p:spTgt spid="103431"/>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03432"/>
                                        </p:tgtEl>
                                        <p:attrNameLst>
                                          <p:attrName>style.visibility</p:attrName>
                                        </p:attrNameLst>
                                      </p:cBhvr>
                                      <p:to>
                                        <p:strVal val="visible"/>
                                      </p:to>
                                    </p:set>
                                    <p:animEffect transition="in" filter="wipe(left)">
                                      <p:cBhvr>
                                        <p:cTn id="25" dur="500"/>
                                        <p:tgtEl>
                                          <p:spTgt spid="103432"/>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03433"/>
                                        </p:tgtEl>
                                        <p:attrNameLst>
                                          <p:attrName>style.visibility</p:attrName>
                                        </p:attrNameLst>
                                      </p:cBhvr>
                                      <p:to>
                                        <p:strVal val="visible"/>
                                      </p:to>
                                    </p:set>
                                    <p:animEffect transition="in" filter="wipe(left)">
                                      <p:cBhvr>
                                        <p:cTn id="29" dur="500"/>
                                        <p:tgtEl>
                                          <p:spTgt spid="103433"/>
                                        </p:tgtEl>
                                      </p:cBhvr>
                                    </p:animEffect>
                                  </p:childTnLst>
                                </p:cTn>
                              </p:par>
                            </p:childTnLst>
                          </p:cTn>
                        </p:par>
                        <p:par>
                          <p:cTn id="30" fill="hold" nodeType="afterGroup">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03434"/>
                                        </p:tgtEl>
                                        <p:attrNameLst>
                                          <p:attrName>style.visibility</p:attrName>
                                        </p:attrNameLst>
                                      </p:cBhvr>
                                      <p:to>
                                        <p:strVal val="visible"/>
                                      </p:to>
                                    </p:set>
                                    <p:animEffect transition="in" filter="wipe(left)">
                                      <p:cBhvr>
                                        <p:cTn id="33" dur="500"/>
                                        <p:tgtEl>
                                          <p:spTgt spid="103434"/>
                                        </p:tgtEl>
                                      </p:cBhvr>
                                    </p:animEffect>
                                  </p:childTnLst>
                                </p:cTn>
                              </p:par>
                            </p:childTnLst>
                          </p:cTn>
                        </p:par>
                        <p:par>
                          <p:cTn id="34" fill="hold" nodeType="afterGroup">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03428">
                                            <p:txEl>
                                              <p:pRg st="0" end="0"/>
                                            </p:txEl>
                                          </p:spTgt>
                                        </p:tgtEl>
                                        <p:attrNameLst>
                                          <p:attrName>style.visibility</p:attrName>
                                        </p:attrNameLst>
                                      </p:cBhvr>
                                      <p:to>
                                        <p:strVal val="visible"/>
                                      </p:to>
                                    </p:set>
                                    <p:animEffect transition="in" filter="wipe(left)">
                                      <p:cBhvr>
                                        <p:cTn id="37" dur="500"/>
                                        <p:tgtEl>
                                          <p:spTgt spid="1034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build="allAtOnce"/>
      <p:bldP spid="103430" grpId="0" build="p" autoUpdateAnimBg="0"/>
      <p:bldP spid="103431" grpId="0"/>
      <p:bldP spid="103432" grpId="0"/>
      <p:bldP spid="103433" grpId="0"/>
      <p:bldP spid="1034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central server algorithm</a:t>
            </a:r>
            <a:endParaRPr lang="en-US" dirty="0"/>
          </a:p>
        </p:txBody>
      </p:sp>
      <p:sp>
        <p:nvSpPr>
          <p:cNvPr id="3" name="Content Placeholder 2"/>
          <p:cNvSpPr>
            <a:spLocks noGrp="1"/>
          </p:cNvSpPr>
          <p:nvPr>
            <p:ph idx="1"/>
          </p:nvPr>
        </p:nvSpPr>
        <p:spPr/>
        <p:txBody>
          <a:bodyPr/>
          <a:lstStyle/>
          <a:p>
            <a:r>
              <a:rPr lang="en-US" altLang="en-US" dirty="0">
                <a:ea typeface="ＭＳ Ｐゴシック" panose="020B0600070205080204" pitchFamily="34" charset="-128"/>
              </a:rPr>
              <a:t>The simplest way to grant permission to enter the critical section is to employ a server.</a:t>
            </a:r>
          </a:p>
          <a:p>
            <a:r>
              <a:rPr lang="en-US" altLang="en-US" dirty="0">
                <a:ea typeface="ＭＳ Ｐゴシック" panose="020B0600070205080204" pitchFamily="34" charset="-128"/>
              </a:rPr>
              <a:t>A process sends a request message to server and awaits a reply from it. </a:t>
            </a:r>
          </a:p>
          <a:p>
            <a:r>
              <a:rPr lang="en-US" altLang="en-US" dirty="0">
                <a:ea typeface="ＭＳ Ｐゴシック" panose="020B0600070205080204" pitchFamily="34" charset="-128"/>
              </a:rPr>
              <a:t>If a reply constitutes a token signifying the permission to enter the critical section. </a:t>
            </a:r>
          </a:p>
          <a:p>
            <a:r>
              <a:rPr lang="en-US" altLang="en-US" dirty="0">
                <a:ea typeface="ＭＳ Ｐゴシック" panose="020B0600070205080204" pitchFamily="34" charset="-128"/>
              </a:rPr>
              <a:t>If no other process has the token at the time of the request, then the server replied immediately with the token.</a:t>
            </a:r>
          </a:p>
          <a:p>
            <a:r>
              <a:rPr lang="en-US" altLang="en-US" dirty="0">
                <a:ea typeface="ＭＳ Ｐゴシック" panose="020B0600070205080204" pitchFamily="34" charset="-128"/>
              </a:rPr>
              <a:t>If token is currently held by other processes, the server does not reply but queues the request. </a:t>
            </a:r>
          </a:p>
          <a:p>
            <a:r>
              <a:rPr lang="en-US" altLang="en-US" dirty="0">
                <a:ea typeface="ＭＳ Ｐゴシック" panose="020B0600070205080204" pitchFamily="34" charset="-128"/>
              </a:rPr>
              <a:t>Client on exiting the critical section, a message is sent to server, giving it back the token.</a:t>
            </a:r>
            <a:endParaRPr lang="en-US" dirty="0"/>
          </a:p>
        </p:txBody>
      </p:sp>
    </p:spTree>
    <p:extLst>
      <p:ext uri="{BB962C8B-B14F-4D97-AF65-F5344CB8AC3E}">
        <p14:creationId xmlns:p14="http://schemas.microsoft.com/office/powerpoint/2010/main" val="1034978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103120" y="1506582"/>
            <a:ext cx="9601200" cy="5050972"/>
          </a:xfrm>
        </p:spPr>
        <p:txBody>
          <a:bodyPr>
            <a:normAutofit fontScale="92500" lnSpcReduction="10000"/>
          </a:bodyPr>
          <a:lstStyle/>
          <a:p>
            <a:r>
              <a:rPr lang="en-US" sz="2000" dirty="0"/>
              <a:t>This chapter introduces a collection of algorithms whose goals vary but that share an </a:t>
            </a:r>
            <a:r>
              <a:rPr lang="en-US" sz="2000" dirty="0" smtClean="0"/>
              <a:t>aim that </a:t>
            </a:r>
            <a:r>
              <a:rPr lang="en-US" sz="2000" dirty="0"/>
              <a:t>is fundamental in distributed systems: </a:t>
            </a:r>
            <a:endParaRPr lang="en-US" sz="2000" dirty="0" smtClean="0"/>
          </a:p>
          <a:p>
            <a:pPr lvl="1"/>
            <a:r>
              <a:rPr lang="en-US" sz="2000" dirty="0" smtClean="0"/>
              <a:t>for </a:t>
            </a:r>
            <a:r>
              <a:rPr lang="en-US" sz="2000" dirty="0"/>
              <a:t>a set of processes to coordinate </a:t>
            </a:r>
            <a:r>
              <a:rPr lang="en-US" sz="2000" dirty="0" smtClean="0"/>
              <a:t>their actions </a:t>
            </a:r>
            <a:r>
              <a:rPr lang="en-US" sz="2000" dirty="0"/>
              <a:t>or to agree on one or more values. </a:t>
            </a:r>
            <a:endParaRPr lang="en-US" sz="2000" dirty="0" smtClean="0"/>
          </a:p>
          <a:p>
            <a:r>
              <a:rPr lang="en-US" sz="2000" dirty="0" smtClean="0"/>
              <a:t>For </a:t>
            </a:r>
            <a:r>
              <a:rPr lang="en-US" sz="2000" dirty="0"/>
              <a:t>example</a:t>
            </a:r>
            <a:r>
              <a:rPr lang="en-US" sz="2000" dirty="0" smtClean="0"/>
              <a:t>,</a:t>
            </a:r>
          </a:p>
          <a:p>
            <a:pPr lvl="1"/>
            <a:r>
              <a:rPr lang="en-US" sz="2000" dirty="0"/>
              <a:t>I</a:t>
            </a:r>
            <a:r>
              <a:rPr lang="en-US" sz="2000" dirty="0" smtClean="0"/>
              <a:t>n </a:t>
            </a:r>
            <a:r>
              <a:rPr lang="en-US" sz="2000" dirty="0"/>
              <a:t>the case of a complex </a:t>
            </a:r>
            <a:r>
              <a:rPr lang="en-US" sz="2000" dirty="0" smtClean="0"/>
              <a:t>piece of </a:t>
            </a:r>
            <a:r>
              <a:rPr lang="en-US" sz="2000" dirty="0"/>
              <a:t>machinery such as a spaceship, it is essential that the computers controlling it </a:t>
            </a:r>
            <a:r>
              <a:rPr lang="en-US" sz="2000" dirty="0" smtClean="0"/>
              <a:t>agree on </a:t>
            </a:r>
            <a:r>
              <a:rPr lang="en-US" sz="2000" dirty="0"/>
              <a:t>such conditions as whether the spaceship’s mission is proceeding or has </a:t>
            </a:r>
            <a:r>
              <a:rPr lang="en-US" sz="2000" dirty="0" smtClean="0"/>
              <a:t>been aborted</a:t>
            </a:r>
            <a:r>
              <a:rPr lang="en-US" sz="2000" dirty="0"/>
              <a:t>. </a:t>
            </a:r>
            <a:endParaRPr lang="en-US" sz="2000" dirty="0" smtClean="0"/>
          </a:p>
          <a:p>
            <a:pPr lvl="1"/>
            <a:r>
              <a:rPr lang="en-US" sz="2000" dirty="0" smtClean="0"/>
              <a:t>Furthermore</a:t>
            </a:r>
            <a:r>
              <a:rPr lang="en-US" sz="2000" dirty="0"/>
              <a:t>, the computers must coordinate their actions correctly with </a:t>
            </a:r>
            <a:r>
              <a:rPr lang="en-US" sz="2000" dirty="0" smtClean="0"/>
              <a:t>respect to </a:t>
            </a:r>
            <a:r>
              <a:rPr lang="en-US" sz="2000" dirty="0"/>
              <a:t>shared resources (the spaceship’s sensors and actuators). </a:t>
            </a:r>
            <a:endParaRPr lang="en-US" sz="2000" dirty="0" smtClean="0"/>
          </a:p>
          <a:p>
            <a:r>
              <a:rPr lang="en-US" sz="2000" dirty="0" smtClean="0"/>
              <a:t>The </a:t>
            </a:r>
            <a:r>
              <a:rPr lang="en-US" sz="2000" dirty="0"/>
              <a:t>computers must be </a:t>
            </a:r>
            <a:r>
              <a:rPr lang="en-US" sz="2000" dirty="0" smtClean="0"/>
              <a:t>able to </a:t>
            </a:r>
            <a:r>
              <a:rPr lang="en-US" sz="2000" dirty="0"/>
              <a:t>do so even where there is no fixed master-slave relationship between the components</a:t>
            </a:r>
          </a:p>
          <a:p>
            <a:pPr lvl="1"/>
            <a:r>
              <a:rPr lang="en-US" sz="2000" dirty="0" smtClean="0"/>
              <a:t>The </a:t>
            </a:r>
            <a:r>
              <a:rPr lang="en-US" sz="2000" dirty="0"/>
              <a:t>reason for avoiding </a:t>
            </a:r>
            <a:r>
              <a:rPr lang="en-US" sz="2000" dirty="0" smtClean="0"/>
              <a:t>fixed master-slave </a:t>
            </a:r>
            <a:r>
              <a:rPr lang="en-US" sz="2000" dirty="0"/>
              <a:t>relationships is that we often require our systems to keep working </a:t>
            </a:r>
            <a:r>
              <a:rPr lang="en-US" sz="2000" dirty="0" smtClean="0"/>
              <a:t>correctly even </a:t>
            </a:r>
            <a:r>
              <a:rPr lang="en-US" sz="2000" dirty="0"/>
              <a:t>if failures occur</a:t>
            </a:r>
            <a:r>
              <a:rPr lang="en-US" sz="2000" dirty="0" smtClean="0"/>
              <a:t>,</a:t>
            </a:r>
          </a:p>
          <a:p>
            <a:pPr lvl="1"/>
            <a:r>
              <a:rPr lang="en-US" sz="2000" dirty="0" smtClean="0"/>
              <a:t> </a:t>
            </a:r>
            <a:r>
              <a:rPr lang="en-US" sz="2000" dirty="0"/>
              <a:t>so we need to avoid single points of failure, such as fixed masters.</a:t>
            </a:r>
          </a:p>
        </p:txBody>
      </p:sp>
    </p:spTree>
    <p:extLst>
      <p:ext uri="{BB962C8B-B14F-4D97-AF65-F5344CB8AC3E}">
        <p14:creationId xmlns:p14="http://schemas.microsoft.com/office/powerpoint/2010/main" val="1601520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1"/>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5F547D-EEDD-4320-B46D-35151E303733}" type="datetime5">
              <a:rPr lang="en-GB" altLang="en-US" sz="1400"/>
              <a:pPr/>
              <a:t>27-Oct-19</a:t>
            </a:fld>
            <a:endParaRPr lang="en-GB" altLang="en-US" sz="1400"/>
          </a:p>
        </p:txBody>
      </p:sp>
      <p:sp>
        <p:nvSpPr>
          <p:cNvPr id="4100" name="Slide Number Placeholder 3"/>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ACE735-78EE-4AA4-AE81-14E129177BFD}" type="slidenum">
              <a:rPr lang="en-GB" altLang="en-US" sz="1400"/>
              <a:pPr/>
              <a:t>20</a:t>
            </a:fld>
            <a:endParaRPr lang="en-GB" altLang="en-US" sz="1400"/>
          </a:p>
        </p:txBody>
      </p:sp>
      <p:sp>
        <p:nvSpPr>
          <p:cNvPr id="4101" name="Rectangle 4"/>
          <p:cNvSpPr>
            <a:spLocks noChangeArrowheads="1"/>
          </p:cNvSpPr>
          <p:nvPr/>
        </p:nvSpPr>
        <p:spPr bwMode="auto">
          <a:xfrm>
            <a:off x="1524000" y="838200"/>
            <a:ext cx="91440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4400" dirty="0">
                <a:solidFill>
                  <a:schemeClr val="tx2"/>
                </a:solidFill>
              </a:rPr>
              <a:t>Server managing a mutual exclusion token for </a:t>
            </a:r>
            <a:r>
              <a:rPr lang="en-GB" altLang="en-US" sz="4400" dirty="0" smtClean="0">
                <a:solidFill>
                  <a:schemeClr val="tx2"/>
                </a:solidFill>
              </a:rPr>
              <a:t>processes</a:t>
            </a:r>
            <a:endParaRPr lang="en-GB" altLang="en-US" sz="4400" dirty="0">
              <a:solidFill>
                <a:schemeClr val="tx2"/>
              </a:solidFill>
            </a:endParaRPr>
          </a:p>
        </p:txBody>
      </p:sp>
      <p:grpSp>
        <p:nvGrpSpPr>
          <p:cNvPr id="4102" name="Group 5"/>
          <p:cNvGrpSpPr>
            <a:grpSpLocks/>
          </p:cNvGrpSpPr>
          <p:nvPr/>
        </p:nvGrpSpPr>
        <p:grpSpPr bwMode="auto">
          <a:xfrm>
            <a:off x="2743201" y="1752600"/>
            <a:ext cx="6462713" cy="4414838"/>
            <a:chOff x="779" y="931"/>
            <a:chExt cx="4071" cy="2781"/>
          </a:xfrm>
        </p:grpSpPr>
        <p:sp>
          <p:nvSpPr>
            <p:cNvPr id="4103" name="Oval 6"/>
            <p:cNvSpPr>
              <a:spLocks noChangeArrowheads="1"/>
            </p:cNvSpPr>
            <p:nvPr/>
          </p:nvSpPr>
          <p:spPr bwMode="auto">
            <a:xfrm>
              <a:off x="2446" y="1121"/>
              <a:ext cx="1018" cy="1026"/>
            </a:xfrm>
            <a:prstGeom prst="ellipse">
              <a:avLst/>
            </a:prstGeom>
            <a:solidFill>
              <a:srgbClr val="FFDC99"/>
            </a:solidFill>
            <a:ln w="28575">
              <a:solidFill>
                <a:srgbClr val="FFDC99"/>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04" name="Line 7"/>
            <p:cNvSpPr>
              <a:spLocks noChangeShapeType="1"/>
            </p:cNvSpPr>
            <p:nvPr/>
          </p:nvSpPr>
          <p:spPr bwMode="auto">
            <a:xfrm>
              <a:off x="2902" y="1463"/>
              <a:ext cx="1369" cy="10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 name="Rectangle 8"/>
            <p:cNvSpPr>
              <a:spLocks noChangeArrowheads="1"/>
            </p:cNvSpPr>
            <p:nvPr/>
          </p:nvSpPr>
          <p:spPr bwMode="auto">
            <a:xfrm>
              <a:off x="2744" y="1319"/>
              <a:ext cx="193" cy="2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06" name="Rectangle 9"/>
            <p:cNvSpPr>
              <a:spLocks noChangeArrowheads="1"/>
            </p:cNvSpPr>
            <p:nvPr/>
          </p:nvSpPr>
          <p:spPr bwMode="auto">
            <a:xfrm>
              <a:off x="2744" y="1319"/>
              <a:ext cx="211" cy="288"/>
            </a:xfrm>
            <a:prstGeom prst="rect">
              <a:avLst/>
            </a:prstGeom>
            <a:solidFill>
              <a:schemeClr val="bg1"/>
            </a:solidFill>
            <a:ln w="2857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07" name="Oval 10"/>
            <p:cNvSpPr>
              <a:spLocks noChangeArrowheads="1"/>
            </p:cNvSpPr>
            <p:nvPr/>
          </p:nvSpPr>
          <p:spPr bwMode="auto">
            <a:xfrm>
              <a:off x="4306" y="2470"/>
              <a:ext cx="544" cy="540"/>
            </a:xfrm>
            <a:prstGeom prst="ellipse">
              <a:avLst/>
            </a:prstGeom>
            <a:solidFill>
              <a:srgbClr val="FFDC99"/>
            </a:solidFill>
            <a:ln w="28575">
              <a:solidFill>
                <a:srgbClr val="FFDC99"/>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08" name="Oval 11"/>
            <p:cNvSpPr>
              <a:spLocks noChangeArrowheads="1"/>
            </p:cNvSpPr>
            <p:nvPr/>
          </p:nvSpPr>
          <p:spPr bwMode="auto">
            <a:xfrm>
              <a:off x="3271" y="3118"/>
              <a:ext cx="526" cy="522"/>
            </a:xfrm>
            <a:prstGeom prst="ellipse">
              <a:avLst/>
            </a:prstGeom>
            <a:solidFill>
              <a:srgbClr val="FFDC99"/>
            </a:solidFill>
            <a:ln w="28575">
              <a:solidFill>
                <a:srgbClr val="FFDC99"/>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09" name="Oval 12"/>
            <p:cNvSpPr>
              <a:spLocks noChangeArrowheads="1"/>
            </p:cNvSpPr>
            <p:nvPr/>
          </p:nvSpPr>
          <p:spPr bwMode="auto">
            <a:xfrm>
              <a:off x="1937" y="3154"/>
              <a:ext cx="562" cy="558"/>
            </a:xfrm>
            <a:prstGeom prst="ellipse">
              <a:avLst/>
            </a:prstGeom>
            <a:solidFill>
              <a:srgbClr val="FFDC99"/>
            </a:solidFill>
            <a:ln w="28575">
              <a:solidFill>
                <a:srgbClr val="FFDC99"/>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10" name="Oval 13"/>
            <p:cNvSpPr>
              <a:spLocks noChangeArrowheads="1"/>
            </p:cNvSpPr>
            <p:nvPr/>
          </p:nvSpPr>
          <p:spPr bwMode="auto">
            <a:xfrm>
              <a:off x="779" y="2578"/>
              <a:ext cx="509" cy="540"/>
            </a:xfrm>
            <a:prstGeom prst="ellipse">
              <a:avLst/>
            </a:prstGeom>
            <a:solidFill>
              <a:srgbClr val="FFDC99"/>
            </a:solidFill>
            <a:ln w="28575">
              <a:solidFill>
                <a:srgbClr val="FFDC99"/>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11" name="Rectangle 14"/>
            <p:cNvSpPr>
              <a:spLocks noChangeArrowheads="1"/>
            </p:cNvSpPr>
            <p:nvPr/>
          </p:nvSpPr>
          <p:spPr bwMode="auto">
            <a:xfrm>
              <a:off x="2770" y="931"/>
              <a:ext cx="4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latin typeface="Arial" panose="020B0604020202020204" pitchFamily="34" charset="0"/>
                </a:rPr>
                <a:t>Server</a:t>
              </a:r>
              <a:endParaRPr lang="en-US" altLang="en-US">
                <a:latin typeface="Times" panose="02020603050405020304" pitchFamily="18" charset="0"/>
              </a:endParaRPr>
            </a:p>
          </p:txBody>
        </p:sp>
        <p:sp>
          <p:nvSpPr>
            <p:cNvPr id="4112" name="Freeform 15"/>
            <p:cNvSpPr>
              <a:spLocks/>
            </p:cNvSpPr>
            <p:nvPr/>
          </p:nvSpPr>
          <p:spPr bwMode="auto">
            <a:xfrm>
              <a:off x="2727" y="1967"/>
              <a:ext cx="52" cy="90"/>
            </a:xfrm>
            <a:custGeom>
              <a:avLst/>
              <a:gdLst>
                <a:gd name="T0" fmla="*/ 17 w 52"/>
                <a:gd name="T1" fmla="*/ 90 h 90"/>
                <a:gd name="T2" fmla="*/ 0 w 52"/>
                <a:gd name="T3" fmla="*/ 72 h 90"/>
                <a:gd name="T4" fmla="*/ 52 w 52"/>
                <a:gd name="T5" fmla="*/ 0 h 90"/>
                <a:gd name="T6" fmla="*/ 35 w 52"/>
                <a:gd name="T7" fmla="*/ 90 h 90"/>
                <a:gd name="T8" fmla="*/ 17 w 52"/>
                <a:gd name="T9" fmla="*/ 90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90">
                  <a:moveTo>
                    <a:pt x="17" y="90"/>
                  </a:moveTo>
                  <a:lnTo>
                    <a:pt x="0" y="72"/>
                  </a:lnTo>
                  <a:lnTo>
                    <a:pt x="52" y="0"/>
                  </a:lnTo>
                  <a:lnTo>
                    <a:pt x="35" y="90"/>
                  </a:lnTo>
                  <a:lnTo>
                    <a:pt x="17" y="90"/>
                  </a:lnTo>
                  <a:close/>
                </a:path>
              </a:pathLst>
            </a:custGeom>
            <a:solidFill>
              <a:srgbClr val="000000"/>
            </a:solidFill>
            <a:ln w="28575">
              <a:solidFill>
                <a:srgbClr val="000000"/>
              </a:solidFill>
              <a:prstDash val="solid"/>
              <a:round/>
              <a:headEnd/>
              <a:tailEnd/>
            </a:ln>
          </p:spPr>
          <p:txBody>
            <a:bodyPr/>
            <a:lstStyle/>
            <a:p>
              <a:endParaRPr lang="en-US"/>
            </a:p>
          </p:txBody>
        </p:sp>
        <p:sp>
          <p:nvSpPr>
            <p:cNvPr id="4113" name="Line 16"/>
            <p:cNvSpPr>
              <a:spLocks noChangeShapeType="1"/>
            </p:cNvSpPr>
            <p:nvPr/>
          </p:nvSpPr>
          <p:spPr bwMode="auto">
            <a:xfrm flipV="1">
              <a:off x="2218" y="2057"/>
              <a:ext cx="526" cy="111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4" name="Rectangle 17"/>
            <p:cNvSpPr>
              <a:spLocks noChangeArrowheads="1"/>
            </p:cNvSpPr>
            <p:nvPr/>
          </p:nvSpPr>
          <p:spPr bwMode="auto">
            <a:xfrm>
              <a:off x="1788" y="2371"/>
              <a:ext cx="6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latin typeface="Arial" panose="020B0604020202020204" pitchFamily="34" charset="0"/>
                </a:rPr>
                <a:t>1. Request</a:t>
              </a:r>
              <a:endParaRPr lang="en-US" altLang="en-US">
                <a:latin typeface="Times" panose="02020603050405020304" pitchFamily="18" charset="0"/>
              </a:endParaRPr>
            </a:p>
          </p:txBody>
        </p:sp>
        <p:sp>
          <p:nvSpPr>
            <p:cNvPr id="4115" name="Rectangle 18"/>
            <p:cNvSpPr>
              <a:spLocks noChangeArrowheads="1"/>
            </p:cNvSpPr>
            <p:nvPr/>
          </p:nvSpPr>
          <p:spPr bwMode="auto">
            <a:xfrm>
              <a:off x="2086" y="2533"/>
              <a:ext cx="3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latin typeface="Arial" panose="020B0604020202020204" pitchFamily="34" charset="0"/>
                </a:rPr>
                <a:t>token</a:t>
              </a:r>
              <a:endParaRPr lang="en-US" altLang="en-US">
                <a:latin typeface="Times" panose="02020603050405020304" pitchFamily="18" charset="0"/>
              </a:endParaRPr>
            </a:p>
          </p:txBody>
        </p:sp>
        <p:sp>
          <p:nvSpPr>
            <p:cNvPr id="4116" name="Rectangle 19"/>
            <p:cNvSpPr>
              <a:spLocks noChangeArrowheads="1"/>
            </p:cNvSpPr>
            <p:nvPr/>
          </p:nvSpPr>
          <p:spPr bwMode="auto">
            <a:xfrm>
              <a:off x="1647" y="1057"/>
              <a:ext cx="5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latin typeface="Arial" panose="020B0604020202020204" pitchFamily="34" charset="0"/>
                </a:rPr>
                <a:t>Queue of</a:t>
              </a:r>
              <a:endParaRPr lang="en-US" altLang="en-US">
                <a:latin typeface="Times" panose="02020603050405020304" pitchFamily="18" charset="0"/>
              </a:endParaRPr>
            </a:p>
          </p:txBody>
        </p:sp>
        <p:sp>
          <p:nvSpPr>
            <p:cNvPr id="4117" name="Rectangle 20"/>
            <p:cNvSpPr>
              <a:spLocks noChangeArrowheads="1"/>
            </p:cNvSpPr>
            <p:nvPr/>
          </p:nvSpPr>
          <p:spPr bwMode="auto">
            <a:xfrm>
              <a:off x="1647" y="1219"/>
              <a:ext cx="5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latin typeface="Arial" panose="020B0604020202020204" pitchFamily="34" charset="0"/>
                </a:rPr>
                <a:t>requests</a:t>
              </a:r>
              <a:endParaRPr lang="en-US" altLang="en-US">
                <a:latin typeface="Times" panose="02020603050405020304" pitchFamily="18" charset="0"/>
              </a:endParaRPr>
            </a:p>
          </p:txBody>
        </p:sp>
        <p:sp>
          <p:nvSpPr>
            <p:cNvPr id="4118" name="Line 21"/>
            <p:cNvSpPr>
              <a:spLocks noChangeShapeType="1"/>
            </p:cNvSpPr>
            <p:nvPr/>
          </p:nvSpPr>
          <p:spPr bwMode="auto">
            <a:xfrm>
              <a:off x="2235" y="1265"/>
              <a:ext cx="492"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9" name="Freeform 22"/>
            <p:cNvSpPr>
              <a:spLocks/>
            </p:cNvSpPr>
            <p:nvPr/>
          </p:nvSpPr>
          <p:spPr bwMode="auto">
            <a:xfrm>
              <a:off x="4271" y="2470"/>
              <a:ext cx="88" cy="72"/>
            </a:xfrm>
            <a:custGeom>
              <a:avLst/>
              <a:gdLst>
                <a:gd name="T0" fmla="*/ 17 w 88"/>
                <a:gd name="T1" fmla="*/ 18 h 72"/>
                <a:gd name="T2" fmla="*/ 17 w 88"/>
                <a:gd name="T3" fmla="*/ 0 h 72"/>
                <a:gd name="T4" fmla="*/ 88 w 88"/>
                <a:gd name="T5" fmla="*/ 72 h 72"/>
                <a:gd name="T6" fmla="*/ 0 w 88"/>
                <a:gd name="T7" fmla="*/ 36 h 72"/>
                <a:gd name="T8" fmla="*/ 17 w 88"/>
                <a:gd name="T9" fmla="*/ 18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72">
                  <a:moveTo>
                    <a:pt x="17" y="18"/>
                  </a:moveTo>
                  <a:lnTo>
                    <a:pt x="17" y="0"/>
                  </a:lnTo>
                  <a:lnTo>
                    <a:pt x="88" y="72"/>
                  </a:lnTo>
                  <a:lnTo>
                    <a:pt x="0" y="36"/>
                  </a:lnTo>
                  <a:lnTo>
                    <a:pt x="17" y="18"/>
                  </a:lnTo>
                  <a:close/>
                </a:path>
              </a:pathLst>
            </a:custGeom>
            <a:solidFill>
              <a:srgbClr val="000000"/>
            </a:solidFill>
            <a:ln w="28575">
              <a:solidFill>
                <a:srgbClr val="000000"/>
              </a:solidFill>
              <a:prstDash val="solid"/>
              <a:round/>
              <a:headEnd/>
              <a:tailEnd/>
            </a:ln>
          </p:spPr>
          <p:txBody>
            <a:bodyPr/>
            <a:lstStyle/>
            <a:p>
              <a:endParaRPr lang="en-US"/>
            </a:p>
          </p:txBody>
        </p:sp>
        <p:sp>
          <p:nvSpPr>
            <p:cNvPr id="4120" name="Freeform 23"/>
            <p:cNvSpPr>
              <a:spLocks/>
            </p:cNvSpPr>
            <p:nvPr/>
          </p:nvSpPr>
          <p:spPr bwMode="auto">
            <a:xfrm>
              <a:off x="3130" y="2021"/>
              <a:ext cx="35" cy="90"/>
            </a:xfrm>
            <a:custGeom>
              <a:avLst/>
              <a:gdLst>
                <a:gd name="T0" fmla="*/ 18 w 35"/>
                <a:gd name="T1" fmla="*/ 90 h 90"/>
                <a:gd name="T2" fmla="*/ 0 w 35"/>
                <a:gd name="T3" fmla="*/ 90 h 90"/>
                <a:gd name="T4" fmla="*/ 0 w 35"/>
                <a:gd name="T5" fmla="*/ 0 h 90"/>
                <a:gd name="T6" fmla="*/ 35 w 35"/>
                <a:gd name="T7" fmla="*/ 72 h 90"/>
                <a:gd name="T8" fmla="*/ 18 w 35"/>
                <a:gd name="T9" fmla="*/ 90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90">
                  <a:moveTo>
                    <a:pt x="18" y="90"/>
                  </a:moveTo>
                  <a:lnTo>
                    <a:pt x="0" y="90"/>
                  </a:lnTo>
                  <a:lnTo>
                    <a:pt x="0" y="0"/>
                  </a:lnTo>
                  <a:lnTo>
                    <a:pt x="35" y="72"/>
                  </a:lnTo>
                  <a:lnTo>
                    <a:pt x="18" y="90"/>
                  </a:lnTo>
                  <a:close/>
                </a:path>
              </a:pathLst>
            </a:custGeom>
            <a:solidFill>
              <a:srgbClr val="000000"/>
            </a:solidFill>
            <a:ln w="28575">
              <a:solidFill>
                <a:srgbClr val="000000"/>
              </a:solidFill>
              <a:prstDash val="solid"/>
              <a:round/>
              <a:headEnd/>
              <a:tailEnd/>
            </a:ln>
          </p:spPr>
          <p:txBody>
            <a:bodyPr/>
            <a:lstStyle/>
            <a:p>
              <a:endParaRPr lang="en-US"/>
            </a:p>
          </p:txBody>
        </p:sp>
        <p:sp>
          <p:nvSpPr>
            <p:cNvPr id="4121" name="Line 24"/>
            <p:cNvSpPr>
              <a:spLocks noChangeShapeType="1"/>
            </p:cNvSpPr>
            <p:nvPr/>
          </p:nvSpPr>
          <p:spPr bwMode="auto">
            <a:xfrm flipH="1" flipV="1">
              <a:off x="3148" y="2111"/>
              <a:ext cx="316" cy="10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2" name="Rectangle 25"/>
            <p:cNvSpPr>
              <a:spLocks noChangeArrowheads="1"/>
            </p:cNvSpPr>
            <p:nvPr/>
          </p:nvSpPr>
          <p:spPr bwMode="auto">
            <a:xfrm>
              <a:off x="3402" y="2605"/>
              <a:ext cx="6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latin typeface="Arial" panose="020B0604020202020204" pitchFamily="34" charset="0"/>
                </a:rPr>
                <a:t>2. Release</a:t>
              </a:r>
              <a:endParaRPr lang="en-US" altLang="en-US">
                <a:latin typeface="Times" panose="02020603050405020304" pitchFamily="18" charset="0"/>
              </a:endParaRPr>
            </a:p>
          </p:txBody>
        </p:sp>
        <p:sp>
          <p:nvSpPr>
            <p:cNvPr id="4123" name="Rectangle 26"/>
            <p:cNvSpPr>
              <a:spLocks noChangeArrowheads="1"/>
            </p:cNvSpPr>
            <p:nvPr/>
          </p:nvSpPr>
          <p:spPr bwMode="auto">
            <a:xfrm>
              <a:off x="3665" y="2767"/>
              <a:ext cx="3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latin typeface="Arial" panose="020B0604020202020204" pitchFamily="34" charset="0"/>
                </a:rPr>
                <a:t>token</a:t>
              </a:r>
              <a:endParaRPr lang="en-US" altLang="en-US">
                <a:latin typeface="Times" panose="02020603050405020304" pitchFamily="18" charset="0"/>
              </a:endParaRPr>
            </a:p>
          </p:txBody>
        </p:sp>
        <p:sp>
          <p:nvSpPr>
            <p:cNvPr id="4124" name="Rectangle 27"/>
            <p:cNvSpPr>
              <a:spLocks noChangeArrowheads="1"/>
            </p:cNvSpPr>
            <p:nvPr/>
          </p:nvSpPr>
          <p:spPr bwMode="auto">
            <a:xfrm>
              <a:off x="3753" y="1867"/>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latin typeface="Arial" panose="020B0604020202020204" pitchFamily="34" charset="0"/>
                </a:rPr>
                <a:t>3. Grant</a:t>
              </a:r>
              <a:endParaRPr lang="en-US" altLang="en-US">
                <a:latin typeface="Times" panose="02020603050405020304" pitchFamily="18" charset="0"/>
              </a:endParaRPr>
            </a:p>
          </p:txBody>
        </p:sp>
        <p:sp>
          <p:nvSpPr>
            <p:cNvPr id="4125" name="Rectangle 28"/>
            <p:cNvSpPr>
              <a:spLocks noChangeArrowheads="1"/>
            </p:cNvSpPr>
            <p:nvPr/>
          </p:nvSpPr>
          <p:spPr bwMode="auto">
            <a:xfrm>
              <a:off x="3876" y="2029"/>
              <a:ext cx="3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latin typeface="Arial" panose="020B0604020202020204" pitchFamily="34" charset="0"/>
                </a:rPr>
                <a:t>token</a:t>
              </a:r>
              <a:endParaRPr lang="en-US" altLang="en-US">
                <a:latin typeface="Times" panose="02020603050405020304" pitchFamily="18" charset="0"/>
              </a:endParaRPr>
            </a:p>
          </p:txBody>
        </p:sp>
        <p:sp>
          <p:nvSpPr>
            <p:cNvPr id="4126" name="Rectangle 29"/>
            <p:cNvSpPr>
              <a:spLocks noChangeArrowheads="1"/>
            </p:cNvSpPr>
            <p:nvPr/>
          </p:nvSpPr>
          <p:spPr bwMode="auto">
            <a:xfrm>
              <a:off x="2823" y="1399"/>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latin typeface="Arial" panose="020B0604020202020204" pitchFamily="34" charset="0"/>
                </a:rPr>
                <a:t>4</a:t>
              </a:r>
              <a:endParaRPr lang="en-US" altLang="en-US">
                <a:latin typeface="Times" panose="02020603050405020304" pitchFamily="18" charset="0"/>
              </a:endParaRPr>
            </a:p>
          </p:txBody>
        </p:sp>
        <p:sp>
          <p:nvSpPr>
            <p:cNvPr id="4127" name="Rectangle 30"/>
            <p:cNvSpPr>
              <a:spLocks noChangeArrowheads="1"/>
            </p:cNvSpPr>
            <p:nvPr/>
          </p:nvSpPr>
          <p:spPr bwMode="auto">
            <a:xfrm>
              <a:off x="2762" y="1661"/>
              <a:ext cx="175" cy="2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28" name="Rectangle 31"/>
            <p:cNvSpPr>
              <a:spLocks noChangeArrowheads="1"/>
            </p:cNvSpPr>
            <p:nvPr/>
          </p:nvSpPr>
          <p:spPr bwMode="auto">
            <a:xfrm>
              <a:off x="2762" y="1661"/>
              <a:ext cx="193" cy="28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29" name="Rectangle 32"/>
            <p:cNvSpPr>
              <a:spLocks noChangeArrowheads="1"/>
            </p:cNvSpPr>
            <p:nvPr/>
          </p:nvSpPr>
          <p:spPr bwMode="auto">
            <a:xfrm>
              <a:off x="2823" y="1741"/>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latin typeface="Arial" panose="020B0604020202020204" pitchFamily="34" charset="0"/>
                </a:rPr>
                <a:t>2</a:t>
              </a:r>
              <a:endParaRPr lang="en-US" altLang="en-US">
                <a:latin typeface="Times" panose="02020603050405020304" pitchFamily="18" charset="0"/>
              </a:endParaRPr>
            </a:p>
          </p:txBody>
        </p:sp>
        <p:sp>
          <p:nvSpPr>
            <p:cNvPr id="4130" name="Rectangle 33"/>
            <p:cNvSpPr>
              <a:spLocks noChangeArrowheads="1"/>
            </p:cNvSpPr>
            <p:nvPr/>
          </p:nvSpPr>
          <p:spPr bwMode="auto">
            <a:xfrm>
              <a:off x="4507" y="265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i="1">
                  <a:solidFill>
                    <a:srgbClr val="000000"/>
                  </a:solidFill>
                  <a:latin typeface="Helvetica" panose="020B0604020202020204" pitchFamily="34" charset="0"/>
                </a:rPr>
                <a:t>p</a:t>
              </a:r>
              <a:endParaRPr lang="en-US" altLang="en-US">
                <a:latin typeface="Times" panose="02020603050405020304" pitchFamily="18" charset="0"/>
              </a:endParaRPr>
            </a:p>
          </p:txBody>
        </p:sp>
        <p:sp>
          <p:nvSpPr>
            <p:cNvPr id="4131" name="Rectangle 34"/>
            <p:cNvSpPr>
              <a:spLocks noChangeArrowheads="1"/>
            </p:cNvSpPr>
            <p:nvPr/>
          </p:nvSpPr>
          <p:spPr bwMode="auto">
            <a:xfrm>
              <a:off x="4613" y="2779"/>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panose="020B0604020202020204" pitchFamily="34" charset="0"/>
                </a:rPr>
                <a:t>4</a:t>
              </a:r>
              <a:endParaRPr lang="en-US" altLang="en-US">
                <a:latin typeface="Times" panose="02020603050405020304" pitchFamily="18" charset="0"/>
              </a:endParaRPr>
            </a:p>
          </p:txBody>
        </p:sp>
        <p:sp>
          <p:nvSpPr>
            <p:cNvPr id="4132" name="Rectangle 35"/>
            <p:cNvSpPr>
              <a:spLocks noChangeArrowheads="1"/>
            </p:cNvSpPr>
            <p:nvPr/>
          </p:nvSpPr>
          <p:spPr bwMode="auto">
            <a:xfrm>
              <a:off x="3472" y="328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i="1">
                  <a:solidFill>
                    <a:srgbClr val="000000"/>
                  </a:solidFill>
                  <a:latin typeface="Helvetica" panose="020B0604020202020204" pitchFamily="34" charset="0"/>
                </a:rPr>
                <a:t>p</a:t>
              </a:r>
              <a:endParaRPr lang="en-US" altLang="en-US">
                <a:latin typeface="Times" panose="02020603050405020304" pitchFamily="18" charset="0"/>
              </a:endParaRPr>
            </a:p>
          </p:txBody>
        </p:sp>
        <p:sp>
          <p:nvSpPr>
            <p:cNvPr id="4133" name="Rectangle 36"/>
            <p:cNvSpPr>
              <a:spLocks noChangeArrowheads="1"/>
            </p:cNvSpPr>
            <p:nvPr/>
          </p:nvSpPr>
          <p:spPr bwMode="auto">
            <a:xfrm>
              <a:off x="3560" y="3427"/>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panose="020B0604020202020204" pitchFamily="34" charset="0"/>
                </a:rPr>
                <a:t>3</a:t>
              </a:r>
              <a:endParaRPr lang="en-US" altLang="en-US">
                <a:latin typeface="Times" panose="02020603050405020304" pitchFamily="18" charset="0"/>
              </a:endParaRPr>
            </a:p>
          </p:txBody>
        </p:sp>
        <p:sp>
          <p:nvSpPr>
            <p:cNvPr id="4134" name="Rectangle 37"/>
            <p:cNvSpPr>
              <a:spLocks noChangeArrowheads="1"/>
            </p:cNvSpPr>
            <p:nvPr/>
          </p:nvSpPr>
          <p:spPr bwMode="auto">
            <a:xfrm>
              <a:off x="2138" y="3361"/>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i="1">
                  <a:solidFill>
                    <a:srgbClr val="000000"/>
                  </a:solidFill>
                  <a:latin typeface="Helvetica" panose="020B0604020202020204" pitchFamily="34" charset="0"/>
                </a:rPr>
                <a:t>p</a:t>
              </a:r>
              <a:endParaRPr lang="en-US" altLang="en-US">
                <a:latin typeface="Times" panose="02020603050405020304" pitchFamily="18" charset="0"/>
              </a:endParaRPr>
            </a:p>
          </p:txBody>
        </p:sp>
        <p:sp>
          <p:nvSpPr>
            <p:cNvPr id="4135" name="Rectangle 38"/>
            <p:cNvSpPr>
              <a:spLocks noChangeArrowheads="1"/>
            </p:cNvSpPr>
            <p:nvPr/>
          </p:nvSpPr>
          <p:spPr bwMode="auto">
            <a:xfrm>
              <a:off x="2244" y="3481"/>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panose="020B0604020202020204" pitchFamily="34" charset="0"/>
                </a:rPr>
                <a:t>2</a:t>
              </a:r>
              <a:endParaRPr lang="en-US" altLang="en-US">
                <a:latin typeface="Times" panose="02020603050405020304" pitchFamily="18" charset="0"/>
              </a:endParaRPr>
            </a:p>
          </p:txBody>
        </p:sp>
        <p:sp>
          <p:nvSpPr>
            <p:cNvPr id="4136" name="Rectangle 39"/>
            <p:cNvSpPr>
              <a:spLocks noChangeArrowheads="1"/>
            </p:cNvSpPr>
            <p:nvPr/>
          </p:nvSpPr>
          <p:spPr bwMode="auto">
            <a:xfrm>
              <a:off x="963" y="274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i="1">
                  <a:solidFill>
                    <a:srgbClr val="000000"/>
                  </a:solidFill>
                  <a:latin typeface="Helvetica" panose="020B0604020202020204" pitchFamily="34" charset="0"/>
                </a:rPr>
                <a:t>p</a:t>
              </a:r>
              <a:endParaRPr lang="en-US" altLang="en-US">
                <a:latin typeface="Times" panose="02020603050405020304" pitchFamily="18" charset="0"/>
              </a:endParaRPr>
            </a:p>
          </p:txBody>
        </p:sp>
        <p:sp>
          <p:nvSpPr>
            <p:cNvPr id="4137" name="Rectangle 40"/>
            <p:cNvSpPr>
              <a:spLocks noChangeArrowheads="1"/>
            </p:cNvSpPr>
            <p:nvPr/>
          </p:nvSpPr>
          <p:spPr bwMode="auto">
            <a:xfrm>
              <a:off x="1051" y="2887"/>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panose="020B0604020202020204" pitchFamily="34" charset="0"/>
                </a:rPr>
                <a:t>1</a:t>
              </a:r>
              <a:endParaRPr lang="en-US" altLang="en-US">
                <a:latin typeface="Times" panose="02020603050405020304" pitchFamily="18" charset="0"/>
              </a:endParaRPr>
            </a:p>
          </p:txBody>
        </p:sp>
      </p:grpSp>
    </p:spTree>
    <p:extLst>
      <p:ext uri="{BB962C8B-B14F-4D97-AF65-F5344CB8AC3E}">
        <p14:creationId xmlns:p14="http://schemas.microsoft.com/office/powerpoint/2010/main" val="1702598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central server algorithm</a:t>
            </a:r>
            <a:endParaRPr lang="en-US" dirty="0"/>
          </a:p>
        </p:txBody>
      </p:sp>
      <p:sp>
        <p:nvSpPr>
          <p:cNvPr id="3" name="Content Placeholder 2"/>
          <p:cNvSpPr>
            <a:spLocks noGrp="1"/>
          </p:cNvSpPr>
          <p:nvPr>
            <p:ph idx="1"/>
          </p:nvPr>
        </p:nvSpPr>
        <p:spPr>
          <a:xfrm>
            <a:off x="2592924" y="2133599"/>
            <a:ext cx="8911687" cy="4345577"/>
          </a:xfrm>
        </p:spPr>
        <p:txBody>
          <a:bodyPr>
            <a:normAutofit fontScale="92500" lnSpcReduction="10000"/>
          </a:bodyPr>
          <a:lstStyle/>
          <a:p>
            <a:r>
              <a:rPr lang="en-US" altLang="en-US" sz="2400" dirty="0"/>
              <a:t>ME1: </a:t>
            </a:r>
            <a:r>
              <a:rPr lang="en-US" altLang="en-US" sz="2400" dirty="0" smtClean="0"/>
              <a:t>safety &amp; ME2</a:t>
            </a:r>
            <a:r>
              <a:rPr lang="en-US" altLang="en-US" sz="2400" dirty="0"/>
              <a:t>: liveness </a:t>
            </a:r>
          </a:p>
          <a:p>
            <a:pPr lvl="1"/>
            <a:r>
              <a:rPr lang="en-US" altLang="en-US" sz="2400" dirty="0"/>
              <a:t>Are satisfied </a:t>
            </a:r>
            <a:endParaRPr lang="en-US" altLang="en-US" sz="2400" dirty="0" smtClean="0"/>
          </a:p>
          <a:p>
            <a:r>
              <a:rPr lang="en-US" altLang="en-US" sz="2400" dirty="0" smtClean="0"/>
              <a:t>ME3</a:t>
            </a:r>
            <a:r>
              <a:rPr lang="en-US" altLang="en-US" sz="2400" dirty="0"/>
              <a:t>: </a:t>
            </a:r>
            <a:r>
              <a:rPr lang="en-US" altLang="en-US" sz="2400" dirty="0" smtClean="0"/>
              <a:t>ordering</a:t>
            </a:r>
          </a:p>
          <a:p>
            <a:pPr lvl="1"/>
            <a:r>
              <a:rPr lang="en-US" altLang="en-US" sz="2400" dirty="0" smtClean="0"/>
              <a:t>Not Satisfied</a:t>
            </a:r>
            <a:endParaRPr lang="en-US" altLang="en-US" sz="2400" dirty="0"/>
          </a:p>
          <a:p>
            <a:r>
              <a:rPr lang="en-US" altLang="en-US" sz="2400" b="1" dirty="0" smtClean="0"/>
              <a:t>Bandwidth</a:t>
            </a:r>
            <a:r>
              <a:rPr lang="en-US" altLang="en-US" sz="2400" dirty="0"/>
              <a:t>: entering takes two messages( request followed by a grant), </a:t>
            </a:r>
            <a:endParaRPr lang="en-US" altLang="en-US" sz="2400" dirty="0" smtClean="0"/>
          </a:p>
          <a:p>
            <a:pPr lvl="1"/>
            <a:r>
              <a:rPr lang="en-US" altLang="en-US" sz="2400" b="1" dirty="0" smtClean="0"/>
              <a:t>Delayed</a:t>
            </a:r>
            <a:r>
              <a:rPr lang="en-US" altLang="en-US" sz="2400" dirty="0" smtClean="0"/>
              <a:t> </a:t>
            </a:r>
            <a:r>
              <a:rPr lang="en-US" altLang="en-US" sz="2400" dirty="0"/>
              <a:t>by the round-trip time; </a:t>
            </a:r>
            <a:endParaRPr lang="en-US" altLang="en-US" sz="2400" dirty="0" smtClean="0"/>
          </a:p>
          <a:p>
            <a:r>
              <a:rPr lang="en-US" altLang="en-US" sz="2400" dirty="0" smtClean="0"/>
              <a:t>Exiting </a:t>
            </a:r>
            <a:r>
              <a:rPr lang="en-US" altLang="en-US" sz="2400" dirty="0"/>
              <a:t>takes one release message, and does </a:t>
            </a:r>
            <a:r>
              <a:rPr lang="en-US" altLang="en-US" sz="2400" b="1" dirty="0"/>
              <a:t>not delay </a:t>
            </a:r>
            <a:r>
              <a:rPr lang="en-US" altLang="en-US" sz="2400" dirty="0"/>
              <a:t>the exiting process.    </a:t>
            </a:r>
          </a:p>
          <a:p>
            <a:r>
              <a:rPr lang="en-US" altLang="en-US" sz="2400" b="1" dirty="0"/>
              <a:t>Throughput</a:t>
            </a:r>
            <a:r>
              <a:rPr lang="en-US" altLang="en-US" sz="2400" dirty="0"/>
              <a:t> is measured by synchronization delay, the round-trip of a release message and grant message.</a:t>
            </a:r>
          </a:p>
          <a:p>
            <a:endParaRPr lang="en-US" dirty="0"/>
          </a:p>
        </p:txBody>
      </p:sp>
    </p:spTree>
    <p:extLst>
      <p:ext uri="{BB962C8B-B14F-4D97-AF65-F5344CB8AC3E}">
        <p14:creationId xmlns:p14="http://schemas.microsoft.com/office/powerpoint/2010/main" val="2624509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AFEF45-83B3-470C-A505-1E020724C4E7}" type="slidenum">
              <a:rPr lang="en-GB" altLang="en-US" sz="1400"/>
              <a:pPr/>
              <a:t>22</a:t>
            </a:fld>
            <a:endParaRPr lang="en-GB" altLang="en-US" sz="1400"/>
          </a:p>
        </p:txBody>
      </p:sp>
      <p:sp>
        <p:nvSpPr>
          <p:cNvPr id="5125" name="Rectangle 2"/>
          <p:cNvSpPr>
            <a:spLocks noGrp="1" noChangeArrowheads="1"/>
          </p:cNvSpPr>
          <p:nvPr>
            <p:ph type="title"/>
          </p:nvPr>
        </p:nvSpPr>
        <p:spPr/>
        <p:txBody>
          <a:bodyPr/>
          <a:lstStyle/>
          <a:p>
            <a:r>
              <a:rPr lang="en-GB" altLang="en-US" smtClean="0"/>
              <a:t>Alternatives …?</a:t>
            </a:r>
          </a:p>
        </p:txBody>
      </p:sp>
      <p:sp>
        <p:nvSpPr>
          <p:cNvPr id="5126" name="Rectangle 3"/>
          <p:cNvSpPr>
            <a:spLocks noGrp="1" noChangeArrowheads="1"/>
          </p:cNvSpPr>
          <p:nvPr>
            <p:ph type="body" idx="1"/>
          </p:nvPr>
        </p:nvSpPr>
        <p:spPr/>
        <p:txBody>
          <a:bodyPr>
            <a:normAutofit/>
          </a:bodyPr>
          <a:lstStyle/>
          <a:p>
            <a:r>
              <a:rPr lang="en-GB" altLang="en-US" sz="2400" dirty="0" smtClean="0"/>
              <a:t>The server is a single point of failure</a:t>
            </a:r>
          </a:p>
          <a:p>
            <a:r>
              <a:rPr lang="en-GB" altLang="en-US" sz="2400" dirty="0" smtClean="0"/>
              <a:t>Also possibly a bottleneck for the system</a:t>
            </a:r>
          </a:p>
        </p:txBody>
      </p:sp>
    </p:spTree>
    <p:extLst>
      <p:ext uri="{BB962C8B-B14F-4D97-AF65-F5344CB8AC3E}">
        <p14:creationId xmlns:p14="http://schemas.microsoft.com/office/powerpoint/2010/main" val="3085428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479" y="101596"/>
            <a:ext cx="8911687" cy="1280890"/>
          </a:xfrm>
        </p:spPr>
        <p:txBody>
          <a:bodyPr/>
          <a:lstStyle/>
          <a:p>
            <a:r>
              <a:rPr lang="en-US" altLang="en-US" dirty="0">
                <a:ea typeface="ＭＳ Ｐゴシック" panose="020B0600070205080204" pitchFamily="34" charset="-128"/>
              </a:rPr>
              <a:t>Ring-based Algorithm</a:t>
            </a:r>
            <a:endParaRPr lang="en-US" dirty="0"/>
          </a:p>
        </p:txBody>
      </p:sp>
      <p:sp>
        <p:nvSpPr>
          <p:cNvPr id="3" name="Content Placeholder 2"/>
          <p:cNvSpPr>
            <a:spLocks noGrp="1"/>
          </p:cNvSpPr>
          <p:nvPr>
            <p:ph idx="1"/>
          </p:nvPr>
        </p:nvSpPr>
        <p:spPr>
          <a:xfrm>
            <a:off x="1936069" y="872669"/>
            <a:ext cx="8915400" cy="3777622"/>
          </a:xfrm>
        </p:spPr>
        <p:txBody>
          <a:bodyPr>
            <a:noAutofit/>
          </a:bodyPr>
          <a:lstStyle/>
          <a:p>
            <a:r>
              <a:rPr lang="en-US" sz="2400" dirty="0"/>
              <a:t>Simplest way to arrange mutual exclusion between N processes without requiring an additional process is arrange them in a logical ring. </a:t>
            </a:r>
          </a:p>
          <a:p>
            <a:r>
              <a:rPr lang="en-US" sz="2400" dirty="0"/>
              <a:t>Each process pi has a communication channel to the next process in the ring, p(i+1)/mod N. </a:t>
            </a:r>
          </a:p>
          <a:p>
            <a:r>
              <a:rPr lang="en-US" sz="2400" dirty="0"/>
              <a:t>The unique token is in the form of a message passed from process to process in a single direction clockwise. </a:t>
            </a:r>
          </a:p>
          <a:p>
            <a:r>
              <a:rPr lang="en-US" sz="2400" dirty="0"/>
              <a:t>If a process does not require to enter the CS when it receives the token, then it immediately forwards the token to its neighbor.</a:t>
            </a:r>
          </a:p>
          <a:p>
            <a:r>
              <a:rPr lang="en-US" sz="2400" dirty="0"/>
              <a:t>A process requires the token waits until it receives it, but retains it.</a:t>
            </a:r>
          </a:p>
          <a:p>
            <a:r>
              <a:rPr lang="en-US" sz="2400" dirty="0"/>
              <a:t>To exit the critical section, the process sends the token on to its neighbor</a:t>
            </a:r>
          </a:p>
        </p:txBody>
      </p:sp>
    </p:spTree>
    <p:extLst>
      <p:ext uri="{BB962C8B-B14F-4D97-AF65-F5344CB8AC3E}">
        <p14:creationId xmlns:p14="http://schemas.microsoft.com/office/powerpoint/2010/main" val="558468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FC2C66D-D619-4C7E-A5EB-212AC7A3BFF0}" type="slidenum">
              <a:rPr lang="fr-FR" altLang="en-US" sz="1400"/>
              <a:pPr eaLnBrk="1" hangingPunct="1"/>
              <a:t>24</a:t>
            </a:fld>
            <a:endParaRPr lang="fr-FR" altLang="en-US" sz="1400"/>
          </a:p>
        </p:txBody>
      </p:sp>
      <p:grpSp>
        <p:nvGrpSpPr>
          <p:cNvPr id="2" name="Group 2"/>
          <p:cNvGrpSpPr>
            <a:grpSpLocks/>
          </p:cNvGrpSpPr>
          <p:nvPr/>
        </p:nvGrpSpPr>
        <p:grpSpPr bwMode="auto">
          <a:xfrm>
            <a:off x="7391401" y="1752600"/>
            <a:ext cx="2841625" cy="1295400"/>
            <a:chOff x="3600" y="1104"/>
            <a:chExt cx="1790" cy="816"/>
          </a:xfrm>
        </p:grpSpPr>
        <p:sp>
          <p:nvSpPr>
            <p:cNvPr id="2086" name="AutoShape 3"/>
            <p:cNvSpPr>
              <a:spLocks noChangeArrowheads="1"/>
            </p:cNvSpPr>
            <p:nvPr/>
          </p:nvSpPr>
          <p:spPr bwMode="auto">
            <a:xfrm>
              <a:off x="3600" y="1104"/>
              <a:ext cx="1056" cy="816"/>
            </a:xfrm>
            <a:prstGeom prst="wedgeRectCallout">
              <a:avLst>
                <a:gd name="adj1" fmla="val -52083"/>
                <a:gd name="adj2" fmla="val 65685"/>
              </a:avLst>
            </a:prstGeom>
            <a:solidFill>
              <a:srgbClr val="83B2E5"/>
            </a:solidFill>
            <a:ln w="9525">
              <a:solidFill>
                <a:schemeClr val="tx1"/>
              </a:solidFill>
              <a:miter lim="800000"/>
              <a:headEnd/>
              <a:tailEnd/>
            </a:ln>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fr-FR" altLang="en-US"/>
            </a:p>
          </p:txBody>
        </p:sp>
        <p:sp>
          <p:nvSpPr>
            <p:cNvPr id="2087" name="Text Box 4"/>
            <p:cNvSpPr txBox="1">
              <a:spLocks noChangeArrowheads="1"/>
            </p:cNvSpPr>
            <p:nvPr/>
          </p:nvSpPr>
          <p:spPr bwMode="auto">
            <a:xfrm>
              <a:off x="4696" y="1282"/>
              <a:ext cx="69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Critical </a:t>
              </a:r>
            </a:p>
            <a:p>
              <a:pPr eaLnBrk="1" hangingPunct="1"/>
              <a:r>
                <a:rPr lang="en-US" altLang="en-US" sz="2000"/>
                <a:t>Section </a:t>
              </a:r>
            </a:p>
          </p:txBody>
        </p:sp>
      </p:grpSp>
      <p:grpSp>
        <p:nvGrpSpPr>
          <p:cNvPr id="3" name="Group 27"/>
          <p:cNvGrpSpPr>
            <a:grpSpLocks/>
          </p:cNvGrpSpPr>
          <p:nvPr/>
        </p:nvGrpSpPr>
        <p:grpSpPr bwMode="auto">
          <a:xfrm>
            <a:off x="7696200" y="2062163"/>
            <a:ext cx="312738" cy="654050"/>
            <a:chOff x="4128" y="1395"/>
            <a:chExt cx="197" cy="412"/>
          </a:xfrm>
        </p:grpSpPr>
        <p:sp>
          <p:nvSpPr>
            <p:cNvPr id="2083" name="Text Box 28"/>
            <p:cNvSpPr txBox="1">
              <a:spLocks noChangeArrowheads="1"/>
            </p:cNvSpPr>
            <p:nvPr/>
          </p:nvSpPr>
          <p:spPr bwMode="auto">
            <a:xfrm>
              <a:off x="4128" y="1395"/>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tLang="en-US" sz="1600"/>
                <a:t> </a:t>
              </a:r>
            </a:p>
          </p:txBody>
        </p:sp>
        <p:sp>
          <p:nvSpPr>
            <p:cNvPr id="2084" name="Text Box 29"/>
            <p:cNvSpPr txBox="1">
              <a:spLocks noChangeArrowheads="1"/>
            </p:cNvSpPr>
            <p:nvPr/>
          </p:nvSpPr>
          <p:spPr bwMode="auto">
            <a:xfrm>
              <a:off x="4128" y="1499"/>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tLang="en-US" sz="1600"/>
                <a:t> </a:t>
              </a:r>
            </a:p>
          </p:txBody>
        </p:sp>
        <p:sp>
          <p:nvSpPr>
            <p:cNvPr id="2085" name="Text Box 30"/>
            <p:cNvSpPr txBox="1">
              <a:spLocks noChangeArrowheads="1"/>
            </p:cNvSpPr>
            <p:nvPr/>
          </p:nvSpPr>
          <p:spPr bwMode="auto">
            <a:xfrm>
              <a:off x="4128" y="1595"/>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tLang="en-US" sz="1600"/>
                <a:t> </a:t>
              </a:r>
            </a:p>
          </p:txBody>
        </p:sp>
      </p:grpSp>
      <p:sp>
        <p:nvSpPr>
          <p:cNvPr id="117791" name="Rectangle 31"/>
          <p:cNvSpPr>
            <a:spLocks noChangeArrowheads="1"/>
          </p:cNvSpPr>
          <p:nvPr/>
        </p:nvSpPr>
        <p:spPr bwMode="auto">
          <a:xfrm>
            <a:off x="7391401" y="1757364"/>
            <a:ext cx="1001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Enter()</a:t>
            </a:r>
          </a:p>
        </p:txBody>
      </p:sp>
      <p:sp>
        <p:nvSpPr>
          <p:cNvPr id="117792" name="Rectangle 32"/>
          <p:cNvSpPr>
            <a:spLocks noChangeArrowheads="1"/>
          </p:cNvSpPr>
          <p:nvPr/>
        </p:nvSpPr>
        <p:spPr bwMode="auto">
          <a:xfrm>
            <a:off x="7391400" y="2574926"/>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Exit()</a:t>
            </a:r>
            <a:endParaRPr lang="en-US" altLang="en-US" sz="1800"/>
          </a:p>
        </p:txBody>
      </p:sp>
      <p:graphicFrame>
        <p:nvGraphicFramePr>
          <p:cNvPr id="117765" name="Object 5"/>
          <p:cNvGraphicFramePr>
            <a:graphicFrameLocks noChangeAspect="1"/>
          </p:cNvGraphicFramePr>
          <p:nvPr/>
        </p:nvGraphicFramePr>
        <p:xfrm>
          <a:off x="6629400" y="5105400"/>
          <a:ext cx="609600" cy="609600"/>
        </p:xfrm>
        <a:graphic>
          <a:graphicData uri="http://schemas.openxmlformats.org/presentationml/2006/ole">
            <mc:AlternateContent xmlns:mc="http://schemas.openxmlformats.org/markup-compatibility/2006">
              <mc:Choice xmlns:v="urn:schemas-microsoft-com:vml" Requires="v">
                <p:oleObj spid="_x0000_s2094" name="Image bitmap" r:id="rId3" imgW="514422" imgH="514422" progId="PBrush">
                  <p:embed/>
                </p:oleObj>
              </mc:Choice>
              <mc:Fallback>
                <p:oleObj name="Image bitmap" r:id="rId3" imgW="514422" imgH="514422" progId="PBrush">
                  <p:embed/>
                  <p:pic>
                    <p:nvPicPr>
                      <p:cNvPr id="11776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51054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6"/>
          <p:cNvGrpSpPr>
            <a:grpSpLocks/>
          </p:cNvGrpSpPr>
          <p:nvPr/>
        </p:nvGrpSpPr>
        <p:grpSpPr bwMode="auto">
          <a:xfrm>
            <a:off x="3200400" y="1905000"/>
            <a:ext cx="3962400" cy="4191000"/>
            <a:chOff x="1296" y="1200"/>
            <a:chExt cx="2496" cy="2640"/>
          </a:xfrm>
        </p:grpSpPr>
        <p:sp>
          <p:nvSpPr>
            <p:cNvPr id="2079" name="Oval 7"/>
            <p:cNvSpPr>
              <a:spLocks noChangeArrowheads="1"/>
            </p:cNvSpPr>
            <p:nvPr/>
          </p:nvSpPr>
          <p:spPr bwMode="auto">
            <a:xfrm>
              <a:off x="1296" y="1200"/>
              <a:ext cx="2496" cy="2544"/>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nvGrpSpPr>
            <p:cNvPr id="2080" name="Group 8"/>
            <p:cNvGrpSpPr>
              <a:grpSpLocks/>
            </p:cNvGrpSpPr>
            <p:nvPr/>
          </p:nvGrpSpPr>
          <p:grpSpPr bwMode="auto">
            <a:xfrm>
              <a:off x="1296" y="1200"/>
              <a:ext cx="2496" cy="2640"/>
              <a:chOff x="1296" y="1200"/>
              <a:chExt cx="2496" cy="2640"/>
            </a:xfrm>
          </p:grpSpPr>
          <p:sp>
            <p:nvSpPr>
              <p:cNvPr id="2081" name="Rectangle 9"/>
              <p:cNvSpPr>
                <a:spLocks noChangeArrowheads="1"/>
              </p:cNvSpPr>
              <p:nvPr/>
            </p:nvSpPr>
            <p:spPr bwMode="auto">
              <a:xfrm>
                <a:off x="1680" y="3504"/>
                <a:ext cx="1152"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82" name="Oval 10"/>
              <p:cNvSpPr>
                <a:spLocks noChangeArrowheads="1"/>
              </p:cNvSpPr>
              <p:nvPr/>
            </p:nvSpPr>
            <p:spPr bwMode="auto">
              <a:xfrm>
                <a:off x="1296" y="1200"/>
                <a:ext cx="2496" cy="2544"/>
              </a:xfrm>
              <a:prstGeom prst="ellipse">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sp>
        <p:nvSpPr>
          <p:cNvPr id="2057" name="Rectangle 11"/>
          <p:cNvSpPr>
            <a:spLocks noGrp="1" noChangeArrowheads="1"/>
          </p:cNvSpPr>
          <p:nvPr>
            <p:ph type="title"/>
          </p:nvPr>
        </p:nvSpPr>
        <p:spPr/>
        <p:txBody>
          <a:bodyPr/>
          <a:lstStyle/>
          <a:p>
            <a:pPr eaLnBrk="1" hangingPunct="1"/>
            <a:r>
              <a:rPr lang="en-US" altLang="en-US" dirty="0" smtClean="0"/>
              <a:t>Ring-Based Algorithm </a:t>
            </a:r>
            <a:endParaRPr lang="en-US" altLang="en-US" baseline="-25000" dirty="0" smtClean="0"/>
          </a:p>
        </p:txBody>
      </p:sp>
      <p:sp>
        <p:nvSpPr>
          <p:cNvPr id="117772" name="Oval 12"/>
          <p:cNvSpPr>
            <a:spLocks noChangeArrowheads="1"/>
          </p:cNvSpPr>
          <p:nvPr/>
        </p:nvSpPr>
        <p:spPr bwMode="auto">
          <a:xfrm>
            <a:off x="4343400" y="16764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i="1"/>
              <a:t>P1</a:t>
            </a:r>
          </a:p>
        </p:txBody>
      </p:sp>
      <p:sp>
        <p:nvSpPr>
          <p:cNvPr id="117773" name="Oval 13"/>
          <p:cNvSpPr>
            <a:spLocks noChangeArrowheads="1"/>
          </p:cNvSpPr>
          <p:nvPr/>
        </p:nvSpPr>
        <p:spPr bwMode="auto">
          <a:xfrm>
            <a:off x="5867400" y="53340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800" i="1"/>
          </a:p>
        </p:txBody>
      </p:sp>
      <p:sp>
        <p:nvSpPr>
          <p:cNvPr id="117774" name="Oval 14"/>
          <p:cNvSpPr>
            <a:spLocks noChangeArrowheads="1"/>
          </p:cNvSpPr>
          <p:nvPr/>
        </p:nvSpPr>
        <p:spPr bwMode="auto">
          <a:xfrm>
            <a:off x="3352800" y="49530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800" i="1"/>
          </a:p>
        </p:txBody>
      </p:sp>
      <p:sp>
        <p:nvSpPr>
          <p:cNvPr id="117775" name="Oval 15"/>
          <p:cNvSpPr>
            <a:spLocks noChangeArrowheads="1"/>
          </p:cNvSpPr>
          <p:nvPr/>
        </p:nvSpPr>
        <p:spPr bwMode="auto">
          <a:xfrm>
            <a:off x="2971800" y="36576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800" i="1"/>
          </a:p>
        </p:txBody>
      </p:sp>
      <p:sp>
        <p:nvSpPr>
          <p:cNvPr id="117776" name="Oval 16"/>
          <p:cNvSpPr>
            <a:spLocks noChangeArrowheads="1"/>
          </p:cNvSpPr>
          <p:nvPr/>
        </p:nvSpPr>
        <p:spPr bwMode="auto">
          <a:xfrm>
            <a:off x="5867400" y="19050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i="1"/>
              <a:t>P2</a:t>
            </a:r>
          </a:p>
        </p:txBody>
      </p:sp>
      <p:sp>
        <p:nvSpPr>
          <p:cNvPr id="117777" name="Oval 17"/>
          <p:cNvSpPr>
            <a:spLocks noChangeArrowheads="1"/>
          </p:cNvSpPr>
          <p:nvPr/>
        </p:nvSpPr>
        <p:spPr bwMode="auto">
          <a:xfrm>
            <a:off x="6705600" y="2971800"/>
            <a:ext cx="533400" cy="533400"/>
          </a:xfrm>
          <a:prstGeom prst="ellipse">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i="1"/>
              <a:t>P3</a:t>
            </a:r>
          </a:p>
        </p:txBody>
      </p:sp>
      <p:sp>
        <p:nvSpPr>
          <p:cNvPr id="117778" name="Oval 18"/>
          <p:cNvSpPr>
            <a:spLocks noChangeArrowheads="1"/>
          </p:cNvSpPr>
          <p:nvPr/>
        </p:nvSpPr>
        <p:spPr bwMode="auto">
          <a:xfrm>
            <a:off x="6705600" y="44196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i="1"/>
              <a:t>P4</a:t>
            </a:r>
          </a:p>
        </p:txBody>
      </p:sp>
      <p:sp>
        <p:nvSpPr>
          <p:cNvPr id="117779" name="Oval 19"/>
          <p:cNvSpPr>
            <a:spLocks noChangeArrowheads="1"/>
          </p:cNvSpPr>
          <p:nvPr/>
        </p:nvSpPr>
        <p:spPr bwMode="auto">
          <a:xfrm>
            <a:off x="3352800" y="24384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i="1"/>
              <a:t>Pn</a:t>
            </a:r>
          </a:p>
        </p:txBody>
      </p:sp>
      <p:sp>
        <p:nvSpPr>
          <p:cNvPr id="117780" name="Text Box 20"/>
          <p:cNvSpPr txBox="1">
            <a:spLocks noChangeArrowheads="1"/>
          </p:cNvSpPr>
          <p:nvPr/>
        </p:nvSpPr>
        <p:spPr bwMode="auto">
          <a:xfrm>
            <a:off x="7010401" y="5257801"/>
            <a:ext cx="2398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hlink"/>
                </a:solidFill>
              </a:rPr>
              <a:t>Token navigates around the ring</a:t>
            </a:r>
          </a:p>
        </p:txBody>
      </p:sp>
      <p:sp>
        <p:nvSpPr>
          <p:cNvPr id="117781" name="Oval 21"/>
          <p:cNvSpPr>
            <a:spLocks noChangeArrowheads="1"/>
          </p:cNvSpPr>
          <p:nvPr/>
        </p:nvSpPr>
        <p:spPr bwMode="auto">
          <a:xfrm>
            <a:off x="4343400" y="1676400"/>
            <a:ext cx="533400" cy="533400"/>
          </a:xfrm>
          <a:prstGeom prst="ellipse">
            <a:avLst/>
          </a:prstGeom>
          <a:solidFill>
            <a:srgbClr val="49B76E"/>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i="1"/>
              <a:t>P1</a:t>
            </a:r>
          </a:p>
        </p:txBody>
      </p:sp>
      <p:sp>
        <p:nvSpPr>
          <p:cNvPr id="117782" name="Oval 22"/>
          <p:cNvSpPr>
            <a:spLocks noChangeArrowheads="1"/>
          </p:cNvSpPr>
          <p:nvPr/>
        </p:nvSpPr>
        <p:spPr bwMode="auto">
          <a:xfrm>
            <a:off x="5867400" y="1905000"/>
            <a:ext cx="533400" cy="533400"/>
          </a:xfrm>
          <a:prstGeom prst="ellipse">
            <a:avLst/>
          </a:prstGeom>
          <a:solidFill>
            <a:srgbClr val="49B76E"/>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i="1"/>
              <a:t>P2</a:t>
            </a:r>
          </a:p>
        </p:txBody>
      </p:sp>
      <p:sp>
        <p:nvSpPr>
          <p:cNvPr id="117783" name="Oval 23"/>
          <p:cNvSpPr>
            <a:spLocks noChangeArrowheads="1"/>
          </p:cNvSpPr>
          <p:nvPr/>
        </p:nvSpPr>
        <p:spPr bwMode="auto">
          <a:xfrm>
            <a:off x="6705600" y="2971800"/>
            <a:ext cx="533400" cy="533400"/>
          </a:xfrm>
          <a:prstGeom prst="ellipse">
            <a:avLst/>
          </a:prstGeom>
          <a:solidFill>
            <a:srgbClr val="49B76E"/>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i="1"/>
              <a:t>P3</a:t>
            </a:r>
          </a:p>
        </p:txBody>
      </p:sp>
      <p:sp>
        <p:nvSpPr>
          <p:cNvPr id="117784" name="Oval 24"/>
          <p:cNvSpPr>
            <a:spLocks noChangeArrowheads="1"/>
          </p:cNvSpPr>
          <p:nvPr/>
        </p:nvSpPr>
        <p:spPr bwMode="auto">
          <a:xfrm>
            <a:off x="4343400" y="16764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i="1"/>
              <a:t>P1</a:t>
            </a:r>
          </a:p>
        </p:txBody>
      </p:sp>
      <p:sp>
        <p:nvSpPr>
          <p:cNvPr id="117785" name="Oval 25"/>
          <p:cNvSpPr>
            <a:spLocks noChangeArrowheads="1"/>
          </p:cNvSpPr>
          <p:nvPr/>
        </p:nvSpPr>
        <p:spPr bwMode="auto">
          <a:xfrm>
            <a:off x="5867400" y="19050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i="1"/>
              <a:t>P2</a:t>
            </a:r>
          </a:p>
        </p:txBody>
      </p:sp>
      <p:sp>
        <p:nvSpPr>
          <p:cNvPr id="117786" name="Oval 26"/>
          <p:cNvSpPr>
            <a:spLocks noChangeArrowheads="1"/>
          </p:cNvSpPr>
          <p:nvPr/>
        </p:nvSpPr>
        <p:spPr bwMode="auto">
          <a:xfrm>
            <a:off x="6705600" y="29718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i="1"/>
              <a:t>P3</a:t>
            </a:r>
          </a:p>
        </p:txBody>
      </p:sp>
      <p:sp>
        <p:nvSpPr>
          <p:cNvPr id="117793" name="Oval 33"/>
          <p:cNvSpPr>
            <a:spLocks noChangeArrowheads="1"/>
          </p:cNvSpPr>
          <p:nvPr/>
        </p:nvSpPr>
        <p:spPr bwMode="auto">
          <a:xfrm>
            <a:off x="6705600" y="4419600"/>
            <a:ext cx="533400" cy="533400"/>
          </a:xfrm>
          <a:prstGeom prst="ellipse">
            <a:avLst/>
          </a:prstGeom>
          <a:solidFill>
            <a:srgbClr val="49B76E"/>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i="1"/>
              <a:t>P4</a:t>
            </a:r>
          </a:p>
        </p:txBody>
      </p:sp>
      <p:sp>
        <p:nvSpPr>
          <p:cNvPr id="117794" name="Line 34"/>
          <p:cNvSpPr>
            <a:spLocks noChangeShapeType="1"/>
          </p:cNvSpPr>
          <p:nvPr/>
        </p:nvSpPr>
        <p:spPr bwMode="auto">
          <a:xfrm>
            <a:off x="5029200" y="1752600"/>
            <a:ext cx="762000" cy="76200"/>
          </a:xfrm>
          <a:prstGeom prst="line">
            <a:avLst/>
          </a:prstGeom>
          <a:noFill/>
          <a:ln w="28575">
            <a:solidFill>
              <a:schemeClr val="hlink"/>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en-US"/>
          </a:p>
        </p:txBody>
      </p:sp>
      <p:sp>
        <p:nvSpPr>
          <p:cNvPr id="117795" name="Line 35"/>
          <p:cNvSpPr>
            <a:spLocks noChangeShapeType="1"/>
          </p:cNvSpPr>
          <p:nvPr/>
        </p:nvSpPr>
        <p:spPr bwMode="auto">
          <a:xfrm>
            <a:off x="6629400" y="2286000"/>
            <a:ext cx="457200" cy="533400"/>
          </a:xfrm>
          <a:prstGeom prst="line">
            <a:avLst/>
          </a:prstGeom>
          <a:noFill/>
          <a:ln w="28575">
            <a:solidFill>
              <a:schemeClr val="hlink"/>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en-US"/>
          </a:p>
        </p:txBody>
      </p:sp>
      <p:sp>
        <p:nvSpPr>
          <p:cNvPr id="117796" name="Line 36"/>
          <p:cNvSpPr>
            <a:spLocks noChangeShapeType="1"/>
          </p:cNvSpPr>
          <p:nvPr/>
        </p:nvSpPr>
        <p:spPr bwMode="auto">
          <a:xfrm flipH="1">
            <a:off x="7315200" y="3581400"/>
            <a:ext cx="0" cy="838200"/>
          </a:xfrm>
          <a:prstGeom prst="line">
            <a:avLst/>
          </a:prstGeom>
          <a:noFill/>
          <a:ln w="28575">
            <a:solidFill>
              <a:schemeClr val="hlink"/>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773717367"/>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Ring-based Algorithm</a:t>
            </a:r>
            <a:endParaRPr lang="en-US" dirty="0"/>
          </a:p>
        </p:txBody>
      </p:sp>
      <p:sp>
        <p:nvSpPr>
          <p:cNvPr id="3" name="Content Placeholder 2"/>
          <p:cNvSpPr>
            <a:spLocks noGrp="1"/>
          </p:cNvSpPr>
          <p:nvPr>
            <p:ph idx="1"/>
          </p:nvPr>
        </p:nvSpPr>
        <p:spPr>
          <a:xfrm>
            <a:off x="2445520" y="1506583"/>
            <a:ext cx="8915400" cy="3777622"/>
          </a:xfrm>
        </p:spPr>
        <p:txBody>
          <a:bodyPr>
            <a:noAutofit/>
          </a:bodyPr>
          <a:lstStyle/>
          <a:p>
            <a:r>
              <a:rPr lang="en-US" altLang="en-US" sz="2400" dirty="0"/>
              <a:t>ME1: safety &amp; ME2: liveness </a:t>
            </a:r>
          </a:p>
          <a:p>
            <a:pPr lvl="1"/>
            <a:r>
              <a:rPr lang="en-US" altLang="en-US" sz="2400" dirty="0"/>
              <a:t>Are satisfied </a:t>
            </a:r>
          </a:p>
          <a:p>
            <a:r>
              <a:rPr lang="en-US" altLang="en-US" sz="2400" dirty="0"/>
              <a:t>ME3: ordering</a:t>
            </a:r>
          </a:p>
          <a:p>
            <a:pPr lvl="1"/>
            <a:r>
              <a:rPr lang="en-US" altLang="en-US" sz="2400" dirty="0"/>
              <a:t>Not Satisfied</a:t>
            </a:r>
          </a:p>
          <a:p>
            <a:r>
              <a:rPr lang="en-US" altLang="en-US" sz="2400" b="1" dirty="0" smtClean="0"/>
              <a:t>Bandwidth</a:t>
            </a:r>
            <a:r>
              <a:rPr lang="en-US" altLang="en-US" sz="2400" dirty="0"/>
              <a:t>: continuously consumes the bandwidth except when a process is inside the CS. Exit only requires one message</a:t>
            </a:r>
          </a:p>
          <a:p>
            <a:r>
              <a:rPr lang="en-US" altLang="en-US" sz="2400" b="1" dirty="0"/>
              <a:t>Delay</a:t>
            </a:r>
            <a:r>
              <a:rPr lang="en-US" altLang="en-US" sz="2400" dirty="0"/>
              <a:t>: experienced by process is zero message(just received token) to N messages(just pass the token). </a:t>
            </a:r>
          </a:p>
          <a:p>
            <a:r>
              <a:rPr lang="en-US" altLang="en-US" sz="2400" b="1" dirty="0"/>
              <a:t>Throughput: synchronization delay</a:t>
            </a:r>
            <a:r>
              <a:rPr lang="en-US" altLang="en-US" sz="2400" dirty="0"/>
              <a:t> between one exit and next entry is anywhere from 1(next one) to N (self) message transmission</a:t>
            </a:r>
            <a:endParaRPr lang="en-US" sz="2400" dirty="0"/>
          </a:p>
        </p:txBody>
      </p:sp>
    </p:spTree>
    <p:extLst>
      <p:ext uri="{BB962C8B-B14F-4D97-AF65-F5344CB8AC3E}">
        <p14:creationId xmlns:p14="http://schemas.microsoft.com/office/powerpoint/2010/main" val="23916275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Using Multicast and logical </a:t>
            </a:r>
            <a:r>
              <a:rPr lang="en-US" altLang="en-US" dirty="0" smtClean="0">
                <a:ea typeface="ＭＳ Ｐゴシック" panose="020B0600070205080204" pitchFamily="34" charset="-128"/>
              </a:rPr>
              <a:t>clocks-</a:t>
            </a:r>
            <a:r>
              <a:rPr lang="en-GB" altLang="en-US" dirty="0">
                <a:ea typeface="ＭＳ Ｐゴシック" panose="020B0600070205080204" pitchFamily="34" charset="-128"/>
              </a:rPr>
              <a:t> </a:t>
            </a:r>
            <a:r>
              <a:rPr lang="en-GB" altLang="en-US" dirty="0" err="1">
                <a:ea typeface="ＭＳ Ｐゴシック" panose="020B0600070205080204" pitchFamily="34" charset="-128"/>
              </a:rPr>
              <a:t>Ricart</a:t>
            </a:r>
            <a:r>
              <a:rPr lang="en-GB" altLang="en-US" dirty="0">
                <a:ea typeface="ＭＳ Ｐゴシック" panose="020B0600070205080204" pitchFamily="34" charset="-128"/>
              </a:rPr>
              <a:t> and </a:t>
            </a:r>
            <a:r>
              <a:rPr lang="en-GB" altLang="en-US" dirty="0" err="1">
                <a:ea typeface="ＭＳ Ｐゴシック" panose="020B0600070205080204" pitchFamily="34" charset="-128"/>
              </a:rPr>
              <a:t>Agrawala</a:t>
            </a:r>
            <a:r>
              <a:rPr lang="ja-JP" altLang="en-GB" dirty="0">
                <a:ea typeface="ＭＳ Ｐゴシック" panose="020B0600070205080204" pitchFamily="34" charset="-128"/>
              </a:rPr>
              <a:t>’</a:t>
            </a:r>
            <a:r>
              <a:rPr lang="en-GB" altLang="ja-JP" dirty="0">
                <a:ea typeface="ＭＳ Ｐゴシック" panose="020B0600070205080204" pitchFamily="34" charset="-128"/>
              </a:rPr>
              <a:t>s algorithm</a:t>
            </a:r>
            <a:endParaRPr lang="en-US" dirty="0"/>
          </a:p>
        </p:txBody>
      </p:sp>
      <p:sp>
        <p:nvSpPr>
          <p:cNvPr id="3" name="Content Placeholder 2"/>
          <p:cNvSpPr>
            <a:spLocks noGrp="1"/>
          </p:cNvSpPr>
          <p:nvPr>
            <p:ph idx="1"/>
          </p:nvPr>
        </p:nvSpPr>
        <p:spPr/>
        <p:txBody>
          <a:bodyPr/>
          <a:lstStyle/>
          <a:p>
            <a:r>
              <a:rPr lang="en-US" altLang="en-US" sz="2400" dirty="0">
                <a:ea typeface="ＭＳ Ｐゴシック" panose="020B0600070205080204" pitchFamily="34" charset="-128"/>
              </a:rPr>
              <a:t>Mutual exclusion between N peer processes based upon multicast. </a:t>
            </a:r>
          </a:p>
          <a:p>
            <a:r>
              <a:rPr lang="en-US" altLang="en-US" sz="2400" dirty="0">
                <a:ea typeface="ＭＳ Ｐゴシック" panose="020B0600070205080204" pitchFamily="34" charset="-128"/>
              </a:rPr>
              <a:t>Processes that require entry to a critical section multicast a request message, and can enter it only when all the other processes have replied to this message. </a:t>
            </a:r>
          </a:p>
          <a:p>
            <a:r>
              <a:rPr lang="en-US" altLang="en-US" sz="2400" dirty="0">
                <a:ea typeface="ＭＳ Ｐゴシック" panose="020B0600070205080204" pitchFamily="34" charset="-128"/>
              </a:rPr>
              <a:t>The condition under which a process replies to a request are designed to ensure ME1 ME2 and ME3 are met. </a:t>
            </a:r>
          </a:p>
          <a:p>
            <a:r>
              <a:rPr lang="en-US" altLang="en-US" sz="2400" dirty="0">
                <a:ea typeface="ＭＳ Ｐゴシック" panose="020B0600070205080204" pitchFamily="34" charset="-128"/>
              </a:rPr>
              <a:t>Each process pi keeps a </a:t>
            </a:r>
            <a:r>
              <a:rPr lang="en-US" altLang="en-US" sz="2400" dirty="0" err="1">
                <a:ea typeface="ＭＳ Ｐゴシック" panose="020B0600070205080204" pitchFamily="34" charset="-128"/>
              </a:rPr>
              <a:t>Lamport</a:t>
            </a:r>
            <a:r>
              <a:rPr lang="en-US" altLang="en-US" sz="2400" dirty="0">
                <a:ea typeface="ＭＳ Ｐゴシック" panose="020B0600070205080204" pitchFamily="34" charset="-128"/>
              </a:rPr>
              <a:t> clock. Message requesting entry are of the form&lt;T, pi&gt;. </a:t>
            </a:r>
          </a:p>
          <a:p>
            <a:endParaRPr lang="en-US" dirty="0"/>
          </a:p>
        </p:txBody>
      </p:sp>
    </p:spTree>
    <p:extLst>
      <p:ext uri="{BB962C8B-B14F-4D97-AF65-F5344CB8AC3E}">
        <p14:creationId xmlns:p14="http://schemas.microsoft.com/office/powerpoint/2010/main" val="20302796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Using Multicast and logical clocks</a:t>
            </a:r>
            <a:endParaRPr lang="en-US" dirty="0"/>
          </a:p>
        </p:txBody>
      </p:sp>
      <p:sp>
        <p:nvSpPr>
          <p:cNvPr id="3" name="Content Placeholder 2"/>
          <p:cNvSpPr>
            <a:spLocks noGrp="1"/>
          </p:cNvSpPr>
          <p:nvPr>
            <p:ph idx="1"/>
          </p:nvPr>
        </p:nvSpPr>
        <p:spPr>
          <a:xfrm>
            <a:off x="2406332" y="1650274"/>
            <a:ext cx="8915400" cy="3777622"/>
          </a:xfrm>
        </p:spPr>
        <p:txBody>
          <a:bodyPr>
            <a:noAutofit/>
          </a:bodyPr>
          <a:lstStyle/>
          <a:p>
            <a:r>
              <a:rPr lang="en-US" altLang="en-US" sz="2400" dirty="0">
                <a:ea typeface="ＭＳ Ｐゴシック" panose="020B0600070205080204" pitchFamily="34" charset="-128"/>
              </a:rPr>
              <a:t>Each process records its state of either RELEASE, WANTED or HELD in a variable state. </a:t>
            </a:r>
          </a:p>
          <a:p>
            <a:pPr lvl="1"/>
            <a:r>
              <a:rPr lang="en-US" altLang="en-US" sz="2400" dirty="0">
                <a:ea typeface="ＭＳ Ｐゴシック" panose="020B0600070205080204" pitchFamily="34" charset="-128"/>
              </a:rPr>
              <a:t>If a process requests entry and all other processes is RELEASED, then all processes reply immediately. </a:t>
            </a:r>
          </a:p>
          <a:p>
            <a:pPr lvl="1"/>
            <a:r>
              <a:rPr lang="en-US" altLang="en-US" sz="2400" dirty="0">
                <a:ea typeface="ＭＳ Ｐゴシック" panose="020B0600070205080204" pitchFamily="34" charset="-128"/>
              </a:rPr>
              <a:t>If some process is in state HELD, then that process will not reply until it is finished. </a:t>
            </a:r>
          </a:p>
          <a:p>
            <a:pPr lvl="1"/>
            <a:r>
              <a:rPr lang="en-US" altLang="en-US" sz="2400" dirty="0">
                <a:ea typeface="ＭＳ Ｐゴシック" panose="020B0600070205080204" pitchFamily="34" charset="-128"/>
              </a:rPr>
              <a:t>If some process is in state WANTED and has a smaller timestamp than the incoming request, it will queue the request until it is finished. </a:t>
            </a:r>
          </a:p>
          <a:p>
            <a:pPr lvl="1"/>
            <a:r>
              <a:rPr lang="en-US" altLang="en-US" sz="2400" dirty="0">
                <a:ea typeface="ＭＳ Ｐゴシック" panose="020B0600070205080204" pitchFamily="34" charset="-128"/>
              </a:rPr>
              <a:t>If two or more processes request entry at the same time, then whichever bears the lowest timestamp will be the first to collect N-1 replies</a:t>
            </a:r>
            <a:endParaRPr lang="en-US" sz="2400" dirty="0"/>
          </a:p>
        </p:txBody>
      </p:sp>
    </p:spTree>
    <p:extLst>
      <p:ext uri="{BB962C8B-B14F-4D97-AF65-F5344CB8AC3E}">
        <p14:creationId xmlns:p14="http://schemas.microsoft.com/office/powerpoint/2010/main" val="138775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01813" y="0"/>
            <a:ext cx="8911687" cy="510952"/>
          </a:xfrm>
        </p:spPr>
        <p:txBody>
          <a:bodyPr>
            <a:normAutofit fontScale="90000"/>
          </a:bodyPr>
          <a:lstStyle/>
          <a:p>
            <a:r>
              <a:rPr lang="en-GB" altLang="en-US" dirty="0" err="1" smtClean="0">
                <a:ea typeface="ＭＳ Ｐゴシック" panose="020B0600070205080204" pitchFamily="34" charset="-128"/>
              </a:rPr>
              <a:t>Ricart</a:t>
            </a:r>
            <a:r>
              <a:rPr lang="en-GB" altLang="en-US" dirty="0" smtClean="0">
                <a:ea typeface="ＭＳ Ｐゴシック" panose="020B0600070205080204" pitchFamily="34" charset="-128"/>
              </a:rPr>
              <a:t> and </a:t>
            </a:r>
            <a:r>
              <a:rPr lang="en-GB" altLang="en-US" dirty="0" err="1" smtClean="0">
                <a:ea typeface="ＭＳ Ｐゴシック" panose="020B0600070205080204" pitchFamily="34" charset="-128"/>
              </a:rPr>
              <a:t>Agrawala</a:t>
            </a:r>
            <a:r>
              <a:rPr lang="ja-JP" altLang="en-GB" dirty="0" smtClean="0">
                <a:ea typeface="ＭＳ Ｐゴシック" panose="020B0600070205080204" pitchFamily="34" charset="-128"/>
              </a:rPr>
              <a:t>’</a:t>
            </a:r>
            <a:r>
              <a:rPr lang="en-GB" altLang="ja-JP" dirty="0" smtClean="0">
                <a:ea typeface="ＭＳ Ｐゴシック" panose="020B0600070205080204" pitchFamily="34" charset="-128"/>
              </a:rPr>
              <a:t>s algorithm</a:t>
            </a:r>
            <a:endParaRPr lang="en-GB" altLang="en-US" dirty="0" smtClean="0">
              <a:ea typeface="ＭＳ Ｐゴシック" panose="020B0600070205080204" pitchFamily="34" charset="-128"/>
            </a:endParaRPr>
          </a:p>
        </p:txBody>
      </p:sp>
      <p:grpSp>
        <p:nvGrpSpPr>
          <p:cNvPr id="22531" name="Group 7"/>
          <p:cNvGrpSpPr>
            <a:grpSpLocks/>
          </p:cNvGrpSpPr>
          <p:nvPr/>
        </p:nvGrpSpPr>
        <p:grpSpPr bwMode="auto">
          <a:xfrm>
            <a:off x="1801813" y="511176"/>
            <a:ext cx="9251950" cy="6407151"/>
            <a:chOff x="175" y="322"/>
            <a:chExt cx="5828" cy="4036"/>
          </a:xfrm>
        </p:grpSpPr>
        <p:sp>
          <p:nvSpPr>
            <p:cNvPr id="22532" name="Rectangle 3"/>
            <p:cNvSpPr>
              <a:spLocks noChangeArrowheads="1"/>
            </p:cNvSpPr>
            <p:nvPr/>
          </p:nvSpPr>
          <p:spPr bwMode="auto">
            <a:xfrm>
              <a:off x="175" y="322"/>
              <a:ext cx="5828" cy="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1pPr>
              <a:lvl2pPr marL="742950" indent="-285750">
                <a:tabLst>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2pPr>
              <a:lvl3pPr marL="1143000" indent="-228600">
                <a:tabLst>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3pPr>
              <a:lvl4pPr marL="1600200" indent="-228600">
                <a:tabLst>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4pPr>
              <a:lvl5pPr marL="2057400" indent="-228600">
                <a:tabLst>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9pPr>
            </a:lstStyle>
            <a:p>
              <a:pPr>
                <a:lnSpc>
                  <a:spcPct val="90000"/>
                </a:lnSpc>
              </a:pPr>
              <a:r>
                <a:rPr lang="en-GB" altLang="en-US" i="1" dirty="0"/>
                <a:t>On initialization</a:t>
              </a:r>
            </a:p>
            <a:p>
              <a:pPr>
                <a:lnSpc>
                  <a:spcPct val="90000"/>
                </a:lnSpc>
              </a:pPr>
              <a:r>
                <a:rPr lang="en-GB" altLang="en-US" dirty="0"/>
                <a:t>	</a:t>
              </a:r>
              <a:r>
                <a:rPr lang="en-GB" altLang="en-US" i="1" dirty="0"/>
                <a:t>state</a:t>
              </a:r>
              <a:r>
                <a:rPr lang="en-GB" altLang="en-US" dirty="0"/>
                <a:t> := RELEASED; </a:t>
              </a:r>
            </a:p>
            <a:p>
              <a:pPr>
                <a:lnSpc>
                  <a:spcPct val="90000"/>
                </a:lnSpc>
              </a:pPr>
              <a:r>
                <a:rPr lang="en-GB" altLang="en-US" i="1" dirty="0"/>
                <a:t>To enter the section</a:t>
              </a:r>
            </a:p>
            <a:p>
              <a:pPr>
                <a:lnSpc>
                  <a:spcPct val="90000"/>
                </a:lnSpc>
              </a:pPr>
              <a:r>
                <a:rPr lang="en-GB" altLang="en-US" dirty="0"/>
                <a:t>	</a:t>
              </a:r>
              <a:r>
                <a:rPr lang="en-GB" altLang="en-US" i="1" dirty="0"/>
                <a:t>state</a:t>
              </a:r>
              <a:r>
                <a:rPr lang="en-GB" altLang="en-US" dirty="0"/>
                <a:t> := WANTED;</a:t>
              </a:r>
            </a:p>
            <a:p>
              <a:pPr>
                <a:lnSpc>
                  <a:spcPct val="90000"/>
                </a:lnSpc>
              </a:pPr>
              <a:r>
                <a:rPr lang="en-GB" altLang="en-US" dirty="0"/>
                <a:t>	Multicast </a:t>
              </a:r>
              <a:r>
                <a:rPr lang="en-GB" altLang="en-US" i="1" dirty="0"/>
                <a:t>request</a:t>
              </a:r>
              <a:r>
                <a:rPr lang="en-GB" altLang="en-US" dirty="0"/>
                <a:t> to all processes;		</a:t>
              </a:r>
              <a:r>
                <a:rPr lang="en-GB" altLang="en-US" dirty="0">
                  <a:solidFill>
                    <a:schemeClr val="accent1"/>
                  </a:solidFill>
                </a:rPr>
                <a:t>request processing deferred here</a:t>
              </a:r>
              <a:endParaRPr lang="en-GB" altLang="en-US" dirty="0"/>
            </a:p>
            <a:p>
              <a:pPr>
                <a:lnSpc>
                  <a:spcPct val="90000"/>
                </a:lnSpc>
              </a:pPr>
              <a:r>
                <a:rPr lang="en-GB" altLang="en-US" dirty="0"/>
                <a:t>	</a:t>
              </a:r>
              <a:r>
                <a:rPr lang="en-GB" altLang="en-US" i="1" dirty="0"/>
                <a:t>T</a:t>
              </a:r>
              <a:r>
                <a:rPr lang="en-GB" altLang="en-US" dirty="0"/>
                <a:t> := request</a:t>
              </a:r>
              <a:r>
                <a:rPr lang="ja-JP" altLang="en-GB" dirty="0"/>
                <a:t>’</a:t>
              </a:r>
              <a:r>
                <a:rPr lang="en-GB" altLang="ja-JP" dirty="0"/>
                <a:t>s timestamp;</a:t>
              </a:r>
            </a:p>
            <a:p>
              <a:pPr>
                <a:lnSpc>
                  <a:spcPct val="90000"/>
                </a:lnSpc>
              </a:pPr>
              <a:r>
                <a:rPr lang="en-GB" altLang="en-US" dirty="0"/>
                <a:t>	</a:t>
              </a:r>
              <a:r>
                <a:rPr lang="en-GB" altLang="en-US" i="1" dirty="0"/>
                <a:t>Wait until</a:t>
              </a:r>
              <a:r>
                <a:rPr lang="en-GB" altLang="en-US" dirty="0"/>
                <a:t> (number of replies received = (</a:t>
              </a:r>
              <a:r>
                <a:rPr lang="en-GB" altLang="en-US" i="1" dirty="0"/>
                <a:t>N</a:t>
              </a:r>
              <a:r>
                <a:rPr lang="en-GB" altLang="en-US" dirty="0"/>
                <a:t> – 1));</a:t>
              </a:r>
            </a:p>
            <a:p>
              <a:pPr>
                <a:lnSpc>
                  <a:spcPct val="90000"/>
                </a:lnSpc>
              </a:pPr>
              <a:r>
                <a:rPr lang="en-GB" altLang="en-US" dirty="0"/>
                <a:t>	</a:t>
              </a:r>
              <a:r>
                <a:rPr lang="en-GB" altLang="en-US" i="1" dirty="0"/>
                <a:t>state</a:t>
              </a:r>
              <a:r>
                <a:rPr lang="en-GB" altLang="en-US" dirty="0"/>
                <a:t> := HELD;</a:t>
              </a:r>
            </a:p>
            <a:p>
              <a:pPr>
                <a:lnSpc>
                  <a:spcPct val="90000"/>
                </a:lnSpc>
              </a:pPr>
              <a:endParaRPr lang="en-GB" altLang="en-US" dirty="0"/>
            </a:p>
            <a:p>
              <a:pPr>
                <a:lnSpc>
                  <a:spcPct val="90000"/>
                </a:lnSpc>
              </a:pPr>
              <a:r>
                <a:rPr lang="en-GB" altLang="en-US" i="1" dirty="0"/>
                <a:t>On receipt of a request &lt;</a:t>
              </a:r>
              <a:r>
                <a:rPr lang="en-GB" altLang="en-US" i="1" dirty="0" err="1"/>
                <a:t>T</a:t>
              </a:r>
              <a:r>
                <a:rPr lang="en-GB" altLang="en-US" i="1" baseline="-25000" dirty="0" err="1"/>
                <a:t>i</a:t>
              </a:r>
              <a:r>
                <a:rPr lang="en-GB" altLang="en-US" i="1" dirty="0"/>
                <a:t>, p</a:t>
              </a:r>
              <a:r>
                <a:rPr lang="en-GB" altLang="en-US" i="1" baseline="-25000" dirty="0"/>
                <a:t>i</a:t>
              </a:r>
              <a:r>
                <a:rPr lang="en-GB" altLang="en-US" i="1" dirty="0"/>
                <a:t>&gt; at </a:t>
              </a:r>
              <a:r>
                <a:rPr lang="en-GB" altLang="en-US" i="1" dirty="0" err="1"/>
                <a:t>p</a:t>
              </a:r>
              <a:r>
                <a:rPr lang="en-GB" altLang="en-US" i="1" baseline="-25000" dirty="0" err="1"/>
                <a:t>j</a:t>
              </a:r>
              <a:r>
                <a:rPr lang="en-GB" altLang="en-US" i="1" dirty="0"/>
                <a:t> (</a:t>
              </a:r>
              <a:r>
                <a:rPr lang="en-GB" altLang="en-US" i="1" dirty="0" err="1"/>
                <a:t>i</a:t>
              </a:r>
              <a:r>
                <a:rPr lang="en-GB" altLang="en-US" i="1" dirty="0"/>
                <a:t> ≠ j)</a:t>
              </a:r>
            </a:p>
            <a:p>
              <a:pPr>
                <a:lnSpc>
                  <a:spcPct val="90000"/>
                </a:lnSpc>
              </a:pPr>
              <a:r>
                <a:rPr lang="en-GB" altLang="en-US" dirty="0"/>
                <a:t>	</a:t>
              </a:r>
              <a:r>
                <a:rPr lang="en-GB" altLang="en-US" i="1" dirty="0"/>
                <a:t>if</a:t>
              </a:r>
              <a:r>
                <a:rPr lang="en-GB" altLang="en-US" dirty="0"/>
                <a:t>  (</a:t>
              </a:r>
              <a:r>
                <a:rPr lang="en-GB" altLang="en-US" i="1" dirty="0"/>
                <a:t>state</a:t>
              </a:r>
              <a:r>
                <a:rPr lang="en-GB" altLang="en-US" dirty="0"/>
                <a:t> = HELD or (</a:t>
              </a:r>
              <a:r>
                <a:rPr lang="en-GB" altLang="en-US" i="1" dirty="0"/>
                <a:t>state</a:t>
              </a:r>
              <a:r>
                <a:rPr lang="en-GB" altLang="en-US" dirty="0"/>
                <a:t> = WANTED </a:t>
              </a:r>
              <a:r>
                <a:rPr lang="en-GB" altLang="en-US" i="1" dirty="0"/>
                <a:t>and</a:t>
              </a:r>
              <a:r>
                <a:rPr lang="en-GB" altLang="en-US" dirty="0"/>
                <a:t> (</a:t>
              </a:r>
              <a:r>
                <a:rPr lang="en-GB" altLang="en-US" i="1" dirty="0"/>
                <a:t>T</a:t>
              </a:r>
              <a:r>
                <a:rPr lang="en-GB" altLang="en-US" dirty="0"/>
                <a:t>, </a:t>
              </a:r>
              <a:r>
                <a:rPr lang="en-GB" altLang="en-US" i="1" dirty="0" err="1"/>
                <a:t>p</a:t>
              </a:r>
              <a:r>
                <a:rPr lang="en-GB" altLang="en-US" i="1" baseline="-25000" dirty="0" err="1"/>
                <a:t>j</a:t>
              </a:r>
              <a:r>
                <a:rPr lang="en-GB" altLang="en-US" dirty="0"/>
                <a:t>) &lt; (</a:t>
              </a:r>
              <a:r>
                <a:rPr lang="en-GB" altLang="en-US" i="1" dirty="0" err="1"/>
                <a:t>T</a:t>
              </a:r>
              <a:r>
                <a:rPr lang="en-GB" altLang="en-US" i="1" baseline="-25000" dirty="0" err="1"/>
                <a:t>i</a:t>
              </a:r>
              <a:r>
                <a:rPr lang="en-GB" altLang="en-US" dirty="0"/>
                <a:t>, </a:t>
              </a:r>
              <a:r>
                <a:rPr lang="en-GB" altLang="en-US" i="1" dirty="0"/>
                <a:t>p</a:t>
              </a:r>
              <a:r>
                <a:rPr lang="en-GB" altLang="en-US" i="1" baseline="-25000" dirty="0"/>
                <a:t>i</a:t>
              </a:r>
              <a:r>
                <a:rPr lang="en-GB" altLang="en-US" dirty="0"/>
                <a:t>)))</a:t>
              </a:r>
            </a:p>
            <a:p>
              <a:pPr>
                <a:lnSpc>
                  <a:spcPct val="90000"/>
                </a:lnSpc>
              </a:pPr>
              <a:r>
                <a:rPr lang="en-GB" altLang="en-US" dirty="0"/>
                <a:t>	</a:t>
              </a:r>
              <a:r>
                <a:rPr lang="en-GB" altLang="en-US" i="1" dirty="0"/>
                <a:t>then</a:t>
              </a:r>
              <a:r>
                <a:rPr lang="en-GB" altLang="en-US" dirty="0"/>
                <a:t> </a:t>
              </a:r>
            </a:p>
            <a:p>
              <a:pPr>
                <a:lnSpc>
                  <a:spcPct val="90000"/>
                </a:lnSpc>
              </a:pPr>
              <a:r>
                <a:rPr lang="en-GB" altLang="en-US" dirty="0"/>
                <a:t>		queue </a:t>
              </a:r>
              <a:r>
                <a:rPr lang="en-GB" altLang="en-US" i="1" dirty="0"/>
                <a:t>request</a:t>
              </a:r>
              <a:r>
                <a:rPr lang="en-GB" altLang="en-US" dirty="0"/>
                <a:t> from </a:t>
              </a:r>
              <a:r>
                <a:rPr lang="en-GB" altLang="en-US" i="1" dirty="0"/>
                <a:t>p</a:t>
              </a:r>
              <a:r>
                <a:rPr lang="en-GB" altLang="en-US" i="1" baseline="-25000" dirty="0"/>
                <a:t>i</a:t>
              </a:r>
              <a:r>
                <a:rPr lang="en-GB" altLang="en-US" dirty="0"/>
                <a:t> without replying; </a:t>
              </a:r>
            </a:p>
            <a:p>
              <a:pPr>
                <a:lnSpc>
                  <a:spcPct val="90000"/>
                </a:lnSpc>
              </a:pPr>
              <a:r>
                <a:rPr lang="en-GB" altLang="en-US" dirty="0"/>
                <a:t>	</a:t>
              </a:r>
              <a:r>
                <a:rPr lang="en-GB" altLang="en-US" i="1" dirty="0"/>
                <a:t>else</a:t>
              </a:r>
              <a:r>
                <a:rPr lang="en-GB" altLang="en-US" dirty="0"/>
                <a:t> </a:t>
              </a:r>
            </a:p>
            <a:p>
              <a:pPr>
                <a:lnSpc>
                  <a:spcPct val="90000"/>
                </a:lnSpc>
              </a:pPr>
              <a:r>
                <a:rPr lang="en-GB" altLang="en-US" dirty="0"/>
                <a:t>		reply immediately to </a:t>
              </a:r>
              <a:r>
                <a:rPr lang="en-GB" altLang="en-US" i="1" dirty="0"/>
                <a:t>p</a:t>
              </a:r>
              <a:r>
                <a:rPr lang="en-GB" altLang="en-US" i="1" baseline="-25000" dirty="0"/>
                <a:t>i</a:t>
              </a:r>
              <a:r>
                <a:rPr lang="en-GB" altLang="en-US" dirty="0"/>
                <a:t>;</a:t>
              </a:r>
            </a:p>
            <a:p>
              <a:pPr>
                <a:lnSpc>
                  <a:spcPct val="90000"/>
                </a:lnSpc>
              </a:pPr>
              <a:r>
                <a:rPr lang="en-GB" altLang="en-US" dirty="0"/>
                <a:t>	end if</a:t>
              </a:r>
            </a:p>
            <a:p>
              <a:pPr>
                <a:lnSpc>
                  <a:spcPct val="90000"/>
                </a:lnSpc>
              </a:pPr>
              <a:r>
                <a:rPr lang="en-GB" altLang="en-US" i="1" dirty="0"/>
                <a:t>To exit the critical section</a:t>
              </a:r>
            </a:p>
            <a:p>
              <a:pPr>
                <a:lnSpc>
                  <a:spcPct val="90000"/>
                </a:lnSpc>
              </a:pPr>
              <a:r>
                <a:rPr lang="en-GB" altLang="en-US" dirty="0"/>
                <a:t>	</a:t>
              </a:r>
              <a:r>
                <a:rPr lang="en-GB" altLang="en-US" i="1" dirty="0"/>
                <a:t>state</a:t>
              </a:r>
              <a:r>
                <a:rPr lang="en-GB" altLang="en-US" dirty="0"/>
                <a:t> := RELEASED;</a:t>
              </a:r>
            </a:p>
            <a:p>
              <a:pPr>
                <a:lnSpc>
                  <a:spcPct val="90000"/>
                </a:lnSpc>
              </a:pPr>
              <a:r>
                <a:rPr lang="en-GB" altLang="en-US" dirty="0"/>
                <a:t>	reply to any queued requests;</a:t>
              </a:r>
            </a:p>
          </p:txBody>
        </p:sp>
        <p:sp>
          <p:nvSpPr>
            <p:cNvPr id="22533" name="AutoShape 6"/>
            <p:cNvSpPr>
              <a:spLocks/>
            </p:cNvSpPr>
            <p:nvPr/>
          </p:nvSpPr>
          <p:spPr bwMode="auto">
            <a:xfrm>
              <a:off x="3045" y="1346"/>
              <a:ext cx="44" cy="451"/>
            </a:xfrm>
            <a:prstGeom prst="rightBrace">
              <a:avLst>
                <a:gd name="adj1" fmla="val 85417"/>
                <a:gd name="adj2" fmla="val 50000"/>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grpSp>
    </p:spTree>
    <p:extLst>
      <p:ext uri="{BB962C8B-B14F-4D97-AF65-F5344CB8AC3E}">
        <p14:creationId xmlns:p14="http://schemas.microsoft.com/office/powerpoint/2010/main" val="3669844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427489" y="-3922"/>
            <a:ext cx="8911687" cy="1280890"/>
          </a:xfrm>
        </p:spPr>
        <p:txBody>
          <a:bodyPr/>
          <a:lstStyle/>
          <a:p>
            <a:r>
              <a:rPr lang="en-GB" altLang="en-US" dirty="0" smtClean="0">
                <a:ea typeface="ＭＳ Ｐゴシック" panose="020B0600070205080204" pitchFamily="34" charset="-128"/>
              </a:rPr>
              <a:t>Multicast synchronization</a:t>
            </a:r>
          </a:p>
        </p:txBody>
      </p:sp>
      <p:grpSp>
        <p:nvGrpSpPr>
          <p:cNvPr id="23555" name="Group 44"/>
          <p:cNvGrpSpPr>
            <a:grpSpLocks/>
          </p:cNvGrpSpPr>
          <p:nvPr/>
        </p:nvGrpSpPr>
        <p:grpSpPr bwMode="auto">
          <a:xfrm>
            <a:off x="1704975" y="1257300"/>
            <a:ext cx="5822950" cy="4071938"/>
            <a:chOff x="914" y="906"/>
            <a:chExt cx="4571" cy="3001"/>
          </a:xfrm>
        </p:grpSpPr>
        <p:sp>
          <p:nvSpPr>
            <p:cNvPr id="23557" name="Line 12"/>
            <p:cNvSpPr>
              <a:spLocks noChangeShapeType="1"/>
            </p:cNvSpPr>
            <p:nvPr/>
          </p:nvSpPr>
          <p:spPr bwMode="auto">
            <a:xfrm flipH="1" flipV="1">
              <a:off x="2078" y="2345"/>
              <a:ext cx="804" cy="6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8" name="Oval 42"/>
            <p:cNvSpPr>
              <a:spLocks noChangeArrowheads="1"/>
            </p:cNvSpPr>
            <p:nvPr/>
          </p:nvSpPr>
          <p:spPr bwMode="auto">
            <a:xfrm>
              <a:off x="914" y="1329"/>
              <a:ext cx="1100" cy="1079"/>
            </a:xfrm>
            <a:prstGeom prst="ellipse">
              <a:avLst/>
            </a:prstGeom>
            <a:solidFill>
              <a:srgbClr val="FFDC99"/>
            </a:solidFill>
            <a:ln w="25400">
              <a:solidFill>
                <a:srgbClr val="FFDC99"/>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559" name="Oval 43"/>
            <p:cNvSpPr>
              <a:spLocks noChangeArrowheads="1"/>
            </p:cNvSpPr>
            <p:nvPr/>
          </p:nvSpPr>
          <p:spPr bwMode="auto">
            <a:xfrm>
              <a:off x="2616" y="2828"/>
              <a:ext cx="1100" cy="1079"/>
            </a:xfrm>
            <a:prstGeom prst="ellipse">
              <a:avLst/>
            </a:prstGeom>
            <a:solidFill>
              <a:srgbClr val="FFDC99"/>
            </a:solidFill>
            <a:ln w="25400">
              <a:solidFill>
                <a:srgbClr val="FFDC99"/>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560" name="Oval 6"/>
            <p:cNvSpPr>
              <a:spLocks noChangeArrowheads="1"/>
            </p:cNvSpPr>
            <p:nvPr/>
          </p:nvSpPr>
          <p:spPr bwMode="auto">
            <a:xfrm>
              <a:off x="4363" y="906"/>
              <a:ext cx="1122" cy="1121"/>
            </a:xfrm>
            <a:prstGeom prst="ellipse">
              <a:avLst/>
            </a:prstGeom>
            <a:solidFill>
              <a:srgbClr val="FFDC99"/>
            </a:solidFill>
            <a:ln w="25400">
              <a:solidFill>
                <a:srgbClr val="FFDC99"/>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561" name="Freeform 7"/>
            <p:cNvSpPr>
              <a:spLocks/>
            </p:cNvSpPr>
            <p:nvPr/>
          </p:nvSpPr>
          <p:spPr bwMode="auto">
            <a:xfrm>
              <a:off x="4194" y="1287"/>
              <a:ext cx="169" cy="84"/>
            </a:xfrm>
            <a:custGeom>
              <a:avLst/>
              <a:gdLst>
                <a:gd name="T0" fmla="*/ 0 w 169"/>
                <a:gd name="T1" fmla="*/ 42 h 84"/>
                <a:gd name="T2" fmla="*/ 0 w 169"/>
                <a:gd name="T3" fmla="*/ 0 h 84"/>
                <a:gd name="T4" fmla="*/ 169 w 169"/>
                <a:gd name="T5" fmla="*/ 0 h 84"/>
                <a:gd name="T6" fmla="*/ 21 w 169"/>
                <a:gd name="T7" fmla="*/ 84 h 84"/>
                <a:gd name="T8" fmla="*/ 0 w 169"/>
                <a:gd name="T9" fmla="*/ 42 h 84"/>
                <a:gd name="T10" fmla="*/ 0 60000 65536"/>
                <a:gd name="T11" fmla="*/ 0 60000 65536"/>
                <a:gd name="T12" fmla="*/ 0 60000 65536"/>
                <a:gd name="T13" fmla="*/ 0 60000 65536"/>
                <a:gd name="T14" fmla="*/ 0 60000 65536"/>
                <a:gd name="T15" fmla="*/ 0 w 169"/>
                <a:gd name="T16" fmla="*/ 0 h 84"/>
                <a:gd name="T17" fmla="*/ 169 w 169"/>
                <a:gd name="T18" fmla="*/ 84 h 84"/>
              </a:gdLst>
              <a:ahLst/>
              <a:cxnLst>
                <a:cxn ang="T10">
                  <a:pos x="T0" y="T1"/>
                </a:cxn>
                <a:cxn ang="T11">
                  <a:pos x="T2" y="T3"/>
                </a:cxn>
                <a:cxn ang="T12">
                  <a:pos x="T4" y="T5"/>
                </a:cxn>
                <a:cxn ang="T13">
                  <a:pos x="T6" y="T7"/>
                </a:cxn>
                <a:cxn ang="T14">
                  <a:pos x="T8" y="T9"/>
                </a:cxn>
              </a:cxnLst>
              <a:rect l="T15" t="T16" r="T17" b="T18"/>
              <a:pathLst>
                <a:path w="169" h="84">
                  <a:moveTo>
                    <a:pt x="0" y="42"/>
                  </a:moveTo>
                  <a:lnTo>
                    <a:pt x="0" y="0"/>
                  </a:lnTo>
                  <a:lnTo>
                    <a:pt x="169" y="0"/>
                  </a:lnTo>
                  <a:lnTo>
                    <a:pt x="21" y="84"/>
                  </a:lnTo>
                  <a:lnTo>
                    <a:pt x="0" y="42"/>
                  </a:lnTo>
                  <a:close/>
                </a:path>
              </a:pathLst>
            </a:custGeom>
            <a:solidFill>
              <a:srgbClr val="000000"/>
            </a:solidFill>
            <a:ln w="25400">
              <a:solidFill>
                <a:srgbClr val="000000"/>
              </a:solidFill>
              <a:round/>
              <a:headEnd/>
              <a:tailEnd/>
            </a:ln>
          </p:spPr>
          <p:txBody>
            <a:bodyPr/>
            <a:lstStyle/>
            <a:p>
              <a:endParaRPr lang="en-US"/>
            </a:p>
          </p:txBody>
        </p:sp>
        <p:sp>
          <p:nvSpPr>
            <p:cNvPr id="23562" name="Line 8"/>
            <p:cNvSpPr>
              <a:spLocks noChangeShapeType="1"/>
            </p:cNvSpPr>
            <p:nvPr/>
          </p:nvSpPr>
          <p:spPr bwMode="auto">
            <a:xfrm flipV="1">
              <a:off x="1972" y="1329"/>
              <a:ext cx="2222" cy="4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Freeform 9"/>
            <p:cNvSpPr>
              <a:spLocks/>
            </p:cNvSpPr>
            <p:nvPr/>
          </p:nvSpPr>
          <p:spPr bwMode="auto">
            <a:xfrm>
              <a:off x="2459" y="3043"/>
              <a:ext cx="148" cy="127"/>
            </a:xfrm>
            <a:custGeom>
              <a:avLst/>
              <a:gdLst>
                <a:gd name="T0" fmla="*/ 21 w 148"/>
                <a:gd name="T1" fmla="*/ 42 h 127"/>
                <a:gd name="T2" fmla="*/ 63 w 148"/>
                <a:gd name="T3" fmla="*/ 0 h 127"/>
                <a:gd name="T4" fmla="*/ 148 w 148"/>
                <a:gd name="T5" fmla="*/ 127 h 127"/>
                <a:gd name="T6" fmla="*/ 0 w 148"/>
                <a:gd name="T7" fmla="*/ 63 h 127"/>
                <a:gd name="T8" fmla="*/ 21 w 148"/>
                <a:gd name="T9" fmla="*/ 42 h 127"/>
                <a:gd name="T10" fmla="*/ 0 60000 65536"/>
                <a:gd name="T11" fmla="*/ 0 60000 65536"/>
                <a:gd name="T12" fmla="*/ 0 60000 65536"/>
                <a:gd name="T13" fmla="*/ 0 60000 65536"/>
                <a:gd name="T14" fmla="*/ 0 60000 65536"/>
                <a:gd name="T15" fmla="*/ 0 w 148"/>
                <a:gd name="T16" fmla="*/ 0 h 127"/>
                <a:gd name="T17" fmla="*/ 148 w 148"/>
                <a:gd name="T18" fmla="*/ 127 h 127"/>
              </a:gdLst>
              <a:ahLst/>
              <a:cxnLst>
                <a:cxn ang="T10">
                  <a:pos x="T0" y="T1"/>
                </a:cxn>
                <a:cxn ang="T11">
                  <a:pos x="T2" y="T3"/>
                </a:cxn>
                <a:cxn ang="T12">
                  <a:pos x="T4" y="T5"/>
                </a:cxn>
                <a:cxn ang="T13">
                  <a:pos x="T6" y="T7"/>
                </a:cxn>
                <a:cxn ang="T14">
                  <a:pos x="T8" y="T9"/>
                </a:cxn>
              </a:cxnLst>
              <a:rect l="T15" t="T16" r="T17" b="T18"/>
              <a:pathLst>
                <a:path w="148" h="127">
                  <a:moveTo>
                    <a:pt x="21" y="42"/>
                  </a:moveTo>
                  <a:lnTo>
                    <a:pt x="63" y="0"/>
                  </a:lnTo>
                  <a:lnTo>
                    <a:pt x="148" y="127"/>
                  </a:lnTo>
                  <a:lnTo>
                    <a:pt x="0" y="63"/>
                  </a:lnTo>
                  <a:lnTo>
                    <a:pt x="21" y="42"/>
                  </a:lnTo>
                  <a:close/>
                </a:path>
              </a:pathLst>
            </a:custGeom>
            <a:solidFill>
              <a:srgbClr val="000000"/>
            </a:solidFill>
            <a:ln w="25400">
              <a:solidFill>
                <a:srgbClr val="000000"/>
              </a:solidFill>
              <a:round/>
              <a:headEnd/>
              <a:tailEnd/>
            </a:ln>
          </p:spPr>
          <p:txBody>
            <a:bodyPr/>
            <a:lstStyle/>
            <a:p>
              <a:endParaRPr lang="en-US"/>
            </a:p>
          </p:txBody>
        </p:sp>
        <p:sp>
          <p:nvSpPr>
            <p:cNvPr id="23564" name="Line 10"/>
            <p:cNvSpPr>
              <a:spLocks noChangeShapeType="1"/>
            </p:cNvSpPr>
            <p:nvPr/>
          </p:nvSpPr>
          <p:spPr bwMode="auto">
            <a:xfrm>
              <a:off x="1570" y="2324"/>
              <a:ext cx="910" cy="7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5" name="Freeform 11"/>
            <p:cNvSpPr>
              <a:spLocks/>
            </p:cNvSpPr>
            <p:nvPr/>
          </p:nvSpPr>
          <p:spPr bwMode="auto">
            <a:xfrm>
              <a:off x="1951" y="2260"/>
              <a:ext cx="148" cy="127"/>
            </a:xfrm>
            <a:custGeom>
              <a:avLst/>
              <a:gdLst>
                <a:gd name="T0" fmla="*/ 106 w 148"/>
                <a:gd name="T1" fmla="*/ 85 h 127"/>
                <a:gd name="T2" fmla="*/ 85 w 148"/>
                <a:gd name="T3" fmla="*/ 127 h 127"/>
                <a:gd name="T4" fmla="*/ 0 w 148"/>
                <a:gd name="T5" fmla="*/ 0 h 127"/>
                <a:gd name="T6" fmla="*/ 148 w 148"/>
                <a:gd name="T7" fmla="*/ 64 h 127"/>
                <a:gd name="T8" fmla="*/ 106 w 148"/>
                <a:gd name="T9" fmla="*/ 85 h 127"/>
                <a:gd name="T10" fmla="*/ 0 60000 65536"/>
                <a:gd name="T11" fmla="*/ 0 60000 65536"/>
                <a:gd name="T12" fmla="*/ 0 60000 65536"/>
                <a:gd name="T13" fmla="*/ 0 60000 65536"/>
                <a:gd name="T14" fmla="*/ 0 60000 65536"/>
                <a:gd name="T15" fmla="*/ 0 w 148"/>
                <a:gd name="T16" fmla="*/ 0 h 127"/>
                <a:gd name="T17" fmla="*/ 148 w 148"/>
                <a:gd name="T18" fmla="*/ 127 h 127"/>
              </a:gdLst>
              <a:ahLst/>
              <a:cxnLst>
                <a:cxn ang="T10">
                  <a:pos x="T0" y="T1"/>
                </a:cxn>
                <a:cxn ang="T11">
                  <a:pos x="T2" y="T3"/>
                </a:cxn>
                <a:cxn ang="T12">
                  <a:pos x="T4" y="T5"/>
                </a:cxn>
                <a:cxn ang="T13">
                  <a:pos x="T6" y="T7"/>
                </a:cxn>
                <a:cxn ang="T14">
                  <a:pos x="T8" y="T9"/>
                </a:cxn>
              </a:cxnLst>
              <a:rect l="T15" t="T16" r="T17" b="T18"/>
              <a:pathLst>
                <a:path w="148" h="127">
                  <a:moveTo>
                    <a:pt x="106" y="85"/>
                  </a:moveTo>
                  <a:lnTo>
                    <a:pt x="85" y="127"/>
                  </a:lnTo>
                  <a:lnTo>
                    <a:pt x="0" y="0"/>
                  </a:lnTo>
                  <a:lnTo>
                    <a:pt x="148" y="64"/>
                  </a:lnTo>
                  <a:lnTo>
                    <a:pt x="106" y="85"/>
                  </a:lnTo>
                  <a:close/>
                </a:path>
              </a:pathLst>
            </a:custGeom>
            <a:solidFill>
              <a:srgbClr val="000000"/>
            </a:solidFill>
            <a:ln w="25400">
              <a:solidFill>
                <a:srgbClr val="000000"/>
              </a:solidFill>
              <a:round/>
              <a:headEnd/>
              <a:tailEnd/>
            </a:ln>
          </p:spPr>
          <p:txBody>
            <a:bodyPr/>
            <a:lstStyle/>
            <a:p>
              <a:endParaRPr lang="en-US"/>
            </a:p>
          </p:txBody>
        </p:sp>
        <p:sp>
          <p:nvSpPr>
            <p:cNvPr id="23566" name="Freeform 13"/>
            <p:cNvSpPr>
              <a:spLocks/>
            </p:cNvSpPr>
            <p:nvPr/>
          </p:nvSpPr>
          <p:spPr bwMode="auto">
            <a:xfrm>
              <a:off x="4300" y="1837"/>
              <a:ext cx="127" cy="148"/>
            </a:xfrm>
            <a:custGeom>
              <a:avLst/>
              <a:gdLst>
                <a:gd name="T0" fmla="*/ 21 w 127"/>
                <a:gd name="T1" fmla="*/ 127 h 148"/>
                <a:gd name="T2" fmla="*/ 0 w 127"/>
                <a:gd name="T3" fmla="*/ 85 h 148"/>
                <a:gd name="T4" fmla="*/ 127 w 127"/>
                <a:gd name="T5" fmla="*/ 0 h 148"/>
                <a:gd name="T6" fmla="*/ 63 w 127"/>
                <a:gd name="T7" fmla="*/ 148 h 148"/>
                <a:gd name="T8" fmla="*/ 21 w 127"/>
                <a:gd name="T9" fmla="*/ 127 h 148"/>
                <a:gd name="T10" fmla="*/ 0 60000 65536"/>
                <a:gd name="T11" fmla="*/ 0 60000 65536"/>
                <a:gd name="T12" fmla="*/ 0 60000 65536"/>
                <a:gd name="T13" fmla="*/ 0 60000 65536"/>
                <a:gd name="T14" fmla="*/ 0 60000 65536"/>
                <a:gd name="T15" fmla="*/ 0 w 127"/>
                <a:gd name="T16" fmla="*/ 0 h 148"/>
                <a:gd name="T17" fmla="*/ 127 w 127"/>
                <a:gd name="T18" fmla="*/ 148 h 148"/>
              </a:gdLst>
              <a:ahLst/>
              <a:cxnLst>
                <a:cxn ang="T10">
                  <a:pos x="T0" y="T1"/>
                </a:cxn>
                <a:cxn ang="T11">
                  <a:pos x="T2" y="T3"/>
                </a:cxn>
                <a:cxn ang="T12">
                  <a:pos x="T4" y="T5"/>
                </a:cxn>
                <a:cxn ang="T13">
                  <a:pos x="T6" y="T7"/>
                </a:cxn>
                <a:cxn ang="T14">
                  <a:pos x="T8" y="T9"/>
                </a:cxn>
              </a:cxnLst>
              <a:rect l="T15" t="T16" r="T17" b="T18"/>
              <a:pathLst>
                <a:path w="127" h="148">
                  <a:moveTo>
                    <a:pt x="21" y="127"/>
                  </a:moveTo>
                  <a:lnTo>
                    <a:pt x="0" y="85"/>
                  </a:lnTo>
                  <a:lnTo>
                    <a:pt x="127" y="0"/>
                  </a:lnTo>
                  <a:lnTo>
                    <a:pt x="63" y="148"/>
                  </a:lnTo>
                  <a:lnTo>
                    <a:pt x="21" y="127"/>
                  </a:lnTo>
                  <a:close/>
                </a:path>
              </a:pathLst>
            </a:custGeom>
            <a:solidFill>
              <a:srgbClr val="000000"/>
            </a:solidFill>
            <a:ln w="25400">
              <a:solidFill>
                <a:srgbClr val="000000"/>
              </a:solidFill>
              <a:round/>
              <a:headEnd/>
              <a:tailEnd/>
            </a:ln>
          </p:spPr>
          <p:txBody>
            <a:bodyPr/>
            <a:lstStyle/>
            <a:p>
              <a:endParaRPr lang="en-US"/>
            </a:p>
          </p:txBody>
        </p:sp>
        <p:sp>
          <p:nvSpPr>
            <p:cNvPr id="23567" name="Line 14"/>
            <p:cNvSpPr>
              <a:spLocks noChangeShapeType="1"/>
            </p:cNvSpPr>
            <p:nvPr/>
          </p:nvSpPr>
          <p:spPr bwMode="auto">
            <a:xfrm flipV="1">
              <a:off x="3432" y="1964"/>
              <a:ext cx="889" cy="95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8" name="Rectangle 15"/>
            <p:cNvSpPr>
              <a:spLocks noChangeArrowheads="1"/>
            </p:cNvSpPr>
            <p:nvPr/>
          </p:nvSpPr>
          <p:spPr bwMode="auto">
            <a:xfrm>
              <a:off x="4908" y="1367"/>
              <a:ext cx="12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GB" altLang="en-US" sz="2300" i="1">
                  <a:solidFill>
                    <a:srgbClr val="000000"/>
                  </a:solidFill>
                  <a:latin typeface="Helvetica" panose="020B0604020202020204" pitchFamily="34" charset="0"/>
                </a:rPr>
                <a:t>p</a:t>
              </a:r>
              <a:endParaRPr lang="en-GB" altLang="en-US"/>
            </a:p>
          </p:txBody>
        </p:sp>
        <p:sp>
          <p:nvSpPr>
            <p:cNvPr id="23569" name="Rectangle 16"/>
            <p:cNvSpPr>
              <a:spLocks noChangeArrowheads="1"/>
            </p:cNvSpPr>
            <p:nvPr/>
          </p:nvSpPr>
          <p:spPr bwMode="auto">
            <a:xfrm>
              <a:off x="4970" y="1554"/>
              <a:ext cx="9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GB" altLang="en-US" sz="1700">
                  <a:solidFill>
                    <a:srgbClr val="000000"/>
                  </a:solidFill>
                  <a:latin typeface="Arial" panose="020B0604020202020204" pitchFamily="34" charset="0"/>
                </a:rPr>
                <a:t>3</a:t>
              </a:r>
              <a:endParaRPr lang="en-GB" altLang="en-US"/>
            </a:p>
          </p:txBody>
        </p:sp>
        <p:sp>
          <p:nvSpPr>
            <p:cNvPr id="23570" name="Rectangle 17"/>
            <p:cNvSpPr>
              <a:spLocks noChangeArrowheads="1"/>
            </p:cNvSpPr>
            <p:nvPr/>
          </p:nvSpPr>
          <p:spPr bwMode="auto">
            <a:xfrm>
              <a:off x="3556" y="2392"/>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GB" altLang="en-US" sz="2200">
                  <a:solidFill>
                    <a:srgbClr val="000000"/>
                  </a:solidFill>
                  <a:latin typeface="Helvetica" panose="020B0604020202020204" pitchFamily="34" charset="0"/>
                </a:rPr>
                <a:t>34</a:t>
              </a:r>
              <a:endParaRPr lang="en-GB" altLang="en-US"/>
            </a:p>
          </p:txBody>
        </p:sp>
        <p:sp>
          <p:nvSpPr>
            <p:cNvPr id="23571" name="Freeform 18"/>
            <p:cNvSpPr>
              <a:spLocks/>
            </p:cNvSpPr>
            <p:nvPr/>
          </p:nvSpPr>
          <p:spPr bwMode="auto">
            <a:xfrm>
              <a:off x="2078" y="1837"/>
              <a:ext cx="148" cy="85"/>
            </a:xfrm>
            <a:custGeom>
              <a:avLst/>
              <a:gdLst>
                <a:gd name="T0" fmla="*/ 148 w 148"/>
                <a:gd name="T1" fmla="*/ 42 h 85"/>
                <a:gd name="T2" fmla="*/ 148 w 148"/>
                <a:gd name="T3" fmla="*/ 85 h 85"/>
                <a:gd name="T4" fmla="*/ 0 w 148"/>
                <a:gd name="T5" fmla="*/ 85 h 85"/>
                <a:gd name="T6" fmla="*/ 127 w 148"/>
                <a:gd name="T7" fmla="*/ 0 h 85"/>
                <a:gd name="T8" fmla="*/ 148 w 148"/>
                <a:gd name="T9" fmla="*/ 42 h 85"/>
                <a:gd name="T10" fmla="*/ 0 60000 65536"/>
                <a:gd name="T11" fmla="*/ 0 60000 65536"/>
                <a:gd name="T12" fmla="*/ 0 60000 65536"/>
                <a:gd name="T13" fmla="*/ 0 60000 65536"/>
                <a:gd name="T14" fmla="*/ 0 60000 65536"/>
                <a:gd name="T15" fmla="*/ 0 w 148"/>
                <a:gd name="T16" fmla="*/ 0 h 85"/>
                <a:gd name="T17" fmla="*/ 148 w 148"/>
                <a:gd name="T18" fmla="*/ 85 h 85"/>
              </a:gdLst>
              <a:ahLst/>
              <a:cxnLst>
                <a:cxn ang="T10">
                  <a:pos x="T0" y="T1"/>
                </a:cxn>
                <a:cxn ang="T11">
                  <a:pos x="T2" y="T3"/>
                </a:cxn>
                <a:cxn ang="T12">
                  <a:pos x="T4" y="T5"/>
                </a:cxn>
                <a:cxn ang="T13">
                  <a:pos x="T6" y="T7"/>
                </a:cxn>
                <a:cxn ang="T14">
                  <a:pos x="T8" y="T9"/>
                </a:cxn>
              </a:cxnLst>
              <a:rect l="T15" t="T16" r="T17" b="T18"/>
              <a:pathLst>
                <a:path w="148" h="85">
                  <a:moveTo>
                    <a:pt x="148" y="42"/>
                  </a:moveTo>
                  <a:lnTo>
                    <a:pt x="148" y="85"/>
                  </a:lnTo>
                  <a:lnTo>
                    <a:pt x="0" y="85"/>
                  </a:lnTo>
                  <a:lnTo>
                    <a:pt x="127" y="0"/>
                  </a:lnTo>
                  <a:lnTo>
                    <a:pt x="148" y="42"/>
                  </a:lnTo>
                  <a:close/>
                </a:path>
              </a:pathLst>
            </a:custGeom>
            <a:solidFill>
              <a:srgbClr val="000000"/>
            </a:solidFill>
            <a:ln w="25400">
              <a:solidFill>
                <a:srgbClr val="000000"/>
              </a:solidFill>
              <a:round/>
              <a:headEnd/>
              <a:tailEnd/>
            </a:ln>
          </p:spPr>
          <p:txBody>
            <a:bodyPr/>
            <a:lstStyle/>
            <a:p>
              <a:endParaRPr lang="en-US"/>
            </a:p>
          </p:txBody>
        </p:sp>
        <p:sp>
          <p:nvSpPr>
            <p:cNvPr id="23572" name="Line 19"/>
            <p:cNvSpPr>
              <a:spLocks noChangeShapeType="1"/>
            </p:cNvSpPr>
            <p:nvPr/>
          </p:nvSpPr>
          <p:spPr bwMode="auto">
            <a:xfrm flipH="1">
              <a:off x="2226" y="1371"/>
              <a:ext cx="2137" cy="50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Freeform 20"/>
            <p:cNvSpPr>
              <a:spLocks/>
            </p:cNvSpPr>
            <p:nvPr/>
          </p:nvSpPr>
          <p:spPr bwMode="auto">
            <a:xfrm>
              <a:off x="3559" y="2831"/>
              <a:ext cx="127" cy="148"/>
            </a:xfrm>
            <a:custGeom>
              <a:avLst/>
              <a:gdLst>
                <a:gd name="T0" fmla="*/ 106 w 127"/>
                <a:gd name="T1" fmla="*/ 22 h 148"/>
                <a:gd name="T2" fmla="*/ 127 w 127"/>
                <a:gd name="T3" fmla="*/ 64 h 148"/>
                <a:gd name="T4" fmla="*/ 0 w 127"/>
                <a:gd name="T5" fmla="*/ 148 h 148"/>
                <a:gd name="T6" fmla="*/ 64 w 127"/>
                <a:gd name="T7" fmla="*/ 0 h 148"/>
                <a:gd name="T8" fmla="*/ 106 w 127"/>
                <a:gd name="T9" fmla="*/ 22 h 148"/>
                <a:gd name="T10" fmla="*/ 0 60000 65536"/>
                <a:gd name="T11" fmla="*/ 0 60000 65536"/>
                <a:gd name="T12" fmla="*/ 0 60000 65536"/>
                <a:gd name="T13" fmla="*/ 0 60000 65536"/>
                <a:gd name="T14" fmla="*/ 0 60000 65536"/>
                <a:gd name="T15" fmla="*/ 0 w 127"/>
                <a:gd name="T16" fmla="*/ 0 h 148"/>
                <a:gd name="T17" fmla="*/ 127 w 127"/>
                <a:gd name="T18" fmla="*/ 148 h 148"/>
              </a:gdLst>
              <a:ahLst/>
              <a:cxnLst>
                <a:cxn ang="T10">
                  <a:pos x="T0" y="T1"/>
                </a:cxn>
                <a:cxn ang="T11">
                  <a:pos x="T2" y="T3"/>
                </a:cxn>
                <a:cxn ang="T12">
                  <a:pos x="T4" y="T5"/>
                </a:cxn>
                <a:cxn ang="T13">
                  <a:pos x="T6" y="T7"/>
                </a:cxn>
                <a:cxn ang="T14">
                  <a:pos x="T8" y="T9"/>
                </a:cxn>
              </a:cxnLst>
              <a:rect l="T15" t="T16" r="T17" b="T18"/>
              <a:pathLst>
                <a:path w="127" h="148">
                  <a:moveTo>
                    <a:pt x="106" y="22"/>
                  </a:moveTo>
                  <a:lnTo>
                    <a:pt x="127" y="64"/>
                  </a:lnTo>
                  <a:lnTo>
                    <a:pt x="0" y="148"/>
                  </a:lnTo>
                  <a:lnTo>
                    <a:pt x="64" y="0"/>
                  </a:lnTo>
                  <a:lnTo>
                    <a:pt x="106" y="22"/>
                  </a:lnTo>
                  <a:close/>
                </a:path>
              </a:pathLst>
            </a:custGeom>
            <a:solidFill>
              <a:srgbClr val="000000"/>
            </a:solidFill>
            <a:ln w="25400">
              <a:solidFill>
                <a:srgbClr val="000000"/>
              </a:solidFill>
              <a:round/>
              <a:headEnd/>
              <a:tailEnd/>
            </a:ln>
          </p:spPr>
          <p:txBody>
            <a:bodyPr/>
            <a:lstStyle/>
            <a:p>
              <a:endParaRPr lang="en-US"/>
            </a:p>
          </p:txBody>
        </p:sp>
        <p:sp>
          <p:nvSpPr>
            <p:cNvPr id="23574" name="Line 21"/>
            <p:cNvSpPr>
              <a:spLocks noChangeShapeType="1"/>
            </p:cNvSpPr>
            <p:nvPr/>
          </p:nvSpPr>
          <p:spPr bwMode="auto">
            <a:xfrm flipH="1">
              <a:off x="3665" y="1858"/>
              <a:ext cx="889" cy="99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5" name="Freeform 22"/>
            <p:cNvSpPr>
              <a:spLocks/>
            </p:cNvSpPr>
            <p:nvPr/>
          </p:nvSpPr>
          <p:spPr bwMode="auto">
            <a:xfrm>
              <a:off x="2755" y="2768"/>
              <a:ext cx="148" cy="127"/>
            </a:xfrm>
            <a:custGeom>
              <a:avLst/>
              <a:gdLst>
                <a:gd name="T0" fmla="*/ 42 w 148"/>
                <a:gd name="T1" fmla="*/ 21 h 127"/>
                <a:gd name="T2" fmla="*/ 63 w 148"/>
                <a:gd name="T3" fmla="*/ 0 h 127"/>
                <a:gd name="T4" fmla="*/ 148 w 148"/>
                <a:gd name="T5" fmla="*/ 127 h 127"/>
                <a:gd name="T6" fmla="*/ 0 w 148"/>
                <a:gd name="T7" fmla="*/ 63 h 127"/>
                <a:gd name="T8" fmla="*/ 42 w 148"/>
                <a:gd name="T9" fmla="*/ 21 h 127"/>
                <a:gd name="T10" fmla="*/ 0 60000 65536"/>
                <a:gd name="T11" fmla="*/ 0 60000 65536"/>
                <a:gd name="T12" fmla="*/ 0 60000 65536"/>
                <a:gd name="T13" fmla="*/ 0 60000 65536"/>
                <a:gd name="T14" fmla="*/ 0 60000 65536"/>
                <a:gd name="T15" fmla="*/ 0 w 148"/>
                <a:gd name="T16" fmla="*/ 0 h 127"/>
                <a:gd name="T17" fmla="*/ 148 w 148"/>
                <a:gd name="T18" fmla="*/ 127 h 127"/>
              </a:gdLst>
              <a:ahLst/>
              <a:cxnLst>
                <a:cxn ang="T10">
                  <a:pos x="T0" y="T1"/>
                </a:cxn>
                <a:cxn ang="T11">
                  <a:pos x="T2" y="T3"/>
                </a:cxn>
                <a:cxn ang="T12">
                  <a:pos x="T4" y="T5"/>
                </a:cxn>
                <a:cxn ang="T13">
                  <a:pos x="T6" y="T7"/>
                </a:cxn>
                <a:cxn ang="T14">
                  <a:pos x="T8" y="T9"/>
                </a:cxn>
              </a:cxnLst>
              <a:rect l="T15" t="T16" r="T17" b="T18"/>
              <a:pathLst>
                <a:path w="148" h="127">
                  <a:moveTo>
                    <a:pt x="42" y="21"/>
                  </a:moveTo>
                  <a:lnTo>
                    <a:pt x="63" y="0"/>
                  </a:lnTo>
                  <a:lnTo>
                    <a:pt x="148" y="127"/>
                  </a:lnTo>
                  <a:lnTo>
                    <a:pt x="0" y="63"/>
                  </a:lnTo>
                  <a:lnTo>
                    <a:pt x="42" y="21"/>
                  </a:lnTo>
                  <a:close/>
                </a:path>
              </a:pathLst>
            </a:custGeom>
            <a:solidFill>
              <a:srgbClr val="000000"/>
            </a:solidFill>
            <a:ln w="25400">
              <a:solidFill>
                <a:srgbClr val="000000"/>
              </a:solidFill>
              <a:round/>
              <a:headEnd/>
              <a:tailEnd/>
            </a:ln>
          </p:spPr>
          <p:txBody>
            <a:bodyPr/>
            <a:lstStyle/>
            <a:p>
              <a:endParaRPr lang="en-US"/>
            </a:p>
          </p:txBody>
        </p:sp>
        <p:sp>
          <p:nvSpPr>
            <p:cNvPr id="23576" name="Line 23"/>
            <p:cNvSpPr>
              <a:spLocks noChangeShapeType="1"/>
            </p:cNvSpPr>
            <p:nvPr/>
          </p:nvSpPr>
          <p:spPr bwMode="auto">
            <a:xfrm>
              <a:off x="1930" y="2112"/>
              <a:ext cx="846" cy="67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Rectangle 24"/>
            <p:cNvSpPr>
              <a:spLocks noChangeArrowheads="1"/>
            </p:cNvSpPr>
            <p:nvPr/>
          </p:nvSpPr>
          <p:spPr bwMode="auto">
            <a:xfrm>
              <a:off x="2710" y="1875"/>
              <a:ext cx="46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GB" altLang="en-US" sz="1800">
                  <a:solidFill>
                    <a:srgbClr val="000000"/>
                  </a:solidFill>
                  <a:latin typeface="Helvetica" panose="020B0604020202020204" pitchFamily="34" charset="0"/>
                </a:rPr>
                <a:t>Reply</a:t>
              </a:r>
              <a:endParaRPr lang="en-GB" altLang="en-US"/>
            </a:p>
          </p:txBody>
        </p:sp>
        <p:sp>
          <p:nvSpPr>
            <p:cNvPr id="23578" name="Rectangle 26"/>
            <p:cNvSpPr>
              <a:spLocks noChangeArrowheads="1"/>
            </p:cNvSpPr>
            <p:nvPr/>
          </p:nvSpPr>
          <p:spPr bwMode="auto">
            <a:xfrm>
              <a:off x="1885" y="2813"/>
              <a:ext cx="22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GB" altLang="en-US" sz="2000">
                  <a:solidFill>
                    <a:srgbClr val="000000"/>
                  </a:solidFill>
                  <a:latin typeface="Helvetica" panose="020B0604020202020204" pitchFamily="34" charset="0"/>
                </a:rPr>
                <a:t>41</a:t>
              </a:r>
              <a:endParaRPr lang="en-GB" altLang="en-US"/>
            </a:p>
          </p:txBody>
        </p:sp>
        <p:sp>
          <p:nvSpPr>
            <p:cNvPr id="23579" name="Rectangle 28"/>
            <p:cNvSpPr>
              <a:spLocks noChangeArrowheads="1"/>
            </p:cNvSpPr>
            <p:nvPr/>
          </p:nvSpPr>
          <p:spPr bwMode="auto">
            <a:xfrm>
              <a:off x="2817" y="1444"/>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GB" altLang="en-US" sz="2200">
                  <a:solidFill>
                    <a:srgbClr val="000000"/>
                  </a:solidFill>
                  <a:latin typeface="Helvetica" panose="020B0604020202020204" pitchFamily="34" charset="0"/>
                </a:rPr>
                <a:t>41</a:t>
              </a:r>
              <a:endParaRPr lang="en-GB" altLang="en-US"/>
            </a:p>
          </p:txBody>
        </p:sp>
        <p:sp>
          <p:nvSpPr>
            <p:cNvPr id="23580" name="Rectangle 29"/>
            <p:cNvSpPr>
              <a:spLocks noChangeArrowheads="1"/>
            </p:cNvSpPr>
            <p:nvPr/>
          </p:nvSpPr>
          <p:spPr bwMode="auto">
            <a:xfrm>
              <a:off x="2202" y="2625"/>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GB" altLang="en-US" sz="2200">
                  <a:solidFill>
                    <a:srgbClr val="000000"/>
                  </a:solidFill>
                  <a:latin typeface="Helvetica" panose="020B0604020202020204" pitchFamily="34" charset="0"/>
                </a:rPr>
                <a:t>34</a:t>
              </a:r>
              <a:endParaRPr lang="en-GB" altLang="en-US"/>
            </a:p>
          </p:txBody>
        </p:sp>
        <p:sp>
          <p:nvSpPr>
            <p:cNvPr id="23581" name="Oval 30"/>
            <p:cNvSpPr>
              <a:spLocks noChangeArrowheads="1"/>
            </p:cNvSpPr>
            <p:nvPr/>
          </p:nvSpPr>
          <p:spPr bwMode="auto">
            <a:xfrm>
              <a:off x="914" y="1329"/>
              <a:ext cx="1100" cy="1079"/>
            </a:xfrm>
            <a:prstGeom prst="ellipse">
              <a:avLst/>
            </a:prstGeom>
            <a:solidFill>
              <a:srgbClr val="FFDC99"/>
            </a:solidFill>
            <a:ln w="25400">
              <a:solidFill>
                <a:srgbClr val="FFDC99"/>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582" name="Rectangle 31"/>
            <p:cNvSpPr>
              <a:spLocks noChangeArrowheads="1"/>
            </p:cNvSpPr>
            <p:nvPr/>
          </p:nvSpPr>
          <p:spPr bwMode="auto">
            <a:xfrm>
              <a:off x="1419" y="1747"/>
              <a:ext cx="12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GB" altLang="en-US" sz="2300" i="1">
                  <a:solidFill>
                    <a:srgbClr val="000000"/>
                  </a:solidFill>
                  <a:latin typeface="Helvetica" panose="020B0604020202020204" pitchFamily="34" charset="0"/>
                </a:rPr>
                <a:t>p</a:t>
              </a:r>
              <a:endParaRPr lang="en-GB" altLang="en-US"/>
            </a:p>
          </p:txBody>
        </p:sp>
        <p:sp>
          <p:nvSpPr>
            <p:cNvPr id="23583" name="Rectangle 32"/>
            <p:cNvSpPr>
              <a:spLocks noChangeArrowheads="1"/>
            </p:cNvSpPr>
            <p:nvPr/>
          </p:nvSpPr>
          <p:spPr bwMode="auto">
            <a:xfrm>
              <a:off x="1483" y="1935"/>
              <a:ext cx="9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GB" altLang="en-US" sz="1700">
                  <a:solidFill>
                    <a:srgbClr val="000000"/>
                  </a:solidFill>
                  <a:latin typeface="Arial" panose="020B0604020202020204" pitchFamily="34" charset="0"/>
                </a:rPr>
                <a:t>1</a:t>
              </a:r>
              <a:endParaRPr lang="en-GB" altLang="en-US"/>
            </a:p>
          </p:txBody>
        </p:sp>
        <p:sp>
          <p:nvSpPr>
            <p:cNvPr id="23584" name="Rectangle 33"/>
            <p:cNvSpPr>
              <a:spLocks noChangeArrowheads="1"/>
            </p:cNvSpPr>
            <p:nvPr/>
          </p:nvSpPr>
          <p:spPr bwMode="auto">
            <a:xfrm>
              <a:off x="3133" y="3250"/>
              <a:ext cx="12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GB" altLang="en-US" sz="2300" i="1">
                  <a:solidFill>
                    <a:srgbClr val="000000"/>
                  </a:solidFill>
                  <a:latin typeface="Helvetica" panose="020B0604020202020204" pitchFamily="34" charset="0"/>
                </a:rPr>
                <a:t>p</a:t>
              </a:r>
              <a:endParaRPr lang="en-GB" altLang="en-US"/>
            </a:p>
          </p:txBody>
        </p:sp>
        <p:sp>
          <p:nvSpPr>
            <p:cNvPr id="23585" name="Rectangle 34"/>
            <p:cNvSpPr>
              <a:spLocks noChangeArrowheads="1"/>
            </p:cNvSpPr>
            <p:nvPr/>
          </p:nvSpPr>
          <p:spPr bwMode="auto">
            <a:xfrm>
              <a:off x="3197" y="3437"/>
              <a:ext cx="9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GB" altLang="en-US" sz="1700">
                  <a:solidFill>
                    <a:srgbClr val="000000"/>
                  </a:solidFill>
                  <a:latin typeface="Arial" panose="020B0604020202020204" pitchFamily="34" charset="0"/>
                </a:rPr>
                <a:t>2</a:t>
              </a:r>
              <a:endParaRPr lang="en-GB" altLang="en-US"/>
            </a:p>
          </p:txBody>
        </p:sp>
        <p:sp>
          <p:nvSpPr>
            <p:cNvPr id="23586" name="Rectangle 35"/>
            <p:cNvSpPr>
              <a:spLocks noChangeArrowheads="1"/>
            </p:cNvSpPr>
            <p:nvPr/>
          </p:nvSpPr>
          <p:spPr bwMode="auto">
            <a:xfrm>
              <a:off x="2499" y="2425"/>
              <a:ext cx="46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GB" altLang="en-US" sz="1800">
                  <a:solidFill>
                    <a:srgbClr val="000000"/>
                  </a:solidFill>
                  <a:latin typeface="Helvetica" panose="020B0604020202020204" pitchFamily="34" charset="0"/>
                </a:rPr>
                <a:t>Reply</a:t>
              </a:r>
              <a:endParaRPr lang="en-GB" altLang="en-US"/>
            </a:p>
          </p:txBody>
        </p:sp>
        <p:sp>
          <p:nvSpPr>
            <p:cNvPr id="23587" name="Rectangle 36"/>
            <p:cNvSpPr>
              <a:spLocks noChangeArrowheads="1"/>
            </p:cNvSpPr>
            <p:nvPr/>
          </p:nvSpPr>
          <p:spPr bwMode="auto">
            <a:xfrm>
              <a:off x="4064" y="2531"/>
              <a:ext cx="46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GB" altLang="en-US" sz="1800">
                  <a:solidFill>
                    <a:srgbClr val="000000"/>
                  </a:solidFill>
                  <a:latin typeface="Helvetica" panose="020B0604020202020204" pitchFamily="34" charset="0"/>
                </a:rPr>
                <a:t>Reply</a:t>
              </a:r>
              <a:endParaRPr lang="en-GB" altLang="en-US"/>
            </a:p>
          </p:txBody>
        </p:sp>
      </p:grpSp>
      <p:sp>
        <p:nvSpPr>
          <p:cNvPr id="23556" name="Content Placeholder 2"/>
          <p:cNvSpPr txBox="1">
            <a:spLocks/>
          </p:cNvSpPr>
          <p:nvPr/>
        </p:nvSpPr>
        <p:spPr bwMode="auto">
          <a:xfrm>
            <a:off x="7637139" y="803710"/>
            <a:ext cx="4381748" cy="587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spcBef>
                <a:spcPct val="20000"/>
              </a:spcBef>
              <a:buClr>
                <a:schemeClr val="accent2"/>
              </a:buClr>
              <a:buFont typeface="Monotype Sorts" pitchFamily="-84" charset="2"/>
              <a:buChar char="z"/>
            </a:pPr>
            <a:r>
              <a:rPr kumimoji="1" lang="en-US" altLang="en-US" sz="2000" dirty="0">
                <a:solidFill>
                  <a:schemeClr val="hlink"/>
                </a:solidFill>
                <a:latin typeface="Arial" panose="020B0604020202020204" pitchFamily="34" charset="0"/>
              </a:rPr>
              <a:t>P1 and P2 request CS concurrently. </a:t>
            </a:r>
            <a:endParaRPr kumimoji="1" lang="en-US" altLang="en-US" sz="2000" dirty="0" smtClean="0">
              <a:solidFill>
                <a:schemeClr val="hlink"/>
              </a:solidFill>
              <a:latin typeface="Arial" panose="020B0604020202020204" pitchFamily="34" charset="0"/>
            </a:endParaRPr>
          </a:p>
          <a:p>
            <a:pPr>
              <a:spcBef>
                <a:spcPct val="20000"/>
              </a:spcBef>
              <a:buClr>
                <a:schemeClr val="accent2"/>
              </a:buClr>
              <a:buFont typeface="Monotype Sorts" pitchFamily="-84" charset="2"/>
              <a:buChar char="z"/>
            </a:pPr>
            <a:r>
              <a:rPr kumimoji="1" lang="en-US" altLang="en-US" sz="2000" dirty="0" smtClean="0">
                <a:solidFill>
                  <a:schemeClr val="hlink"/>
                </a:solidFill>
                <a:latin typeface="Arial" panose="020B0604020202020204" pitchFamily="34" charset="0"/>
              </a:rPr>
              <a:t>The </a:t>
            </a:r>
            <a:r>
              <a:rPr kumimoji="1" lang="en-US" altLang="en-US" sz="2000" dirty="0">
                <a:solidFill>
                  <a:schemeClr val="hlink"/>
                </a:solidFill>
                <a:latin typeface="Arial" panose="020B0604020202020204" pitchFamily="34" charset="0"/>
              </a:rPr>
              <a:t>timestamp of P1 is 41 and for P2 is 34. </a:t>
            </a:r>
            <a:endParaRPr kumimoji="1" lang="en-US" altLang="en-US" sz="2000" dirty="0" smtClean="0">
              <a:solidFill>
                <a:schemeClr val="hlink"/>
              </a:solidFill>
              <a:latin typeface="Arial" panose="020B0604020202020204" pitchFamily="34" charset="0"/>
            </a:endParaRPr>
          </a:p>
          <a:p>
            <a:pPr>
              <a:spcBef>
                <a:spcPct val="20000"/>
              </a:spcBef>
              <a:buClr>
                <a:schemeClr val="accent2"/>
              </a:buClr>
              <a:buFont typeface="Monotype Sorts" pitchFamily="-84" charset="2"/>
              <a:buChar char="z"/>
            </a:pPr>
            <a:r>
              <a:rPr kumimoji="1" lang="en-US" altLang="en-US" sz="2000" dirty="0" smtClean="0">
                <a:solidFill>
                  <a:schemeClr val="hlink"/>
                </a:solidFill>
                <a:latin typeface="Arial" panose="020B0604020202020204" pitchFamily="34" charset="0"/>
              </a:rPr>
              <a:t>When </a:t>
            </a:r>
            <a:r>
              <a:rPr kumimoji="1" lang="en-US" altLang="en-US" sz="2000" dirty="0">
                <a:solidFill>
                  <a:schemeClr val="hlink"/>
                </a:solidFill>
                <a:latin typeface="Arial" panose="020B0604020202020204" pitchFamily="34" charset="0"/>
              </a:rPr>
              <a:t>P3 receives their requests, it replies immediately. </a:t>
            </a:r>
            <a:endParaRPr kumimoji="1" lang="en-US" altLang="en-US" sz="2000" dirty="0" smtClean="0">
              <a:solidFill>
                <a:schemeClr val="hlink"/>
              </a:solidFill>
              <a:latin typeface="Arial" panose="020B0604020202020204" pitchFamily="34" charset="0"/>
            </a:endParaRPr>
          </a:p>
          <a:p>
            <a:pPr>
              <a:spcBef>
                <a:spcPct val="20000"/>
              </a:spcBef>
              <a:buClr>
                <a:schemeClr val="accent2"/>
              </a:buClr>
              <a:buFont typeface="Monotype Sorts" pitchFamily="-84" charset="2"/>
              <a:buChar char="z"/>
            </a:pPr>
            <a:r>
              <a:rPr kumimoji="1" lang="en-US" altLang="en-US" sz="2000" dirty="0" smtClean="0">
                <a:solidFill>
                  <a:schemeClr val="hlink"/>
                </a:solidFill>
                <a:latin typeface="Arial" panose="020B0604020202020204" pitchFamily="34" charset="0"/>
              </a:rPr>
              <a:t>When </a:t>
            </a:r>
            <a:r>
              <a:rPr kumimoji="1" lang="en-US" altLang="en-US" sz="2000" dirty="0">
                <a:solidFill>
                  <a:schemeClr val="hlink"/>
                </a:solidFill>
                <a:latin typeface="Arial" panose="020B0604020202020204" pitchFamily="34" charset="0"/>
              </a:rPr>
              <a:t>P2 receives P1’s request, it finds its own request has the lower timestamp, and so does not reply, holding P1 request in queue. </a:t>
            </a:r>
            <a:endParaRPr kumimoji="1" lang="en-US" altLang="en-US" sz="2000" dirty="0" smtClean="0">
              <a:solidFill>
                <a:schemeClr val="hlink"/>
              </a:solidFill>
              <a:latin typeface="Arial" panose="020B0604020202020204" pitchFamily="34" charset="0"/>
            </a:endParaRPr>
          </a:p>
          <a:p>
            <a:pPr>
              <a:spcBef>
                <a:spcPct val="20000"/>
              </a:spcBef>
              <a:buClr>
                <a:schemeClr val="accent2"/>
              </a:buClr>
              <a:buFont typeface="Monotype Sorts" pitchFamily="-84" charset="2"/>
              <a:buChar char="z"/>
            </a:pPr>
            <a:r>
              <a:rPr kumimoji="1" lang="en-US" altLang="en-US" sz="2000" dirty="0" smtClean="0">
                <a:solidFill>
                  <a:schemeClr val="hlink"/>
                </a:solidFill>
                <a:latin typeface="Arial" panose="020B0604020202020204" pitchFamily="34" charset="0"/>
              </a:rPr>
              <a:t>However</a:t>
            </a:r>
            <a:r>
              <a:rPr kumimoji="1" lang="en-US" altLang="en-US" sz="2000" dirty="0">
                <a:solidFill>
                  <a:schemeClr val="hlink"/>
                </a:solidFill>
                <a:latin typeface="Arial" panose="020B0604020202020204" pitchFamily="34" charset="0"/>
              </a:rPr>
              <a:t>, P1 will reply. P2 will enter CS. </a:t>
            </a:r>
            <a:endParaRPr kumimoji="1" lang="en-US" altLang="en-US" sz="2000" dirty="0" smtClean="0">
              <a:solidFill>
                <a:schemeClr val="hlink"/>
              </a:solidFill>
              <a:latin typeface="Arial" panose="020B0604020202020204" pitchFamily="34" charset="0"/>
            </a:endParaRPr>
          </a:p>
          <a:p>
            <a:pPr>
              <a:spcBef>
                <a:spcPct val="20000"/>
              </a:spcBef>
              <a:buClr>
                <a:schemeClr val="accent2"/>
              </a:buClr>
              <a:buFont typeface="Monotype Sorts" pitchFamily="-84" charset="2"/>
              <a:buChar char="z"/>
            </a:pPr>
            <a:r>
              <a:rPr kumimoji="1" lang="en-US" altLang="en-US" sz="2000" dirty="0" smtClean="0">
                <a:solidFill>
                  <a:schemeClr val="hlink"/>
                </a:solidFill>
                <a:latin typeface="Arial" panose="020B0604020202020204" pitchFamily="34" charset="0"/>
              </a:rPr>
              <a:t>After </a:t>
            </a:r>
            <a:r>
              <a:rPr kumimoji="1" lang="en-US" altLang="en-US" sz="2000" dirty="0">
                <a:solidFill>
                  <a:schemeClr val="hlink"/>
                </a:solidFill>
                <a:latin typeface="Arial" panose="020B0604020202020204" pitchFamily="34" charset="0"/>
              </a:rPr>
              <a:t>P2 finishes, P2 reply P1 and P1 will enter CS. </a:t>
            </a:r>
          </a:p>
          <a:p>
            <a:pPr marL="0" indent="0">
              <a:spcBef>
                <a:spcPct val="20000"/>
              </a:spcBef>
              <a:buClr>
                <a:schemeClr val="accent2"/>
              </a:buClr>
            </a:pPr>
            <a:endParaRPr kumimoji="1" lang="en-US" altLang="en-US" sz="1600" dirty="0">
              <a:solidFill>
                <a:schemeClr val="hlink"/>
              </a:solidFill>
              <a:latin typeface="Arial" panose="020B0604020202020204" pitchFamily="34" charset="0"/>
            </a:endParaRPr>
          </a:p>
        </p:txBody>
      </p:sp>
    </p:spTree>
    <p:extLst>
      <p:ext uri="{BB962C8B-B14F-4D97-AF65-F5344CB8AC3E}">
        <p14:creationId xmlns:p14="http://schemas.microsoft.com/office/powerpoint/2010/main" val="257542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589212" y="1905000"/>
            <a:ext cx="8915400" cy="3777622"/>
          </a:xfrm>
        </p:spPr>
        <p:txBody>
          <a:bodyPr>
            <a:noAutofit/>
          </a:bodyPr>
          <a:lstStyle/>
          <a:p>
            <a:r>
              <a:rPr lang="en-US" sz="2400" dirty="0"/>
              <a:t>Covers two areas:</a:t>
            </a:r>
          </a:p>
          <a:p>
            <a:pPr lvl="1"/>
            <a:r>
              <a:rPr lang="en-US" sz="2400" dirty="0" smtClean="0"/>
              <a:t> </a:t>
            </a:r>
            <a:r>
              <a:rPr lang="en-US" sz="2400" dirty="0"/>
              <a:t>Coordinating actions in a distributed system</a:t>
            </a:r>
          </a:p>
          <a:p>
            <a:pPr lvl="1"/>
            <a:r>
              <a:rPr lang="en-US" sz="2400" dirty="0" smtClean="0"/>
              <a:t> </a:t>
            </a:r>
            <a:r>
              <a:rPr lang="en-US" sz="2400" dirty="0"/>
              <a:t>Distributed processes agreeing on a result value</a:t>
            </a:r>
          </a:p>
          <a:p>
            <a:r>
              <a:rPr lang="en-US" sz="2400" dirty="0" smtClean="0"/>
              <a:t>Assumes </a:t>
            </a:r>
            <a:r>
              <a:rPr lang="en-US" sz="2400" dirty="0"/>
              <a:t>reliable communication channels for simplicity (failure </a:t>
            </a:r>
            <a:r>
              <a:rPr lang="en-US" sz="2400" dirty="0" smtClean="0"/>
              <a:t>is masked </a:t>
            </a:r>
            <a:r>
              <a:rPr lang="en-US" sz="2400" dirty="0"/>
              <a:t>by a reliable communication protocol)</a:t>
            </a:r>
          </a:p>
          <a:p>
            <a:r>
              <a:rPr lang="en-US" sz="2400" dirty="0" smtClean="0"/>
              <a:t> </a:t>
            </a:r>
            <a:r>
              <a:rPr lang="en-US" sz="2400" dirty="0"/>
              <a:t>Detecting that a process has failed can be reliable or unreliable</a:t>
            </a:r>
          </a:p>
          <a:p>
            <a:pPr lvl="1"/>
            <a:r>
              <a:rPr lang="en-US" sz="2200" dirty="0" smtClean="0"/>
              <a:t>Use </a:t>
            </a:r>
            <a:r>
              <a:rPr lang="en-US" sz="2200" dirty="0" err="1"/>
              <a:t>timouts</a:t>
            </a:r>
            <a:endParaRPr lang="en-US" sz="2200" dirty="0"/>
          </a:p>
          <a:p>
            <a:pPr lvl="1"/>
            <a:r>
              <a:rPr lang="en-US" sz="2200" dirty="0" smtClean="0"/>
              <a:t>Unreliable</a:t>
            </a:r>
            <a:r>
              <a:rPr lang="en-US" sz="2200" dirty="0"/>
              <a:t>: replies unsuspected or suspected</a:t>
            </a:r>
          </a:p>
          <a:p>
            <a:pPr lvl="1"/>
            <a:r>
              <a:rPr lang="en-US" sz="2200" dirty="0" smtClean="0"/>
              <a:t>Reliable</a:t>
            </a:r>
            <a:r>
              <a:rPr lang="en-US" sz="2200" dirty="0"/>
              <a:t>: replies unsuspected or failed</a:t>
            </a:r>
          </a:p>
        </p:txBody>
      </p:sp>
    </p:spTree>
    <p:extLst>
      <p:ext uri="{BB962C8B-B14F-4D97-AF65-F5344CB8AC3E}">
        <p14:creationId xmlns:p14="http://schemas.microsoft.com/office/powerpoint/2010/main" val="3273243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err="1">
                <a:ea typeface="ＭＳ Ｐゴシック" panose="020B0600070205080204" pitchFamily="34" charset="-128"/>
              </a:rPr>
              <a:t>Ricart</a:t>
            </a:r>
            <a:r>
              <a:rPr lang="en-GB" altLang="en-US" dirty="0">
                <a:ea typeface="ＭＳ Ｐゴシック" panose="020B0600070205080204" pitchFamily="34" charset="-128"/>
              </a:rPr>
              <a:t> and </a:t>
            </a:r>
            <a:r>
              <a:rPr lang="en-GB" altLang="en-US" dirty="0" err="1">
                <a:ea typeface="ＭＳ Ｐゴシック" panose="020B0600070205080204" pitchFamily="34" charset="-128"/>
              </a:rPr>
              <a:t>Agrawala</a:t>
            </a:r>
            <a:r>
              <a:rPr lang="ja-JP" altLang="en-GB" dirty="0">
                <a:ea typeface="ＭＳ Ｐゴシック" panose="020B0600070205080204" pitchFamily="34" charset="-128"/>
              </a:rPr>
              <a:t>’</a:t>
            </a:r>
            <a:r>
              <a:rPr lang="en-GB" altLang="ja-JP" dirty="0">
                <a:ea typeface="ＭＳ Ｐゴシック" panose="020B0600070205080204" pitchFamily="34" charset="-128"/>
              </a:rPr>
              <a:t>s algorithm</a:t>
            </a:r>
            <a:endParaRPr lang="en-US" dirty="0"/>
          </a:p>
        </p:txBody>
      </p:sp>
      <p:sp>
        <p:nvSpPr>
          <p:cNvPr id="3" name="Content Placeholder 2"/>
          <p:cNvSpPr>
            <a:spLocks noGrp="1"/>
          </p:cNvSpPr>
          <p:nvPr>
            <p:ph idx="1"/>
          </p:nvPr>
        </p:nvSpPr>
        <p:spPr/>
        <p:txBody>
          <a:bodyPr>
            <a:normAutofit/>
          </a:bodyPr>
          <a:lstStyle/>
          <a:p>
            <a:r>
              <a:rPr lang="en-US" sz="2400" dirty="0"/>
              <a:t>Granting entry takes 2(N-1) messages, N-1 to multicast request and N-1 replies. Bandwidth consumption is high.</a:t>
            </a:r>
          </a:p>
          <a:p>
            <a:r>
              <a:rPr lang="en-US" sz="2400" dirty="0"/>
              <a:t>Client delay is again 1 round trip time</a:t>
            </a:r>
          </a:p>
          <a:p>
            <a:r>
              <a:rPr lang="en-US" sz="2400" dirty="0"/>
              <a:t>Synchronization delay is one message transmission time</a:t>
            </a:r>
            <a:r>
              <a:rPr lang="en-US" sz="2400" dirty="0" smtClean="0"/>
              <a:t>.</a:t>
            </a:r>
          </a:p>
          <a:p>
            <a:r>
              <a:rPr lang="en-US" sz="2400" dirty="0"/>
              <a:t>This algorithm achieves </a:t>
            </a:r>
            <a:r>
              <a:rPr lang="en-US" sz="2400" dirty="0" smtClean="0"/>
              <a:t>ME1, ME2 </a:t>
            </a:r>
            <a:r>
              <a:rPr lang="en-US" sz="2400" dirty="0"/>
              <a:t>and ME3</a:t>
            </a:r>
            <a:r>
              <a:rPr lang="en-US" sz="2400" i="1" dirty="0"/>
              <a:t>.</a:t>
            </a:r>
            <a:endParaRPr lang="en-US" sz="2400" dirty="0"/>
          </a:p>
        </p:txBody>
      </p:sp>
    </p:spTree>
    <p:extLst>
      <p:ext uri="{BB962C8B-B14F-4D97-AF65-F5344CB8AC3E}">
        <p14:creationId xmlns:p14="http://schemas.microsoft.com/office/powerpoint/2010/main" val="2977223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err="1">
                <a:ea typeface="ＭＳ Ｐゴシック" panose="020B0600070205080204" pitchFamily="34" charset="-128"/>
              </a:rPr>
              <a:t>Maekawa</a:t>
            </a:r>
            <a:r>
              <a:rPr lang="ja-JP" altLang="en-GB" dirty="0">
                <a:ea typeface="ＭＳ Ｐゴシック" panose="020B0600070205080204" pitchFamily="34" charset="-128"/>
              </a:rPr>
              <a:t>’</a:t>
            </a:r>
            <a:r>
              <a:rPr lang="en-GB" altLang="ja-JP" dirty="0">
                <a:ea typeface="ＭＳ Ｐゴシック" panose="020B0600070205080204" pitchFamily="34" charset="-128"/>
              </a:rPr>
              <a:t>s voting algorithm</a:t>
            </a:r>
            <a:endParaRPr lang="en-US" dirty="0"/>
          </a:p>
        </p:txBody>
      </p:sp>
      <p:sp>
        <p:nvSpPr>
          <p:cNvPr id="3" name="Content Placeholder 2"/>
          <p:cNvSpPr>
            <a:spLocks noGrp="1"/>
          </p:cNvSpPr>
          <p:nvPr>
            <p:ph idx="1"/>
          </p:nvPr>
        </p:nvSpPr>
        <p:spPr/>
        <p:txBody>
          <a:bodyPr>
            <a:normAutofit/>
          </a:bodyPr>
          <a:lstStyle/>
          <a:p>
            <a:r>
              <a:rPr lang="en-US" dirty="0" err="1"/>
              <a:t>Maekawa</a:t>
            </a:r>
            <a:r>
              <a:rPr lang="en-US" dirty="0"/>
              <a:t> [1985] observed that in order for a process </a:t>
            </a:r>
            <a:r>
              <a:rPr lang="en-US" dirty="0" smtClean="0"/>
              <a:t>to enter </a:t>
            </a:r>
            <a:r>
              <a:rPr lang="en-US" dirty="0"/>
              <a:t>a critical section, it is not necessary for all of its peers to grant it access. </a:t>
            </a:r>
            <a:endParaRPr lang="en-US" dirty="0" smtClean="0"/>
          </a:p>
          <a:p>
            <a:r>
              <a:rPr lang="en-US" dirty="0" smtClean="0"/>
              <a:t>Processes need </a:t>
            </a:r>
            <a:r>
              <a:rPr lang="en-US" dirty="0"/>
              <a:t>only obtain permission to enter from </a:t>
            </a:r>
            <a:r>
              <a:rPr lang="en-US" i="1" dirty="0"/>
              <a:t>subsets </a:t>
            </a:r>
            <a:r>
              <a:rPr lang="en-US" dirty="0"/>
              <a:t>of their peers, as long as the </a:t>
            </a:r>
            <a:r>
              <a:rPr lang="en-US" dirty="0" smtClean="0"/>
              <a:t>subsets used </a:t>
            </a:r>
            <a:r>
              <a:rPr lang="en-US" dirty="0"/>
              <a:t>by any two processes overlap. </a:t>
            </a:r>
            <a:endParaRPr lang="en-US" dirty="0" smtClean="0"/>
          </a:p>
          <a:p>
            <a:r>
              <a:rPr lang="en-US" dirty="0" smtClean="0"/>
              <a:t>We </a:t>
            </a:r>
            <a:r>
              <a:rPr lang="en-US" dirty="0"/>
              <a:t>can think of processes as voting for one </a:t>
            </a:r>
            <a:r>
              <a:rPr lang="en-US" dirty="0" smtClean="0"/>
              <a:t>another to </a:t>
            </a:r>
            <a:r>
              <a:rPr lang="en-US" dirty="0"/>
              <a:t>enter the critical section</a:t>
            </a:r>
            <a:r>
              <a:rPr lang="en-US" dirty="0" smtClean="0"/>
              <a:t>.</a:t>
            </a:r>
          </a:p>
          <a:p>
            <a:r>
              <a:rPr lang="en-US" dirty="0" smtClean="0"/>
              <a:t> </a:t>
            </a:r>
            <a:r>
              <a:rPr lang="en-US" dirty="0"/>
              <a:t>A ‘candidate’ process must collect sufficient votes to enter.</a:t>
            </a:r>
          </a:p>
          <a:p>
            <a:r>
              <a:rPr lang="en-US" dirty="0"/>
              <a:t>Processes in the intersection of two sets of voters ensure the safety property ME1, </a:t>
            </a:r>
            <a:endParaRPr lang="en-US" dirty="0" smtClean="0"/>
          </a:p>
          <a:p>
            <a:pPr lvl="1"/>
            <a:r>
              <a:rPr lang="en-US" dirty="0" smtClean="0"/>
              <a:t>at </a:t>
            </a:r>
            <a:r>
              <a:rPr lang="en-US" dirty="0"/>
              <a:t>most one process can enter the critical section, by casting their votes for only </a:t>
            </a:r>
            <a:r>
              <a:rPr lang="en-US" dirty="0" smtClean="0"/>
              <a:t>one candidate</a:t>
            </a:r>
            <a:r>
              <a:rPr lang="en-US" dirty="0"/>
              <a:t>.</a:t>
            </a:r>
          </a:p>
        </p:txBody>
      </p:sp>
    </p:spTree>
    <p:extLst>
      <p:ext uri="{BB962C8B-B14F-4D97-AF65-F5344CB8AC3E}">
        <p14:creationId xmlns:p14="http://schemas.microsoft.com/office/powerpoint/2010/main" val="3456514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GB" altLang="en-US" smtClean="0">
                <a:ea typeface="ＭＳ Ｐゴシック" panose="020B0600070205080204" pitchFamily="34" charset="-128"/>
              </a:rPr>
              <a:t>Maekawa</a:t>
            </a:r>
            <a:r>
              <a:rPr lang="ja-JP" altLang="en-GB" smtClean="0">
                <a:ea typeface="ＭＳ Ｐゴシック" panose="020B0600070205080204" pitchFamily="34" charset="-128"/>
              </a:rPr>
              <a:t>’</a:t>
            </a:r>
            <a:r>
              <a:rPr lang="en-GB" altLang="ja-JP" smtClean="0">
                <a:ea typeface="ＭＳ Ｐゴシック" panose="020B0600070205080204" pitchFamily="34" charset="-128"/>
              </a:rPr>
              <a:t>s voting algorithm</a:t>
            </a:r>
            <a:endParaRPr lang="en-US" altLang="en-US" smtClean="0">
              <a:ea typeface="ＭＳ Ｐゴシック" panose="020B0600070205080204" pitchFamily="34" charset="-128"/>
            </a:endParaRPr>
          </a:p>
        </p:txBody>
      </p:sp>
      <p:sp>
        <p:nvSpPr>
          <p:cNvPr id="25602" name="Content Placeholder 2"/>
          <p:cNvSpPr>
            <a:spLocks noGrp="1"/>
          </p:cNvSpPr>
          <p:nvPr>
            <p:ph idx="1"/>
          </p:nvPr>
        </p:nvSpPr>
        <p:spPr>
          <a:xfrm>
            <a:off x="1944688" y="1239839"/>
            <a:ext cx="8178800" cy="1635125"/>
          </a:xfrm>
        </p:spPr>
        <p:txBody>
          <a:bodyPr/>
          <a:lstStyle/>
          <a:p>
            <a:r>
              <a:rPr lang="en-US" altLang="en-US">
                <a:ea typeface="ＭＳ Ｐゴシック" panose="020B0600070205080204" pitchFamily="34" charset="-128"/>
              </a:rPr>
              <a:t>A voting set Vi associated with each process pi.</a:t>
            </a:r>
          </a:p>
          <a:p>
            <a:r>
              <a:rPr lang="en-US" altLang="en-US">
                <a:ea typeface="ＭＳ Ｐゴシック" panose="020B0600070205080204" pitchFamily="34" charset="-128"/>
              </a:rPr>
              <a:t> there is at least one common member of any two voting sets, the size of all voting set are the same size to be fair.</a:t>
            </a:r>
          </a:p>
          <a:p>
            <a:r>
              <a:rPr lang="en-US" altLang="en-US">
                <a:ea typeface="ＭＳ Ｐゴシック" panose="020B0600070205080204" pitchFamily="34" charset="-128"/>
              </a:rPr>
              <a:t>The optimal solution to minimizes K is K~sqrt(N) and M=K. </a:t>
            </a:r>
          </a:p>
        </p:txBody>
      </p:sp>
      <p:graphicFrame>
        <p:nvGraphicFramePr>
          <p:cNvPr id="25604" name="Object 3"/>
          <p:cNvGraphicFramePr>
            <a:graphicFrameLocks noChangeAspect="1"/>
          </p:cNvGraphicFramePr>
          <p:nvPr/>
        </p:nvGraphicFramePr>
        <p:xfrm>
          <a:off x="2141538" y="2541588"/>
          <a:ext cx="8172450" cy="3840162"/>
        </p:xfrm>
        <a:graphic>
          <a:graphicData uri="http://schemas.openxmlformats.org/presentationml/2006/ole">
            <mc:AlternateContent xmlns:mc="http://schemas.openxmlformats.org/markup-compatibility/2006">
              <mc:Choice xmlns:v="urn:schemas-microsoft-com:vml" Requires="v">
                <p:oleObj spid="_x0000_s3106" name="Equation" r:id="rId3" imgW="3162300" imgH="1485900" progId="Equation.3">
                  <p:embed/>
                </p:oleObj>
              </mc:Choice>
              <mc:Fallback>
                <p:oleObj name="Equation" r:id="rId3" imgW="3162300" imgH="1485900" progId="Equation.3">
                  <p:embed/>
                  <p:pic>
                    <p:nvPicPr>
                      <p:cNvPr id="2560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538" y="2541588"/>
                        <a:ext cx="8172450" cy="3840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579010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831566" y="2002971"/>
            <a:ext cx="8915400" cy="3777622"/>
          </a:xfrm>
        </p:spPr>
        <p:txBody>
          <a:bodyPr>
            <a:noAutofit/>
          </a:bodyPr>
          <a:lstStyle/>
          <a:p>
            <a:r>
              <a:rPr lang="en-US" sz="2000" dirty="0"/>
              <a:t>protocol</a:t>
            </a:r>
          </a:p>
          <a:p>
            <a:pPr lvl="1"/>
            <a:r>
              <a:rPr lang="en-US" sz="2000" dirty="0" smtClean="0"/>
              <a:t> </a:t>
            </a:r>
            <a:r>
              <a:rPr lang="en-US" sz="2000" dirty="0"/>
              <a:t>to obtain entry to critical section, pi sends request messages to all </a:t>
            </a:r>
            <a:r>
              <a:rPr lang="en-US" sz="2000" dirty="0" smtClean="0"/>
              <a:t>K-1 members </a:t>
            </a:r>
            <a:r>
              <a:rPr lang="en-US" sz="2000" dirty="0"/>
              <a:t>of voting set Vi</a:t>
            </a:r>
          </a:p>
          <a:p>
            <a:pPr lvl="1"/>
            <a:r>
              <a:rPr lang="en-US" sz="2000" dirty="0" smtClean="0"/>
              <a:t> </a:t>
            </a:r>
            <a:r>
              <a:rPr lang="en-US" sz="2000" dirty="0"/>
              <a:t>cannot enter until K-1 replies received</a:t>
            </a:r>
          </a:p>
          <a:p>
            <a:pPr lvl="1"/>
            <a:r>
              <a:rPr lang="en-US" sz="2000" dirty="0" smtClean="0"/>
              <a:t>when </a:t>
            </a:r>
            <a:r>
              <a:rPr lang="en-US" sz="2000" dirty="0"/>
              <a:t>leaving critical section, send release to all members of Vi</a:t>
            </a:r>
          </a:p>
          <a:p>
            <a:pPr lvl="1"/>
            <a:r>
              <a:rPr lang="en-US" sz="2000" dirty="0" smtClean="0"/>
              <a:t> </a:t>
            </a:r>
            <a:r>
              <a:rPr lang="en-US" sz="2000" dirty="0"/>
              <a:t>when receiving request</a:t>
            </a:r>
          </a:p>
          <a:p>
            <a:pPr lvl="2"/>
            <a:r>
              <a:rPr lang="en-US" sz="2000" dirty="0" smtClean="0"/>
              <a:t>if </a:t>
            </a:r>
            <a:r>
              <a:rPr lang="en-US" sz="2000" dirty="0"/>
              <a:t>state = HELD or already replied (voted) since last request</a:t>
            </a:r>
          </a:p>
          <a:p>
            <a:pPr lvl="3"/>
            <a:r>
              <a:rPr lang="en-US" sz="2000" dirty="0" smtClean="0"/>
              <a:t>*	 </a:t>
            </a:r>
            <a:r>
              <a:rPr lang="en-US" sz="2000" dirty="0"/>
              <a:t>then queue request</a:t>
            </a:r>
          </a:p>
          <a:p>
            <a:pPr lvl="2"/>
            <a:r>
              <a:rPr lang="en-US" sz="2000" dirty="0" smtClean="0"/>
              <a:t>else </a:t>
            </a:r>
            <a:r>
              <a:rPr lang="en-US" sz="2000" dirty="0"/>
              <a:t>immediately send reply</a:t>
            </a:r>
          </a:p>
          <a:p>
            <a:pPr lvl="1"/>
            <a:r>
              <a:rPr lang="en-US" sz="2000" dirty="0" smtClean="0"/>
              <a:t> </a:t>
            </a:r>
            <a:r>
              <a:rPr lang="en-US" sz="2000" dirty="0"/>
              <a:t>when receiving release</a:t>
            </a:r>
          </a:p>
          <a:p>
            <a:pPr lvl="2"/>
            <a:r>
              <a:rPr lang="en-US" sz="2000" dirty="0" smtClean="0"/>
              <a:t>remove </a:t>
            </a:r>
            <a:r>
              <a:rPr lang="en-US" sz="2000" dirty="0"/>
              <a:t>request at head of queue and send reply</a:t>
            </a:r>
          </a:p>
        </p:txBody>
      </p:sp>
    </p:spTree>
    <p:extLst>
      <p:ext uri="{BB962C8B-B14F-4D97-AF65-F5344CB8AC3E}">
        <p14:creationId xmlns:p14="http://schemas.microsoft.com/office/powerpoint/2010/main" val="3415022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43367" y="0"/>
            <a:ext cx="8911687" cy="1280890"/>
          </a:xfrm>
        </p:spPr>
        <p:txBody>
          <a:bodyPr/>
          <a:lstStyle/>
          <a:p>
            <a:r>
              <a:rPr lang="en-GB" altLang="en-US" dirty="0" err="1" smtClean="0">
                <a:ea typeface="ＭＳ Ｐゴシック" panose="020B0600070205080204" pitchFamily="34" charset="-128"/>
              </a:rPr>
              <a:t>Maekawa</a:t>
            </a:r>
            <a:r>
              <a:rPr lang="ja-JP" altLang="en-GB" dirty="0" smtClean="0">
                <a:ea typeface="ＭＳ Ｐゴシック" panose="020B0600070205080204" pitchFamily="34" charset="-128"/>
              </a:rPr>
              <a:t>’</a:t>
            </a:r>
            <a:r>
              <a:rPr lang="en-GB" altLang="ja-JP" dirty="0" smtClean="0">
                <a:ea typeface="ＭＳ Ｐゴシック" panose="020B0600070205080204" pitchFamily="34" charset="-128"/>
              </a:rPr>
              <a:t>s algorithm – part 1</a:t>
            </a:r>
            <a:endParaRPr lang="en-GB" altLang="en-US" dirty="0" smtClean="0">
              <a:ea typeface="ＭＳ Ｐゴシック" panose="020B0600070205080204" pitchFamily="34" charset="-128"/>
            </a:endParaRPr>
          </a:p>
        </p:txBody>
      </p:sp>
      <p:sp>
        <p:nvSpPr>
          <p:cNvPr id="26627" name="Text Box 256"/>
          <p:cNvSpPr txBox="1">
            <a:spLocks noChangeArrowheads="1"/>
          </p:cNvSpPr>
          <p:nvPr/>
        </p:nvSpPr>
        <p:spPr bwMode="auto">
          <a:xfrm>
            <a:off x="2047875" y="1328738"/>
            <a:ext cx="4275138" cy="519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93675" algn="l"/>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1pPr>
            <a:lvl2pPr marL="742950" indent="-285750">
              <a:tabLst>
                <a:tab pos="193675" algn="l"/>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2pPr>
            <a:lvl3pPr marL="1143000" indent="-228600">
              <a:tabLst>
                <a:tab pos="193675" algn="l"/>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3pPr>
            <a:lvl4pPr marL="1600200" indent="-228600">
              <a:tabLst>
                <a:tab pos="193675" algn="l"/>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4pPr>
            <a:lvl5pPr marL="2057400" indent="-228600">
              <a:tabLst>
                <a:tab pos="193675" algn="l"/>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193675" algn="l"/>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193675" algn="l"/>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193675" algn="l"/>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193675" algn="l"/>
                <a:tab pos="385763" algn="l"/>
                <a:tab pos="758825" algn="l"/>
                <a:tab pos="1146175" algn="l"/>
                <a:tab pos="1519238" algn="l"/>
              </a:tabLst>
              <a:defRPr sz="2400">
                <a:solidFill>
                  <a:schemeClr val="tx1"/>
                </a:solidFill>
                <a:latin typeface="Times" panose="02020603050405020304" pitchFamily="18" charset="0"/>
                <a:ea typeface="ＭＳ Ｐゴシック" panose="020B0600070205080204" pitchFamily="34" charset="-128"/>
              </a:defRPr>
            </a:lvl9pPr>
          </a:lstStyle>
          <a:p>
            <a:r>
              <a:rPr lang="en-GB" altLang="en-US" sz="1800" i="1" dirty="0">
                <a:solidFill>
                  <a:srgbClr val="000000"/>
                </a:solidFill>
              </a:rPr>
              <a:t>On initialization</a:t>
            </a:r>
          </a:p>
          <a:p>
            <a:r>
              <a:rPr lang="en-GB" altLang="en-US" sz="1800" i="1" dirty="0">
                <a:solidFill>
                  <a:srgbClr val="000000"/>
                </a:solidFill>
              </a:rPr>
              <a:t>	state</a:t>
            </a:r>
            <a:r>
              <a:rPr lang="en-GB" altLang="en-US" sz="1800" dirty="0">
                <a:solidFill>
                  <a:srgbClr val="000000"/>
                </a:solidFill>
              </a:rPr>
              <a:t> := RELEASED;</a:t>
            </a:r>
          </a:p>
          <a:p>
            <a:r>
              <a:rPr lang="en-GB" altLang="en-US" sz="1800" i="1" dirty="0">
                <a:solidFill>
                  <a:srgbClr val="000000"/>
                </a:solidFill>
              </a:rPr>
              <a:t>	voted</a:t>
            </a:r>
            <a:r>
              <a:rPr lang="en-GB" altLang="en-US" sz="1800" dirty="0">
                <a:solidFill>
                  <a:srgbClr val="000000"/>
                </a:solidFill>
              </a:rPr>
              <a:t> := FALSE;</a:t>
            </a:r>
          </a:p>
          <a:p>
            <a:pPr>
              <a:lnSpc>
                <a:spcPct val="120000"/>
              </a:lnSpc>
            </a:pPr>
            <a:r>
              <a:rPr lang="en-GB" altLang="en-US" sz="1800" i="1" dirty="0">
                <a:solidFill>
                  <a:srgbClr val="000000"/>
                </a:solidFill>
              </a:rPr>
              <a:t>For p</a:t>
            </a:r>
            <a:r>
              <a:rPr lang="en-GB" altLang="en-US" sz="1800" i="1" baseline="-25000" dirty="0">
                <a:solidFill>
                  <a:srgbClr val="000000"/>
                </a:solidFill>
              </a:rPr>
              <a:t>i</a:t>
            </a:r>
            <a:r>
              <a:rPr lang="en-GB" altLang="en-US" sz="1800" dirty="0">
                <a:solidFill>
                  <a:srgbClr val="000000"/>
                </a:solidFill>
              </a:rPr>
              <a:t> </a:t>
            </a:r>
            <a:r>
              <a:rPr lang="en-GB" altLang="en-US" sz="1800" i="1" dirty="0">
                <a:solidFill>
                  <a:srgbClr val="000000"/>
                </a:solidFill>
              </a:rPr>
              <a:t>to enter the critical section</a:t>
            </a:r>
          </a:p>
          <a:p>
            <a:r>
              <a:rPr lang="en-GB" altLang="en-US" sz="1800" i="1" dirty="0">
                <a:solidFill>
                  <a:srgbClr val="000000"/>
                </a:solidFill>
              </a:rPr>
              <a:t>	state</a:t>
            </a:r>
            <a:r>
              <a:rPr lang="en-GB" altLang="en-US" sz="1800" dirty="0">
                <a:solidFill>
                  <a:srgbClr val="000000"/>
                </a:solidFill>
              </a:rPr>
              <a:t> := WANTED;</a:t>
            </a:r>
          </a:p>
          <a:p>
            <a:r>
              <a:rPr lang="en-GB" altLang="en-US" sz="1800" dirty="0">
                <a:solidFill>
                  <a:srgbClr val="000000"/>
                </a:solidFill>
              </a:rPr>
              <a:t>	Multicast </a:t>
            </a:r>
            <a:r>
              <a:rPr lang="en-GB" altLang="en-US" sz="1800" i="1" dirty="0">
                <a:solidFill>
                  <a:srgbClr val="000000"/>
                </a:solidFill>
              </a:rPr>
              <a:t>request</a:t>
            </a:r>
            <a:r>
              <a:rPr lang="en-GB" altLang="en-US" sz="1800" dirty="0">
                <a:solidFill>
                  <a:srgbClr val="000000"/>
                </a:solidFill>
              </a:rPr>
              <a:t> to all processes in </a:t>
            </a:r>
            <a:r>
              <a:rPr lang="en-GB" altLang="en-US" sz="1800" i="1" dirty="0" smtClean="0">
                <a:solidFill>
                  <a:srgbClr val="000000"/>
                </a:solidFill>
              </a:rPr>
              <a:t>V</a:t>
            </a:r>
            <a:r>
              <a:rPr lang="en-GB" altLang="en-US" sz="1800" i="1" baseline="-25000" dirty="0" smtClean="0">
                <a:solidFill>
                  <a:srgbClr val="000000"/>
                </a:solidFill>
              </a:rPr>
              <a:t>i</a:t>
            </a:r>
            <a:endParaRPr lang="en-GB" altLang="en-US" sz="1800" dirty="0">
              <a:solidFill>
                <a:srgbClr val="000000"/>
              </a:solidFill>
            </a:endParaRPr>
          </a:p>
          <a:p>
            <a:r>
              <a:rPr lang="en-GB" altLang="en-US" sz="1800" i="1" dirty="0">
                <a:solidFill>
                  <a:srgbClr val="000000"/>
                </a:solidFill>
              </a:rPr>
              <a:t>	Wait until</a:t>
            </a:r>
            <a:r>
              <a:rPr lang="en-GB" altLang="en-US" sz="1800" dirty="0">
                <a:solidFill>
                  <a:srgbClr val="000000"/>
                </a:solidFill>
              </a:rPr>
              <a:t> (number of replies received = </a:t>
            </a:r>
            <a:r>
              <a:rPr lang="en-GB" altLang="en-US" sz="1800" i="1" dirty="0" smtClean="0">
                <a:solidFill>
                  <a:srgbClr val="000000"/>
                </a:solidFill>
              </a:rPr>
              <a:t>K</a:t>
            </a:r>
            <a:r>
              <a:rPr lang="en-GB" altLang="en-US" sz="1800" dirty="0" smtClean="0">
                <a:solidFill>
                  <a:srgbClr val="000000"/>
                </a:solidFill>
              </a:rPr>
              <a:t>);</a:t>
            </a:r>
            <a:endParaRPr lang="en-GB" altLang="en-US" sz="1800" dirty="0">
              <a:solidFill>
                <a:srgbClr val="000000"/>
              </a:solidFill>
            </a:endParaRPr>
          </a:p>
          <a:p>
            <a:r>
              <a:rPr lang="en-GB" altLang="en-US" sz="1800" i="1" dirty="0">
                <a:solidFill>
                  <a:srgbClr val="000000"/>
                </a:solidFill>
              </a:rPr>
              <a:t>	state</a:t>
            </a:r>
            <a:r>
              <a:rPr lang="en-GB" altLang="en-US" sz="1800" dirty="0">
                <a:solidFill>
                  <a:srgbClr val="000000"/>
                </a:solidFill>
              </a:rPr>
              <a:t> := HELD;</a:t>
            </a:r>
          </a:p>
          <a:p>
            <a:pPr>
              <a:spcBef>
                <a:spcPts val="500"/>
              </a:spcBef>
            </a:pPr>
            <a:r>
              <a:rPr lang="en-GB" altLang="en-US" sz="1800" i="1" dirty="0">
                <a:solidFill>
                  <a:srgbClr val="000000"/>
                </a:solidFill>
              </a:rPr>
              <a:t>On receipt</a:t>
            </a:r>
            <a:r>
              <a:rPr lang="en-GB" altLang="en-US" sz="1800" dirty="0">
                <a:solidFill>
                  <a:srgbClr val="000000"/>
                </a:solidFill>
              </a:rPr>
              <a:t> </a:t>
            </a:r>
            <a:r>
              <a:rPr lang="en-GB" altLang="en-US" sz="1800" i="1" dirty="0">
                <a:solidFill>
                  <a:srgbClr val="000000"/>
                </a:solidFill>
              </a:rPr>
              <a:t>of a request from</a:t>
            </a:r>
            <a:r>
              <a:rPr lang="en-GB" altLang="en-US" sz="1800" dirty="0">
                <a:solidFill>
                  <a:srgbClr val="000000"/>
                </a:solidFill>
              </a:rPr>
              <a:t> </a:t>
            </a:r>
            <a:r>
              <a:rPr lang="en-GB" altLang="en-US" sz="1800" i="1" dirty="0">
                <a:solidFill>
                  <a:srgbClr val="000000"/>
                </a:solidFill>
              </a:rPr>
              <a:t>p</a:t>
            </a:r>
            <a:r>
              <a:rPr lang="en-GB" altLang="en-US" sz="1800" i="1" baseline="-25000" dirty="0">
                <a:solidFill>
                  <a:srgbClr val="000000"/>
                </a:solidFill>
              </a:rPr>
              <a:t>i</a:t>
            </a:r>
            <a:r>
              <a:rPr lang="en-GB" altLang="en-US" sz="1800" i="1" dirty="0">
                <a:solidFill>
                  <a:srgbClr val="000000"/>
                </a:solidFill>
              </a:rPr>
              <a:t> at </a:t>
            </a:r>
            <a:r>
              <a:rPr lang="en-GB" altLang="en-US" sz="1800" i="1" dirty="0" err="1">
                <a:solidFill>
                  <a:srgbClr val="000000"/>
                </a:solidFill>
              </a:rPr>
              <a:t>p</a:t>
            </a:r>
            <a:r>
              <a:rPr lang="en-GB" altLang="en-US" sz="1800" i="1" baseline="-25000" dirty="0" err="1">
                <a:solidFill>
                  <a:srgbClr val="000000"/>
                </a:solidFill>
              </a:rPr>
              <a:t>j</a:t>
            </a:r>
            <a:endParaRPr lang="en-GB" altLang="en-US" sz="1800" i="1" dirty="0">
              <a:solidFill>
                <a:srgbClr val="000000"/>
              </a:solidFill>
            </a:endParaRPr>
          </a:p>
          <a:p>
            <a:r>
              <a:rPr lang="en-GB" altLang="en-US" sz="1800" i="1" dirty="0">
                <a:solidFill>
                  <a:srgbClr val="000000"/>
                </a:solidFill>
              </a:rPr>
              <a:t>	if </a:t>
            </a:r>
            <a:r>
              <a:rPr lang="en-GB" altLang="en-US" sz="1800" dirty="0">
                <a:solidFill>
                  <a:srgbClr val="000000"/>
                </a:solidFill>
              </a:rPr>
              <a:t>(</a:t>
            </a:r>
            <a:r>
              <a:rPr lang="en-GB" altLang="en-US" sz="1800" i="1" dirty="0">
                <a:solidFill>
                  <a:srgbClr val="000000"/>
                </a:solidFill>
              </a:rPr>
              <a:t>state</a:t>
            </a:r>
            <a:r>
              <a:rPr lang="en-GB" altLang="en-US" sz="1800" dirty="0">
                <a:solidFill>
                  <a:srgbClr val="000000"/>
                </a:solidFill>
              </a:rPr>
              <a:t> = HELD </a:t>
            </a:r>
            <a:r>
              <a:rPr lang="en-GB" altLang="en-US" sz="1800" i="1" dirty="0">
                <a:solidFill>
                  <a:srgbClr val="000000"/>
                </a:solidFill>
              </a:rPr>
              <a:t>or</a:t>
            </a:r>
            <a:r>
              <a:rPr lang="en-GB" altLang="en-US" sz="1800" dirty="0">
                <a:solidFill>
                  <a:srgbClr val="000000"/>
                </a:solidFill>
              </a:rPr>
              <a:t> </a:t>
            </a:r>
            <a:r>
              <a:rPr lang="en-GB" altLang="en-US" sz="1800" i="1" dirty="0">
                <a:solidFill>
                  <a:srgbClr val="000000"/>
                </a:solidFill>
              </a:rPr>
              <a:t>voted</a:t>
            </a:r>
            <a:r>
              <a:rPr lang="en-GB" altLang="en-US" sz="1800" dirty="0">
                <a:solidFill>
                  <a:srgbClr val="000000"/>
                </a:solidFill>
              </a:rPr>
              <a:t> = TRUE)</a:t>
            </a:r>
          </a:p>
          <a:p>
            <a:r>
              <a:rPr lang="en-GB" altLang="en-US" sz="1800" i="1" dirty="0">
                <a:solidFill>
                  <a:srgbClr val="000000"/>
                </a:solidFill>
              </a:rPr>
              <a:t>	then</a:t>
            </a:r>
            <a:r>
              <a:rPr lang="en-GB" altLang="en-US" sz="1800" b="1" dirty="0">
                <a:solidFill>
                  <a:srgbClr val="000000"/>
                </a:solidFill>
              </a:rPr>
              <a:t> </a:t>
            </a:r>
            <a:endParaRPr lang="en-GB" altLang="en-US" sz="1800" dirty="0">
              <a:solidFill>
                <a:srgbClr val="000000"/>
              </a:solidFill>
            </a:endParaRPr>
          </a:p>
          <a:p>
            <a:r>
              <a:rPr lang="en-GB" altLang="en-US" sz="1800" dirty="0">
                <a:solidFill>
                  <a:srgbClr val="000000"/>
                </a:solidFill>
              </a:rPr>
              <a:t>		queue </a:t>
            </a:r>
            <a:r>
              <a:rPr lang="en-GB" altLang="en-US" sz="1800" i="1" dirty="0">
                <a:solidFill>
                  <a:srgbClr val="000000"/>
                </a:solidFill>
              </a:rPr>
              <a:t>request</a:t>
            </a:r>
            <a:r>
              <a:rPr lang="en-GB" altLang="en-US" sz="1800" dirty="0">
                <a:solidFill>
                  <a:srgbClr val="000000"/>
                </a:solidFill>
              </a:rPr>
              <a:t> from </a:t>
            </a:r>
            <a:r>
              <a:rPr lang="en-GB" altLang="en-US" sz="1800" i="1" dirty="0">
                <a:solidFill>
                  <a:srgbClr val="000000"/>
                </a:solidFill>
              </a:rPr>
              <a:t>p</a:t>
            </a:r>
            <a:r>
              <a:rPr lang="en-GB" altLang="en-US" sz="1800" i="1" baseline="-25000" dirty="0">
                <a:solidFill>
                  <a:srgbClr val="000000"/>
                </a:solidFill>
              </a:rPr>
              <a:t>i</a:t>
            </a:r>
            <a:r>
              <a:rPr lang="en-GB" altLang="en-US" sz="1800" dirty="0">
                <a:solidFill>
                  <a:srgbClr val="000000"/>
                </a:solidFill>
              </a:rPr>
              <a:t> without replying; </a:t>
            </a:r>
          </a:p>
          <a:p>
            <a:r>
              <a:rPr lang="en-GB" altLang="en-US" sz="1800" i="1" dirty="0">
                <a:solidFill>
                  <a:srgbClr val="000000"/>
                </a:solidFill>
              </a:rPr>
              <a:t>	else</a:t>
            </a:r>
            <a:r>
              <a:rPr lang="en-GB" altLang="en-US" sz="1800" dirty="0">
                <a:solidFill>
                  <a:srgbClr val="000000"/>
                </a:solidFill>
              </a:rPr>
              <a:t> </a:t>
            </a:r>
          </a:p>
          <a:p>
            <a:r>
              <a:rPr lang="en-GB" altLang="en-US" sz="1800" dirty="0">
                <a:solidFill>
                  <a:srgbClr val="000000"/>
                </a:solidFill>
              </a:rPr>
              <a:t>		send </a:t>
            </a:r>
            <a:r>
              <a:rPr lang="en-GB" altLang="en-US" sz="1800" i="1" dirty="0">
                <a:solidFill>
                  <a:srgbClr val="000000"/>
                </a:solidFill>
              </a:rPr>
              <a:t>reply</a:t>
            </a:r>
            <a:r>
              <a:rPr lang="en-GB" altLang="en-US" sz="1800" dirty="0">
                <a:solidFill>
                  <a:srgbClr val="000000"/>
                </a:solidFill>
              </a:rPr>
              <a:t> to </a:t>
            </a:r>
            <a:r>
              <a:rPr lang="en-GB" altLang="en-US" sz="1800" i="1" dirty="0">
                <a:solidFill>
                  <a:srgbClr val="000000"/>
                </a:solidFill>
              </a:rPr>
              <a:t>p</a:t>
            </a:r>
            <a:r>
              <a:rPr lang="en-GB" altLang="en-US" sz="1800" i="1" baseline="-25000" dirty="0">
                <a:solidFill>
                  <a:srgbClr val="000000"/>
                </a:solidFill>
              </a:rPr>
              <a:t>i</a:t>
            </a:r>
            <a:r>
              <a:rPr lang="en-GB" altLang="en-US" sz="1800" dirty="0">
                <a:solidFill>
                  <a:srgbClr val="000000"/>
                </a:solidFill>
              </a:rPr>
              <a:t>;</a:t>
            </a:r>
          </a:p>
          <a:p>
            <a:r>
              <a:rPr lang="en-GB" altLang="en-US" sz="1800" i="1" dirty="0">
                <a:solidFill>
                  <a:srgbClr val="000000"/>
                </a:solidFill>
              </a:rPr>
              <a:t>		voted</a:t>
            </a:r>
            <a:r>
              <a:rPr lang="en-GB" altLang="en-US" sz="1800" dirty="0">
                <a:solidFill>
                  <a:srgbClr val="000000"/>
                </a:solidFill>
              </a:rPr>
              <a:t> := TRUE;</a:t>
            </a:r>
          </a:p>
          <a:p>
            <a:r>
              <a:rPr lang="en-GB" altLang="en-US" sz="1800" i="1" dirty="0">
                <a:solidFill>
                  <a:srgbClr val="000000"/>
                </a:solidFill>
              </a:rPr>
              <a:t>	end if</a:t>
            </a:r>
            <a:endParaRPr lang="en-GB" altLang="en-US" sz="1800" dirty="0"/>
          </a:p>
          <a:p>
            <a:endParaRPr lang="en-GB" altLang="en-US" sz="1800" dirty="0">
              <a:solidFill>
                <a:srgbClr val="000000"/>
              </a:solidFill>
            </a:endParaRPr>
          </a:p>
        </p:txBody>
      </p:sp>
      <p:sp>
        <p:nvSpPr>
          <p:cNvPr id="26628" name="Text Box 259"/>
          <p:cNvSpPr txBox="1">
            <a:spLocks noChangeArrowheads="1"/>
          </p:cNvSpPr>
          <p:nvPr/>
        </p:nvSpPr>
        <p:spPr bwMode="auto">
          <a:xfrm>
            <a:off x="6515101" y="1341439"/>
            <a:ext cx="3927475" cy="485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93675" algn="l"/>
                <a:tab pos="385763" algn="l"/>
                <a:tab pos="758825" algn="l"/>
                <a:tab pos="1146175" algn="l"/>
              </a:tabLst>
              <a:defRPr sz="2400">
                <a:solidFill>
                  <a:schemeClr val="tx1"/>
                </a:solidFill>
                <a:latin typeface="Times" panose="02020603050405020304" pitchFamily="18" charset="0"/>
                <a:ea typeface="ＭＳ Ｐゴシック" panose="020B0600070205080204" pitchFamily="34" charset="-128"/>
              </a:defRPr>
            </a:lvl1pPr>
            <a:lvl2pPr marL="742950" indent="-285750">
              <a:tabLst>
                <a:tab pos="193675" algn="l"/>
                <a:tab pos="385763" algn="l"/>
                <a:tab pos="758825" algn="l"/>
                <a:tab pos="1146175" algn="l"/>
              </a:tabLst>
              <a:defRPr sz="2400">
                <a:solidFill>
                  <a:schemeClr val="tx1"/>
                </a:solidFill>
                <a:latin typeface="Times" panose="02020603050405020304" pitchFamily="18" charset="0"/>
                <a:ea typeface="ＭＳ Ｐゴシック" panose="020B0600070205080204" pitchFamily="34" charset="-128"/>
              </a:defRPr>
            </a:lvl2pPr>
            <a:lvl3pPr marL="1143000" indent="-228600">
              <a:tabLst>
                <a:tab pos="193675" algn="l"/>
                <a:tab pos="385763" algn="l"/>
                <a:tab pos="758825" algn="l"/>
                <a:tab pos="1146175" algn="l"/>
              </a:tabLst>
              <a:defRPr sz="2400">
                <a:solidFill>
                  <a:schemeClr val="tx1"/>
                </a:solidFill>
                <a:latin typeface="Times" panose="02020603050405020304" pitchFamily="18" charset="0"/>
                <a:ea typeface="ＭＳ Ｐゴシック" panose="020B0600070205080204" pitchFamily="34" charset="-128"/>
              </a:defRPr>
            </a:lvl3pPr>
            <a:lvl4pPr marL="1600200" indent="-228600">
              <a:tabLst>
                <a:tab pos="193675" algn="l"/>
                <a:tab pos="385763" algn="l"/>
                <a:tab pos="758825" algn="l"/>
                <a:tab pos="1146175" algn="l"/>
              </a:tabLst>
              <a:defRPr sz="2400">
                <a:solidFill>
                  <a:schemeClr val="tx1"/>
                </a:solidFill>
                <a:latin typeface="Times" panose="02020603050405020304" pitchFamily="18" charset="0"/>
                <a:ea typeface="ＭＳ Ｐゴシック" panose="020B0600070205080204" pitchFamily="34" charset="-128"/>
              </a:defRPr>
            </a:lvl4pPr>
            <a:lvl5pPr marL="2057400" indent="-228600">
              <a:tabLst>
                <a:tab pos="193675" algn="l"/>
                <a:tab pos="385763" algn="l"/>
                <a:tab pos="758825" algn="l"/>
                <a:tab pos="1146175" algn="l"/>
              </a:tabLst>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193675" algn="l"/>
                <a:tab pos="385763" algn="l"/>
                <a:tab pos="758825" algn="l"/>
                <a:tab pos="1146175" algn="l"/>
              </a:tabLs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193675" algn="l"/>
                <a:tab pos="385763" algn="l"/>
                <a:tab pos="758825" algn="l"/>
                <a:tab pos="1146175" algn="l"/>
              </a:tabLs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193675" algn="l"/>
                <a:tab pos="385763" algn="l"/>
                <a:tab pos="758825" algn="l"/>
                <a:tab pos="1146175" algn="l"/>
              </a:tabLs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193675" algn="l"/>
                <a:tab pos="385763" algn="l"/>
                <a:tab pos="758825" algn="l"/>
                <a:tab pos="1146175" algn="l"/>
              </a:tabLst>
              <a:defRPr sz="24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GB" altLang="en-US" sz="2000" i="1" dirty="0">
                <a:solidFill>
                  <a:srgbClr val="000000"/>
                </a:solidFill>
              </a:rPr>
              <a:t>For p</a:t>
            </a:r>
            <a:r>
              <a:rPr lang="en-GB" altLang="en-US" sz="2000" i="1" baseline="-25000" dirty="0">
                <a:solidFill>
                  <a:srgbClr val="000000"/>
                </a:solidFill>
              </a:rPr>
              <a:t>i</a:t>
            </a:r>
            <a:r>
              <a:rPr lang="en-GB" altLang="en-US" sz="2000" i="1" dirty="0">
                <a:solidFill>
                  <a:srgbClr val="000000"/>
                </a:solidFill>
              </a:rPr>
              <a:t> to exit the critical section</a:t>
            </a:r>
          </a:p>
          <a:p>
            <a:r>
              <a:rPr lang="en-GB" altLang="en-US" sz="2000" i="1" dirty="0">
                <a:solidFill>
                  <a:srgbClr val="000000"/>
                </a:solidFill>
              </a:rPr>
              <a:t>	state</a:t>
            </a:r>
            <a:r>
              <a:rPr lang="en-GB" altLang="en-US" sz="2000" dirty="0">
                <a:solidFill>
                  <a:srgbClr val="000000"/>
                </a:solidFill>
              </a:rPr>
              <a:t> := RELEASED;</a:t>
            </a:r>
          </a:p>
          <a:p>
            <a:r>
              <a:rPr lang="en-GB" altLang="en-US" sz="2000" dirty="0">
                <a:solidFill>
                  <a:srgbClr val="000000"/>
                </a:solidFill>
              </a:rPr>
              <a:t>	Multicast </a:t>
            </a:r>
            <a:r>
              <a:rPr lang="en-GB" altLang="en-US" sz="2000" i="1" dirty="0">
                <a:solidFill>
                  <a:srgbClr val="000000"/>
                </a:solidFill>
              </a:rPr>
              <a:t>release</a:t>
            </a:r>
            <a:r>
              <a:rPr lang="en-GB" altLang="en-US" sz="2000" dirty="0">
                <a:solidFill>
                  <a:srgbClr val="000000"/>
                </a:solidFill>
              </a:rPr>
              <a:t> to all processes in </a:t>
            </a:r>
            <a:r>
              <a:rPr lang="en-GB" altLang="en-US" sz="2000" i="1" dirty="0">
                <a:solidFill>
                  <a:srgbClr val="000000"/>
                </a:solidFill>
              </a:rPr>
              <a:t>V</a:t>
            </a:r>
            <a:r>
              <a:rPr lang="en-GB" altLang="en-US" sz="2000" i="1" baseline="-25000" dirty="0">
                <a:solidFill>
                  <a:srgbClr val="000000"/>
                </a:solidFill>
              </a:rPr>
              <a:t>i</a:t>
            </a:r>
            <a:r>
              <a:rPr lang="en-GB" altLang="en-US" sz="2000" dirty="0">
                <a:solidFill>
                  <a:srgbClr val="000000"/>
                </a:solidFill>
              </a:rPr>
              <a:t>;</a:t>
            </a:r>
          </a:p>
          <a:p>
            <a:pPr>
              <a:spcBef>
                <a:spcPts val="500"/>
              </a:spcBef>
            </a:pPr>
            <a:r>
              <a:rPr lang="en-GB" altLang="en-US" sz="2000" i="1" dirty="0">
                <a:solidFill>
                  <a:srgbClr val="000000"/>
                </a:solidFill>
              </a:rPr>
              <a:t>On receipt</a:t>
            </a:r>
            <a:r>
              <a:rPr lang="en-GB" altLang="en-US" sz="2000" dirty="0">
                <a:solidFill>
                  <a:srgbClr val="000000"/>
                </a:solidFill>
              </a:rPr>
              <a:t> </a:t>
            </a:r>
            <a:r>
              <a:rPr lang="en-GB" altLang="en-US" sz="2000" i="1" dirty="0">
                <a:solidFill>
                  <a:srgbClr val="000000"/>
                </a:solidFill>
              </a:rPr>
              <a:t>of a release from</a:t>
            </a:r>
            <a:r>
              <a:rPr lang="en-GB" altLang="en-US" sz="2000" dirty="0">
                <a:solidFill>
                  <a:srgbClr val="000000"/>
                </a:solidFill>
              </a:rPr>
              <a:t> </a:t>
            </a:r>
            <a:r>
              <a:rPr lang="en-GB" altLang="en-US" sz="2000" i="1" dirty="0">
                <a:solidFill>
                  <a:srgbClr val="000000"/>
                </a:solidFill>
              </a:rPr>
              <a:t>p</a:t>
            </a:r>
            <a:r>
              <a:rPr lang="en-GB" altLang="en-US" sz="2000" i="1" baseline="-25000" dirty="0">
                <a:solidFill>
                  <a:srgbClr val="000000"/>
                </a:solidFill>
              </a:rPr>
              <a:t>i</a:t>
            </a:r>
            <a:r>
              <a:rPr lang="en-GB" altLang="en-US" sz="2000" i="1" dirty="0">
                <a:solidFill>
                  <a:srgbClr val="000000"/>
                </a:solidFill>
              </a:rPr>
              <a:t> at </a:t>
            </a:r>
            <a:r>
              <a:rPr lang="en-GB" altLang="en-US" sz="2000" i="1" dirty="0" err="1">
                <a:solidFill>
                  <a:srgbClr val="000000"/>
                </a:solidFill>
              </a:rPr>
              <a:t>p</a:t>
            </a:r>
            <a:r>
              <a:rPr lang="en-GB" altLang="en-US" sz="2000" i="1" baseline="-25000" dirty="0" err="1">
                <a:solidFill>
                  <a:srgbClr val="000000"/>
                </a:solidFill>
              </a:rPr>
              <a:t>j</a:t>
            </a:r>
            <a:endParaRPr lang="en-GB" altLang="en-US" sz="2000" i="1" dirty="0">
              <a:solidFill>
                <a:srgbClr val="000000"/>
              </a:solidFill>
            </a:endParaRPr>
          </a:p>
          <a:p>
            <a:r>
              <a:rPr lang="en-GB" altLang="en-US" sz="2000" i="1" dirty="0">
                <a:solidFill>
                  <a:srgbClr val="000000"/>
                </a:solidFill>
              </a:rPr>
              <a:t>	if </a:t>
            </a:r>
            <a:r>
              <a:rPr lang="en-GB" altLang="en-US" sz="2000" dirty="0">
                <a:solidFill>
                  <a:srgbClr val="000000"/>
                </a:solidFill>
              </a:rPr>
              <a:t>(queue of requests is non-empty)</a:t>
            </a:r>
          </a:p>
          <a:p>
            <a:r>
              <a:rPr lang="en-GB" altLang="en-US" sz="2000" i="1" dirty="0">
                <a:solidFill>
                  <a:srgbClr val="000000"/>
                </a:solidFill>
              </a:rPr>
              <a:t>	then</a:t>
            </a:r>
            <a:r>
              <a:rPr lang="en-GB" altLang="en-US" sz="2000" b="1" dirty="0">
                <a:solidFill>
                  <a:srgbClr val="000000"/>
                </a:solidFill>
              </a:rPr>
              <a:t> </a:t>
            </a:r>
            <a:endParaRPr lang="en-GB" altLang="en-US" sz="2000" dirty="0">
              <a:solidFill>
                <a:srgbClr val="000000"/>
              </a:solidFill>
            </a:endParaRPr>
          </a:p>
          <a:p>
            <a:r>
              <a:rPr lang="en-GB" altLang="en-US" sz="2000" dirty="0">
                <a:solidFill>
                  <a:srgbClr val="000000"/>
                </a:solidFill>
              </a:rPr>
              <a:t>		remove head of queue – from </a:t>
            </a:r>
            <a:r>
              <a:rPr lang="en-GB" altLang="en-US" sz="2000" i="1" dirty="0" err="1">
                <a:solidFill>
                  <a:srgbClr val="000000"/>
                </a:solidFill>
              </a:rPr>
              <a:t>p</a:t>
            </a:r>
            <a:r>
              <a:rPr lang="en-GB" altLang="en-US" sz="2000" i="1" baseline="-25000" dirty="0" err="1">
                <a:solidFill>
                  <a:srgbClr val="000000"/>
                </a:solidFill>
              </a:rPr>
              <a:t>k</a:t>
            </a:r>
            <a:r>
              <a:rPr lang="en-GB" altLang="en-US" sz="2000" dirty="0">
                <a:solidFill>
                  <a:srgbClr val="000000"/>
                </a:solidFill>
              </a:rPr>
              <a:t>, say; </a:t>
            </a:r>
          </a:p>
          <a:p>
            <a:r>
              <a:rPr lang="en-GB" altLang="en-US" sz="2000" dirty="0">
                <a:solidFill>
                  <a:srgbClr val="000000"/>
                </a:solidFill>
              </a:rPr>
              <a:t>		send </a:t>
            </a:r>
            <a:r>
              <a:rPr lang="en-GB" altLang="en-US" sz="2000" i="1" dirty="0">
                <a:solidFill>
                  <a:srgbClr val="000000"/>
                </a:solidFill>
              </a:rPr>
              <a:t>reply</a:t>
            </a:r>
            <a:r>
              <a:rPr lang="en-GB" altLang="en-US" sz="2000" dirty="0">
                <a:solidFill>
                  <a:srgbClr val="000000"/>
                </a:solidFill>
              </a:rPr>
              <a:t> to </a:t>
            </a:r>
            <a:r>
              <a:rPr lang="en-GB" altLang="en-US" sz="2000" i="1" dirty="0" err="1">
                <a:solidFill>
                  <a:srgbClr val="000000"/>
                </a:solidFill>
              </a:rPr>
              <a:t>p</a:t>
            </a:r>
            <a:r>
              <a:rPr lang="en-GB" altLang="en-US" sz="2000" i="1" baseline="-25000" dirty="0" err="1">
                <a:solidFill>
                  <a:srgbClr val="000000"/>
                </a:solidFill>
              </a:rPr>
              <a:t>k</a:t>
            </a:r>
            <a:r>
              <a:rPr lang="en-GB" altLang="en-US" sz="2000" dirty="0">
                <a:solidFill>
                  <a:srgbClr val="000000"/>
                </a:solidFill>
              </a:rPr>
              <a:t>;</a:t>
            </a:r>
          </a:p>
          <a:p>
            <a:r>
              <a:rPr lang="en-GB" altLang="en-US" sz="2000" i="1" dirty="0">
                <a:solidFill>
                  <a:srgbClr val="000000"/>
                </a:solidFill>
              </a:rPr>
              <a:t>		voted</a:t>
            </a:r>
            <a:r>
              <a:rPr lang="en-GB" altLang="en-US" sz="2000" dirty="0">
                <a:solidFill>
                  <a:srgbClr val="000000"/>
                </a:solidFill>
              </a:rPr>
              <a:t> := TRUE;</a:t>
            </a:r>
          </a:p>
          <a:p>
            <a:r>
              <a:rPr lang="en-GB" altLang="en-US" sz="2000" i="1" dirty="0">
                <a:solidFill>
                  <a:srgbClr val="000000"/>
                </a:solidFill>
              </a:rPr>
              <a:t>	else</a:t>
            </a:r>
            <a:r>
              <a:rPr lang="en-GB" altLang="en-US" sz="2000" dirty="0">
                <a:solidFill>
                  <a:srgbClr val="000000"/>
                </a:solidFill>
              </a:rPr>
              <a:t> </a:t>
            </a:r>
          </a:p>
          <a:p>
            <a:r>
              <a:rPr lang="en-GB" altLang="en-US" sz="2000" i="1" dirty="0">
                <a:solidFill>
                  <a:srgbClr val="000000"/>
                </a:solidFill>
              </a:rPr>
              <a:t>		voted</a:t>
            </a:r>
            <a:r>
              <a:rPr lang="en-GB" altLang="en-US" sz="2000" dirty="0">
                <a:solidFill>
                  <a:srgbClr val="000000"/>
                </a:solidFill>
              </a:rPr>
              <a:t> := FALSE;</a:t>
            </a:r>
          </a:p>
          <a:p>
            <a:r>
              <a:rPr lang="en-GB" altLang="en-US" sz="2000" i="1" dirty="0">
                <a:solidFill>
                  <a:srgbClr val="000000"/>
                </a:solidFill>
              </a:rPr>
              <a:t>	end if</a:t>
            </a:r>
            <a:endParaRPr lang="en-GB" altLang="en-US" sz="2000" dirty="0">
              <a:solidFill>
                <a:srgbClr val="000000"/>
              </a:solidFill>
            </a:endParaRPr>
          </a:p>
          <a:p>
            <a:pPr>
              <a:spcBef>
                <a:spcPct val="50000"/>
              </a:spcBef>
            </a:pPr>
            <a:endParaRPr lang="en-GB" altLang="en-US" sz="1700" dirty="0">
              <a:solidFill>
                <a:srgbClr val="000000"/>
              </a:solidFill>
            </a:endParaRPr>
          </a:p>
        </p:txBody>
      </p:sp>
      <p:sp>
        <p:nvSpPr>
          <p:cNvPr id="26629" name="Line 261"/>
          <p:cNvSpPr>
            <a:spLocks noChangeShapeType="1"/>
          </p:cNvSpPr>
          <p:nvPr/>
        </p:nvSpPr>
        <p:spPr bwMode="auto">
          <a:xfrm>
            <a:off x="6350000" y="1303339"/>
            <a:ext cx="0" cy="442277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462207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sz="2400" dirty="0"/>
              <a:t>Each process </a:t>
            </a:r>
            <a:r>
              <a:rPr lang="en-US" sz="2400" i="1" dirty="0" err="1"/>
              <a:t>pj</a:t>
            </a:r>
            <a:r>
              <a:rPr lang="en-US" sz="2400" i="1" dirty="0"/>
              <a:t> </a:t>
            </a:r>
            <a:r>
              <a:rPr lang="en-US" sz="2400" dirty="0"/>
              <a:t>is contained in </a:t>
            </a:r>
            <a:r>
              <a:rPr lang="en-US" sz="2400" i="1" dirty="0"/>
              <a:t>M </a:t>
            </a:r>
            <a:r>
              <a:rPr lang="en-US" sz="2400" dirty="0"/>
              <a:t>of the voting sets </a:t>
            </a:r>
            <a:r>
              <a:rPr lang="en-US" sz="2400" i="1" dirty="0"/>
              <a:t>Vi </a:t>
            </a:r>
            <a:r>
              <a:rPr lang="en-US" sz="2400" dirty="0"/>
              <a:t>.</a:t>
            </a:r>
            <a:endParaRPr lang="en-US" sz="3200" dirty="0" smtClean="0"/>
          </a:p>
          <a:p>
            <a:r>
              <a:rPr lang="en-US" sz="2400" dirty="0" smtClean="0"/>
              <a:t>optimization goal: minimize K while achieving mutual exclusion</a:t>
            </a:r>
          </a:p>
          <a:p>
            <a:pPr lvl="1"/>
            <a:r>
              <a:rPr lang="en-US" sz="2400" dirty="0" smtClean="0"/>
              <a:t>can be shown to be reached when K~√ N and M=K</a:t>
            </a:r>
          </a:p>
          <a:p>
            <a:r>
              <a:rPr lang="en-US" sz="2400" dirty="0" smtClean="0"/>
              <a:t>optimal voting sets: nontrivial to calculate</a:t>
            </a:r>
          </a:p>
          <a:p>
            <a:pPr lvl="1"/>
            <a:r>
              <a:rPr lang="en-US" sz="2400" dirty="0" smtClean="0"/>
              <a:t>approximation: derive </a:t>
            </a:r>
            <a:r>
              <a:rPr lang="en-US" sz="2400" dirty="0"/>
              <a:t>V</a:t>
            </a:r>
            <a:r>
              <a:rPr lang="en-US" sz="2400" dirty="0" smtClean="0"/>
              <a:t>i so that | </a:t>
            </a:r>
            <a:r>
              <a:rPr lang="en-US" sz="2400" dirty="0"/>
              <a:t>V</a:t>
            </a:r>
            <a:r>
              <a:rPr lang="en-US" sz="2400" dirty="0" smtClean="0"/>
              <a:t>i | ~ 2√N</a:t>
            </a:r>
          </a:p>
          <a:p>
            <a:pPr lvl="2"/>
            <a:r>
              <a:rPr lang="en-US" sz="2400" dirty="0" smtClean="0"/>
              <a:t>place processes in a √N by √N matrix</a:t>
            </a:r>
          </a:p>
          <a:p>
            <a:pPr lvl="2"/>
            <a:r>
              <a:rPr lang="en-US" sz="2400" dirty="0" smtClean="0"/>
              <a:t>let </a:t>
            </a:r>
            <a:r>
              <a:rPr lang="en-US" sz="2400" dirty="0"/>
              <a:t>V</a:t>
            </a:r>
            <a:r>
              <a:rPr lang="en-US" sz="2400" dirty="0" smtClean="0"/>
              <a:t>i the union of the row and column containing pi</a:t>
            </a:r>
            <a:endParaRPr lang="en-US" sz="2400" dirty="0"/>
          </a:p>
        </p:txBody>
      </p:sp>
    </p:spTree>
    <p:extLst>
      <p:ext uri="{BB962C8B-B14F-4D97-AF65-F5344CB8AC3E}">
        <p14:creationId xmlns:p14="http://schemas.microsoft.com/office/powerpoint/2010/main" val="11366619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1829" y="796834"/>
            <a:ext cx="8915400" cy="5381897"/>
          </a:xfrm>
        </p:spPr>
        <p:txBody>
          <a:bodyPr>
            <a:noAutofit/>
          </a:bodyPr>
          <a:lstStyle/>
          <a:p>
            <a:r>
              <a:rPr lang="en-US" sz="2400" dirty="0"/>
              <a:t>satisfies ME1</a:t>
            </a:r>
          </a:p>
          <a:p>
            <a:pPr lvl="1"/>
            <a:r>
              <a:rPr lang="en-US" sz="2400" dirty="0" smtClean="0"/>
              <a:t>if </a:t>
            </a:r>
            <a:r>
              <a:rPr lang="en-US" sz="2400" dirty="0"/>
              <a:t>possible for two processes to enter critical section, then processes </a:t>
            </a:r>
            <a:r>
              <a:rPr lang="en-US" sz="2400" dirty="0" smtClean="0"/>
              <a:t>in the </a:t>
            </a:r>
            <a:r>
              <a:rPr lang="en-US" sz="2400" dirty="0"/>
              <a:t>non-empty intersection of their voting sets would have both </a:t>
            </a:r>
            <a:r>
              <a:rPr lang="en-US" sz="2400" dirty="0" smtClean="0"/>
              <a:t>granted access</a:t>
            </a:r>
            <a:endParaRPr lang="en-US" sz="2400" dirty="0"/>
          </a:p>
          <a:p>
            <a:pPr lvl="1"/>
            <a:r>
              <a:rPr lang="en-US" sz="2400" dirty="0" smtClean="0"/>
              <a:t> </a:t>
            </a:r>
            <a:r>
              <a:rPr lang="en-US" sz="2400" dirty="0"/>
              <a:t>impossible, since all processes make at most one vote after </a:t>
            </a:r>
            <a:r>
              <a:rPr lang="en-US" sz="2400" dirty="0" smtClean="0"/>
              <a:t>receiving request</a:t>
            </a:r>
            <a:endParaRPr lang="en-US" sz="2400" dirty="0"/>
          </a:p>
          <a:p>
            <a:r>
              <a:rPr lang="en-US" sz="2400" dirty="0" smtClean="0"/>
              <a:t>deadlocks </a:t>
            </a:r>
            <a:r>
              <a:rPr lang="en-US" sz="2400" dirty="0"/>
              <a:t>are possible</a:t>
            </a:r>
          </a:p>
          <a:p>
            <a:pPr lvl="1"/>
            <a:r>
              <a:rPr lang="en-US" sz="2400" dirty="0" smtClean="0"/>
              <a:t>consider </a:t>
            </a:r>
            <a:r>
              <a:rPr lang="en-US" sz="2400" dirty="0"/>
              <a:t>three processes </a:t>
            </a:r>
            <a:r>
              <a:rPr lang="en-US" sz="2400" dirty="0" smtClean="0"/>
              <a:t>with  V1 </a:t>
            </a:r>
            <a:r>
              <a:rPr lang="en-US" sz="2400" dirty="0"/>
              <a:t>= {p1, p2}, V2 = {p2, p3}, V3 = {p3, p1}</a:t>
            </a:r>
          </a:p>
          <a:p>
            <a:pPr lvl="1"/>
            <a:r>
              <a:rPr lang="en-US" sz="2400" dirty="0" smtClean="0"/>
              <a:t>possible </a:t>
            </a:r>
            <a:r>
              <a:rPr lang="en-US" sz="2400" dirty="0"/>
              <a:t>to construct cyclic wait graph</a:t>
            </a:r>
          </a:p>
          <a:p>
            <a:pPr lvl="1"/>
            <a:r>
              <a:rPr lang="en-US" sz="2400" dirty="0" smtClean="0"/>
              <a:t>p1 </a:t>
            </a:r>
            <a:r>
              <a:rPr lang="en-US" sz="2400" dirty="0"/>
              <a:t>replies to p2, but queues request from p3</a:t>
            </a:r>
          </a:p>
          <a:p>
            <a:pPr lvl="1"/>
            <a:r>
              <a:rPr lang="en-US" sz="2400" dirty="0" smtClean="0"/>
              <a:t>p2 </a:t>
            </a:r>
            <a:r>
              <a:rPr lang="en-US" sz="2400" dirty="0"/>
              <a:t>replies to p3, but queues request from p1</a:t>
            </a:r>
          </a:p>
          <a:p>
            <a:pPr lvl="1"/>
            <a:r>
              <a:rPr lang="en-US" sz="2400" dirty="0" smtClean="0"/>
              <a:t>p3 </a:t>
            </a:r>
            <a:r>
              <a:rPr lang="en-US" sz="2400" dirty="0"/>
              <a:t>replies to p1, but queues request from p2</a:t>
            </a:r>
          </a:p>
        </p:txBody>
      </p:sp>
    </p:spTree>
    <p:extLst>
      <p:ext uri="{BB962C8B-B14F-4D97-AF65-F5344CB8AC3E}">
        <p14:creationId xmlns:p14="http://schemas.microsoft.com/office/powerpoint/2010/main" val="13422939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8138" y="624110"/>
            <a:ext cx="8915400" cy="3777622"/>
          </a:xfrm>
        </p:spPr>
        <p:txBody>
          <a:bodyPr>
            <a:noAutofit/>
          </a:bodyPr>
          <a:lstStyle/>
          <a:p>
            <a:r>
              <a:rPr lang="en-US" sz="2400" dirty="0"/>
              <a:t>algorithm can be adapted to become deadlock-free</a:t>
            </a:r>
          </a:p>
          <a:p>
            <a:pPr lvl="1"/>
            <a:r>
              <a:rPr lang="en-US" sz="2400" dirty="0" smtClean="0"/>
              <a:t>use </a:t>
            </a:r>
            <a:r>
              <a:rPr lang="en-US" sz="2400" dirty="0"/>
              <a:t>of logical clocks</a:t>
            </a:r>
          </a:p>
          <a:p>
            <a:pPr lvl="1"/>
            <a:r>
              <a:rPr lang="en-US" sz="2400" dirty="0" smtClean="0"/>
              <a:t>processes </a:t>
            </a:r>
            <a:r>
              <a:rPr lang="en-US" sz="2400" dirty="0"/>
              <a:t>queue requests in happened-before order</a:t>
            </a:r>
          </a:p>
          <a:p>
            <a:pPr lvl="1"/>
            <a:r>
              <a:rPr lang="en-US" sz="2400" dirty="0" smtClean="0"/>
              <a:t>means </a:t>
            </a:r>
            <a:r>
              <a:rPr lang="en-US" sz="2400" dirty="0"/>
              <a:t>that ME3 is also </a:t>
            </a:r>
            <a:r>
              <a:rPr lang="en-US" sz="2400" dirty="0" smtClean="0"/>
              <a:t>satisfied</a:t>
            </a:r>
          </a:p>
          <a:p>
            <a:r>
              <a:rPr lang="en-US" sz="2400" dirty="0"/>
              <a:t>`performance</a:t>
            </a:r>
          </a:p>
          <a:p>
            <a:pPr lvl="1"/>
            <a:r>
              <a:rPr lang="en-US" sz="2400" dirty="0" smtClean="0"/>
              <a:t> </a:t>
            </a:r>
            <a:r>
              <a:rPr lang="en-US" sz="2400" dirty="0"/>
              <a:t>bandwidth utilization</a:t>
            </a:r>
          </a:p>
          <a:p>
            <a:pPr lvl="2"/>
            <a:r>
              <a:rPr lang="en-US" sz="2400" dirty="0" smtClean="0"/>
              <a:t>2</a:t>
            </a:r>
            <a:r>
              <a:rPr lang="en-US" sz="2400" dirty="0"/>
              <a:t>√N per entry, √N per exit, total 3√N is better than </a:t>
            </a:r>
            <a:r>
              <a:rPr lang="en-US" sz="2400" dirty="0" err="1"/>
              <a:t>Ricart</a:t>
            </a:r>
            <a:r>
              <a:rPr lang="en-US" sz="2400" dirty="0"/>
              <a:t> </a:t>
            </a:r>
            <a:r>
              <a:rPr lang="en-US" sz="2400" dirty="0" smtClean="0"/>
              <a:t>and </a:t>
            </a:r>
            <a:r>
              <a:rPr lang="en-US" sz="2400" dirty="0" err="1" smtClean="0"/>
              <a:t>Agrawala</a:t>
            </a:r>
            <a:r>
              <a:rPr lang="en-US" sz="2400" dirty="0" smtClean="0"/>
              <a:t> </a:t>
            </a:r>
            <a:r>
              <a:rPr lang="en-US" sz="2400" dirty="0"/>
              <a:t>for N&gt;4</a:t>
            </a:r>
          </a:p>
          <a:p>
            <a:pPr lvl="1"/>
            <a:r>
              <a:rPr lang="en-US" sz="2400" dirty="0" smtClean="0"/>
              <a:t>synchronization </a:t>
            </a:r>
            <a:r>
              <a:rPr lang="en-US" sz="2400" dirty="0"/>
              <a:t>delay</a:t>
            </a:r>
          </a:p>
          <a:p>
            <a:pPr lvl="2"/>
            <a:r>
              <a:rPr lang="en-US" sz="2400" dirty="0" smtClean="0"/>
              <a:t>round-trip </a:t>
            </a:r>
            <a:r>
              <a:rPr lang="en-US" sz="2400" dirty="0"/>
              <a:t>time instead of single-message transmission time in </a:t>
            </a:r>
            <a:r>
              <a:rPr lang="en-US" sz="2400" dirty="0" err="1" smtClean="0"/>
              <a:t>Ricart</a:t>
            </a:r>
            <a:r>
              <a:rPr lang="en-US" sz="2400" dirty="0" smtClean="0"/>
              <a:t> and </a:t>
            </a:r>
            <a:r>
              <a:rPr lang="en-US" sz="2400" dirty="0" err="1" smtClean="0"/>
              <a:t>Agrawala</a:t>
            </a:r>
            <a:endParaRPr lang="en-US" sz="2400" dirty="0" smtClean="0"/>
          </a:p>
          <a:p>
            <a:pPr lvl="1"/>
            <a:r>
              <a:rPr lang="en-US" sz="2600" dirty="0"/>
              <a:t>Client delay is the same as </a:t>
            </a:r>
            <a:r>
              <a:rPr lang="en-US" sz="2600" dirty="0" err="1"/>
              <a:t>Ricart</a:t>
            </a:r>
            <a:r>
              <a:rPr lang="en-US" sz="2600" dirty="0"/>
              <a:t> and </a:t>
            </a:r>
            <a:r>
              <a:rPr lang="en-US" sz="2600" dirty="0" err="1"/>
              <a:t>Agrawala’s</a:t>
            </a:r>
            <a:r>
              <a:rPr lang="en-US" sz="2600" dirty="0"/>
              <a:t> algorithm, one round-trip time. </a:t>
            </a:r>
          </a:p>
          <a:p>
            <a:pPr lvl="1"/>
            <a:endParaRPr lang="en-US" sz="2600" dirty="0" smtClean="0"/>
          </a:p>
          <a:p>
            <a:pPr lvl="2"/>
            <a:endParaRPr lang="en-US" sz="2400" dirty="0"/>
          </a:p>
          <a:p>
            <a:endParaRPr lang="en-US" sz="2400" dirty="0"/>
          </a:p>
        </p:txBody>
      </p:sp>
    </p:spTree>
    <p:extLst>
      <p:ext uri="{BB962C8B-B14F-4D97-AF65-F5344CB8AC3E}">
        <p14:creationId xmlns:p14="http://schemas.microsoft.com/office/powerpoint/2010/main" val="3018039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6FDBA5C-7B19-41EF-9BFD-9F8A1C6224DB}" type="slidenum">
              <a:rPr lang="fr-FR" altLang="en-US" sz="1400"/>
              <a:pPr eaLnBrk="1" hangingPunct="1"/>
              <a:t>38</a:t>
            </a:fld>
            <a:endParaRPr lang="fr-FR" altLang="en-US" sz="1400"/>
          </a:p>
        </p:txBody>
      </p:sp>
      <p:sp>
        <p:nvSpPr>
          <p:cNvPr id="22531" name="Rectangle 2"/>
          <p:cNvSpPr>
            <a:spLocks noGrp="1" noChangeArrowheads="1"/>
          </p:cNvSpPr>
          <p:nvPr>
            <p:ph type="title"/>
          </p:nvPr>
        </p:nvSpPr>
        <p:spPr/>
        <p:txBody>
          <a:bodyPr/>
          <a:lstStyle/>
          <a:p>
            <a:pPr eaLnBrk="1" hangingPunct="1"/>
            <a:r>
              <a:rPr lang="en-US" altLang="en-US" smtClean="0"/>
              <a:t>M. E. Algorithms Comparison</a:t>
            </a:r>
          </a:p>
        </p:txBody>
      </p:sp>
      <p:graphicFrame>
        <p:nvGraphicFramePr>
          <p:cNvPr id="266295" name="Group 55"/>
          <p:cNvGraphicFramePr>
            <a:graphicFrameLocks noGrp="1"/>
          </p:cNvGraphicFramePr>
          <p:nvPr/>
        </p:nvGraphicFramePr>
        <p:xfrm>
          <a:off x="2290764" y="1866900"/>
          <a:ext cx="7920037" cy="4330700"/>
        </p:xfrm>
        <a:graphic>
          <a:graphicData uri="http://schemas.openxmlformats.org/drawingml/2006/table">
            <a:tbl>
              <a:tblPr/>
              <a:tblGrid>
                <a:gridCol w="165735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2528887">
                  <a:extLst>
                    <a:ext uri="{9D8B030D-6E8A-4147-A177-3AD203B41FA5}">
                      <a16:colId xmlns:a16="http://schemas.microsoft.com/office/drawing/2014/main" val="20003"/>
                    </a:ext>
                  </a:extLst>
                </a:gridCol>
              </a:tblGrid>
              <a:tr h="419100">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Algorithm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Number of messages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Problems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8100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Arial" charset="0"/>
                        </a:rPr>
                        <a:t>Enter()/Exit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Arial" charset="0"/>
                        </a:rPr>
                        <a:t>Before Enter()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vMerge="1">
                  <a:txBody>
                    <a:bodyPr/>
                    <a:lstStyle/>
                    <a:p>
                      <a:endParaRPr lang="en-US"/>
                    </a:p>
                  </a:txBody>
                  <a:tcPr/>
                </a:tc>
                <a:extLst>
                  <a:ext uri="{0D108BD9-81ED-4DB2-BD59-A6C34878D82A}">
                    <a16:rowId xmlns:a16="http://schemas.microsoft.com/office/drawing/2014/main" val="10001"/>
                  </a:ext>
                </a:extLst>
              </a:tr>
              <a:tr h="558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351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747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20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66277" name="Rectangle 37"/>
          <p:cNvSpPr>
            <a:spLocks noChangeArrowheads="1"/>
          </p:cNvSpPr>
          <p:nvPr/>
        </p:nvSpPr>
        <p:spPr bwMode="auto">
          <a:xfrm>
            <a:off x="2351088" y="2747964"/>
            <a:ext cx="15478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a:solidFill>
                  <a:schemeClr val="folHlink"/>
                </a:solidFill>
                <a:latin typeface="Tahoma" panose="020B0604030504040204" pitchFamily="34" charset="0"/>
              </a:rPr>
              <a:t>Centralized</a:t>
            </a:r>
          </a:p>
        </p:txBody>
      </p:sp>
      <p:sp>
        <p:nvSpPr>
          <p:cNvPr id="266278" name="Rectangle 38"/>
          <p:cNvSpPr>
            <a:spLocks noChangeArrowheads="1"/>
          </p:cNvSpPr>
          <p:nvPr/>
        </p:nvSpPr>
        <p:spPr bwMode="auto">
          <a:xfrm>
            <a:off x="4730750" y="2747964"/>
            <a:ext cx="3365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a:solidFill>
                  <a:schemeClr val="hlink"/>
                </a:solidFill>
                <a:latin typeface="Tahoma" panose="020B0604030504040204" pitchFamily="34" charset="0"/>
              </a:rPr>
              <a:t>3</a:t>
            </a:r>
          </a:p>
        </p:txBody>
      </p:sp>
      <p:sp>
        <p:nvSpPr>
          <p:cNvPr id="266279" name="Rectangle 39"/>
          <p:cNvSpPr>
            <a:spLocks noChangeArrowheads="1"/>
          </p:cNvSpPr>
          <p:nvPr/>
        </p:nvSpPr>
        <p:spPr bwMode="auto">
          <a:xfrm>
            <a:off x="7662863" y="2743201"/>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hlink"/>
                </a:solidFill>
                <a:latin typeface="Tahoma" panose="020B0604030504040204" pitchFamily="34" charset="0"/>
              </a:rPr>
              <a:t>Crash of server</a:t>
            </a:r>
          </a:p>
        </p:txBody>
      </p:sp>
      <p:sp>
        <p:nvSpPr>
          <p:cNvPr id="266280" name="Rectangle 40"/>
          <p:cNvSpPr>
            <a:spLocks noChangeArrowheads="1"/>
          </p:cNvSpPr>
          <p:nvPr/>
        </p:nvSpPr>
        <p:spPr bwMode="auto">
          <a:xfrm>
            <a:off x="2700339" y="3551238"/>
            <a:ext cx="10620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2200">
                <a:solidFill>
                  <a:schemeClr val="folHlink"/>
                </a:solidFill>
                <a:latin typeface="Tahoma" panose="020B0604030504040204" pitchFamily="34" charset="0"/>
              </a:rPr>
              <a:t>Virtual </a:t>
            </a:r>
          </a:p>
          <a:p>
            <a:pPr algn="ctr" eaLnBrk="1" hangingPunct="1"/>
            <a:r>
              <a:rPr lang="en-US" altLang="en-US" sz="2200">
                <a:solidFill>
                  <a:schemeClr val="folHlink"/>
                </a:solidFill>
                <a:latin typeface="Tahoma" panose="020B0604030504040204" pitchFamily="34" charset="0"/>
              </a:rPr>
              <a:t>ring</a:t>
            </a:r>
          </a:p>
        </p:txBody>
      </p:sp>
      <p:sp>
        <p:nvSpPr>
          <p:cNvPr id="266281" name="Rectangle 41"/>
          <p:cNvSpPr>
            <a:spLocks noChangeArrowheads="1"/>
          </p:cNvSpPr>
          <p:nvPr/>
        </p:nvSpPr>
        <p:spPr bwMode="auto">
          <a:xfrm>
            <a:off x="4471989" y="3703639"/>
            <a:ext cx="11953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a:solidFill>
                  <a:schemeClr val="hlink"/>
                </a:solidFill>
                <a:latin typeface="Tahoma" panose="020B0604030504040204" pitchFamily="34" charset="0"/>
              </a:rPr>
              <a:t>1 to </a:t>
            </a:r>
            <a:r>
              <a:rPr lang="en-US" altLang="en-US" sz="2200" b="1">
                <a:solidFill>
                  <a:schemeClr val="hlink"/>
                </a:solidFill>
                <a:latin typeface="Tahoma" panose="020B0604030504040204" pitchFamily="34" charset="0"/>
                <a:sym typeface="Symbol" panose="05050102010706020507" pitchFamily="18" charset="2"/>
              </a:rPr>
              <a:t></a:t>
            </a:r>
            <a:endParaRPr lang="en-US" altLang="en-US" sz="2200" b="1">
              <a:solidFill>
                <a:schemeClr val="hlink"/>
              </a:solidFill>
              <a:latin typeface="Tahoma" panose="020B0604030504040204" pitchFamily="34" charset="0"/>
            </a:endParaRPr>
          </a:p>
        </p:txBody>
      </p:sp>
      <p:sp>
        <p:nvSpPr>
          <p:cNvPr id="266282" name="Rectangle 42"/>
          <p:cNvSpPr>
            <a:spLocks noChangeArrowheads="1"/>
          </p:cNvSpPr>
          <p:nvPr/>
        </p:nvSpPr>
        <p:spPr bwMode="auto">
          <a:xfrm>
            <a:off x="7662864" y="3260726"/>
            <a:ext cx="270033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hlink"/>
                </a:solidFill>
                <a:latin typeface="Tahoma" panose="020B0604030504040204" pitchFamily="34" charset="0"/>
              </a:rPr>
              <a:t>Crash of a process</a:t>
            </a:r>
          </a:p>
          <a:p>
            <a:pPr eaLnBrk="1" hangingPunct="1"/>
            <a:r>
              <a:rPr lang="en-US" altLang="en-US" sz="2000">
                <a:solidFill>
                  <a:schemeClr val="hlink"/>
                </a:solidFill>
                <a:latin typeface="Tahoma" panose="020B0604030504040204" pitchFamily="34" charset="0"/>
              </a:rPr>
              <a:t>Token lost</a:t>
            </a:r>
          </a:p>
          <a:p>
            <a:pPr eaLnBrk="1" hangingPunct="1"/>
            <a:r>
              <a:rPr lang="en-US" altLang="en-US" sz="2000">
                <a:solidFill>
                  <a:schemeClr val="hlink"/>
                </a:solidFill>
                <a:latin typeface="Tahoma" panose="020B0604030504040204" pitchFamily="34" charset="0"/>
              </a:rPr>
              <a:t>Ordering non </a:t>
            </a:r>
          </a:p>
          <a:p>
            <a:pPr eaLnBrk="1" hangingPunct="1"/>
            <a:r>
              <a:rPr lang="en-US" altLang="en-US" sz="2000">
                <a:solidFill>
                  <a:schemeClr val="hlink"/>
                </a:solidFill>
                <a:latin typeface="Tahoma" panose="020B0604030504040204" pitchFamily="34" charset="0"/>
              </a:rPr>
              <a:t>satisfied</a:t>
            </a:r>
          </a:p>
        </p:txBody>
      </p:sp>
      <p:sp>
        <p:nvSpPr>
          <p:cNvPr id="266283" name="Rectangle 43"/>
          <p:cNvSpPr>
            <a:spLocks noChangeArrowheads="1"/>
          </p:cNvSpPr>
          <p:nvPr/>
        </p:nvSpPr>
        <p:spPr bwMode="auto">
          <a:xfrm>
            <a:off x="2552701" y="4648200"/>
            <a:ext cx="1031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2200">
                <a:solidFill>
                  <a:schemeClr val="folHlink"/>
                </a:solidFill>
                <a:latin typeface="Tahoma" panose="020B0604030504040204" pitchFamily="34" charset="0"/>
              </a:rPr>
              <a:t>Logical</a:t>
            </a:r>
          </a:p>
          <a:p>
            <a:pPr algn="ctr" eaLnBrk="1" hangingPunct="1"/>
            <a:r>
              <a:rPr lang="en-US" altLang="en-US" sz="2200">
                <a:solidFill>
                  <a:schemeClr val="folHlink"/>
                </a:solidFill>
                <a:latin typeface="Tahoma" panose="020B0604030504040204" pitchFamily="34" charset="0"/>
              </a:rPr>
              <a:t>clocks</a:t>
            </a:r>
          </a:p>
        </p:txBody>
      </p:sp>
      <p:sp>
        <p:nvSpPr>
          <p:cNvPr id="266284" name="Rectangle 44"/>
          <p:cNvSpPr>
            <a:spLocks noChangeArrowheads="1"/>
          </p:cNvSpPr>
          <p:nvPr/>
        </p:nvSpPr>
        <p:spPr bwMode="auto">
          <a:xfrm>
            <a:off x="4405313" y="4816475"/>
            <a:ext cx="9890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a:solidFill>
                  <a:schemeClr val="hlink"/>
                </a:solidFill>
                <a:latin typeface="Tahoma" panose="020B0604030504040204" pitchFamily="34" charset="0"/>
              </a:rPr>
              <a:t>2(N-1)</a:t>
            </a:r>
          </a:p>
        </p:txBody>
      </p:sp>
      <p:sp>
        <p:nvSpPr>
          <p:cNvPr id="266285" name="Rectangle 45"/>
          <p:cNvSpPr>
            <a:spLocks noChangeArrowheads="1"/>
          </p:cNvSpPr>
          <p:nvPr/>
        </p:nvSpPr>
        <p:spPr bwMode="auto">
          <a:xfrm>
            <a:off x="7662864" y="4724401"/>
            <a:ext cx="21669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hlink"/>
                </a:solidFill>
                <a:latin typeface="Tahoma" panose="020B0604030504040204" pitchFamily="34" charset="0"/>
              </a:rPr>
              <a:t>Crash of a  </a:t>
            </a:r>
          </a:p>
          <a:p>
            <a:pPr eaLnBrk="1" hangingPunct="1"/>
            <a:r>
              <a:rPr lang="en-US" altLang="en-US" sz="2000">
                <a:solidFill>
                  <a:schemeClr val="hlink"/>
                </a:solidFill>
                <a:latin typeface="Tahoma" panose="020B0604030504040204" pitchFamily="34" charset="0"/>
              </a:rPr>
              <a:t>process</a:t>
            </a:r>
          </a:p>
        </p:txBody>
      </p:sp>
      <p:sp>
        <p:nvSpPr>
          <p:cNvPr id="266286" name="Rectangle 46"/>
          <p:cNvSpPr>
            <a:spLocks noChangeArrowheads="1"/>
          </p:cNvSpPr>
          <p:nvPr/>
        </p:nvSpPr>
        <p:spPr bwMode="auto">
          <a:xfrm>
            <a:off x="2243138" y="5511801"/>
            <a:ext cx="1820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solidFill>
                  <a:schemeClr val="folHlink"/>
                </a:solidFill>
                <a:latin typeface="Tahoma" panose="020B0604030504040204" pitchFamily="34" charset="0"/>
              </a:rPr>
              <a:t>Maekawa’s</a:t>
            </a:r>
            <a:r>
              <a:rPr lang="en-US" altLang="en-US" sz="2000">
                <a:solidFill>
                  <a:schemeClr val="folHlink"/>
                </a:solidFill>
                <a:latin typeface="Tahoma" panose="020B0604030504040204" pitchFamily="34" charset="0"/>
              </a:rPr>
              <a:t> </a:t>
            </a:r>
            <a:r>
              <a:rPr lang="en-US" altLang="en-US" sz="1800">
                <a:solidFill>
                  <a:schemeClr val="folHlink"/>
                </a:solidFill>
                <a:latin typeface="Tahoma" panose="020B0604030504040204" pitchFamily="34" charset="0"/>
              </a:rPr>
              <a:t>Alg.</a:t>
            </a:r>
            <a:r>
              <a:rPr lang="en-US" altLang="en-US" sz="2000">
                <a:solidFill>
                  <a:schemeClr val="folHlink"/>
                </a:solidFill>
                <a:latin typeface="Tahoma" panose="020B0604030504040204" pitchFamily="34" charset="0"/>
              </a:rPr>
              <a:t> </a:t>
            </a:r>
          </a:p>
        </p:txBody>
      </p:sp>
      <p:sp>
        <p:nvSpPr>
          <p:cNvPr id="266287" name="Rectangle 47"/>
          <p:cNvSpPr>
            <a:spLocks noChangeArrowheads="1"/>
          </p:cNvSpPr>
          <p:nvPr/>
        </p:nvSpPr>
        <p:spPr bwMode="auto">
          <a:xfrm>
            <a:off x="7662864" y="5410200"/>
            <a:ext cx="23955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hlink"/>
                </a:solidFill>
              </a:rPr>
              <a:t>Crash of a  </a:t>
            </a:r>
          </a:p>
          <a:p>
            <a:pPr eaLnBrk="1" hangingPunct="1"/>
            <a:r>
              <a:rPr lang="en-US" altLang="en-US" sz="2000" b="1">
                <a:solidFill>
                  <a:schemeClr val="hlink"/>
                </a:solidFill>
              </a:rPr>
              <a:t>process</a:t>
            </a:r>
            <a:r>
              <a:rPr lang="en-US" altLang="en-US"/>
              <a:t> </a:t>
            </a:r>
            <a:r>
              <a:rPr lang="en-US" altLang="en-US" sz="2000">
                <a:solidFill>
                  <a:schemeClr val="hlink"/>
                </a:solidFill>
                <a:latin typeface="Tahoma" panose="020B0604030504040204" pitchFamily="34" charset="0"/>
              </a:rPr>
              <a:t>who votes</a:t>
            </a:r>
          </a:p>
        </p:txBody>
      </p:sp>
      <p:sp>
        <p:nvSpPr>
          <p:cNvPr id="266288" name="Rectangle 48"/>
          <p:cNvSpPr>
            <a:spLocks noChangeArrowheads="1"/>
          </p:cNvSpPr>
          <p:nvPr/>
        </p:nvSpPr>
        <p:spPr bwMode="auto">
          <a:xfrm>
            <a:off x="4560889" y="5489575"/>
            <a:ext cx="676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a:solidFill>
                  <a:schemeClr val="hlink"/>
                </a:solidFill>
                <a:latin typeface="Tahoma" panose="020B0604030504040204" pitchFamily="34" charset="0"/>
              </a:rPr>
              <a:t>3</a:t>
            </a:r>
            <a:r>
              <a:rPr lang="en-US" altLang="en-US" sz="2200">
                <a:solidFill>
                  <a:schemeClr val="hlink"/>
                </a:solidFill>
                <a:latin typeface="Tahoma" panose="020B0604030504040204" pitchFamily="34" charset="0"/>
                <a:sym typeface="Symbol" panose="05050102010706020507" pitchFamily="18" charset="2"/>
              </a:rPr>
              <a:t></a:t>
            </a:r>
            <a:r>
              <a:rPr lang="en-US" altLang="en-US" sz="2200">
                <a:solidFill>
                  <a:schemeClr val="hlink"/>
                </a:solidFill>
                <a:latin typeface="Tahoma" panose="020B0604030504040204" pitchFamily="34" charset="0"/>
              </a:rPr>
              <a:t>N</a:t>
            </a:r>
          </a:p>
        </p:txBody>
      </p:sp>
      <p:sp>
        <p:nvSpPr>
          <p:cNvPr id="266290" name="Rectangle 50"/>
          <p:cNvSpPr>
            <a:spLocks noChangeArrowheads="1"/>
          </p:cNvSpPr>
          <p:nvPr/>
        </p:nvSpPr>
        <p:spPr bwMode="auto">
          <a:xfrm>
            <a:off x="6551613" y="2743200"/>
            <a:ext cx="3365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a:solidFill>
                  <a:schemeClr val="hlink"/>
                </a:solidFill>
                <a:latin typeface="Tahoma" panose="020B0604030504040204" pitchFamily="34" charset="0"/>
              </a:rPr>
              <a:t>2</a:t>
            </a:r>
          </a:p>
        </p:txBody>
      </p:sp>
      <p:sp>
        <p:nvSpPr>
          <p:cNvPr id="266291" name="Rectangle 51"/>
          <p:cNvSpPr>
            <a:spLocks noChangeArrowheads="1"/>
          </p:cNvSpPr>
          <p:nvPr/>
        </p:nvSpPr>
        <p:spPr bwMode="auto">
          <a:xfrm>
            <a:off x="6172200" y="3703638"/>
            <a:ext cx="12080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a:solidFill>
                  <a:schemeClr val="hlink"/>
                </a:solidFill>
                <a:latin typeface="Tahoma" panose="020B0604030504040204" pitchFamily="34" charset="0"/>
              </a:rPr>
              <a:t>0 to </a:t>
            </a:r>
            <a:r>
              <a:rPr lang="en-US" altLang="en-US" sz="2200">
                <a:solidFill>
                  <a:schemeClr val="hlink"/>
                </a:solidFill>
                <a:latin typeface="Tahoma" panose="020B0604030504040204" pitchFamily="34" charset="0"/>
                <a:sym typeface="Symbol" panose="05050102010706020507" pitchFamily="18" charset="2"/>
              </a:rPr>
              <a:t>N-1</a:t>
            </a:r>
            <a:endParaRPr lang="en-US" altLang="en-US" sz="2200">
              <a:solidFill>
                <a:schemeClr val="hlink"/>
              </a:solidFill>
              <a:latin typeface="Tahoma" panose="020B0604030504040204" pitchFamily="34" charset="0"/>
            </a:endParaRPr>
          </a:p>
        </p:txBody>
      </p:sp>
      <p:sp>
        <p:nvSpPr>
          <p:cNvPr id="266292" name="Rectangle 52"/>
          <p:cNvSpPr>
            <a:spLocks noChangeArrowheads="1"/>
          </p:cNvSpPr>
          <p:nvPr/>
        </p:nvSpPr>
        <p:spPr bwMode="auto">
          <a:xfrm>
            <a:off x="6226176" y="4811714"/>
            <a:ext cx="9890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a:solidFill>
                  <a:schemeClr val="hlink"/>
                </a:solidFill>
                <a:latin typeface="Tahoma" panose="020B0604030504040204" pitchFamily="34" charset="0"/>
              </a:rPr>
              <a:t>2(N-1)</a:t>
            </a:r>
          </a:p>
        </p:txBody>
      </p:sp>
      <p:sp>
        <p:nvSpPr>
          <p:cNvPr id="266293" name="Rectangle 53"/>
          <p:cNvSpPr>
            <a:spLocks noChangeArrowheads="1"/>
          </p:cNvSpPr>
          <p:nvPr/>
        </p:nvSpPr>
        <p:spPr bwMode="auto">
          <a:xfrm>
            <a:off x="6381751" y="5484814"/>
            <a:ext cx="6762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a:solidFill>
                  <a:schemeClr val="hlink"/>
                </a:solidFill>
                <a:latin typeface="Tahoma" panose="020B0604030504040204" pitchFamily="34" charset="0"/>
              </a:rPr>
              <a:t>2</a:t>
            </a:r>
            <a:r>
              <a:rPr lang="en-US" altLang="en-US" sz="2200">
                <a:solidFill>
                  <a:schemeClr val="hlink"/>
                </a:solidFill>
                <a:latin typeface="Tahoma" panose="020B0604030504040204" pitchFamily="34" charset="0"/>
                <a:sym typeface="Symbol" panose="05050102010706020507" pitchFamily="18" charset="2"/>
              </a:rPr>
              <a:t></a:t>
            </a:r>
            <a:r>
              <a:rPr lang="en-US" altLang="en-US" sz="2200">
                <a:solidFill>
                  <a:schemeClr val="hlink"/>
                </a:solidFill>
                <a:latin typeface="Tahoma" panose="020B0604030504040204" pitchFamily="34" charset="0"/>
              </a:rPr>
              <a:t>N</a:t>
            </a:r>
          </a:p>
        </p:txBody>
      </p:sp>
    </p:spTree>
    <p:extLst>
      <p:ext uri="{BB962C8B-B14F-4D97-AF65-F5344CB8AC3E}">
        <p14:creationId xmlns:p14="http://schemas.microsoft.com/office/powerpoint/2010/main" val="453781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66295"/>
                                        </p:tgtEl>
                                        <p:attrNameLst>
                                          <p:attrName>style.visibility</p:attrName>
                                        </p:attrNameLst>
                                      </p:cBhvr>
                                      <p:to>
                                        <p:strVal val="visible"/>
                                      </p:to>
                                    </p:set>
                                    <p:animEffect transition="in" filter="strips(downRight)">
                                      <p:cBhvr>
                                        <p:cTn id="7" dur="500"/>
                                        <p:tgtEl>
                                          <p:spTgt spid="26629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6277"/>
                                        </p:tgtEl>
                                        <p:attrNameLst>
                                          <p:attrName>style.visibility</p:attrName>
                                        </p:attrNameLst>
                                      </p:cBhvr>
                                      <p:to>
                                        <p:strVal val="visible"/>
                                      </p:to>
                                    </p:set>
                                    <p:animEffect transition="in" filter="wipe(left)">
                                      <p:cBhvr>
                                        <p:cTn id="11" dur="500"/>
                                        <p:tgtEl>
                                          <p:spTgt spid="26627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6280"/>
                                        </p:tgtEl>
                                        <p:attrNameLst>
                                          <p:attrName>style.visibility</p:attrName>
                                        </p:attrNameLst>
                                      </p:cBhvr>
                                      <p:to>
                                        <p:strVal val="visible"/>
                                      </p:to>
                                    </p:set>
                                    <p:animEffect transition="in" filter="wipe(left)">
                                      <p:cBhvr>
                                        <p:cTn id="15" dur="500"/>
                                        <p:tgtEl>
                                          <p:spTgt spid="26628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6283"/>
                                        </p:tgtEl>
                                        <p:attrNameLst>
                                          <p:attrName>style.visibility</p:attrName>
                                        </p:attrNameLst>
                                      </p:cBhvr>
                                      <p:to>
                                        <p:strVal val="visible"/>
                                      </p:to>
                                    </p:set>
                                    <p:animEffect transition="in" filter="wipe(left)">
                                      <p:cBhvr>
                                        <p:cTn id="19" dur="500"/>
                                        <p:tgtEl>
                                          <p:spTgt spid="266283"/>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6286"/>
                                        </p:tgtEl>
                                        <p:attrNameLst>
                                          <p:attrName>style.visibility</p:attrName>
                                        </p:attrNameLst>
                                      </p:cBhvr>
                                      <p:to>
                                        <p:strVal val="visible"/>
                                      </p:to>
                                    </p:set>
                                    <p:animEffect transition="in" filter="wipe(left)">
                                      <p:cBhvr>
                                        <p:cTn id="23" dur="500"/>
                                        <p:tgtEl>
                                          <p:spTgt spid="26628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66278"/>
                                        </p:tgtEl>
                                        <p:attrNameLst>
                                          <p:attrName>style.visibility</p:attrName>
                                        </p:attrNameLst>
                                      </p:cBhvr>
                                      <p:to>
                                        <p:strVal val="visible"/>
                                      </p:to>
                                    </p:set>
                                    <p:animEffect transition="in" filter="wipe(left)">
                                      <p:cBhvr>
                                        <p:cTn id="28" dur="500"/>
                                        <p:tgtEl>
                                          <p:spTgt spid="266278"/>
                                        </p:tgtEl>
                                      </p:cBhvr>
                                    </p:animEffect>
                                  </p:childTnLst>
                                  <p:subTnLst>
                                    <p:animClr clrSpc="rgb" dir="cw">
                                      <p:cBhvr override="childStyle">
                                        <p:cTn dur="1" fill="hold" display="0" masterRel="nextClick" afterEffect="1"/>
                                        <p:tgtEl>
                                          <p:spTgt spid="266278"/>
                                        </p:tgtEl>
                                        <p:attrNameLst>
                                          <p:attrName>ppt_c</p:attrName>
                                        </p:attrNameLst>
                                      </p:cBhvr>
                                      <p:to>
                                        <a:srgbClr val="5F5F5F"/>
                                      </p:to>
                                    </p:animClr>
                                  </p:subTnLst>
                                </p:cTn>
                              </p:par>
                              <p:par>
                                <p:cTn id="29" presetID="22" presetClass="entr" presetSubtype="8" fill="hold" grpId="0" nodeType="withEffect">
                                  <p:stCondLst>
                                    <p:cond delay="0"/>
                                  </p:stCondLst>
                                  <p:childTnLst>
                                    <p:set>
                                      <p:cBhvr>
                                        <p:cTn id="30" dur="1" fill="hold">
                                          <p:stCondLst>
                                            <p:cond delay="0"/>
                                          </p:stCondLst>
                                        </p:cTn>
                                        <p:tgtEl>
                                          <p:spTgt spid="266290"/>
                                        </p:tgtEl>
                                        <p:attrNameLst>
                                          <p:attrName>style.visibility</p:attrName>
                                        </p:attrNameLst>
                                      </p:cBhvr>
                                      <p:to>
                                        <p:strVal val="visible"/>
                                      </p:to>
                                    </p:set>
                                    <p:animEffect transition="in" filter="wipe(left)">
                                      <p:cBhvr>
                                        <p:cTn id="31" dur="500"/>
                                        <p:tgtEl>
                                          <p:spTgt spid="266290"/>
                                        </p:tgtEl>
                                      </p:cBhvr>
                                    </p:animEffect>
                                  </p:childTnLst>
                                  <p:subTnLst>
                                    <p:animClr clrSpc="rgb" dir="cw">
                                      <p:cBhvr override="childStyle">
                                        <p:cTn dur="1" fill="hold" display="0" masterRel="nextClick" afterEffect="1"/>
                                        <p:tgtEl>
                                          <p:spTgt spid="266290"/>
                                        </p:tgtEl>
                                        <p:attrNameLst>
                                          <p:attrName>ppt_c</p:attrName>
                                        </p:attrNameLst>
                                      </p:cBhvr>
                                      <p:to>
                                        <a:srgbClr val="5F5F5F"/>
                                      </p:to>
                                    </p:animClr>
                                  </p:subTnLst>
                                </p:cTn>
                              </p:par>
                              <p:par>
                                <p:cTn id="32" presetID="22" presetClass="entr" presetSubtype="8" fill="hold" grpId="0" nodeType="withEffect">
                                  <p:stCondLst>
                                    <p:cond delay="0"/>
                                  </p:stCondLst>
                                  <p:childTnLst>
                                    <p:set>
                                      <p:cBhvr>
                                        <p:cTn id="33" dur="1" fill="hold">
                                          <p:stCondLst>
                                            <p:cond delay="0"/>
                                          </p:stCondLst>
                                        </p:cTn>
                                        <p:tgtEl>
                                          <p:spTgt spid="266279"/>
                                        </p:tgtEl>
                                        <p:attrNameLst>
                                          <p:attrName>style.visibility</p:attrName>
                                        </p:attrNameLst>
                                      </p:cBhvr>
                                      <p:to>
                                        <p:strVal val="visible"/>
                                      </p:to>
                                    </p:set>
                                    <p:animEffect transition="in" filter="wipe(left)">
                                      <p:cBhvr>
                                        <p:cTn id="34" dur="500"/>
                                        <p:tgtEl>
                                          <p:spTgt spid="266279"/>
                                        </p:tgtEl>
                                      </p:cBhvr>
                                    </p:animEffect>
                                  </p:childTnLst>
                                  <p:subTnLst>
                                    <p:animClr clrSpc="rgb" dir="cw">
                                      <p:cBhvr override="childStyle">
                                        <p:cTn dur="1" fill="hold" display="0" masterRel="nextClick" afterEffect="1"/>
                                        <p:tgtEl>
                                          <p:spTgt spid="266279"/>
                                        </p:tgtEl>
                                        <p:attrNameLst>
                                          <p:attrName>ppt_c</p:attrName>
                                        </p:attrNameLst>
                                      </p:cBhvr>
                                      <p:to>
                                        <a:srgbClr val="5F5F5F"/>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66281"/>
                                        </p:tgtEl>
                                        <p:attrNameLst>
                                          <p:attrName>style.visibility</p:attrName>
                                        </p:attrNameLst>
                                      </p:cBhvr>
                                      <p:to>
                                        <p:strVal val="visible"/>
                                      </p:to>
                                    </p:set>
                                    <p:animEffect transition="in" filter="wipe(left)">
                                      <p:cBhvr>
                                        <p:cTn id="39" dur="500"/>
                                        <p:tgtEl>
                                          <p:spTgt spid="266281"/>
                                        </p:tgtEl>
                                      </p:cBhvr>
                                    </p:animEffect>
                                  </p:childTnLst>
                                  <p:subTnLst>
                                    <p:animClr clrSpc="rgb" dir="cw">
                                      <p:cBhvr override="childStyle">
                                        <p:cTn dur="1" fill="hold" display="0" masterRel="nextClick" afterEffect="1"/>
                                        <p:tgtEl>
                                          <p:spTgt spid="266281"/>
                                        </p:tgtEl>
                                        <p:attrNameLst>
                                          <p:attrName>ppt_c</p:attrName>
                                        </p:attrNameLst>
                                      </p:cBhvr>
                                      <p:to>
                                        <a:srgbClr val="5F5F5F"/>
                                      </p:to>
                                    </p:animClr>
                                  </p:subTnLst>
                                </p:cTn>
                              </p:par>
                              <p:par>
                                <p:cTn id="40" presetID="22" presetClass="entr" presetSubtype="8" fill="hold" grpId="0" nodeType="withEffect">
                                  <p:stCondLst>
                                    <p:cond delay="0"/>
                                  </p:stCondLst>
                                  <p:childTnLst>
                                    <p:set>
                                      <p:cBhvr>
                                        <p:cTn id="41" dur="1" fill="hold">
                                          <p:stCondLst>
                                            <p:cond delay="0"/>
                                          </p:stCondLst>
                                        </p:cTn>
                                        <p:tgtEl>
                                          <p:spTgt spid="266291"/>
                                        </p:tgtEl>
                                        <p:attrNameLst>
                                          <p:attrName>style.visibility</p:attrName>
                                        </p:attrNameLst>
                                      </p:cBhvr>
                                      <p:to>
                                        <p:strVal val="visible"/>
                                      </p:to>
                                    </p:set>
                                    <p:animEffect transition="in" filter="wipe(left)">
                                      <p:cBhvr>
                                        <p:cTn id="42" dur="500"/>
                                        <p:tgtEl>
                                          <p:spTgt spid="266291"/>
                                        </p:tgtEl>
                                      </p:cBhvr>
                                    </p:animEffect>
                                  </p:childTnLst>
                                  <p:subTnLst>
                                    <p:animClr clrSpc="rgb" dir="cw">
                                      <p:cBhvr override="childStyle">
                                        <p:cTn dur="1" fill="hold" display="0" masterRel="nextClick" afterEffect="1"/>
                                        <p:tgtEl>
                                          <p:spTgt spid="266291"/>
                                        </p:tgtEl>
                                        <p:attrNameLst>
                                          <p:attrName>ppt_c</p:attrName>
                                        </p:attrNameLst>
                                      </p:cBhvr>
                                      <p:to>
                                        <a:srgbClr val="5F5F5F"/>
                                      </p:to>
                                    </p:animClr>
                                  </p:subTnLst>
                                </p:cTn>
                              </p:par>
                              <p:par>
                                <p:cTn id="43" presetID="22" presetClass="entr" presetSubtype="8" fill="hold" grpId="0" nodeType="withEffect">
                                  <p:stCondLst>
                                    <p:cond delay="0"/>
                                  </p:stCondLst>
                                  <p:childTnLst>
                                    <p:set>
                                      <p:cBhvr>
                                        <p:cTn id="44" dur="1" fill="hold">
                                          <p:stCondLst>
                                            <p:cond delay="0"/>
                                          </p:stCondLst>
                                        </p:cTn>
                                        <p:tgtEl>
                                          <p:spTgt spid="266282"/>
                                        </p:tgtEl>
                                        <p:attrNameLst>
                                          <p:attrName>style.visibility</p:attrName>
                                        </p:attrNameLst>
                                      </p:cBhvr>
                                      <p:to>
                                        <p:strVal val="visible"/>
                                      </p:to>
                                    </p:set>
                                    <p:animEffect transition="in" filter="wipe(left)">
                                      <p:cBhvr>
                                        <p:cTn id="45" dur="500"/>
                                        <p:tgtEl>
                                          <p:spTgt spid="266282"/>
                                        </p:tgtEl>
                                      </p:cBhvr>
                                    </p:animEffect>
                                  </p:childTnLst>
                                  <p:subTnLst>
                                    <p:animClr clrSpc="rgb" dir="cw">
                                      <p:cBhvr override="childStyle">
                                        <p:cTn dur="1" fill="hold" display="0" masterRel="nextClick" afterEffect="1"/>
                                        <p:tgtEl>
                                          <p:spTgt spid="266282"/>
                                        </p:tgtEl>
                                        <p:attrNameLst>
                                          <p:attrName>ppt_c</p:attrName>
                                        </p:attrNameLst>
                                      </p:cBhvr>
                                      <p:to>
                                        <a:srgbClr val="5F5F5F"/>
                                      </p:to>
                                    </p:animClr>
                                  </p:sub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66284"/>
                                        </p:tgtEl>
                                        <p:attrNameLst>
                                          <p:attrName>style.visibility</p:attrName>
                                        </p:attrNameLst>
                                      </p:cBhvr>
                                      <p:to>
                                        <p:strVal val="visible"/>
                                      </p:to>
                                    </p:set>
                                    <p:animEffect transition="in" filter="wipe(left)">
                                      <p:cBhvr>
                                        <p:cTn id="50" dur="500"/>
                                        <p:tgtEl>
                                          <p:spTgt spid="266284"/>
                                        </p:tgtEl>
                                      </p:cBhvr>
                                    </p:animEffect>
                                  </p:childTnLst>
                                  <p:subTnLst>
                                    <p:animClr clrSpc="rgb" dir="cw">
                                      <p:cBhvr override="childStyle">
                                        <p:cTn dur="1" fill="hold" display="0" masterRel="nextClick" afterEffect="1"/>
                                        <p:tgtEl>
                                          <p:spTgt spid="266284"/>
                                        </p:tgtEl>
                                        <p:attrNameLst>
                                          <p:attrName>ppt_c</p:attrName>
                                        </p:attrNameLst>
                                      </p:cBhvr>
                                      <p:to>
                                        <a:srgbClr val="5F5F5F"/>
                                      </p:to>
                                    </p:animClr>
                                  </p:subTnLst>
                                </p:cTn>
                              </p:par>
                              <p:par>
                                <p:cTn id="51" presetID="22" presetClass="entr" presetSubtype="8" fill="hold" grpId="0" nodeType="withEffect">
                                  <p:stCondLst>
                                    <p:cond delay="0"/>
                                  </p:stCondLst>
                                  <p:childTnLst>
                                    <p:set>
                                      <p:cBhvr>
                                        <p:cTn id="52" dur="1" fill="hold">
                                          <p:stCondLst>
                                            <p:cond delay="0"/>
                                          </p:stCondLst>
                                        </p:cTn>
                                        <p:tgtEl>
                                          <p:spTgt spid="266292"/>
                                        </p:tgtEl>
                                        <p:attrNameLst>
                                          <p:attrName>style.visibility</p:attrName>
                                        </p:attrNameLst>
                                      </p:cBhvr>
                                      <p:to>
                                        <p:strVal val="visible"/>
                                      </p:to>
                                    </p:set>
                                    <p:animEffect transition="in" filter="wipe(left)">
                                      <p:cBhvr>
                                        <p:cTn id="53" dur="500"/>
                                        <p:tgtEl>
                                          <p:spTgt spid="266292"/>
                                        </p:tgtEl>
                                      </p:cBhvr>
                                    </p:animEffect>
                                  </p:childTnLst>
                                  <p:subTnLst>
                                    <p:animClr clrSpc="rgb" dir="cw">
                                      <p:cBhvr override="childStyle">
                                        <p:cTn dur="1" fill="hold" display="0" masterRel="nextClick" afterEffect="1"/>
                                        <p:tgtEl>
                                          <p:spTgt spid="266292"/>
                                        </p:tgtEl>
                                        <p:attrNameLst>
                                          <p:attrName>ppt_c</p:attrName>
                                        </p:attrNameLst>
                                      </p:cBhvr>
                                      <p:to>
                                        <a:srgbClr val="5F5F5F"/>
                                      </p:to>
                                    </p:animClr>
                                  </p:subTnLst>
                                </p:cTn>
                              </p:par>
                              <p:par>
                                <p:cTn id="54" presetID="22" presetClass="entr" presetSubtype="8" fill="hold" grpId="0" nodeType="withEffect">
                                  <p:stCondLst>
                                    <p:cond delay="0"/>
                                  </p:stCondLst>
                                  <p:childTnLst>
                                    <p:set>
                                      <p:cBhvr>
                                        <p:cTn id="55" dur="1" fill="hold">
                                          <p:stCondLst>
                                            <p:cond delay="0"/>
                                          </p:stCondLst>
                                        </p:cTn>
                                        <p:tgtEl>
                                          <p:spTgt spid="266285"/>
                                        </p:tgtEl>
                                        <p:attrNameLst>
                                          <p:attrName>style.visibility</p:attrName>
                                        </p:attrNameLst>
                                      </p:cBhvr>
                                      <p:to>
                                        <p:strVal val="visible"/>
                                      </p:to>
                                    </p:set>
                                    <p:animEffect transition="in" filter="wipe(left)">
                                      <p:cBhvr>
                                        <p:cTn id="56" dur="500"/>
                                        <p:tgtEl>
                                          <p:spTgt spid="266285"/>
                                        </p:tgtEl>
                                      </p:cBhvr>
                                    </p:animEffect>
                                  </p:childTnLst>
                                  <p:subTnLst>
                                    <p:animClr clrSpc="rgb" dir="cw">
                                      <p:cBhvr override="childStyle">
                                        <p:cTn dur="1" fill="hold" display="0" masterRel="nextClick" afterEffect="1"/>
                                        <p:tgtEl>
                                          <p:spTgt spid="266285"/>
                                        </p:tgtEl>
                                        <p:attrNameLst>
                                          <p:attrName>ppt_c</p:attrName>
                                        </p:attrNameLst>
                                      </p:cBhvr>
                                      <p:to>
                                        <a:srgbClr val="5F5F5F"/>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66288"/>
                                        </p:tgtEl>
                                        <p:attrNameLst>
                                          <p:attrName>style.visibility</p:attrName>
                                        </p:attrNameLst>
                                      </p:cBhvr>
                                      <p:to>
                                        <p:strVal val="visible"/>
                                      </p:to>
                                    </p:set>
                                    <p:animEffect transition="in" filter="wipe(left)">
                                      <p:cBhvr>
                                        <p:cTn id="61" dur="500"/>
                                        <p:tgtEl>
                                          <p:spTgt spid="266288"/>
                                        </p:tgtEl>
                                      </p:cBhvr>
                                    </p:animEffect>
                                  </p:childTnLst>
                                  <p:subTnLst>
                                    <p:animClr clrSpc="rgb" dir="cw">
                                      <p:cBhvr override="childStyle">
                                        <p:cTn dur="1" fill="hold" display="0" masterRel="nextClick" afterEffect="1"/>
                                        <p:tgtEl>
                                          <p:spTgt spid="266288"/>
                                        </p:tgtEl>
                                        <p:attrNameLst>
                                          <p:attrName>ppt_c</p:attrName>
                                        </p:attrNameLst>
                                      </p:cBhvr>
                                      <p:to>
                                        <a:srgbClr val="5F5F5F"/>
                                      </p:to>
                                    </p:animClr>
                                  </p:subTnLst>
                                </p:cTn>
                              </p:par>
                              <p:par>
                                <p:cTn id="62" presetID="22" presetClass="entr" presetSubtype="8" fill="hold" grpId="0" nodeType="withEffect">
                                  <p:stCondLst>
                                    <p:cond delay="0"/>
                                  </p:stCondLst>
                                  <p:childTnLst>
                                    <p:set>
                                      <p:cBhvr>
                                        <p:cTn id="63" dur="1" fill="hold">
                                          <p:stCondLst>
                                            <p:cond delay="0"/>
                                          </p:stCondLst>
                                        </p:cTn>
                                        <p:tgtEl>
                                          <p:spTgt spid="266293"/>
                                        </p:tgtEl>
                                        <p:attrNameLst>
                                          <p:attrName>style.visibility</p:attrName>
                                        </p:attrNameLst>
                                      </p:cBhvr>
                                      <p:to>
                                        <p:strVal val="visible"/>
                                      </p:to>
                                    </p:set>
                                    <p:animEffect transition="in" filter="wipe(left)">
                                      <p:cBhvr>
                                        <p:cTn id="64" dur="500"/>
                                        <p:tgtEl>
                                          <p:spTgt spid="266293"/>
                                        </p:tgtEl>
                                      </p:cBhvr>
                                    </p:animEffect>
                                  </p:childTnLst>
                                  <p:subTnLst>
                                    <p:animClr clrSpc="rgb" dir="cw">
                                      <p:cBhvr override="childStyle">
                                        <p:cTn dur="1" fill="hold" display="0" masterRel="nextClick" afterEffect="1"/>
                                        <p:tgtEl>
                                          <p:spTgt spid="266293"/>
                                        </p:tgtEl>
                                        <p:attrNameLst>
                                          <p:attrName>ppt_c</p:attrName>
                                        </p:attrNameLst>
                                      </p:cBhvr>
                                      <p:to>
                                        <a:srgbClr val="5F5F5F"/>
                                      </p:to>
                                    </p:animClr>
                                  </p:subTnLst>
                                </p:cTn>
                              </p:par>
                              <p:par>
                                <p:cTn id="65" presetID="22" presetClass="entr" presetSubtype="8" fill="hold" grpId="0" nodeType="withEffect">
                                  <p:stCondLst>
                                    <p:cond delay="0"/>
                                  </p:stCondLst>
                                  <p:childTnLst>
                                    <p:set>
                                      <p:cBhvr>
                                        <p:cTn id="66" dur="1" fill="hold">
                                          <p:stCondLst>
                                            <p:cond delay="0"/>
                                          </p:stCondLst>
                                        </p:cTn>
                                        <p:tgtEl>
                                          <p:spTgt spid="266287"/>
                                        </p:tgtEl>
                                        <p:attrNameLst>
                                          <p:attrName>style.visibility</p:attrName>
                                        </p:attrNameLst>
                                      </p:cBhvr>
                                      <p:to>
                                        <p:strVal val="visible"/>
                                      </p:to>
                                    </p:set>
                                    <p:animEffect transition="in" filter="wipe(left)">
                                      <p:cBhvr>
                                        <p:cTn id="67" dur="500"/>
                                        <p:tgtEl>
                                          <p:spTgt spid="266287"/>
                                        </p:tgtEl>
                                      </p:cBhvr>
                                    </p:animEffect>
                                  </p:childTnLst>
                                  <p:subTnLst>
                                    <p:animClr clrSpc="rgb" dir="cw">
                                      <p:cBhvr override="childStyle">
                                        <p:cTn dur="1" fill="hold" display="0" masterRel="nextClick" afterEffect="1"/>
                                        <p:tgtEl>
                                          <p:spTgt spid="266287"/>
                                        </p:tgtEl>
                                        <p:attrNameLst>
                                          <p:attrName>ppt_c</p:attrName>
                                        </p:attrNameLst>
                                      </p:cBhvr>
                                      <p:to>
                                        <a:srgbClr val="5F5F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7" grpId="0" autoUpdateAnimBg="0"/>
      <p:bldP spid="266278" grpId="0" autoUpdateAnimBg="0"/>
      <p:bldP spid="266279" grpId="0" autoUpdateAnimBg="0"/>
      <p:bldP spid="266280" grpId="0" autoUpdateAnimBg="0"/>
      <p:bldP spid="266281" grpId="0" autoUpdateAnimBg="0"/>
      <p:bldP spid="266282" grpId="0" autoUpdateAnimBg="0"/>
      <p:bldP spid="266283" grpId="0" autoUpdateAnimBg="0"/>
      <p:bldP spid="266284" grpId="0" autoUpdateAnimBg="0"/>
      <p:bldP spid="266285" grpId="0" autoUpdateAnimBg="0"/>
      <p:bldP spid="266286" grpId="0" autoUpdateAnimBg="0"/>
      <p:bldP spid="266287" grpId="0" autoUpdateAnimBg="0"/>
      <p:bldP spid="266288" grpId="0" autoUpdateAnimBg="0"/>
      <p:bldP spid="266290" grpId="0" autoUpdateAnimBg="0"/>
      <p:bldP spid="266291" grpId="0" autoUpdateAnimBg="0"/>
      <p:bldP spid="266292" grpId="0" autoUpdateAnimBg="0"/>
      <p:bldP spid="26629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on Fault Tolerance</a:t>
            </a:r>
            <a:br>
              <a:rPr lang="en-US" dirty="0"/>
            </a:br>
            <a:endParaRPr lang="en-US" dirty="0"/>
          </a:p>
        </p:txBody>
      </p:sp>
      <p:sp>
        <p:nvSpPr>
          <p:cNvPr id="3" name="Content Placeholder 2"/>
          <p:cNvSpPr>
            <a:spLocks noGrp="1"/>
          </p:cNvSpPr>
          <p:nvPr>
            <p:ph idx="1"/>
          </p:nvPr>
        </p:nvSpPr>
        <p:spPr>
          <a:xfrm>
            <a:off x="2040572" y="1467394"/>
            <a:ext cx="8915400" cy="3777622"/>
          </a:xfrm>
        </p:spPr>
        <p:txBody>
          <a:bodyPr>
            <a:noAutofit/>
          </a:bodyPr>
          <a:lstStyle/>
          <a:p>
            <a:r>
              <a:rPr lang="en-US" sz="2400" dirty="0" smtClean="0"/>
              <a:t>none </a:t>
            </a:r>
            <a:r>
              <a:rPr lang="en-US" sz="2400" dirty="0"/>
              <a:t>of these algorithms tolerates message loss</a:t>
            </a:r>
          </a:p>
          <a:p>
            <a:r>
              <a:rPr lang="en-US" sz="2400" dirty="0" smtClean="0"/>
              <a:t>ring-algorithms </a:t>
            </a:r>
            <a:r>
              <a:rPr lang="en-US" sz="2400" dirty="0" err="1"/>
              <a:t>canot</a:t>
            </a:r>
            <a:r>
              <a:rPr lang="en-US" sz="2400" dirty="0"/>
              <a:t> tolerate single crash failure</a:t>
            </a:r>
          </a:p>
          <a:p>
            <a:r>
              <a:rPr lang="en-US" sz="2400" dirty="0" err="1" smtClean="0"/>
              <a:t>Maekawa’s</a:t>
            </a:r>
            <a:r>
              <a:rPr lang="en-US" sz="2400" dirty="0" smtClean="0"/>
              <a:t> </a:t>
            </a:r>
            <a:r>
              <a:rPr lang="en-US" sz="2400" dirty="0"/>
              <a:t>algorithm can tolerate some crash failure</a:t>
            </a:r>
          </a:p>
          <a:p>
            <a:pPr lvl="1"/>
            <a:r>
              <a:rPr lang="en-US" sz="2400" dirty="0" smtClean="0"/>
              <a:t>if </a:t>
            </a:r>
            <a:r>
              <a:rPr lang="en-US" sz="2400" dirty="0"/>
              <a:t>process is in a voting set not required, rest of the system not affected</a:t>
            </a:r>
          </a:p>
          <a:p>
            <a:r>
              <a:rPr lang="en-US" sz="2400" dirty="0" smtClean="0"/>
              <a:t> </a:t>
            </a:r>
            <a:r>
              <a:rPr lang="en-US" sz="2400" dirty="0"/>
              <a:t>Central-Server: tolerates crash failure of node that has neither </a:t>
            </a:r>
            <a:r>
              <a:rPr lang="en-US" sz="2400" dirty="0" smtClean="0"/>
              <a:t>requested access </a:t>
            </a:r>
            <a:r>
              <a:rPr lang="en-US" sz="2400" dirty="0"/>
              <a:t>nor is currently in the critical section</a:t>
            </a:r>
          </a:p>
          <a:p>
            <a:r>
              <a:rPr lang="en-US" sz="2400" dirty="0" err="1" smtClean="0"/>
              <a:t>Ricart</a:t>
            </a:r>
            <a:r>
              <a:rPr lang="en-US" sz="2400" dirty="0" smtClean="0"/>
              <a:t> </a:t>
            </a:r>
            <a:r>
              <a:rPr lang="en-US" sz="2400" dirty="0"/>
              <a:t>and </a:t>
            </a:r>
            <a:r>
              <a:rPr lang="en-US" sz="2400" dirty="0" err="1"/>
              <a:t>Agrawala</a:t>
            </a:r>
            <a:r>
              <a:rPr lang="en-US" sz="2400" dirty="0"/>
              <a:t> algorithm can be modified to tolerate crash failures </a:t>
            </a:r>
            <a:r>
              <a:rPr lang="en-US" sz="2400" dirty="0" smtClean="0"/>
              <a:t>by the </a:t>
            </a:r>
            <a:r>
              <a:rPr lang="en-US" sz="2400" dirty="0"/>
              <a:t>assumption that a failed process grants all requests immediately</a:t>
            </a:r>
          </a:p>
          <a:p>
            <a:r>
              <a:rPr lang="en-US" sz="2400" b="1" dirty="0" smtClean="0"/>
              <a:t>requires </a:t>
            </a:r>
            <a:r>
              <a:rPr lang="en-US" sz="2400" b="1" dirty="0"/>
              <a:t>reliable failure detector</a:t>
            </a:r>
          </a:p>
        </p:txBody>
      </p:sp>
    </p:spTree>
    <p:extLst>
      <p:ext uri="{BB962C8B-B14F-4D97-AF65-F5344CB8AC3E}">
        <p14:creationId xmlns:p14="http://schemas.microsoft.com/office/powerpoint/2010/main" val="1913143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314892" y="1428206"/>
            <a:ext cx="8915400" cy="3777622"/>
          </a:xfrm>
        </p:spPr>
        <p:txBody>
          <a:bodyPr>
            <a:noAutofit/>
          </a:bodyPr>
          <a:lstStyle/>
          <a:p>
            <a:r>
              <a:rPr lang="en-US" sz="2400" dirty="0" smtClean="0"/>
              <a:t>Distributed </a:t>
            </a:r>
            <a:r>
              <a:rPr lang="en-US" sz="2400" dirty="0"/>
              <a:t>mutual exclusion. </a:t>
            </a:r>
            <a:endParaRPr lang="en-US" sz="2400" dirty="0" smtClean="0"/>
          </a:p>
          <a:p>
            <a:pPr lvl="1"/>
            <a:r>
              <a:rPr lang="en-US" sz="2400" dirty="0" smtClean="0"/>
              <a:t>This </a:t>
            </a:r>
            <a:r>
              <a:rPr lang="en-US" sz="2400" dirty="0"/>
              <a:t>is </a:t>
            </a:r>
            <a:r>
              <a:rPr lang="en-US" sz="2400" dirty="0" smtClean="0"/>
              <a:t>the extension </a:t>
            </a:r>
            <a:r>
              <a:rPr lang="en-US" sz="2400" dirty="0"/>
              <a:t>to distributed systems of the familiar problem of avoiding race conditions </a:t>
            </a:r>
            <a:r>
              <a:rPr lang="en-US" sz="2400" dirty="0" smtClean="0"/>
              <a:t>in kernels </a:t>
            </a:r>
            <a:r>
              <a:rPr lang="en-US" sz="2400" dirty="0"/>
              <a:t>and multi-threaded applications. </a:t>
            </a:r>
            <a:endParaRPr lang="en-US" sz="2400" dirty="0" smtClean="0"/>
          </a:p>
          <a:p>
            <a:pPr lvl="1"/>
            <a:r>
              <a:rPr lang="en-US" sz="2400" dirty="0" smtClean="0"/>
              <a:t>resource </a:t>
            </a:r>
            <a:r>
              <a:rPr lang="en-US" sz="2400" dirty="0"/>
              <a:t>sharing, </a:t>
            </a:r>
            <a:endParaRPr lang="en-US" sz="2400" dirty="0" smtClean="0"/>
          </a:p>
          <a:p>
            <a:r>
              <a:rPr lang="en-US" sz="2400" dirty="0" smtClean="0"/>
              <a:t>Introduces </a:t>
            </a:r>
            <a:r>
              <a:rPr lang="en-US" sz="2400" dirty="0"/>
              <a:t>the </a:t>
            </a:r>
            <a:r>
              <a:rPr lang="en-US" sz="2400" dirty="0" smtClean="0"/>
              <a:t>general </a:t>
            </a:r>
            <a:r>
              <a:rPr lang="en-US" sz="2400" dirty="0"/>
              <a:t>issue of how to ‘elect’ one of a collection </a:t>
            </a:r>
            <a:r>
              <a:rPr lang="en-US" sz="2400" dirty="0" smtClean="0"/>
              <a:t>of processes </a:t>
            </a:r>
            <a:r>
              <a:rPr lang="en-US" sz="2400" dirty="0"/>
              <a:t>to perform a special role</a:t>
            </a:r>
            <a:r>
              <a:rPr lang="en-US" sz="2400" dirty="0" smtClean="0"/>
              <a:t>.</a:t>
            </a:r>
          </a:p>
          <a:p>
            <a:r>
              <a:rPr lang="en-US" sz="2400" dirty="0"/>
              <a:t>Coordination and agreement related to group </a:t>
            </a:r>
            <a:r>
              <a:rPr lang="en-US" sz="2400" dirty="0" smtClean="0"/>
              <a:t>communication</a:t>
            </a:r>
          </a:p>
          <a:p>
            <a:pPr lvl="1"/>
            <a:r>
              <a:rPr lang="en-US" sz="2400" dirty="0"/>
              <a:t>A</a:t>
            </a:r>
            <a:r>
              <a:rPr lang="en-US" sz="2400" dirty="0" smtClean="0"/>
              <a:t>bility </a:t>
            </a:r>
            <a:r>
              <a:rPr lang="en-US" sz="2400" dirty="0"/>
              <a:t>to multicast a message to a group </a:t>
            </a:r>
            <a:r>
              <a:rPr lang="en-US" sz="2400" dirty="0" smtClean="0"/>
              <a:t>is a </a:t>
            </a:r>
            <a:r>
              <a:rPr lang="en-US" sz="2400" dirty="0"/>
              <a:t>very useful communication paradigm, with applications from locating resources </a:t>
            </a:r>
            <a:r>
              <a:rPr lang="en-US" sz="2400" dirty="0" smtClean="0"/>
              <a:t>to coordinating </a:t>
            </a:r>
            <a:r>
              <a:rPr lang="en-US" sz="2400" dirty="0"/>
              <a:t>the updates to replicated data</a:t>
            </a:r>
          </a:p>
        </p:txBody>
      </p:sp>
    </p:spTree>
    <p:extLst>
      <p:ext uri="{BB962C8B-B14F-4D97-AF65-F5344CB8AC3E}">
        <p14:creationId xmlns:p14="http://schemas.microsoft.com/office/powerpoint/2010/main" val="11702733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83D4AA79-250A-4E66-BE2B-F76217C8EEE5}" type="slidenum">
              <a:rPr lang="fr-FR" altLang="en-US" sz="1400"/>
              <a:pPr eaLnBrk="1" hangingPunct="1"/>
              <a:t>40</a:t>
            </a:fld>
            <a:endParaRPr lang="fr-FR" altLang="en-US" sz="1400"/>
          </a:p>
        </p:txBody>
      </p:sp>
      <p:sp>
        <p:nvSpPr>
          <p:cNvPr id="24579" name="Rectangle 2"/>
          <p:cNvSpPr>
            <a:spLocks noGrp="1" noChangeArrowheads="1"/>
          </p:cNvSpPr>
          <p:nvPr>
            <p:ph type="title"/>
          </p:nvPr>
        </p:nvSpPr>
        <p:spPr/>
        <p:txBody>
          <a:bodyPr/>
          <a:lstStyle/>
          <a:p>
            <a:pPr eaLnBrk="1" hangingPunct="1"/>
            <a:r>
              <a:rPr lang="en-US" altLang="en-US" dirty="0" smtClean="0"/>
              <a:t>Election Algorithms</a:t>
            </a:r>
          </a:p>
        </p:txBody>
      </p:sp>
      <p:sp>
        <p:nvSpPr>
          <p:cNvPr id="267267" name="Rectangle 3"/>
          <p:cNvSpPr>
            <a:spLocks noChangeArrowheads="1"/>
          </p:cNvSpPr>
          <p:nvPr/>
        </p:nvSpPr>
        <p:spPr bwMode="auto">
          <a:xfrm>
            <a:off x="2286000" y="1752600"/>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dirty="0"/>
              <a:t>Objective:</a:t>
            </a:r>
            <a:r>
              <a:rPr lang="en-US" altLang="en-US" dirty="0"/>
              <a:t> Elect one process p</a:t>
            </a:r>
            <a:r>
              <a:rPr lang="en-US" altLang="en-US" baseline="-25000" dirty="0"/>
              <a:t>i</a:t>
            </a:r>
            <a:r>
              <a:rPr lang="en-US" altLang="en-US" dirty="0"/>
              <a:t> from a group of processes p</a:t>
            </a:r>
            <a:r>
              <a:rPr lang="en-US" altLang="en-US" baseline="-25000" dirty="0"/>
              <a:t>1</a:t>
            </a:r>
            <a:r>
              <a:rPr lang="en-US" altLang="en-US" dirty="0"/>
              <a:t>…</a:t>
            </a:r>
            <a:r>
              <a:rPr lang="en-US" altLang="en-US" dirty="0" err="1"/>
              <a:t>p</a:t>
            </a:r>
            <a:r>
              <a:rPr lang="en-US" altLang="en-US" baseline="-25000" dirty="0" err="1"/>
              <a:t>N</a:t>
            </a:r>
            <a:endParaRPr lang="en-US" altLang="en-US" sz="1800" dirty="0"/>
          </a:p>
        </p:txBody>
      </p:sp>
      <p:sp>
        <p:nvSpPr>
          <p:cNvPr id="267268" name="Rectangle 4"/>
          <p:cNvSpPr>
            <a:spLocks noChangeArrowheads="1"/>
          </p:cNvSpPr>
          <p:nvPr/>
        </p:nvSpPr>
        <p:spPr bwMode="auto">
          <a:xfrm>
            <a:off x="2286000" y="26670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Utility:</a:t>
            </a:r>
            <a:r>
              <a:rPr lang="en-US" altLang="en-US"/>
              <a:t> Elect a primary manager, a master process, a coordinator or a central server</a:t>
            </a:r>
            <a:endParaRPr lang="en-US" altLang="en-US" baseline="-25000"/>
          </a:p>
        </p:txBody>
      </p:sp>
      <p:sp>
        <p:nvSpPr>
          <p:cNvPr id="267269" name="Rectangle 5"/>
          <p:cNvSpPr>
            <a:spLocks noChangeArrowheads="1"/>
          </p:cNvSpPr>
          <p:nvPr/>
        </p:nvSpPr>
        <p:spPr bwMode="auto">
          <a:xfrm>
            <a:off x="2286000" y="35052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Each process p</a:t>
            </a:r>
            <a:r>
              <a:rPr lang="en-US" altLang="en-US" baseline="-25000"/>
              <a:t>i</a:t>
            </a:r>
            <a:r>
              <a:rPr lang="en-US" altLang="en-US"/>
              <a:t> maintains the identity of the elected in the variable </a:t>
            </a:r>
            <a:r>
              <a:rPr lang="en-US" altLang="en-US" i="1">
                <a:solidFill>
                  <a:srgbClr val="FF0000"/>
                </a:solidFill>
              </a:rPr>
              <a:t>Elected</a:t>
            </a:r>
            <a:r>
              <a:rPr lang="en-US" altLang="en-US" i="1" baseline="-25000">
                <a:solidFill>
                  <a:srgbClr val="FF0000"/>
                </a:solidFill>
              </a:rPr>
              <a:t>i</a:t>
            </a:r>
            <a:r>
              <a:rPr lang="en-US" altLang="en-US" sz="2800"/>
              <a:t> </a:t>
            </a:r>
            <a:r>
              <a:rPr lang="en-US" altLang="en-US" sz="1800"/>
              <a:t>(</a:t>
            </a:r>
            <a:r>
              <a:rPr lang="en-US" altLang="en-US" sz="1800">
                <a:sym typeface="Symbol" panose="05050102010706020507" pitchFamily="18" charset="2"/>
              </a:rPr>
              <a:t>NIL if it isn’t defined yet)</a:t>
            </a:r>
            <a:endParaRPr lang="en-US" altLang="en-US" baseline="-25000"/>
          </a:p>
        </p:txBody>
      </p:sp>
      <p:sp>
        <p:nvSpPr>
          <p:cNvPr id="267270" name="Rectangle 6"/>
          <p:cNvSpPr>
            <a:spLocks noChangeArrowheads="1"/>
          </p:cNvSpPr>
          <p:nvPr/>
        </p:nvSpPr>
        <p:spPr bwMode="auto">
          <a:xfrm>
            <a:off x="2286000" y="440372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Properties to satisfy: </a:t>
            </a:r>
            <a:r>
              <a:rPr lang="en-US" altLang="en-US" b="1">
                <a:sym typeface="Symbol" panose="05050102010706020507" pitchFamily="18" charset="2"/>
              </a:rPr>
              <a:t></a:t>
            </a:r>
            <a:r>
              <a:rPr lang="en-US" altLang="en-US"/>
              <a:t> p</a:t>
            </a:r>
            <a:r>
              <a:rPr lang="en-US" altLang="en-US" baseline="-25000"/>
              <a:t>i</a:t>
            </a:r>
            <a:r>
              <a:rPr lang="en-US" altLang="en-US"/>
              <a:t>,</a:t>
            </a:r>
            <a:endParaRPr lang="en-US" altLang="en-US" baseline="-25000"/>
          </a:p>
        </p:txBody>
      </p:sp>
      <p:sp>
        <p:nvSpPr>
          <p:cNvPr id="267271" name="Rectangle 7"/>
          <p:cNvSpPr>
            <a:spLocks noChangeArrowheads="1"/>
          </p:cNvSpPr>
          <p:nvPr/>
        </p:nvSpPr>
        <p:spPr bwMode="auto">
          <a:xfrm>
            <a:off x="7696200" y="3163887"/>
            <a:ext cx="3962400" cy="6413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None/>
            </a:pPr>
            <a:r>
              <a:rPr lang="en-US" altLang="en-US" sz="1800" b="1" dirty="0"/>
              <a:t>Even if multiple elections have been started simultaneously</a:t>
            </a:r>
          </a:p>
        </p:txBody>
      </p:sp>
      <p:sp>
        <p:nvSpPr>
          <p:cNvPr id="267272" name="Rectangle 8"/>
          <p:cNvSpPr>
            <a:spLocks noChangeArrowheads="1"/>
          </p:cNvSpPr>
          <p:nvPr/>
        </p:nvSpPr>
        <p:spPr bwMode="auto">
          <a:xfrm>
            <a:off x="2743200" y="4957763"/>
            <a:ext cx="534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Clr>
                <a:schemeClr val="hlink"/>
              </a:buClr>
              <a:buFont typeface="Wingdings" panose="05000000000000000000" pitchFamily="2" charset="2"/>
              <a:buChar char="§"/>
            </a:pPr>
            <a:r>
              <a:rPr lang="en-US" altLang="en-US" dirty="0"/>
              <a:t> </a:t>
            </a:r>
            <a:r>
              <a:rPr lang="en-US" altLang="en-US" dirty="0">
                <a:solidFill>
                  <a:schemeClr val="hlink"/>
                </a:solidFill>
              </a:rPr>
              <a:t>Safety</a:t>
            </a:r>
            <a:r>
              <a:rPr lang="en-US" altLang="en-US" b="1" dirty="0">
                <a:solidFill>
                  <a:schemeClr val="hlink"/>
                </a:solidFill>
              </a:rPr>
              <a:t>:</a:t>
            </a:r>
            <a:r>
              <a:rPr lang="en-US" altLang="en-US" dirty="0"/>
              <a:t> </a:t>
            </a:r>
            <a:r>
              <a:rPr lang="en-US" altLang="en-US" i="1" dirty="0" err="1"/>
              <a:t>Elected</a:t>
            </a:r>
            <a:r>
              <a:rPr lang="en-US" altLang="en-US" i="1" baseline="-25000" dirty="0" err="1"/>
              <a:t>i</a:t>
            </a:r>
            <a:r>
              <a:rPr lang="en-US" altLang="en-US" dirty="0"/>
              <a:t> = </a:t>
            </a:r>
            <a:r>
              <a:rPr lang="en-US" altLang="en-US" dirty="0">
                <a:sym typeface="Symbol" panose="05050102010706020507" pitchFamily="18" charset="2"/>
              </a:rPr>
              <a:t>NIL or </a:t>
            </a:r>
            <a:r>
              <a:rPr lang="en-US" altLang="en-US" i="1" dirty="0"/>
              <a:t>Elected</a:t>
            </a:r>
            <a:r>
              <a:rPr lang="en-US" altLang="en-US" dirty="0"/>
              <a:t> = </a:t>
            </a:r>
            <a:r>
              <a:rPr lang="en-US" altLang="en-US" dirty="0">
                <a:solidFill>
                  <a:schemeClr val="folHlink"/>
                </a:solidFill>
              </a:rPr>
              <a:t>P</a:t>
            </a:r>
          </a:p>
        </p:txBody>
      </p:sp>
      <p:sp>
        <p:nvSpPr>
          <p:cNvPr id="267273" name="Rectangle 9"/>
          <p:cNvSpPr>
            <a:spLocks noChangeArrowheads="1"/>
          </p:cNvSpPr>
          <p:nvPr/>
        </p:nvSpPr>
        <p:spPr bwMode="auto">
          <a:xfrm>
            <a:off x="2286000" y="5882116"/>
            <a:ext cx="7391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dirty="0"/>
              <a:t> </a:t>
            </a:r>
            <a:r>
              <a:rPr lang="en-US" altLang="en-US" dirty="0">
                <a:solidFill>
                  <a:schemeClr val="hlink"/>
                </a:solidFill>
              </a:rPr>
              <a:t>Liveness</a:t>
            </a:r>
            <a:r>
              <a:rPr lang="en-US" altLang="en-US" b="1" dirty="0">
                <a:solidFill>
                  <a:schemeClr val="hlink"/>
                </a:solidFill>
              </a:rPr>
              <a:t>:</a:t>
            </a:r>
            <a:r>
              <a:rPr lang="en-US" altLang="en-US" dirty="0"/>
              <a:t> p</a:t>
            </a:r>
            <a:r>
              <a:rPr lang="en-US" altLang="en-US" baseline="-25000" dirty="0"/>
              <a:t>i</a:t>
            </a:r>
            <a:r>
              <a:rPr lang="en-US" altLang="en-US" dirty="0"/>
              <a:t> participates and sets </a:t>
            </a:r>
            <a:r>
              <a:rPr lang="en-US" altLang="en-US" i="1" dirty="0" err="1"/>
              <a:t>Elected</a:t>
            </a:r>
            <a:r>
              <a:rPr lang="en-US" altLang="en-US" i="1" baseline="-25000" dirty="0" err="1"/>
              <a:t>i</a:t>
            </a:r>
            <a:r>
              <a:rPr lang="en-US" altLang="en-US" dirty="0"/>
              <a:t> </a:t>
            </a:r>
            <a:r>
              <a:rPr lang="en-US" altLang="en-US" b="1" dirty="0">
                <a:sym typeface="Symbol" panose="05050102010706020507" pitchFamily="18" charset="2"/>
              </a:rPr>
              <a:t></a:t>
            </a:r>
            <a:r>
              <a:rPr lang="en-US" altLang="en-US" dirty="0">
                <a:sym typeface="Symbol" panose="05050102010706020507" pitchFamily="18" charset="2"/>
              </a:rPr>
              <a:t> NIL, or crashes</a:t>
            </a:r>
          </a:p>
        </p:txBody>
      </p:sp>
      <p:grpSp>
        <p:nvGrpSpPr>
          <p:cNvPr id="2" name="Group 10"/>
          <p:cNvGrpSpPr>
            <a:grpSpLocks/>
          </p:cNvGrpSpPr>
          <p:nvPr/>
        </p:nvGrpSpPr>
        <p:grpSpPr bwMode="auto">
          <a:xfrm>
            <a:off x="7869239" y="4875214"/>
            <a:ext cx="3065462" cy="915987"/>
            <a:chOff x="3408" y="3071"/>
            <a:chExt cx="1931" cy="577"/>
          </a:xfrm>
        </p:grpSpPr>
        <p:sp>
          <p:nvSpPr>
            <p:cNvPr id="24588" name="Text Box 11"/>
            <p:cNvSpPr txBox="1">
              <a:spLocks noChangeArrowheads="1"/>
            </p:cNvSpPr>
            <p:nvPr/>
          </p:nvSpPr>
          <p:spPr bwMode="auto">
            <a:xfrm>
              <a:off x="3660" y="3071"/>
              <a:ext cx="167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dirty="0">
                  <a:solidFill>
                    <a:schemeClr val="folHlink"/>
                  </a:solidFill>
                </a:rPr>
                <a:t>A non-crashed process with the largest identifier</a:t>
              </a:r>
            </a:p>
          </p:txBody>
        </p:sp>
        <p:cxnSp>
          <p:nvCxnSpPr>
            <p:cNvPr id="24589" name="AutoShape 12"/>
            <p:cNvCxnSpPr>
              <a:cxnSpLocks noChangeShapeType="1"/>
              <a:stCxn id="24588" idx="1"/>
            </p:cNvCxnSpPr>
            <p:nvPr/>
          </p:nvCxnSpPr>
          <p:spPr bwMode="auto">
            <a:xfrm rot="10800000">
              <a:off x="3408" y="3360"/>
              <a:ext cx="198" cy="178"/>
            </a:xfrm>
            <a:prstGeom prst="curvedConnector2">
              <a:avLst/>
            </a:prstGeom>
            <a:noFill/>
            <a:ln w="19050">
              <a:solidFill>
                <a:schemeClr val="folHlink"/>
              </a:solidFill>
              <a:prstDash val="dash"/>
              <a:miter lim="800000"/>
              <a:headEnd/>
              <a:tailEnd type="triangle" w="sm"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3502720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7267"/>
                                        </p:tgtEl>
                                        <p:attrNameLst>
                                          <p:attrName>style.visibility</p:attrName>
                                        </p:attrNameLst>
                                      </p:cBhvr>
                                      <p:to>
                                        <p:strVal val="visible"/>
                                      </p:to>
                                    </p:set>
                                    <p:animEffect transition="in" filter="wipe(left)">
                                      <p:cBhvr>
                                        <p:cTn id="7" dur="500"/>
                                        <p:tgtEl>
                                          <p:spTgt spid="267267"/>
                                        </p:tgtEl>
                                      </p:cBhvr>
                                    </p:animEffect>
                                  </p:childTnLst>
                                  <p:subTnLst>
                                    <p:animClr clrSpc="rgb" dir="cw">
                                      <p:cBhvr override="childStyle">
                                        <p:cTn dur="1" fill="hold" display="0" masterRel="nextClick" afterEffect="1"/>
                                        <p:tgtEl>
                                          <p:spTgt spid="267267"/>
                                        </p:tgtEl>
                                        <p:attrNameLst>
                                          <p:attrName>ppt_c</p:attrName>
                                        </p:attrNameLst>
                                      </p:cBhvr>
                                      <p:to>
                                        <a:srgbClr val="5F5F5F"/>
                                      </p:to>
                                    </p:animClr>
                                  </p:subTnLst>
                                </p:cTn>
                              </p:par>
                              <p:par>
                                <p:cTn id="8" presetID="22" presetClass="entr" presetSubtype="8" fill="hold" grpId="0" nodeType="withEffect">
                                  <p:stCondLst>
                                    <p:cond delay="0"/>
                                  </p:stCondLst>
                                  <p:childTnLst>
                                    <p:set>
                                      <p:cBhvr>
                                        <p:cTn id="9" dur="1" fill="hold">
                                          <p:stCondLst>
                                            <p:cond delay="0"/>
                                          </p:stCondLst>
                                        </p:cTn>
                                        <p:tgtEl>
                                          <p:spTgt spid="267271"/>
                                        </p:tgtEl>
                                        <p:attrNameLst>
                                          <p:attrName>style.visibility</p:attrName>
                                        </p:attrNameLst>
                                      </p:cBhvr>
                                      <p:to>
                                        <p:strVal val="visible"/>
                                      </p:to>
                                    </p:set>
                                    <p:animEffect transition="in" filter="wipe(left)">
                                      <p:cBhvr>
                                        <p:cTn id="10" dur="500"/>
                                        <p:tgtEl>
                                          <p:spTgt spid="267271"/>
                                        </p:tgtEl>
                                      </p:cBhvr>
                                    </p:animEffect>
                                  </p:childTnLst>
                                  <p:subTnLst>
                                    <p:set>
                                      <p:cBhvr override="childStyle">
                                        <p:cTn dur="1" fill="hold" display="0" masterRel="nextClick" afterEffect="1"/>
                                        <p:tgtEl>
                                          <p:spTgt spid="26727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7268"/>
                                        </p:tgtEl>
                                        <p:attrNameLst>
                                          <p:attrName>style.visibility</p:attrName>
                                        </p:attrNameLst>
                                      </p:cBhvr>
                                      <p:to>
                                        <p:strVal val="visible"/>
                                      </p:to>
                                    </p:set>
                                    <p:animEffect transition="in" filter="wipe(left)">
                                      <p:cBhvr>
                                        <p:cTn id="15" dur="500"/>
                                        <p:tgtEl>
                                          <p:spTgt spid="267268"/>
                                        </p:tgtEl>
                                      </p:cBhvr>
                                    </p:animEffect>
                                  </p:childTnLst>
                                  <p:subTnLst>
                                    <p:animClr clrSpc="rgb" dir="cw">
                                      <p:cBhvr override="childStyle">
                                        <p:cTn dur="1" fill="hold" display="0" masterRel="nextClick" afterEffect="1"/>
                                        <p:tgtEl>
                                          <p:spTgt spid="267268"/>
                                        </p:tgtEl>
                                        <p:attrNameLst>
                                          <p:attrName>ppt_c</p:attrName>
                                        </p:attrNameLst>
                                      </p:cBhvr>
                                      <p:to>
                                        <a:srgbClr val="5F5F5F"/>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67269"/>
                                        </p:tgtEl>
                                        <p:attrNameLst>
                                          <p:attrName>style.visibility</p:attrName>
                                        </p:attrNameLst>
                                      </p:cBhvr>
                                      <p:to>
                                        <p:strVal val="visible"/>
                                      </p:to>
                                    </p:set>
                                    <p:animEffect transition="in" filter="wipe(left)">
                                      <p:cBhvr>
                                        <p:cTn id="20" dur="500"/>
                                        <p:tgtEl>
                                          <p:spTgt spid="267269"/>
                                        </p:tgtEl>
                                      </p:cBhvr>
                                    </p:animEffect>
                                  </p:childTnLst>
                                  <p:subTnLst>
                                    <p:animClr clrSpc="rgb" dir="cw">
                                      <p:cBhvr override="childStyle">
                                        <p:cTn dur="1" fill="hold" display="0" masterRel="nextClick" afterEffect="1"/>
                                        <p:tgtEl>
                                          <p:spTgt spid="267269"/>
                                        </p:tgtEl>
                                        <p:attrNameLst>
                                          <p:attrName>ppt_c</p:attrName>
                                        </p:attrNameLst>
                                      </p:cBhvr>
                                      <p:to>
                                        <a:srgbClr val="5F5F5F"/>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7270"/>
                                        </p:tgtEl>
                                        <p:attrNameLst>
                                          <p:attrName>style.visibility</p:attrName>
                                        </p:attrNameLst>
                                      </p:cBhvr>
                                      <p:to>
                                        <p:strVal val="visible"/>
                                      </p:to>
                                    </p:set>
                                    <p:animEffect transition="in" filter="wipe(left)">
                                      <p:cBhvr>
                                        <p:cTn id="25" dur="500"/>
                                        <p:tgtEl>
                                          <p:spTgt spid="267270"/>
                                        </p:tgtEl>
                                      </p:cBhvr>
                                    </p:animEffect>
                                  </p:childTnLst>
                                  <p:subTnLst>
                                    <p:animClr clrSpc="rgb" dir="cw">
                                      <p:cBhvr override="childStyle">
                                        <p:cTn dur="1" fill="hold" display="0" masterRel="nextClick" afterEffect="1"/>
                                        <p:tgtEl>
                                          <p:spTgt spid="267270"/>
                                        </p:tgtEl>
                                        <p:attrNameLst>
                                          <p:attrName>ppt_c</p:attrName>
                                        </p:attrNameLst>
                                      </p:cBhvr>
                                      <p:to>
                                        <a:srgbClr val="777777"/>
                                      </p:to>
                                    </p:animClr>
                                  </p:subTnLst>
                                </p:cTn>
                              </p:par>
                              <p:par>
                                <p:cTn id="26" presetID="22" presetClass="entr" presetSubtype="8" fill="hold" grpId="0" nodeType="withEffect">
                                  <p:stCondLst>
                                    <p:cond delay="0"/>
                                  </p:stCondLst>
                                  <p:childTnLst>
                                    <p:set>
                                      <p:cBhvr>
                                        <p:cTn id="27" dur="1" fill="hold">
                                          <p:stCondLst>
                                            <p:cond delay="0"/>
                                          </p:stCondLst>
                                        </p:cTn>
                                        <p:tgtEl>
                                          <p:spTgt spid="267272"/>
                                        </p:tgtEl>
                                        <p:attrNameLst>
                                          <p:attrName>style.visibility</p:attrName>
                                        </p:attrNameLst>
                                      </p:cBhvr>
                                      <p:to>
                                        <p:strVal val="visible"/>
                                      </p:to>
                                    </p:set>
                                    <p:animEffect transition="in" filter="wipe(left)">
                                      <p:cBhvr>
                                        <p:cTn id="28" dur="500"/>
                                        <p:tgtEl>
                                          <p:spTgt spid="267272"/>
                                        </p:tgtEl>
                                      </p:cBhvr>
                                    </p:animEffect>
                                  </p:childTnLst>
                                  <p:subTnLst>
                                    <p:animClr clrSpc="rgb" dir="cw">
                                      <p:cBhvr override="childStyle">
                                        <p:cTn dur="1" fill="hold" display="0" masterRel="nextClick" afterEffect="1"/>
                                        <p:tgtEl>
                                          <p:spTgt spid="267272"/>
                                        </p:tgtEl>
                                        <p:attrNameLst>
                                          <p:attrName>ppt_c</p:attrName>
                                        </p:attrNameLst>
                                      </p:cBhvr>
                                      <p:to>
                                        <a:srgbClr val="777777"/>
                                      </p:to>
                                    </p:animClr>
                                  </p:subTnLst>
                                </p:cTn>
                              </p:par>
                              <p:par>
                                <p:cTn id="29" presetID="22" presetClass="entr" presetSubtype="2"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right)">
                                      <p:cBhvr>
                                        <p:cTn id="31"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7273"/>
                                        </p:tgtEl>
                                        <p:attrNameLst>
                                          <p:attrName>style.visibility</p:attrName>
                                        </p:attrNameLst>
                                      </p:cBhvr>
                                      <p:to>
                                        <p:strVal val="visible"/>
                                      </p:to>
                                    </p:set>
                                    <p:animEffect transition="in" filter="wipe(left)">
                                      <p:cBhvr>
                                        <p:cTn id="36" dur="500"/>
                                        <p:tgtEl>
                                          <p:spTgt spid="267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autoUpdateAnimBg="0"/>
      <p:bldP spid="267268" grpId="0" autoUpdateAnimBg="0"/>
      <p:bldP spid="267269" grpId="0" autoUpdateAnimBg="0"/>
      <p:bldP spid="267270" grpId="0" autoUpdateAnimBg="0"/>
      <p:bldP spid="267271" grpId="0" animBg="1" autoUpdateAnimBg="0"/>
      <p:bldP spid="267272" grpId="0" autoUpdateAnimBg="0"/>
      <p:bldP spid="26727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D773C367-80EB-4F6E-BB17-770CC1945881}" type="slidenum">
              <a:rPr lang="fr-FR" altLang="en-US" sz="1400"/>
              <a:pPr eaLnBrk="1" hangingPunct="1"/>
              <a:t>41</a:t>
            </a:fld>
            <a:endParaRPr lang="fr-FR" altLang="en-US" sz="1400"/>
          </a:p>
        </p:txBody>
      </p:sp>
      <p:sp>
        <p:nvSpPr>
          <p:cNvPr id="25603" name="Rectangle 2"/>
          <p:cNvSpPr>
            <a:spLocks noGrp="1" noChangeArrowheads="1"/>
          </p:cNvSpPr>
          <p:nvPr>
            <p:ph type="title"/>
          </p:nvPr>
        </p:nvSpPr>
        <p:spPr/>
        <p:txBody>
          <a:bodyPr/>
          <a:lstStyle/>
          <a:p>
            <a:pPr eaLnBrk="1" hangingPunct="1"/>
            <a:r>
              <a:rPr lang="en-US" altLang="en-US" dirty="0" smtClean="0"/>
              <a:t>Election Algorithms</a:t>
            </a:r>
            <a:endParaRPr lang="en-US" altLang="en-US" baseline="-25000" dirty="0" smtClean="0"/>
          </a:p>
        </p:txBody>
      </p:sp>
      <p:sp>
        <p:nvSpPr>
          <p:cNvPr id="268291" name="Rectangle 3">
            <a:hlinkClick r:id="rId2" action="ppaction://hlinksldjump" tooltip="Ring-Based Election Algorithm "/>
          </p:cNvPr>
          <p:cNvSpPr>
            <a:spLocks noChangeArrowheads="1"/>
          </p:cNvSpPr>
          <p:nvPr/>
        </p:nvSpPr>
        <p:spPr bwMode="auto">
          <a:xfrm>
            <a:off x="2711450" y="2205038"/>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Ring-Based Election Algorithm </a:t>
            </a:r>
          </a:p>
        </p:txBody>
      </p:sp>
      <p:sp>
        <p:nvSpPr>
          <p:cNvPr id="268292" name="Rectangle 4">
            <a:hlinkClick r:id="rId3" action="ppaction://hlinksldjump" tooltip="Bully Algorithm"/>
          </p:cNvPr>
          <p:cNvSpPr>
            <a:spLocks noChangeArrowheads="1"/>
          </p:cNvSpPr>
          <p:nvPr/>
        </p:nvSpPr>
        <p:spPr bwMode="auto">
          <a:xfrm>
            <a:off x="2711450" y="29972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Bully Algorithm</a:t>
            </a:r>
          </a:p>
        </p:txBody>
      </p:sp>
      <p:sp>
        <p:nvSpPr>
          <p:cNvPr id="268293" name="Rectangle 5">
            <a:hlinkClick r:id="rId4" action="ppaction://hlinksldjump" tooltip="Election Algorithms Comparison"/>
          </p:cNvPr>
          <p:cNvSpPr>
            <a:spLocks noChangeArrowheads="1"/>
          </p:cNvSpPr>
          <p:nvPr/>
        </p:nvSpPr>
        <p:spPr bwMode="auto">
          <a:xfrm>
            <a:off x="2711450" y="383222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Election Algorithms Comparison</a:t>
            </a:r>
          </a:p>
        </p:txBody>
      </p:sp>
    </p:spTree>
    <p:extLst>
      <p:ext uri="{BB962C8B-B14F-4D97-AF65-F5344CB8AC3E}">
        <p14:creationId xmlns:p14="http://schemas.microsoft.com/office/powerpoint/2010/main" val="5576370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8291"/>
                                        </p:tgtEl>
                                        <p:attrNameLst>
                                          <p:attrName>style.visibility</p:attrName>
                                        </p:attrNameLst>
                                      </p:cBhvr>
                                      <p:to>
                                        <p:strVal val="visible"/>
                                      </p:to>
                                    </p:set>
                                    <p:animEffect transition="in" filter="wipe(left)">
                                      <p:cBhvr>
                                        <p:cTn id="7" dur="500"/>
                                        <p:tgtEl>
                                          <p:spTgt spid="26829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8292"/>
                                        </p:tgtEl>
                                        <p:attrNameLst>
                                          <p:attrName>style.visibility</p:attrName>
                                        </p:attrNameLst>
                                      </p:cBhvr>
                                      <p:to>
                                        <p:strVal val="visible"/>
                                      </p:to>
                                    </p:set>
                                    <p:animEffect transition="in" filter="wipe(left)">
                                      <p:cBhvr>
                                        <p:cTn id="11" dur="500"/>
                                        <p:tgtEl>
                                          <p:spTgt spid="26829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8293"/>
                                        </p:tgtEl>
                                        <p:attrNameLst>
                                          <p:attrName>style.visibility</p:attrName>
                                        </p:attrNameLst>
                                      </p:cBhvr>
                                      <p:to>
                                        <p:strVal val="visible"/>
                                      </p:to>
                                    </p:set>
                                    <p:animEffect transition="in" filter="wipe(left)">
                                      <p:cBhvr>
                                        <p:cTn id="15" dur="500"/>
                                        <p:tgtEl>
                                          <p:spTgt spid="268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autoUpdateAnimBg="0"/>
      <p:bldP spid="268292" grpId="0" autoUpdateAnimBg="0"/>
      <p:bldP spid="26829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tLang="en-US" smtClean="0">
                <a:ea typeface="ＭＳ Ｐゴシック" panose="020B0600070205080204" pitchFamily="34" charset="-128"/>
              </a:rPr>
              <a:t>A ring based election algorithm</a:t>
            </a:r>
          </a:p>
        </p:txBody>
      </p:sp>
      <p:sp>
        <p:nvSpPr>
          <p:cNvPr id="30722" name="Content Placeholder 2"/>
          <p:cNvSpPr>
            <a:spLocks noGrp="1"/>
          </p:cNvSpPr>
          <p:nvPr>
            <p:ph idx="1"/>
          </p:nvPr>
        </p:nvSpPr>
        <p:spPr>
          <a:xfrm>
            <a:off x="2210389" y="1905000"/>
            <a:ext cx="8915400" cy="3777622"/>
          </a:xfrm>
        </p:spPr>
        <p:txBody>
          <a:bodyPr>
            <a:noAutofit/>
          </a:bodyPr>
          <a:lstStyle/>
          <a:p>
            <a:r>
              <a:rPr lang="en-US" altLang="en-US" sz="2800" dirty="0" smtClean="0">
                <a:ea typeface="ＭＳ Ｐゴシック" panose="020B0600070205080204" pitchFamily="34" charset="-128"/>
              </a:rPr>
              <a:t>All processes arranged in a logical ring. </a:t>
            </a:r>
          </a:p>
          <a:p>
            <a:r>
              <a:rPr lang="en-US" altLang="en-US" sz="2800" dirty="0" smtClean="0">
                <a:ea typeface="ＭＳ Ｐゴシック" panose="020B0600070205080204" pitchFamily="34" charset="-128"/>
              </a:rPr>
              <a:t>Each process has a communication channel to the next process.</a:t>
            </a:r>
          </a:p>
          <a:p>
            <a:r>
              <a:rPr lang="en-US" altLang="en-US" sz="2800" dirty="0" smtClean="0">
                <a:ea typeface="ＭＳ Ｐゴシック" panose="020B0600070205080204" pitchFamily="34" charset="-128"/>
              </a:rPr>
              <a:t>All messages are sent clockwise around the ring. </a:t>
            </a:r>
          </a:p>
          <a:p>
            <a:r>
              <a:rPr lang="en-US" altLang="en-US" sz="2800" dirty="0" smtClean="0">
                <a:ea typeface="ＭＳ Ｐゴシック" panose="020B0600070205080204" pitchFamily="34" charset="-128"/>
              </a:rPr>
              <a:t>Assume that no failures occur, and system is asynchronous. </a:t>
            </a:r>
          </a:p>
          <a:p>
            <a:r>
              <a:rPr lang="en-US" altLang="en-US" sz="2800" dirty="0" smtClean="0">
                <a:ea typeface="ＭＳ Ｐゴシック" panose="020B0600070205080204" pitchFamily="34" charset="-128"/>
              </a:rPr>
              <a:t>Goal is to elect a </a:t>
            </a:r>
            <a:r>
              <a:rPr lang="en-US" altLang="en-US" sz="2800" b="1" dirty="0" smtClean="0">
                <a:ea typeface="ＭＳ Ｐゴシック" panose="020B0600070205080204" pitchFamily="34" charset="-128"/>
              </a:rPr>
              <a:t>single</a:t>
            </a:r>
            <a:r>
              <a:rPr lang="en-US" altLang="en-US" sz="2800" dirty="0" smtClean="0">
                <a:ea typeface="ＭＳ Ｐゴシック" panose="020B0600070205080204" pitchFamily="34" charset="-128"/>
              </a:rPr>
              <a:t> process coordinator which has the largest identifier. </a:t>
            </a:r>
          </a:p>
        </p:txBody>
      </p:sp>
    </p:spTree>
    <p:extLst>
      <p:ext uri="{BB962C8B-B14F-4D97-AF65-F5344CB8AC3E}">
        <p14:creationId xmlns:p14="http://schemas.microsoft.com/office/powerpoint/2010/main" val="3112768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FBAA43BF-AFC2-4F63-B434-71DAF20DCD0A}" type="slidenum">
              <a:rPr lang="fr-FR" altLang="en-US" sz="1400"/>
              <a:pPr eaLnBrk="1" hangingPunct="1"/>
              <a:t>43</a:t>
            </a:fld>
            <a:endParaRPr lang="fr-FR" altLang="en-US" sz="1400"/>
          </a:p>
        </p:txBody>
      </p:sp>
      <p:grpSp>
        <p:nvGrpSpPr>
          <p:cNvPr id="2" name="Group 2"/>
          <p:cNvGrpSpPr>
            <a:grpSpLocks/>
          </p:cNvGrpSpPr>
          <p:nvPr/>
        </p:nvGrpSpPr>
        <p:grpSpPr bwMode="auto">
          <a:xfrm>
            <a:off x="3505200" y="2057400"/>
            <a:ext cx="3962400" cy="4191000"/>
            <a:chOff x="1296" y="1200"/>
            <a:chExt cx="2496" cy="2640"/>
          </a:xfrm>
        </p:grpSpPr>
        <p:sp>
          <p:nvSpPr>
            <p:cNvPr id="26646" name="Oval 3"/>
            <p:cNvSpPr>
              <a:spLocks noChangeArrowheads="1"/>
            </p:cNvSpPr>
            <p:nvPr/>
          </p:nvSpPr>
          <p:spPr bwMode="auto">
            <a:xfrm>
              <a:off x="1296" y="1200"/>
              <a:ext cx="2496" cy="2544"/>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nvGrpSpPr>
            <p:cNvPr id="26647" name="Group 4"/>
            <p:cNvGrpSpPr>
              <a:grpSpLocks/>
            </p:cNvGrpSpPr>
            <p:nvPr/>
          </p:nvGrpSpPr>
          <p:grpSpPr bwMode="auto">
            <a:xfrm>
              <a:off x="1296" y="1200"/>
              <a:ext cx="2496" cy="2640"/>
              <a:chOff x="1296" y="1200"/>
              <a:chExt cx="2496" cy="2640"/>
            </a:xfrm>
          </p:grpSpPr>
          <p:sp>
            <p:nvSpPr>
              <p:cNvPr id="26648" name="Rectangle 5"/>
              <p:cNvSpPr>
                <a:spLocks noChangeArrowheads="1"/>
              </p:cNvSpPr>
              <p:nvPr/>
            </p:nvSpPr>
            <p:spPr bwMode="auto">
              <a:xfrm>
                <a:off x="1680" y="3504"/>
                <a:ext cx="1152"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9" name="Oval 6"/>
              <p:cNvSpPr>
                <a:spLocks noChangeArrowheads="1"/>
              </p:cNvSpPr>
              <p:nvPr/>
            </p:nvSpPr>
            <p:spPr bwMode="auto">
              <a:xfrm>
                <a:off x="1296" y="1200"/>
                <a:ext cx="2496" cy="2544"/>
              </a:xfrm>
              <a:prstGeom prst="ellipse">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sp>
        <p:nvSpPr>
          <p:cNvPr id="26628" name="Rectangle 7"/>
          <p:cNvSpPr>
            <a:spLocks noGrp="1" noChangeArrowheads="1"/>
          </p:cNvSpPr>
          <p:nvPr>
            <p:ph type="title"/>
          </p:nvPr>
        </p:nvSpPr>
        <p:spPr/>
        <p:txBody>
          <a:bodyPr/>
          <a:lstStyle/>
          <a:p>
            <a:pPr eaLnBrk="1" hangingPunct="1"/>
            <a:r>
              <a:rPr lang="en-US" altLang="en-US" dirty="0"/>
              <a:t>Ring-Based Election </a:t>
            </a:r>
            <a:r>
              <a:rPr lang="en-US" altLang="en-US" dirty="0" smtClean="0"/>
              <a:t>Algorithm</a:t>
            </a:r>
            <a:endParaRPr lang="en-US" altLang="en-US" baseline="-25000" dirty="0"/>
          </a:p>
        </p:txBody>
      </p:sp>
      <p:sp>
        <p:nvSpPr>
          <p:cNvPr id="269320" name="Oval 8"/>
          <p:cNvSpPr>
            <a:spLocks noChangeArrowheads="1"/>
          </p:cNvSpPr>
          <p:nvPr/>
        </p:nvSpPr>
        <p:spPr bwMode="auto">
          <a:xfrm>
            <a:off x="6172200" y="54864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800" i="1"/>
          </a:p>
        </p:txBody>
      </p:sp>
      <p:sp>
        <p:nvSpPr>
          <p:cNvPr id="269321" name="Oval 9"/>
          <p:cNvSpPr>
            <a:spLocks noChangeArrowheads="1"/>
          </p:cNvSpPr>
          <p:nvPr/>
        </p:nvSpPr>
        <p:spPr bwMode="auto">
          <a:xfrm>
            <a:off x="3657600" y="51054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800" i="1"/>
          </a:p>
        </p:txBody>
      </p:sp>
      <p:sp>
        <p:nvSpPr>
          <p:cNvPr id="269322" name="Oval 10"/>
          <p:cNvSpPr>
            <a:spLocks noChangeArrowheads="1"/>
          </p:cNvSpPr>
          <p:nvPr/>
        </p:nvSpPr>
        <p:spPr bwMode="auto">
          <a:xfrm>
            <a:off x="3276600" y="38100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800" i="1"/>
          </a:p>
        </p:txBody>
      </p:sp>
      <p:sp>
        <p:nvSpPr>
          <p:cNvPr id="269323" name="Oval 11"/>
          <p:cNvSpPr>
            <a:spLocks noChangeArrowheads="1"/>
          </p:cNvSpPr>
          <p:nvPr/>
        </p:nvSpPr>
        <p:spPr bwMode="auto">
          <a:xfrm>
            <a:off x="3657600" y="25908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9</a:t>
            </a:r>
          </a:p>
        </p:txBody>
      </p:sp>
      <p:sp>
        <p:nvSpPr>
          <p:cNvPr id="269324" name="Text Box 12"/>
          <p:cNvSpPr txBox="1">
            <a:spLocks noChangeArrowheads="1"/>
          </p:cNvSpPr>
          <p:nvPr/>
        </p:nvSpPr>
        <p:spPr bwMode="auto">
          <a:xfrm>
            <a:off x="4367214" y="3789364"/>
            <a:ext cx="2236787" cy="7016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Process 5 starts</a:t>
            </a:r>
          </a:p>
          <a:p>
            <a:pPr algn="ctr" eaLnBrk="1" hangingPunct="1"/>
            <a:r>
              <a:rPr lang="en-US" altLang="en-US" sz="2000" b="1"/>
              <a:t> the election</a:t>
            </a:r>
          </a:p>
        </p:txBody>
      </p:sp>
      <p:sp>
        <p:nvSpPr>
          <p:cNvPr id="269325" name="Line 13"/>
          <p:cNvSpPr>
            <a:spLocks noChangeShapeType="1"/>
          </p:cNvSpPr>
          <p:nvPr/>
        </p:nvSpPr>
        <p:spPr bwMode="auto">
          <a:xfrm>
            <a:off x="5334000" y="1905000"/>
            <a:ext cx="762000" cy="76200"/>
          </a:xfrm>
          <a:prstGeom prst="line">
            <a:avLst/>
          </a:prstGeom>
          <a:noFill/>
          <a:ln w="28575">
            <a:solidFill>
              <a:schemeClr val="hlink"/>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en-US"/>
          </a:p>
        </p:txBody>
      </p:sp>
      <p:sp>
        <p:nvSpPr>
          <p:cNvPr id="269326" name="Line 14"/>
          <p:cNvSpPr>
            <a:spLocks noChangeShapeType="1"/>
          </p:cNvSpPr>
          <p:nvPr/>
        </p:nvSpPr>
        <p:spPr bwMode="auto">
          <a:xfrm>
            <a:off x="6934200" y="2438400"/>
            <a:ext cx="457200" cy="533400"/>
          </a:xfrm>
          <a:prstGeom prst="line">
            <a:avLst/>
          </a:prstGeom>
          <a:noFill/>
          <a:ln w="28575">
            <a:solidFill>
              <a:schemeClr val="hlink"/>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en-US"/>
          </a:p>
        </p:txBody>
      </p:sp>
      <p:sp>
        <p:nvSpPr>
          <p:cNvPr id="269327" name="Line 15"/>
          <p:cNvSpPr>
            <a:spLocks noChangeShapeType="1"/>
          </p:cNvSpPr>
          <p:nvPr/>
        </p:nvSpPr>
        <p:spPr bwMode="auto">
          <a:xfrm flipH="1">
            <a:off x="7620000" y="3733800"/>
            <a:ext cx="0" cy="838200"/>
          </a:xfrm>
          <a:prstGeom prst="line">
            <a:avLst/>
          </a:prstGeom>
          <a:noFill/>
          <a:ln w="28575">
            <a:solidFill>
              <a:schemeClr val="hlink"/>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en-US"/>
          </a:p>
        </p:txBody>
      </p:sp>
      <p:sp>
        <p:nvSpPr>
          <p:cNvPr id="269328" name="Rectangle 16"/>
          <p:cNvSpPr>
            <a:spLocks noChangeArrowheads="1"/>
          </p:cNvSpPr>
          <p:nvPr/>
        </p:nvSpPr>
        <p:spPr bwMode="auto">
          <a:xfrm>
            <a:off x="5513388" y="1524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hlink"/>
                </a:solidFill>
              </a:rPr>
              <a:t>5</a:t>
            </a:r>
          </a:p>
        </p:txBody>
      </p:sp>
      <p:sp>
        <p:nvSpPr>
          <p:cNvPr id="269329" name="Rectangle 17"/>
          <p:cNvSpPr>
            <a:spLocks noChangeArrowheads="1"/>
          </p:cNvSpPr>
          <p:nvPr/>
        </p:nvSpPr>
        <p:spPr bwMode="auto">
          <a:xfrm>
            <a:off x="7086601" y="2362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hlink"/>
                </a:solidFill>
              </a:rPr>
              <a:t>16</a:t>
            </a:r>
          </a:p>
        </p:txBody>
      </p:sp>
      <p:sp>
        <p:nvSpPr>
          <p:cNvPr id="269330" name="Rectangle 18"/>
          <p:cNvSpPr>
            <a:spLocks noChangeArrowheads="1"/>
          </p:cNvSpPr>
          <p:nvPr/>
        </p:nvSpPr>
        <p:spPr bwMode="auto">
          <a:xfrm>
            <a:off x="7162801" y="5486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hlink"/>
                </a:solidFill>
              </a:rPr>
              <a:t>25</a:t>
            </a:r>
          </a:p>
        </p:txBody>
      </p:sp>
      <p:sp>
        <p:nvSpPr>
          <p:cNvPr id="269331" name="Rectangle 19"/>
          <p:cNvSpPr>
            <a:spLocks noChangeArrowheads="1"/>
          </p:cNvSpPr>
          <p:nvPr/>
        </p:nvSpPr>
        <p:spPr bwMode="auto">
          <a:xfrm>
            <a:off x="7705726" y="3886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hlink"/>
                </a:solidFill>
              </a:rPr>
              <a:t>25</a:t>
            </a:r>
          </a:p>
        </p:txBody>
      </p:sp>
      <p:sp>
        <p:nvSpPr>
          <p:cNvPr id="269332" name="Line 20"/>
          <p:cNvSpPr>
            <a:spLocks noChangeShapeType="1"/>
          </p:cNvSpPr>
          <p:nvPr/>
        </p:nvSpPr>
        <p:spPr bwMode="auto">
          <a:xfrm flipH="1">
            <a:off x="6858000" y="5334000"/>
            <a:ext cx="533400" cy="533400"/>
          </a:xfrm>
          <a:prstGeom prst="line">
            <a:avLst/>
          </a:prstGeom>
          <a:noFill/>
          <a:ln w="28575">
            <a:solidFill>
              <a:schemeClr val="hlink"/>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en-US"/>
          </a:p>
        </p:txBody>
      </p:sp>
      <p:sp>
        <p:nvSpPr>
          <p:cNvPr id="269333" name="Oval 21"/>
          <p:cNvSpPr>
            <a:spLocks noChangeArrowheads="1"/>
          </p:cNvSpPr>
          <p:nvPr/>
        </p:nvSpPr>
        <p:spPr bwMode="auto">
          <a:xfrm>
            <a:off x="4648200" y="18288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5</a:t>
            </a:r>
          </a:p>
        </p:txBody>
      </p:sp>
      <p:sp>
        <p:nvSpPr>
          <p:cNvPr id="269334" name="Oval 22"/>
          <p:cNvSpPr>
            <a:spLocks noChangeArrowheads="1"/>
          </p:cNvSpPr>
          <p:nvPr/>
        </p:nvSpPr>
        <p:spPr bwMode="auto">
          <a:xfrm>
            <a:off x="6172200" y="20574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16</a:t>
            </a:r>
          </a:p>
        </p:txBody>
      </p:sp>
      <p:sp>
        <p:nvSpPr>
          <p:cNvPr id="269335" name="Oval 23"/>
          <p:cNvSpPr>
            <a:spLocks noChangeArrowheads="1"/>
          </p:cNvSpPr>
          <p:nvPr/>
        </p:nvSpPr>
        <p:spPr bwMode="auto">
          <a:xfrm>
            <a:off x="7010400" y="31242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25</a:t>
            </a:r>
          </a:p>
        </p:txBody>
      </p:sp>
      <p:sp>
        <p:nvSpPr>
          <p:cNvPr id="269336" name="Oval 24"/>
          <p:cNvSpPr>
            <a:spLocks noChangeArrowheads="1"/>
          </p:cNvSpPr>
          <p:nvPr/>
        </p:nvSpPr>
        <p:spPr bwMode="auto">
          <a:xfrm>
            <a:off x="7010400" y="45720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3</a:t>
            </a:r>
          </a:p>
        </p:txBody>
      </p:sp>
    </p:spTree>
    <p:extLst>
      <p:ext uri="{BB962C8B-B14F-4D97-AF65-F5344CB8AC3E}">
        <p14:creationId xmlns:p14="http://schemas.microsoft.com/office/powerpoint/2010/main" val="36073224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69333"/>
                                        </p:tgtEl>
                                        <p:attrNameLst>
                                          <p:attrName>style.visibility</p:attrName>
                                        </p:attrNameLst>
                                      </p:cBhvr>
                                      <p:to>
                                        <p:strVal val="visible"/>
                                      </p:to>
                                    </p:set>
                                    <p:animEffect transition="in" filter="box(out)">
                                      <p:cBhvr>
                                        <p:cTn id="11" dur="500"/>
                                        <p:tgtEl>
                                          <p:spTgt spid="269333"/>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269334"/>
                                        </p:tgtEl>
                                        <p:attrNameLst>
                                          <p:attrName>style.visibility</p:attrName>
                                        </p:attrNameLst>
                                      </p:cBhvr>
                                      <p:to>
                                        <p:strVal val="visible"/>
                                      </p:to>
                                    </p:set>
                                    <p:animEffect transition="in" filter="box(out)">
                                      <p:cBhvr>
                                        <p:cTn id="15" dur="500"/>
                                        <p:tgtEl>
                                          <p:spTgt spid="269334"/>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269335"/>
                                        </p:tgtEl>
                                        <p:attrNameLst>
                                          <p:attrName>style.visibility</p:attrName>
                                        </p:attrNameLst>
                                      </p:cBhvr>
                                      <p:to>
                                        <p:strVal val="visible"/>
                                      </p:to>
                                    </p:set>
                                    <p:animEffect transition="in" filter="box(out)">
                                      <p:cBhvr>
                                        <p:cTn id="19" dur="500"/>
                                        <p:tgtEl>
                                          <p:spTgt spid="269335"/>
                                        </p:tgtEl>
                                      </p:cBhvr>
                                    </p:animEffect>
                                  </p:childTnLst>
                                </p:cTn>
                              </p:par>
                            </p:childTnLst>
                          </p:cTn>
                        </p:par>
                        <p:par>
                          <p:cTn id="20" fill="hold" nodeType="afterGroup">
                            <p:stCondLst>
                              <p:cond delay="2000"/>
                            </p:stCondLst>
                            <p:childTnLst>
                              <p:par>
                                <p:cTn id="21" presetID="4" presetClass="entr" presetSubtype="32" fill="hold" grpId="0" nodeType="afterEffect">
                                  <p:stCondLst>
                                    <p:cond delay="0"/>
                                  </p:stCondLst>
                                  <p:childTnLst>
                                    <p:set>
                                      <p:cBhvr>
                                        <p:cTn id="22" dur="1" fill="hold">
                                          <p:stCondLst>
                                            <p:cond delay="0"/>
                                          </p:stCondLst>
                                        </p:cTn>
                                        <p:tgtEl>
                                          <p:spTgt spid="269336"/>
                                        </p:tgtEl>
                                        <p:attrNameLst>
                                          <p:attrName>style.visibility</p:attrName>
                                        </p:attrNameLst>
                                      </p:cBhvr>
                                      <p:to>
                                        <p:strVal val="visible"/>
                                      </p:to>
                                    </p:set>
                                    <p:animEffect transition="in" filter="box(out)">
                                      <p:cBhvr>
                                        <p:cTn id="23" dur="500"/>
                                        <p:tgtEl>
                                          <p:spTgt spid="269336"/>
                                        </p:tgtEl>
                                      </p:cBhvr>
                                    </p:animEffect>
                                  </p:childTnLst>
                                </p:cTn>
                              </p:par>
                            </p:childTnLst>
                          </p:cTn>
                        </p:par>
                        <p:par>
                          <p:cTn id="24" fill="hold" nodeType="afterGroup">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269320"/>
                                        </p:tgtEl>
                                        <p:attrNameLst>
                                          <p:attrName>style.visibility</p:attrName>
                                        </p:attrNameLst>
                                      </p:cBhvr>
                                      <p:to>
                                        <p:strVal val="visible"/>
                                      </p:to>
                                    </p:set>
                                    <p:animEffect transition="in" filter="box(out)">
                                      <p:cBhvr>
                                        <p:cTn id="27" dur="500"/>
                                        <p:tgtEl>
                                          <p:spTgt spid="269320"/>
                                        </p:tgtEl>
                                      </p:cBhvr>
                                    </p:animEffect>
                                  </p:childTnLst>
                                </p:cTn>
                              </p:par>
                            </p:childTnLst>
                          </p:cTn>
                        </p:par>
                        <p:par>
                          <p:cTn id="28" fill="hold" nodeType="afterGroup">
                            <p:stCondLst>
                              <p:cond delay="3000"/>
                            </p:stCondLst>
                            <p:childTnLst>
                              <p:par>
                                <p:cTn id="29" presetID="4" presetClass="entr" presetSubtype="32" fill="hold" grpId="0" nodeType="afterEffect">
                                  <p:stCondLst>
                                    <p:cond delay="0"/>
                                  </p:stCondLst>
                                  <p:childTnLst>
                                    <p:set>
                                      <p:cBhvr>
                                        <p:cTn id="30" dur="1" fill="hold">
                                          <p:stCondLst>
                                            <p:cond delay="0"/>
                                          </p:stCondLst>
                                        </p:cTn>
                                        <p:tgtEl>
                                          <p:spTgt spid="269321"/>
                                        </p:tgtEl>
                                        <p:attrNameLst>
                                          <p:attrName>style.visibility</p:attrName>
                                        </p:attrNameLst>
                                      </p:cBhvr>
                                      <p:to>
                                        <p:strVal val="visible"/>
                                      </p:to>
                                    </p:set>
                                    <p:animEffect transition="in" filter="box(out)">
                                      <p:cBhvr>
                                        <p:cTn id="31" dur="500"/>
                                        <p:tgtEl>
                                          <p:spTgt spid="269321"/>
                                        </p:tgtEl>
                                      </p:cBhvr>
                                    </p:animEffect>
                                  </p:childTnLst>
                                </p:cTn>
                              </p:par>
                            </p:childTnLst>
                          </p:cTn>
                        </p:par>
                        <p:par>
                          <p:cTn id="32" fill="hold" nodeType="afterGroup">
                            <p:stCondLst>
                              <p:cond delay="3500"/>
                            </p:stCondLst>
                            <p:childTnLst>
                              <p:par>
                                <p:cTn id="33" presetID="4" presetClass="entr" presetSubtype="32" fill="hold" grpId="0" nodeType="afterEffect">
                                  <p:stCondLst>
                                    <p:cond delay="0"/>
                                  </p:stCondLst>
                                  <p:childTnLst>
                                    <p:set>
                                      <p:cBhvr>
                                        <p:cTn id="34" dur="1" fill="hold">
                                          <p:stCondLst>
                                            <p:cond delay="0"/>
                                          </p:stCondLst>
                                        </p:cTn>
                                        <p:tgtEl>
                                          <p:spTgt spid="269322"/>
                                        </p:tgtEl>
                                        <p:attrNameLst>
                                          <p:attrName>style.visibility</p:attrName>
                                        </p:attrNameLst>
                                      </p:cBhvr>
                                      <p:to>
                                        <p:strVal val="visible"/>
                                      </p:to>
                                    </p:set>
                                    <p:animEffect transition="in" filter="box(out)">
                                      <p:cBhvr>
                                        <p:cTn id="35" dur="500"/>
                                        <p:tgtEl>
                                          <p:spTgt spid="269322"/>
                                        </p:tgtEl>
                                      </p:cBhvr>
                                    </p:animEffect>
                                  </p:childTnLst>
                                </p:cTn>
                              </p:par>
                            </p:childTnLst>
                          </p:cTn>
                        </p:par>
                        <p:par>
                          <p:cTn id="36" fill="hold" nodeType="afterGroup">
                            <p:stCondLst>
                              <p:cond delay="4000"/>
                            </p:stCondLst>
                            <p:childTnLst>
                              <p:par>
                                <p:cTn id="37" presetID="4" presetClass="entr" presetSubtype="32" fill="hold" grpId="0" nodeType="afterEffect">
                                  <p:stCondLst>
                                    <p:cond delay="0"/>
                                  </p:stCondLst>
                                  <p:childTnLst>
                                    <p:set>
                                      <p:cBhvr>
                                        <p:cTn id="38" dur="1" fill="hold">
                                          <p:stCondLst>
                                            <p:cond delay="0"/>
                                          </p:stCondLst>
                                        </p:cTn>
                                        <p:tgtEl>
                                          <p:spTgt spid="269323"/>
                                        </p:tgtEl>
                                        <p:attrNameLst>
                                          <p:attrName>style.visibility</p:attrName>
                                        </p:attrNameLst>
                                      </p:cBhvr>
                                      <p:to>
                                        <p:strVal val="visible"/>
                                      </p:to>
                                    </p:set>
                                    <p:animEffect transition="in" filter="box(out)">
                                      <p:cBhvr>
                                        <p:cTn id="39" dur="500"/>
                                        <p:tgtEl>
                                          <p:spTgt spid="26932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69324"/>
                                        </p:tgtEl>
                                        <p:attrNameLst>
                                          <p:attrName>style.visibility</p:attrName>
                                        </p:attrNameLst>
                                      </p:cBhvr>
                                      <p:to>
                                        <p:strVal val="visible"/>
                                      </p:to>
                                    </p:set>
                                    <p:animEffect transition="in" filter="wipe(left)">
                                      <p:cBhvr>
                                        <p:cTn id="44" dur="500"/>
                                        <p:tgtEl>
                                          <p:spTgt spid="26932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69325"/>
                                        </p:tgtEl>
                                        <p:attrNameLst>
                                          <p:attrName>style.visibility</p:attrName>
                                        </p:attrNameLst>
                                      </p:cBhvr>
                                      <p:to>
                                        <p:strVal val="visible"/>
                                      </p:to>
                                    </p:set>
                                    <p:animEffect transition="in" filter="wipe(left)">
                                      <p:cBhvr>
                                        <p:cTn id="49" dur="500"/>
                                        <p:tgtEl>
                                          <p:spTgt spid="269325"/>
                                        </p:tgtEl>
                                      </p:cBhvr>
                                    </p:animEffect>
                                  </p:childTnLst>
                                  <p:subTnLst>
                                    <p:animClr clrSpc="rgb" dir="cw">
                                      <p:cBhvr override="childStyle">
                                        <p:cTn dur="1" fill="hold" display="0" masterRel="nextClick" afterEffect="1"/>
                                        <p:tgtEl>
                                          <p:spTgt spid="269325"/>
                                        </p:tgtEl>
                                        <p:attrNameLst>
                                          <p:attrName>ppt_c</p:attrName>
                                        </p:attrNameLst>
                                      </p:cBhvr>
                                      <p:to>
                                        <a:srgbClr val="5F5F5F"/>
                                      </p:to>
                                    </p:animClr>
                                  </p:subTnLst>
                                </p:cTn>
                              </p:par>
                              <p:par>
                                <p:cTn id="50" presetID="9" presetClass="emph" presetSubtype="0" grpId="1" nodeType="withEffect">
                                  <p:stCondLst>
                                    <p:cond delay="0"/>
                                  </p:stCondLst>
                                  <p:childTnLst>
                                    <p:set>
                                      <p:cBhvr rctx="PPT">
                                        <p:cTn id="51" dur="indefinite"/>
                                        <p:tgtEl>
                                          <p:spTgt spid="269324"/>
                                        </p:tgtEl>
                                        <p:attrNameLst>
                                          <p:attrName>style.opacity</p:attrName>
                                        </p:attrNameLst>
                                      </p:cBhvr>
                                      <p:to>
                                        <p:strVal val="0.5"/>
                                      </p:to>
                                    </p:set>
                                    <p:animEffect filter="image" prLst="opacity: 0.5">
                                      <p:cBhvr rctx="IE">
                                        <p:cTn id="52" dur="indefinite"/>
                                        <p:tgtEl>
                                          <p:spTgt spid="269324"/>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69328"/>
                                        </p:tgtEl>
                                        <p:attrNameLst>
                                          <p:attrName>style.visibility</p:attrName>
                                        </p:attrNameLst>
                                      </p:cBhvr>
                                      <p:to>
                                        <p:strVal val="visible"/>
                                      </p:to>
                                    </p:set>
                                    <p:animEffect transition="in" filter="wipe(left)">
                                      <p:cBhvr>
                                        <p:cTn id="55" dur="500"/>
                                        <p:tgtEl>
                                          <p:spTgt spid="269328"/>
                                        </p:tgtEl>
                                      </p:cBhvr>
                                    </p:animEffect>
                                  </p:childTnLst>
                                  <p:subTnLst>
                                    <p:animClr clrSpc="rgb" dir="cw">
                                      <p:cBhvr override="childStyle">
                                        <p:cTn dur="1" fill="hold" display="0" masterRel="nextClick" afterEffect="1"/>
                                        <p:tgtEl>
                                          <p:spTgt spid="269328"/>
                                        </p:tgtEl>
                                        <p:attrNameLst>
                                          <p:attrName>ppt_c</p:attrName>
                                        </p:attrNameLst>
                                      </p:cBhvr>
                                      <p:to>
                                        <a:srgbClr val="5F5F5F"/>
                                      </p:to>
                                    </p:animClr>
                                  </p:sub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269326"/>
                                        </p:tgtEl>
                                        <p:attrNameLst>
                                          <p:attrName>style.visibility</p:attrName>
                                        </p:attrNameLst>
                                      </p:cBhvr>
                                      <p:to>
                                        <p:strVal val="visible"/>
                                      </p:to>
                                    </p:set>
                                    <p:animEffect transition="in" filter="wipe(left)">
                                      <p:cBhvr>
                                        <p:cTn id="60" dur="500"/>
                                        <p:tgtEl>
                                          <p:spTgt spid="269326"/>
                                        </p:tgtEl>
                                      </p:cBhvr>
                                    </p:animEffect>
                                  </p:childTnLst>
                                  <p:subTnLst>
                                    <p:animClr clrSpc="rgb" dir="cw">
                                      <p:cBhvr override="childStyle">
                                        <p:cTn dur="1" fill="hold" display="0" masterRel="nextClick" afterEffect="1"/>
                                        <p:tgtEl>
                                          <p:spTgt spid="269326"/>
                                        </p:tgtEl>
                                        <p:attrNameLst>
                                          <p:attrName>ppt_c</p:attrName>
                                        </p:attrNameLst>
                                      </p:cBhvr>
                                      <p:to>
                                        <a:srgbClr val="5F5F5F"/>
                                      </p:to>
                                    </p:animClr>
                                  </p:subTnLst>
                                </p:cTn>
                              </p:par>
                              <p:par>
                                <p:cTn id="61" presetID="22" presetClass="entr" presetSubtype="8" fill="hold" grpId="0" nodeType="withEffect">
                                  <p:stCondLst>
                                    <p:cond delay="0"/>
                                  </p:stCondLst>
                                  <p:childTnLst>
                                    <p:set>
                                      <p:cBhvr>
                                        <p:cTn id="62" dur="1" fill="hold">
                                          <p:stCondLst>
                                            <p:cond delay="0"/>
                                          </p:stCondLst>
                                        </p:cTn>
                                        <p:tgtEl>
                                          <p:spTgt spid="269329"/>
                                        </p:tgtEl>
                                        <p:attrNameLst>
                                          <p:attrName>style.visibility</p:attrName>
                                        </p:attrNameLst>
                                      </p:cBhvr>
                                      <p:to>
                                        <p:strVal val="visible"/>
                                      </p:to>
                                    </p:set>
                                    <p:animEffect transition="in" filter="wipe(left)">
                                      <p:cBhvr>
                                        <p:cTn id="63" dur="500"/>
                                        <p:tgtEl>
                                          <p:spTgt spid="269329"/>
                                        </p:tgtEl>
                                      </p:cBhvr>
                                    </p:animEffect>
                                  </p:childTnLst>
                                  <p:subTnLst>
                                    <p:animClr clrSpc="rgb" dir="cw">
                                      <p:cBhvr override="childStyle">
                                        <p:cTn dur="1" fill="hold" display="0" masterRel="nextClick" afterEffect="1"/>
                                        <p:tgtEl>
                                          <p:spTgt spid="269329"/>
                                        </p:tgtEl>
                                        <p:attrNameLst>
                                          <p:attrName>ppt_c</p:attrName>
                                        </p:attrNameLst>
                                      </p:cBhvr>
                                      <p:to>
                                        <a:srgbClr val="5F5F5F"/>
                                      </p:to>
                                    </p:animClr>
                                  </p:sub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69327"/>
                                        </p:tgtEl>
                                        <p:attrNameLst>
                                          <p:attrName>style.visibility</p:attrName>
                                        </p:attrNameLst>
                                      </p:cBhvr>
                                      <p:to>
                                        <p:strVal val="visible"/>
                                      </p:to>
                                    </p:set>
                                    <p:animEffect transition="in" filter="wipe(left)">
                                      <p:cBhvr>
                                        <p:cTn id="68" dur="500"/>
                                        <p:tgtEl>
                                          <p:spTgt spid="269327"/>
                                        </p:tgtEl>
                                      </p:cBhvr>
                                    </p:animEffect>
                                  </p:childTnLst>
                                  <p:subTnLst>
                                    <p:animClr clrSpc="rgb" dir="cw">
                                      <p:cBhvr override="childStyle">
                                        <p:cTn dur="1" fill="hold" display="0" masterRel="nextClick" afterEffect="1"/>
                                        <p:tgtEl>
                                          <p:spTgt spid="269327"/>
                                        </p:tgtEl>
                                        <p:attrNameLst>
                                          <p:attrName>ppt_c</p:attrName>
                                        </p:attrNameLst>
                                      </p:cBhvr>
                                      <p:to>
                                        <a:srgbClr val="5F5F5F"/>
                                      </p:to>
                                    </p:animClr>
                                  </p:subTnLst>
                                </p:cTn>
                              </p:par>
                              <p:par>
                                <p:cTn id="69" presetID="22" presetClass="entr" presetSubtype="8" fill="hold" grpId="0" nodeType="withEffect">
                                  <p:stCondLst>
                                    <p:cond delay="0"/>
                                  </p:stCondLst>
                                  <p:childTnLst>
                                    <p:set>
                                      <p:cBhvr>
                                        <p:cTn id="70" dur="1" fill="hold">
                                          <p:stCondLst>
                                            <p:cond delay="0"/>
                                          </p:stCondLst>
                                        </p:cTn>
                                        <p:tgtEl>
                                          <p:spTgt spid="269331"/>
                                        </p:tgtEl>
                                        <p:attrNameLst>
                                          <p:attrName>style.visibility</p:attrName>
                                        </p:attrNameLst>
                                      </p:cBhvr>
                                      <p:to>
                                        <p:strVal val="visible"/>
                                      </p:to>
                                    </p:set>
                                    <p:animEffect transition="in" filter="wipe(left)">
                                      <p:cBhvr>
                                        <p:cTn id="71" dur="500"/>
                                        <p:tgtEl>
                                          <p:spTgt spid="269331"/>
                                        </p:tgtEl>
                                      </p:cBhvr>
                                    </p:animEffect>
                                  </p:childTnLst>
                                  <p:subTnLst>
                                    <p:animClr clrSpc="rgb" dir="cw">
                                      <p:cBhvr override="childStyle">
                                        <p:cTn dur="1" fill="hold" display="0" masterRel="nextClick" afterEffect="1"/>
                                        <p:tgtEl>
                                          <p:spTgt spid="269331"/>
                                        </p:tgtEl>
                                        <p:attrNameLst>
                                          <p:attrName>ppt_c</p:attrName>
                                        </p:attrNameLst>
                                      </p:cBhvr>
                                      <p:to>
                                        <a:srgbClr val="5F5F5F"/>
                                      </p:to>
                                    </p:animClr>
                                  </p:sub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69332"/>
                                        </p:tgtEl>
                                        <p:attrNameLst>
                                          <p:attrName>style.visibility</p:attrName>
                                        </p:attrNameLst>
                                      </p:cBhvr>
                                      <p:to>
                                        <p:strVal val="visible"/>
                                      </p:to>
                                    </p:set>
                                    <p:animEffect transition="in" filter="wipe(left)">
                                      <p:cBhvr>
                                        <p:cTn id="76" dur="500"/>
                                        <p:tgtEl>
                                          <p:spTgt spid="26933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69330"/>
                                        </p:tgtEl>
                                        <p:attrNameLst>
                                          <p:attrName>style.visibility</p:attrName>
                                        </p:attrNameLst>
                                      </p:cBhvr>
                                      <p:to>
                                        <p:strVal val="visible"/>
                                      </p:to>
                                    </p:set>
                                    <p:animEffect transition="in" filter="wipe(left)">
                                      <p:cBhvr>
                                        <p:cTn id="79" dur="500"/>
                                        <p:tgtEl>
                                          <p:spTgt spid="269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0" grpId="0" animBg="1" autoUpdateAnimBg="0"/>
      <p:bldP spid="269321" grpId="0" animBg="1" autoUpdateAnimBg="0"/>
      <p:bldP spid="269322" grpId="0" animBg="1" autoUpdateAnimBg="0"/>
      <p:bldP spid="269323" grpId="0" animBg="1" autoUpdateAnimBg="0"/>
      <p:bldP spid="269324" grpId="0" animBg="1" autoUpdateAnimBg="0"/>
      <p:bldP spid="269324" grpId="1" animBg="1"/>
      <p:bldP spid="269328" grpId="0" autoUpdateAnimBg="0"/>
      <p:bldP spid="269329" grpId="0" autoUpdateAnimBg="0"/>
      <p:bldP spid="269330" grpId="0" autoUpdateAnimBg="0"/>
      <p:bldP spid="269331" grpId="0" autoUpdateAnimBg="0"/>
      <p:bldP spid="269333" grpId="0" animBg="1" autoUpdateAnimBg="0"/>
      <p:bldP spid="269334" grpId="0" animBg="1" autoUpdateAnimBg="0"/>
      <p:bldP spid="269335" grpId="0" animBg="1" autoUpdateAnimBg="0"/>
      <p:bldP spid="26933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89419FE-2602-46EB-9876-91F22F062710}" type="slidenum">
              <a:rPr lang="fr-FR" altLang="en-US" sz="1400"/>
              <a:pPr eaLnBrk="1" hangingPunct="1"/>
              <a:t>44</a:t>
            </a:fld>
            <a:endParaRPr lang="fr-FR" altLang="en-US" sz="1400"/>
          </a:p>
        </p:txBody>
      </p:sp>
      <p:sp>
        <p:nvSpPr>
          <p:cNvPr id="270338" name="Rectangle 2"/>
          <p:cNvSpPr>
            <a:spLocks noChangeArrowheads="1"/>
          </p:cNvSpPr>
          <p:nvPr/>
        </p:nvSpPr>
        <p:spPr bwMode="auto">
          <a:xfrm>
            <a:off x="2895600" y="3048000"/>
            <a:ext cx="2581156" cy="4001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P</a:t>
            </a:r>
            <a:r>
              <a:rPr lang="en-US" altLang="en-US" sz="2000" b="1" baseline="-25000"/>
              <a:t>i</a:t>
            </a:r>
            <a:r>
              <a:rPr lang="en-US" altLang="en-US" sz="2000" b="1"/>
              <a:t> starts an election</a:t>
            </a:r>
            <a:endParaRPr lang="en-US" altLang="en-US" sz="2000" b="1" baseline="-25000"/>
          </a:p>
        </p:txBody>
      </p:sp>
      <p:sp>
        <p:nvSpPr>
          <p:cNvPr id="270339" name="Rectangle 3"/>
          <p:cNvSpPr>
            <a:spLocks noChangeArrowheads="1"/>
          </p:cNvSpPr>
          <p:nvPr/>
        </p:nvSpPr>
        <p:spPr bwMode="auto">
          <a:xfrm>
            <a:off x="3352800" y="2209801"/>
            <a:ext cx="358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a:solidFill>
                  <a:schemeClr val="folHlink"/>
                </a:solidFill>
              </a:rPr>
              <a:t>Participant</a:t>
            </a:r>
            <a:r>
              <a:rPr lang="en-US" altLang="en-US" sz="2000" b="1" baseline="-25000">
                <a:solidFill>
                  <a:schemeClr val="folHlink"/>
                </a:solidFill>
              </a:rPr>
              <a:t>i</a:t>
            </a:r>
            <a:r>
              <a:rPr lang="en-US" altLang="en-US" sz="2000" b="1">
                <a:solidFill>
                  <a:schemeClr val="folHlink"/>
                </a:solidFill>
              </a:rPr>
              <a:t> := FALSE; </a:t>
            </a:r>
            <a:endParaRPr lang="en-US" altLang="en-US" sz="1800">
              <a:solidFill>
                <a:schemeClr val="folHlink"/>
              </a:solidFill>
            </a:endParaRPr>
          </a:p>
          <a:p>
            <a:r>
              <a:rPr lang="en-US" altLang="en-US" sz="2000" b="1">
                <a:solidFill>
                  <a:schemeClr val="folHlink"/>
                </a:solidFill>
              </a:rPr>
              <a:t>Elected</a:t>
            </a:r>
            <a:r>
              <a:rPr lang="en-US" altLang="en-US" sz="2000" b="1" baseline="-25000">
                <a:solidFill>
                  <a:schemeClr val="folHlink"/>
                </a:solidFill>
              </a:rPr>
              <a:t>i</a:t>
            </a:r>
            <a:r>
              <a:rPr lang="en-US" altLang="en-US" sz="2000" b="1">
                <a:solidFill>
                  <a:schemeClr val="folHlink"/>
                </a:solidFill>
              </a:rPr>
              <a:t> := NIL</a:t>
            </a:r>
          </a:p>
        </p:txBody>
      </p:sp>
      <p:sp>
        <p:nvSpPr>
          <p:cNvPr id="27653" name="Rectangle 4"/>
          <p:cNvSpPr>
            <a:spLocks noGrp="1" noChangeArrowheads="1"/>
          </p:cNvSpPr>
          <p:nvPr>
            <p:ph type="title"/>
          </p:nvPr>
        </p:nvSpPr>
        <p:spPr/>
        <p:txBody>
          <a:bodyPr/>
          <a:lstStyle/>
          <a:p>
            <a:pPr eaLnBrk="1" hangingPunct="1"/>
            <a:r>
              <a:rPr lang="en-US" altLang="en-US" dirty="0"/>
              <a:t>Ring-Based Election </a:t>
            </a:r>
            <a:r>
              <a:rPr lang="en-US" altLang="en-US" dirty="0" smtClean="0"/>
              <a:t>Algorithm</a:t>
            </a:r>
            <a:endParaRPr lang="en-US" altLang="en-US" baseline="-25000" dirty="0" smtClean="0"/>
          </a:p>
        </p:txBody>
      </p:sp>
      <p:sp>
        <p:nvSpPr>
          <p:cNvPr id="270341" name="Rectangle 5"/>
          <p:cNvSpPr>
            <a:spLocks noChangeArrowheads="1"/>
          </p:cNvSpPr>
          <p:nvPr/>
        </p:nvSpPr>
        <p:spPr bwMode="auto">
          <a:xfrm>
            <a:off x="2895601" y="1752601"/>
            <a:ext cx="1647825"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Initialization</a:t>
            </a:r>
          </a:p>
        </p:txBody>
      </p:sp>
      <p:sp>
        <p:nvSpPr>
          <p:cNvPr id="270342" name="Rectangle 6"/>
          <p:cNvSpPr>
            <a:spLocks noChangeArrowheads="1"/>
          </p:cNvSpPr>
          <p:nvPr/>
        </p:nvSpPr>
        <p:spPr bwMode="auto">
          <a:xfrm>
            <a:off x="3352800" y="3505201"/>
            <a:ext cx="701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a:solidFill>
                  <a:schemeClr val="folHlink"/>
                </a:solidFill>
              </a:rPr>
              <a:t>Participant</a:t>
            </a:r>
            <a:r>
              <a:rPr lang="en-US" altLang="en-US" sz="2000" b="1" baseline="-25000">
                <a:solidFill>
                  <a:schemeClr val="folHlink"/>
                </a:solidFill>
              </a:rPr>
              <a:t>i</a:t>
            </a:r>
            <a:r>
              <a:rPr lang="en-US" altLang="en-US" sz="2000" b="1">
                <a:solidFill>
                  <a:schemeClr val="folHlink"/>
                </a:solidFill>
              </a:rPr>
              <a:t> := TRUE; </a:t>
            </a:r>
          </a:p>
        </p:txBody>
      </p:sp>
      <p:sp>
        <p:nvSpPr>
          <p:cNvPr id="270343" name="Rectangle 7"/>
          <p:cNvSpPr>
            <a:spLocks noChangeArrowheads="1"/>
          </p:cNvSpPr>
          <p:nvPr/>
        </p:nvSpPr>
        <p:spPr bwMode="auto">
          <a:xfrm>
            <a:off x="3352800" y="3886201"/>
            <a:ext cx="701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a:solidFill>
                  <a:schemeClr val="folHlink"/>
                </a:solidFill>
              </a:rPr>
              <a:t>Send the message &lt;e</a:t>
            </a:r>
            <a:r>
              <a:rPr lang="en-US" altLang="en-US" sz="2000" b="1" i="1">
                <a:solidFill>
                  <a:schemeClr val="folHlink"/>
                </a:solidFill>
              </a:rPr>
              <a:t>lection, p</a:t>
            </a:r>
            <a:r>
              <a:rPr lang="en-US" altLang="en-US" sz="2000" b="1" i="1" baseline="-25000">
                <a:solidFill>
                  <a:schemeClr val="folHlink"/>
                </a:solidFill>
              </a:rPr>
              <a:t>i</a:t>
            </a:r>
            <a:r>
              <a:rPr lang="en-US" altLang="en-US" sz="2000" b="1" i="1">
                <a:solidFill>
                  <a:schemeClr val="folHlink"/>
                </a:solidFill>
              </a:rPr>
              <a:t>&gt;</a:t>
            </a:r>
            <a:r>
              <a:rPr lang="en-US" altLang="en-US" sz="2000" b="1">
                <a:solidFill>
                  <a:schemeClr val="folHlink"/>
                </a:solidFill>
              </a:rPr>
              <a:t> to its neighbor</a:t>
            </a:r>
          </a:p>
        </p:txBody>
      </p:sp>
      <p:sp>
        <p:nvSpPr>
          <p:cNvPr id="270344" name="Rectangle 8"/>
          <p:cNvSpPr>
            <a:spLocks noChangeArrowheads="1"/>
          </p:cNvSpPr>
          <p:nvPr/>
        </p:nvSpPr>
        <p:spPr bwMode="auto">
          <a:xfrm>
            <a:off x="2892426" y="4443413"/>
            <a:ext cx="4977645" cy="4001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Receipt of a message </a:t>
            </a:r>
            <a:r>
              <a:rPr lang="en-US" altLang="en-US" sz="2000" b="1">
                <a:solidFill>
                  <a:srgbClr val="000000"/>
                </a:solidFill>
              </a:rPr>
              <a:t>&lt;</a:t>
            </a:r>
            <a:r>
              <a:rPr lang="en-US" altLang="en-US" sz="2000" b="1" i="1">
                <a:solidFill>
                  <a:srgbClr val="000000"/>
                </a:solidFill>
              </a:rPr>
              <a:t>elected, p</a:t>
            </a:r>
            <a:r>
              <a:rPr lang="en-US" altLang="en-US" sz="2000" b="1" i="1" baseline="-25000">
                <a:solidFill>
                  <a:srgbClr val="000000"/>
                </a:solidFill>
              </a:rPr>
              <a:t>j</a:t>
            </a:r>
            <a:r>
              <a:rPr lang="en-US" altLang="en-US" sz="2000" b="1" i="1">
                <a:solidFill>
                  <a:srgbClr val="000000"/>
                </a:solidFill>
              </a:rPr>
              <a:t>&gt; at p</a:t>
            </a:r>
            <a:r>
              <a:rPr lang="en-US" altLang="en-US" sz="2000" b="1" i="1" baseline="-25000">
                <a:solidFill>
                  <a:srgbClr val="000000"/>
                </a:solidFill>
              </a:rPr>
              <a:t>i</a:t>
            </a:r>
          </a:p>
        </p:txBody>
      </p:sp>
      <p:sp>
        <p:nvSpPr>
          <p:cNvPr id="270345" name="Rectangle 9"/>
          <p:cNvSpPr>
            <a:spLocks noChangeArrowheads="1"/>
          </p:cNvSpPr>
          <p:nvPr/>
        </p:nvSpPr>
        <p:spPr bwMode="auto">
          <a:xfrm>
            <a:off x="3352800" y="5294314"/>
            <a:ext cx="12009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u="sng">
                <a:solidFill>
                  <a:schemeClr val="folHlink"/>
                </a:solidFill>
              </a:rPr>
              <a:t>If </a:t>
            </a:r>
            <a:r>
              <a:rPr lang="en-US" altLang="en-US" sz="2000" b="1">
                <a:solidFill>
                  <a:schemeClr val="folHlink"/>
                </a:solidFill>
              </a:rPr>
              <a:t> p</a:t>
            </a:r>
            <a:r>
              <a:rPr lang="en-US" altLang="en-US" sz="2000" b="1" baseline="-25000">
                <a:solidFill>
                  <a:schemeClr val="folHlink"/>
                </a:solidFill>
              </a:rPr>
              <a:t>i</a:t>
            </a:r>
            <a:r>
              <a:rPr lang="en-US" altLang="en-US" sz="2000" b="1">
                <a:solidFill>
                  <a:schemeClr val="folHlink"/>
                </a:solidFill>
              </a:rPr>
              <a:t> </a:t>
            </a:r>
            <a:r>
              <a:rPr lang="en-US" altLang="en-US" b="1">
                <a:solidFill>
                  <a:schemeClr val="folHlink"/>
                </a:solidFill>
                <a:sym typeface="Symbol" panose="05050102010706020507" pitchFamily="18" charset="2"/>
              </a:rPr>
              <a:t></a:t>
            </a:r>
            <a:r>
              <a:rPr lang="en-US" altLang="en-US" sz="2000" b="1">
                <a:solidFill>
                  <a:schemeClr val="folHlink"/>
                </a:solidFill>
              </a:rPr>
              <a:t> p</a:t>
            </a:r>
            <a:r>
              <a:rPr lang="en-US" altLang="en-US" sz="2000" b="1" baseline="-25000">
                <a:solidFill>
                  <a:schemeClr val="folHlink"/>
                </a:solidFill>
              </a:rPr>
              <a:t>j</a:t>
            </a:r>
          </a:p>
        </p:txBody>
      </p:sp>
      <p:sp>
        <p:nvSpPr>
          <p:cNvPr id="270346" name="Rectangle 10"/>
          <p:cNvSpPr>
            <a:spLocks noChangeArrowheads="1"/>
          </p:cNvSpPr>
          <p:nvPr/>
        </p:nvSpPr>
        <p:spPr bwMode="auto">
          <a:xfrm>
            <a:off x="3352800" y="5751513"/>
            <a:ext cx="68788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u="sng">
                <a:solidFill>
                  <a:schemeClr val="folHlink"/>
                </a:solidFill>
              </a:rPr>
              <a:t>Then</a:t>
            </a:r>
            <a:r>
              <a:rPr lang="en-US" altLang="en-US" sz="2000" b="1">
                <a:solidFill>
                  <a:schemeClr val="folHlink"/>
                </a:solidFill>
              </a:rPr>
              <a:t>	Send the message &lt;</a:t>
            </a:r>
            <a:r>
              <a:rPr lang="en-US" altLang="en-US" sz="2000" b="1" i="1">
                <a:solidFill>
                  <a:schemeClr val="folHlink"/>
                </a:solidFill>
              </a:rPr>
              <a:t>elected, p</a:t>
            </a:r>
            <a:r>
              <a:rPr lang="en-US" altLang="en-US" sz="2000" b="1" i="1" baseline="-25000">
                <a:solidFill>
                  <a:schemeClr val="folHlink"/>
                </a:solidFill>
              </a:rPr>
              <a:t>j</a:t>
            </a:r>
            <a:r>
              <a:rPr lang="en-US" altLang="en-US" sz="2000" b="1" i="1">
                <a:solidFill>
                  <a:schemeClr val="folHlink"/>
                </a:solidFill>
              </a:rPr>
              <a:t>&gt;</a:t>
            </a:r>
            <a:r>
              <a:rPr lang="en-US" altLang="en-US" sz="2000" b="1">
                <a:solidFill>
                  <a:schemeClr val="folHlink"/>
                </a:solidFill>
              </a:rPr>
              <a:t> to its neighbor </a:t>
            </a:r>
          </a:p>
        </p:txBody>
      </p:sp>
      <p:sp>
        <p:nvSpPr>
          <p:cNvPr id="270347" name="Rectangle 11"/>
          <p:cNvSpPr>
            <a:spLocks noChangeArrowheads="1"/>
          </p:cNvSpPr>
          <p:nvPr/>
        </p:nvSpPr>
        <p:spPr bwMode="auto">
          <a:xfrm>
            <a:off x="3352800" y="4953001"/>
            <a:ext cx="2832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a:solidFill>
                  <a:schemeClr val="folHlink"/>
                </a:solidFill>
              </a:rPr>
              <a:t>Participant</a:t>
            </a:r>
            <a:r>
              <a:rPr lang="en-US" altLang="en-US" sz="2000" b="1" baseline="-25000">
                <a:solidFill>
                  <a:schemeClr val="folHlink"/>
                </a:solidFill>
              </a:rPr>
              <a:t>i</a:t>
            </a:r>
            <a:r>
              <a:rPr lang="en-US" altLang="en-US" sz="2000" b="1">
                <a:solidFill>
                  <a:schemeClr val="folHlink"/>
                </a:solidFill>
              </a:rPr>
              <a:t> := FALSE;</a:t>
            </a:r>
          </a:p>
        </p:txBody>
      </p:sp>
    </p:spTree>
    <p:extLst>
      <p:ext uri="{BB962C8B-B14F-4D97-AF65-F5344CB8AC3E}">
        <p14:creationId xmlns:p14="http://schemas.microsoft.com/office/powerpoint/2010/main" val="4262881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0341"/>
                                        </p:tgtEl>
                                        <p:attrNameLst>
                                          <p:attrName>style.visibility</p:attrName>
                                        </p:attrNameLst>
                                      </p:cBhvr>
                                      <p:to>
                                        <p:strVal val="visible"/>
                                      </p:to>
                                    </p:set>
                                    <p:animEffect transition="in" filter="wipe(left)">
                                      <p:cBhvr>
                                        <p:cTn id="7" dur="500"/>
                                        <p:tgtEl>
                                          <p:spTgt spid="27034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0339"/>
                                        </p:tgtEl>
                                        <p:attrNameLst>
                                          <p:attrName>style.visibility</p:attrName>
                                        </p:attrNameLst>
                                      </p:cBhvr>
                                      <p:to>
                                        <p:strVal val="visible"/>
                                      </p:to>
                                    </p:set>
                                    <p:animEffect transition="in" filter="wipe(left)">
                                      <p:cBhvr>
                                        <p:cTn id="11" dur="500"/>
                                        <p:tgtEl>
                                          <p:spTgt spid="270339"/>
                                        </p:tgtEl>
                                      </p:cBhvr>
                                    </p:animEffect>
                                  </p:childTnLst>
                                  <p:subTnLst>
                                    <p:animClr clrSpc="rgb" dir="cw">
                                      <p:cBhvr override="childStyle">
                                        <p:cTn dur="1" fill="hold" display="0" masterRel="nextClick" afterEffect="1"/>
                                        <p:tgtEl>
                                          <p:spTgt spid="270339"/>
                                        </p:tgtEl>
                                        <p:attrNameLst>
                                          <p:attrName>ppt_c</p:attrName>
                                        </p:attrNameLst>
                                      </p:cBhvr>
                                      <p:to>
                                        <a:srgbClr val="5F5F5F"/>
                                      </p:to>
                                    </p:animClr>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0338"/>
                                        </p:tgtEl>
                                        <p:attrNameLst>
                                          <p:attrName>style.visibility</p:attrName>
                                        </p:attrNameLst>
                                      </p:cBhvr>
                                      <p:to>
                                        <p:strVal val="visible"/>
                                      </p:to>
                                    </p:set>
                                    <p:animEffect transition="in" filter="wipe(left)">
                                      <p:cBhvr>
                                        <p:cTn id="16" dur="500"/>
                                        <p:tgtEl>
                                          <p:spTgt spid="270338"/>
                                        </p:tgtEl>
                                      </p:cBhvr>
                                    </p:animEffect>
                                  </p:childTnLst>
                                </p:cTn>
                              </p:par>
                              <p:par>
                                <p:cTn id="17" presetID="9" presetClass="emph" presetSubtype="0" grpId="1" nodeType="withEffect">
                                  <p:stCondLst>
                                    <p:cond delay="0"/>
                                  </p:stCondLst>
                                  <p:childTnLst>
                                    <p:set>
                                      <p:cBhvr rctx="PPT">
                                        <p:cTn id="18" dur="indefinite"/>
                                        <p:tgtEl>
                                          <p:spTgt spid="270341"/>
                                        </p:tgtEl>
                                        <p:attrNameLst>
                                          <p:attrName>style.opacity</p:attrName>
                                        </p:attrNameLst>
                                      </p:cBhvr>
                                      <p:to>
                                        <p:strVal val="0.5"/>
                                      </p:to>
                                    </p:set>
                                    <p:animEffect filter="image" prLst="opacity: 0.5">
                                      <p:cBhvr rctx="IE">
                                        <p:cTn id="19" dur="indefinite"/>
                                        <p:tgtEl>
                                          <p:spTgt spid="270341"/>
                                        </p:tgtEl>
                                      </p:cBhvr>
                                    </p:animEffect>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70342"/>
                                        </p:tgtEl>
                                        <p:attrNameLst>
                                          <p:attrName>style.visibility</p:attrName>
                                        </p:attrNameLst>
                                      </p:cBhvr>
                                      <p:to>
                                        <p:strVal val="visible"/>
                                      </p:to>
                                    </p:set>
                                    <p:animEffect transition="in" filter="wipe(left)">
                                      <p:cBhvr>
                                        <p:cTn id="23" dur="500"/>
                                        <p:tgtEl>
                                          <p:spTgt spid="270342"/>
                                        </p:tgtEl>
                                      </p:cBhvr>
                                    </p:animEffect>
                                  </p:childTnLst>
                                  <p:subTnLst>
                                    <p:animClr clrSpc="rgb" dir="cw">
                                      <p:cBhvr override="childStyle">
                                        <p:cTn dur="1" fill="hold" display="0" masterRel="nextClick" afterEffect="1"/>
                                        <p:tgtEl>
                                          <p:spTgt spid="270342"/>
                                        </p:tgtEl>
                                        <p:attrNameLst>
                                          <p:attrName>ppt_c</p:attrName>
                                        </p:attrNameLst>
                                      </p:cBhvr>
                                      <p:to>
                                        <a:srgbClr val="5F5F5F"/>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70343"/>
                                        </p:tgtEl>
                                        <p:attrNameLst>
                                          <p:attrName>style.visibility</p:attrName>
                                        </p:attrNameLst>
                                      </p:cBhvr>
                                      <p:to>
                                        <p:strVal val="visible"/>
                                      </p:to>
                                    </p:set>
                                    <p:animEffect transition="in" filter="wipe(left)">
                                      <p:cBhvr>
                                        <p:cTn id="28" dur="500"/>
                                        <p:tgtEl>
                                          <p:spTgt spid="270343"/>
                                        </p:tgtEl>
                                      </p:cBhvr>
                                    </p:animEffect>
                                  </p:childTnLst>
                                  <p:subTnLst>
                                    <p:animClr clrSpc="rgb" dir="cw">
                                      <p:cBhvr override="childStyle">
                                        <p:cTn dur="1" fill="hold" display="0" masterRel="nextClick" afterEffect="1"/>
                                        <p:tgtEl>
                                          <p:spTgt spid="270343"/>
                                        </p:tgtEl>
                                        <p:attrNameLst>
                                          <p:attrName>ppt_c</p:attrName>
                                        </p:attrNameLst>
                                      </p:cBhvr>
                                      <p:to>
                                        <a:srgbClr val="5F5F5F"/>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70344"/>
                                        </p:tgtEl>
                                        <p:attrNameLst>
                                          <p:attrName>style.visibility</p:attrName>
                                        </p:attrNameLst>
                                      </p:cBhvr>
                                      <p:to>
                                        <p:strVal val="visible"/>
                                      </p:to>
                                    </p:set>
                                    <p:animEffect transition="in" filter="wipe(left)">
                                      <p:cBhvr>
                                        <p:cTn id="33" dur="500"/>
                                        <p:tgtEl>
                                          <p:spTgt spid="270344"/>
                                        </p:tgtEl>
                                      </p:cBhvr>
                                    </p:animEffect>
                                  </p:childTnLst>
                                </p:cTn>
                              </p:par>
                              <p:par>
                                <p:cTn id="34" presetID="9" presetClass="emph" presetSubtype="0" grpId="1" nodeType="withEffect">
                                  <p:stCondLst>
                                    <p:cond delay="0"/>
                                  </p:stCondLst>
                                  <p:childTnLst>
                                    <p:set>
                                      <p:cBhvr rctx="PPT">
                                        <p:cTn id="35" dur="indefinite"/>
                                        <p:tgtEl>
                                          <p:spTgt spid="270338"/>
                                        </p:tgtEl>
                                        <p:attrNameLst>
                                          <p:attrName>style.opacity</p:attrName>
                                        </p:attrNameLst>
                                      </p:cBhvr>
                                      <p:to>
                                        <p:strVal val="0.5"/>
                                      </p:to>
                                    </p:set>
                                    <p:animEffect filter="image" prLst="opacity: 0.5">
                                      <p:cBhvr rctx="IE">
                                        <p:cTn id="36" dur="indefinite"/>
                                        <p:tgtEl>
                                          <p:spTgt spid="270338"/>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70347"/>
                                        </p:tgtEl>
                                        <p:attrNameLst>
                                          <p:attrName>style.visibility</p:attrName>
                                        </p:attrNameLst>
                                      </p:cBhvr>
                                      <p:to>
                                        <p:strVal val="visible"/>
                                      </p:to>
                                    </p:set>
                                    <p:animEffect transition="in" filter="wipe(left)">
                                      <p:cBhvr>
                                        <p:cTn id="40" dur="500"/>
                                        <p:tgtEl>
                                          <p:spTgt spid="270347"/>
                                        </p:tgtEl>
                                      </p:cBhvr>
                                    </p:animEffect>
                                  </p:childTnLst>
                                  <p:subTnLst>
                                    <p:animClr clrSpc="rgb" dir="cw">
                                      <p:cBhvr override="childStyle">
                                        <p:cTn dur="1" fill="hold" display="0" masterRel="nextClick" afterEffect="1"/>
                                        <p:tgtEl>
                                          <p:spTgt spid="270347"/>
                                        </p:tgtEl>
                                        <p:attrNameLst>
                                          <p:attrName>ppt_c</p:attrName>
                                        </p:attrNameLst>
                                      </p:cBhvr>
                                      <p:to>
                                        <a:srgbClr val="5F5F5F"/>
                                      </p:to>
                                    </p:animClr>
                                  </p:sub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70345"/>
                                        </p:tgtEl>
                                        <p:attrNameLst>
                                          <p:attrName>style.visibility</p:attrName>
                                        </p:attrNameLst>
                                      </p:cBhvr>
                                      <p:to>
                                        <p:strVal val="visible"/>
                                      </p:to>
                                    </p:set>
                                    <p:animEffect transition="in" filter="wipe(left)">
                                      <p:cBhvr>
                                        <p:cTn id="45" dur="500"/>
                                        <p:tgtEl>
                                          <p:spTgt spid="270345"/>
                                        </p:tgtEl>
                                      </p:cBhvr>
                                    </p:animEffect>
                                  </p:childTnLst>
                                  <p:subTnLst>
                                    <p:animClr clrSpc="rgb" dir="cw">
                                      <p:cBhvr override="childStyle">
                                        <p:cTn dur="1" fill="hold" display="0" masterRel="nextClick" afterEffect="1"/>
                                        <p:tgtEl>
                                          <p:spTgt spid="270345"/>
                                        </p:tgtEl>
                                        <p:attrNameLst>
                                          <p:attrName>ppt_c</p:attrName>
                                        </p:attrNameLst>
                                      </p:cBhvr>
                                      <p:to>
                                        <a:srgbClr val="5F5F5F"/>
                                      </p:to>
                                    </p:animClr>
                                  </p:sub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0346"/>
                                        </p:tgtEl>
                                        <p:attrNameLst>
                                          <p:attrName>style.visibility</p:attrName>
                                        </p:attrNameLst>
                                      </p:cBhvr>
                                      <p:to>
                                        <p:strVal val="visible"/>
                                      </p:to>
                                    </p:set>
                                    <p:animEffect transition="in" filter="wipe(left)">
                                      <p:cBhvr>
                                        <p:cTn id="50" dur="500"/>
                                        <p:tgtEl>
                                          <p:spTgt spid="270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animBg="1" autoUpdateAnimBg="0"/>
      <p:bldP spid="270338" grpId="1" animBg="1"/>
      <p:bldP spid="270339" grpId="0" autoUpdateAnimBg="0"/>
      <p:bldP spid="270341" grpId="0" animBg="1" autoUpdateAnimBg="0"/>
      <p:bldP spid="270341" grpId="1" animBg="1"/>
      <p:bldP spid="270342" grpId="0" autoUpdateAnimBg="0"/>
      <p:bldP spid="270343" grpId="0" autoUpdateAnimBg="0"/>
      <p:bldP spid="270344" grpId="0" animBg="1" autoUpdateAnimBg="0"/>
      <p:bldP spid="270345" grpId="0" autoUpdateAnimBg="0"/>
      <p:bldP spid="270346" grpId="0" autoUpdateAnimBg="0"/>
      <p:bldP spid="27034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7B434C9-F83D-4F3B-ABFD-85E44F8BF56B}" type="slidenum">
              <a:rPr lang="fr-FR" altLang="en-US" sz="1400"/>
              <a:pPr eaLnBrk="1" hangingPunct="1"/>
              <a:t>45</a:t>
            </a:fld>
            <a:endParaRPr lang="fr-FR" altLang="en-US" sz="1400"/>
          </a:p>
        </p:txBody>
      </p:sp>
      <p:sp>
        <p:nvSpPr>
          <p:cNvPr id="28675" name="Rectangle 2"/>
          <p:cNvSpPr>
            <a:spLocks noGrp="1" noChangeArrowheads="1"/>
          </p:cNvSpPr>
          <p:nvPr>
            <p:ph type="title"/>
          </p:nvPr>
        </p:nvSpPr>
        <p:spPr/>
        <p:txBody>
          <a:bodyPr/>
          <a:lstStyle/>
          <a:p>
            <a:pPr eaLnBrk="1" hangingPunct="1"/>
            <a:r>
              <a:rPr lang="en-US" altLang="en-US" dirty="0"/>
              <a:t>Ring-Based Election </a:t>
            </a:r>
            <a:r>
              <a:rPr lang="en-US" altLang="en-US" dirty="0" smtClean="0"/>
              <a:t>Algorithm</a:t>
            </a:r>
            <a:endParaRPr lang="en-US" altLang="en-US" baseline="-25000" dirty="0" smtClean="0"/>
          </a:p>
        </p:txBody>
      </p:sp>
      <p:sp>
        <p:nvSpPr>
          <p:cNvPr id="272387" name="Rectangle 3"/>
          <p:cNvSpPr>
            <a:spLocks noChangeArrowheads="1"/>
          </p:cNvSpPr>
          <p:nvPr/>
        </p:nvSpPr>
        <p:spPr bwMode="auto">
          <a:xfrm>
            <a:off x="2587625" y="4724401"/>
            <a:ext cx="7291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u="sng">
                <a:solidFill>
                  <a:schemeClr val="folHlink"/>
                </a:solidFill>
              </a:rPr>
              <a:t>Else If</a:t>
            </a:r>
            <a:r>
              <a:rPr lang="en-US" altLang="en-US" sz="2000" b="1">
                <a:solidFill>
                  <a:schemeClr val="folHlink"/>
                </a:solidFill>
              </a:rPr>
              <a:t>  p</a:t>
            </a:r>
            <a:r>
              <a:rPr lang="en-US" altLang="en-US" sz="2000" b="1" baseline="-25000">
                <a:solidFill>
                  <a:schemeClr val="folHlink"/>
                </a:solidFill>
              </a:rPr>
              <a:t>i</a:t>
            </a:r>
            <a:r>
              <a:rPr lang="en-US" altLang="en-US" sz="2000" b="1">
                <a:solidFill>
                  <a:schemeClr val="folHlink"/>
                </a:solidFill>
              </a:rPr>
              <a:t> = p</a:t>
            </a:r>
            <a:r>
              <a:rPr lang="en-US" altLang="en-US" sz="2000" b="1" baseline="-25000">
                <a:solidFill>
                  <a:schemeClr val="folHlink"/>
                </a:solidFill>
              </a:rPr>
              <a:t>j</a:t>
            </a:r>
            <a:r>
              <a:rPr lang="en-US" altLang="en-US" sz="2000" b="1">
                <a:solidFill>
                  <a:schemeClr val="folHlink"/>
                </a:solidFill>
              </a:rPr>
              <a:t> 	</a:t>
            </a:r>
          </a:p>
        </p:txBody>
      </p:sp>
      <p:sp>
        <p:nvSpPr>
          <p:cNvPr id="272388" name="Rectangle 4"/>
          <p:cNvSpPr>
            <a:spLocks noChangeArrowheads="1"/>
          </p:cNvSpPr>
          <p:nvPr/>
        </p:nvSpPr>
        <p:spPr bwMode="auto">
          <a:xfrm>
            <a:off x="2587625" y="1812926"/>
            <a:ext cx="6491288"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Receipt of the election’s message </a:t>
            </a:r>
            <a:r>
              <a:rPr lang="en-US" altLang="en-US" sz="2000" b="1">
                <a:solidFill>
                  <a:srgbClr val="000000"/>
                </a:solidFill>
              </a:rPr>
              <a:t>&lt;</a:t>
            </a:r>
            <a:r>
              <a:rPr lang="en-US" altLang="en-US" sz="2000" b="1" i="1">
                <a:solidFill>
                  <a:srgbClr val="000000"/>
                </a:solidFill>
              </a:rPr>
              <a:t>election, p</a:t>
            </a:r>
            <a:r>
              <a:rPr lang="en-US" altLang="en-US" sz="2000" b="1" i="1" baseline="-25000">
                <a:solidFill>
                  <a:srgbClr val="000000"/>
                </a:solidFill>
              </a:rPr>
              <a:t>i</a:t>
            </a:r>
            <a:r>
              <a:rPr lang="en-US" altLang="en-US" sz="2000" b="1" i="1">
                <a:solidFill>
                  <a:srgbClr val="000000"/>
                </a:solidFill>
              </a:rPr>
              <a:t>&gt; at p</a:t>
            </a:r>
            <a:r>
              <a:rPr lang="en-US" altLang="en-US" sz="2000" b="1" i="1" baseline="-25000">
                <a:solidFill>
                  <a:srgbClr val="000000"/>
                </a:solidFill>
              </a:rPr>
              <a:t>j</a:t>
            </a:r>
            <a:endParaRPr lang="en-US" altLang="en-US" sz="2000" b="1"/>
          </a:p>
        </p:txBody>
      </p:sp>
      <p:sp>
        <p:nvSpPr>
          <p:cNvPr id="272389" name="Rectangle 5"/>
          <p:cNvSpPr>
            <a:spLocks noChangeArrowheads="1"/>
          </p:cNvSpPr>
          <p:nvPr/>
        </p:nvSpPr>
        <p:spPr bwMode="auto">
          <a:xfrm>
            <a:off x="2587625" y="2235200"/>
            <a:ext cx="11817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u="sng">
                <a:solidFill>
                  <a:schemeClr val="folHlink"/>
                </a:solidFill>
              </a:rPr>
              <a:t>If </a:t>
            </a:r>
            <a:r>
              <a:rPr lang="en-US" altLang="en-US" sz="2000" b="1">
                <a:solidFill>
                  <a:schemeClr val="folHlink"/>
                </a:solidFill>
              </a:rPr>
              <a:t> p</a:t>
            </a:r>
            <a:r>
              <a:rPr lang="en-US" altLang="en-US" sz="2000" b="1" baseline="-25000">
                <a:solidFill>
                  <a:schemeClr val="folHlink"/>
                </a:solidFill>
              </a:rPr>
              <a:t>i</a:t>
            </a:r>
            <a:r>
              <a:rPr lang="en-US" altLang="en-US" sz="2000" b="1">
                <a:solidFill>
                  <a:schemeClr val="folHlink"/>
                </a:solidFill>
              </a:rPr>
              <a:t> &gt; p</a:t>
            </a:r>
            <a:r>
              <a:rPr lang="en-US" altLang="en-US" sz="2000" b="1" baseline="-25000">
                <a:solidFill>
                  <a:schemeClr val="folHlink"/>
                </a:solidFill>
              </a:rPr>
              <a:t>j</a:t>
            </a:r>
          </a:p>
        </p:txBody>
      </p:sp>
      <p:sp>
        <p:nvSpPr>
          <p:cNvPr id="272390" name="Rectangle 6"/>
          <p:cNvSpPr>
            <a:spLocks noChangeArrowheads="1"/>
          </p:cNvSpPr>
          <p:nvPr/>
        </p:nvSpPr>
        <p:spPr bwMode="auto">
          <a:xfrm>
            <a:off x="2587625" y="2692400"/>
            <a:ext cx="696376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u="sng">
                <a:solidFill>
                  <a:schemeClr val="folHlink"/>
                </a:solidFill>
              </a:rPr>
              <a:t>Then</a:t>
            </a:r>
            <a:r>
              <a:rPr lang="en-US" altLang="en-US" sz="2000" b="1">
                <a:solidFill>
                  <a:schemeClr val="folHlink"/>
                </a:solidFill>
              </a:rPr>
              <a:t>	Send the message &lt;</a:t>
            </a:r>
            <a:r>
              <a:rPr lang="en-US" altLang="en-US" sz="2000" b="1" i="1">
                <a:solidFill>
                  <a:schemeClr val="folHlink"/>
                </a:solidFill>
              </a:rPr>
              <a:t>election, p</a:t>
            </a:r>
            <a:r>
              <a:rPr lang="en-US" altLang="en-US" sz="2000" b="1" i="1" baseline="-25000">
                <a:solidFill>
                  <a:schemeClr val="folHlink"/>
                </a:solidFill>
              </a:rPr>
              <a:t>i</a:t>
            </a:r>
            <a:r>
              <a:rPr lang="en-US" altLang="en-US" sz="2000" b="1" i="1">
                <a:solidFill>
                  <a:schemeClr val="folHlink"/>
                </a:solidFill>
              </a:rPr>
              <a:t>&gt;</a:t>
            </a:r>
            <a:r>
              <a:rPr lang="en-US" altLang="en-US" sz="2000" b="1">
                <a:solidFill>
                  <a:schemeClr val="folHlink"/>
                </a:solidFill>
              </a:rPr>
              <a:t> to its neighbor </a:t>
            </a:r>
          </a:p>
          <a:p>
            <a:r>
              <a:rPr lang="en-US" altLang="en-US" sz="2000" b="1">
                <a:solidFill>
                  <a:schemeClr val="folHlink"/>
                </a:solidFill>
              </a:rPr>
              <a:t>	Participant</a:t>
            </a:r>
            <a:r>
              <a:rPr lang="en-US" altLang="en-US" sz="2000" b="1" baseline="-25000">
                <a:solidFill>
                  <a:schemeClr val="folHlink"/>
                </a:solidFill>
              </a:rPr>
              <a:t>j</a:t>
            </a:r>
            <a:r>
              <a:rPr lang="en-US" altLang="en-US" sz="2000" b="1">
                <a:solidFill>
                  <a:schemeClr val="folHlink"/>
                </a:solidFill>
              </a:rPr>
              <a:t> := TRUE;</a:t>
            </a:r>
          </a:p>
        </p:txBody>
      </p:sp>
      <p:sp>
        <p:nvSpPr>
          <p:cNvPr id="272391" name="Rectangle 7"/>
          <p:cNvSpPr>
            <a:spLocks noChangeArrowheads="1"/>
          </p:cNvSpPr>
          <p:nvPr/>
        </p:nvSpPr>
        <p:spPr bwMode="auto">
          <a:xfrm>
            <a:off x="2587625" y="3457576"/>
            <a:ext cx="7291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u="sng">
                <a:solidFill>
                  <a:schemeClr val="folHlink"/>
                </a:solidFill>
              </a:rPr>
              <a:t>Else If</a:t>
            </a:r>
            <a:r>
              <a:rPr lang="en-US" altLang="en-US" sz="2000" b="1">
                <a:solidFill>
                  <a:schemeClr val="folHlink"/>
                </a:solidFill>
              </a:rPr>
              <a:t> p</a:t>
            </a:r>
            <a:r>
              <a:rPr lang="en-US" altLang="en-US" sz="2000" b="1" baseline="-25000">
                <a:solidFill>
                  <a:schemeClr val="folHlink"/>
                </a:solidFill>
              </a:rPr>
              <a:t>i</a:t>
            </a:r>
            <a:r>
              <a:rPr lang="en-US" altLang="en-US" sz="2000" b="1">
                <a:solidFill>
                  <a:schemeClr val="folHlink"/>
                </a:solidFill>
              </a:rPr>
              <a:t> &lt; p</a:t>
            </a:r>
            <a:r>
              <a:rPr lang="en-US" altLang="en-US" sz="2000" b="1" baseline="-25000">
                <a:solidFill>
                  <a:schemeClr val="folHlink"/>
                </a:solidFill>
              </a:rPr>
              <a:t>j</a:t>
            </a:r>
            <a:r>
              <a:rPr lang="en-US" altLang="en-US" sz="2000" b="1">
                <a:solidFill>
                  <a:schemeClr val="folHlink"/>
                </a:solidFill>
              </a:rPr>
              <a:t> AND Participant</a:t>
            </a:r>
            <a:r>
              <a:rPr lang="en-US" altLang="en-US" sz="2000" b="1" baseline="-25000">
                <a:solidFill>
                  <a:schemeClr val="folHlink"/>
                </a:solidFill>
              </a:rPr>
              <a:t>j</a:t>
            </a:r>
            <a:r>
              <a:rPr lang="en-US" altLang="en-US" sz="2000" b="1">
                <a:solidFill>
                  <a:schemeClr val="folHlink"/>
                </a:solidFill>
              </a:rPr>
              <a:t> = FALSE</a:t>
            </a:r>
          </a:p>
        </p:txBody>
      </p:sp>
      <p:sp>
        <p:nvSpPr>
          <p:cNvPr id="272392" name="Rectangle 8"/>
          <p:cNvSpPr>
            <a:spLocks noChangeArrowheads="1"/>
          </p:cNvSpPr>
          <p:nvPr/>
        </p:nvSpPr>
        <p:spPr bwMode="auto">
          <a:xfrm>
            <a:off x="2587625" y="3975100"/>
            <a:ext cx="68932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u="sng">
                <a:solidFill>
                  <a:schemeClr val="folHlink"/>
                </a:solidFill>
              </a:rPr>
              <a:t>Then</a:t>
            </a:r>
            <a:r>
              <a:rPr lang="en-US" altLang="en-US" sz="2000" b="1">
                <a:solidFill>
                  <a:schemeClr val="folHlink"/>
                </a:solidFill>
              </a:rPr>
              <a:t> 	Send the message &lt;</a:t>
            </a:r>
            <a:r>
              <a:rPr lang="en-US" altLang="en-US" sz="2000" b="1" i="1">
                <a:solidFill>
                  <a:schemeClr val="folHlink"/>
                </a:solidFill>
              </a:rPr>
              <a:t>election, p</a:t>
            </a:r>
            <a:r>
              <a:rPr lang="en-US" altLang="en-US" sz="2000" b="1" i="1" baseline="-25000">
                <a:solidFill>
                  <a:schemeClr val="folHlink"/>
                </a:solidFill>
              </a:rPr>
              <a:t>j</a:t>
            </a:r>
            <a:r>
              <a:rPr lang="en-US" altLang="en-US" sz="2000" b="1" i="1">
                <a:solidFill>
                  <a:schemeClr val="folHlink"/>
                </a:solidFill>
              </a:rPr>
              <a:t>&gt;</a:t>
            </a:r>
            <a:r>
              <a:rPr lang="en-US" altLang="en-US" sz="2000" b="1">
                <a:solidFill>
                  <a:schemeClr val="folHlink"/>
                </a:solidFill>
              </a:rPr>
              <a:t> to its neighbor</a:t>
            </a:r>
          </a:p>
          <a:p>
            <a:r>
              <a:rPr lang="en-US" altLang="en-US" sz="2000" b="1">
                <a:solidFill>
                  <a:schemeClr val="folHlink"/>
                </a:solidFill>
              </a:rPr>
              <a:t>	Participant</a:t>
            </a:r>
            <a:r>
              <a:rPr lang="en-US" altLang="en-US" sz="2000" b="1" baseline="-25000">
                <a:solidFill>
                  <a:schemeClr val="folHlink"/>
                </a:solidFill>
              </a:rPr>
              <a:t>j</a:t>
            </a:r>
            <a:r>
              <a:rPr lang="en-US" altLang="en-US" sz="2000" b="1">
                <a:solidFill>
                  <a:schemeClr val="folHlink"/>
                </a:solidFill>
              </a:rPr>
              <a:t> := TRUE;</a:t>
            </a:r>
          </a:p>
        </p:txBody>
      </p:sp>
      <p:sp>
        <p:nvSpPr>
          <p:cNvPr id="272393" name="Rectangle 9"/>
          <p:cNvSpPr>
            <a:spLocks noChangeArrowheads="1"/>
          </p:cNvSpPr>
          <p:nvPr/>
        </p:nvSpPr>
        <p:spPr bwMode="auto">
          <a:xfrm>
            <a:off x="2587626" y="5197476"/>
            <a:ext cx="80803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u="sng">
                <a:solidFill>
                  <a:schemeClr val="folHlink"/>
                </a:solidFill>
              </a:rPr>
              <a:t>Then</a:t>
            </a:r>
            <a:r>
              <a:rPr lang="en-US" altLang="en-US" sz="2000" b="1">
                <a:solidFill>
                  <a:schemeClr val="folHlink"/>
                </a:solidFill>
              </a:rPr>
              <a:t> 	Elected</a:t>
            </a:r>
            <a:r>
              <a:rPr lang="en-US" altLang="en-US" sz="2000" b="1" baseline="-25000">
                <a:solidFill>
                  <a:schemeClr val="folHlink"/>
                </a:solidFill>
              </a:rPr>
              <a:t>j</a:t>
            </a:r>
            <a:r>
              <a:rPr lang="en-US" altLang="en-US" sz="2000" b="1">
                <a:solidFill>
                  <a:schemeClr val="folHlink"/>
                </a:solidFill>
              </a:rPr>
              <a:t> := TRUE;</a:t>
            </a:r>
          </a:p>
          <a:p>
            <a:r>
              <a:rPr lang="en-US" altLang="en-US" sz="2000" b="1">
                <a:solidFill>
                  <a:schemeClr val="folHlink"/>
                </a:solidFill>
              </a:rPr>
              <a:t>	Participant</a:t>
            </a:r>
            <a:r>
              <a:rPr lang="en-US" altLang="en-US" sz="2000" b="1" baseline="-25000">
                <a:solidFill>
                  <a:schemeClr val="folHlink"/>
                </a:solidFill>
              </a:rPr>
              <a:t>j</a:t>
            </a:r>
            <a:r>
              <a:rPr lang="en-US" altLang="en-US" sz="2000" b="1">
                <a:solidFill>
                  <a:schemeClr val="folHlink"/>
                </a:solidFill>
              </a:rPr>
              <a:t> := FALSE;</a:t>
            </a:r>
          </a:p>
          <a:p>
            <a:r>
              <a:rPr lang="en-US" altLang="en-US" sz="2000" b="1">
                <a:solidFill>
                  <a:schemeClr val="folHlink"/>
                </a:solidFill>
              </a:rPr>
              <a:t>	Send the message &lt;</a:t>
            </a:r>
            <a:r>
              <a:rPr lang="en-US" altLang="en-US" sz="2000" b="1" i="1">
                <a:solidFill>
                  <a:schemeClr val="folHlink"/>
                </a:solidFill>
              </a:rPr>
              <a:t>elected, p</a:t>
            </a:r>
            <a:r>
              <a:rPr lang="en-US" altLang="en-US" sz="2000" b="1" i="1" baseline="-25000">
                <a:solidFill>
                  <a:schemeClr val="folHlink"/>
                </a:solidFill>
              </a:rPr>
              <a:t>j</a:t>
            </a:r>
            <a:r>
              <a:rPr lang="en-US" altLang="en-US" sz="2000" b="1" i="1">
                <a:solidFill>
                  <a:schemeClr val="folHlink"/>
                </a:solidFill>
              </a:rPr>
              <a:t>&gt;</a:t>
            </a:r>
            <a:r>
              <a:rPr lang="en-US" altLang="en-US" sz="2000" b="1">
                <a:solidFill>
                  <a:schemeClr val="folHlink"/>
                </a:solidFill>
              </a:rPr>
              <a:t> to its neighbor</a:t>
            </a:r>
          </a:p>
        </p:txBody>
      </p:sp>
    </p:spTree>
    <p:extLst>
      <p:ext uri="{BB962C8B-B14F-4D97-AF65-F5344CB8AC3E}">
        <p14:creationId xmlns:p14="http://schemas.microsoft.com/office/powerpoint/2010/main" val="3471625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2388"/>
                                        </p:tgtEl>
                                        <p:attrNameLst>
                                          <p:attrName>style.visibility</p:attrName>
                                        </p:attrNameLst>
                                      </p:cBhvr>
                                      <p:to>
                                        <p:strVal val="visible"/>
                                      </p:to>
                                    </p:set>
                                    <p:animEffect transition="in" filter="wipe(left)">
                                      <p:cBhvr>
                                        <p:cTn id="7" dur="500"/>
                                        <p:tgtEl>
                                          <p:spTgt spid="27238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2389"/>
                                        </p:tgtEl>
                                        <p:attrNameLst>
                                          <p:attrName>style.visibility</p:attrName>
                                        </p:attrNameLst>
                                      </p:cBhvr>
                                      <p:to>
                                        <p:strVal val="visible"/>
                                      </p:to>
                                    </p:set>
                                    <p:animEffect transition="in" filter="wipe(left)">
                                      <p:cBhvr>
                                        <p:cTn id="10" dur="500"/>
                                        <p:tgtEl>
                                          <p:spTgt spid="272389"/>
                                        </p:tgtEl>
                                      </p:cBhvr>
                                    </p:animEffect>
                                  </p:childTnLst>
                                  <p:subTnLst>
                                    <p:animClr clrSpc="rgb" dir="cw">
                                      <p:cBhvr override="childStyle">
                                        <p:cTn dur="1" fill="hold" display="0" masterRel="nextClick" afterEffect="1"/>
                                        <p:tgtEl>
                                          <p:spTgt spid="272389"/>
                                        </p:tgtEl>
                                        <p:attrNameLst>
                                          <p:attrName>ppt_c</p:attrName>
                                        </p:attrNameLst>
                                      </p:cBhvr>
                                      <p:to>
                                        <a:srgbClr val="5F5F5F"/>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2390"/>
                                        </p:tgtEl>
                                        <p:attrNameLst>
                                          <p:attrName>style.visibility</p:attrName>
                                        </p:attrNameLst>
                                      </p:cBhvr>
                                      <p:to>
                                        <p:strVal val="visible"/>
                                      </p:to>
                                    </p:set>
                                    <p:animEffect transition="in" filter="wipe(left)">
                                      <p:cBhvr>
                                        <p:cTn id="15" dur="500"/>
                                        <p:tgtEl>
                                          <p:spTgt spid="272390"/>
                                        </p:tgtEl>
                                      </p:cBhvr>
                                    </p:animEffect>
                                  </p:childTnLst>
                                  <p:subTnLst>
                                    <p:animClr clrSpc="rgb" dir="cw">
                                      <p:cBhvr override="childStyle">
                                        <p:cTn dur="1" fill="hold" display="0" masterRel="nextClick" afterEffect="1"/>
                                        <p:tgtEl>
                                          <p:spTgt spid="272390"/>
                                        </p:tgtEl>
                                        <p:attrNameLst>
                                          <p:attrName>ppt_c</p:attrName>
                                        </p:attrNameLst>
                                      </p:cBhvr>
                                      <p:to>
                                        <a:srgbClr val="5F5F5F"/>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2391"/>
                                        </p:tgtEl>
                                        <p:attrNameLst>
                                          <p:attrName>style.visibility</p:attrName>
                                        </p:attrNameLst>
                                      </p:cBhvr>
                                      <p:to>
                                        <p:strVal val="visible"/>
                                      </p:to>
                                    </p:set>
                                    <p:animEffect transition="in" filter="wipe(left)">
                                      <p:cBhvr>
                                        <p:cTn id="20" dur="500"/>
                                        <p:tgtEl>
                                          <p:spTgt spid="272391"/>
                                        </p:tgtEl>
                                      </p:cBhvr>
                                    </p:animEffect>
                                  </p:childTnLst>
                                  <p:subTnLst>
                                    <p:animClr clrSpc="rgb" dir="cw">
                                      <p:cBhvr override="childStyle">
                                        <p:cTn dur="1" fill="hold" display="0" masterRel="nextClick" afterEffect="1"/>
                                        <p:tgtEl>
                                          <p:spTgt spid="272391"/>
                                        </p:tgtEl>
                                        <p:attrNameLst>
                                          <p:attrName>ppt_c</p:attrName>
                                        </p:attrNameLst>
                                      </p:cBhvr>
                                      <p:to>
                                        <a:srgbClr val="5F5F5F"/>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2392"/>
                                        </p:tgtEl>
                                        <p:attrNameLst>
                                          <p:attrName>style.visibility</p:attrName>
                                        </p:attrNameLst>
                                      </p:cBhvr>
                                      <p:to>
                                        <p:strVal val="visible"/>
                                      </p:to>
                                    </p:set>
                                    <p:animEffect transition="in" filter="wipe(left)">
                                      <p:cBhvr>
                                        <p:cTn id="25" dur="500"/>
                                        <p:tgtEl>
                                          <p:spTgt spid="272392"/>
                                        </p:tgtEl>
                                      </p:cBhvr>
                                    </p:animEffect>
                                  </p:childTnLst>
                                  <p:subTnLst>
                                    <p:animClr clrSpc="rgb" dir="cw">
                                      <p:cBhvr override="childStyle">
                                        <p:cTn dur="1" fill="hold" display="0" masterRel="nextClick" afterEffect="1"/>
                                        <p:tgtEl>
                                          <p:spTgt spid="272392"/>
                                        </p:tgtEl>
                                        <p:attrNameLst>
                                          <p:attrName>ppt_c</p:attrName>
                                        </p:attrNameLst>
                                      </p:cBhvr>
                                      <p:to>
                                        <a:srgbClr val="5F5F5F"/>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2387"/>
                                        </p:tgtEl>
                                        <p:attrNameLst>
                                          <p:attrName>style.visibility</p:attrName>
                                        </p:attrNameLst>
                                      </p:cBhvr>
                                      <p:to>
                                        <p:strVal val="visible"/>
                                      </p:to>
                                    </p:set>
                                    <p:animEffect transition="in" filter="wipe(left)">
                                      <p:cBhvr>
                                        <p:cTn id="30" dur="500"/>
                                        <p:tgtEl>
                                          <p:spTgt spid="272387"/>
                                        </p:tgtEl>
                                      </p:cBhvr>
                                    </p:animEffect>
                                  </p:childTnLst>
                                  <p:subTnLst>
                                    <p:animClr clrSpc="rgb" dir="cw">
                                      <p:cBhvr override="childStyle">
                                        <p:cTn dur="1" fill="hold" display="0" masterRel="nextClick" afterEffect="1"/>
                                        <p:tgtEl>
                                          <p:spTgt spid="272387"/>
                                        </p:tgtEl>
                                        <p:attrNameLst>
                                          <p:attrName>ppt_c</p:attrName>
                                        </p:attrNameLst>
                                      </p:cBhvr>
                                      <p:to>
                                        <a:srgbClr val="5F5F5F"/>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2393"/>
                                        </p:tgtEl>
                                        <p:attrNameLst>
                                          <p:attrName>style.visibility</p:attrName>
                                        </p:attrNameLst>
                                      </p:cBhvr>
                                      <p:to>
                                        <p:strVal val="visible"/>
                                      </p:to>
                                    </p:set>
                                    <p:animEffect transition="in" filter="wipe(left)">
                                      <p:cBhvr>
                                        <p:cTn id="35" dur="500"/>
                                        <p:tgtEl>
                                          <p:spTgt spid="272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autoUpdateAnimBg="0"/>
      <p:bldP spid="272388" grpId="0" animBg="1" autoUpdateAnimBg="0"/>
      <p:bldP spid="272389" grpId="0" autoUpdateAnimBg="0"/>
      <p:bldP spid="272390" grpId="0" autoUpdateAnimBg="0"/>
      <p:bldP spid="272391" grpId="0" autoUpdateAnimBg="0"/>
      <p:bldP spid="272392" grpId="0" autoUpdateAnimBg="0"/>
      <p:bldP spid="27239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Ring-Based Election Algorithm</a:t>
            </a:r>
            <a:endParaRPr lang="en-US" dirty="0"/>
          </a:p>
        </p:txBody>
      </p:sp>
      <p:sp>
        <p:nvSpPr>
          <p:cNvPr id="4" name="Content Placeholder 3"/>
          <p:cNvSpPr>
            <a:spLocks noGrp="1"/>
          </p:cNvSpPr>
          <p:nvPr>
            <p:ph idx="1"/>
          </p:nvPr>
        </p:nvSpPr>
        <p:spPr>
          <a:xfrm>
            <a:off x="2377440" y="2133599"/>
            <a:ext cx="9127172" cy="4437017"/>
          </a:xfrm>
        </p:spPr>
        <p:txBody>
          <a:bodyPr>
            <a:normAutofit lnSpcReduction="10000"/>
          </a:bodyPr>
          <a:lstStyle/>
          <a:p>
            <a:r>
              <a:rPr lang="en-US" altLang="en-US" sz="2000" dirty="0" smtClean="0">
                <a:solidFill>
                  <a:schemeClr val="hlink"/>
                </a:solidFill>
              </a:rPr>
              <a:t>Safety</a:t>
            </a:r>
            <a:r>
              <a:rPr lang="en-US" sz="2000" dirty="0" smtClean="0"/>
              <a:t> </a:t>
            </a:r>
            <a:r>
              <a:rPr lang="en-US" sz="2000" dirty="0"/>
              <a:t>is met. All identifiers are compared, since a process must receive its own ID back before sending an elected message. </a:t>
            </a:r>
          </a:p>
          <a:p>
            <a:r>
              <a:rPr lang="en-US" altLang="en-US" sz="2000" dirty="0">
                <a:solidFill>
                  <a:schemeClr val="hlink"/>
                </a:solidFill>
              </a:rPr>
              <a:t>Liveness </a:t>
            </a:r>
            <a:r>
              <a:rPr lang="en-US" sz="2000" dirty="0" smtClean="0"/>
              <a:t>is </a:t>
            </a:r>
            <a:r>
              <a:rPr lang="en-US" sz="2000" dirty="0"/>
              <a:t>also met due to the guaranteed traversals of the ring. </a:t>
            </a:r>
          </a:p>
          <a:p>
            <a:r>
              <a:rPr lang="en-US" sz="2000" dirty="0"/>
              <a:t>Tolerate no failure makes ring algorithm of limited practical use. </a:t>
            </a:r>
            <a:endParaRPr lang="en-US" sz="2000" dirty="0" smtClean="0"/>
          </a:p>
          <a:p>
            <a:r>
              <a:rPr lang="en-US" sz="2000" dirty="0"/>
              <a:t>If only a single process starts an election, the worst-performance case is then the anti-clockwise </a:t>
            </a:r>
            <a:r>
              <a:rPr lang="en-US" sz="2000" dirty="0" err="1"/>
              <a:t>neighbour</a:t>
            </a:r>
            <a:r>
              <a:rPr lang="en-US" sz="2000" dirty="0"/>
              <a:t> has the highest identifier.  </a:t>
            </a:r>
            <a:endParaRPr lang="en-US" sz="2000" dirty="0" smtClean="0"/>
          </a:p>
          <a:p>
            <a:pPr lvl="1"/>
            <a:r>
              <a:rPr lang="en-US" sz="2000" dirty="0" smtClean="0"/>
              <a:t>A </a:t>
            </a:r>
            <a:r>
              <a:rPr lang="en-US" sz="2000" dirty="0"/>
              <a:t>total of N-1 messages is used to reach this </a:t>
            </a:r>
            <a:r>
              <a:rPr lang="en-US" sz="2000" dirty="0" err="1"/>
              <a:t>neighbour</a:t>
            </a:r>
            <a:r>
              <a:rPr lang="en-US" sz="2000" dirty="0"/>
              <a:t>. </a:t>
            </a:r>
            <a:endParaRPr lang="en-US" sz="2000" dirty="0" smtClean="0"/>
          </a:p>
          <a:p>
            <a:pPr lvl="1"/>
            <a:r>
              <a:rPr lang="en-US" sz="2000" dirty="0" smtClean="0"/>
              <a:t>Then </a:t>
            </a:r>
            <a:r>
              <a:rPr lang="en-US" sz="2000" dirty="0"/>
              <a:t>further N messages are required to announce its election. </a:t>
            </a:r>
            <a:endParaRPr lang="en-US" sz="2000" dirty="0" smtClean="0"/>
          </a:p>
          <a:p>
            <a:pPr lvl="1"/>
            <a:r>
              <a:rPr lang="en-US" sz="2000" dirty="0" smtClean="0"/>
              <a:t>The </a:t>
            </a:r>
            <a:r>
              <a:rPr lang="en-US" sz="2000" dirty="0"/>
              <a:t>elected message is sent N times</a:t>
            </a:r>
            <a:r>
              <a:rPr lang="en-US" sz="2000" dirty="0" smtClean="0"/>
              <a:t>.</a:t>
            </a:r>
          </a:p>
          <a:p>
            <a:pPr lvl="1"/>
            <a:r>
              <a:rPr lang="en-US" sz="2000" dirty="0" smtClean="0"/>
              <a:t> </a:t>
            </a:r>
            <a:r>
              <a:rPr lang="en-US" sz="2000" dirty="0"/>
              <a:t>Making 3N-1 messages in all. </a:t>
            </a:r>
          </a:p>
          <a:p>
            <a:r>
              <a:rPr lang="en-US" sz="2000" dirty="0"/>
              <a:t>Turnaround time is also 3N-1 sequential message transmission time</a:t>
            </a:r>
          </a:p>
          <a:p>
            <a:endParaRPr lang="en-US" dirty="0"/>
          </a:p>
        </p:txBody>
      </p:sp>
    </p:spTree>
    <p:extLst>
      <p:ext uri="{BB962C8B-B14F-4D97-AF65-F5344CB8AC3E}">
        <p14:creationId xmlns:p14="http://schemas.microsoft.com/office/powerpoint/2010/main" val="31360741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112D538-6707-48E1-A124-0C61865C5702}" type="slidenum">
              <a:rPr lang="fr-FR" altLang="en-US" sz="1400"/>
              <a:pPr eaLnBrk="1" hangingPunct="1"/>
              <a:t>47</a:t>
            </a:fld>
            <a:endParaRPr lang="fr-FR" altLang="en-US" sz="1400"/>
          </a:p>
        </p:txBody>
      </p:sp>
      <p:sp>
        <p:nvSpPr>
          <p:cNvPr id="29699" name="Rectangle 2"/>
          <p:cNvSpPr>
            <a:spLocks noGrp="1" noChangeArrowheads="1"/>
          </p:cNvSpPr>
          <p:nvPr>
            <p:ph type="title"/>
          </p:nvPr>
        </p:nvSpPr>
        <p:spPr/>
        <p:txBody>
          <a:bodyPr/>
          <a:lstStyle/>
          <a:p>
            <a:pPr eaLnBrk="1" hangingPunct="1"/>
            <a:r>
              <a:rPr lang="en-US" altLang="en-US" smtClean="0"/>
              <a:t>Bully Algorithm </a:t>
            </a:r>
            <a:r>
              <a:rPr lang="en-US" altLang="en-US" baseline="-25000" smtClean="0"/>
              <a:t>(1)</a:t>
            </a:r>
          </a:p>
        </p:txBody>
      </p:sp>
      <p:sp>
        <p:nvSpPr>
          <p:cNvPr id="274435" name="Rectangle 3"/>
          <p:cNvSpPr>
            <a:spLocks noChangeArrowheads="1"/>
          </p:cNvSpPr>
          <p:nvPr/>
        </p:nvSpPr>
        <p:spPr bwMode="auto">
          <a:xfrm>
            <a:off x="2286000" y="1752600"/>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Characteristic:</a:t>
            </a:r>
            <a:r>
              <a:rPr lang="en-US" altLang="en-US"/>
              <a:t> Allows processes to crash during an election</a:t>
            </a:r>
          </a:p>
        </p:txBody>
      </p:sp>
      <p:sp>
        <p:nvSpPr>
          <p:cNvPr id="274436" name="Rectangle 4"/>
          <p:cNvSpPr>
            <a:spLocks noChangeArrowheads="1"/>
          </p:cNvSpPr>
          <p:nvPr/>
        </p:nvSpPr>
        <p:spPr bwMode="auto">
          <a:xfrm>
            <a:off x="2286000" y="25908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Hypotheses:</a:t>
            </a:r>
            <a:endParaRPr lang="en-US" altLang="en-US" baseline="-25000"/>
          </a:p>
        </p:txBody>
      </p:sp>
      <p:sp>
        <p:nvSpPr>
          <p:cNvPr id="274437" name="Rectangle 5"/>
          <p:cNvSpPr>
            <a:spLocks noChangeArrowheads="1"/>
          </p:cNvSpPr>
          <p:nvPr/>
        </p:nvSpPr>
        <p:spPr bwMode="auto">
          <a:xfrm>
            <a:off x="2743200" y="3124200"/>
            <a:ext cx="330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Clr>
                <a:schemeClr val="hlink"/>
              </a:buClr>
              <a:buFont typeface="Wingdings" panose="05000000000000000000" pitchFamily="2" charset="2"/>
              <a:buChar char="§"/>
            </a:pPr>
            <a:r>
              <a:rPr lang="en-US" altLang="en-US"/>
              <a:t> Reliable transmission</a:t>
            </a:r>
          </a:p>
        </p:txBody>
      </p:sp>
      <p:sp>
        <p:nvSpPr>
          <p:cNvPr id="274438" name="Rectangle 6"/>
          <p:cNvSpPr>
            <a:spLocks noChangeArrowheads="1"/>
          </p:cNvSpPr>
          <p:nvPr/>
        </p:nvSpPr>
        <p:spPr bwMode="auto">
          <a:xfrm>
            <a:off x="2743200" y="3668713"/>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a:t> Synchronous system</a:t>
            </a:r>
            <a:endParaRPr lang="en-US" altLang="en-US" sz="1800"/>
          </a:p>
        </p:txBody>
      </p:sp>
      <p:grpSp>
        <p:nvGrpSpPr>
          <p:cNvPr id="2" name="Group 7"/>
          <p:cNvGrpSpPr>
            <a:grpSpLocks/>
          </p:cNvGrpSpPr>
          <p:nvPr/>
        </p:nvGrpSpPr>
        <p:grpSpPr bwMode="auto">
          <a:xfrm>
            <a:off x="3817938" y="4327526"/>
            <a:ext cx="914400" cy="1006475"/>
            <a:chOff x="1960" y="1080"/>
            <a:chExt cx="2091" cy="2063"/>
          </a:xfrm>
        </p:grpSpPr>
        <p:sp>
          <p:nvSpPr>
            <p:cNvPr id="29781" name="Freeform 8"/>
            <p:cNvSpPr>
              <a:spLocks/>
            </p:cNvSpPr>
            <p:nvPr/>
          </p:nvSpPr>
          <p:spPr bwMode="auto">
            <a:xfrm>
              <a:off x="2282" y="1130"/>
              <a:ext cx="1153" cy="1140"/>
            </a:xfrm>
            <a:custGeom>
              <a:avLst/>
              <a:gdLst>
                <a:gd name="T0" fmla="*/ 166 w 2306"/>
                <a:gd name="T1" fmla="*/ 1113 h 2281"/>
                <a:gd name="T2" fmla="*/ 121 w 2306"/>
                <a:gd name="T3" fmla="*/ 1003 h 2281"/>
                <a:gd name="T4" fmla="*/ 0 w 2306"/>
                <a:gd name="T5" fmla="*/ 344 h 2281"/>
                <a:gd name="T6" fmla="*/ 4 w 2306"/>
                <a:gd name="T7" fmla="*/ 268 h 2281"/>
                <a:gd name="T8" fmla="*/ 46 w 2306"/>
                <a:gd name="T9" fmla="*/ 234 h 2281"/>
                <a:gd name="T10" fmla="*/ 162 w 2306"/>
                <a:gd name="T11" fmla="*/ 184 h 2281"/>
                <a:gd name="T12" fmla="*/ 344 w 2306"/>
                <a:gd name="T13" fmla="*/ 140 h 2281"/>
                <a:gd name="T14" fmla="*/ 718 w 2306"/>
                <a:gd name="T15" fmla="*/ 45 h 2281"/>
                <a:gd name="T16" fmla="*/ 922 w 2306"/>
                <a:gd name="T17" fmla="*/ 0 h 2281"/>
                <a:gd name="T18" fmla="*/ 1013 w 2306"/>
                <a:gd name="T19" fmla="*/ 0 h 2281"/>
                <a:gd name="T20" fmla="*/ 1033 w 2306"/>
                <a:gd name="T21" fmla="*/ 7 h 2281"/>
                <a:gd name="T22" fmla="*/ 1033 w 2306"/>
                <a:gd name="T23" fmla="*/ 121 h 2281"/>
                <a:gd name="T24" fmla="*/ 1013 w 2306"/>
                <a:gd name="T25" fmla="*/ 298 h 2281"/>
                <a:gd name="T26" fmla="*/ 1021 w 2306"/>
                <a:gd name="T27" fmla="*/ 548 h 2281"/>
                <a:gd name="T28" fmla="*/ 1090 w 2306"/>
                <a:gd name="T29" fmla="*/ 55 h 2281"/>
                <a:gd name="T30" fmla="*/ 1112 w 2306"/>
                <a:gd name="T31" fmla="*/ 48 h 2281"/>
                <a:gd name="T32" fmla="*/ 1138 w 2306"/>
                <a:gd name="T33" fmla="*/ 109 h 2281"/>
                <a:gd name="T34" fmla="*/ 1153 w 2306"/>
                <a:gd name="T35" fmla="*/ 188 h 2281"/>
                <a:gd name="T36" fmla="*/ 1104 w 2306"/>
                <a:gd name="T37" fmla="*/ 594 h 2281"/>
                <a:gd name="T38" fmla="*/ 1036 w 2306"/>
                <a:gd name="T39" fmla="*/ 1104 h 2281"/>
                <a:gd name="T40" fmla="*/ 987 w 2306"/>
                <a:gd name="T41" fmla="*/ 1129 h 2281"/>
                <a:gd name="T42" fmla="*/ 808 w 2306"/>
                <a:gd name="T43" fmla="*/ 1140 h 2281"/>
                <a:gd name="T44" fmla="*/ 257 w 2306"/>
                <a:gd name="T45" fmla="*/ 1135 h 2281"/>
                <a:gd name="T46" fmla="*/ 201 w 2306"/>
                <a:gd name="T47" fmla="*/ 1122 h 2281"/>
                <a:gd name="T48" fmla="*/ 166 w 2306"/>
                <a:gd name="T49" fmla="*/ 1113 h 2281"/>
                <a:gd name="T50" fmla="*/ 166 w 2306"/>
                <a:gd name="T51" fmla="*/ 1113 h 2281"/>
                <a:gd name="T52" fmla="*/ 166 w 2306"/>
                <a:gd name="T53" fmla="*/ 1113 h 22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06"/>
                <a:gd name="T82" fmla="*/ 0 h 2281"/>
                <a:gd name="T83" fmla="*/ 2306 w 2306"/>
                <a:gd name="T84" fmla="*/ 2281 h 22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82" name="Freeform 9"/>
            <p:cNvSpPr>
              <a:spLocks/>
            </p:cNvSpPr>
            <p:nvPr/>
          </p:nvSpPr>
          <p:spPr bwMode="auto">
            <a:xfrm>
              <a:off x="2422" y="1288"/>
              <a:ext cx="803" cy="806"/>
            </a:xfrm>
            <a:custGeom>
              <a:avLst/>
              <a:gdLst>
                <a:gd name="T0" fmla="*/ 23 w 1604"/>
                <a:gd name="T1" fmla="*/ 467 h 1612"/>
                <a:gd name="T2" fmla="*/ 11 w 1604"/>
                <a:gd name="T3" fmla="*/ 376 h 1612"/>
                <a:gd name="T4" fmla="*/ 0 w 1604"/>
                <a:gd name="T5" fmla="*/ 291 h 1612"/>
                <a:gd name="T6" fmla="*/ 32 w 1604"/>
                <a:gd name="T7" fmla="*/ 148 h 1612"/>
                <a:gd name="T8" fmla="*/ 126 w 1604"/>
                <a:gd name="T9" fmla="*/ 111 h 1612"/>
                <a:gd name="T10" fmla="*/ 550 w 1604"/>
                <a:gd name="T11" fmla="*/ 0 h 1612"/>
                <a:gd name="T12" fmla="*/ 679 w 1604"/>
                <a:gd name="T13" fmla="*/ 3 h 1612"/>
                <a:gd name="T14" fmla="*/ 776 w 1604"/>
                <a:gd name="T15" fmla="*/ 71 h 1612"/>
                <a:gd name="T16" fmla="*/ 803 w 1604"/>
                <a:gd name="T17" fmla="*/ 205 h 1612"/>
                <a:gd name="T18" fmla="*/ 714 w 1604"/>
                <a:gd name="T19" fmla="*/ 733 h 1612"/>
                <a:gd name="T20" fmla="*/ 117 w 1604"/>
                <a:gd name="T21" fmla="*/ 806 h 1612"/>
                <a:gd name="T22" fmla="*/ 88 w 1604"/>
                <a:gd name="T23" fmla="*/ 760 h 1612"/>
                <a:gd name="T24" fmla="*/ 23 w 1604"/>
                <a:gd name="T25" fmla="*/ 467 h 1612"/>
                <a:gd name="T26" fmla="*/ 23 w 1604"/>
                <a:gd name="T27" fmla="*/ 467 h 1612"/>
                <a:gd name="T28" fmla="*/ 23 w 1604"/>
                <a:gd name="T29" fmla="*/ 467 h 16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04"/>
                <a:gd name="T46" fmla="*/ 0 h 1612"/>
                <a:gd name="T47" fmla="*/ 1604 w 1604"/>
                <a:gd name="T48" fmla="*/ 1612 h 16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close/>
                </a:path>
              </a:pathLst>
            </a:custGeom>
            <a:solidFill>
              <a:srgbClr val="A5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83" name="Freeform 10"/>
            <p:cNvSpPr>
              <a:spLocks/>
            </p:cNvSpPr>
            <p:nvPr/>
          </p:nvSpPr>
          <p:spPr bwMode="auto">
            <a:xfrm>
              <a:off x="2542" y="2321"/>
              <a:ext cx="709" cy="133"/>
            </a:xfrm>
            <a:custGeom>
              <a:avLst/>
              <a:gdLst>
                <a:gd name="T0" fmla="*/ 0 w 1418"/>
                <a:gd name="T1" fmla="*/ 114 h 266"/>
                <a:gd name="T2" fmla="*/ 23 w 1418"/>
                <a:gd name="T3" fmla="*/ 87 h 266"/>
                <a:gd name="T4" fmla="*/ 167 w 1418"/>
                <a:gd name="T5" fmla="*/ 50 h 266"/>
                <a:gd name="T6" fmla="*/ 435 w 1418"/>
                <a:gd name="T7" fmla="*/ 5 h 266"/>
                <a:gd name="T8" fmla="*/ 606 w 1418"/>
                <a:gd name="T9" fmla="*/ 12 h 266"/>
                <a:gd name="T10" fmla="*/ 709 w 1418"/>
                <a:gd name="T11" fmla="*/ 0 h 266"/>
                <a:gd name="T12" fmla="*/ 692 w 1418"/>
                <a:gd name="T13" fmla="*/ 80 h 266"/>
                <a:gd name="T14" fmla="*/ 409 w 1418"/>
                <a:gd name="T15" fmla="*/ 83 h 266"/>
                <a:gd name="T16" fmla="*/ 155 w 1418"/>
                <a:gd name="T17" fmla="*/ 102 h 266"/>
                <a:gd name="T18" fmla="*/ 30 w 1418"/>
                <a:gd name="T19" fmla="*/ 133 h 266"/>
                <a:gd name="T20" fmla="*/ 0 w 1418"/>
                <a:gd name="T21" fmla="*/ 114 h 266"/>
                <a:gd name="T22" fmla="*/ 0 w 1418"/>
                <a:gd name="T23" fmla="*/ 114 h 266"/>
                <a:gd name="T24" fmla="*/ 0 w 1418"/>
                <a:gd name="T25" fmla="*/ 114 h 2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8"/>
                <a:gd name="T40" fmla="*/ 0 h 266"/>
                <a:gd name="T41" fmla="*/ 1418 w 1418"/>
                <a:gd name="T42" fmla="*/ 266 h 2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84" name="Freeform 11"/>
            <p:cNvSpPr>
              <a:spLocks/>
            </p:cNvSpPr>
            <p:nvPr/>
          </p:nvSpPr>
          <p:spPr bwMode="auto">
            <a:xfrm>
              <a:off x="2484" y="1418"/>
              <a:ext cx="291" cy="255"/>
            </a:xfrm>
            <a:custGeom>
              <a:avLst/>
              <a:gdLst>
                <a:gd name="T0" fmla="*/ 199 w 582"/>
                <a:gd name="T1" fmla="*/ 9 h 512"/>
                <a:gd name="T2" fmla="*/ 120 w 582"/>
                <a:gd name="T3" fmla="*/ 29 h 512"/>
                <a:gd name="T4" fmla="*/ 49 w 582"/>
                <a:gd name="T5" fmla="*/ 65 h 512"/>
                <a:gd name="T6" fmla="*/ 17 w 582"/>
                <a:gd name="T7" fmla="*/ 109 h 512"/>
                <a:gd name="T8" fmla="*/ 0 w 582"/>
                <a:gd name="T9" fmla="*/ 158 h 512"/>
                <a:gd name="T10" fmla="*/ 26 w 582"/>
                <a:gd name="T11" fmla="*/ 255 h 512"/>
                <a:gd name="T12" fmla="*/ 82 w 582"/>
                <a:gd name="T13" fmla="*/ 155 h 512"/>
                <a:gd name="T14" fmla="*/ 161 w 582"/>
                <a:gd name="T15" fmla="*/ 65 h 512"/>
                <a:gd name="T16" fmla="*/ 291 w 582"/>
                <a:gd name="T17" fmla="*/ 0 h 512"/>
                <a:gd name="T18" fmla="*/ 199 w 582"/>
                <a:gd name="T19" fmla="*/ 9 h 512"/>
                <a:gd name="T20" fmla="*/ 199 w 582"/>
                <a:gd name="T21" fmla="*/ 9 h 512"/>
                <a:gd name="T22" fmla="*/ 199 w 582"/>
                <a:gd name="T23" fmla="*/ 9 h 5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2"/>
                <a:gd name="T37" fmla="*/ 0 h 512"/>
                <a:gd name="T38" fmla="*/ 582 w 582"/>
                <a:gd name="T39" fmla="*/ 512 h 5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close/>
                </a:path>
              </a:pathLst>
            </a:custGeom>
            <a:solidFill>
              <a:srgbClr val="DB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85" name="Freeform 12"/>
            <p:cNvSpPr>
              <a:spLocks/>
            </p:cNvSpPr>
            <p:nvPr/>
          </p:nvSpPr>
          <p:spPr bwMode="auto">
            <a:xfrm>
              <a:off x="2931" y="1732"/>
              <a:ext cx="182" cy="242"/>
            </a:xfrm>
            <a:custGeom>
              <a:avLst/>
              <a:gdLst>
                <a:gd name="T0" fmla="*/ 140 w 365"/>
                <a:gd name="T1" fmla="*/ 32 h 482"/>
                <a:gd name="T2" fmla="*/ 99 w 365"/>
                <a:gd name="T3" fmla="*/ 125 h 482"/>
                <a:gd name="T4" fmla="*/ 0 w 365"/>
                <a:gd name="T5" fmla="*/ 228 h 482"/>
                <a:gd name="T6" fmla="*/ 76 w 365"/>
                <a:gd name="T7" fmla="*/ 242 h 482"/>
                <a:gd name="T8" fmla="*/ 140 w 365"/>
                <a:gd name="T9" fmla="*/ 210 h 482"/>
                <a:gd name="T10" fmla="*/ 161 w 365"/>
                <a:gd name="T11" fmla="*/ 131 h 482"/>
                <a:gd name="T12" fmla="*/ 182 w 365"/>
                <a:gd name="T13" fmla="*/ 0 h 482"/>
                <a:gd name="T14" fmla="*/ 140 w 365"/>
                <a:gd name="T15" fmla="*/ 32 h 482"/>
                <a:gd name="T16" fmla="*/ 140 w 365"/>
                <a:gd name="T17" fmla="*/ 32 h 482"/>
                <a:gd name="T18" fmla="*/ 140 w 365"/>
                <a:gd name="T19" fmla="*/ 32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5"/>
                <a:gd name="T31" fmla="*/ 0 h 482"/>
                <a:gd name="T32" fmla="*/ 365 w 365"/>
                <a:gd name="T33" fmla="*/ 482 h 4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5" h="482">
                  <a:moveTo>
                    <a:pt x="281" y="64"/>
                  </a:moveTo>
                  <a:lnTo>
                    <a:pt x="199" y="249"/>
                  </a:lnTo>
                  <a:lnTo>
                    <a:pt x="0" y="454"/>
                  </a:lnTo>
                  <a:lnTo>
                    <a:pt x="152" y="482"/>
                  </a:lnTo>
                  <a:lnTo>
                    <a:pt x="281" y="418"/>
                  </a:lnTo>
                  <a:lnTo>
                    <a:pt x="323" y="260"/>
                  </a:lnTo>
                  <a:lnTo>
                    <a:pt x="365" y="0"/>
                  </a:lnTo>
                  <a:lnTo>
                    <a:pt x="281" y="64"/>
                  </a:lnTo>
                  <a:close/>
                </a:path>
              </a:pathLst>
            </a:custGeom>
            <a:solidFill>
              <a:srgbClr val="6D765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86" name="Freeform 13"/>
            <p:cNvSpPr>
              <a:spLocks/>
            </p:cNvSpPr>
            <p:nvPr/>
          </p:nvSpPr>
          <p:spPr bwMode="auto">
            <a:xfrm>
              <a:off x="3604" y="2706"/>
              <a:ext cx="433" cy="307"/>
            </a:xfrm>
            <a:custGeom>
              <a:avLst/>
              <a:gdLst>
                <a:gd name="T0" fmla="*/ 11 w 867"/>
                <a:gd name="T1" fmla="*/ 99 h 616"/>
                <a:gd name="T2" fmla="*/ 68 w 867"/>
                <a:gd name="T3" fmla="*/ 38 h 616"/>
                <a:gd name="T4" fmla="*/ 127 w 867"/>
                <a:gd name="T5" fmla="*/ 7 h 616"/>
                <a:gd name="T6" fmla="*/ 194 w 867"/>
                <a:gd name="T7" fmla="*/ 0 h 616"/>
                <a:gd name="T8" fmla="*/ 250 w 867"/>
                <a:gd name="T9" fmla="*/ 19 h 616"/>
                <a:gd name="T10" fmla="*/ 332 w 867"/>
                <a:gd name="T11" fmla="*/ 57 h 616"/>
                <a:gd name="T12" fmla="*/ 372 w 867"/>
                <a:gd name="T13" fmla="*/ 86 h 616"/>
                <a:gd name="T14" fmla="*/ 403 w 867"/>
                <a:gd name="T15" fmla="*/ 129 h 616"/>
                <a:gd name="T16" fmla="*/ 428 w 867"/>
                <a:gd name="T17" fmla="*/ 178 h 616"/>
                <a:gd name="T18" fmla="*/ 433 w 867"/>
                <a:gd name="T19" fmla="*/ 222 h 616"/>
                <a:gd name="T20" fmla="*/ 377 w 867"/>
                <a:gd name="T21" fmla="*/ 294 h 616"/>
                <a:gd name="T22" fmla="*/ 239 w 867"/>
                <a:gd name="T23" fmla="*/ 307 h 616"/>
                <a:gd name="T24" fmla="*/ 136 w 867"/>
                <a:gd name="T25" fmla="*/ 233 h 616"/>
                <a:gd name="T26" fmla="*/ 45 w 867"/>
                <a:gd name="T27" fmla="*/ 233 h 616"/>
                <a:gd name="T28" fmla="*/ 0 w 867"/>
                <a:gd name="T29" fmla="*/ 169 h 616"/>
                <a:gd name="T30" fmla="*/ 11 w 867"/>
                <a:gd name="T31" fmla="*/ 99 h 616"/>
                <a:gd name="T32" fmla="*/ 11 w 867"/>
                <a:gd name="T33" fmla="*/ 99 h 616"/>
                <a:gd name="T34" fmla="*/ 11 w 867"/>
                <a:gd name="T35" fmla="*/ 99 h 6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7"/>
                <a:gd name="T55" fmla="*/ 0 h 616"/>
                <a:gd name="T56" fmla="*/ 867 w 867"/>
                <a:gd name="T57" fmla="*/ 616 h 6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7" h="616">
                  <a:moveTo>
                    <a:pt x="22" y="198"/>
                  </a:moveTo>
                  <a:lnTo>
                    <a:pt x="137" y="76"/>
                  </a:lnTo>
                  <a:lnTo>
                    <a:pt x="254" y="15"/>
                  </a:lnTo>
                  <a:lnTo>
                    <a:pt x="389" y="0"/>
                  </a:lnTo>
                  <a:lnTo>
                    <a:pt x="500" y="38"/>
                  </a:lnTo>
                  <a:lnTo>
                    <a:pt x="665" y="114"/>
                  </a:lnTo>
                  <a:lnTo>
                    <a:pt x="745" y="173"/>
                  </a:lnTo>
                  <a:lnTo>
                    <a:pt x="806" y="259"/>
                  </a:lnTo>
                  <a:lnTo>
                    <a:pt x="857" y="357"/>
                  </a:lnTo>
                  <a:lnTo>
                    <a:pt x="867" y="445"/>
                  </a:lnTo>
                  <a:lnTo>
                    <a:pt x="754" y="589"/>
                  </a:lnTo>
                  <a:lnTo>
                    <a:pt x="479" y="616"/>
                  </a:lnTo>
                  <a:lnTo>
                    <a:pt x="273" y="468"/>
                  </a:lnTo>
                  <a:lnTo>
                    <a:pt x="91" y="468"/>
                  </a:lnTo>
                  <a:lnTo>
                    <a:pt x="0" y="340"/>
                  </a:lnTo>
                  <a:lnTo>
                    <a:pt x="22"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87" name="Freeform 14"/>
            <p:cNvSpPr>
              <a:spLocks/>
            </p:cNvSpPr>
            <p:nvPr/>
          </p:nvSpPr>
          <p:spPr bwMode="auto">
            <a:xfrm>
              <a:off x="3604" y="2762"/>
              <a:ext cx="442" cy="268"/>
            </a:xfrm>
            <a:custGeom>
              <a:avLst/>
              <a:gdLst>
                <a:gd name="T0" fmla="*/ 24 w 884"/>
                <a:gd name="T1" fmla="*/ 27 h 536"/>
                <a:gd name="T2" fmla="*/ 61 w 884"/>
                <a:gd name="T3" fmla="*/ 0 h 536"/>
                <a:gd name="T4" fmla="*/ 145 w 884"/>
                <a:gd name="T5" fmla="*/ 0 h 536"/>
                <a:gd name="T6" fmla="*/ 195 w 884"/>
                <a:gd name="T7" fmla="*/ 14 h 536"/>
                <a:gd name="T8" fmla="*/ 137 w 884"/>
                <a:gd name="T9" fmla="*/ 86 h 536"/>
                <a:gd name="T10" fmla="*/ 223 w 884"/>
                <a:gd name="T11" fmla="*/ 42 h 536"/>
                <a:gd name="T12" fmla="*/ 292 w 884"/>
                <a:gd name="T13" fmla="*/ 17 h 536"/>
                <a:gd name="T14" fmla="*/ 345 w 884"/>
                <a:gd name="T15" fmla="*/ 41 h 536"/>
                <a:gd name="T16" fmla="*/ 369 w 884"/>
                <a:gd name="T17" fmla="*/ 69 h 536"/>
                <a:gd name="T18" fmla="*/ 322 w 884"/>
                <a:gd name="T19" fmla="*/ 83 h 536"/>
                <a:gd name="T20" fmla="*/ 269 w 884"/>
                <a:gd name="T21" fmla="*/ 115 h 536"/>
                <a:gd name="T22" fmla="*/ 265 w 884"/>
                <a:gd name="T23" fmla="*/ 175 h 536"/>
                <a:gd name="T24" fmla="*/ 355 w 884"/>
                <a:gd name="T25" fmla="*/ 100 h 536"/>
                <a:gd name="T26" fmla="*/ 393 w 884"/>
                <a:gd name="T27" fmla="*/ 93 h 536"/>
                <a:gd name="T28" fmla="*/ 435 w 884"/>
                <a:gd name="T29" fmla="*/ 121 h 536"/>
                <a:gd name="T30" fmla="*/ 442 w 884"/>
                <a:gd name="T31" fmla="*/ 164 h 536"/>
                <a:gd name="T32" fmla="*/ 340 w 884"/>
                <a:gd name="T33" fmla="*/ 255 h 536"/>
                <a:gd name="T34" fmla="*/ 289 w 884"/>
                <a:gd name="T35" fmla="*/ 268 h 536"/>
                <a:gd name="T36" fmla="*/ 219 w 884"/>
                <a:gd name="T37" fmla="*/ 259 h 536"/>
                <a:gd name="T38" fmla="*/ 163 w 884"/>
                <a:gd name="T39" fmla="*/ 198 h 536"/>
                <a:gd name="T40" fmla="*/ 49 w 884"/>
                <a:gd name="T41" fmla="*/ 201 h 536"/>
                <a:gd name="T42" fmla="*/ 15 w 884"/>
                <a:gd name="T43" fmla="*/ 160 h 536"/>
                <a:gd name="T44" fmla="*/ 0 w 884"/>
                <a:gd name="T45" fmla="*/ 68 h 536"/>
                <a:gd name="T46" fmla="*/ 24 w 884"/>
                <a:gd name="T47" fmla="*/ 27 h 536"/>
                <a:gd name="T48" fmla="*/ 24 w 884"/>
                <a:gd name="T49" fmla="*/ 27 h 536"/>
                <a:gd name="T50" fmla="*/ 24 w 884"/>
                <a:gd name="T51" fmla="*/ 27 h 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4"/>
                <a:gd name="T79" fmla="*/ 0 h 536"/>
                <a:gd name="T80" fmla="*/ 884 w 884"/>
                <a:gd name="T81" fmla="*/ 536 h 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4" h="536">
                  <a:moveTo>
                    <a:pt x="47" y="55"/>
                  </a:moveTo>
                  <a:lnTo>
                    <a:pt x="123" y="0"/>
                  </a:lnTo>
                  <a:lnTo>
                    <a:pt x="289" y="0"/>
                  </a:lnTo>
                  <a:lnTo>
                    <a:pt x="389" y="29"/>
                  </a:lnTo>
                  <a:lnTo>
                    <a:pt x="273" y="173"/>
                  </a:lnTo>
                  <a:lnTo>
                    <a:pt x="446" y="84"/>
                  </a:lnTo>
                  <a:lnTo>
                    <a:pt x="583" y="34"/>
                  </a:lnTo>
                  <a:lnTo>
                    <a:pt x="690" y="82"/>
                  </a:lnTo>
                  <a:lnTo>
                    <a:pt x="737" y="139"/>
                  </a:lnTo>
                  <a:lnTo>
                    <a:pt x="644" y="166"/>
                  </a:lnTo>
                  <a:lnTo>
                    <a:pt x="538" y="230"/>
                  </a:lnTo>
                  <a:lnTo>
                    <a:pt x="530" y="350"/>
                  </a:lnTo>
                  <a:lnTo>
                    <a:pt x="709" y="200"/>
                  </a:lnTo>
                  <a:lnTo>
                    <a:pt x="785" y="186"/>
                  </a:lnTo>
                  <a:lnTo>
                    <a:pt x="870" y="243"/>
                  </a:lnTo>
                  <a:lnTo>
                    <a:pt x="884" y="329"/>
                  </a:lnTo>
                  <a:lnTo>
                    <a:pt x="680" y="510"/>
                  </a:lnTo>
                  <a:lnTo>
                    <a:pt x="578" y="536"/>
                  </a:lnTo>
                  <a:lnTo>
                    <a:pt x="437" y="517"/>
                  </a:lnTo>
                  <a:lnTo>
                    <a:pt x="325" y="397"/>
                  </a:lnTo>
                  <a:lnTo>
                    <a:pt x="97" y="403"/>
                  </a:lnTo>
                  <a:lnTo>
                    <a:pt x="30" y="321"/>
                  </a:lnTo>
                  <a:lnTo>
                    <a:pt x="0" y="137"/>
                  </a:lnTo>
                  <a:lnTo>
                    <a:pt x="47" y="55"/>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88" name="Freeform 15"/>
            <p:cNvSpPr>
              <a:spLocks/>
            </p:cNvSpPr>
            <p:nvPr/>
          </p:nvSpPr>
          <p:spPr bwMode="auto">
            <a:xfrm>
              <a:off x="3612" y="2884"/>
              <a:ext cx="419" cy="146"/>
            </a:xfrm>
            <a:custGeom>
              <a:avLst/>
              <a:gdLst>
                <a:gd name="T0" fmla="*/ 0 w 836"/>
                <a:gd name="T1" fmla="*/ 13 h 291"/>
                <a:gd name="T2" fmla="*/ 53 w 836"/>
                <a:gd name="T3" fmla="*/ 37 h 291"/>
                <a:gd name="T4" fmla="*/ 95 w 836"/>
                <a:gd name="T5" fmla="*/ 23 h 291"/>
                <a:gd name="T6" fmla="*/ 133 w 836"/>
                <a:gd name="T7" fmla="*/ 11 h 291"/>
                <a:gd name="T8" fmla="*/ 171 w 836"/>
                <a:gd name="T9" fmla="*/ 18 h 291"/>
                <a:gd name="T10" fmla="*/ 191 w 836"/>
                <a:gd name="T11" fmla="*/ 38 h 291"/>
                <a:gd name="T12" fmla="*/ 206 w 836"/>
                <a:gd name="T13" fmla="*/ 62 h 291"/>
                <a:gd name="T14" fmla="*/ 256 w 836"/>
                <a:gd name="T15" fmla="*/ 90 h 291"/>
                <a:gd name="T16" fmla="*/ 291 w 836"/>
                <a:gd name="T17" fmla="*/ 45 h 291"/>
                <a:gd name="T18" fmla="*/ 341 w 836"/>
                <a:gd name="T19" fmla="*/ 14 h 291"/>
                <a:gd name="T20" fmla="*/ 386 w 836"/>
                <a:gd name="T21" fmla="*/ 0 h 291"/>
                <a:gd name="T22" fmla="*/ 415 w 836"/>
                <a:gd name="T23" fmla="*/ 24 h 291"/>
                <a:gd name="T24" fmla="*/ 419 w 836"/>
                <a:gd name="T25" fmla="*/ 48 h 291"/>
                <a:gd name="T26" fmla="*/ 387 w 836"/>
                <a:gd name="T27" fmla="*/ 95 h 291"/>
                <a:gd name="T28" fmla="*/ 332 w 836"/>
                <a:gd name="T29" fmla="*/ 133 h 291"/>
                <a:gd name="T30" fmla="*/ 281 w 836"/>
                <a:gd name="T31" fmla="*/ 146 h 291"/>
                <a:gd name="T32" fmla="*/ 204 w 836"/>
                <a:gd name="T33" fmla="*/ 134 h 291"/>
                <a:gd name="T34" fmla="*/ 145 w 836"/>
                <a:gd name="T35" fmla="*/ 82 h 291"/>
                <a:gd name="T36" fmla="*/ 56 w 836"/>
                <a:gd name="T37" fmla="*/ 77 h 291"/>
                <a:gd name="T38" fmla="*/ 12 w 836"/>
                <a:gd name="T39" fmla="*/ 56 h 291"/>
                <a:gd name="T40" fmla="*/ 0 w 836"/>
                <a:gd name="T41" fmla="*/ 13 h 291"/>
                <a:gd name="T42" fmla="*/ 0 w 836"/>
                <a:gd name="T43" fmla="*/ 13 h 291"/>
                <a:gd name="T44" fmla="*/ 0 w 836"/>
                <a:gd name="T45" fmla="*/ 13 h 2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6"/>
                <a:gd name="T70" fmla="*/ 0 h 291"/>
                <a:gd name="T71" fmla="*/ 836 w 836"/>
                <a:gd name="T72" fmla="*/ 291 h 2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6" h="291">
                  <a:moveTo>
                    <a:pt x="0" y="25"/>
                  </a:moveTo>
                  <a:lnTo>
                    <a:pt x="106" y="73"/>
                  </a:lnTo>
                  <a:lnTo>
                    <a:pt x="190" y="46"/>
                  </a:lnTo>
                  <a:lnTo>
                    <a:pt x="266" y="21"/>
                  </a:lnTo>
                  <a:lnTo>
                    <a:pt x="342" y="35"/>
                  </a:lnTo>
                  <a:lnTo>
                    <a:pt x="382" y="75"/>
                  </a:lnTo>
                  <a:lnTo>
                    <a:pt x="412" y="124"/>
                  </a:lnTo>
                  <a:lnTo>
                    <a:pt x="511" y="179"/>
                  </a:lnTo>
                  <a:lnTo>
                    <a:pt x="581" y="90"/>
                  </a:lnTo>
                  <a:lnTo>
                    <a:pt x="680" y="27"/>
                  </a:lnTo>
                  <a:lnTo>
                    <a:pt x="770" y="0"/>
                  </a:lnTo>
                  <a:lnTo>
                    <a:pt x="829" y="48"/>
                  </a:lnTo>
                  <a:lnTo>
                    <a:pt x="836" y="95"/>
                  </a:lnTo>
                  <a:lnTo>
                    <a:pt x="772" y="189"/>
                  </a:lnTo>
                  <a:lnTo>
                    <a:pt x="663" y="265"/>
                  </a:lnTo>
                  <a:lnTo>
                    <a:pt x="561" y="291"/>
                  </a:lnTo>
                  <a:lnTo>
                    <a:pt x="407" y="268"/>
                  </a:lnTo>
                  <a:lnTo>
                    <a:pt x="289" y="164"/>
                  </a:lnTo>
                  <a:lnTo>
                    <a:pt x="112" y="154"/>
                  </a:lnTo>
                  <a:lnTo>
                    <a:pt x="23" y="111"/>
                  </a:lnTo>
                  <a:lnTo>
                    <a:pt x="0" y="25"/>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89" name="Freeform 16"/>
            <p:cNvSpPr>
              <a:spLocks/>
            </p:cNvSpPr>
            <p:nvPr/>
          </p:nvSpPr>
          <p:spPr bwMode="auto">
            <a:xfrm>
              <a:off x="3616" y="2782"/>
              <a:ext cx="104" cy="63"/>
            </a:xfrm>
            <a:custGeom>
              <a:avLst/>
              <a:gdLst>
                <a:gd name="T0" fmla="*/ 18 w 208"/>
                <a:gd name="T1" fmla="*/ 0 h 125"/>
                <a:gd name="T2" fmla="*/ 63 w 208"/>
                <a:gd name="T3" fmla="*/ 19 h 125"/>
                <a:gd name="T4" fmla="*/ 83 w 208"/>
                <a:gd name="T5" fmla="*/ 36 h 125"/>
                <a:gd name="T6" fmla="*/ 103 w 208"/>
                <a:gd name="T7" fmla="*/ 54 h 125"/>
                <a:gd name="T8" fmla="*/ 104 w 208"/>
                <a:gd name="T9" fmla="*/ 62 h 125"/>
                <a:gd name="T10" fmla="*/ 96 w 208"/>
                <a:gd name="T11" fmla="*/ 63 h 125"/>
                <a:gd name="T12" fmla="*/ 76 w 208"/>
                <a:gd name="T13" fmla="*/ 49 h 125"/>
                <a:gd name="T14" fmla="*/ 51 w 208"/>
                <a:gd name="T15" fmla="*/ 38 h 125"/>
                <a:gd name="T16" fmla="*/ 0 w 208"/>
                <a:gd name="T17" fmla="*/ 28 h 125"/>
                <a:gd name="T18" fmla="*/ 0 w 208"/>
                <a:gd name="T19" fmla="*/ 14 h 125"/>
                <a:gd name="T20" fmla="*/ 18 w 208"/>
                <a:gd name="T21" fmla="*/ 0 h 125"/>
                <a:gd name="T22" fmla="*/ 18 w 208"/>
                <a:gd name="T23" fmla="*/ 0 h 125"/>
                <a:gd name="T24" fmla="*/ 18 w 208"/>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125"/>
                <a:gd name="T41" fmla="*/ 208 w 208"/>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125">
                  <a:moveTo>
                    <a:pt x="35" y="0"/>
                  </a:moveTo>
                  <a:lnTo>
                    <a:pt x="126" y="38"/>
                  </a:lnTo>
                  <a:lnTo>
                    <a:pt x="166" y="72"/>
                  </a:lnTo>
                  <a:lnTo>
                    <a:pt x="206" y="108"/>
                  </a:lnTo>
                  <a:lnTo>
                    <a:pt x="208" y="124"/>
                  </a:lnTo>
                  <a:lnTo>
                    <a:pt x="192" y="125"/>
                  </a:lnTo>
                  <a:lnTo>
                    <a:pt x="151" y="97"/>
                  </a:lnTo>
                  <a:lnTo>
                    <a:pt x="101" y="76"/>
                  </a:lnTo>
                  <a:lnTo>
                    <a:pt x="0" y="55"/>
                  </a:lnTo>
                  <a:lnTo>
                    <a:pt x="0" y="27"/>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90" name="Freeform 17"/>
            <p:cNvSpPr>
              <a:spLocks/>
            </p:cNvSpPr>
            <p:nvPr/>
          </p:nvSpPr>
          <p:spPr bwMode="auto">
            <a:xfrm>
              <a:off x="3936" y="2821"/>
              <a:ext cx="115" cy="200"/>
            </a:xfrm>
            <a:custGeom>
              <a:avLst/>
              <a:gdLst>
                <a:gd name="T0" fmla="*/ 70 w 230"/>
                <a:gd name="T1" fmla="*/ 1 h 399"/>
                <a:gd name="T2" fmla="*/ 89 w 230"/>
                <a:gd name="T3" fmla="*/ 26 h 399"/>
                <a:gd name="T4" fmla="*/ 115 w 230"/>
                <a:gd name="T5" fmla="*/ 60 h 399"/>
                <a:gd name="T6" fmla="*/ 115 w 230"/>
                <a:gd name="T7" fmla="*/ 110 h 399"/>
                <a:gd name="T8" fmla="*/ 80 w 230"/>
                <a:gd name="T9" fmla="*/ 161 h 399"/>
                <a:gd name="T10" fmla="*/ 36 w 230"/>
                <a:gd name="T11" fmla="*/ 183 h 399"/>
                <a:gd name="T12" fmla="*/ 6 w 230"/>
                <a:gd name="T13" fmla="*/ 200 h 399"/>
                <a:gd name="T14" fmla="*/ 0 w 230"/>
                <a:gd name="T15" fmla="*/ 190 h 399"/>
                <a:gd name="T16" fmla="*/ 51 w 230"/>
                <a:gd name="T17" fmla="*/ 149 h 399"/>
                <a:gd name="T18" fmla="*/ 91 w 230"/>
                <a:gd name="T19" fmla="*/ 99 h 399"/>
                <a:gd name="T20" fmla="*/ 86 w 230"/>
                <a:gd name="T21" fmla="*/ 51 h 399"/>
                <a:gd name="T22" fmla="*/ 75 w 230"/>
                <a:gd name="T23" fmla="*/ 29 h 399"/>
                <a:gd name="T24" fmla="*/ 61 w 230"/>
                <a:gd name="T25" fmla="*/ 8 h 399"/>
                <a:gd name="T26" fmla="*/ 62 w 230"/>
                <a:gd name="T27" fmla="*/ 0 h 399"/>
                <a:gd name="T28" fmla="*/ 70 w 230"/>
                <a:gd name="T29" fmla="*/ 1 h 399"/>
                <a:gd name="T30" fmla="*/ 70 w 230"/>
                <a:gd name="T31" fmla="*/ 1 h 399"/>
                <a:gd name="T32" fmla="*/ 70 w 230"/>
                <a:gd name="T33" fmla="*/ 1 h 3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0"/>
                <a:gd name="T52" fmla="*/ 0 h 399"/>
                <a:gd name="T53" fmla="*/ 230 w 230"/>
                <a:gd name="T54" fmla="*/ 399 h 39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0" h="399">
                  <a:moveTo>
                    <a:pt x="139" y="2"/>
                  </a:moveTo>
                  <a:lnTo>
                    <a:pt x="177" y="51"/>
                  </a:lnTo>
                  <a:lnTo>
                    <a:pt x="230" y="120"/>
                  </a:lnTo>
                  <a:lnTo>
                    <a:pt x="230" y="219"/>
                  </a:lnTo>
                  <a:lnTo>
                    <a:pt x="160" y="321"/>
                  </a:lnTo>
                  <a:lnTo>
                    <a:pt x="72" y="365"/>
                  </a:lnTo>
                  <a:lnTo>
                    <a:pt x="12" y="399"/>
                  </a:lnTo>
                  <a:lnTo>
                    <a:pt x="0" y="380"/>
                  </a:lnTo>
                  <a:lnTo>
                    <a:pt x="101" y="298"/>
                  </a:lnTo>
                  <a:lnTo>
                    <a:pt x="181" y="198"/>
                  </a:lnTo>
                  <a:lnTo>
                    <a:pt x="171" y="101"/>
                  </a:lnTo>
                  <a:lnTo>
                    <a:pt x="150" y="57"/>
                  </a:lnTo>
                  <a:lnTo>
                    <a:pt x="122" y="15"/>
                  </a:lnTo>
                  <a:lnTo>
                    <a:pt x="124" y="0"/>
                  </a:lnTo>
                  <a:lnTo>
                    <a:pt x="13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91" name="Freeform 18"/>
            <p:cNvSpPr>
              <a:spLocks/>
            </p:cNvSpPr>
            <p:nvPr/>
          </p:nvSpPr>
          <p:spPr bwMode="auto">
            <a:xfrm>
              <a:off x="3589" y="2703"/>
              <a:ext cx="375" cy="325"/>
            </a:xfrm>
            <a:custGeom>
              <a:avLst/>
              <a:gdLst>
                <a:gd name="T0" fmla="*/ 368 w 751"/>
                <a:gd name="T1" fmla="*/ 84 h 650"/>
                <a:gd name="T2" fmla="*/ 336 w 751"/>
                <a:gd name="T3" fmla="*/ 60 h 650"/>
                <a:gd name="T4" fmla="*/ 322 w 751"/>
                <a:gd name="T5" fmla="*/ 49 h 650"/>
                <a:gd name="T6" fmla="*/ 304 w 751"/>
                <a:gd name="T7" fmla="*/ 40 h 650"/>
                <a:gd name="T8" fmla="*/ 279 w 751"/>
                <a:gd name="T9" fmla="*/ 30 h 650"/>
                <a:gd name="T10" fmla="*/ 257 w 751"/>
                <a:gd name="T11" fmla="*/ 24 h 650"/>
                <a:gd name="T12" fmla="*/ 211 w 751"/>
                <a:gd name="T13" fmla="*/ 18 h 650"/>
                <a:gd name="T14" fmla="*/ 116 w 751"/>
                <a:gd name="T15" fmla="*/ 37 h 650"/>
                <a:gd name="T16" fmla="*/ 88 w 751"/>
                <a:gd name="T17" fmla="*/ 49 h 650"/>
                <a:gd name="T18" fmla="*/ 64 w 751"/>
                <a:gd name="T19" fmla="*/ 71 h 650"/>
                <a:gd name="T20" fmla="*/ 35 w 751"/>
                <a:gd name="T21" fmla="*/ 101 h 650"/>
                <a:gd name="T22" fmla="*/ 23 w 751"/>
                <a:gd name="T23" fmla="*/ 142 h 650"/>
                <a:gd name="T24" fmla="*/ 24 w 751"/>
                <a:gd name="T25" fmla="*/ 175 h 650"/>
                <a:gd name="T26" fmla="*/ 32 w 751"/>
                <a:gd name="T27" fmla="*/ 205 h 650"/>
                <a:gd name="T28" fmla="*/ 49 w 751"/>
                <a:gd name="T29" fmla="*/ 229 h 650"/>
                <a:gd name="T30" fmla="*/ 76 w 751"/>
                <a:gd name="T31" fmla="*/ 238 h 650"/>
                <a:gd name="T32" fmla="*/ 150 w 751"/>
                <a:gd name="T33" fmla="*/ 238 h 650"/>
                <a:gd name="T34" fmla="*/ 182 w 751"/>
                <a:gd name="T35" fmla="*/ 248 h 650"/>
                <a:gd name="T36" fmla="*/ 210 w 751"/>
                <a:gd name="T37" fmla="*/ 272 h 650"/>
                <a:gd name="T38" fmla="*/ 234 w 751"/>
                <a:gd name="T39" fmla="*/ 292 h 650"/>
                <a:gd name="T40" fmla="*/ 257 w 751"/>
                <a:gd name="T41" fmla="*/ 305 h 650"/>
                <a:gd name="T42" fmla="*/ 314 w 751"/>
                <a:gd name="T43" fmla="*/ 314 h 650"/>
                <a:gd name="T44" fmla="*/ 314 w 751"/>
                <a:gd name="T45" fmla="*/ 325 h 650"/>
                <a:gd name="T46" fmla="*/ 247 w 751"/>
                <a:gd name="T47" fmla="*/ 322 h 650"/>
                <a:gd name="T48" fmla="*/ 191 w 751"/>
                <a:gd name="T49" fmla="*/ 290 h 650"/>
                <a:gd name="T50" fmla="*/ 167 w 751"/>
                <a:gd name="T51" fmla="*/ 271 h 650"/>
                <a:gd name="T52" fmla="*/ 140 w 751"/>
                <a:gd name="T53" fmla="*/ 264 h 650"/>
                <a:gd name="T54" fmla="*/ 76 w 751"/>
                <a:gd name="T55" fmla="*/ 264 h 650"/>
                <a:gd name="T56" fmla="*/ 40 w 751"/>
                <a:gd name="T57" fmla="*/ 252 h 650"/>
                <a:gd name="T58" fmla="*/ 16 w 751"/>
                <a:gd name="T59" fmla="*/ 222 h 650"/>
                <a:gd name="T60" fmla="*/ 3 w 751"/>
                <a:gd name="T61" fmla="*/ 182 h 650"/>
                <a:gd name="T62" fmla="*/ 0 w 751"/>
                <a:gd name="T63" fmla="*/ 140 h 650"/>
                <a:gd name="T64" fmla="*/ 13 w 751"/>
                <a:gd name="T65" fmla="*/ 90 h 650"/>
                <a:gd name="T66" fmla="*/ 26 w 751"/>
                <a:gd name="T67" fmla="*/ 72 h 650"/>
                <a:gd name="T68" fmla="*/ 45 w 751"/>
                <a:gd name="T69" fmla="*/ 52 h 650"/>
                <a:gd name="T70" fmla="*/ 76 w 751"/>
                <a:gd name="T71" fmla="*/ 29 h 650"/>
                <a:gd name="T72" fmla="*/ 110 w 751"/>
                <a:gd name="T73" fmla="*/ 14 h 650"/>
                <a:gd name="T74" fmla="*/ 162 w 751"/>
                <a:gd name="T75" fmla="*/ 2 h 650"/>
                <a:gd name="T76" fmla="*/ 224 w 751"/>
                <a:gd name="T77" fmla="*/ 0 h 650"/>
                <a:gd name="T78" fmla="*/ 295 w 751"/>
                <a:gd name="T79" fmla="*/ 19 h 650"/>
                <a:gd name="T80" fmla="*/ 342 w 751"/>
                <a:gd name="T81" fmla="*/ 49 h 650"/>
                <a:gd name="T82" fmla="*/ 373 w 751"/>
                <a:gd name="T83" fmla="*/ 75 h 650"/>
                <a:gd name="T84" fmla="*/ 375 w 751"/>
                <a:gd name="T85" fmla="*/ 82 h 650"/>
                <a:gd name="T86" fmla="*/ 368 w 751"/>
                <a:gd name="T87" fmla="*/ 84 h 650"/>
                <a:gd name="T88" fmla="*/ 368 w 751"/>
                <a:gd name="T89" fmla="*/ 84 h 650"/>
                <a:gd name="T90" fmla="*/ 368 w 751"/>
                <a:gd name="T91" fmla="*/ 84 h 6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51"/>
                <a:gd name="T139" fmla="*/ 0 h 650"/>
                <a:gd name="T140" fmla="*/ 751 w 751"/>
                <a:gd name="T141" fmla="*/ 650 h 65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51" h="650">
                  <a:moveTo>
                    <a:pt x="736" y="168"/>
                  </a:moveTo>
                  <a:lnTo>
                    <a:pt x="673" y="120"/>
                  </a:lnTo>
                  <a:lnTo>
                    <a:pt x="645" y="99"/>
                  </a:lnTo>
                  <a:lnTo>
                    <a:pt x="609" y="80"/>
                  </a:lnTo>
                  <a:lnTo>
                    <a:pt x="559" y="61"/>
                  </a:lnTo>
                  <a:lnTo>
                    <a:pt x="514" y="48"/>
                  </a:lnTo>
                  <a:lnTo>
                    <a:pt x="422" y="36"/>
                  </a:lnTo>
                  <a:lnTo>
                    <a:pt x="232" y="73"/>
                  </a:lnTo>
                  <a:lnTo>
                    <a:pt x="177" y="99"/>
                  </a:lnTo>
                  <a:lnTo>
                    <a:pt x="128" y="141"/>
                  </a:lnTo>
                  <a:lnTo>
                    <a:pt x="71" y="202"/>
                  </a:lnTo>
                  <a:lnTo>
                    <a:pt x="46" y="284"/>
                  </a:lnTo>
                  <a:lnTo>
                    <a:pt x="48" y="350"/>
                  </a:lnTo>
                  <a:lnTo>
                    <a:pt x="65" y="411"/>
                  </a:lnTo>
                  <a:lnTo>
                    <a:pt x="99" y="458"/>
                  </a:lnTo>
                  <a:lnTo>
                    <a:pt x="152" y="476"/>
                  </a:lnTo>
                  <a:lnTo>
                    <a:pt x="301" y="477"/>
                  </a:lnTo>
                  <a:lnTo>
                    <a:pt x="365" y="496"/>
                  </a:lnTo>
                  <a:lnTo>
                    <a:pt x="420" y="544"/>
                  </a:lnTo>
                  <a:lnTo>
                    <a:pt x="468" y="584"/>
                  </a:lnTo>
                  <a:lnTo>
                    <a:pt x="515" y="609"/>
                  </a:lnTo>
                  <a:lnTo>
                    <a:pt x="628" y="628"/>
                  </a:lnTo>
                  <a:lnTo>
                    <a:pt x="628" y="650"/>
                  </a:lnTo>
                  <a:lnTo>
                    <a:pt x="495" y="643"/>
                  </a:lnTo>
                  <a:lnTo>
                    <a:pt x="382" y="580"/>
                  </a:lnTo>
                  <a:lnTo>
                    <a:pt x="335" y="542"/>
                  </a:lnTo>
                  <a:lnTo>
                    <a:pt x="280" y="527"/>
                  </a:lnTo>
                  <a:lnTo>
                    <a:pt x="152" y="527"/>
                  </a:lnTo>
                  <a:lnTo>
                    <a:pt x="80" y="504"/>
                  </a:lnTo>
                  <a:lnTo>
                    <a:pt x="33" y="445"/>
                  </a:lnTo>
                  <a:lnTo>
                    <a:pt x="6" y="365"/>
                  </a:lnTo>
                  <a:lnTo>
                    <a:pt x="0" y="280"/>
                  </a:lnTo>
                  <a:lnTo>
                    <a:pt x="27" y="181"/>
                  </a:lnTo>
                  <a:lnTo>
                    <a:pt x="53" y="143"/>
                  </a:lnTo>
                  <a:lnTo>
                    <a:pt x="91" y="105"/>
                  </a:lnTo>
                  <a:lnTo>
                    <a:pt x="152" y="59"/>
                  </a:lnTo>
                  <a:lnTo>
                    <a:pt x="221" y="29"/>
                  </a:lnTo>
                  <a:lnTo>
                    <a:pt x="325" y="4"/>
                  </a:lnTo>
                  <a:lnTo>
                    <a:pt x="449" y="0"/>
                  </a:lnTo>
                  <a:lnTo>
                    <a:pt x="591" y="38"/>
                  </a:lnTo>
                  <a:lnTo>
                    <a:pt x="685" y="99"/>
                  </a:lnTo>
                  <a:lnTo>
                    <a:pt x="747" y="149"/>
                  </a:lnTo>
                  <a:lnTo>
                    <a:pt x="751" y="164"/>
                  </a:lnTo>
                  <a:lnTo>
                    <a:pt x="736"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92" name="Freeform 19"/>
            <p:cNvSpPr>
              <a:spLocks/>
            </p:cNvSpPr>
            <p:nvPr/>
          </p:nvSpPr>
          <p:spPr bwMode="auto">
            <a:xfrm>
              <a:off x="3849" y="2853"/>
              <a:ext cx="107" cy="140"/>
            </a:xfrm>
            <a:custGeom>
              <a:avLst/>
              <a:gdLst>
                <a:gd name="T0" fmla="*/ 105 w 215"/>
                <a:gd name="T1" fmla="*/ 9 h 281"/>
                <a:gd name="T2" fmla="*/ 40 w 215"/>
                <a:gd name="T3" fmla="*/ 71 h 281"/>
                <a:gd name="T4" fmla="*/ 23 w 215"/>
                <a:gd name="T5" fmla="*/ 115 h 281"/>
                <a:gd name="T6" fmla="*/ 24 w 215"/>
                <a:gd name="T7" fmla="*/ 134 h 281"/>
                <a:gd name="T8" fmla="*/ 21 w 215"/>
                <a:gd name="T9" fmla="*/ 140 h 281"/>
                <a:gd name="T10" fmla="*/ 13 w 215"/>
                <a:gd name="T11" fmla="*/ 137 h 281"/>
                <a:gd name="T12" fmla="*/ 0 w 215"/>
                <a:gd name="T13" fmla="*/ 115 h 281"/>
                <a:gd name="T14" fmla="*/ 8 w 215"/>
                <a:gd name="T15" fmla="*/ 85 h 281"/>
                <a:gd name="T16" fmla="*/ 21 w 215"/>
                <a:gd name="T17" fmla="*/ 58 h 281"/>
                <a:gd name="T18" fmla="*/ 39 w 215"/>
                <a:gd name="T19" fmla="*/ 39 h 281"/>
                <a:gd name="T20" fmla="*/ 58 w 215"/>
                <a:gd name="T21" fmla="*/ 26 h 281"/>
                <a:gd name="T22" fmla="*/ 78 w 215"/>
                <a:gd name="T23" fmla="*/ 14 h 281"/>
                <a:gd name="T24" fmla="*/ 99 w 215"/>
                <a:gd name="T25" fmla="*/ 0 h 281"/>
                <a:gd name="T26" fmla="*/ 107 w 215"/>
                <a:gd name="T27" fmla="*/ 1 h 281"/>
                <a:gd name="T28" fmla="*/ 105 w 215"/>
                <a:gd name="T29" fmla="*/ 9 h 281"/>
                <a:gd name="T30" fmla="*/ 105 w 215"/>
                <a:gd name="T31" fmla="*/ 9 h 281"/>
                <a:gd name="T32" fmla="*/ 105 w 215"/>
                <a:gd name="T33" fmla="*/ 9 h 2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5"/>
                <a:gd name="T52" fmla="*/ 0 h 281"/>
                <a:gd name="T53" fmla="*/ 215 w 215"/>
                <a:gd name="T54" fmla="*/ 281 h 2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5" h="281">
                  <a:moveTo>
                    <a:pt x="211" y="19"/>
                  </a:moveTo>
                  <a:lnTo>
                    <a:pt x="80" y="142"/>
                  </a:lnTo>
                  <a:lnTo>
                    <a:pt x="46" y="230"/>
                  </a:lnTo>
                  <a:lnTo>
                    <a:pt x="48" y="268"/>
                  </a:lnTo>
                  <a:lnTo>
                    <a:pt x="42" y="281"/>
                  </a:lnTo>
                  <a:lnTo>
                    <a:pt x="27" y="275"/>
                  </a:lnTo>
                  <a:lnTo>
                    <a:pt x="0" y="230"/>
                  </a:lnTo>
                  <a:lnTo>
                    <a:pt x="17" y="171"/>
                  </a:lnTo>
                  <a:lnTo>
                    <a:pt x="42" y="116"/>
                  </a:lnTo>
                  <a:lnTo>
                    <a:pt x="78" y="79"/>
                  </a:lnTo>
                  <a:lnTo>
                    <a:pt x="116" y="53"/>
                  </a:lnTo>
                  <a:lnTo>
                    <a:pt x="156" y="28"/>
                  </a:lnTo>
                  <a:lnTo>
                    <a:pt x="198" y="0"/>
                  </a:lnTo>
                  <a:lnTo>
                    <a:pt x="215" y="3"/>
                  </a:lnTo>
                  <a:lnTo>
                    <a:pt x="21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93" name="Freeform 20"/>
            <p:cNvSpPr>
              <a:spLocks/>
            </p:cNvSpPr>
            <p:nvPr/>
          </p:nvSpPr>
          <p:spPr bwMode="auto">
            <a:xfrm>
              <a:off x="3725" y="2748"/>
              <a:ext cx="167" cy="100"/>
            </a:xfrm>
            <a:custGeom>
              <a:avLst/>
              <a:gdLst>
                <a:gd name="T0" fmla="*/ 163 w 333"/>
                <a:gd name="T1" fmla="*/ 10 h 199"/>
                <a:gd name="T2" fmla="*/ 71 w 333"/>
                <a:gd name="T3" fmla="*/ 51 h 199"/>
                <a:gd name="T4" fmla="*/ 33 w 333"/>
                <a:gd name="T5" fmla="*/ 81 h 199"/>
                <a:gd name="T6" fmla="*/ 15 w 333"/>
                <a:gd name="T7" fmla="*/ 99 h 199"/>
                <a:gd name="T8" fmla="*/ 1 w 333"/>
                <a:gd name="T9" fmla="*/ 100 h 199"/>
                <a:gd name="T10" fmla="*/ 0 w 333"/>
                <a:gd name="T11" fmla="*/ 86 h 199"/>
                <a:gd name="T12" fmla="*/ 16 w 333"/>
                <a:gd name="T13" fmla="*/ 64 h 199"/>
                <a:gd name="T14" fmla="*/ 58 w 333"/>
                <a:gd name="T15" fmla="*/ 31 h 199"/>
                <a:gd name="T16" fmla="*/ 83 w 333"/>
                <a:gd name="T17" fmla="*/ 19 h 199"/>
                <a:gd name="T18" fmla="*/ 108 w 333"/>
                <a:gd name="T19" fmla="*/ 12 h 199"/>
                <a:gd name="T20" fmla="*/ 160 w 333"/>
                <a:gd name="T21" fmla="*/ 0 h 199"/>
                <a:gd name="T22" fmla="*/ 167 w 333"/>
                <a:gd name="T23" fmla="*/ 4 h 199"/>
                <a:gd name="T24" fmla="*/ 163 w 333"/>
                <a:gd name="T25" fmla="*/ 10 h 199"/>
                <a:gd name="T26" fmla="*/ 163 w 333"/>
                <a:gd name="T27" fmla="*/ 10 h 199"/>
                <a:gd name="T28" fmla="*/ 163 w 333"/>
                <a:gd name="T29" fmla="*/ 10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3"/>
                <a:gd name="T46" fmla="*/ 0 h 199"/>
                <a:gd name="T47" fmla="*/ 333 w 333"/>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3" h="199">
                  <a:moveTo>
                    <a:pt x="325" y="20"/>
                  </a:moveTo>
                  <a:lnTo>
                    <a:pt x="141" y="102"/>
                  </a:lnTo>
                  <a:lnTo>
                    <a:pt x="65" y="161"/>
                  </a:lnTo>
                  <a:lnTo>
                    <a:pt x="29" y="197"/>
                  </a:lnTo>
                  <a:lnTo>
                    <a:pt x="2" y="199"/>
                  </a:lnTo>
                  <a:lnTo>
                    <a:pt x="0" y="171"/>
                  </a:lnTo>
                  <a:lnTo>
                    <a:pt x="32" y="127"/>
                  </a:lnTo>
                  <a:lnTo>
                    <a:pt x="116" y="62"/>
                  </a:lnTo>
                  <a:lnTo>
                    <a:pt x="165" y="38"/>
                  </a:lnTo>
                  <a:lnTo>
                    <a:pt x="215" y="24"/>
                  </a:lnTo>
                  <a:lnTo>
                    <a:pt x="319" y="0"/>
                  </a:lnTo>
                  <a:lnTo>
                    <a:pt x="333" y="7"/>
                  </a:lnTo>
                  <a:lnTo>
                    <a:pt x="32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94" name="Freeform 21"/>
            <p:cNvSpPr>
              <a:spLocks/>
            </p:cNvSpPr>
            <p:nvPr/>
          </p:nvSpPr>
          <p:spPr bwMode="auto">
            <a:xfrm>
              <a:off x="3675" y="2727"/>
              <a:ext cx="110" cy="27"/>
            </a:xfrm>
            <a:custGeom>
              <a:avLst/>
              <a:gdLst>
                <a:gd name="T0" fmla="*/ 7 w 221"/>
                <a:gd name="T1" fmla="*/ 1 h 53"/>
                <a:gd name="T2" fmla="*/ 21 w 221"/>
                <a:gd name="T3" fmla="*/ 0 h 53"/>
                <a:gd name="T4" fmla="*/ 66 w 221"/>
                <a:gd name="T5" fmla="*/ 0 h 53"/>
                <a:gd name="T6" fmla="*/ 107 w 221"/>
                <a:gd name="T7" fmla="*/ 16 h 53"/>
                <a:gd name="T8" fmla="*/ 110 w 221"/>
                <a:gd name="T9" fmla="*/ 24 h 53"/>
                <a:gd name="T10" fmla="*/ 103 w 221"/>
                <a:gd name="T11" fmla="*/ 27 h 53"/>
                <a:gd name="T12" fmla="*/ 65 w 221"/>
                <a:gd name="T13" fmla="*/ 18 h 53"/>
                <a:gd name="T14" fmla="*/ 21 w 221"/>
                <a:gd name="T15" fmla="*/ 18 h 53"/>
                <a:gd name="T16" fmla="*/ 7 w 221"/>
                <a:gd name="T17" fmla="*/ 16 h 53"/>
                <a:gd name="T18" fmla="*/ 0 w 221"/>
                <a:gd name="T19" fmla="*/ 9 h 53"/>
                <a:gd name="T20" fmla="*/ 7 w 221"/>
                <a:gd name="T21" fmla="*/ 1 h 53"/>
                <a:gd name="T22" fmla="*/ 7 w 221"/>
                <a:gd name="T23" fmla="*/ 1 h 53"/>
                <a:gd name="T24" fmla="*/ 7 w 221"/>
                <a:gd name="T25" fmla="*/ 1 h 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1"/>
                <a:gd name="T40" fmla="*/ 0 h 53"/>
                <a:gd name="T41" fmla="*/ 221 w 221"/>
                <a:gd name="T42" fmla="*/ 53 h 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1" h="53">
                  <a:moveTo>
                    <a:pt x="14" y="2"/>
                  </a:moveTo>
                  <a:lnTo>
                    <a:pt x="42" y="0"/>
                  </a:lnTo>
                  <a:lnTo>
                    <a:pt x="133" y="0"/>
                  </a:lnTo>
                  <a:lnTo>
                    <a:pt x="215" y="32"/>
                  </a:lnTo>
                  <a:lnTo>
                    <a:pt x="221" y="47"/>
                  </a:lnTo>
                  <a:lnTo>
                    <a:pt x="207" y="53"/>
                  </a:lnTo>
                  <a:lnTo>
                    <a:pt x="130" y="36"/>
                  </a:lnTo>
                  <a:lnTo>
                    <a:pt x="42" y="36"/>
                  </a:lnTo>
                  <a:lnTo>
                    <a:pt x="14" y="32"/>
                  </a:lnTo>
                  <a:lnTo>
                    <a:pt x="0" y="17"/>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95" name="Freeform 22"/>
            <p:cNvSpPr>
              <a:spLocks/>
            </p:cNvSpPr>
            <p:nvPr/>
          </p:nvSpPr>
          <p:spPr bwMode="auto">
            <a:xfrm>
              <a:off x="3507" y="2903"/>
              <a:ext cx="518" cy="240"/>
            </a:xfrm>
            <a:custGeom>
              <a:avLst/>
              <a:gdLst>
                <a:gd name="T0" fmla="*/ 12 w 1036"/>
                <a:gd name="T1" fmla="*/ 0 h 479"/>
                <a:gd name="T2" fmla="*/ 47 w 1036"/>
                <a:gd name="T3" fmla="*/ 18 h 479"/>
                <a:gd name="T4" fmla="*/ 79 w 1036"/>
                <a:gd name="T5" fmla="*/ 43 h 479"/>
                <a:gd name="T6" fmla="*/ 105 w 1036"/>
                <a:gd name="T7" fmla="*/ 81 h 479"/>
                <a:gd name="T8" fmla="*/ 120 w 1036"/>
                <a:gd name="T9" fmla="*/ 133 h 479"/>
                <a:gd name="T10" fmla="*/ 163 w 1036"/>
                <a:gd name="T11" fmla="*/ 171 h 479"/>
                <a:gd name="T12" fmla="*/ 212 w 1036"/>
                <a:gd name="T13" fmla="*/ 192 h 479"/>
                <a:gd name="T14" fmla="*/ 309 w 1036"/>
                <a:gd name="T15" fmla="*/ 211 h 479"/>
                <a:gd name="T16" fmla="*/ 395 w 1036"/>
                <a:gd name="T17" fmla="*/ 197 h 479"/>
                <a:gd name="T18" fmla="*/ 467 w 1036"/>
                <a:gd name="T19" fmla="*/ 162 h 479"/>
                <a:gd name="T20" fmla="*/ 493 w 1036"/>
                <a:gd name="T21" fmla="*/ 127 h 479"/>
                <a:gd name="T22" fmla="*/ 497 w 1036"/>
                <a:gd name="T23" fmla="*/ 91 h 479"/>
                <a:gd name="T24" fmla="*/ 451 w 1036"/>
                <a:gd name="T25" fmla="*/ 48 h 479"/>
                <a:gd name="T26" fmla="*/ 454 w 1036"/>
                <a:gd name="T27" fmla="*/ 33 h 479"/>
                <a:gd name="T28" fmla="*/ 464 w 1036"/>
                <a:gd name="T29" fmla="*/ 28 h 479"/>
                <a:gd name="T30" fmla="*/ 500 w 1036"/>
                <a:gd name="T31" fmla="*/ 47 h 479"/>
                <a:gd name="T32" fmla="*/ 517 w 1036"/>
                <a:gd name="T33" fmla="*/ 82 h 479"/>
                <a:gd name="T34" fmla="*/ 518 w 1036"/>
                <a:gd name="T35" fmla="*/ 127 h 479"/>
                <a:gd name="T36" fmla="*/ 488 w 1036"/>
                <a:gd name="T37" fmla="*/ 178 h 479"/>
                <a:gd name="T38" fmla="*/ 450 w 1036"/>
                <a:gd name="T39" fmla="*/ 211 h 479"/>
                <a:gd name="T40" fmla="*/ 394 w 1036"/>
                <a:gd name="T41" fmla="*/ 229 h 479"/>
                <a:gd name="T42" fmla="*/ 338 w 1036"/>
                <a:gd name="T43" fmla="*/ 237 h 479"/>
                <a:gd name="T44" fmla="*/ 291 w 1036"/>
                <a:gd name="T45" fmla="*/ 240 h 479"/>
                <a:gd name="T46" fmla="*/ 218 w 1036"/>
                <a:gd name="T47" fmla="*/ 227 h 479"/>
                <a:gd name="T48" fmla="*/ 129 w 1036"/>
                <a:gd name="T49" fmla="*/ 187 h 479"/>
                <a:gd name="T50" fmla="*/ 95 w 1036"/>
                <a:gd name="T51" fmla="*/ 141 h 479"/>
                <a:gd name="T52" fmla="*/ 80 w 1036"/>
                <a:gd name="T53" fmla="*/ 106 h 479"/>
                <a:gd name="T54" fmla="*/ 62 w 1036"/>
                <a:gd name="T55" fmla="*/ 70 h 479"/>
                <a:gd name="T56" fmla="*/ 37 w 1036"/>
                <a:gd name="T57" fmla="*/ 38 h 479"/>
                <a:gd name="T58" fmla="*/ 0 w 1036"/>
                <a:gd name="T59" fmla="*/ 12 h 479"/>
                <a:gd name="T60" fmla="*/ 12 w 1036"/>
                <a:gd name="T61" fmla="*/ 0 h 479"/>
                <a:gd name="T62" fmla="*/ 12 w 1036"/>
                <a:gd name="T63" fmla="*/ 0 h 47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36"/>
                <a:gd name="T97" fmla="*/ 0 h 479"/>
                <a:gd name="T98" fmla="*/ 1036 w 1036"/>
                <a:gd name="T99" fmla="*/ 479 h 47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36" h="479">
                  <a:moveTo>
                    <a:pt x="24" y="0"/>
                  </a:moveTo>
                  <a:lnTo>
                    <a:pt x="95" y="35"/>
                  </a:lnTo>
                  <a:lnTo>
                    <a:pt x="159" y="86"/>
                  </a:lnTo>
                  <a:lnTo>
                    <a:pt x="211" y="162"/>
                  </a:lnTo>
                  <a:lnTo>
                    <a:pt x="241" y="265"/>
                  </a:lnTo>
                  <a:lnTo>
                    <a:pt x="327" y="341"/>
                  </a:lnTo>
                  <a:lnTo>
                    <a:pt x="424" y="384"/>
                  </a:lnTo>
                  <a:lnTo>
                    <a:pt x="618" y="422"/>
                  </a:lnTo>
                  <a:lnTo>
                    <a:pt x="791" y="394"/>
                  </a:lnTo>
                  <a:lnTo>
                    <a:pt x="935" y="324"/>
                  </a:lnTo>
                  <a:lnTo>
                    <a:pt x="986" y="253"/>
                  </a:lnTo>
                  <a:lnTo>
                    <a:pt x="994" y="181"/>
                  </a:lnTo>
                  <a:lnTo>
                    <a:pt x="903" y="95"/>
                  </a:lnTo>
                  <a:lnTo>
                    <a:pt x="908" y="65"/>
                  </a:lnTo>
                  <a:lnTo>
                    <a:pt x="929" y="56"/>
                  </a:lnTo>
                  <a:lnTo>
                    <a:pt x="1000" y="94"/>
                  </a:lnTo>
                  <a:lnTo>
                    <a:pt x="1034" y="164"/>
                  </a:lnTo>
                  <a:lnTo>
                    <a:pt x="1036" y="253"/>
                  </a:lnTo>
                  <a:lnTo>
                    <a:pt x="977" y="356"/>
                  </a:lnTo>
                  <a:lnTo>
                    <a:pt x="901" y="422"/>
                  </a:lnTo>
                  <a:lnTo>
                    <a:pt x="789" y="457"/>
                  </a:lnTo>
                  <a:lnTo>
                    <a:pt x="677" y="474"/>
                  </a:lnTo>
                  <a:lnTo>
                    <a:pt x="583" y="479"/>
                  </a:lnTo>
                  <a:lnTo>
                    <a:pt x="437" y="453"/>
                  </a:lnTo>
                  <a:lnTo>
                    <a:pt x="258" y="373"/>
                  </a:lnTo>
                  <a:lnTo>
                    <a:pt x="190" y="282"/>
                  </a:lnTo>
                  <a:lnTo>
                    <a:pt x="161" y="211"/>
                  </a:lnTo>
                  <a:lnTo>
                    <a:pt x="125" y="139"/>
                  </a:lnTo>
                  <a:lnTo>
                    <a:pt x="74" y="75"/>
                  </a:lnTo>
                  <a:lnTo>
                    <a:pt x="0" y="23"/>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96" name="Freeform 23"/>
            <p:cNvSpPr>
              <a:spLocks/>
            </p:cNvSpPr>
            <p:nvPr/>
          </p:nvSpPr>
          <p:spPr bwMode="auto">
            <a:xfrm>
              <a:off x="1978" y="2616"/>
              <a:ext cx="1555" cy="335"/>
            </a:xfrm>
            <a:custGeom>
              <a:avLst/>
              <a:gdLst>
                <a:gd name="T0" fmla="*/ 243 w 3108"/>
                <a:gd name="T1" fmla="*/ 0 h 669"/>
                <a:gd name="T2" fmla="*/ 198 w 3108"/>
                <a:gd name="T3" fmla="*/ 27 h 669"/>
                <a:gd name="T4" fmla="*/ 51 w 3108"/>
                <a:gd name="T5" fmla="*/ 216 h 669"/>
                <a:gd name="T6" fmla="*/ 0 w 3108"/>
                <a:gd name="T7" fmla="*/ 243 h 669"/>
                <a:gd name="T8" fmla="*/ 45 w 3108"/>
                <a:gd name="T9" fmla="*/ 313 h 669"/>
                <a:gd name="T10" fmla="*/ 379 w 3108"/>
                <a:gd name="T11" fmla="*/ 296 h 669"/>
                <a:gd name="T12" fmla="*/ 1449 w 3108"/>
                <a:gd name="T13" fmla="*/ 335 h 669"/>
                <a:gd name="T14" fmla="*/ 1555 w 3108"/>
                <a:gd name="T15" fmla="*/ 281 h 669"/>
                <a:gd name="T16" fmla="*/ 1313 w 3108"/>
                <a:gd name="T17" fmla="*/ 254 h 669"/>
                <a:gd name="T18" fmla="*/ 1510 w 3108"/>
                <a:gd name="T19" fmla="*/ 239 h 669"/>
                <a:gd name="T20" fmla="*/ 1464 w 3108"/>
                <a:gd name="T21" fmla="*/ 179 h 669"/>
                <a:gd name="T22" fmla="*/ 1386 w 3108"/>
                <a:gd name="T23" fmla="*/ 69 h 669"/>
                <a:gd name="T24" fmla="*/ 799 w 3108"/>
                <a:gd name="T25" fmla="*/ 38 h 669"/>
                <a:gd name="T26" fmla="*/ 300 w 3108"/>
                <a:gd name="T27" fmla="*/ 4 h 669"/>
                <a:gd name="T28" fmla="*/ 243 w 3108"/>
                <a:gd name="T29" fmla="*/ 0 h 669"/>
                <a:gd name="T30" fmla="*/ 243 w 3108"/>
                <a:gd name="T31" fmla="*/ 0 h 669"/>
                <a:gd name="T32" fmla="*/ 243 w 3108"/>
                <a:gd name="T33" fmla="*/ 0 h 6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08"/>
                <a:gd name="T52" fmla="*/ 0 h 669"/>
                <a:gd name="T53" fmla="*/ 3108 w 3108"/>
                <a:gd name="T54" fmla="*/ 669 h 6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08" h="669">
                  <a:moveTo>
                    <a:pt x="485" y="0"/>
                  </a:moveTo>
                  <a:lnTo>
                    <a:pt x="395" y="54"/>
                  </a:lnTo>
                  <a:lnTo>
                    <a:pt x="102" y="432"/>
                  </a:lnTo>
                  <a:lnTo>
                    <a:pt x="0" y="485"/>
                  </a:lnTo>
                  <a:lnTo>
                    <a:pt x="89" y="626"/>
                  </a:lnTo>
                  <a:lnTo>
                    <a:pt x="758" y="592"/>
                  </a:lnTo>
                  <a:lnTo>
                    <a:pt x="2897" y="669"/>
                  </a:lnTo>
                  <a:lnTo>
                    <a:pt x="3108" y="561"/>
                  </a:lnTo>
                  <a:lnTo>
                    <a:pt x="2625" y="508"/>
                  </a:lnTo>
                  <a:lnTo>
                    <a:pt x="3019" y="477"/>
                  </a:lnTo>
                  <a:lnTo>
                    <a:pt x="2927" y="358"/>
                  </a:lnTo>
                  <a:lnTo>
                    <a:pt x="2770" y="137"/>
                  </a:lnTo>
                  <a:lnTo>
                    <a:pt x="1597" y="76"/>
                  </a:lnTo>
                  <a:lnTo>
                    <a:pt x="599" y="8"/>
                  </a:lnTo>
                  <a:lnTo>
                    <a:pt x="485" y="0"/>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97" name="Freeform 24"/>
            <p:cNvSpPr>
              <a:spLocks/>
            </p:cNvSpPr>
            <p:nvPr/>
          </p:nvSpPr>
          <p:spPr bwMode="auto">
            <a:xfrm>
              <a:off x="2285" y="2422"/>
              <a:ext cx="1191" cy="327"/>
            </a:xfrm>
            <a:custGeom>
              <a:avLst/>
              <a:gdLst>
                <a:gd name="T0" fmla="*/ 0 w 2382"/>
                <a:gd name="T1" fmla="*/ 167 h 653"/>
                <a:gd name="T2" fmla="*/ 7 w 2382"/>
                <a:gd name="T3" fmla="*/ 77 h 653"/>
                <a:gd name="T4" fmla="*/ 101 w 2382"/>
                <a:gd name="T5" fmla="*/ 73 h 653"/>
                <a:gd name="T6" fmla="*/ 514 w 2382"/>
                <a:gd name="T7" fmla="*/ 39 h 653"/>
                <a:gd name="T8" fmla="*/ 684 w 2382"/>
                <a:gd name="T9" fmla="*/ 20 h 653"/>
                <a:gd name="T10" fmla="*/ 1032 w 2382"/>
                <a:gd name="T11" fmla="*/ 16 h 653"/>
                <a:gd name="T12" fmla="*/ 1153 w 2382"/>
                <a:gd name="T13" fmla="*/ 12 h 653"/>
                <a:gd name="T14" fmla="*/ 1191 w 2382"/>
                <a:gd name="T15" fmla="*/ 0 h 653"/>
                <a:gd name="T16" fmla="*/ 1168 w 2382"/>
                <a:gd name="T17" fmla="*/ 327 h 653"/>
                <a:gd name="T18" fmla="*/ 1109 w 2382"/>
                <a:gd name="T19" fmla="*/ 226 h 653"/>
                <a:gd name="T20" fmla="*/ 0 w 2382"/>
                <a:gd name="T21" fmla="*/ 167 h 653"/>
                <a:gd name="T22" fmla="*/ 0 w 2382"/>
                <a:gd name="T23" fmla="*/ 167 h 653"/>
                <a:gd name="T24" fmla="*/ 0 w 2382"/>
                <a:gd name="T25" fmla="*/ 167 h 6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82"/>
                <a:gd name="T40" fmla="*/ 0 h 653"/>
                <a:gd name="T41" fmla="*/ 2382 w 2382"/>
                <a:gd name="T42" fmla="*/ 653 h 6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82" h="653">
                  <a:moveTo>
                    <a:pt x="0" y="334"/>
                  </a:moveTo>
                  <a:lnTo>
                    <a:pt x="15" y="154"/>
                  </a:lnTo>
                  <a:lnTo>
                    <a:pt x="203" y="146"/>
                  </a:lnTo>
                  <a:lnTo>
                    <a:pt x="1028" y="78"/>
                  </a:lnTo>
                  <a:lnTo>
                    <a:pt x="1369" y="39"/>
                  </a:lnTo>
                  <a:lnTo>
                    <a:pt x="2064" y="32"/>
                  </a:lnTo>
                  <a:lnTo>
                    <a:pt x="2306" y="24"/>
                  </a:lnTo>
                  <a:lnTo>
                    <a:pt x="2382" y="0"/>
                  </a:lnTo>
                  <a:lnTo>
                    <a:pt x="2336" y="653"/>
                  </a:lnTo>
                  <a:lnTo>
                    <a:pt x="2217" y="452"/>
                  </a:lnTo>
                  <a:lnTo>
                    <a:pt x="0" y="334"/>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98" name="Freeform 25"/>
            <p:cNvSpPr>
              <a:spLocks/>
            </p:cNvSpPr>
            <p:nvPr/>
          </p:nvSpPr>
          <p:spPr bwMode="auto">
            <a:xfrm>
              <a:off x="2595" y="2268"/>
              <a:ext cx="647" cy="144"/>
            </a:xfrm>
            <a:custGeom>
              <a:avLst/>
              <a:gdLst>
                <a:gd name="T0" fmla="*/ 32 w 1292"/>
                <a:gd name="T1" fmla="*/ 0 h 287"/>
                <a:gd name="T2" fmla="*/ 34 w 1292"/>
                <a:gd name="T3" fmla="*/ 46 h 287"/>
                <a:gd name="T4" fmla="*/ 0 w 1292"/>
                <a:gd name="T5" fmla="*/ 113 h 287"/>
                <a:gd name="T6" fmla="*/ 201 w 1292"/>
                <a:gd name="T7" fmla="*/ 69 h 287"/>
                <a:gd name="T8" fmla="*/ 302 w 1292"/>
                <a:gd name="T9" fmla="*/ 87 h 287"/>
                <a:gd name="T10" fmla="*/ 189 w 1292"/>
                <a:gd name="T11" fmla="*/ 144 h 287"/>
                <a:gd name="T12" fmla="*/ 647 w 1292"/>
                <a:gd name="T13" fmla="*/ 113 h 287"/>
                <a:gd name="T14" fmla="*/ 637 w 1292"/>
                <a:gd name="T15" fmla="*/ 52 h 287"/>
                <a:gd name="T16" fmla="*/ 534 w 1292"/>
                <a:gd name="T17" fmla="*/ 65 h 287"/>
                <a:gd name="T18" fmla="*/ 481 w 1292"/>
                <a:gd name="T19" fmla="*/ 8 h 287"/>
                <a:gd name="T20" fmla="*/ 32 w 1292"/>
                <a:gd name="T21" fmla="*/ 0 h 287"/>
                <a:gd name="T22" fmla="*/ 32 w 1292"/>
                <a:gd name="T23" fmla="*/ 0 h 287"/>
                <a:gd name="T24" fmla="*/ 32 w 1292"/>
                <a:gd name="T25" fmla="*/ 0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92"/>
                <a:gd name="T40" fmla="*/ 0 h 287"/>
                <a:gd name="T41" fmla="*/ 1292 w 1292"/>
                <a:gd name="T42" fmla="*/ 287 h 2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99" name="Freeform 26"/>
            <p:cNvSpPr>
              <a:spLocks/>
            </p:cNvSpPr>
            <p:nvPr/>
          </p:nvSpPr>
          <p:spPr bwMode="auto">
            <a:xfrm>
              <a:off x="3106" y="1333"/>
              <a:ext cx="302" cy="964"/>
            </a:xfrm>
            <a:custGeom>
              <a:avLst/>
              <a:gdLst>
                <a:gd name="T0" fmla="*/ 36 w 604"/>
                <a:gd name="T1" fmla="*/ 920 h 1928"/>
                <a:gd name="T2" fmla="*/ 120 w 604"/>
                <a:gd name="T3" fmla="*/ 894 h 1928"/>
                <a:gd name="T4" fmla="*/ 246 w 604"/>
                <a:gd name="T5" fmla="*/ 174 h 1928"/>
                <a:gd name="T6" fmla="*/ 287 w 604"/>
                <a:gd name="T7" fmla="*/ 0 h 1928"/>
                <a:gd name="T8" fmla="*/ 302 w 604"/>
                <a:gd name="T9" fmla="*/ 54 h 1928"/>
                <a:gd name="T10" fmla="*/ 268 w 604"/>
                <a:gd name="T11" fmla="*/ 425 h 1928"/>
                <a:gd name="T12" fmla="*/ 208 w 604"/>
                <a:gd name="T13" fmla="*/ 886 h 1928"/>
                <a:gd name="T14" fmla="*/ 194 w 604"/>
                <a:gd name="T15" fmla="*/ 930 h 1928"/>
                <a:gd name="T16" fmla="*/ 82 w 604"/>
                <a:gd name="T17" fmla="*/ 964 h 1928"/>
                <a:gd name="T18" fmla="*/ 0 w 604"/>
                <a:gd name="T19" fmla="*/ 943 h 1928"/>
                <a:gd name="T20" fmla="*/ 36 w 604"/>
                <a:gd name="T21" fmla="*/ 920 h 1928"/>
                <a:gd name="T22" fmla="*/ 36 w 604"/>
                <a:gd name="T23" fmla="*/ 920 h 1928"/>
                <a:gd name="T24" fmla="*/ 36 w 604"/>
                <a:gd name="T25" fmla="*/ 920 h 19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4"/>
                <a:gd name="T40" fmla="*/ 0 h 1928"/>
                <a:gd name="T41" fmla="*/ 604 w 604"/>
                <a:gd name="T42" fmla="*/ 1928 h 19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00" name="Freeform 27"/>
            <p:cNvSpPr>
              <a:spLocks/>
            </p:cNvSpPr>
            <p:nvPr/>
          </p:nvSpPr>
          <p:spPr bwMode="auto">
            <a:xfrm>
              <a:off x="2546" y="2117"/>
              <a:ext cx="576" cy="95"/>
            </a:xfrm>
            <a:custGeom>
              <a:avLst/>
              <a:gdLst>
                <a:gd name="T0" fmla="*/ 0 w 1152"/>
                <a:gd name="T1" fmla="*/ 51 h 190"/>
                <a:gd name="T2" fmla="*/ 17 w 1152"/>
                <a:gd name="T3" fmla="*/ 95 h 190"/>
                <a:gd name="T4" fmla="*/ 57 w 1152"/>
                <a:gd name="T5" fmla="*/ 76 h 190"/>
                <a:gd name="T6" fmla="*/ 576 w 1152"/>
                <a:gd name="T7" fmla="*/ 29 h 190"/>
                <a:gd name="T8" fmla="*/ 576 w 1152"/>
                <a:gd name="T9" fmla="*/ 6 h 190"/>
                <a:gd name="T10" fmla="*/ 348 w 1152"/>
                <a:gd name="T11" fmla="*/ 0 h 190"/>
                <a:gd name="T12" fmla="*/ 0 w 1152"/>
                <a:gd name="T13" fmla="*/ 51 h 190"/>
                <a:gd name="T14" fmla="*/ 0 w 1152"/>
                <a:gd name="T15" fmla="*/ 51 h 190"/>
                <a:gd name="T16" fmla="*/ 0 w 1152"/>
                <a:gd name="T17" fmla="*/ 51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2"/>
                <a:gd name="T28" fmla="*/ 0 h 190"/>
                <a:gd name="T29" fmla="*/ 1152 w 1152"/>
                <a:gd name="T30" fmla="*/ 190 h 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2" h="190">
                  <a:moveTo>
                    <a:pt x="0" y="103"/>
                  </a:moveTo>
                  <a:lnTo>
                    <a:pt x="34" y="190"/>
                  </a:lnTo>
                  <a:lnTo>
                    <a:pt x="114" y="151"/>
                  </a:lnTo>
                  <a:lnTo>
                    <a:pt x="1152" y="59"/>
                  </a:lnTo>
                  <a:lnTo>
                    <a:pt x="1152" y="12"/>
                  </a:lnTo>
                  <a:lnTo>
                    <a:pt x="696" y="0"/>
                  </a:lnTo>
                  <a:lnTo>
                    <a:pt x="0" y="103"/>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01" name="Freeform 28"/>
            <p:cNvSpPr>
              <a:spLocks/>
            </p:cNvSpPr>
            <p:nvPr/>
          </p:nvSpPr>
          <p:spPr bwMode="auto">
            <a:xfrm>
              <a:off x="2354" y="1228"/>
              <a:ext cx="891" cy="834"/>
            </a:xfrm>
            <a:custGeom>
              <a:avLst/>
              <a:gdLst>
                <a:gd name="T0" fmla="*/ 148 w 1783"/>
                <a:gd name="T1" fmla="*/ 834 h 1669"/>
                <a:gd name="T2" fmla="*/ 11 w 1783"/>
                <a:gd name="T3" fmla="*/ 367 h 1669"/>
                <a:gd name="T4" fmla="*/ 0 w 1783"/>
                <a:gd name="T5" fmla="*/ 254 h 1669"/>
                <a:gd name="T6" fmla="*/ 19 w 1783"/>
                <a:gd name="T7" fmla="*/ 204 h 1669"/>
                <a:gd name="T8" fmla="*/ 98 w 1783"/>
                <a:gd name="T9" fmla="*/ 155 h 1669"/>
                <a:gd name="T10" fmla="*/ 430 w 1783"/>
                <a:gd name="T11" fmla="*/ 64 h 1669"/>
                <a:gd name="T12" fmla="*/ 797 w 1783"/>
                <a:gd name="T13" fmla="*/ 4 h 1669"/>
                <a:gd name="T14" fmla="*/ 876 w 1783"/>
                <a:gd name="T15" fmla="*/ 0 h 1669"/>
                <a:gd name="T16" fmla="*/ 891 w 1783"/>
                <a:gd name="T17" fmla="*/ 38 h 1669"/>
                <a:gd name="T18" fmla="*/ 865 w 1783"/>
                <a:gd name="T19" fmla="*/ 242 h 1669"/>
                <a:gd name="T20" fmla="*/ 809 w 1783"/>
                <a:gd name="T21" fmla="*/ 128 h 1669"/>
                <a:gd name="T22" fmla="*/ 683 w 1783"/>
                <a:gd name="T23" fmla="*/ 57 h 1669"/>
                <a:gd name="T24" fmla="*/ 495 w 1783"/>
                <a:gd name="T25" fmla="*/ 80 h 1669"/>
                <a:gd name="T26" fmla="*/ 155 w 1783"/>
                <a:gd name="T27" fmla="*/ 204 h 1669"/>
                <a:gd name="T28" fmla="*/ 82 w 1783"/>
                <a:gd name="T29" fmla="*/ 276 h 1669"/>
                <a:gd name="T30" fmla="*/ 86 w 1783"/>
                <a:gd name="T31" fmla="*/ 466 h 1669"/>
                <a:gd name="T32" fmla="*/ 158 w 1783"/>
                <a:gd name="T33" fmla="*/ 674 h 1669"/>
                <a:gd name="T34" fmla="*/ 174 w 1783"/>
                <a:gd name="T35" fmla="*/ 779 h 1669"/>
                <a:gd name="T36" fmla="*/ 148 w 1783"/>
                <a:gd name="T37" fmla="*/ 834 h 1669"/>
                <a:gd name="T38" fmla="*/ 148 w 1783"/>
                <a:gd name="T39" fmla="*/ 834 h 1669"/>
                <a:gd name="T40" fmla="*/ 148 w 1783"/>
                <a:gd name="T41" fmla="*/ 834 h 16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83"/>
                <a:gd name="T64" fmla="*/ 0 h 1669"/>
                <a:gd name="T65" fmla="*/ 1783 w 1783"/>
                <a:gd name="T66" fmla="*/ 1669 h 16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02" name="Freeform 29"/>
            <p:cNvSpPr>
              <a:spLocks/>
            </p:cNvSpPr>
            <p:nvPr/>
          </p:nvSpPr>
          <p:spPr bwMode="auto">
            <a:xfrm>
              <a:off x="3045" y="2476"/>
              <a:ext cx="383" cy="140"/>
            </a:xfrm>
            <a:custGeom>
              <a:avLst/>
              <a:gdLst>
                <a:gd name="T0" fmla="*/ 0 w 766"/>
                <a:gd name="T1" fmla="*/ 134 h 279"/>
                <a:gd name="T2" fmla="*/ 30 w 766"/>
                <a:gd name="T3" fmla="*/ 0 h 279"/>
                <a:gd name="T4" fmla="*/ 383 w 766"/>
                <a:gd name="T5" fmla="*/ 14 h 279"/>
                <a:gd name="T6" fmla="*/ 371 w 766"/>
                <a:gd name="T7" fmla="*/ 80 h 279"/>
                <a:gd name="T8" fmla="*/ 352 w 766"/>
                <a:gd name="T9" fmla="*/ 42 h 279"/>
                <a:gd name="T10" fmla="*/ 88 w 766"/>
                <a:gd name="T11" fmla="*/ 57 h 279"/>
                <a:gd name="T12" fmla="*/ 38 w 766"/>
                <a:gd name="T13" fmla="*/ 140 h 279"/>
                <a:gd name="T14" fmla="*/ 0 w 766"/>
                <a:gd name="T15" fmla="*/ 134 h 279"/>
                <a:gd name="T16" fmla="*/ 0 w 766"/>
                <a:gd name="T17" fmla="*/ 134 h 279"/>
                <a:gd name="T18" fmla="*/ 0 w 766"/>
                <a:gd name="T19" fmla="*/ 134 h 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279"/>
                <a:gd name="T32" fmla="*/ 766 w 766"/>
                <a:gd name="T33" fmla="*/ 279 h 2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279">
                  <a:moveTo>
                    <a:pt x="0" y="268"/>
                  </a:moveTo>
                  <a:lnTo>
                    <a:pt x="61" y="0"/>
                  </a:lnTo>
                  <a:lnTo>
                    <a:pt x="766" y="28"/>
                  </a:lnTo>
                  <a:lnTo>
                    <a:pt x="741" y="160"/>
                  </a:lnTo>
                  <a:lnTo>
                    <a:pt x="703" y="84"/>
                  </a:lnTo>
                  <a:lnTo>
                    <a:pt x="175" y="114"/>
                  </a:lnTo>
                  <a:lnTo>
                    <a:pt x="76" y="279"/>
                  </a:lnTo>
                  <a:lnTo>
                    <a:pt x="0" y="268"/>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03" name="Freeform 30"/>
            <p:cNvSpPr>
              <a:spLocks/>
            </p:cNvSpPr>
            <p:nvPr/>
          </p:nvSpPr>
          <p:spPr bwMode="auto">
            <a:xfrm>
              <a:off x="3191" y="2542"/>
              <a:ext cx="188" cy="85"/>
            </a:xfrm>
            <a:custGeom>
              <a:avLst/>
              <a:gdLst>
                <a:gd name="T0" fmla="*/ 0 w 374"/>
                <a:gd name="T1" fmla="*/ 62 h 169"/>
                <a:gd name="T2" fmla="*/ 31 w 374"/>
                <a:gd name="T3" fmla="*/ 82 h 169"/>
                <a:gd name="T4" fmla="*/ 102 w 374"/>
                <a:gd name="T5" fmla="*/ 85 h 169"/>
                <a:gd name="T6" fmla="*/ 104 w 374"/>
                <a:gd name="T7" fmla="*/ 56 h 169"/>
                <a:gd name="T8" fmla="*/ 188 w 374"/>
                <a:gd name="T9" fmla="*/ 8 h 169"/>
                <a:gd name="T10" fmla="*/ 54 w 374"/>
                <a:gd name="T11" fmla="*/ 0 h 169"/>
                <a:gd name="T12" fmla="*/ 24 w 374"/>
                <a:gd name="T13" fmla="*/ 42 h 169"/>
                <a:gd name="T14" fmla="*/ 0 w 374"/>
                <a:gd name="T15" fmla="*/ 62 h 169"/>
                <a:gd name="T16" fmla="*/ 0 w 374"/>
                <a:gd name="T17" fmla="*/ 62 h 169"/>
                <a:gd name="T18" fmla="*/ 0 w 374"/>
                <a:gd name="T19" fmla="*/ 62 h 1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4"/>
                <a:gd name="T31" fmla="*/ 0 h 169"/>
                <a:gd name="T32" fmla="*/ 374 w 374"/>
                <a:gd name="T33" fmla="*/ 169 h 1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4" h="169">
                  <a:moveTo>
                    <a:pt x="0" y="124"/>
                  </a:moveTo>
                  <a:lnTo>
                    <a:pt x="62" y="164"/>
                  </a:lnTo>
                  <a:lnTo>
                    <a:pt x="203" y="169"/>
                  </a:lnTo>
                  <a:lnTo>
                    <a:pt x="207" y="112"/>
                  </a:lnTo>
                  <a:lnTo>
                    <a:pt x="374" y="15"/>
                  </a:lnTo>
                  <a:lnTo>
                    <a:pt x="108" y="0"/>
                  </a:lnTo>
                  <a:lnTo>
                    <a:pt x="47" y="84"/>
                  </a:lnTo>
                  <a:lnTo>
                    <a:pt x="0" y="124"/>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04" name="Freeform 31"/>
            <p:cNvSpPr>
              <a:spLocks/>
            </p:cNvSpPr>
            <p:nvPr/>
          </p:nvSpPr>
          <p:spPr bwMode="auto">
            <a:xfrm>
              <a:off x="1964" y="2855"/>
              <a:ext cx="1550" cy="100"/>
            </a:xfrm>
            <a:custGeom>
              <a:avLst/>
              <a:gdLst>
                <a:gd name="T0" fmla="*/ 38 w 3099"/>
                <a:gd name="T1" fmla="*/ 66 h 200"/>
                <a:gd name="T2" fmla="*/ 0 w 3099"/>
                <a:gd name="T3" fmla="*/ 23 h 200"/>
                <a:gd name="T4" fmla="*/ 114 w 3099"/>
                <a:gd name="T5" fmla="*/ 0 h 200"/>
                <a:gd name="T6" fmla="*/ 1513 w 3099"/>
                <a:gd name="T7" fmla="*/ 27 h 200"/>
                <a:gd name="T8" fmla="*/ 1550 w 3099"/>
                <a:gd name="T9" fmla="*/ 56 h 200"/>
                <a:gd name="T10" fmla="*/ 1491 w 3099"/>
                <a:gd name="T11" fmla="*/ 100 h 200"/>
                <a:gd name="T12" fmla="*/ 741 w 3099"/>
                <a:gd name="T13" fmla="*/ 77 h 200"/>
                <a:gd name="T14" fmla="*/ 247 w 3099"/>
                <a:gd name="T15" fmla="*/ 57 h 200"/>
                <a:gd name="T16" fmla="*/ 90 w 3099"/>
                <a:gd name="T17" fmla="*/ 87 h 200"/>
                <a:gd name="T18" fmla="*/ 38 w 3099"/>
                <a:gd name="T19" fmla="*/ 66 h 200"/>
                <a:gd name="T20" fmla="*/ 38 w 3099"/>
                <a:gd name="T21" fmla="*/ 66 h 200"/>
                <a:gd name="T22" fmla="*/ 38 w 3099"/>
                <a:gd name="T23" fmla="*/ 66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99"/>
                <a:gd name="T37" fmla="*/ 0 h 200"/>
                <a:gd name="T38" fmla="*/ 3099 w 3099"/>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99" h="200">
                  <a:moveTo>
                    <a:pt x="76" y="132"/>
                  </a:moveTo>
                  <a:lnTo>
                    <a:pt x="0" y="46"/>
                  </a:lnTo>
                  <a:lnTo>
                    <a:pt x="227" y="0"/>
                  </a:lnTo>
                  <a:lnTo>
                    <a:pt x="3025" y="54"/>
                  </a:lnTo>
                  <a:lnTo>
                    <a:pt x="3099" y="113"/>
                  </a:lnTo>
                  <a:lnTo>
                    <a:pt x="2981" y="200"/>
                  </a:lnTo>
                  <a:lnTo>
                    <a:pt x="1481" y="153"/>
                  </a:lnTo>
                  <a:lnTo>
                    <a:pt x="493" y="115"/>
                  </a:lnTo>
                  <a:lnTo>
                    <a:pt x="179" y="173"/>
                  </a:lnTo>
                  <a:lnTo>
                    <a:pt x="76" y="13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05" name="Freeform 32"/>
            <p:cNvSpPr>
              <a:spLocks/>
            </p:cNvSpPr>
            <p:nvPr/>
          </p:nvSpPr>
          <p:spPr bwMode="auto">
            <a:xfrm>
              <a:off x="2267" y="2375"/>
              <a:ext cx="1228" cy="99"/>
            </a:xfrm>
            <a:custGeom>
              <a:avLst/>
              <a:gdLst>
                <a:gd name="T0" fmla="*/ 7 w 2456"/>
                <a:gd name="T1" fmla="*/ 84 h 197"/>
                <a:gd name="T2" fmla="*/ 113 w 2456"/>
                <a:gd name="T3" fmla="*/ 72 h 197"/>
                <a:gd name="T4" fmla="*/ 218 w 2456"/>
                <a:gd name="T5" fmla="*/ 62 h 197"/>
                <a:gd name="T6" fmla="*/ 356 w 2456"/>
                <a:gd name="T7" fmla="*/ 47 h 197"/>
                <a:gd name="T8" fmla="*/ 421 w 2456"/>
                <a:gd name="T9" fmla="*/ 34 h 197"/>
                <a:gd name="T10" fmla="*/ 494 w 2456"/>
                <a:gd name="T11" fmla="*/ 19 h 197"/>
                <a:gd name="T12" fmla="*/ 618 w 2456"/>
                <a:gd name="T13" fmla="*/ 10 h 197"/>
                <a:gd name="T14" fmla="*/ 848 w 2456"/>
                <a:gd name="T15" fmla="*/ 0 h 197"/>
                <a:gd name="T16" fmla="*/ 1078 w 2456"/>
                <a:gd name="T17" fmla="*/ 3 h 197"/>
                <a:gd name="T18" fmla="*/ 1126 w 2456"/>
                <a:gd name="T19" fmla="*/ 3 h 197"/>
                <a:gd name="T20" fmla="*/ 1212 w 2456"/>
                <a:gd name="T21" fmla="*/ 9 h 197"/>
                <a:gd name="T22" fmla="*/ 1224 w 2456"/>
                <a:gd name="T23" fmla="*/ 15 h 197"/>
                <a:gd name="T24" fmla="*/ 1228 w 2456"/>
                <a:gd name="T25" fmla="*/ 29 h 197"/>
                <a:gd name="T26" fmla="*/ 1223 w 2456"/>
                <a:gd name="T27" fmla="*/ 40 h 197"/>
                <a:gd name="T28" fmla="*/ 1208 w 2456"/>
                <a:gd name="T29" fmla="*/ 44 h 197"/>
                <a:gd name="T30" fmla="*/ 1126 w 2456"/>
                <a:gd name="T31" fmla="*/ 38 h 197"/>
                <a:gd name="T32" fmla="*/ 1078 w 2456"/>
                <a:gd name="T33" fmla="*/ 38 h 197"/>
                <a:gd name="T34" fmla="*/ 849 w 2456"/>
                <a:gd name="T35" fmla="*/ 34 h 197"/>
                <a:gd name="T36" fmla="*/ 620 w 2456"/>
                <a:gd name="T37" fmla="*/ 44 h 197"/>
                <a:gd name="T38" fmla="*/ 501 w 2456"/>
                <a:gd name="T39" fmla="*/ 52 h 197"/>
                <a:gd name="T40" fmla="*/ 426 w 2456"/>
                <a:gd name="T41" fmla="*/ 67 h 197"/>
                <a:gd name="T42" fmla="*/ 360 w 2456"/>
                <a:gd name="T43" fmla="*/ 76 h 197"/>
                <a:gd name="T44" fmla="*/ 220 w 2456"/>
                <a:gd name="T45" fmla="*/ 87 h 197"/>
                <a:gd name="T46" fmla="*/ 9 w 2456"/>
                <a:gd name="T47" fmla="*/ 99 h 197"/>
                <a:gd name="T48" fmla="*/ 0 w 2456"/>
                <a:gd name="T49" fmla="*/ 91 h 197"/>
                <a:gd name="T50" fmla="*/ 7 w 2456"/>
                <a:gd name="T51" fmla="*/ 84 h 197"/>
                <a:gd name="T52" fmla="*/ 7 w 2456"/>
                <a:gd name="T53" fmla="*/ 84 h 197"/>
                <a:gd name="T54" fmla="*/ 7 w 2456"/>
                <a:gd name="T55" fmla="*/ 84 h 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56"/>
                <a:gd name="T85" fmla="*/ 0 h 197"/>
                <a:gd name="T86" fmla="*/ 2456 w 2456"/>
                <a:gd name="T87" fmla="*/ 197 h 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06" name="Freeform 33"/>
            <p:cNvSpPr>
              <a:spLocks/>
            </p:cNvSpPr>
            <p:nvPr/>
          </p:nvSpPr>
          <p:spPr bwMode="auto">
            <a:xfrm>
              <a:off x="3431" y="2385"/>
              <a:ext cx="78" cy="376"/>
            </a:xfrm>
            <a:custGeom>
              <a:avLst/>
              <a:gdLst>
                <a:gd name="T0" fmla="*/ 78 w 156"/>
                <a:gd name="T1" fmla="*/ 18 h 751"/>
                <a:gd name="T2" fmla="*/ 69 w 156"/>
                <a:gd name="T3" fmla="*/ 122 h 751"/>
                <a:gd name="T4" fmla="*/ 53 w 156"/>
                <a:gd name="T5" fmla="*/ 227 h 751"/>
                <a:gd name="T6" fmla="*/ 42 w 156"/>
                <a:gd name="T7" fmla="*/ 293 h 751"/>
                <a:gd name="T8" fmla="*/ 30 w 156"/>
                <a:gd name="T9" fmla="*/ 376 h 751"/>
                <a:gd name="T10" fmla="*/ 0 w 156"/>
                <a:gd name="T11" fmla="*/ 323 h 751"/>
                <a:gd name="T12" fmla="*/ 9 w 156"/>
                <a:gd name="T13" fmla="*/ 278 h 751"/>
                <a:gd name="T14" fmla="*/ 24 w 156"/>
                <a:gd name="T15" fmla="*/ 222 h 751"/>
                <a:gd name="T16" fmla="*/ 41 w 156"/>
                <a:gd name="T17" fmla="*/ 18 h 751"/>
                <a:gd name="T18" fmla="*/ 47 w 156"/>
                <a:gd name="T19" fmla="*/ 4 h 751"/>
                <a:gd name="T20" fmla="*/ 59 w 156"/>
                <a:gd name="T21" fmla="*/ 0 h 751"/>
                <a:gd name="T22" fmla="*/ 78 w 156"/>
                <a:gd name="T23" fmla="*/ 18 h 751"/>
                <a:gd name="T24" fmla="*/ 78 w 156"/>
                <a:gd name="T25" fmla="*/ 18 h 7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6"/>
                <a:gd name="T40" fmla="*/ 0 h 751"/>
                <a:gd name="T41" fmla="*/ 156 w 156"/>
                <a:gd name="T42" fmla="*/ 751 h 7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6" h="751">
                  <a:moveTo>
                    <a:pt x="156" y="35"/>
                  </a:moveTo>
                  <a:lnTo>
                    <a:pt x="138" y="244"/>
                  </a:lnTo>
                  <a:lnTo>
                    <a:pt x="106" y="453"/>
                  </a:lnTo>
                  <a:lnTo>
                    <a:pt x="85" y="586"/>
                  </a:lnTo>
                  <a:lnTo>
                    <a:pt x="60" y="751"/>
                  </a:lnTo>
                  <a:lnTo>
                    <a:pt x="0" y="645"/>
                  </a:lnTo>
                  <a:lnTo>
                    <a:pt x="17" y="555"/>
                  </a:lnTo>
                  <a:lnTo>
                    <a:pt x="49" y="443"/>
                  </a:lnTo>
                  <a:lnTo>
                    <a:pt x="83" y="35"/>
                  </a:lnTo>
                  <a:lnTo>
                    <a:pt x="95" y="8"/>
                  </a:lnTo>
                  <a:lnTo>
                    <a:pt x="119" y="0"/>
                  </a:lnTo>
                  <a:lnTo>
                    <a:pt x="156"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07" name="Freeform 34"/>
            <p:cNvSpPr>
              <a:spLocks/>
            </p:cNvSpPr>
            <p:nvPr/>
          </p:nvSpPr>
          <p:spPr bwMode="auto">
            <a:xfrm>
              <a:off x="3035" y="2486"/>
              <a:ext cx="36" cy="126"/>
            </a:xfrm>
            <a:custGeom>
              <a:avLst/>
              <a:gdLst>
                <a:gd name="T0" fmla="*/ 36 w 70"/>
                <a:gd name="T1" fmla="*/ 15 h 253"/>
                <a:gd name="T2" fmla="*/ 26 w 70"/>
                <a:gd name="T3" fmla="*/ 48 h 253"/>
                <a:gd name="T4" fmla="*/ 16 w 70"/>
                <a:gd name="T5" fmla="*/ 119 h 253"/>
                <a:gd name="T6" fmla="*/ 9 w 70"/>
                <a:gd name="T7" fmla="*/ 126 h 253"/>
                <a:gd name="T8" fmla="*/ 2 w 70"/>
                <a:gd name="T9" fmla="*/ 119 h 253"/>
                <a:gd name="T10" fmla="*/ 0 w 70"/>
                <a:gd name="T11" fmla="*/ 46 h 253"/>
                <a:gd name="T12" fmla="*/ 13 w 70"/>
                <a:gd name="T13" fmla="*/ 6 h 253"/>
                <a:gd name="T14" fmla="*/ 21 w 70"/>
                <a:gd name="T15" fmla="*/ 0 h 253"/>
                <a:gd name="T16" fmla="*/ 29 w 70"/>
                <a:gd name="T17" fmla="*/ 0 h 253"/>
                <a:gd name="T18" fmla="*/ 36 w 70"/>
                <a:gd name="T19" fmla="*/ 15 h 253"/>
                <a:gd name="T20" fmla="*/ 36 w 70"/>
                <a:gd name="T21" fmla="*/ 15 h 253"/>
                <a:gd name="T22" fmla="*/ 36 w 70"/>
                <a:gd name="T23" fmla="*/ 15 h 2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253"/>
                <a:gd name="T38" fmla="*/ 70 w 70"/>
                <a:gd name="T39" fmla="*/ 253 h 2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253">
                  <a:moveTo>
                    <a:pt x="70" y="30"/>
                  </a:moveTo>
                  <a:lnTo>
                    <a:pt x="51" y="97"/>
                  </a:lnTo>
                  <a:lnTo>
                    <a:pt x="32" y="239"/>
                  </a:lnTo>
                  <a:lnTo>
                    <a:pt x="17" y="253"/>
                  </a:lnTo>
                  <a:lnTo>
                    <a:pt x="4" y="238"/>
                  </a:lnTo>
                  <a:lnTo>
                    <a:pt x="0" y="93"/>
                  </a:lnTo>
                  <a:lnTo>
                    <a:pt x="26" y="13"/>
                  </a:lnTo>
                  <a:lnTo>
                    <a:pt x="40" y="0"/>
                  </a:lnTo>
                  <a:lnTo>
                    <a:pt x="57" y="0"/>
                  </a:lnTo>
                  <a:lnTo>
                    <a:pt x="7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08" name="Freeform 35"/>
            <p:cNvSpPr>
              <a:spLocks/>
            </p:cNvSpPr>
            <p:nvPr/>
          </p:nvSpPr>
          <p:spPr bwMode="auto">
            <a:xfrm>
              <a:off x="3050" y="2469"/>
              <a:ext cx="384" cy="32"/>
            </a:xfrm>
            <a:custGeom>
              <a:avLst/>
              <a:gdLst>
                <a:gd name="T0" fmla="*/ 11 w 768"/>
                <a:gd name="T1" fmla="*/ 9 h 64"/>
                <a:gd name="T2" fmla="*/ 137 w 768"/>
                <a:gd name="T3" fmla="*/ 0 h 64"/>
                <a:gd name="T4" fmla="*/ 264 w 768"/>
                <a:gd name="T5" fmla="*/ 3 h 64"/>
                <a:gd name="T6" fmla="*/ 378 w 768"/>
                <a:gd name="T7" fmla="*/ 18 h 64"/>
                <a:gd name="T8" fmla="*/ 384 w 768"/>
                <a:gd name="T9" fmla="*/ 25 h 64"/>
                <a:gd name="T10" fmla="*/ 377 w 768"/>
                <a:gd name="T11" fmla="*/ 32 h 64"/>
                <a:gd name="T12" fmla="*/ 263 w 768"/>
                <a:gd name="T13" fmla="*/ 32 h 64"/>
                <a:gd name="T14" fmla="*/ 138 w 768"/>
                <a:gd name="T15" fmla="*/ 25 h 64"/>
                <a:gd name="T16" fmla="*/ 14 w 768"/>
                <a:gd name="T17" fmla="*/ 32 h 64"/>
                <a:gd name="T18" fmla="*/ 0 w 768"/>
                <a:gd name="T19" fmla="*/ 22 h 64"/>
                <a:gd name="T20" fmla="*/ 2 w 768"/>
                <a:gd name="T21" fmla="*/ 14 h 64"/>
                <a:gd name="T22" fmla="*/ 11 w 768"/>
                <a:gd name="T23" fmla="*/ 9 h 64"/>
                <a:gd name="T24" fmla="*/ 11 w 768"/>
                <a:gd name="T25" fmla="*/ 9 h 64"/>
                <a:gd name="T26" fmla="*/ 11 w 768"/>
                <a:gd name="T27" fmla="*/ 9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64"/>
                <a:gd name="T44" fmla="*/ 768 w 768"/>
                <a:gd name="T45" fmla="*/ 64 h 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09" name="Freeform 36"/>
            <p:cNvSpPr>
              <a:spLocks/>
            </p:cNvSpPr>
            <p:nvPr/>
          </p:nvSpPr>
          <p:spPr bwMode="auto">
            <a:xfrm>
              <a:off x="3183" y="2537"/>
              <a:ext cx="217" cy="63"/>
            </a:xfrm>
            <a:custGeom>
              <a:avLst/>
              <a:gdLst>
                <a:gd name="T0" fmla="*/ 20 w 436"/>
                <a:gd name="T1" fmla="*/ 15 h 125"/>
                <a:gd name="T2" fmla="*/ 15 w 436"/>
                <a:gd name="T3" fmla="*/ 46 h 125"/>
                <a:gd name="T4" fmla="*/ 36 w 436"/>
                <a:gd name="T5" fmla="*/ 35 h 125"/>
                <a:gd name="T6" fmla="*/ 47 w 436"/>
                <a:gd name="T7" fmla="*/ 15 h 125"/>
                <a:gd name="T8" fmla="*/ 50 w 436"/>
                <a:gd name="T9" fmla="*/ 5 h 125"/>
                <a:gd name="T10" fmla="*/ 61 w 436"/>
                <a:gd name="T11" fmla="*/ 1 h 125"/>
                <a:gd name="T12" fmla="*/ 98 w 436"/>
                <a:gd name="T13" fmla="*/ 0 h 125"/>
                <a:gd name="T14" fmla="*/ 172 w 436"/>
                <a:gd name="T15" fmla="*/ 0 h 125"/>
                <a:gd name="T16" fmla="*/ 210 w 436"/>
                <a:gd name="T17" fmla="*/ 9 h 125"/>
                <a:gd name="T18" fmla="*/ 217 w 436"/>
                <a:gd name="T19" fmla="*/ 15 h 125"/>
                <a:gd name="T20" fmla="*/ 210 w 436"/>
                <a:gd name="T21" fmla="*/ 22 h 125"/>
                <a:gd name="T22" fmla="*/ 172 w 436"/>
                <a:gd name="T23" fmla="*/ 33 h 125"/>
                <a:gd name="T24" fmla="*/ 98 w 436"/>
                <a:gd name="T25" fmla="*/ 33 h 125"/>
                <a:gd name="T26" fmla="*/ 72 w 436"/>
                <a:gd name="T27" fmla="*/ 32 h 125"/>
                <a:gd name="T28" fmla="*/ 62 w 436"/>
                <a:gd name="T29" fmla="*/ 46 h 125"/>
                <a:gd name="T30" fmla="*/ 46 w 436"/>
                <a:gd name="T31" fmla="*/ 55 h 125"/>
                <a:gd name="T32" fmla="*/ 8 w 436"/>
                <a:gd name="T33" fmla="*/ 63 h 125"/>
                <a:gd name="T34" fmla="*/ 0 w 436"/>
                <a:gd name="T35" fmla="*/ 56 h 125"/>
                <a:gd name="T36" fmla="*/ 7 w 436"/>
                <a:gd name="T37" fmla="*/ 10 h 125"/>
                <a:gd name="T38" fmla="*/ 16 w 436"/>
                <a:gd name="T39" fmla="*/ 6 h 125"/>
                <a:gd name="T40" fmla="*/ 20 w 436"/>
                <a:gd name="T41" fmla="*/ 15 h 125"/>
                <a:gd name="T42" fmla="*/ 20 w 436"/>
                <a:gd name="T43" fmla="*/ 15 h 125"/>
                <a:gd name="T44" fmla="*/ 20 w 436"/>
                <a:gd name="T45" fmla="*/ 15 h 1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36"/>
                <a:gd name="T70" fmla="*/ 0 h 125"/>
                <a:gd name="T71" fmla="*/ 436 w 436"/>
                <a:gd name="T72" fmla="*/ 125 h 1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36" h="125">
                  <a:moveTo>
                    <a:pt x="40" y="30"/>
                  </a:moveTo>
                  <a:lnTo>
                    <a:pt x="31" y="91"/>
                  </a:lnTo>
                  <a:lnTo>
                    <a:pt x="73" y="70"/>
                  </a:lnTo>
                  <a:lnTo>
                    <a:pt x="94" y="30"/>
                  </a:lnTo>
                  <a:lnTo>
                    <a:pt x="101" y="9"/>
                  </a:lnTo>
                  <a:lnTo>
                    <a:pt x="122" y="1"/>
                  </a:lnTo>
                  <a:lnTo>
                    <a:pt x="196" y="0"/>
                  </a:lnTo>
                  <a:lnTo>
                    <a:pt x="345" y="0"/>
                  </a:lnTo>
                  <a:lnTo>
                    <a:pt x="421" y="17"/>
                  </a:lnTo>
                  <a:lnTo>
                    <a:pt x="436" y="30"/>
                  </a:lnTo>
                  <a:lnTo>
                    <a:pt x="421" y="43"/>
                  </a:lnTo>
                  <a:lnTo>
                    <a:pt x="345" y="66"/>
                  </a:lnTo>
                  <a:lnTo>
                    <a:pt x="196" y="66"/>
                  </a:lnTo>
                  <a:lnTo>
                    <a:pt x="145" y="64"/>
                  </a:lnTo>
                  <a:lnTo>
                    <a:pt x="124" y="91"/>
                  </a:lnTo>
                  <a:lnTo>
                    <a:pt x="92" y="110"/>
                  </a:lnTo>
                  <a:lnTo>
                    <a:pt x="16" y="125"/>
                  </a:lnTo>
                  <a:lnTo>
                    <a:pt x="0" y="112"/>
                  </a:lnTo>
                  <a:lnTo>
                    <a:pt x="14" y="19"/>
                  </a:lnTo>
                  <a:lnTo>
                    <a:pt x="33" y="11"/>
                  </a:lnTo>
                  <a:lnTo>
                    <a:pt x="4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10" name="Freeform 37"/>
            <p:cNvSpPr>
              <a:spLocks/>
            </p:cNvSpPr>
            <p:nvPr/>
          </p:nvSpPr>
          <p:spPr bwMode="auto">
            <a:xfrm>
              <a:off x="2192" y="2575"/>
              <a:ext cx="1173" cy="83"/>
            </a:xfrm>
            <a:custGeom>
              <a:avLst/>
              <a:gdLst>
                <a:gd name="T0" fmla="*/ 8 w 2345"/>
                <a:gd name="T1" fmla="*/ 0 h 165"/>
                <a:gd name="T2" fmla="*/ 298 w 2345"/>
                <a:gd name="T3" fmla="*/ 10 h 165"/>
                <a:gd name="T4" fmla="*/ 852 w 2345"/>
                <a:gd name="T5" fmla="*/ 32 h 165"/>
                <a:gd name="T6" fmla="*/ 1012 w 2345"/>
                <a:gd name="T7" fmla="*/ 38 h 165"/>
                <a:gd name="T8" fmla="*/ 1156 w 2345"/>
                <a:gd name="T9" fmla="*/ 48 h 165"/>
                <a:gd name="T10" fmla="*/ 1169 w 2345"/>
                <a:gd name="T11" fmla="*/ 52 h 165"/>
                <a:gd name="T12" fmla="*/ 1173 w 2345"/>
                <a:gd name="T13" fmla="*/ 65 h 165"/>
                <a:gd name="T14" fmla="*/ 1169 w 2345"/>
                <a:gd name="T15" fmla="*/ 77 h 165"/>
                <a:gd name="T16" fmla="*/ 1156 w 2345"/>
                <a:gd name="T17" fmla="*/ 83 h 165"/>
                <a:gd name="T18" fmla="*/ 1010 w 2345"/>
                <a:gd name="T19" fmla="*/ 73 h 165"/>
                <a:gd name="T20" fmla="*/ 849 w 2345"/>
                <a:gd name="T21" fmla="*/ 68 h 165"/>
                <a:gd name="T22" fmla="*/ 296 w 2345"/>
                <a:gd name="T23" fmla="*/ 35 h 165"/>
                <a:gd name="T24" fmla="*/ 151 w 2345"/>
                <a:gd name="T25" fmla="*/ 22 h 165"/>
                <a:gd name="T26" fmla="*/ 8 w 2345"/>
                <a:gd name="T27" fmla="*/ 14 h 165"/>
                <a:gd name="T28" fmla="*/ 0 w 2345"/>
                <a:gd name="T29" fmla="*/ 7 h 165"/>
                <a:gd name="T30" fmla="*/ 8 w 2345"/>
                <a:gd name="T31" fmla="*/ 0 h 165"/>
                <a:gd name="T32" fmla="*/ 8 w 2345"/>
                <a:gd name="T33" fmla="*/ 0 h 165"/>
                <a:gd name="T34" fmla="*/ 8 w 2345"/>
                <a:gd name="T35" fmla="*/ 0 h 1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45"/>
                <a:gd name="T55" fmla="*/ 0 h 165"/>
                <a:gd name="T56" fmla="*/ 2345 w 2345"/>
                <a:gd name="T57" fmla="*/ 165 h 1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45" h="165">
                  <a:moveTo>
                    <a:pt x="15" y="0"/>
                  </a:moveTo>
                  <a:lnTo>
                    <a:pt x="595" y="19"/>
                  </a:lnTo>
                  <a:lnTo>
                    <a:pt x="1703" y="64"/>
                  </a:lnTo>
                  <a:lnTo>
                    <a:pt x="2024" y="76"/>
                  </a:lnTo>
                  <a:lnTo>
                    <a:pt x="2311" y="95"/>
                  </a:lnTo>
                  <a:lnTo>
                    <a:pt x="2338" y="104"/>
                  </a:lnTo>
                  <a:lnTo>
                    <a:pt x="2345" y="129"/>
                  </a:lnTo>
                  <a:lnTo>
                    <a:pt x="2338" y="154"/>
                  </a:lnTo>
                  <a:lnTo>
                    <a:pt x="2311" y="165"/>
                  </a:lnTo>
                  <a:lnTo>
                    <a:pt x="2019" y="146"/>
                  </a:lnTo>
                  <a:lnTo>
                    <a:pt x="1697" y="135"/>
                  </a:lnTo>
                  <a:lnTo>
                    <a:pt x="591" y="70"/>
                  </a:lnTo>
                  <a:lnTo>
                    <a:pt x="302" y="43"/>
                  </a:lnTo>
                  <a:lnTo>
                    <a:pt x="15" y="28"/>
                  </a:lnTo>
                  <a:lnTo>
                    <a:pt x="0" y="13"/>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11" name="Freeform 38"/>
            <p:cNvSpPr>
              <a:spLocks/>
            </p:cNvSpPr>
            <p:nvPr/>
          </p:nvSpPr>
          <p:spPr bwMode="auto">
            <a:xfrm>
              <a:off x="2017" y="2825"/>
              <a:ext cx="1069" cy="64"/>
            </a:xfrm>
            <a:custGeom>
              <a:avLst/>
              <a:gdLst>
                <a:gd name="T0" fmla="*/ 12 w 2137"/>
                <a:gd name="T1" fmla="*/ 3 h 127"/>
                <a:gd name="T2" fmla="*/ 205 w 2137"/>
                <a:gd name="T3" fmla="*/ 0 h 127"/>
                <a:gd name="T4" fmla="*/ 524 w 2137"/>
                <a:gd name="T5" fmla="*/ 11 h 127"/>
                <a:gd name="T6" fmla="*/ 673 w 2137"/>
                <a:gd name="T7" fmla="*/ 20 h 127"/>
                <a:gd name="T8" fmla="*/ 842 w 2137"/>
                <a:gd name="T9" fmla="*/ 28 h 127"/>
                <a:gd name="T10" fmla="*/ 953 w 2137"/>
                <a:gd name="T11" fmla="*/ 35 h 127"/>
                <a:gd name="T12" fmla="*/ 1062 w 2137"/>
                <a:gd name="T13" fmla="*/ 41 h 127"/>
                <a:gd name="T14" fmla="*/ 1069 w 2137"/>
                <a:gd name="T15" fmla="*/ 48 h 127"/>
                <a:gd name="T16" fmla="*/ 1062 w 2137"/>
                <a:gd name="T17" fmla="*/ 55 h 127"/>
                <a:gd name="T18" fmla="*/ 952 w 2137"/>
                <a:gd name="T19" fmla="*/ 60 h 127"/>
                <a:gd name="T20" fmla="*/ 841 w 2137"/>
                <a:gd name="T21" fmla="*/ 64 h 127"/>
                <a:gd name="T22" fmla="*/ 523 w 2137"/>
                <a:gd name="T23" fmla="*/ 48 h 127"/>
                <a:gd name="T24" fmla="*/ 374 w 2137"/>
                <a:gd name="T25" fmla="*/ 40 h 127"/>
                <a:gd name="T26" fmla="*/ 205 w 2137"/>
                <a:gd name="T27" fmla="*/ 37 h 127"/>
                <a:gd name="T28" fmla="*/ 12 w 2137"/>
                <a:gd name="T29" fmla="*/ 28 h 127"/>
                <a:gd name="T30" fmla="*/ 0 w 2137"/>
                <a:gd name="T31" fmla="*/ 15 h 127"/>
                <a:gd name="T32" fmla="*/ 3 w 2137"/>
                <a:gd name="T33" fmla="*/ 7 h 127"/>
                <a:gd name="T34" fmla="*/ 12 w 2137"/>
                <a:gd name="T35" fmla="*/ 3 h 127"/>
                <a:gd name="T36" fmla="*/ 12 w 2137"/>
                <a:gd name="T37" fmla="*/ 3 h 127"/>
                <a:gd name="T38" fmla="*/ 12 w 2137"/>
                <a:gd name="T39" fmla="*/ 3 h 1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37"/>
                <a:gd name="T61" fmla="*/ 0 h 127"/>
                <a:gd name="T62" fmla="*/ 2137 w 2137"/>
                <a:gd name="T63" fmla="*/ 127 h 1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37" h="127">
                  <a:moveTo>
                    <a:pt x="23" y="5"/>
                  </a:moveTo>
                  <a:lnTo>
                    <a:pt x="409" y="0"/>
                  </a:lnTo>
                  <a:lnTo>
                    <a:pt x="1047" y="22"/>
                  </a:lnTo>
                  <a:lnTo>
                    <a:pt x="1346" y="39"/>
                  </a:lnTo>
                  <a:lnTo>
                    <a:pt x="1684" y="55"/>
                  </a:lnTo>
                  <a:lnTo>
                    <a:pt x="1905" y="70"/>
                  </a:lnTo>
                  <a:lnTo>
                    <a:pt x="2123" y="81"/>
                  </a:lnTo>
                  <a:lnTo>
                    <a:pt x="2137" y="95"/>
                  </a:lnTo>
                  <a:lnTo>
                    <a:pt x="2123" y="110"/>
                  </a:lnTo>
                  <a:lnTo>
                    <a:pt x="1903" y="119"/>
                  </a:lnTo>
                  <a:lnTo>
                    <a:pt x="1682" y="127"/>
                  </a:lnTo>
                  <a:lnTo>
                    <a:pt x="1045" y="95"/>
                  </a:lnTo>
                  <a:lnTo>
                    <a:pt x="747" y="79"/>
                  </a:lnTo>
                  <a:lnTo>
                    <a:pt x="409" y="74"/>
                  </a:lnTo>
                  <a:lnTo>
                    <a:pt x="24" y="55"/>
                  </a:lnTo>
                  <a:lnTo>
                    <a:pt x="0" y="30"/>
                  </a:lnTo>
                  <a:lnTo>
                    <a:pt x="5" y="13"/>
                  </a:lnTo>
                  <a:lnTo>
                    <a:pt x="2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12" name="Freeform 39"/>
            <p:cNvSpPr>
              <a:spLocks/>
            </p:cNvSpPr>
            <p:nvPr/>
          </p:nvSpPr>
          <p:spPr bwMode="auto">
            <a:xfrm>
              <a:off x="3397" y="2645"/>
              <a:ext cx="142" cy="211"/>
            </a:xfrm>
            <a:custGeom>
              <a:avLst/>
              <a:gdLst>
                <a:gd name="T0" fmla="*/ 12 w 285"/>
                <a:gd name="T1" fmla="*/ 4 h 422"/>
                <a:gd name="T2" fmla="*/ 26 w 285"/>
                <a:gd name="T3" fmla="*/ 35 h 422"/>
                <a:gd name="T4" fmla="*/ 41 w 285"/>
                <a:gd name="T5" fmla="*/ 60 h 422"/>
                <a:gd name="T6" fmla="*/ 58 w 285"/>
                <a:gd name="T7" fmla="*/ 85 h 422"/>
                <a:gd name="T8" fmla="*/ 80 w 285"/>
                <a:gd name="T9" fmla="*/ 111 h 422"/>
                <a:gd name="T10" fmla="*/ 142 w 285"/>
                <a:gd name="T11" fmla="*/ 195 h 422"/>
                <a:gd name="T12" fmla="*/ 139 w 285"/>
                <a:gd name="T13" fmla="*/ 208 h 422"/>
                <a:gd name="T14" fmla="*/ 128 w 285"/>
                <a:gd name="T15" fmla="*/ 211 h 422"/>
                <a:gd name="T16" fmla="*/ 112 w 285"/>
                <a:gd name="T17" fmla="*/ 197 h 422"/>
                <a:gd name="T18" fmla="*/ 106 w 285"/>
                <a:gd name="T19" fmla="*/ 175 h 422"/>
                <a:gd name="T20" fmla="*/ 94 w 285"/>
                <a:gd name="T21" fmla="*/ 158 h 422"/>
                <a:gd name="T22" fmla="*/ 62 w 285"/>
                <a:gd name="T23" fmla="*/ 125 h 422"/>
                <a:gd name="T24" fmla="*/ 26 w 285"/>
                <a:gd name="T25" fmla="*/ 71 h 422"/>
                <a:gd name="T26" fmla="*/ 0 w 285"/>
                <a:gd name="T27" fmla="*/ 10 h 422"/>
                <a:gd name="T28" fmla="*/ 4 w 285"/>
                <a:gd name="T29" fmla="*/ 0 h 422"/>
                <a:gd name="T30" fmla="*/ 12 w 285"/>
                <a:gd name="T31" fmla="*/ 4 h 422"/>
                <a:gd name="T32" fmla="*/ 12 w 285"/>
                <a:gd name="T33" fmla="*/ 4 h 422"/>
                <a:gd name="T34" fmla="*/ 12 w 285"/>
                <a:gd name="T35" fmla="*/ 4 h 4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5"/>
                <a:gd name="T55" fmla="*/ 0 h 422"/>
                <a:gd name="T56" fmla="*/ 285 w 285"/>
                <a:gd name="T57" fmla="*/ 422 h 4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5" h="422">
                  <a:moveTo>
                    <a:pt x="25" y="8"/>
                  </a:moveTo>
                  <a:lnTo>
                    <a:pt x="53" y="69"/>
                  </a:lnTo>
                  <a:lnTo>
                    <a:pt x="82" y="120"/>
                  </a:lnTo>
                  <a:lnTo>
                    <a:pt x="116" y="170"/>
                  </a:lnTo>
                  <a:lnTo>
                    <a:pt x="160" y="223"/>
                  </a:lnTo>
                  <a:lnTo>
                    <a:pt x="285" y="390"/>
                  </a:lnTo>
                  <a:lnTo>
                    <a:pt x="278" y="415"/>
                  </a:lnTo>
                  <a:lnTo>
                    <a:pt x="257" y="422"/>
                  </a:lnTo>
                  <a:lnTo>
                    <a:pt x="225" y="394"/>
                  </a:lnTo>
                  <a:lnTo>
                    <a:pt x="213" y="350"/>
                  </a:lnTo>
                  <a:lnTo>
                    <a:pt x="188" y="316"/>
                  </a:lnTo>
                  <a:lnTo>
                    <a:pt x="124" y="251"/>
                  </a:lnTo>
                  <a:lnTo>
                    <a:pt x="52" y="141"/>
                  </a:lnTo>
                  <a:lnTo>
                    <a:pt x="0" y="19"/>
                  </a:lnTo>
                  <a:lnTo>
                    <a:pt x="8" y="0"/>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13" name="Freeform 40"/>
            <p:cNvSpPr>
              <a:spLocks/>
            </p:cNvSpPr>
            <p:nvPr/>
          </p:nvSpPr>
          <p:spPr bwMode="auto">
            <a:xfrm>
              <a:off x="3462" y="2876"/>
              <a:ext cx="82" cy="80"/>
            </a:xfrm>
            <a:custGeom>
              <a:avLst/>
              <a:gdLst>
                <a:gd name="T0" fmla="*/ 82 w 164"/>
                <a:gd name="T1" fmla="*/ 10 h 162"/>
                <a:gd name="T2" fmla="*/ 68 w 164"/>
                <a:gd name="T3" fmla="*/ 30 h 162"/>
                <a:gd name="T4" fmla="*/ 53 w 164"/>
                <a:gd name="T5" fmla="*/ 47 h 162"/>
                <a:gd name="T6" fmla="*/ 21 w 164"/>
                <a:gd name="T7" fmla="*/ 80 h 162"/>
                <a:gd name="T8" fmla="*/ 3 w 164"/>
                <a:gd name="T9" fmla="*/ 80 h 162"/>
                <a:gd name="T10" fmla="*/ 0 w 164"/>
                <a:gd name="T11" fmla="*/ 73 h 162"/>
                <a:gd name="T12" fmla="*/ 3 w 164"/>
                <a:gd name="T13" fmla="*/ 63 h 162"/>
                <a:gd name="T14" fmla="*/ 70 w 164"/>
                <a:gd name="T15" fmla="*/ 2 h 162"/>
                <a:gd name="T16" fmla="*/ 80 w 164"/>
                <a:gd name="T17" fmla="*/ 0 h 162"/>
                <a:gd name="T18" fmla="*/ 82 w 164"/>
                <a:gd name="T19" fmla="*/ 10 h 162"/>
                <a:gd name="T20" fmla="*/ 82 w 164"/>
                <a:gd name="T21" fmla="*/ 10 h 162"/>
                <a:gd name="T22" fmla="*/ 82 w 164"/>
                <a:gd name="T23" fmla="*/ 10 h 1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4"/>
                <a:gd name="T37" fmla="*/ 0 h 162"/>
                <a:gd name="T38" fmla="*/ 164 w 164"/>
                <a:gd name="T39" fmla="*/ 162 h 1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4" h="162">
                  <a:moveTo>
                    <a:pt x="164" y="21"/>
                  </a:moveTo>
                  <a:lnTo>
                    <a:pt x="135" y="61"/>
                  </a:lnTo>
                  <a:lnTo>
                    <a:pt x="107" y="95"/>
                  </a:lnTo>
                  <a:lnTo>
                    <a:pt x="42" y="162"/>
                  </a:lnTo>
                  <a:lnTo>
                    <a:pt x="6" y="162"/>
                  </a:lnTo>
                  <a:lnTo>
                    <a:pt x="0" y="147"/>
                  </a:lnTo>
                  <a:lnTo>
                    <a:pt x="6" y="128"/>
                  </a:lnTo>
                  <a:lnTo>
                    <a:pt x="139" y="4"/>
                  </a:lnTo>
                  <a:lnTo>
                    <a:pt x="160" y="0"/>
                  </a:lnTo>
                  <a:lnTo>
                    <a:pt x="1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14" name="Freeform 41"/>
            <p:cNvSpPr>
              <a:spLocks/>
            </p:cNvSpPr>
            <p:nvPr/>
          </p:nvSpPr>
          <p:spPr bwMode="auto">
            <a:xfrm>
              <a:off x="1989" y="2906"/>
              <a:ext cx="1500" cy="61"/>
            </a:xfrm>
            <a:custGeom>
              <a:avLst/>
              <a:gdLst>
                <a:gd name="T0" fmla="*/ 12 w 3000"/>
                <a:gd name="T1" fmla="*/ 11 h 122"/>
                <a:gd name="T2" fmla="*/ 95 w 3000"/>
                <a:gd name="T3" fmla="*/ 17 h 122"/>
                <a:gd name="T4" fmla="*/ 162 w 3000"/>
                <a:gd name="T5" fmla="*/ 8 h 122"/>
                <a:gd name="T6" fmla="*/ 219 w 3000"/>
                <a:gd name="T7" fmla="*/ 2 h 122"/>
                <a:gd name="T8" fmla="*/ 344 w 3000"/>
                <a:gd name="T9" fmla="*/ 0 h 122"/>
                <a:gd name="T10" fmla="*/ 396 w 3000"/>
                <a:gd name="T11" fmla="*/ 0 h 122"/>
                <a:gd name="T12" fmla="*/ 945 w 3000"/>
                <a:gd name="T13" fmla="*/ 11 h 122"/>
                <a:gd name="T14" fmla="*/ 991 w 3000"/>
                <a:gd name="T15" fmla="*/ 12 h 122"/>
                <a:gd name="T16" fmla="*/ 1015 w 3000"/>
                <a:gd name="T17" fmla="*/ 13 h 122"/>
                <a:gd name="T18" fmla="*/ 1150 w 3000"/>
                <a:gd name="T19" fmla="*/ 16 h 122"/>
                <a:gd name="T20" fmla="*/ 1173 w 3000"/>
                <a:gd name="T21" fmla="*/ 20 h 122"/>
                <a:gd name="T22" fmla="*/ 1464 w 3000"/>
                <a:gd name="T23" fmla="*/ 31 h 122"/>
                <a:gd name="T24" fmla="*/ 1500 w 3000"/>
                <a:gd name="T25" fmla="*/ 31 h 122"/>
                <a:gd name="T26" fmla="*/ 1487 w 3000"/>
                <a:gd name="T27" fmla="*/ 56 h 122"/>
                <a:gd name="T28" fmla="*/ 1464 w 3000"/>
                <a:gd name="T29" fmla="*/ 61 h 122"/>
                <a:gd name="T30" fmla="*/ 1318 w 3000"/>
                <a:gd name="T31" fmla="*/ 54 h 122"/>
                <a:gd name="T32" fmla="*/ 1172 w 3000"/>
                <a:gd name="T33" fmla="*/ 46 h 122"/>
                <a:gd name="T34" fmla="*/ 1148 w 3000"/>
                <a:gd name="T35" fmla="*/ 45 h 122"/>
                <a:gd name="T36" fmla="*/ 1013 w 3000"/>
                <a:gd name="T37" fmla="*/ 41 h 122"/>
                <a:gd name="T38" fmla="*/ 990 w 3000"/>
                <a:gd name="T39" fmla="*/ 37 h 122"/>
                <a:gd name="T40" fmla="*/ 945 w 3000"/>
                <a:gd name="T41" fmla="*/ 39 h 122"/>
                <a:gd name="T42" fmla="*/ 396 w 3000"/>
                <a:gd name="T43" fmla="*/ 28 h 122"/>
                <a:gd name="T44" fmla="*/ 344 w 3000"/>
                <a:gd name="T45" fmla="*/ 28 h 122"/>
                <a:gd name="T46" fmla="*/ 220 w 3000"/>
                <a:gd name="T47" fmla="*/ 23 h 122"/>
                <a:gd name="T48" fmla="*/ 97 w 3000"/>
                <a:gd name="T49" fmla="*/ 31 h 122"/>
                <a:gd name="T50" fmla="*/ 9 w 3000"/>
                <a:gd name="T51" fmla="*/ 31 h 122"/>
                <a:gd name="T52" fmla="*/ 0 w 3000"/>
                <a:gd name="T53" fmla="*/ 19 h 122"/>
                <a:gd name="T54" fmla="*/ 3 w 3000"/>
                <a:gd name="T55" fmla="*/ 13 h 122"/>
                <a:gd name="T56" fmla="*/ 12 w 3000"/>
                <a:gd name="T57" fmla="*/ 11 h 122"/>
                <a:gd name="T58" fmla="*/ 12 w 3000"/>
                <a:gd name="T59" fmla="*/ 11 h 122"/>
                <a:gd name="T60" fmla="*/ 12 w 3000"/>
                <a:gd name="T61" fmla="*/ 11 h 12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00"/>
                <a:gd name="T94" fmla="*/ 0 h 122"/>
                <a:gd name="T95" fmla="*/ 3000 w 3000"/>
                <a:gd name="T96" fmla="*/ 122 h 12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00" h="122">
                  <a:moveTo>
                    <a:pt x="24" y="21"/>
                  </a:moveTo>
                  <a:lnTo>
                    <a:pt x="190" y="34"/>
                  </a:lnTo>
                  <a:lnTo>
                    <a:pt x="323" y="15"/>
                  </a:lnTo>
                  <a:lnTo>
                    <a:pt x="439" y="4"/>
                  </a:lnTo>
                  <a:lnTo>
                    <a:pt x="688" y="0"/>
                  </a:lnTo>
                  <a:lnTo>
                    <a:pt x="792" y="0"/>
                  </a:lnTo>
                  <a:lnTo>
                    <a:pt x="1891" y="21"/>
                  </a:lnTo>
                  <a:lnTo>
                    <a:pt x="1983" y="23"/>
                  </a:lnTo>
                  <a:lnTo>
                    <a:pt x="2030" y="25"/>
                  </a:lnTo>
                  <a:lnTo>
                    <a:pt x="2300" y="32"/>
                  </a:lnTo>
                  <a:lnTo>
                    <a:pt x="2346" y="40"/>
                  </a:lnTo>
                  <a:lnTo>
                    <a:pt x="2927" y="61"/>
                  </a:lnTo>
                  <a:lnTo>
                    <a:pt x="3000" y="61"/>
                  </a:lnTo>
                  <a:lnTo>
                    <a:pt x="2973" y="112"/>
                  </a:lnTo>
                  <a:lnTo>
                    <a:pt x="2927" y="122"/>
                  </a:lnTo>
                  <a:lnTo>
                    <a:pt x="2635" y="107"/>
                  </a:lnTo>
                  <a:lnTo>
                    <a:pt x="2344" y="91"/>
                  </a:lnTo>
                  <a:lnTo>
                    <a:pt x="2296" y="89"/>
                  </a:lnTo>
                  <a:lnTo>
                    <a:pt x="2026" y="82"/>
                  </a:lnTo>
                  <a:lnTo>
                    <a:pt x="1981" y="74"/>
                  </a:lnTo>
                  <a:lnTo>
                    <a:pt x="1891" y="78"/>
                  </a:lnTo>
                  <a:lnTo>
                    <a:pt x="792" y="55"/>
                  </a:lnTo>
                  <a:lnTo>
                    <a:pt x="688" y="55"/>
                  </a:lnTo>
                  <a:lnTo>
                    <a:pt x="441" y="46"/>
                  </a:lnTo>
                  <a:lnTo>
                    <a:pt x="194" y="63"/>
                  </a:lnTo>
                  <a:lnTo>
                    <a:pt x="17" y="63"/>
                  </a:lnTo>
                  <a:lnTo>
                    <a:pt x="0" y="38"/>
                  </a:lnTo>
                  <a:lnTo>
                    <a:pt x="7" y="25"/>
                  </a:lnTo>
                  <a:lnTo>
                    <a:pt x="2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15" name="Freeform 42"/>
            <p:cNvSpPr>
              <a:spLocks/>
            </p:cNvSpPr>
            <p:nvPr/>
          </p:nvSpPr>
          <p:spPr bwMode="auto">
            <a:xfrm>
              <a:off x="2271" y="2655"/>
              <a:ext cx="800" cy="84"/>
            </a:xfrm>
            <a:custGeom>
              <a:avLst/>
              <a:gdLst>
                <a:gd name="T0" fmla="*/ 15 w 1599"/>
                <a:gd name="T1" fmla="*/ 0 h 168"/>
                <a:gd name="T2" fmla="*/ 200 w 1599"/>
                <a:gd name="T3" fmla="*/ 7 h 168"/>
                <a:gd name="T4" fmla="*/ 322 w 1599"/>
                <a:gd name="T5" fmla="*/ 20 h 168"/>
                <a:gd name="T6" fmla="*/ 428 w 1599"/>
                <a:gd name="T7" fmla="*/ 29 h 168"/>
                <a:gd name="T8" fmla="*/ 657 w 1599"/>
                <a:gd name="T9" fmla="*/ 49 h 168"/>
                <a:gd name="T10" fmla="*/ 725 w 1599"/>
                <a:gd name="T11" fmla="*/ 60 h 168"/>
                <a:gd name="T12" fmla="*/ 793 w 1599"/>
                <a:gd name="T13" fmla="*/ 69 h 168"/>
                <a:gd name="T14" fmla="*/ 800 w 1599"/>
                <a:gd name="T15" fmla="*/ 76 h 168"/>
                <a:gd name="T16" fmla="*/ 793 w 1599"/>
                <a:gd name="T17" fmla="*/ 83 h 168"/>
                <a:gd name="T18" fmla="*/ 654 w 1599"/>
                <a:gd name="T19" fmla="*/ 84 h 168"/>
                <a:gd name="T20" fmla="*/ 196 w 1599"/>
                <a:gd name="T21" fmla="*/ 41 h 168"/>
                <a:gd name="T22" fmla="*/ 12 w 1599"/>
                <a:gd name="T23" fmla="*/ 26 h 168"/>
                <a:gd name="T24" fmla="*/ 0 w 1599"/>
                <a:gd name="T25" fmla="*/ 11 h 168"/>
                <a:gd name="T26" fmla="*/ 5 w 1599"/>
                <a:gd name="T27" fmla="*/ 2 h 168"/>
                <a:gd name="T28" fmla="*/ 15 w 1599"/>
                <a:gd name="T29" fmla="*/ 0 h 168"/>
                <a:gd name="T30" fmla="*/ 15 w 1599"/>
                <a:gd name="T31" fmla="*/ 0 h 168"/>
                <a:gd name="T32" fmla="*/ 15 w 1599"/>
                <a:gd name="T33" fmla="*/ 0 h 1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99"/>
                <a:gd name="T52" fmla="*/ 0 h 168"/>
                <a:gd name="T53" fmla="*/ 1599 w 1599"/>
                <a:gd name="T54" fmla="*/ 168 h 1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99" h="168">
                  <a:moveTo>
                    <a:pt x="29" y="0"/>
                  </a:moveTo>
                  <a:lnTo>
                    <a:pt x="400" y="15"/>
                  </a:lnTo>
                  <a:lnTo>
                    <a:pt x="643" y="40"/>
                  </a:lnTo>
                  <a:lnTo>
                    <a:pt x="856" y="59"/>
                  </a:lnTo>
                  <a:lnTo>
                    <a:pt x="1314" y="99"/>
                  </a:lnTo>
                  <a:lnTo>
                    <a:pt x="1449" y="120"/>
                  </a:lnTo>
                  <a:lnTo>
                    <a:pt x="1586" y="137"/>
                  </a:lnTo>
                  <a:lnTo>
                    <a:pt x="1599" y="152"/>
                  </a:lnTo>
                  <a:lnTo>
                    <a:pt x="1586" y="166"/>
                  </a:lnTo>
                  <a:lnTo>
                    <a:pt x="1308" y="168"/>
                  </a:lnTo>
                  <a:lnTo>
                    <a:pt x="392" y="82"/>
                  </a:lnTo>
                  <a:lnTo>
                    <a:pt x="23" y="52"/>
                  </a:lnTo>
                  <a:lnTo>
                    <a:pt x="0" y="23"/>
                  </a:lnTo>
                  <a:lnTo>
                    <a:pt x="10" y="4"/>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16" name="Freeform 43"/>
            <p:cNvSpPr>
              <a:spLocks/>
            </p:cNvSpPr>
            <p:nvPr/>
          </p:nvSpPr>
          <p:spPr bwMode="auto">
            <a:xfrm>
              <a:off x="2231" y="2731"/>
              <a:ext cx="582" cy="62"/>
            </a:xfrm>
            <a:custGeom>
              <a:avLst/>
              <a:gdLst>
                <a:gd name="T0" fmla="*/ 8 w 1163"/>
                <a:gd name="T1" fmla="*/ 0 h 124"/>
                <a:gd name="T2" fmla="*/ 183 w 1163"/>
                <a:gd name="T3" fmla="*/ 8 h 124"/>
                <a:gd name="T4" fmla="*/ 291 w 1163"/>
                <a:gd name="T5" fmla="*/ 17 h 124"/>
                <a:gd name="T6" fmla="*/ 433 w 1163"/>
                <a:gd name="T7" fmla="*/ 31 h 124"/>
                <a:gd name="T8" fmla="*/ 499 w 1163"/>
                <a:gd name="T9" fmla="*/ 40 h 124"/>
                <a:gd name="T10" fmla="*/ 575 w 1163"/>
                <a:gd name="T11" fmla="*/ 49 h 124"/>
                <a:gd name="T12" fmla="*/ 582 w 1163"/>
                <a:gd name="T13" fmla="*/ 56 h 124"/>
                <a:gd name="T14" fmla="*/ 574 w 1163"/>
                <a:gd name="T15" fmla="*/ 62 h 124"/>
                <a:gd name="T16" fmla="*/ 290 w 1163"/>
                <a:gd name="T17" fmla="*/ 47 h 124"/>
                <a:gd name="T18" fmla="*/ 181 w 1163"/>
                <a:gd name="T19" fmla="*/ 38 h 124"/>
                <a:gd name="T20" fmla="*/ 94 w 1163"/>
                <a:gd name="T21" fmla="*/ 23 h 124"/>
                <a:gd name="T22" fmla="*/ 8 w 1163"/>
                <a:gd name="T23" fmla="*/ 15 h 124"/>
                <a:gd name="T24" fmla="*/ 0 w 1163"/>
                <a:gd name="T25" fmla="*/ 7 h 124"/>
                <a:gd name="T26" fmla="*/ 8 w 1163"/>
                <a:gd name="T27" fmla="*/ 0 h 124"/>
                <a:gd name="T28" fmla="*/ 8 w 1163"/>
                <a:gd name="T29" fmla="*/ 0 h 124"/>
                <a:gd name="T30" fmla="*/ 8 w 1163"/>
                <a:gd name="T31" fmla="*/ 0 h 1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63"/>
                <a:gd name="T49" fmla="*/ 0 h 124"/>
                <a:gd name="T50" fmla="*/ 1163 w 1163"/>
                <a:gd name="T51" fmla="*/ 124 h 1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63" h="124">
                  <a:moveTo>
                    <a:pt x="15" y="0"/>
                  </a:moveTo>
                  <a:lnTo>
                    <a:pt x="366" y="16"/>
                  </a:lnTo>
                  <a:lnTo>
                    <a:pt x="581" y="33"/>
                  </a:lnTo>
                  <a:lnTo>
                    <a:pt x="866" y="61"/>
                  </a:lnTo>
                  <a:lnTo>
                    <a:pt x="998" y="80"/>
                  </a:lnTo>
                  <a:lnTo>
                    <a:pt x="1150" y="97"/>
                  </a:lnTo>
                  <a:lnTo>
                    <a:pt x="1163" y="112"/>
                  </a:lnTo>
                  <a:lnTo>
                    <a:pt x="1148" y="124"/>
                  </a:lnTo>
                  <a:lnTo>
                    <a:pt x="579" y="93"/>
                  </a:lnTo>
                  <a:lnTo>
                    <a:pt x="361" y="76"/>
                  </a:lnTo>
                  <a:lnTo>
                    <a:pt x="188" y="46"/>
                  </a:lnTo>
                  <a:lnTo>
                    <a:pt x="15" y="29"/>
                  </a:lnTo>
                  <a:lnTo>
                    <a:pt x="0" y="14"/>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17" name="Freeform 44"/>
            <p:cNvSpPr>
              <a:spLocks/>
            </p:cNvSpPr>
            <p:nvPr/>
          </p:nvSpPr>
          <p:spPr bwMode="auto">
            <a:xfrm>
              <a:off x="3184" y="2713"/>
              <a:ext cx="176" cy="34"/>
            </a:xfrm>
            <a:custGeom>
              <a:avLst/>
              <a:gdLst>
                <a:gd name="T0" fmla="*/ 8 w 352"/>
                <a:gd name="T1" fmla="*/ 0 h 69"/>
                <a:gd name="T2" fmla="*/ 161 w 352"/>
                <a:gd name="T3" fmla="*/ 4 h 69"/>
                <a:gd name="T4" fmla="*/ 176 w 352"/>
                <a:gd name="T5" fmla="*/ 19 h 69"/>
                <a:gd name="T6" fmla="*/ 172 w 352"/>
                <a:gd name="T7" fmla="*/ 29 h 69"/>
                <a:gd name="T8" fmla="*/ 161 w 352"/>
                <a:gd name="T9" fmla="*/ 34 h 69"/>
                <a:gd name="T10" fmla="*/ 83 w 352"/>
                <a:gd name="T11" fmla="*/ 26 h 69"/>
                <a:gd name="T12" fmla="*/ 6 w 352"/>
                <a:gd name="T13" fmla="*/ 14 h 69"/>
                <a:gd name="T14" fmla="*/ 0 w 352"/>
                <a:gd name="T15" fmla="*/ 7 h 69"/>
                <a:gd name="T16" fmla="*/ 8 w 352"/>
                <a:gd name="T17" fmla="*/ 0 h 69"/>
                <a:gd name="T18" fmla="*/ 8 w 352"/>
                <a:gd name="T19" fmla="*/ 0 h 69"/>
                <a:gd name="T20" fmla="*/ 8 w 352"/>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2"/>
                <a:gd name="T34" fmla="*/ 0 h 69"/>
                <a:gd name="T35" fmla="*/ 352 w 352"/>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2" h="69">
                  <a:moveTo>
                    <a:pt x="16" y="0"/>
                  </a:moveTo>
                  <a:lnTo>
                    <a:pt x="322" y="8"/>
                  </a:lnTo>
                  <a:lnTo>
                    <a:pt x="352" y="38"/>
                  </a:lnTo>
                  <a:lnTo>
                    <a:pt x="344" y="59"/>
                  </a:lnTo>
                  <a:lnTo>
                    <a:pt x="322" y="69"/>
                  </a:lnTo>
                  <a:lnTo>
                    <a:pt x="166" y="53"/>
                  </a:lnTo>
                  <a:lnTo>
                    <a:pt x="12" y="29"/>
                  </a:lnTo>
                  <a:lnTo>
                    <a:pt x="0" y="14"/>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18" name="Freeform 45"/>
            <p:cNvSpPr>
              <a:spLocks/>
            </p:cNvSpPr>
            <p:nvPr/>
          </p:nvSpPr>
          <p:spPr bwMode="auto">
            <a:xfrm>
              <a:off x="3223" y="2758"/>
              <a:ext cx="178" cy="30"/>
            </a:xfrm>
            <a:custGeom>
              <a:avLst/>
              <a:gdLst>
                <a:gd name="T0" fmla="*/ 8 w 358"/>
                <a:gd name="T1" fmla="*/ 10 h 60"/>
                <a:gd name="T2" fmla="*/ 85 w 358"/>
                <a:gd name="T3" fmla="*/ 9 h 60"/>
                <a:gd name="T4" fmla="*/ 162 w 358"/>
                <a:gd name="T5" fmla="*/ 0 h 60"/>
                <a:gd name="T6" fmla="*/ 178 w 358"/>
                <a:gd name="T7" fmla="*/ 14 h 60"/>
                <a:gd name="T8" fmla="*/ 175 w 358"/>
                <a:gd name="T9" fmla="*/ 25 h 60"/>
                <a:gd name="T10" fmla="*/ 165 w 358"/>
                <a:gd name="T11" fmla="*/ 30 h 60"/>
                <a:gd name="T12" fmla="*/ 85 w 358"/>
                <a:gd name="T13" fmla="*/ 30 h 60"/>
                <a:gd name="T14" fmla="*/ 6 w 358"/>
                <a:gd name="T15" fmla="*/ 24 h 60"/>
                <a:gd name="T16" fmla="*/ 0 w 358"/>
                <a:gd name="T17" fmla="*/ 16 h 60"/>
                <a:gd name="T18" fmla="*/ 8 w 358"/>
                <a:gd name="T19" fmla="*/ 10 h 60"/>
                <a:gd name="T20" fmla="*/ 8 w 358"/>
                <a:gd name="T21" fmla="*/ 10 h 60"/>
                <a:gd name="T22" fmla="*/ 8 w 358"/>
                <a:gd name="T23" fmla="*/ 10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8"/>
                <a:gd name="T37" fmla="*/ 0 h 60"/>
                <a:gd name="T38" fmla="*/ 358 w 358"/>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8" h="60">
                  <a:moveTo>
                    <a:pt x="16" y="19"/>
                  </a:moveTo>
                  <a:lnTo>
                    <a:pt x="170" y="17"/>
                  </a:lnTo>
                  <a:lnTo>
                    <a:pt x="325" y="0"/>
                  </a:lnTo>
                  <a:lnTo>
                    <a:pt x="358" y="28"/>
                  </a:lnTo>
                  <a:lnTo>
                    <a:pt x="352" y="49"/>
                  </a:lnTo>
                  <a:lnTo>
                    <a:pt x="331" y="60"/>
                  </a:lnTo>
                  <a:lnTo>
                    <a:pt x="171" y="60"/>
                  </a:lnTo>
                  <a:lnTo>
                    <a:pt x="12" y="47"/>
                  </a:lnTo>
                  <a:lnTo>
                    <a:pt x="0" y="32"/>
                  </a:lnTo>
                  <a:lnTo>
                    <a:pt x="1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19" name="Freeform 46"/>
            <p:cNvSpPr>
              <a:spLocks/>
            </p:cNvSpPr>
            <p:nvPr/>
          </p:nvSpPr>
          <p:spPr bwMode="auto">
            <a:xfrm>
              <a:off x="3238" y="2810"/>
              <a:ext cx="205" cy="36"/>
            </a:xfrm>
            <a:custGeom>
              <a:avLst/>
              <a:gdLst>
                <a:gd name="T0" fmla="*/ 12 w 410"/>
                <a:gd name="T1" fmla="*/ 9 h 72"/>
                <a:gd name="T2" fmla="*/ 164 w 410"/>
                <a:gd name="T3" fmla="*/ 6 h 72"/>
                <a:gd name="T4" fmla="*/ 197 w 410"/>
                <a:gd name="T5" fmla="*/ 0 h 72"/>
                <a:gd name="T6" fmla="*/ 205 w 410"/>
                <a:gd name="T7" fmla="*/ 5 h 72"/>
                <a:gd name="T8" fmla="*/ 202 w 410"/>
                <a:gd name="T9" fmla="*/ 13 h 72"/>
                <a:gd name="T10" fmla="*/ 185 w 410"/>
                <a:gd name="T11" fmla="*/ 24 h 72"/>
                <a:gd name="T12" fmla="*/ 168 w 410"/>
                <a:gd name="T13" fmla="*/ 35 h 72"/>
                <a:gd name="T14" fmla="*/ 90 w 410"/>
                <a:gd name="T15" fmla="*/ 36 h 72"/>
                <a:gd name="T16" fmla="*/ 12 w 410"/>
                <a:gd name="T17" fmla="*/ 34 h 72"/>
                <a:gd name="T18" fmla="*/ 0 w 410"/>
                <a:gd name="T19" fmla="*/ 21 h 72"/>
                <a:gd name="T20" fmla="*/ 3 w 410"/>
                <a:gd name="T21" fmla="*/ 12 h 72"/>
                <a:gd name="T22" fmla="*/ 12 w 410"/>
                <a:gd name="T23" fmla="*/ 9 h 72"/>
                <a:gd name="T24" fmla="*/ 12 w 410"/>
                <a:gd name="T25" fmla="*/ 9 h 72"/>
                <a:gd name="T26" fmla="*/ 12 w 410"/>
                <a:gd name="T27" fmla="*/ 9 h 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0"/>
                <a:gd name="T43" fmla="*/ 0 h 72"/>
                <a:gd name="T44" fmla="*/ 410 w 410"/>
                <a:gd name="T45" fmla="*/ 72 h 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0" h="72">
                  <a:moveTo>
                    <a:pt x="24" y="17"/>
                  </a:moveTo>
                  <a:lnTo>
                    <a:pt x="327" y="13"/>
                  </a:lnTo>
                  <a:lnTo>
                    <a:pt x="393" y="0"/>
                  </a:lnTo>
                  <a:lnTo>
                    <a:pt x="410" y="10"/>
                  </a:lnTo>
                  <a:lnTo>
                    <a:pt x="403" y="27"/>
                  </a:lnTo>
                  <a:lnTo>
                    <a:pt x="370" y="48"/>
                  </a:lnTo>
                  <a:lnTo>
                    <a:pt x="336" y="69"/>
                  </a:lnTo>
                  <a:lnTo>
                    <a:pt x="180" y="72"/>
                  </a:lnTo>
                  <a:lnTo>
                    <a:pt x="24" y="67"/>
                  </a:lnTo>
                  <a:lnTo>
                    <a:pt x="0" y="42"/>
                  </a:lnTo>
                  <a:lnTo>
                    <a:pt x="5" y="25"/>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20" name="Freeform 47"/>
            <p:cNvSpPr>
              <a:spLocks/>
            </p:cNvSpPr>
            <p:nvPr/>
          </p:nvSpPr>
          <p:spPr bwMode="auto">
            <a:xfrm>
              <a:off x="2243" y="1080"/>
              <a:ext cx="1092" cy="298"/>
            </a:xfrm>
            <a:custGeom>
              <a:avLst/>
              <a:gdLst>
                <a:gd name="T0" fmla="*/ 2 w 2185"/>
                <a:gd name="T1" fmla="*/ 285 h 595"/>
                <a:gd name="T2" fmla="*/ 41 w 2185"/>
                <a:gd name="T3" fmla="*/ 258 h 595"/>
                <a:gd name="T4" fmla="*/ 78 w 2185"/>
                <a:gd name="T5" fmla="*/ 234 h 595"/>
                <a:gd name="T6" fmla="*/ 149 w 2185"/>
                <a:gd name="T7" fmla="*/ 197 h 595"/>
                <a:gd name="T8" fmla="*/ 225 w 2185"/>
                <a:gd name="T9" fmla="*/ 167 h 595"/>
                <a:gd name="T10" fmla="*/ 314 w 2185"/>
                <a:gd name="T11" fmla="*/ 142 h 595"/>
                <a:gd name="T12" fmla="*/ 373 w 2185"/>
                <a:gd name="T13" fmla="*/ 125 h 595"/>
                <a:gd name="T14" fmla="*/ 425 w 2185"/>
                <a:gd name="T15" fmla="*/ 107 h 595"/>
                <a:gd name="T16" fmla="*/ 477 w 2185"/>
                <a:gd name="T17" fmla="*/ 91 h 595"/>
                <a:gd name="T18" fmla="*/ 537 w 2185"/>
                <a:gd name="T19" fmla="*/ 78 h 595"/>
                <a:gd name="T20" fmla="*/ 623 w 2185"/>
                <a:gd name="T21" fmla="*/ 57 h 595"/>
                <a:gd name="T22" fmla="*/ 710 w 2185"/>
                <a:gd name="T23" fmla="*/ 32 h 595"/>
                <a:gd name="T24" fmla="*/ 808 w 2185"/>
                <a:gd name="T25" fmla="*/ 13 h 595"/>
                <a:gd name="T26" fmla="*/ 895 w 2185"/>
                <a:gd name="T27" fmla="*/ 4 h 595"/>
                <a:gd name="T28" fmla="*/ 1084 w 2185"/>
                <a:gd name="T29" fmla="*/ 0 h 595"/>
                <a:gd name="T30" fmla="*/ 1092 w 2185"/>
                <a:gd name="T31" fmla="*/ 8 h 595"/>
                <a:gd name="T32" fmla="*/ 1084 w 2185"/>
                <a:gd name="T33" fmla="*/ 15 h 595"/>
                <a:gd name="T34" fmla="*/ 900 w 2185"/>
                <a:gd name="T35" fmla="*/ 30 h 595"/>
                <a:gd name="T36" fmla="*/ 815 w 2185"/>
                <a:gd name="T37" fmla="*/ 48 h 595"/>
                <a:gd name="T38" fmla="*/ 719 w 2185"/>
                <a:gd name="T39" fmla="*/ 70 h 595"/>
                <a:gd name="T40" fmla="*/ 631 w 2185"/>
                <a:gd name="T41" fmla="*/ 94 h 595"/>
                <a:gd name="T42" fmla="*/ 544 w 2185"/>
                <a:gd name="T43" fmla="*/ 114 h 595"/>
                <a:gd name="T44" fmla="*/ 433 w 2185"/>
                <a:gd name="T45" fmla="*/ 144 h 595"/>
                <a:gd name="T46" fmla="*/ 382 w 2185"/>
                <a:gd name="T47" fmla="*/ 160 h 595"/>
                <a:gd name="T48" fmla="*/ 322 w 2185"/>
                <a:gd name="T49" fmla="*/ 177 h 595"/>
                <a:gd name="T50" fmla="*/ 235 w 2185"/>
                <a:gd name="T51" fmla="*/ 199 h 595"/>
                <a:gd name="T52" fmla="*/ 159 w 2185"/>
                <a:gd name="T53" fmla="*/ 221 h 595"/>
                <a:gd name="T54" fmla="*/ 85 w 2185"/>
                <a:gd name="T55" fmla="*/ 251 h 595"/>
                <a:gd name="T56" fmla="*/ 49 w 2185"/>
                <a:gd name="T57" fmla="*/ 272 h 595"/>
                <a:gd name="T58" fmla="*/ 10 w 2185"/>
                <a:gd name="T59" fmla="*/ 298 h 595"/>
                <a:gd name="T60" fmla="*/ 0 w 2185"/>
                <a:gd name="T61" fmla="*/ 296 h 595"/>
                <a:gd name="T62" fmla="*/ 2 w 2185"/>
                <a:gd name="T63" fmla="*/ 285 h 595"/>
                <a:gd name="T64" fmla="*/ 2 w 2185"/>
                <a:gd name="T65" fmla="*/ 285 h 5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85"/>
                <a:gd name="T100" fmla="*/ 0 h 595"/>
                <a:gd name="T101" fmla="*/ 2185 w 2185"/>
                <a:gd name="T102" fmla="*/ 595 h 5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21" name="Freeform 48"/>
            <p:cNvSpPr>
              <a:spLocks/>
            </p:cNvSpPr>
            <p:nvPr/>
          </p:nvSpPr>
          <p:spPr bwMode="auto">
            <a:xfrm>
              <a:off x="3372" y="1104"/>
              <a:ext cx="112" cy="169"/>
            </a:xfrm>
            <a:custGeom>
              <a:avLst/>
              <a:gdLst>
                <a:gd name="T0" fmla="*/ 13 w 224"/>
                <a:gd name="T1" fmla="*/ 0 h 338"/>
                <a:gd name="T2" fmla="*/ 46 w 224"/>
                <a:gd name="T3" fmla="*/ 35 h 338"/>
                <a:gd name="T4" fmla="*/ 72 w 224"/>
                <a:gd name="T5" fmla="*/ 67 h 338"/>
                <a:gd name="T6" fmla="*/ 112 w 224"/>
                <a:gd name="T7" fmla="*/ 146 h 338"/>
                <a:gd name="T8" fmla="*/ 111 w 224"/>
                <a:gd name="T9" fmla="*/ 161 h 338"/>
                <a:gd name="T10" fmla="*/ 101 w 224"/>
                <a:gd name="T11" fmla="*/ 169 h 338"/>
                <a:gd name="T12" fmla="*/ 87 w 224"/>
                <a:gd name="T13" fmla="*/ 169 h 338"/>
                <a:gd name="T14" fmla="*/ 77 w 224"/>
                <a:gd name="T15" fmla="*/ 158 h 338"/>
                <a:gd name="T16" fmla="*/ 61 w 224"/>
                <a:gd name="T17" fmla="*/ 116 h 338"/>
                <a:gd name="T18" fmla="*/ 49 w 224"/>
                <a:gd name="T19" fmla="*/ 79 h 338"/>
                <a:gd name="T20" fmla="*/ 29 w 224"/>
                <a:gd name="T21" fmla="*/ 44 h 338"/>
                <a:gd name="T22" fmla="*/ 17 w 224"/>
                <a:gd name="T23" fmla="*/ 27 h 338"/>
                <a:gd name="T24" fmla="*/ 2 w 224"/>
                <a:gd name="T25" fmla="*/ 11 h 338"/>
                <a:gd name="T26" fmla="*/ 0 w 224"/>
                <a:gd name="T27" fmla="*/ 5 h 338"/>
                <a:gd name="T28" fmla="*/ 2 w 224"/>
                <a:gd name="T29" fmla="*/ 0 h 338"/>
                <a:gd name="T30" fmla="*/ 13 w 224"/>
                <a:gd name="T31" fmla="*/ 0 h 338"/>
                <a:gd name="T32" fmla="*/ 13 w 224"/>
                <a:gd name="T33" fmla="*/ 0 h 338"/>
                <a:gd name="T34" fmla="*/ 13 w 224"/>
                <a:gd name="T35" fmla="*/ 0 h 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4"/>
                <a:gd name="T55" fmla="*/ 0 h 338"/>
                <a:gd name="T56" fmla="*/ 224 w 224"/>
                <a:gd name="T57" fmla="*/ 338 h 3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22" name="Freeform 49"/>
            <p:cNvSpPr>
              <a:spLocks/>
            </p:cNvSpPr>
            <p:nvPr/>
          </p:nvSpPr>
          <p:spPr bwMode="auto">
            <a:xfrm>
              <a:off x="3298" y="1249"/>
              <a:ext cx="189" cy="991"/>
            </a:xfrm>
            <a:custGeom>
              <a:avLst/>
              <a:gdLst>
                <a:gd name="T0" fmla="*/ 189 w 378"/>
                <a:gd name="T1" fmla="*/ 18 h 1983"/>
                <a:gd name="T2" fmla="*/ 160 w 378"/>
                <a:gd name="T3" fmla="*/ 246 h 1983"/>
                <a:gd name="T4" fmla="*/ 146 w 378"/>
                <a:gd name="T5" fmla="*/ 318 h 1983"/>
                <a:gd name="T6" fmla="*/ 132 w 378"/>
                <a:gd name="T7" fmla="*/ 389 h 1983"/>
                <a:gd name="T8" fmla="*/ 119 w 378"/>
                <a:gd name="T9" fmla="*/ 448 h 1983"/>
                <a:gd name="T10" fmla="*/ 109 w 378"/>
                <a:gd name="T11" fmla="*/ 502 h 1983"/>
                <a:gd name="T12" fmla="*/ 89 w 378"/>
                <a:gd name="T13" fmla="*/ 599 h 1983"/>
                <a:gd name="T14" fmla="*/ 58 w 378"/>
                <a:gd name="T15" fmla="*/ 812 h 1983"/>
                <a:gd name="T16" fmla="*/ 37 w 378"/>
                <a:gd name="T17" fmla="*/ 973 h 1983"/>
                <a:gd name="T18" fmla="*/ 30 w 378"/>
                <a:gd name="T19" fmla="*/ 987 h 1983"/>
                <a:gd name="T20" fmla="*/ 17 w 378"/>
                <a:gd name="T21" fmla="*/ 991 h 1983"/>
                <a:gd name="T22" fmla="*/ 0 w 378"/>
                <a:gd name="T23" fmla="*/ 972 h 1983"/>
                <a:gd name="T24" fmla="*/ 10 w 378"/>
                <a:gd name="T25" fmla="*/ 890 h 1983"/>
                <a:gd name="T26" fmla="*/ 23 w 378"/>
                <a:gd name="T27" fmla="*/ 809 h 1983"/>
                <a:gd name="T28" fmla="*/ 37 w 378"/>
                <a:gd name="T29" fmla="*/ 695 h 1983"/>
                <a:gd name="T30" fmla="*/ 55 w 378"/>
                <a:gd name="T31" fmla="*/ 595 h 1983"/>
                <a:gd name="T32" fmla="*/ 77 w 378"/>
                <a:gd name="T33" fmla="*/ 496 h 1983"/>
                <a:gd name="T34" fmla="*/ 88 w 378"/>
                <a:gd name="T35" fmla="*/ 443 h 1983"/>
                <a:gd name="T36" fmla="*/ 100 w 378"/>
                <a:gd name="T37" fmla="*/ 384 h 1983"/>
                <a:gd name="T38" fmla="*/ 130 w 378"/>
                <a:gd name="T39" fmla="*/ 241 h 1983"/>
                <a:gd name="T40" fmla="*/ 158 w 378"/>
                <a:gd name="T41" fmla="*/ 12 h 1983"/>
                <a:gd name="T42" fmla="*/ 164 w 378"/>
                <a:gd name="T43" fmla="*/ 2 h 1983"/>
                <a:gd name="T44" fmla="*/ 176 w 378"/>
                <a:gd name="T45" fmla="*/ 0 h 1983"/>
                <a:gd name="T46" fmla="*/ 189 w 378"/>
                <a:gd name="T47" fmla="*/ 18 h 1983"/>
                <a:gd name="T48" fmla="*/ 189 w 378"/>
                <a:gd name="T49" fmla="*/ 18 h 1983"/>
                <a:gd name="T50" fmla="*/ 189 w 378"/>
                <a:gd name="T51" fmla="*/ 18 h 19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8"/>
                <a:gd name="T79" fmla="*/ 0 h 1983"/>
                <a:gd name="T80" fmla="*/ 378 w 378"/>
                <a:gd name="T81" fmla="*/ 1983 h 19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23" name="Freeform 50"/>
            <p:cNvSpPr>
              <a:spLocks/>
            </p:cNvSpPr>
            <p:nvPr/>
          </p:nvSpPr>
          <p:spPr bwMode="auto">
            <a:xfrm>
              <a:off x="3248" y="1169"/>
              <a:ext cx="122" cy="898"/>
            </a:xfrm>
            <a:custGeom>
              <a:avLst/>
              <a:gdLst>
                <a:gd name="T0" fmla="*/ 122 w 243"/>
                <a:gd name="T1" fmla="*/ 12 h 1797"/>
                <a:gd name="T2" fmla="*/ 121 w 243"/>
                <a:gd name="T3" fmla="*/ 123 h 1797"/>
                <a:gd name="T4" fmla="*/ 116 w 243"/>
                <a:gd name="T5" fmla="*/ 166 h 1797"/>
                <a:gd name="T6" fmla="*/ 108 w 243"/>
                <a:gd name="T7" fmla="*/ 304 h 1797"/>
                <a:gd name="T8" fmla="*/ 102 w 243"/>
                <a:gd name="T9" fmla="*/ 442 h 1797"/>
                <a:gd name="T10" fmla="*/ 85 w 243"/>
                <a:gd name="T11" fmla="*/ 560 h 1797"/>
                <a:gd name="T12" fmla="*/ 65 w 243"/>
                <a:gd name="T13" fmla="*/ 679 h 1797"/>
                <a:gd name="T14" fmla="*/ 52 w 243"/>
                <a:gd name="T15" fmla="*/ 736 h 1797"/>
                <a:gd name="T16" fmla="*/ 39 w 243"/>
                <a:gd name="T17" fmla="*/ 785 h 1797"/>
                <a:gd name="T18" fmla="*/ 14 w 243"/>
                <a:gd name="T19" fmla="*/ 891 h 1797"/>
                <a:gd name="T20" fmla="*/ 6 w 243"/>
                <a:gd name="T21" fmla="*/ 898 h 1797"/>
                <a:gd name="T22" fmla="*/ 0 w 243"/>
                <a:gd name="T23" fmla="*/ 889 h 1797"/>
                <a:gd name="T24" fmla="*/ 27 w 243"/>
                <a:gd name="T25" fmla="*/ 672 h 1797"/>
                <a:gd name="T26" fmla="*/ 64 w 243"/>
                <a:gd name="T27" fmla="*/ 439 h 1797"/>
                <a:gd name="T28" fmla="*/ 73 w 243"/>
                <a:gd name="T29" fmla="*/ 302 h 1797"/>
                <a:gd name="T30" fmla="*/ 82 w 243"/>
                <a:gd name="T31" fmla="*/ 164 h 1797"/>
                <a:gd name="T32" fmla="*/ 85 w 243"/>
                <a:gd name="T33" fmla="*/ 123 h 1797"/>
                <a:gd name="T34" fmla="*/ 97 w 243"/>
                <a:gd name="T35" fmla="*/ 13 h 1797"/>
                <a:gd name="T36" fmla="*/ 100 w 243"/>
                <a:gd name="T37" fmla="*/ 4 h 1797"/>
                <a:gd name="T38" fmla="*/ 108 w 243"/>
                <a:gd name="T39" fmla="*/ 0 h 1797"/>
                <a:gd name="T40" fmla="*/ 122 w 243"/>
                <a:gd name="T41" fmla="*/ 12 h 1797"/>
                <a:gd name="T42" fmla="*/ 122 w 243"/>
                <a:gd name="T43" fmla="*/ 12 h 1797"/>
                <a:gd name="T44" fmla="*/ 122 w 243"/>
                <a:gd name="T45" fmla="*/ 12 h 17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3"/>
                <a:gd name="T70" fmla="*/ 0 h 1797"/>
                <a:gd name="T71" fmla="*/ 243 w 243"/>
                <a:gd name="T72" fmla="*/ 1797 h 179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24" name="Freeform 51"/>
            <p:cNvSpPr>
              <a:spLocks/>
            </p:cNvSpPr>
            <p:nvPr/>
          </p:nvSpPr>
          <p:spPr bwMode="auto">
            <a:xfrm>
              <a:off x="2242" y="1402"/>
              <a:ext cx="210" cy="837"/>
            </a:xfrm>
            <a:custGeom>
              <a:avLst/>
              <a:gdLst>
                <a:gd name="T0" fmla="*/ 15 w 421"/>
                <a:gd name="T1" fmla="*/ 7 h 1673"/>
                <a:gd name="T2" fmla="*/ 28 w 421"/>
                <a:gd name="T3" fmla="*/ 117 h 1673"/>
                <a:gd name="T4" fmla="*/ 37 w 421"/>
                <a:gd name="T5" fmla="*/ 166 h 1673"/>
                <a:gd name="T6" fmla="*/ 48 w 421"/>
                <a:gd name="T7" fmla="*/ 212 h 1673"/>
                <a:gd name="T8" fmla="*/ 63 w 421"/>
                <a:gd name="T9" fmla="*/ 259 h 1673"/>
                <a:gd name="T10" fmla="*/ 78 w 421"/>
                <a:gd name="T11" fmla="*/ 307 h 1673"/>
                <a:gd name="T12" fmla="*/ 94 w 421"/>
                <a:gd name="T13" fmla="*/ 358 h 1673"/>
                <a:gd name="T14" fmla="*/ 112 w 421"/>
                <a:gd name="T15" fmla="*/ 413 h 1673"/>
                <a:gd name="T16" fmla="*/ 166 w 421"/>
                <a:gd name="T17" fmla="*/ 641 h 1673"/>
                <a:gd name="T18" fmla="*/ 208 w 421"/>
                <a:gd name="T19" fmla="*/ 808 h 1673"/>
                <a:gd name="T20" fmla="*/ 210 w 421"/>
                <a:gd name="T21" fmla="*/ 820 h 1673"/>
                <a:gd name="T22" fmla="*/ 203 w 421"/>
                <a:gd name="T23" fmla="*/ 837 h 1673"/>
                <a:gd name="T24" fmla="*/ 187 w 421"/>
                <a:gd name="T25" fmla="*/ 831 h 1673"/>
                <a:gd name="T26" fmla="*/ 177 w 421"/>
                <a:gd name="T27" fmla="*/ 818 h 1673"/>
                <a:gd name="T28" fmla="*/ 169 w 421"/>
                <a:gd name="T29" fmla="*/ 772 h 1673"/>
                <a:gd name="T30" fmla="*/ 160 w 421"/>
                <a:gd name="T31" fmla="*/ 732 h 1673"/>
                <a:gd name="T32" fmla="*/ 149 w 421"/>
                <a:gd name="T33" fmla="*/ 693 h 1673"/>
                <a:gd name="T34" fmla="*/ 136 w 421"/>
                <a:gd name="T35" fmla="*/ 649 h 1673"/>
                <a:gd name="T36" fmla="*/ 89 w 421"/>
                <a:gd name="T37" fmla="*/ 420 h 1673"/>
                <a:gd name="T38" fmla="*/ 71 w 421"/>
                <a:gd name="T39" fmla="*/ 364 h 1673"/>
                <a:gd name="T40" fmla="*/ 56 w 421"/>
                <a:gd name="T41" fmla="*/ 312 h 1673"/>
                <a:gd name="T42" fmla="*/ 30 w 421"/>
                <a:gd name="T43" fmla="*/ 217 h 1673"/>
                <a:gd name="T44" fmla="*/ 0 w 421"/>
                <a:gd name="T45" fmla="*/ 8 h 1673"/>
                <a:gd name="T46" fmla="*/ 7 w 421"/>
                <a:gd name="T47" fmla="*/ 0 h 1673"/>
                <a:gd name="T48" fmla="*/ 15 w 421"/>
                <a:gd name="T49" fmla="*/ 7 h 1673"/>
                <a:gd name="T50" fmla="*/ 15 w 421"/>
                <a:gd name="T51" fmla="*/ 7 h 1673"/>
                <a:gd name="T52" fmla="*/ 15 w 421"/>
                <a:gd name="T53" fmla="*/ 7 h 167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1"/>
                <a:gd name="T82" fmla="*/ 0 h 1673"/>
                <a:gd name="T83" fmla="*/ 421 w 421"/>
                <a:gd name="T84" fmla="*/ 1673 h 167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25" name="Freeform 52"/>
            <p:cNvSpPr>
              <a:spLocks/>
            </p:cNvSpPr>
            <p:nvPr/>
          </p:nvSpPr>
          <p:spPr bwMode="auto">
            <a:xfrm>
              <a:off x="2473" y="2244"/>
              <a:ext cx="687" cy="43"/>
            </a:xfrm>
            <a:custGeom>
              <a:avLst/>
              <a:gdLst>
                <a:gd name="T0" fmla="*/ 9 w 1375"/>
                <a:gd name="T1" fmla="*/ 5 h 88"/>
                <a:gd name="T2" fmla="*/ 99 w 1375"/>
                <a:gd name="T3" fmla="*/ 7 h 88"/>
                <a:gd name="T4" fmla="*/ 190 w 1375"/>
                <a:gd name="T5" fmla="*/ 0 h 88"/>
                <a:gd name="T6" fmla="*/ 668 w 1375"/>
                <a:gd name="T7" fmla="*/ 6 h 88"/>
                <a:gd name="T8" fmla="*/ 682 w 1375"/>
                <a:gd name="T9" fmla="*/ 11 h 88"/>
                <a:gd name="T10" fmla="*/ 687 w 1375"/>
                <a:gd name="T11" fmla="*/ 24 h 88"/>
                <a:gd name="T12" fmla="*/ 682 w 1375"/>
                <a:gd name="T13" fmla="*/ 37 h 88"/>
                <a:gd name="T14" fmla="*/ 668 w 1375"/>
                <a:gd name="T15" fmla="*/ 43 h 88"/>
                <a:gd name="T16" fmla="*/ 430 w 1375"/>
                <a:gd name="T17" fmla="*/ 37 h 88"/>
                <a:gd name="T18" fmla="*/ 190 w 1375"/>
                <a:gd name="T19" fmla="*/ 32 h 88"/>
                <a:gd name="T20" fmla="*/ 97 w 1375"/>
                <a:gd name="T21" fmla="*/ 31 h 88"/>
                <a:gd name="T22" fmla="*/ 6 w 1375"/>
                <a:gd name="T23" fmla="*/ 20 h 88"/>
                <a:gd name="T24" fmla="*/ 0 w 1375"/>
                <a:gd name="T25" fmla="*/ 10 h 88"/>
                <a:gd name="T26" fmla="*/ 9 w 1375"/>
                <a:gd name="T27" fmla="*/ 5 h 88"/>
                <a:gd name="T28" fmla="*/ 9 w 1375"/>
                <a:gd name="T29" fmla="*/ 5 h 88"/>
                <a:gd name="T30" fmla="*/ 9 w 1375"/>
                <a:gd name="T31" fmla="*/ 5 h 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75"/>
                <a:gd name="T49" fmla="*/ 0 h 88"/>
                <a:gd name="T50" fmla="*/ 1375 w 1375"/>
                <a:gd name="T51" fmla="*/ 88 h 8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26" name="Freeform 53"/>
            <p:cNvSpPr>
              <a:spLocks/>
            </p:cNvSpPr>
            <p:nvPr/>
          </p:nvSpPr>
          <p:spPr bwMode="auto">
            <a:xfrm>
              <a:off x="3174" y="2246"/>
              <a:ext cx="130" cy="47"/>
            </a:xfrm>
            <a:custGeom>
              <a:avLst/>
              <a:gdLst>
                <a:gd name="T0" fmla="*/ 13 w 261"/>
                <a:gd name="T1" fmla="*/ 20 h 95"/>
                <a:gd name="T2" fmla="*/ 51 w 261"/>
                <a:gd name="T3" fmla="*/ 12 h 95"/>
                <a:gd name="T4" fmla="*/ 121 w 261"/>
                <a:gd name="T5" fmla="*/ 0 h 95"/>
                <a:gd name="T6" fmla="*/ 130 w 261"/>
                <a:gd name="T7" fmla="*/ 4 h 95"/>
                <a:gd name="T8" fmla="*/ 125 w 261"/>
                <a:gd name="T9" fmla="*/ 14 h 95"/>
                <a:gd name="T10" fmla="*/ 92 w 261"/>
                <a:gd name="T11" fmla="*/ 29 h 95"/>
                <a:gd name="T12" fmla="*/ 60 w 261"/>
                <a:gd name="T13" fmla="*/ 45 h 95"/>
                <a:gd name="T14" fmla="*/ 13 w 261"/>
                <a:gd name="T15" fmla="*/ 47 h 95"/>
                <a:gd name="T16" fmla="*/ 0 w 261"/>
                <a:gd name="T17" fmla="*/ 34 h 95"/>
                <a:gd name="T18" fmla="*/ 3 w 261"/>
                <a:gd name="T19" fmla="*/ 24 h 95"/>
                <a:gd name="T20" fmla="*/ 13 w 261"/>
                <a:gd name="T21" fmla="*/ 20 h 95"/>
                <a:gd name="T22" fmla="*/ 13 w 261"/>
                <a:gd name="T23" fmla="*/ 20 h 95"/>
                <a:gd name="T24" fmla="*/ 13 w 261"/>
                <a:gd name="T25" fmla="*/ 20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1"/>
                <a:gd name="T40" fmla="*/ 0 h 95"/>
                <a:gd name="T41" fmla="*/ 261 w 261"/>
                <a:gd name="T42" fmla="*/ 95 h 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27" name="Freeform 54"/>
            <p:cNvSpPr>
              <a:spLocks/>
            </p:cNvSpPr>
            <p:nvPr/>
          </p:nvSpPr>
          <p:spPr bwMode="auto">
            <a:xfrm>
              <a:off x="2542" y="2255"/>
              <a:ext cx="105" cy="142"/>
            </a:xfrm>
            <a:custGeom>
              <a:avLst/>
              <a:gdLst>
                <a:gd name="T0" fmla="*/ 85 w 209"/>
                <a:gd name="T1" fmla="*/ 10 h 283"/>
                <a:gd name="T2" fmla="*/ 105 w 209"/>
                <a:gd name="T3" fmla="*/ 50 h 283"/>
                <a:gd name="T4" fmla="*/ 104 w 209"/>
                <a:gd name="T5" fmla="*/ 62 h 283"/>
                <a:gd name="T6" fmla="*/ 88 w 209"/>
                <a:gd name="T7" fmla="*/ 92 h 283"/>
                <a:gd name="T8" fmla="*/ 67 w 209"/>
                <a:gd name="T9" fmla="*/ 113 h 283"/>
                <a:gd name="T10" fmla="*/ 40 w 209"/>
                <a:gd name="T11" fmla="*/ 129 h 283"/>
                <a:gd name="T12" fmla="*/ 11 w 209"/>
                <a:gd name="T13" fmla="*/ 142 h 283"/>
                <a:gd name="T14" fmla="*/ 0 w 209"/>
                <a:gd name="T15" fmla="*/ 138 h 283"/>
                <a:gd name="T16" fmla="*/ 4 w 209"/>
                <a:gd name="T17" fmla="*/ 129 h 283"/>
                <a:gd name="T18" fmla="*/ 42 w 209"/>
                <a:gd name="T19" fmla="*/ 99 h 283"/>
                <a:gd name="T20" fmla="*/ 65 w 209"/>
                <a:gd name="T21" fmla="*/ 55 h 283"/>
                <a:gd name="T22" fmla="*/ 52 w 209"/>
                <a:gd name="T23" fmla="*/ 24 h 283"/>
                <a:gd name="T24" fmla="*/ 52 w 209"/>
                <a:gd name="T25" fmla="*/ 10 h 283"/>
                <a:gd name="T26" fmla="*/ 61 w 209"/>
                <a:gd name="T27" fmla="*/ 0 h 283"/>
                <a:gd name="T28" fmla="*/ 85 w 209"/>
                <a:gd name="T29" fmla="*/ 10 h 283"/>
                <a:gd name="T30" fmla="*/ 85 w 209"/>
                <a:gd name="T31" fmla="*/ 10 h 283"/>
                <a:gd name="T32" fmla="*/ 85 w 209"/>
                <a:gd name="T33" fmla="*/ 10 h 2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9"/>
                <a:gd name="T52" fmla="*/ 0 h 283"/>
                <a:gd name="T53" fmla="*/ 209 w 209"/>
                <a:gd name="T54" fmla="*/ 283 h 2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28" name="Freeform 55"/>
            <p:cNvSpPr>
              <a:spLocks/>
            </p:cNvSpPr>
            <p:nvPr/>
          </p:nvSpPr>
          <p:spPr bwMode="auto">
            <a:xfrm>
              <a:off x="2482" y="2385"/>
              <a:ext cx="51" cy="65"/>
            </a:xfrm>
            <a:custGeom>
              <a:avLst/>
              <a:gdLst>
                <a:gd name="T0" fmla="*/ 15 w 101"/>
                <a:gd name="T1" fmla="*/ 61 h 130"/>
                <a:gd name="T2" fmla="*/ 0 w 101"/>
                <a:gd name="T3" fmla="*/ 40 h 130"/>
                <a:gd name="T4" fmla="*/ 2 w 101"/>
                <a:gd name="T5" fmla="*/ 28 h 130"/>
                <a:gd name="T6" fmla="*/ 19 w 101"/>
                <a:gd name="T7" fmla="*/ 12 h 130"/>
                <a:gd name="T8" fmla="*/ 39 w 101"/>
                <a:gd name="T9" fmla="*/ 0 h 130"/>
                <a:gd name="T10" fmla="*/ 51 w 101"/>
                <a:gd name="T11" fmla="*/ 3 h 130"/>
                <a:gd name="T12" fmla="*/ 48 w 101"/>
                <a:gd name="T13" fmla="*/ 14 h 130"/>
                <a:gd name="T14" fmla="*/ 27 w 101"/>
                <a:gd name="T15" fmla="*/ 38 h 130"/>
                <a:gd name="T16" fmla="*/ 31 w 101"/>
                <a:gd name="T17" fmla="*/ 52 h 130"/>
                <a:gd name="T18" fmla="*/ 27 w 101"/>
                <a:gd name="T19" fmla="*/ 65 h 130"/>
                <a:gd name="T20" fmla="*/ 15 w 101"/>
                <a:gd name="T21" fmla="*/ 61 h 130"/>
                <a:gd name="T22" fmla="*/ 15 w 101"/>
                <a:gd name="T23" fmla="*/ 61 h 130"/>
                <a:gd name="T24" fmla="*/ 15 w 101"/>
                <a:gd name="T25" fmla="*/ 61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30"/>
                <a:gd name="T41" fmla="*/ 101 w 101"/>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29" name="Freeform 56"/>
            <p:cNvSpPr>
              <a:spLocks/>
            </p:cNvSpPr>
            <p:nvPr/>
          </p:nvSpPr>
          <p:spPr bwMode="auto">
            <a:xfrm>
              <a:off x="3055" y="2252"/>
              <a:ext cx="152" cy="93"/>
            </a:xfrm>
            <a:custGeom>
              <a:avLst/>
              <a:gdLst>
                <a:gd name="T0" fmla="*/ 33 w 304"/>
                <a:gd name="T1" fmla="*/ 14 h 187"/>
                <a:gd name="T2" fmla="*/ 38 w 304"/>
                <a:gd name="T3" fmla="*/ 31 h 187"/>
                <a:gd name="T4" fmla="*/ 47 w 304"/>
                <a:gd name="T5" fmla="*/ 44 h 187"/>
                <a:gd name="T6" fmla="*/ 60 w 304"/>
                <a:gd name="T7" fmla="*/ 53 h 187"/>
                <a:gd name="T8" fmla="*/ 76 w 304"/>
                <a:gd name="T9" fmla="*/ 62 h 187"/>
                <a:gd name="T10" fmla="*/ 144 w 304"/>
                <a:gd name="T11" fmla="*/ 64 h 187"/>
                <a:gd name="T12" fmla="*/ 152 w 304"/>
                <a:gd name="T13" fmla="*/ 70 h 187"/>
                <a:gd name="T14" fmla="*/ 147 w 304"/>
                <a:gd name="T15" fmla="*/ 78 h 187"/>
                <a:gd name="T16" fmla="*/ 107 w 304"/>
                <a:gd name="T17" fmla="*/ 87 h 187"/>
                <a:gd name="T18" fmla="*/ 70 w 304"/>
                <a:gd name="T19" fmla="*/ 93 h 187"/>
                <a:gd name="T20" fmla="*/ 23 w 304"/>
                <a:gd name="T21" fmla="*/ 65 h 187"/>
                <a:gd name="T22" fmla="*/ 0 w 304"/>
                <a:gd name="T23" fmla="*/ 18 h 187"/>
                <a:gd name="T24" fmla="*/ 3 w 304"/>
                <a:gd name="T25" fmla="*/ 5 h 187"/>
                <a:gd name="T26" fmla="*/ 15 w 304"/>
                <a:gd name="T27" fmla="*/ 0 h 187"/>
                <a:gd name="T28" fmla="*/ 33 w 304"/>
                <a:gd name="T29" fmla="*/ 14 h 187"/>
                <a:gd name="T30" fmla="*/ 33 w 304"/>
                <a:gd name="T31" fmla="*/ 14 h 187"/>
                <a:gd name="T32" fmla="*/ 33 w 304"/>
                <a:gd name="T33" fmla="*/ 14 h 1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4"/>
                <a:gd name="T52" fmla="*/ 0 h 187"/>
                <a:gd name="T53" fmla="*/ 304 w 304"/>
                <a:gd name="T54" fmla="*/ 187 h 1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30" name="Freeform 57"/>
            <p:cNvSpPr>
              <a:spLocks/>
            </p:cNvSpPr>
            <p:nvPr/>
          </p:nvSpPr>
          <p:spPr bwMode="auto">
            <a:xfrm>
              <a:off x="3228" y="2321"/>
              <a:ext cx="25" cy="83"/>
            </a:xfrm>
            <a:custGeom>
              <a:avLst/>
              <a:gdLst>
                <a:gd name="T0" fmla="*/ 22 w 49"/>
                <a:gd name="T1" fmla="*/ 8 h 167"/>
                <a:gd name="T2" fmla="*/ 25 w 49"/>
                <a:gd name="T3" fmla="*/ 35 h 167"/>
                <a:gd name="T4" fmla="*/ 20 w 49"/>
                <a:gd name="T5" fmla="*/ 76 h 167"/>
                <a:gd name="T6" fmla="*/ 12 w 49"/>
                <a:gd name="T7" fmla="*/ 83 h 167"/>
                <a:gd name="T8" fmla="*/ 5 w 49"/>
                <a:gd name="T9" fmla="*/ 76 h 167"/>
                <a:gd name="T10" fmla="*/ 0 w 49"/>
                <a:gd name="T11" fmla="*/ 35 h 167"/>
                <a:gd name="T12" fmla="*/ 3 w 49"/>
                <a:gd name="T13" fmla="*/ 8 h 167"/>
                <a:gd name="T14" fmla="*/ 12 w 49"/>
                <a:gd name="T15" fmla="*/ 0 h 167"/>
                <a:gd name="T16" fmla="*/ 22 w 49"/>
                <a:gd name="T17" fmla="*/ 8 h 167"/>
                <a:gd name="T18" fmla="*/ 22 w 49"/>
                <a:gd name="T19" fmla="*/ 8 h 167"/>
                <a:gd name="T20" fmla="*/ 22 w 49"/>
                <a:gd name="T21" fmla="*/ 8 h 1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167"/>
                <a:gd name="T35" fmla="*/ 49 w 49"/>
                <a:gd name="T36" fmla="*/ 167 h 1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167">
                  <a:moveTo>
                    <a:pt x="43" y="17"/>
                  </a:moveTo>
                  <a:lnTo>
                    <a:pt x="49" y="71"/>
                  </a:lnTo>
                  <a:lnTo>
                    <a:pt x="40" y="152"/>
                  </a:lnTo>
                  <a:lnTo>
                    <a:pt x="24" y="167"/>
                  </a:lnTo>
                  <a:lnTo>
                    <a:pt x="9" y="152"/>
                  </a:lnTo>
                  <a:lnTo>
                    <a:pt x="0" y="71"/>
                  </a:lnTo>
                  <a:lnTo>
                    <a:pt x="5" y="17"/>
                  </a:lnTo>
                  <a:lnTo>
                    <a:pt x="24" y="0"/>
                  </a:lnTo>
                  <a:lnTo>
                    <a:pt x="4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31" name="Freeform 58"/>
            <p:cNvSpPr>
              <a:spLocks/>
            </p:cNvSpPr>
            <p:nvPr/>
          </p:nvSpPr>
          <p:spPr bwMode="auto">
            <a:xfrm>
              <a:off x="2529" y="2148"/>
              <a:ext cx="33" cy="70"/>
            </a:xfrm>
            <a:custGeom>
              <a:avLst/>
              <a:gdLst>
                <a:gd name="T0" fmla="*/ 25 w 66"/>
                <a:gd name="T1" fmla="*/ 13 h 141"/>
                <a:gd name="T2" fmla="*/ 33 w 66"/>
                <a:gd name="T3" fmla="*/ 61 h 141"/>
                <a:gd name="T4" fmla="*/ 28 w 66"/>
                <a:gd name="T5" fmla="*/ 70 h 141"/>
                <a:gd name="T6" fmla="*/ 19 w 66"/>
                <a:gd name="T7" fmla="*/ 66 h 141"/>
                <a:gd name="T8" fmla="*/ 0 w 66"/>
                <a:gd name="T9" fmla="*/ 15 h 141"/>
                <a:gd name="T10" fmla="*/ 2 w 66"/>
                <a:gd name="T11" fmla="*/ 4 h 141"/>
                <a:gd name="T12" fmla="*/ 10 w 66"/>
                <a:gd name="T13" fmla="*/ 0 h 141"/>
                <a:gd name="T14" fmla="*/ 25 w 66"/>
                <a:gd name="T15" fmla="*/ 13 h 141"/>
                <a:gd name="T16" fmla="*/ 25 w 66"/>
                <a:gd name="T17" fmla="*/ 13 h 141"/>
                <a:gd name="T18" fmla="*/ 25 w 66"/>
                <a:gd name="T19" fmla="*/ 13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141"/>
                <a:gd name="T32" fmla="*/ 66 w 66"/>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141">
                  <a:moveTo>
                    <a:pt x="51" y="27"/>
                  </a:moveTo>
                  <a:lnTo>
                    <a:pt x="66" y="122"/>
                  </a:lnTo>
                  <a:lnTo>
                    <a:pt x="57" y="141"/>
                  </a:lnTo>
                  <a:lnTo>
                    <a:pt x="38" y="133"/>
                  </a:lnTo>
                  <a:lnTo>
                    <a:pt x="0" y="31"/>
                  </a:lnTo>
                  <a:lnTo>
                    <a:pt x="5" y="8"/>
                  </a:lnTo>
                  <a:lnTo>
                    <a:pt x="20" y="0"/>
                  </a:lnTo>
                  <a:lnTo>
                    <a:pt x="5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32" name="Freeform 59"/>
            <p:cNvSpPr>
              <a:spLocks/>
            </p:cNvSpPr>
            <p:nvPr/>
          </p:nvSpPr>
          <p:spPr bwMode="auto">
            <a:xfrm>
              <a:off x="2532" y="2105"/>
              <a:ext cx="606" cy="60"/>
            </a:xfrm>
            <a:custGeom>
              <a:avLst/>
              <a:gdLst>
                <a:gd name="T0" fmla="*/ 1 w 1213"/>
                <a:gd name="T1" fmla="*/ 44 h 119"/>
                <a:gd name="T2" fmla="*/ 61 w 1213"/>
                <a:gd name="T3" fmla="*/ 37 h 119"/>
                <a:gd name="T4" fmla="*/ 308 w 1213"/>
                <a:gd name="T5" fmla="*/ 10 h 119"/>
                <a:gd name="T6" fmla="*/ 454 w 1213"/>
                <a:gd name="T7" fmla="*/ 0 h 119"/>
                <a:gd name="T8" fmla="*/ 600 w 1213"/>
                <a:gd name="T9" fmla="*/ 3 h 119"/>
                <a:gd name="T10" fmla="*/ 606 w 1213"/>
                <a:gd name="T11" fmla="*/ 11 h 119"/>
                <a:gd name="T12" fmla="*/ 600 w 1213"/>
                <a:gd name="T13" fmla="*/ 18 h 119"/>
                <a:gd name="T14" fmla="*/ 296 w 1213"/>
                <a:gd name="T15" fmla="*/ 35 h 119"/>
                <a:gd name="T16" fmla="*/ 62 w 1213"/>
                <a:gd name="T17" fmla="*/ 57 h 119"/>
                <a:gd name="T18" fmla="*/ 12 w 1213"/>
                <a:gd name="T19" fmla="*/ 60 h 119"/>
                <a:gd name="T20" fmla="*/ 0 w 1213"/>
                <a:gd name="T21" fmla="*/ 53 h 119"/>
                <a:gd name="T22" fmla="*/ 1 w 1213"/>
                <a:gd name="T23" fmla="*/ 44 h 119"/>
                <a:gd name="T24" fmla="*/ 1 w 1213"/>
                <a:gd name="T25" fmla="*/ 44 h 119"/>
                <a:gd name="T26" fmla="*/ 1 w 1213"/>
                <a:gd name="T27" fmla="*/ 44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3"/>
                <a:gd name="T43" fmla="*/ 0 h 119"/>
                <a:gd name="T44" fmla="*/ 1213 w 1213"/>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33" name="Freeform 60"/>
            <p:cNvSpPr>
              <a:spLocks/>
            </p:cNvSpPr>
            <p:nvPr/>
          </p:nvSpPr>
          <p:spPr bwMode="auto">
            <a:xfrm>
              <a:off x="3121" y="2108"/>
              <a:ext cx="24" cy="80"/>
            </a:xfrm>
            <a:custGeom>
              <a:avLst/>
              <a:gdLst>
                <a:gd name="T0" fmla="*/ 24 w 47"/>
                <a:gd name="T1" fmla="*/ 12 h 160"/>
                <a:gd name="T2" fmla="*/ 19 w 47"/>
                <a:gd name="T3" fmla="*/ 74 h 160"/>
                <a:gd name="T4" fmla="*/ 12 w 47"/>
                <a:gd name="T5" fmla="*/ 80 h 160"/>
                <a:gd name="T6" fmla="*/ 4 w 47"/>
                <a:gd name="T7" fmla="*/ 74 h 160"/>
                <a:gd name="T8" fmla="*/ 0 w 47"/>
                <a:gd name="T9" fmla="*/ 12 h 160"/>
                <a:gd name="T10" fmla="*/ 4 w 47"/>
                <a:gd name="T11" fmla="*/ 3 h 160"/>
                <a:gd name="T12" fmla="*/ 12 w 47"/>
                <a:gd name="T13" fmla="*/ 0 h 160"/>
                <a:gd name="T14" fmla="*/ 24 w 47"/>
                <a:gd name="T15" fmla="*/ 12 h 160"/>
                <a:gd name="T16" fmla="*/ 24 w 47"/>
                <a:gd name="T17" fmla="*/ 12 h 160"/>
                <a:gd name="T18" fmla="*/ 24 w 47"/>
                <a:gd name="T19" fmla="*/ 12 h 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160"/>
                <a:gd name="T32" fmla="*/ 47 w 47"/>
                <a:gd name="T33" fmla="*/ 160 h 1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160">
                  <a:moveTo>
                    <a:pt x="47" y="25"/>
                  </a:moveTo>
                  <a:lnTo>
                    <a:pt x="38" y="147"/>
                  </a:lnTo>
                  <a:lnTo>
                    <a:pt x="23" y="160"/>
                  </a:lnTo>
                  <a:lnTo>
                    <a:pt x="8" y="147"/>
                  </a:lnTo>
                  <a:lnTo>
                    <a:pt x="0" y="25"/>
                  </a:lnTo>
                  <a:lnTo>
                    <a:pt x="8" y="6"/>
                  </a:lnTo>
                  <a:lnTo>
                    <a:pt x="23" y="0"/>
                  </a:lnTo>
                  <a:lnTo>
                    <a:pt x="4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34" name="Freeform 61"/>
            <p:cNvSpPr>
              <a:spLocks/>
            </p:cNvSpPr>
            <p:nvPr/>
          </p:nvSpPr>
          <p:spPr bwMode="auto">
            <a:xfrm>
              <a:off x="2996" y="2139"/>
              <a:ext cx="23" cy="61"/>
            </a:xfrm>
            <a:custGeom>
              <a:avLst/>
              <a:gdLst>
                <a:gd name="T0" fmla="*/ 23 w 46"/>
                <a:gd name="T1" fmla="*/ 12 h 122"/>
                <a:gd name="T2" fmla="*/ 19 w 46"/>
                <a:gd name="T3" fmla="*/ 54 h 122"/>
                <a:gd name="T4" fmla="*/ 12 w 46"/>
                <a:gd name="T5" fmla="*/ 61 h 122"/>
                <a:gd name="T6" fmla="*/ 5 w 46"/>
                <a:gd name="T7" fmla="*/ 53 h 122"/>
                <a:gd name="T8" fmla="*/ 0 w 46"/>
                <a:gd name="T9" fmla="*/ 12 h 122"/>
                <a:gd name="T10" fmla="*/ 3 w 46"/>
                <a:gd name="T11" fmla="*/ 3 h 122"/>
                <a:gd name="T12" fmla="*/ 12 w 46"/>
                <a:gd name="T13" fmla="*/ 0 h 122"/>
                <a:gd name="T14" fmla="*/ 23 w 46"/>
                <a:gd name="T15" fmla="*/ 12 h 122"/>
                <a:gd name="T16" fmla="*/ 23 w 46"/>
                <a:gd name="T17" fmla="*/ 12 h 122"/>
                <a:gd name="T18" fmla="*/ 23 w 46"/>
                <a:gd name="T19" fmla="*/ 12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122"/>
                <a:gd name="T32" fmla="*/ 46 w 46"/>
                <a:gd name="T33" fmla="*/ 122 h 1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122">
                  <a:moveTo>
                    <a:pt x="46" y="23"/>
                  </a:moveTo>
                  <a:lnTo>
                    <a:pt x="38" y="108"/>
                  </a:lnTo>
                  <a:lnTo>
                    <a:pt x="23" y="122"/>
                  </a:lnTo>
                  <a:lnTo>
                    <a:pt x="9" y="105"/>
                  </a:lnTo>
                  <a:lnTo>
                    <a:pt x="0" y="23"/>
                  </a:lnTo>
                  <a:lnTo>
                    <a:pt x="7" y="6"/>
                  </a:lnTo>
                  <a:lnTo>
                    <a:pt x="23" y="0"/>
                  </a:lnTo>
                  <a:lnTo>
                    <a:pt x="4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35" name="Freeform 62"/>
            <p:cNvSpPr>
              <a:spLocks/>
            </p:cNvSpPr>
            <p:nvPr/>
          </p:nvSpPr>
          <p:spPr bwMode="auto">
            <a:xfrm>
              <a:off x="2882" y="2138"/>
              <a:ext cx="29" cy="61"/>
            </a:xfrm>
            <a:custGeom>
              <a:avLst/>
              <a:gdLst>
                <a:gd name="T0" fmla="*/ 29 w 57"/>
                <a:gd name="T1" fmla="*/ 9 h 122"/>
                <a:gd name="T2" fmla="*/ 24 w 57"/>
                <a:gd name="T3" fmla="*/ 49 h 122"/>
                <a:gd name="T4" fmla="*/ 16 w 57"/>
                <a:gd name="T5" fmla="*/ 61 h 122"/>
                <a:gd name="T6" fmla="*/ 9 w 57"/>
                <a:gd name="T7" fmla="*/ 52 h 122"/>
                <a:gd name="T8" fmla="*/ 0 w 57"/>
                <a:gd name="T9" fmla="*/ 8 h 122"/>
                <a:gd name="T10" fmla="*/ 5 w 57"/>
                <a:gd name="T11" fmla="*/ 1 h 122"/>
                <a:gd name="T12" fmla="*/ 14 w 57"/>
                <a:gd name="T13" fmla="*/ 0 h 122"/>
                <a:gd name="T14" fmla="*/ 29 w 57"/>
                <a:gd name="T15" fmla="*/ 9 h 122"/>
                <a:gd name="T16" fmla="*/ 29 w 57"/>
                <a:gd name="T17" fmla="*/ 9 h 122"/>
                <a:gd name="T18" fmla="*/ 29 w 57"/>
                <a:gd name="T19" fmla="*/ 9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122"/>
                <a:gd name="T32" fmla="*/ 57 w 57"/>
                <a:gd name="T33" fmla="*/ 122 h 1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122">
                  <a:moveTo>
                    <a:pt x="57" y="17"/>
                  </a:moveTo>
                  <a:lnTo>
                    <a:pt x="47" y="97"/>
                  </a:lnTo>
                  <a:lnTo>
                    <a:pt x="32" y="122"/>
                  </a:lnTo>
                  <a:lnTo>
                    <a:pt x="17" y="103"/>
                  </a:lnTo>
                  <a:lnTo>
                    <a:pt x="0" y="15"/>
                  </a:lnTo>
                  <a:lnTo>
                    <a:pt x="9" y="2"/>
                  </a:lnTo>
                  <a:lnTo>
                    <a:pt x="28" y="0"/>
                  </a:lnTo>
                  <a:lnTo>
                    <a:pt x="5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36" name="Freeform 63"/>
            <p:cNvSpPr>
              <a:spLocks/>
            </p:cNvSpPr>
            <p:nvPr/>
          </p:nvSpPr>
          <p:spPr bwMode="auto">
            <a:xfrm>
              <a:off x="2751" y="2134"/>
              <a:ext cx="27" cy="64"/>
            </a:xfrm>
            <a:custGeom>
              <a:avLst/>
              <a:gdLst>
                <a:gd name="T0" fmla="*/ 27 w 54"/>
                <a:gd name="T1" fmla="*/ 12 h 127"/>
                <a:gd name="T2" fmla="*/ 24 w 54"/>
                <a:gd name="T3" fmla="*/ 52 h 127"/>
                <a:gd name="T4" fmla="*/ 15 w 54"/>
                <a:gd name="T5" fmla="*/ 64 h 127"/>
                <a:gd name="T6" fmla="*/ 6 w 54"/>
                <a:gd name="T7" fmla="*/ 54 h 127"/>
                <a:gd name="T8" fmla="*/ 0 w 54"/>
                <a:gd name="T9" fmla="*/ 12 h 127"/>
                <a:gd name="T10" fmla="*/ 4 w 54"/>
                <a:gd name="T11" fmla="*/ 4 h 127"/>
                <a:gd name="T12" fmla="*/ 14 w 54"/>
                <a:gd name="T13" fmla="*/ 0 h 127"/>
                <a:gd name="T14" fmla="*/ 27 w 54"/>
                <a:gd name="T15" fmla="*/ 12 h 127"/>
                <a:gd name="T16" fmla="*/ 27 w 54"/>
                <a:gd name="T17" fmla="*/ 12 h 127"/>
                <a:gd name="T18" fmla="*/ 27 w 54"/>
                <a:gd name="T19" fmla="*/ 12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127"/>
                <a:gd name="T32" fmla="*/ 54 w 54"/>
                <a:gd name="T33" fmla="*/ 127 h 1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127">
                  <a:moveTo>
                    <a:pt x="54" y="24"/>
                  </a:moveTo>
                  <a:lnTo>
                    <a:pt x="48" y="104"/>
                  </a:lnTo>
                  <a:lnTo>
                    <a:pt x="31" y="127"/>
                  </a:lnTo>
                  <a:lnTo>
                    <a:pt x="12" y="108"/>
                  </a:lnTo>
                  <a:lnTo>
                    <a:pt x="0" y="24"/>
                  </a:lnTo>
                  <a:lnTo>
                    <a:pt x="8" y="7"/>
                  </a:lnTo>
                  <a:lnTo>
                    <a:pt x="27" y="0"/>
                  </a:lnTo>
                  <a:lnTo>
                    <a:pt x="5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37" name="Freeform 64"/>
            <p:cNvSpPr>
              <a:spLocks/>
            </p:cNvSpPr>
            <p:nvPr/>
          </p:nvSpPr>
          <p:spPr bwMode="auto">
            <a:xfrm>
              <a:off x="2637" y="2141"/>
              <a:ext cx="29" cy="68"/>
            </a:xfrm>
            <a:custGeom>
              <a:avLst/>
              <a:gdLst>
                <a:gd name="T0" fmla="*/ 29 w 57"/>
                <a:gd name="T1" fmla="*/ 10 h 137"/>
                <a:gd name="T2" fmla="*/ 27 w 57"/>
                <a:gd name="T3" fmla="*/ 29 h 137"/>
                <a:gd name="T4" fmla="*/ 27 w 57"/>
                <a:gd name="T5" fmla="*/ 61 h 137"/>
                <a:gd name="T6" fmla="*/ 19 w 57"/>
                <a:gd name="T7" fmla="*/ 68 h 137"/>
                <a:gd name="T8" fmla="*/ 12 w 57"/>
                <a:gd name="T9" fmla="*/ 61 h 137"/>
                <a:gd name="T10" fmla="*/ 4 w 57"/>
                <a:gd name="T11" fmla="*/ 31 h 137"/>
                <a:gd name="T12" fmla="*/ 0 w 57"/>
                <a:gd name="T13" fmla="*/ 9 h 137"/>
                <a:gd name="T14" fmla="*/ 4 w 57"/>
                <a:gd name="T15" fmla="*/ 2 h 137"/>
                <a:gd name="T16" fmla="*/ 15 w 57"/>
                <a:gd name="T17" fmla="*/ 0 h 137"/>
                <a:gd name="T18" fmla="*/ 29 w 57"/>
                <a:gd name="T19" fmla="*/ 10 h 137"/>
                <a:gd name="T20" fmla="*/ 29 w 57"/>
                <a:gd name="T21" fmla="*/ 10 h 137"/>
                <a:gd name="T22" fmla="*/ 29 w 57"/>
                <a:gd name="T23" fmla="*/ 10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137"/>
                <a:gd name="T38" fmla="*/ 57 w 57"/>
                <a:gd name="T39" fmla="*/ 137 h 1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137">
                  <a:moveTo>
                    <a:pt x="57" y="21"/>
                  </a:moveTo>
                  <a:lnTo>
                    <a:pt x="54" y="59"/>
                  </a:lnTo>
                  <a:lnTo>
                    <a:pt x="54" y="122"/>
                  </a:lnTo>
                  <a:lnTo>
                    <a:pt x="38" y="137"/>
                  </a:lnTo>
                  <a:lnTo>
                    <a:pt x="23" y="122"/>
                  </a:lnTo>
                  <a:lnTo>
                    <a:pt x="8" y="63"/>
                  </a:lnTo>
                  <a:lnTo>
                    <a:pt x="0" y="19"/>
                  </a:lnTo>
                  <a:lnTo>
                    <a:pt x="8" y="4"/>
                  </a:lnTo>
                  <a:lnTo>
                    <a:pt x="29" y="0"/>
                  </a:lnTo>
                  <a:lnTo>
                    <a:pt x="5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38" name="Freeform 65"/>
            <p:cNvSpPr>
              <a:spLocks/>
            </p:cNvSpPr>
            <p:nvPr/>
          </p:nvSpPr>
          <p:spPr bwMode="auto">
            <a:xfrm>
              <a:off x="2971" y="1289"/>
              <a:ext cx="218" cy="93"/>
            </a:xfrm>
            <a:custGeom>
              <a:avLst/>
              <a:gdLst>
                <a:gd name="T0" fmla="*/ 8 w 437"/>
                <a:gd name="T1" fmla="*/ 0 h 184"/>
                <a:gd name="T2" fmla="*/ 122 w 437"/>
                <a:gd name="T3" fmla="*/ 5 h 184"/>
                <a:gd name="T4" fmla="*/ 171 w 437"/>
                <a:gd name="T5" fmla="*/ 22 h 184"/>
                <a:gd name="T6" fmla="*/ 210 w 437"/>
                <a:gd name="T7" fmla="*/ 59 h 184"/>
                <a:gd name="T8" fmla="*/ 215 w 437"/>
                <a:gd name="T9" fmla="*/ 70 h 184"/>
                <a:gd name="T10" fmla="*/ 218 w 437"/>
                <a:gd name="T11" fmla="*/ 83 h 184"/>
                <a:gd name="T12" fmla="*/ 211 w 437"/>
                <a:gd name="T13" fmla="*/ 93 h 184"/>
                <a:gd name="T14" fmla="*/ 188 w 437"/>
                <a:gd name="T15" fmla="*/ 87 h 184"/>
                <a:gd name="T16" fmla="*/ 180 w 437"/>
                <a:gd name="T17" fmla="*/ 78 h 184"/>
                <a:gd name="T18" fmla="*/ 165 w 437"/>
                <a:gd name="T19" fmla="*/ 59 h 184"/>
                <a:gd name="T20" fmla="*/ 147 w 437"/>
                <a:gd name="T21" fmla="*/ 43 h 184"/>
                <a:gd name="T22" fmla="*/ 127 w 437"/>
                <a:gd name="T23" fmla="*/ 32 h 184"/>
                <a:gd name="T24" fmla="*/ 106 w 437"/>
                <a:gd name="T25" fmla="*/ 25 h 184"/>
                <a:gd name="T26" fmla="*/ 8 w 437"/>
                <a:gd name="T27" fmla="*/ 15 h 184"/>
                <a:gd name="T28" fmla="*/ 0 w 437"/>
                <a:gd name="T29" fmla="*/ 8 h 184"/>
                <a:gd name="T30" fmla="*/ 8 w 437"/>
                <a:gd name="T31" fmla="*/ 0 h 184"/>
                <a:gd name="T32" fmla="*/ 8 w 437"/>
                <a:gd name="T33" fmla="*/ 0 h 184"/>
                <a:gd name="T34" fmla="*/ 8 w 437"/>
                <a:gd name="T35" fmla="*/ 0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7"/>
                <a:gd name="T55" fmla="*/ 0 h 184"/>
                <a:gd name="T56" fmla="*/ 437 w 437"/>
                <a:gd name="T57" fmla="*/ 184 h 1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39" name="Freeform 66"/>
            <p:cNvSpPr>
              <a:spLocks/>
            </p:cNvSpPr>
            <p:nvPr/>
          </p:nvSpPr>
          <p:spPr bwMode="auto">
            <a:xfrm>
              <a:off x="2364" y="1575"/>
              <a:ext cx="175" cy="496"/>
            </a:xfrm>
            <a:custGeom>
              <a:avLst/>
              <a:gdLst>
                <a:gd name="T0" fmla="*/ 33 w 349"/>
                <a:gd name="T1" fmla="*/ 15 h 992"/>
                <a:gd name="T2" fmla="*/ 40 w 349"/>
                <a:gd name="T3" fmla="*/ 76 h 992"/>
                <a:gd name="T4" fmla="*/ 50 w 349"/>
                <a:gd name="T5" fmla="*/ 138 h 992"/>
                <a:gd name="T6" fmla="*/ 70 w 349"/>
                <a:gd name="T7" fmla="*/ 184 h 992"/>
                <a:gd name="T8" fmla="*/ 118 w 349"/>
                <a:gd name="T9" fmla="*/ 303 h 992"/>
                <a:gd name="T10" fmla="*/ 145 w 349"/>
                <a:gd name="T11" fmla="*/ 381 h 992"/>
                <a:gd name="T12" fmla="*/ 175 w 349"/>
                <a:gd name="T13" fmla="*/ 472 h 992"/>
                <a:gd name="T14" fmla="*/ 174 w 349"/>
                <a:gd name="T15" fmla="*/ 488 h 992"/>
                <a:gd name="T16" fmla="*/ 162 w 349"/>
                <a:gd name="T17" fmla="*/ 496 h 992"/>
                <a:gd name="T18" fmla="*/ 147 w 349"/>
                <a:gd name="T19" fmla="*/ 496 h 992"/>
                <a:gd name="T20" fmla="*/ 137 w 349"/>
                <a:gd name="T21" fmla="*/ 484 h 992"/>
                <a:gd name="T22" fmla="*/ 109 w 349"/>
                <a:gd name="T23" fmla="*/ 393 h 992"/>
                <a:gd name="T24" fmla="*/ 90 w 349"/>
                <a:gd name="T25" fmla="*/ 311 h 992"/>
                <a:gd name="T26" fmla="*/ 35 w 349"/>
                <a:gd name="T27" fmla="*/ 142 h 992"/>
                <a:gd name="T28" fmla="*/ 15 w 349"/>
                <a:gd name="T29" fmla="*/ 79 h 992"/>
                <a:gd name="T30" fmla="*/ 0 w 349"/>
                <a:gd name="T31" fmla="*/ 16 h 992"/>
                <a:gd name="T32" fmla="*/ 5 w 349"/>
                <a:gd name="T33" fmla="*/ 4 h 992"/>
                <a:gd name="T34" fmla="*/ 16 w 349"/>
                <a:gd name="T35" fmla="*/ 0 h 992"/>
                <a:gd name="T36" fmla="*/ 33 w 349"/>
                <a:gd name="T37" fmla="*/ 15 h 992"/>
                <a:gd name="T38" fmla="*/ 33 w 349"/>
                <a:gd name="T39" fmla="*/ 15 h 9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9"/>
                <a:gd name="T61" fmla="*/ 0 h 992"/>
                <a:gd name="T62" fmla="*/ 349 w 349"/>
                <a:gd name="T63" fmla="*/ 992 h 9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40" name="Freeform 67"/>
            <p:cNvSpPr>
              <a:spLocks/>
            </p:cNvSpPr>
            <p:nvPr/>
          </p:nvSpPr>
          <p:spPr bwMode="auto">
            <a:xfrm>
              <a:off x="2537" y="1998"/>
              <a:ext cx="624" cy="92"/>
            </a:xfrm>
            <a:custGeom>
              <a:avLst/>
              <a:gdLst>
                <a:gd name="T0" fmla="*/ 19 w 1247"/>
                <a:gd name="T1" fmla="*/ 67 h 182"/>
                <a:gd name="T2" fmla="*/ 132 w 1247"/>
                <a:gd name="T3" fmla="*/ 52 h 182"/>
                <a:gd name="T4" fmla="*/ 239 w 1247"/>
                <a:gd name="T5" fmla="*/ 42 h 182"/>
                <a:gd name="T6" fmla="*/ 421 w 1247"/>
                <a:gd name="T7" fmla="*/ 17 h 182"/>
                <a:gd name="T8" fmla="*/ 507 w 1247"/>
                <a:gd name="T9" fmla="*/ 6 h 182"/>
                <a:gd name="T10" fmla="*/ 604 w 1247"/>
                <a:gd name="T11" fmla="*/ 0 h 182"/>
                <a:gd name="T12" fmla="*/ 619 w 1247"/>
                <a:gd name="T13" fmla="*/ 7 h 182"/>
                <a:gd name="T14" fmla="*/ 624 w 1247"/>
                <a:gd name="T15" fmla="*/ 19 h 182"/>
                <a:gd name="T16" fmla="*/ 619 w 1247"/>
                <a:gd name="T17" fmla="*/ 32 h 182"/>
                <a:gd name="T18" fmla="*/ 604 w 1247"/>
                <a:gd name="T19" fmla="*/ 38 h 182"/>
                <a:gd name="T20" fmla="*/ 423 w 1247"/>
                <a:gd name="T21" fmla="*/ 53 h 182"/>
                <a:gd name="T22" fmla="*/ 338 w 1247"/>
                <a:gd name="T23" fmla="*/ 65 h 182"/>
                <a:gd name="T24" fmla="*/ 242 w 1247"/>
                <a:gd name="T25" fmla="*/ 75 h 182"/>
                <a:gd name="T26" fmla="*/ 0 w 1247"/>
                <a:gd name="T27" fmla="*/ 92 h 182"/>
                <a:gd name="T28" fmla="*/ 2 w 1247"/>
                <a:gd name="T29" fmla="*/ 81 h 182"/>
                <a:gd name="T30" fmla="*/ 19 w 1247"/>
                <a:gd name="T31" fmla="*/ 67 h 182"/>
                <a:gd name="T32" fmla="*/ 19 w 1247"/>
                <a:gd name="T33" fmla="*/ 67 h 182"/>
                <a:gd name="T34" fmla="*/ 19 w 1247"/>
                <a:gd name="T35" fmla="*/ 67 h 18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47"/>
                <a:gd name="T55" fmla="*/ 0 h 182"/>
                <a:gd name="T56" fmla="*/ 1247 w 1247"/>
                <a:gd name="T57" fmla="*/ 182 h 18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41" name="Freeform 68"/>
            <p:cNvSpPr>
              <a:spLocks/>
            </p:cNvSpPr>
            <p:nvPr/>
          </p:nvSpPr>
          <p:spPr bwMode="auto">
            <a:xfrm>
              <a:off x="3120" y="1265"/>
              <a:ext cx="129" cy="772"/>
            </a:xfrm>
            <a:custGeom>
              <a:avLst/>
              <a:gdLst>
                <a:gd name="T0" fmla="*/ 121 w 259"/>
                <a:gd name="T1" fmla="*/ 10 h 1546"/>
                <a:gd name="T2" fmla="*/ 129 w 259"/>
                <a:gd name="T3" fmla="*/ 83 h 1546"/>
                <a:gd name="T4" fmla="*/ 123 w 259"/>
                <a:gd name="T5" fmla="*/ 199 h 1546"/>
                <a:gd name="T6" fmla="*/ 109 w 259"/>
                <a:gd name="T7" fmla="*/ 298 h 1546"/>
                <a:gd name="T8" fmla="*/ 90 w 259"/>
                <a:gd name="T9" fmla="*/ 398 h 1546"/>
                <a:gd name="T10" fmla="*/ 69 w 259"/>
                <a:gd name="T11" fmla="*/ 515 h 1546"/>
                <a:gd name="T12" fmla="*/ 54 w 259"/>
                <a:gd name="T13" fmla="*/ 638 h 1546"/>
                <a:gd name="T14" fmla="*/ 48 w 259"/>
                <a:gd name="T15" fmla="*/ 697 h 1546"/>
                <a:gd name="T16" fmla="*/ 38 w 259"/>
                <a:gd name="T17" fmla="*/ 756 h 1546"/>
                <a:gd name="T18" fmla="*/ 30 w 259"/>
                <a:gd name="T19" fmla="*/ 769 h 1546"/>
                <a:gd name="T20" fmla="*/ 16 w 259"/>
                <a:gd name="T21" fmla="*/ 772 h 1546"/>
                <a:gd name="T22" fmla="*/ 0 w 259"/>
                <a:gd name="T23" fmla="*/ 750 h 1546"/>
                <a:gd name="T24" fmla="*/ 13 w 259"/>
                <a:gd name="T25" fmla="*/ 636 h 1546"/>
                <a:gd name="T26" fmla="*/ 30 w 259"/>
                <a:gd name="T27" fmla="*/ 508 h 1546"/>
                <a:gd name="T28" fmla="*/ 42 w 259"/>
                <a:gd name="T29" fmla="*/ 447 h 1546"/>
                <a:gd name="T30" fmla="*/ 53 w 259"/>
                <a:gd name="T31" fmla="*/ 392 h 1546"/>
                <a:gd name="T32" fmla="*/ 76 w 259"/>
                <a:gd name="T33" fmla="*/ 292 h 1546"/>
                <a:gd name="T34" fmla="*/ 101 w 259"/>
                <a:gd name="T35" fmla="*/ 75 h 1546"/>
                <a:gd name="T36" fmla="*/ 92 w 259"/>
                <a:gd name="T37" fmla="*/ 32 h 1546"/>
                <a:gd name="T38" fmla="*/ 97 w 259"/>
                <a:gd name="T39" fmla="*/ 15 h 1546"/>
                <a:gd name="T40" fmla="*/ 107 w 259"/>
                <a:gd name="T41" fmla="*/ 3 h 1546"/>
                <a:gd name="T42" fmla="*/ 117 w 259"/>
                <a:gd name="T43" fmla="*/ 0 h 1546"/>
                <a:gd name="T44" fmla="*/ 121 w 259"/>
                <a:gd name="T45" fmla="*/ 10 h 1546"/>
                <a:gd name="T46" fmla="*/ 121 w 259"/>
                <a:gd name="T47" fmla="*/ 10 h 1546"/>
                <a:gd name="T48" fmla="*/ 121 w 259"/>
                <a:gd name="T49" fmla="*/ 10 h 15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9"/>
                <a:gd name="T76" fmla="*/ 0 h 1546"/>
                <a:gd name="T77" fmla="*/ 259 w 259"/>
                <a:gd name="T78" fmla="*/ 1546 h 15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42" name="Freeform 69"/>
            <p:cNvSpPr>
              <a:spLocks/>
            </p:cNvSpPr>
            <p:nvPr/>
          </p:nvSpPr>
          <p:spPr bwMode="auto">
            <a:xfrm>
              <a:off x="1960" y="2605"/>
              <a:ext cx="220" cy="252"/>
            </a:xfrm>
            <a:custGeom>
              <a:avLst/>
              <a:gdLst>
                <a:gd name="T0" fmla="*/ 220 w 439"/>
                <a:gd name="T1" fmla="*/ 10 h 503"/>
                <a:gd name="T2" fmla="*/ 163 w 439"/>
                <a:gd name="T3" fmla="*/ 67 h 503"/>
                <a:gd name="T4" fmla="*/ 118 w 439"/>
                <a:gd name="T5" fmla="*/ 123 h 503"/>
                <a:gd name="T6" fmla="*/ 75 w 439"/>
                <a:gd name="T7" fmla="*/ 181 h 503"/>
                <a:gd name="T8" fmla="*/ 28 w 439"/>
                <a:gd name="T9" fmla="*/ 245 h 503"/>
                <a:gd name="T10" fmla="*/ 15 w 439"/>
                <a:gd name="T11" fmla="*/ 252 h 503"/>
                <a:gd name="T12" fmla="*/ 3 w 439"/>
                <a:gd name="T13" fmla="*/ 248 h 503"/>
                <a:gd name="T14" fmla="*/ 0 w 439"/>
                <a:gd name="T15" fmla="*/ 223 h 503"/>
                <a:gd name="T16" fmla="*/ 50 w 439"/>
                <a:gd name="T17" fmla="*/ 161 h 503"/>
                <a:gd name="T18" fmla="*/ 99 w 439"/>
                <a:gd name="T19" fmla="*/ 107 h 503"/>
                <a:gd name="T20" fmla="*/ 150 w 439"/>
                <a:gd name="T21" fmla="*/ 56 h 503"/>
                <a:gd name="T22" fmla="*/ 209 w 439"/>
                <a:gd name="T23" fmla="*/ 0 h 503"/>
                <a:gd name="T24" fmla="*/ 220 w 439"/>
                <a:gd name="T25" fmla="*/ 0 h 503"/>
                <a:gd name="T26" fmla="*/ 220 w 439"/>
                <a:gd name="T27" fmla="*/ 10 h 503"/>
                <a:gd name="T28" fmla="*/ 220 w 439"/>
                <a:gd name="T29" fmla="*/ 10 h 5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9"/>
                <a:gd name="T46" fmla="*/ 0 h 503"/>
                <a:gd name="T47" fmla="*/ 439 w 439"/>
                <a:gd name="T48" fmla="*/ 503 h 5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9" h="503">
                  <a:moveTo>
                    <a:pt x="439" y="20"/>
                  </a:moveTo>
                  <a:lnTo>
                    <a:pt x="325" y="134"/>
                  </a:lnTo>
                  <a:lnTo>
                    <a:pt x="235" y="245"/>
                  </a:lnTo>
                  <a:lnTo>
                    <a:pt x="150" y="361"/>
                  </a:lnTo>
                  <a:lnTo>
                    <a:pt x="55" y="490"/>
                  </a:lnTo>
                  <a:lnTo>
                    <a:pt x="30" y="503"/>
                  </a:lnTo>
                  <a:lnTo>
                    <a:pt x="5" y="496"/>
                  </a:lnTo>
                  <a:lnTo>
                    <a:pt x="0" y="446"/>
                  </a:lnTo>
                  <a:lnTo>
                    <a:pt x="100" y="321"/>
                  </a:lnTo>
                  <a:lnTo>
                    <a:pt x="197" y="214"/>
                  </a:lnTo>
                  <a:lnTo>
                    <a:pt x="300" y="112"/>
                  </a:lnTo>
                  <a:lnTo>
                    <a:pt x="418" y="0"/>
                  </a:lnTo>
                  <a:lnTo>
                    <a:pt x="439" y="0"/>
                  </a:lnTo>
                  <a:lnTo>
                    <a:pt x="43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43" name="Freeform 70"/>
            <p:cNvSpPr>
              <a:spLocks/>
            </p:cNvSpPr>
            <p:nvPr/>
          </p:nvSpPr>
          <p:spPr bwMode="auto">
            <a:xfrm>
              <a:off x="2363" y="1257"/>
              <a:ext cx="853" cy="234"/>
            </a:xfrm>
            <a:custGeom>
              <a:avLst/>
              <a:gdLst>
                <a:gd name="T0" fmla="*/ 846 w 1705"/>
                <a:gd name="T1" fmla="*/ 15 h 468"/>
                <a:gd name="T2" fmla="*/ 742 w 1705"/>
                <a:gd name="T3" fmla="*/ 30 h 468"/>
                <a:gd name="T4" fmla="*/ 650 w 1705"/>
                <a:gd name="T5" fmla="*/ 43 h 468"/>
                <a:gd name="T6" fmla="*/ 456 w 1705"/>
                <a:gd name="T7" fmla="*/ 73 h 468"/>
                <a:gd name="T8" fmla="*/ 353 w 1705"/>
                <a:gd name="T9" fmla="*/ 99 h 468"/>
                <a:gd name="T10" fmla="*/ 252 w 1705"/>
                <a:gd name="T11" fmla="*/ 131 h 468"/>
                <a:gd name="T12" fmla="*/ 187 w 1705"/>
                <a:gd name="T13" fmla="*/ 148 h 468"/>
                <a:gd name="T14" fmla="*/ 131 w 1705"/>
                <a:gd name="T15" fmla="*/ 165 h 468"/>
                <a:gd name="T16" fmla="*/ 80 w 1705"/>
                <a:gd name="T17" fmla="*/ 189 h 468"/>
                <a:gd name="T18" fmla="*/ 29 w 1705"/>
                <a:gd name="T19" fmla="*/ 228 h 468"/>
                <a:gd name="T20" fmla="*/ 16 w 1705"/>
                <a:gd name="T21" fmla="*/ 234 h 468"/>
                <a:gd name="T22" fmla="*/ 5 w 1705"/>
                <a:gd name="T23" fmla="*/ 228 h 468"/>
                <a:gd name="T24" fmla="*/ 0 w 1705"/>
                <a:gd name="T25" fmla="*/ 218 h 468"/>
                <a:gd name="T26" fmla="*/ 5 w 1705"/>
                <a:gd name="T27" fmla="*/ 206 h 468"/>
                <a:gd name="T28" fmla="*/ 32 w 1705"/>
                <a:gd name="T29" fmla="*/ 182 h 468"/>
                <a:gd name="T30" fmla="*/ 59 w 1705"/>
                <a:gd name="T31" fmla="*/ 163 h 468"/>
                <a:gd name="T32" fmla="*/ 114 w 1705"/>
                <a:gd name="T33" fmla="*/ 136 h 468"/>
                <a:gd name="T34" fmla="*/ 174 w 1705"/>
                <a:gd name="T35" fmla="*/ 117 h 468"/>
                <a:gd name="T36" fmla="*/ 243 w 1705"/>
                <a:gd name="T37" fmla="*/ 99 h 468"/>
                <a:gd name="T38" fmla="*/ 345 w 1705"/>
                <a:gd name="T39" fmla="*/ 68 h 468"/>
                <a:gd name="T40" fmla="*/ 450 w 1705"/>
                <a:gd name="T41" fmla="*/ 42 h 468"/>
                <a:gd name="T42" fmla="*/ 642 w 1705"/>
                <a:gd name="T43" fmla="*/ 11 h 468"/>
                <a:gd name="T44" fmla="*/ 734 w 1705"/>
                <a:gd name="T45" fmla="*/ 3 h 468"/>
                <a:gd name="T46" fmla="*/ 843 w 1705"/>
                <a:gd name="T47" fmla="*/ 0 h 468"/>
                <a:gd name="T48" fmla="*/ 853 w 1705"/>
                <a:gd name="T49" fmla="*/ 7 h 468"/>
                <a:gd name="T50" fmla="*/ 846 w 1705"/>
                <a:gd name="T51" fmla="*/ 15 h 468"/>
                <a:gd name="T52" fmla="*/ 846 w 1705"/>
                <a:gd name="T53" fmla="*/ 15 h 4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05"/>
                <a:gd name="T82" fmla="*/ 0 h 468"/>
                <a:gd name="T83" fmla="*/ 1705 w 1705"/>
                <a:gd name="T84" fmla="*/ 468 h 46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44" name="Freeform 71"/>
            <p:cNvSpPr>
              <a:spLocks/>
            </p:cNvSpPr>
            <p:nvPr/>
          </p:nvSpPr>
          <p:spPr bwMode="auto">
            <a:xfrm>
              <a:off x="2419" y="1326"/>
              <a:ext cx="348" cy="390"/>
            </a:xfrm>
            <a:custGeom>
              <a:avLst/>
              <a:gdLst>
                <a:gd name="T0" fmla="*/ 23 w 698"/>
                <a:gd name="T1" fmla="*/ 385 h 781"/>
                <a:gd name="T2" fmla="*/ 0 w 698"/>
                <a:gd name="T3" fmla="*/ 230 h 781"/>
                <a:gd name="T4" fmla="*/ 4 w 698"/>
                <a:gd name="T5" fmla="*/ 196 h 781"/>
                <a:gd name="T6" fmla="*/ 14 w 698"/>
                <a:gd name="T7" fmla="*/ 161 h 781"/>
                <a:gd name="T8" fmla="*/ 31 w 698"/>
                <a:gd name="T9" fmla="*/ 130 h 781"/>
                <a:gd name="T10" fmla="*/ 56 w 698"/>
                <a:gd name="T11" fmla="*/ 99 h 781"/>
                <a:gd name="T12" fmla="*/ 106 w 698"/>
                <a:gd name="T13" fmla="*/ 69 h 781"/>
                <a:gd name="T14" fmla="*/ 166 w 698"/>
                <a:gd name="T15" fmla="*/ 46 h 781"/>
                <a:gd name="T16" fmla="*/ 220 w 698"/>
                <a:gd name="T17" fmla="*/ 30 h 781"/>
                <a:gd name="T18" fmla="*/ 275 w 698"/>
                <a:gd name="T19" fmla="*/ 16 h 781"/>
                <a:gd name="T20" fmla="*/ 339 w 698"/>
                <a:gd name="T21" fmla="*/ 0 h 781"/>
                <a:gd name="T22" fmla="*/ 348 w 698"/>
                <a:gd name="T23" fmla="*/ 5 h 781"/>
                <a:gd name="T24" fmla="*/ 343 w 698"/>
                <a:gd name="T25" fmla="*/ 14 h 781"/>
                <a:gd name="T26" fmla="*/ 282 w 698"/>
                <a:gd name="T27" fmla="*/ 34 h 781"/>
                <a:gd name="T28" fmla="*/ 230 w 698"/>
                <a:gd name="T29" fmla="*/ 55 h 781"/>
                <a:gd name="T30" fmla="*/ 179 w 698"/>
                <a:gd name="T31" fmla="*/ 78 h 781"/>
                <a:gd name="T32" fmla="*/ 121 w 698"/>
                <a:gd name="T33" fmla="*/ 103 h 781"/>
                <a:gd name="T34" fmla="*/ 82 w 698"/>
                <a:gd name="T35" fmla="*/ 126 h 781"/>
                <a:gd name="T36" fmla="*/ 59 w 698"/>
                <a:gd name="T37" fmla="*/ 155 h 781"/>
                <a:gd name="T38" fmla="*/ 42 w 698"/>
                <a:gd name="T39" fmla="*/ 183 h 781"/>
                <a:gd name="T40" fmla="*/ 24 w 698"/>
                <a:gd name="T41" fmla="*/ 244 h 781"/>
                <a:gd name="T42" fmla="*/ 25 w 698"/>
                <a:gd name="T43" fmla="*/ 309 h 781"/>
                <a:gd name="T44" fmla="*/ 38 w 698"/>
                <a:gd name="T45" fmla="*/ 381 h 781"/>
                <a:gd name="T46" fmla="*/ 32 w 698"/>
                <a:gd name="T47" fmla="*/ 390 h 781"/>
                <a:gd name="T48" fmla="*/ 23 w 698"/>
                <a:gd name="T49" fmla="*/ 385 h 781"/>
                <a:gd name="T50" fmla="*/ 23 w 698"/>
                <a:gd name="T51" fmla="*/ 385 h 7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98"/>
                <a:gd name="T79" fmla="*/ 0 h 781"/>
                <a:gd name="T80" fmla="*/ 698 w 698"/>
                <a:gd name="T81" fmla="*/ 781 h 7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845" name="Freeform 72"/>
            <p:cNvSpPr>
              <a:spLocks/>
            </p:cNvSpPr>
            <p:nvPr/>
          </p:nvSpPr>
          <p:spPr bwMode="auto">
            <a:xfrm>
              <a:off x="2259" y="2457"/>
              <a:ext cx="31" cy="131"/>
            </a:xfrm>
            <a:custGeom>
              <a:avLst/>
              <a:gdLst>
                <a:gd name="T0" fmla="*/ 22 w 62"/>
                <a:gd name="T1" fmla="*/ 43 h 262"/>
                <a:gd name="T2" fmla="*/ 22 w 62"/>
                <a:gd name="T3" fmla="*/ 69 h 262"/>
                <a:gd name="T4" fmla="*/ 31 w 62"/>
                <a:gd name="T5" fmla="*/ 131 h 262"/>
                <a:gd name="T6" fmla="*/ 1 w 62"/>
                <a:gd name="T7" fmla="*/ 131 h 262"/>
                <a:gd name="T8" fmla="*/ 0 w 62"/>
                <a:gd name="T9" fmla="*/ 5 h 262"/>
                <a:gd name="T10" fmla="*/ 20 w 62"/>
                <a:gd name="T11" fmla="*/ 0 h 262"/>
                <a:gd name="T12" fmla="*/ 27 w 62"/>
                <a:gd name="T13" fmla="*/ 12 h 262"/>
                <a:gd name="T14" fmla="*/ 22 w 62"/>
                <a:gd name="T15" fmla="*/ 43 h 262"/>
                <a:gd name="T16" fmla="*/ 22 w 62"/>
                <a:gd name="T17" fmla="*/ 43 h 2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
                <a:gd name="T28" fmla="*/ 0 h 262"/>
                <a:gd name="T29" fmla="*/ 62 w 62"/>
                <a:gd name="T30" fmla="*/ 262 h 2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 h="262">
                  <a:moveTo>
                    <a:pt x="43" y="86"/>
                  </a:moveTo>
                  <a:lnTo>
                    <a:pt x="43" y="139"/>
                  </a:lnTo>
                  <a:lnTo>
                    <a:pt x="62" y="262"/>
                  </a:lnTo>
                  <a:lnTo>
                    <a:pt x="2" y="262"/>
                  </a:lnTo>
                  <a:lnTo>
                    <a:pt x="0" y="10"/>
                  </a:lnTo>
                  <a:lnTo>
                    <a:pt x="40" y="0"/>
                  </a:lnTo>
                  <a:lnTo>
                    <a:pt x="53" y="25"/>
                  </a:lnTo>
                  <a:lnTo>
                    <a:pt x="43"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274505" name="Line 73"/>
          <p:cNvSpPr>
            <a:spLocks noChangeShapeType="1"/>
          </p:cNvSpPr>
          <p:nvPr/>
        </p:nvSpPr>
        <p:spPr bwMode="auto">
          <a:xfrm>
            <a:off x="4808538" y="4572000"/>
            <a:ext cx="2659062" cy="0"/>
          </a:xfrm>
          <a:prstGeom prst="line">
            <a:avLst/>
          </a:prstGeom>
          <a:noFill/>
          <a:ln w="28575">
            <a:solidFill>
              <a:schemeClr val="hlink"/>
            </a:solidFill>
            <a:round/>
            <a:headEnd/>
            <a:tailEnd type="stealth" w="med" len="lg"/>
          </a:ln>
          <a:extLst>
            <a:ext uri="{909E8E84-426E-40DD-AFC4-6F175D3DCCD1}">
              <a14:hiddenFill xmlns:a14="http://schemas.microsoft.com/office/drawing/2010/main">
                <a:noFill/>
              </a14:hiddenFill>
            </a:ext>
          </a:extLst>
        </p:spPr>
        <p:txBody>
          <a:bodyPr>
            <a:spAutoFit/>
          </a:bodyPr>
          <a:lstStyle/>
          <a:p>
            <a:endParaRPr lang="en-US"/>
          </a:p>
        </p:txBody>
      </p:sp>
      <p:sp>
        <p:nvSpPr>
          <p:cNvPr id="274506" name="Line 74"/>
          <p:cNvSpPr>
            <a:spLocks noChangeShapeType="1"/>
          </p:cNvSpPr>
          <p:nvPr/>
        </p:nvSpPr>
        <p:spPr bwMode="auto">
          <a:xfrm rot="10800000">
            <a:off x="4846638" y="4953000"/>
            <a:ext cx="2582862" cy="0"/>
          </a:xfrm>
          <a:prstGeom prst="line">
            <a:avLst/>
          </a:prstGeom>
          <a:noFill/>
          <a:ln w="28575">
            <a:solidFill>
              <a:schemeClr val="hlink"/>
            </a:solidFill>
            <a:round/>
            <a:headEnd/>
            <a:tailEnd type="stealth" w="med" len="lg"/>
          </a:ln>
          <a:extLst>
            <a:ext uri="{909E8E84-426E-40DD-AFC4-6F175D3DCCD1}">
              <a14:hiddenFill xmlns:a14="http://schemas.microsoft.com/office/drawing/2010/main">
                <a:noFill/>
              </a14:hiddenFill>
            </a:ext>
          </a:extLst>
        </p:spPr>
        <p:txBody>
          <a:bodyPr>
            <a:spAutoFit/>
          </a:bodyPr>
          <a:lstStyle/>
          <a:p>
            <a:endParaRPr lang="en-US"/>
          </a:p>
        </p:txBody>
      </p:sp>
      <p:sp>
        <p:nvSpPr>
          <p:cNvPr id="274507" name="Text Box 75"/>
          <p:cNvSpPr txBox="1">
            <a:spLocks noChangeArrowheads="1"/>
          </p:cNvSpPr>
          <p:nvPr/>
        </p:nvSpPr>
        <p:spPr bwMode="auto">
          <a:xfrm>
            <a:off x="5516564" y="4114800"/>
            <a:ext cx="1372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Delay</a:t>
            </a:r>
            <a:r>
              <a:rPr lang="en-US" altLang="en-US" sz="2000" b="1" baseline="-25000"/>
              <a:t>Trans.</a:t>
            </a:r>
            <a:endParaRPr lang="en-US" altLang="en-US" sz="2000" b="1"/>
          </a:p>
        </p:txBody>
      </p:sp>
      <p:sp>
        <p:nvSpPr>
          <p:cNvPr id="274508" name="Text Box 76"/>
          <p:cNvSpPr txBox="1">
            <a:spLocks noChangeArrowheads="1"/>
          </p:cNvSpPr>
          <p:nvPr/>
        </p:nvSpPr>
        <p:spPr bwMode="auto">
          <a:xfrm>
            <a:off x="5516564" y="4953000"/>
            <a:ext cx="1372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Delay</a:t>
            </a:r>
            <a:r>
              <a:rPr lang="en-US" altLang="en-US" sz="2000" b="1" baseline="-25000"/>
              <a:t>Trans.</a:t>
            </a:r>
            <a:endParaRPr lang="en-US" altLang="en-US" sz="2000" b="1"/>
          </a:p>
        </p:txBody>
      </p:sp>
      <p:sp>
        <p:nvSpPr>
          <p:cNvPr id="274509" name="Text Box 77"/>
          <p:cNvSpPr txBox="1">
            <a:spLocks noChangeArrowheads="1"/>
          </p:cNvSpPr>
          <p:nvPr/>
        </p:nvSpPr>
        <p:spPr bwMode="auto">
          <a:xfrm>
            <a:off x="8694739" y="5105400"/>
            <a:ext cx="12797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Delay</a:t>
            </a:r>
            <a:r>
              <a:rPr lang="en-US" altLang="en-US" sz="2000" b="1" baseline="-25000"/>
              <a:t>Trait.</a:t>
            </a:r>
            <a:endParaRPr lang="en-US" altLang="en-US" sz="2000" b="1"/>
          </a:p>
        </p:txBody>
      </p:sp>
      <p:sp>
        <p:nvSpPr>
          <p:cNvPr id="274510" name="Text Box 78"/>
          <p:cNvSpPr txBox="1">
            <a:spLocks noChangeArrowheads="1"/>
          </p:cNvSpPr>
          <p:nvPr/>
        </p:nvSpPr>
        <p:spPr bwMode="auto">
          <a:xfrm>
            <a:off x="3186113" y="5622926"/>
            <a:ext cx="4278312"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T = 2 Delay</a:t>
            </a:r>
            <a:r>
              <a:rPr lang="en-US" altLang="en-US" sz="2000" b="1" baseline="-25000"/>
              <a:t>Trans.</a:t>
            </a:r>
            <a:r>
              <a:rPr lang="en-US" altLang="en-US" sz="2000" b="1"/>
              <a:t>  +  Delay</a:t>
            </a:r>
            <a:r>
              <a:rPr lang="en-US" altLang="en-US" sz="2000" b="1" baseline="-25000"/>
              <a:t>Trait.</a:t>
            </a:r>
          </a:p>
        </p:txBody>
      </p:sp>
      <p:grpSp>
        <p:nvGrpSpPr>
          <p:cNvPr id="3" name="Group 79"/>
          <p:cNvGrpSpPr>
            <a:grpSpLocks/>
          </p:cNvGrpSpPr>
          <p:nvPr/>
        </p:nvGrpSpPr>
        <p:grpSpPr bwMode="auto">
          <a:xfrm>
            <a:off x="7543800" y="4419601"/>
            <a:ext cx="914400" cy="1006475"/>
            <a:chOff x="1960" y="1080"/>
            <a:chExt cx="2091" cy="2063"/>
          </a:xfrm>
        </p:grpSpPr>
        <p:sp>
          <p:nvSpPr>
            <p:cNvPr id="29716" name="Freeform 80"/>
            <p:cNvSpPr>
              <a:spLocks/>
            </p:cNvSpPr>
            <p:nvPr/>
          </p:nvSpPr>
          <p:spPr bwMode="auto">
            <a:xfrm>
              <a:off x="2282" y="1130"/>
              <a:ext cx="1153" cy="1140"/>
            </a:xfrm>
            <a:custGeom>
              <a:avLst/>
              <a:gdLst>
                <a:gd name="T0" fmla="*/ 166 w 2306"/>
                <a:gd name="T1" fmla="*/ 1113 h 2281"/>
                <a:gd name="T2" fmla="*/ 121 w 2306"/>
                <a:gd name="T3" fmla="*/ 1003 h 2281"/>
                <a:gd name="T4" fmla="*/ 0 w 2306"/>
                <a:gd name="T5" fmla="*/ 344 h 2281"/>
                <a:gd name="T6" fmla="*/ 4 w 2306"/>
                <a:gd name="T7" fmla="*/ 268 h 2281"/>
                <a:gd name="T8" fmla="*/ 46 w 2306"/>
                <a:gd name="T9" fmla="*/ 234 h 2281"/>
                <a:gd name="T10" fmla="*/ 162 w 2306"/>
                <a:gd name="T11" fmla="*/ 184 h 2281"/>
                <a:gd name="T12" fmla="*/ 344 w 2306"/>
                <a:gd name="T13" fmla="*/ 140 h 2281"/>
                <a:gd name="T14" fmla="*/ 718 w 2306"/>
                <a:gd name="T15" fmla="*/ 45 h 2281"/>
                <a:gd name="T16" fmla="*/ 922 w 2306"/>
                <a:gd name="T17" fmla="*/ 0 h 2281"/>
                <a:gd name="T18" fmla="*/ 1013 w 2306"/>
                <a:gd name="T19" fmla="*/ 0 h 2281"/>
                <a:gd name="T20" fmla="*/ 1033 w 2306"/>
                <a:gd name="T21" fmla="*/ 7 h 2281"/>
                <a:gd name="T22" fmla="*/ 1033 w 2306"/>
                <a:gd name="T23" fmla="*/ 121 h 2281"/>
                <a:gd name="T24" fmla="*/ 1013 w 2306"/>
                <a:gd name="T25" fmla="*/ 298 h 2281"/>
                <a:gd name="T26" fmla="*/ 1021 w 2306"/>
                <a:gd name="T27" fmla="*/ 548 h 2281"/>
                <a:gd name="T28" fmla="*/ 1090 w 2306"/>
                <a:gd name="T29" fmla="*/ 55 h 2281"/>
                <a:gd name="T30" fmla="*/ 1112 w 2306"/>
                <a:gd name="T31" fmla="*/ 48 h 2281"/>
                <a:gd name="T32" fmla="*/ 1138 w 2306"/>
                <a:gd name="T33" fmla="*/ 109 h 2281"/>
                <a:gd name="T34" fmla="*/ 1153 w 2306"/>
                <a:gd name="T35" fmla="*/ 188 h 2281"/>
                <a:gd name="T36" fmla="*/ 1104 w 2306"/>
                <a:gd name="T37" fmla="*/ 594 h 2281"/>
                <a:gd name="T38" fmla="*/ 1036 w 2306"/>
                <a:gd name="T39" fmla="*/ 1104 h 2281"/>
                <a:gd name="T40" fmla="*/ 987 w 2306"/>
                <a:gd name="T41" fmla="*/ 1129 h 2281"/>
                <a:gd name="T42" fmla="*/ 808 w 2306"/>
                <a:gd name="T43" fmla="*/ 1140 h 2281"/>
                <a:gd name="T44" fmla="*/ 257 w 2306"/>
                <a:gd name="T45" fmla="*/ 1135 h 2281"/>
                <a:gd name="T46" fmla="*/ 201 w 2306"/>
                <a:gd name="T47" fmla="*/ 1122 h 2281"/>
                <a:gd name="T48" fmla="*/ 166 w 2306"/>
                <a:gd name="T49" fmla="*/ 1113 h 2281"/>
                <a:gd name="T50" fmla="*/ 166 w 2306"/>
                <a:gd name="T51" fmla="*/ 1113 h 2281"/>
                <a:gd name="T52" fmla="*/ 166 w 2306"/>
                <a:gd name="T53" fmla="*/ 1113 h 22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06"/>
                <a:gd name="T82" fmla="*/ 0 h 2281"/>
                <a:gd name="T83" fmla="*/ 2306 w 2306"/>
                <a:gd name="T84" fmla="*/ 2281 h 22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17" name="Freeform 81"/>
            <p:cNvSpPr>
              <a:spLocks/>
            </p:cNvSpPr>
            <p:nvPr/>
          </p:nvSpPr>
          <p:spPr bwMode="auto">
            <a:xfrm>
              <a:off x="2422" y="1288"/>
              <a:ext cx="803" cy="806"/>
            </a:xfrm>
            <a:custGeom>
              <a:avLst/>
              <a:gdLst>
                <a:gd name="T0" fmla="*/ 23 w 1604"/>
                <a:gd name="T1" fmla="*/ 467 h 1612"/>
                <a:gd name="T2" fmla="*/ 11 w 1604"/>
                <a:gd name="T3" fmla="*/ 376 h 1612"/>
                <a:gd name="T4" fmla="*/ 0 w 1604"/>
                <a:gd name="T5" fmla="*/ 291 h 1612"/>
                <a:gd name="T6" fmla="*/ 32 w 1604"/>
                <a:gd name="T7" fmla="*/ 148 h 1612"/>
                <a:gd name="T8" fmla="*/ 126 w 1604"/>
                <a:gd name="T9" fmla="*/ 111 h 1612"/>
                <a:gd name="T10" fmla="*/ 550 w 1604"/>
                <a:gd name="T11" fmla="*/ 0 h 1612"/>
                <a:gd name="T12" fmla="*/ 679 w 1604"/>
                <a:gd name="T13" fmla="*/ 3 h 1612"/>
                <a:gd name="T14" fmla="*/ 776 w 1604"/>
                <a:gd name="T15" fmla="*/ 71 h 1612"/>
                <a:gd name="T16" fmla="*/ 803 w 1604"/>
                <a:gd name="T17" fmla="*/ 205 h 1612"/>
                <a:gd name="T18" fmla="*/ 714 w 1604"/>
                <a:gd name="T19" fmla="*/ 733 h 1612"/>
                <a:gd name="T20" fmla="*/ 117 w 1604"/>
                <a:gd name="T21" fmla="*/ 806 h 1612"/>
                <a:gd name="T22" fmla="*/ 88 w 1604"/>
                <a:gd name="T23" fmla="*/ 760 h 1612"/>
                <a:gd name="T24" fmla="*/ 23 w 1604"/>
                <a:gd name="T25" fmla="*/ 467 h 1612"/>
                <a:gd name="T26" fmla="*/ 23 w 1604"/>
                <a:gd name="T27" fmla="*/ 467 h 1612"/>
                <a:gd name="T28" fmla="*/ 23 w 1604"/>
                <a:gd name="T29" fmla="*/ 467 h 16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04"/>
                <a:gd name="T46" fmla="*/ 0 h 1612"/>
                <a:gd name="T47" fmla="*/ 1604 w 1604"/>
                <a:gd name="T48" fmla="*/ 1612 h 16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close/>
                </a:path>
              </a:pathLst>
            </a:custGeom>
            <a:solidFill>
              <a:srgbClr val="A5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18" name="Freeform 82"/>
            <p:cNvSpPr>
              <a:spLocks/>
            </p:cNvSpPr>
            <p:nvPr/>
          </p:nvSpPr>
          <p:spPr bwMode="auto">
            <a:xfrm>
              <a:off x="2542" y="2321"/>
              <a:ext cx="709" cy="133"/>
            </a:xfrm>
            <a:custGeom>
              <a:avLst/>
              <a:gdLst>
                <a:gd name="T0" fmla="*/ 0 w 1418"/>
                <a:gd name="T1" fmla="*/ 114 h 266"/>
                <a:gd name="T2" fmla="*/ 23 w 1418"/>
                <a:gd name="T3" fmla="*/ 87 h 266"/>
                <a:gd name="T4" fmla="*/ 167 w 1418"/>
                <a:gd name="T5" fmla="*/ 50 h 266"/>
                <a:gd name="T6" fmla="*/ 435 w 1418"/>
                <a:gd name="T7" fmla="*/ 5 h 266"/>
                <a:gd name="T8" fmla="*/ 606 w 1418"/>
                <a:gd name="T9" fmla="*/ 12 h 266"/>
                <a:gd name="T10" fmla="*/ 709 w 1418"/>
                <a:gd name="T11" fmla="*/ 0 h 266"/>
                <a:gd name="T12" fmla="*/ 692 w 1418"/>
                <a:gd name="T13" fmla="*/ 80 h 266"/>
                <a:gd name="T14" fmla="*/ 409 w 1418"/>
                <a:gd name="T15" fmla="*/ 83 h 266"/>
                <a:gd name="T16" fmla="*/ 155 w 1418"/>
                <a:gd name="T17" fmla="*/ 102 h 266"/>
                <a:gd name="T18" fmla="*/ 30 w 1418"/>
                <a:gd name="T19" fmla="*/ 133 h 266"/>
                <a:gd name="T20" fmla="*/ 0 w 1418"/>
                <a:gd name="T21" fmla="*/ 114 h 266"/>
                <a:gd name="T22" fmla="*/ 0 w 1418"/>
                <a:gd name="T23" fmla="*/ 114 h 266"/>
                <a:gd name="T24" fmla="*/ 0 w 1418"/>
                <a:gd name="T25" fmla="*/ 114 h 2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8"/>
                <a:gd name="T40" fmla="*/ 0 h 266"/>
                <a:gd name="T41" fmla="*/ 1418 w 1418"/>
                <a:gd name="T42" fmla="*/ 266 h 2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19" name="Freeform 83"/>
            <p:cNvSpPr>
              <a:spLocks/>
            </p:cNvSpPr>
            <p:nvPr/>
          </p:nvSpPr>
          <p:spPr bwMode="auto">
            <a:xfrm>
              <a:off x="2484" y="1418"/>
              <a:ext cx="291" cy="255"/>
            </a:xfrm>
            <a:custGeom>
              <a:avLst/>
              <a:gdLst>
                <a:gd name="T0" fmla="*/ 199 w 582"/>
                <a:gd name="T1" fmla="*/ 9 h 512"/>
                <a:gd name="T2" fmla="*/ 120 w 582"/>
                <a:gd name="T3" fmla="*/ 29 h 512"/>
                <a:gd name="T4" fmla="*/ 49 w 582"/>
                <a:gd name="T5" fmla="*/ 65 h 512"/>
                <a:gd name="T6" fmla="*/ 17 w 582"/>
                <a:gd name="T7" fmla="*/ 109 h 512"/>
                <a:gd name="T8" fmla="*/ 0 w 582"/>
                <a:gd name="T9" fmla="*/ 158 h 512"/>
                <a:gd name="T10" fmla="*/ 26 w 582"/>
                <a:gd name="T11" fmla="*/ 255 h 512"/>
                <a:gd name="T12" fmla="*/ 82 w 582"/>
                <a:gd name="T13" fmla="*/ 155 h 512"/>
                <a:gd name="T14" fmla="*/ 161 w 582"/>
                <a:gd name="T15" fmla="*/ 65 h 512"/>
                <a:gd name="T16" fmla="*/ 291 w 582"/>
                <a:gd name="T17" fmla="*/ 0 h 512"/>
                <a:gd name="T18" fmla="*/ 199 w 582"/>
                <a:gd name="T19" fmla="*/ 9 h 512"/>
                <a:gd name="T20" fmla="*/ 199 w 582"/>
                <a:gd name="T21" fmla="*/ 9 h 512"/>
                <a:gd name="T22" fmla="*/ 199 w 582"/>
                <a:gd name="T23" fmla="*/ 9 h 5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2"/>
                <a:gd name="T37" fmla="*/ 0 h 512"/>
                <a:gd name="T38" fmla="*/ 582 w 582"/>
                <a:gd name="T39" fmla="*/ 512 h 5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close/>
                </a:path>
              </a:pathLst>
            </a:custGeom>
            <a:solidFill>
              <a:srgbClr val="DB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20" name="Freeform 84"/>
            <p:cNvSpPr>
              <a:spLocks/>
            </p:cNvSpPr>
            <p:nvPr/>
          </p:nvSpPr>
          <p:spPr bwMode="auto">
            <a:xfrm>
              <a:off x="2931" y="1732"/>
              <a:ext cx="182" cy="242"/>
            </a:xfrm>
            <a:custGeom>
              <a:avLst/>
              <a:gdLst>
                <a:gd name="T0" fmla="*/ 140 w 365"/>
                <a:gd name="T1" fmla="*/ 32 h 482"/>
                <a:gd name="T2" fmla="*/ 99 w 365"/>
                <a:gd name="T3" fmla="*/ 125 h 482"/>
                <a:gd name="T4" fmla="*/ 0 w 365"/>
                <a:gd name="T5" fmla="*/ 228 h 482"/>
                <a:gd name="T6" fmla="*/ 76 w 365"/>
                <a:gd name="T7" fmla="*/ 242 h 482"/>
                <a:gd name="T8" fmla="*/ 140 w 365"/>
                <a:gd name="T9" fmla="*/ 210 h 482"/>
                <a:gd name="T10" fmla="*/ 161 w 365"/>
                <a:gd name="T11" fmla="*/ 131 h 482"/>
                <a:gd name="T12" fmla="*/ 182 w 365"/>
                <a:gd name="T13" fmla="*/ 0 h 482"/>
                <a:gd name="T14" fmla="*/ 140 w 365"/>
                <a:gd name="T15" fmla="*/ 32 h 482"/>
                <a:gd name="T16" fmla="*/ 140 w 365"/>
                <a:gd name="T17" fmla="*/ 32 h 482"/>
                <a:gd name="T18" fmla="*/ 140 w 365"/>
                <a:gd name="T19" fmla="*/ 32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5"/>
                <a:gd name="T31" fmla="*/ 0 h 482"/>
                <a:gd name="T32" fmla="*/ 365 w 365"/>
                <a:gd name="T33" fmla="*/ 482 h 4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5" h="482">
                  <a:moveTo>
                    <a:pt x="281" y="64"/>
                  </a:moveTo>
                  <a:lnTo>
                    <a:pt x="199" y="249"/>
                  </a:lnTo>
                  <a:lnTo>
                    <a:pt x="0" y="454"/>
                  </a:lnTo>
                  <a:lnTo>
                    <a:pt x="152" y="482"/>
                  </a:lnTo>
                  <a:lnTo>
                    <a:pt x="281" y="418"/>
                  </a:lnTo>
                  <a:lnTo>
                    <a:pt x="323" y="260"/>
                  </a:lnTo>
                  <a:lnTo>
                    <a:pt x="365" y="0"/>
                  </a:lnTo>
                  <a:lnTo>
                    <a:pt x="281" y="64"/>
                  </a:lnTo>
                  <a:close/>
                </a:path>
              </a:pathLst>
            </a:custGeom>
            <a:solidFill>
              <a:srgbClr val="6D765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21" name="Freeform 85"/>
            <p:cNvSpPr>
              <a:spLocks/>
            </p:cNvSpPr>
            <p:nvPr/>
          </p:nvSpPr>
          <p:spPr bwMode="auto">
            <a:xfrm>
              <a:off x="3604" y="2706"/>
              <a:ext cx="433" cy="307"/>
            </a:xfrm>
            <a:custGeom>
              <a:avLst/>
              <a:gdLst>
                <a:gd name="T0" fmla="*/ 11 w 867"/>
                <a:gd name="T1" fmla="*/ 99 h 616"/>
                <a:gd name="T2" fmla="*/ 68 w 867"/>
                <a:gd name="T3" fmla="*/ 38 h 616"/>
                <a:gd name="T4" fmla="*/ 127 w 867"/>
                <a:gd name="T5" fmla="*/ 7 h 616"/>
                <a:gd name="T6" fmla="*/ 194 w 867"/>
                <a:gd name="T7" fmla="*/ 0 h 616"/>
                <a:gd name="T8" fmla="*/ 250 w 867"/>
                <a:gd name="T9" fmla="*/ 19 h 616"/>
                <a:gd name="T10" fmla="*/ 332 w 867"/>
                <a:gd name="T11" fmla="*/ 57 h 616"/>
                <a:gd name="T12" fmla="*/ 372 w 867"/>
                <a:gd name="T13" fmla="*/ 86 h 616"/>
                <a:gd name="T14" fmla="*/ 403 w 867"/>
                <a:gd name="T15" fmla="*/ 129 h 616"/>
                <a:gd name="T16" fmla="*/ 428 w 867"/>
                <a:gd name="T17" fmla="*/ 178 h 616"/>
                <a:gd name="T18" fmla="*/ 433 w 867"/>
                <a:gd name="T19" fmla="*/ 222 h 616"/>
                <a:gd name="T20" fmla="*/ 377 w 867"/>
                <a:gd name="T21" fmla="*/ 294 h 616"/>
                <a:gd name="T22" fmla="*/ 239 w 867"/>
                <a:gd name="T23" fmla="*/ 307 h 616"/>
                <a:gd name="T24" fmla="*/ 136 w 867"/>
                <a:gd name="T25" fmla="*/ 233 h 616"/>
                <a:gd name="T26" fmla="*/ 45 w 867"/>
                <a:gd name="T27" fmla="*/ 233 h 616"/>
                <a:gd name="T28" fmla="*/ 0 w 867"/>
                <a:gd name="T29" fmla="*/ 169 h 616"/>
                <a:gd name="T30" fmla="*/ 11 w 867"/>
                <a:gd name="T31" fmla="*/ 99 h 616"/>
                <a:gd name="T32" fmla="*/ 11 w 867"/>
                <a:gd name="T33" fmla="*/ 99 h 616"/>
                <a:gd name="T34" fmla="*/ 11 w 867"/>
                <a:gd name="T35" fmla="*/ 99 h 6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7"/>
                <a:gd name="T55" fmla="*/ 0 h 616"/>
                <a:gd name="T56" fmla="*/ 867 w 867"/>
                <a:gd name="T57" fmla="*/ 616 h 6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7" h="616">
                  <a:moveTo>
                    <a:pt x="22" y="198"/>
                  </a:moveTo>
                  <a:lnTo>
                    <a:pt x="137" y="76"/>
                  </a:lnTo>
                  <a:lnTo>
                    <a:pt x="254" y="15"/>
                  </a:lnTo>
                  <a:lnTo>
                    <a:pt x="389" y="0"/>
                  </a:lnTo>
                  <a:lnTo>
                    <a:pt x="500" y="38"/>
                  </a:lnTo>
                  <a:lnTo>
                    <a:pt x="665" y="114"/>
                  </a:lnTo>
                  <a:lnTo>
                    <a:pt x="745" y="173"/>
                  </a:lnTo>
                  <a:lnTo>
                    <a:pt x="806" y="259"/>
                  </a:lnTo>
                  <a:lnTo>
                    <a:pt x="857" y="357"/>
                  </a:lnTo>
                  <a:lnTo>
                    <a:pt x="867" y="445"/>
                  </a:lnTo>
                  <a:lnTo>
                    <a:pt x="754" y="589"/>
                  </a:lnTo>
                  <a:lnTo>
                    <a:pt x="479" y="616"/>
                  </a:lnTo>
                  <a:lnTo>
                    <a:pt x="273" y="468"/>
                  </a:lnTo>
                  <a:lnTo>
                    <a:pt x="91" y="468"/>
                  </a:lnTo>
                  <a:lnTo>
                    <a:pt x="0" y="340"/>
                  </a:lnTo>
                  <a:lnTo>
                    <a:pt x="22"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22" name="Freeform 86"/>
            <p:cNvSpPr>
              <a:spLocks/>
            </p:cNvSpPr>
            <p:nvPr/>
          </p:nvSpPr>
          <p:spPr bwMode="auto">
            <a:xfrm>
              <a:off x="3604" y="2762"/>
              <a:ext cx="442" cy="268"/>
            </a:xfrm>
            <a:custGeom>
              <a:avLst/>
              <a:gdLst>
                <a:gd name="T0" fmla="*/ 24 w 884"/>
                <a:gd name="T1" fmla="*/ 27 h 536"/>
                <a:gd name="T2" fmla="*/ 61 w 884"/>
                <a:gd name="T3" fmla="*/ 0 h 536"/>
                <a:gd name="T4" fmla="*/ 145 w 884"/>
                <a:gd name="T5" fmla="*/ 0 h 536"/>
                <a:gd name="T6" fmla="*/ 195 w 884"/>
                <a:gd name="T7" fmla="*/ 14 h 536"/>
                <a:gd name="T8" fmla="*/ 137 w 884"/>
                <a:gd name="T9" fmla="*/ 86 h 536"/>
                <a:gd name="T10" fmla="*/ 223 w 884"/>
                <a:gd name="T11" fmla="*/ 42 h 536"/>
                <a:gd name="T12" fmla="*/ 292 w 884"/>
                <a:gd name="T13" fmla="*/ 17 h 536"/>
                <a:gd name="T14" fmla="*/ 345 w 884"/>
                <a:gd name="T15" fmla="*/ 41 h 536"/>
                <a:gd name="T16" fmla="*/ 369 w 884"/>
                <a:gd name="T17" fmla="*/ 69 h 536"/>
                <a:gd name="T18" fmla="*/ 322 w 884"/>
                <a:gd name="T19" fmla="*/ 83 h 536"/>
                <a:gd name="T20" fmla="*/ 269 w 884"/>
                <a:gd name="T21" fmla="*/ 115 h 536"/>
                <a:gd name="T22" fmla="*/ 265 w 884"/>
                <a:gd name="T23" fmla="*/ 175 h 536"/>
                <a:gd name="T24" fmla="*/ 355 w 884"/>
                <a:gd name="T25" fmla="*/ 100 h 536"/>
                <a:gd name="T26" fmla="*/ 393 w 884"/>
                <a:gd name="T27" fmla="*/ 93 h 536"/>
                <a:gd name="T28" fmla="*/ 435 w 884"/>
                <a:gd name="T29" fmla="*/ 121 h 536"/>
                <a:gd name="T30" fmla="*/ 442 w 884"/>
                <a:gd name="T31" fmla="*/ 164 h 536"/>
                <a:gd name="T32" fmla="*/ 340 w 884"/>
                <a:gd name="T33" fmla="*/ 255 h 536"/>
                <a:gd name="T34" fmla="*/ 289 w 884"/>
                <a:gd name="T35" fmla="*/ 268 h 536"/>
                <a:gd name="T36" fmla="*/ 219 w 884"/>
                <a:gd name="T37" fmla="*/ 259 h 536"/>
                <a:gd name="T38" fmla="*/ 163 w 884"/>
                <a:gd name="T39" fmla="*/ 198 h 536"/>
                <a:gd name="T40" fmla="*/ 49 w 884"/>
                <a:gd name="T41" fmla="*/ 201 h 536"/>
                <a:gd name="T42" fmla="*/ 15 w 884"/>
                <a:gd name="T43" fmla="*/ 160 h 536"/>
                <a:gd name="T44" fmla="*/ 0 w 884"/>
                <a:gd name="T45" fmla="*/ 68 h 536"/>
                <a:gd name="T46" fmla="*/ 24 w 884"/>
                <a:gd name="T47" fmla="*/ 27 h 536"/>
                <a:gd name="T48" fmla="*/ 24 w 884"/>
                <a:gd name="T49" fmla="*/ 27 h 536"/>
                <a:gd name="T50" fmla="*/ 24 w 884"/>
                <a:gd name="T51" fmla="*/ 27 h 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4"/>
                <a:gd name="T79" fmla="*/ 0 h 536"/>
                <a:gd name="T80" fmla="*/ 884 w 884"/>
                <a:gd name="T81" fmla="*/ 536 h 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4" h="536">
                  <a:moveTo>
                    <a:pt x="47" y="55"/>
                  </a:moveTo>
                  <a:lnTo>
                    <a:pt x="123" y="0"/>
                  </a:lnTo>
                  <a:lnTo>
                    <a:pt x="289" y="0"/>
                  </a:lnTo>
                  <a:lnTo>
                    <a:pt x="389" y="29"/>
                  </a:lnTo>
                  <a:lnTo>
                    <a:pt x="273" y="173"/>
                  </a:lnTo>
                  <a:lnTo>
                    <a:pt x="446" y="84"/>
                  </a:lnTo>
                  <a:lnTo>
                    <a:pt x="583" y="34"/>
                  </a:lnTo>
                  <a:lnTo>
                    <a:pt x="690" y="82"/>
                  </a:lnTo>
                  <a:lnTo>
                    <a:pt x="737" y="139"/>
                  </a:lnTo>
                  <a:lnTo>
                    <a:pt x="644" y="166"/>
                  </a:lnTo>
                  <a:lnTo>
                    <a:pt x="538" y="230"/>
                  </a:lnTo>
                  <a:lnTo>
                    <a:pt x="530" y="350"/>
                  </a:lnTo>
                  <a:lnTo>
                    <a:pt x="709" y="200"/>
                  </a:lnTo>
                  <a:lnTo>
                    <a:pt x="785" y="186"/>
                  </a:lnTo>
                  <a:lnTo>
                    <a:pt x="870" y="243"/>
                  </a:lnTo>
                  <a:lnTo>
                    <a:pt x="884" y="329"/>
                  </a:lnTo>
                  <a:lnTo>
                    <a:pt x="680" y="510"/>
                  </a:lnTo>
                  <a:lnTo>
                    <a:pt x="578" y="536"/>
                  </a:lnTo>
                  <a:lnTo>
                    <a:pt x="437" y="517"/>
                  </a:lnTo>
                  <a:lnTo>
                    <a:pt x="325" y="397"/>
                  </a:lnTo>
                  <a:lnTo>
                    <a:pt x="97" y="403"/>
                  </a:lnTo>
                  <a:lnTo>
                    <a:pt x="30" y="321"/>
                  </a:lnTo>
                  <a:lnTo>
                    <a:pt x="0" y="137"/>
                  </a:lnTo>
                  <a:lnTo>
                    <a:pt x="47" y="55"/>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23" name="Freeform 87"/>
            <p:cNvSpPr>
              <a:spLocks/>
            </p:cNvSpPr>
            <p:nvPr/>
          </p:nvSpPr>
          <p:spPr bwMode="auto">
            <a:xfrm>
              <a:off x="3612" y="2884"/>
              <a:ext cx="419" cy="146"/>
            </a:xfrm>
            <a:custGeom>
              <a:avLst/>
              <a:gdLst>
                <a:gd name="T0" fmla="*/ 0 w 836"/>
                <a:gd name="T1" fmla="*/ 13 h 291"/>
                <a:gd name="T2" fmla="*/ 53 w 836"/>
                <a:gd name="T3" fmla="*/ 37 h 291"/>
                <a:gd name="T4" fmla="*/ 95 w 836"/>
                <a:gd name="T5" fmla="*/ 23 h 291"/>
                <a:gd name="T6" fmla="*/ 133 w 836"/>
                <a:gd name="T7" fmla="*/ 11 h 291"/>
                <a:gd name="T8" fmla="*/ 171 w 836"/>
                <a:gd name="T9" fmla="*/ 18 h 291"/>
                <a:gd name="T10" fmla="*/ 191 w 836"/>
                <a:gd name="T11" fmla="*/ 38 h 291"/>
                <a:gd name="T12" fmla="*/ 206 w 836"/>
                <a:gd name="T13" fmla="*/ 62 h 291"/>
                <a:gd name="T14" fmla="*/ 256 w 836"/>
                <a:gd name="T15" fmla="*/ 90 h 291"/>
                <a:gd name="T16" fmla="*/ 291 w 836"/>
                <a:gd name="T17" fmla="*/ 45 h 291"/>
                <a:gd name="T18" fmla="*/ 341 w 836"/>
                <a:gd name="T19" fmla="*/ 14 h 291"/>
                <a:gd name="T20" fmla="*/ 386 w 836"/>
                <a:gd name="T21" fmla="*/ 0 h 291"/>
                <a:gd name="T22" fmla="*/ 415 w 836"/>
                <a:gd name="T23" fmla="*/ 24 h 291"/>
                <a:gd name="T24" fmla="*/ 419 w 836"/>
                <a:gd name="T25" fmla="*/ 48 h 291"/>
                <a:gd name="T26" fmla="*/ 387 w 836"/>
                <a:gd name="T27" fmla="*/ 95 h 291"/>
                <a:gd name="T28" fmla="*/ 332 w 836"/>
                <a:gd name="T29" fmla="*/ 133 h 291"/>
                <a:gd name="T30" fmla="*/ 281 w 836"/>
                <a:gd name="T31" fmla="*/ 146 h 291"/>
                <a:gd name="T32" fmla="*/ 204 w 836"/>
                <a:gd name="T33" fmla="*/ 134 h 291"/>
                <a:gd name="T34" fmla="*/ 145 w 836"/>
                <a:gd name="T35" fmla="*/ 82 h 291"/>
                <a:gd name="T36" fmla="*/ 56 w 836"/>
                <a:gd name="T37" fmla="*/ 77 h 291"/>
                <a:gd name="T38" fmla="*/ 12 w 836"/>
                <a:gd name="T39" fmla="*/ 56 h 291"/>
                <a:gd name="T40" fmla="*/ 0 w 836"/>
                <a:gd name="T41" fmla="*/ 13 h 291"/>
                <a:gd name="T42" fmla="*/ 0 w 836"/>
                <a:gd name="T43" fmla="*/ 13 h 291"/>
                <a:gd name="T44" fmla="*/ 0 w 836"/>
                <a:gd name="T45" fmla="*/ 13 h 2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6"/>
                <a:gd name="T70" fmla="*/ 0 h 291"/>
                <a:gd name="T71" fmla="*/ 836 w 836"/>
                <a:gd name="T72" fmla="*/ 291 h 2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6" h="291">
                  <a:moveTo>
                    <a:pt x="0" y="25"/>
                  </a:moveTo>
                  <a:lnTo>
                    <a:pt x="106" y="73"/>
                  </a:lnTo>
                  <a:lnTo>
                    <a:pt x="190" y="46"/>
                  </a:lnTo>
                  <a:lnTo>
                    <a:pt x="266" y="21"/>
                  </a:lnTo>
                  <a:lnTo>
                    <a:pt x="342" y="35"/>
                  </a:lnTo>
                  <a:lnTo>
                    <a:pt x="382" y="75"/>
                  </a:lnTo>
                  <a:lnTo>
                    <a:pt x="412" y="124"/>
                  </a:lnTo>
                  <a:lnTo>
                    <a:pt x="511" y="179"/>
                  </a:lnTo>
                  <a:lnTo>
                    <a:pt x="581" y="90"/>
                  </a:lnTo>
                  <a:lnTo>
                    <a:pt x="680" y="27"/>
                  </a:lnTo>
                  <a:lnTo>
                    <a:pt x="770" y="0"/>
                  </a:lnTo>
                  <a:lnTo>
                    <a:pt x="829" y="48"/>
                  </a:lnTo>
                  <a:lnTo>
                    <a:pt x="836" y="95"/>
                  </a:lnTo>
                  <a:lnTo>
                    <a:pt x="772" y="189"/>
                  </a:lnTo>
                  <a:lnTo>
                    <a:pt x="663" y="265"/>
                  </a:lnTo>
                  <a:lnTo>
                    <a:pt x="561" y="291"/>
                  </a:lnTo>
                  <a:lnTo>
                    <a:pt x="407" y="268"/>
                  </a:lnTo>
                  <a:lnTo>
                    <a:pt x="289" y="164"/>
                  </a:lnTo>
                  <a:lnTo>
                    <a:pt x="112" y="154"/>
                  </a:lnTo>
                  <a:lnTo>
                    <a:pt x="23" y="111"/>
                  </a:lnTo>
                  <a:lnTo>
                    <a:pt x="0" y="25"/>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24" name="Freeform 88"/>
            <p:cNvSpPr>
              <a:spLocks/>
            </p:cNvSpPr>
            <p:nvPr/>
          </p:nvSpPr>
          <p:spPr bwMode="auto">
            <a:xfrm>
              <a:off x="3616" y="2782"/>
              <a:ext cx="104" cy="63"/>
            </a:xfrm>
            <a:custGeom>
              <a:avLst/>
              <a:gdLst>
                <a:gd name="T0" fmla="*/ 18 w 208"/>
                <a:gd name="T1" fmla="*/ 0 h 125"/>
                <a:gd name="T2" fmla="*/ 63 w 208"/>
                <a:gd name="T3" fmla="*/ 19 h 125"/>
                <a:gd name="T4" fmla="*/ 83 w 208"/>
                <a:gd name="T5" fmla="*/ 36 h 125"/>
                <a:gd name="T6" fmla="*/ 103 w 208"/>
                <a:gd name="T7" fmla="*/ 54 h 125"/>
                <a:gd name="T8" fmla="*/ 104 w 208"/>
                <a:gd name="T9" fmla="*/ 62 h 125"/>
                <a:gd name="T10" fmla="*/ 96 w 208"/>
                <a:gd name="T11" fmla="*/ 63 h 125"/>
                <a:gd name="T12" fmla="*/ 76 w 208"/>
                <a:gd name="T13" fmla="*/ 49 h 125"/>
                <a:gd name="T14" fmla="*/ 51 w 208"/>
                <a:gd name="T15" fmla="*/ 38 h 125"/>
                <a:gd name="T16" fmla="*/ 0 w 208"/>
                <a:gd name="T17" fmla="*/ 28 h 125"/>
                <a:gd name="T18" fmla="*/ 0 w 208"/>
                <a:gd name="T19" fmla="*/ 14 h 125"/>
                <a:gd name="T20" fmla="*/ 18 w 208"/>
                <a:gd name="T21" fmla="*/ 0 h 125"/>
                <a:gd name="T22" fmla="*/ 18 w 208"/>
                <a:gd name="T23" fmla="*/ 0 h 125"/>
                <a:gd name="T24" fmla="*/ 18 w 208"/>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125"/>
                <a:gd name="T41" fmla="*/ 208 w 208"/>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125">
                  <a:moveTo>
                    <a:pt x="35" y="0"/>
                  </a:moveTo>
                  <a:lnTo>
                    <a:pt x="126" y="38"/>
                  </a:lnTo>
                  <a:lnTo>
                    <a:pt x="166" y="72"/>
                  </a:lnTo>
                  <a:lnTo>
                    <a:pt x="206" y="108"/>
                  </a:lnTo>
                  <a:lnTo>
                    <a:pt x="208" y="124"/>
                  </a:lnTo>
                  <a:lnTo>
                    <a:pt x="192" y="125"/>
                  </a:lnTo>
                  <a:lnTo>
                    <a:pt x="151" y="97"/>
                  </a:lnTo>
                  <a:lnTo>
                    <a:pt x="101" y="76"/>
                  </a:lnTo>
                  <a:lnTo>
                    <a:pt x="0" y="55"/>
                  </a:lnTo>
                  <a:lnTo>
                    <a:pt x="0" y="27"/>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25" name="Freeform 89"/>
            <p:cNvSpPr>
              <a:spLocks/>
            </p:cNvSpPr>
            <p:nvPr/>
          </p:nvSpPr>
          <p:spPr bwMode="auto">
            <a:xfrm>
              <a:off x="3936" y="2821"/>
              <a:ext cx="115" cy="200"/>
            </a:xfrm>
            <a:custGeom>
              <a:avLst/>
              <a:gdLst>
                <a:gd name="T0" fmla="*/ 70 w 230"/>
                <a:gd name="T1" fmla="*/ 1 h 399"/>
                <a:gd name="T2" fmla="*/ 89 w 230"/>
                <a:gd name="T3" fmla="*/ 26 h 399"/>
                <a:gd name="T4" fmla="*/ 115 w 230"/>
                <a:gd name="T5" fmla="*/ 60 h 399"/>
                <a:gd name="T6" fmla="*/ 115 w 230"/>
                <a:gd name="T7" fmla="*/ 110 h 399"/>
                <a:gd name="T8" fmla="*/ 80 w 230"/>
                <a:gd name="T9" fmla="*/ 161 h 399"/>
                <a:gd name="T10" fmla="*/ 36 w 230"/>
                <a:gd name="T11" fmla="*/ 183 h 399"/>
                <a:gd name="T12" fmla="*/ 6 w 230"/>
                <a:gd name="T13" fmla="*/ 200 h 399"/>
                <a:gd name="T14" fmla="*/ 0 w 230"/>
                <a:gd name="T15" fmla="*/ 190 h 399"/>
                <a:gd name="T16" fmla="*/ 51 w 230"/>
                <a:gd name="T17" fmla="*/ 149 h 399"/>
                <a:gd name="T18" fmla="*/ 91 w 230"/>
                <a:gd name="T19" fmla="*/ 99 h 399"/>
                <a:gd name="T20" fmla="*/ 86 w 230"/>
                <a:gd name="T21" fmla="*/ 51 h 399"/>
                <a:gd name="T22" fmla="*/ 75 w 230"/>
                <a:gd name="T23" fmla="*/ 29 h 399"/>
                <a:gd name="T24" fmla="*/ 61 w 230"/>
                <a:gd name="T25" fmla="*/ 8 h 399"/>
                <a:gd name="T26" fmla="*/ 62 w 230"/>
                <a:gd name="T27" fmla="*/ 0 h 399"/>
                <a:gd name="T28" fmla="*/ 70 w 230"/>
                <a:gd name="T29" fmla="*/ 1 h 399"/>
                <a:gd name="T30" fmla="*/ 70 w 230"/>
                <a:gd name="T31" fmla="*/ 1 h 399"/>
                <a:gd name="T32" fmla="*/ 70 w 230"/>
                <a:gd name="T33" fmla="*/ 1 h 3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0"/>
                <a:gd name="T52" fmla="*/ 0 h 399"/>
                <a:gd name="T53" fmla="*/ 230 w 230"/>
                <a:gd name="T54" fmla="*/ 399 h 39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0" h="399">
                  <a:moveTo>
                    <a:pt x="139" y="2"/>
                  </a:moveTo>
                  <a:lnTo>
                    <a:pt x="177" y="51"/>
                  </a:lnTo>
                  <a:lnTo>
                    <a:pt x="230" y="120"/>
                  </a:lnTo>
                  <a:lnTo>
                    <a:pt x="230" y="219"/>
                  </a:lnTo>
                  <a:lnTo>
                    <a:pt x="160" y="321"/>
                  </a:lnTo>
                  <a:lnTo>
                    <a:pt x="72" y="365"/>
                  </a:lnTo>
                  <a:lnTo>
                    <a:pt x="12" y="399"/>
                  </a:lnTo>
                  <a:lnTo>
                    <a:pt x="0" y="380"/>
                  </a:lnTo>
                  <a:lnTo>
                    <a:pt x="101" y="298"/>
                  </a:lnTo>
                  <a:lnTo>
                    <a:pt x="181" y="198"/>
                  </a:lnTo>
                  <a:lnTo>
                    <a:pt x="171" y="101"/>
                  </a:lnTo>
                  <a:lnTo>
                    <a:pt x="150" y="57"/>
                  </a:lnTo>
                  <a:lnTo>
                    <a:pt x="122" y="15"/>
                  </a:lnTo>
                  <a:lnTo>
                    <a:pt x="124" y="0"/>
                  </a:lnTo>
                  <a:lnTo>
                    <a:pt x="13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26" name="Freeform 90"/>
            <p:cNvSpPr>
              <a:spLocks/>
            </p:cNvSpPr>
            <p:nvPr/>
          </p:nvSpPr>
          <p:spPr bwMode="auto">
            <a:xfrm>
              <a:off x="3589" y="2703"/>
              <a:ext cx="375" cy="325"/>
            </a:xfrm>
            <a:custGeom>
              <a:avLst/>
              <a:gdLst>
                <a:gd name="T0" fmla="*/ 368 w 751"/>
                <a:gd name="T1" fmla="*/ 84 h 650"/>
                <a:gd name="T2" fmla="*/ 336 w 751"/>
                <a:gd name="T3" fmla="*/ 60 h 650"/>
                <a:gd name="T4" fmla="*/ 322 w 751"/>
                <a:gd name="T5" fmla="*/ 49 h 650"/>
                <a:gd name="T6" fmla="*/ 304 w 751"/>
                <a:gd name="T7" fmla="*/ 40 h 650"/>
                <a:gd name="T8" fmla="*/ 279 w 751"/>
                <a:gd name="T9" fmla="*/ 30 h 650"/>
                <a:gd name="T10" fmla="*/ 257 w 751"/>
                <a:gd name="T11" fmla="*/ 24 h 650"/>
                <a:gd name="T12" fmla="*/ 211 w 751"/>
                <a:gd name="T13" fmla="*/ 18 h 650"/>
                <a:gd name="T14" fmla="*/ 116 w 751"/>
                <a:gd name="T15" fmla="*/ 37 h 650"/>
                <a:gd name="T16" fmla="*/ 88 w 751"/>
                <a:gd name="T17" fmla="*/ 49 h 650"/>
                <a:gd name="T18" fmla="*/ 64 w 751"/>
                <a:gd name="T19" fmla="*/ 71 h 650"/>
                <a:gd name="T20" fmla="*/ 35 w 751"/>
                <a:gd name="T21" fmla="*/ 101 h 650"/>
                <a:gd name="T22" fmla="*/ 23 w 751"/>
                <a:gd name="T23" fmla="*/ 142 h 650"/>
                <a:gd name="T24" fmla="*/ 24 w 751"/>
                <a:gd name="T25" fmla="*/ 175 h 650"/>
                <a:gd name="T26" fmla="*/ 32 w 751"/>
                <a:gd name="T27" fmla="*/ 205 h 650"/>
                <a:gd name="T28" fmla="*/ 49 w 751"/>
                <a:gd name="T29" fmla="*/ 229 h 650"/>
                <a:gd name="T30" fmla="*/ 76 w 751"/>
                <a:gd name="T31" fmla="*/ 238 h 650"/>
                <a:gd name="T32" fmla="*/ 150 w 751"/>
                <a:gd name="T33" fmla="*/ 238 h 650"/>
                <a:gd name="T34" fmla="*/ 182 w 751"/>
                <a:gd name="T35" fmla="*/ 248 h 650"/>
                <a:gd name="T36" fmla="*/ 210 w 751"/>
                <a:gd name="T37" fmla="*/ 272 h 650"/>
                <a:gd name="T38" fmla="*/ 234 w 751"/>
                <a:gd name="T39" fmla="*/ 292 h 650"/>
                <a:gd name="T40" fmla="*/ 257 w 751"/>
                <a:gd name="T41" fmla="*/ 305 h 650"/>
                <a:gd name="T42" fmla="*/ 314 w 751"/>
                <a:gd name="T43" fmla="*/ 314 h 650"/>
                <a:gd name="T44" fmla="*/ 314 w 751"/>
                <a:gd name="T45" fmla="*/ 325 h 650"/>
                <a:gd name="T46" fmla="*/ 247 w 751"/>
                <a:gd name="T47" fmla="*/ 322 h 650"/>
                <a:gd name="T48" fmla="*/ 191 w 751"/>
                <a:gd name="T49" fmla="*/ 290 h 650"/>
                <a:gd name="T50" fmla="*/ 167 w 751"/>
                <a:gd name="T51" fmla="*/ 271 h 650"/>
                <a:gd name="T52" fmla="*/ 140 w 751"/>
                <a:gd name="T53" fmla="*/ 264 h 650"/>
                <a:gd name="T54" fmla="*/ 76 w 751"/>
                <a:gd name="T55" fmla="*/ 264 h 650"/>
                <a:gd name="T56" fmla="*/ 40 w 751"/>
                <a:gd name="T57" fmla="*/ 252 h 650"/>
                <a:gd name="T58" fmla="*/ 16 w 751"/>
                <a:gd name="T59" fmla="*/ 222 h 650"/>
                <a:gd name="T60" fmla="*/ 3 w 751"/>
                <a:gd name="T61" fmla="*/ 182 h 650"/>
                <a:gd name="T62" fmla="*/ 0 w 751"/>
                <a:gd name="T63" fmla="*/ 140 h 650"/>
                <a:gd name="T64" fmla="*/ 13 w 751"/>
                <a:gd name="T65" fmla="*/ 90 h 650"/>
                <a:gd name="T66" fmla="*/ 26 w 751"/>
                <a:gd name="T67" fmla="*/ 72 h 650"/>
                <a:gd name="T68" fmla="*/ 45 w 751"/>
                <a:gd name="T69" fmla="*/ 52 h 650"/>
                <a:gd name="T70" fmla="*/ 76 w 751"/>
                <a:gd name="T71" fmla="*/ 29 h 650"/>
                <a:gd name="T72" fmla="*/ 110 w 751"/>
                <a:gd name="T73" fmla="*/ 14 h 650"/>
                <a:gd name="T74" fmla="*/ 162 w 751"/>
                <a:gd name="T75" fmla="*/ 2 h 650"/>
                <a:gd name="T76" fmla="*/ 224 w 751"/>
                <a:gd name="T77" fmla="*/ 0 h 650"/>
                <a:gd name="T78" fmla="*/ 295 w 751"/>
                <a:gd name="T79" fmla="*/ 19 h 650"/>
                <a:gd name="T80" fmla="*/ 342 w 751"/>
                <a:gd name="T81" fmla="*/ 49 h 650"/>
                <a:gd name="T82" fmla="*/ 373 w 751"/>
                <a:gd name="T83" fmla="*/ 75 h 650"/>
                <a:gd name="T84" fmla="*/ 375 w 751"/>
                <a:gd name="T85" fmla="*/ 82 h 650"/>
                <a:gd name="T86" fmla="*/ 368 w 751"/>
                <a:gd name="T87" fmla="*/ 84 h 650"/>
                <a:gd name="T88" fmla="*/ 368 w 751"/>
                <a:gd name="T89" fmla="*/ 84 h 650"/>
                <a:gd name="T90" fmla="*/ 368 w 751"/>
                <a:gd name="T91" fmla="*/ 84 h 6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51"/>
                <a:gd name="T139" fmla="*/ 0 h 650"/>
                <a:gd name="T140" fmla="*/ 751 w 751"/>
                <a:gd name="T141" fmla="*/ 650 h 65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51" h="650">
                  <a:moveTo>
                    <a:pt x="736" y="168"/>
                  </a:moveTo>
                  <a:lnTo>
                    <a:pt x="673" y="120"/>
                  </a:lnTo>
                  <a:lnTo>
                    <a:pt x="645" y="99"/>
                  </a:lnTo>
                  <a:lnTo>
                    <a:pt x="609" y="80"/>
                  </a:lnTo>
                  <a:lnTo>
                    <a:pt x="559" y="61"/>
                  </a:lnTo>
                  <a:lnTo>
                    <a:pt x="514" y="48"/>
                  </a:lnTo>
                  <a:lnTo>
                    <a:pt x="422" y="36"/>
                  </a:lnTo>
                  <a:lnTo>
                    <a:pt x="232" y="73"/>
                  </a:lnTo>
                  <a:lnTo>
                    <a:pt x="177" y="99"/>
                  </a:lnTo>
                  <a:lnTo>
                    <a:pt x="128" y="141"/>
                  </a:lnTo>
                  <a:lnTo>
                    <a:pt x="71" y="202"/>
                  </a:lnTo>
                  <a:lnTo>
                    <a:pt x="46" y="284"/>
                  </a:lnTo>
                  <a:lnTo>
                    <a:pt x="48" y="350"/>
                  </a:lnTo>
                  <a:lnTo>
                    <a:pt x="65" y="411"/>
                  </a:lnTo>
                  <a:lnTo>
                    <a:pt x="99" y="458"/>
                  </a:lnTo>
                  <a:lnTo>
                    <a:pt x="152" y="476"/>
                  </a:lnTo>
                  <a:lnTo>
                    <a:pt x="301" y="477"/>
                  </a:lnTo>
                  <a:lnTo>
                    <a:pt x="365" y="496"/>
                  </a:lnTo>
                  <a:lnTo>
                    <a:pt x="420" y="544"/>
                  </a:lnTo>
                  <a:lnTo>
                    <a:pt x="468" y="584"/>
                  </a:lnTo>
                  <a:lnTo>
                    <a:pt x="515" y="609"/>
                  </a:lnTo>
                  <a:lnTo>
                    <a:pt x="628" y="628"/>
                  </a:lnTo>
                  <a:lnTo>
                    <a:pt x="628" y="650"/>
                  </a:lnTo>
                  <a:lnTo>
                    <a:pt x="495" y="643"/>
                  </a:lnTo>
                  <a:lnTo>
                    <a:pt x="382" y="580"/>
                  </a:lnTo>
                  <a:lnTo>
                    <a:pt x="335" y="542"/>
                  </a:lnTo>
                  <a:lnTo>
                    <a:pt x="280" y="527"/>
                  </a:lnTo>
                  <a:lnTo>
                    <a:pt x="152" y="527"/>
                  </a:lnTo>
                  <a:lnTo>
                    <a:pt x="80" y="504"/>
                  </a:lnTo>
                  <a:lnTo>
                    <a:pt x="33" y="445"/>
                  </a:lnTo>
                  <a:lnTo>
                    <a:pt x="6" y="365"/>
                  </a:lnTo>
                  <a:lnTo>
                    <a:pt x="0" y="280"/>
                  </a:lnTo>
                  <a:lnTo>
                    <a:pt x="27" y="181"/>
                  </a:lnTo>
                  <a:lnTo>
                    <a:pt x="53" y="143"/>
                  </a:lnTo>
                  <a:lnTo>
                    <a:pt x="91" y="105"/>
                  </a:lnTo>
                  <a:lnTo>
                    <a:pt x="152" y="59"/>
                  </a:lnTo>
                  <a:lnTo>
                    <a:pt x="221" y="29"/>
                  </a:lnTo>
                  <a:lnTo>
                    <a:pt x="325" y="4"/>
                  </a:lnTo>
                  <a:lnTo>
                    <a:pt x="449" y="0"/>
                  </a:lnTo>
                  <a:lnTo>
                    <a:pt x="591" y="38"/>
                  </a:lnTo>
                  <a:lnTo>
                    <a:pt x="685" y="99"/>
                  </a:lnTo>
                  <a:lnTo>
                    <a:pt x="747" y="149"/>
                  </a:lnTo>
                  <a:lnTo>
                    <a:pt x="751" y="164"/>
                  </a:lnTo>
                  <a:lnTo>
                    <a:pt x="736"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27" name="Freeform 91"/>
            <p:cNvSpPr>
              <a:spLocks/>
            </p:cNvSpPr>
            <p:nvPr/>
          </p:nvSpPr>
          <p:spPr bwMode="auto">
            <a:xfrm>
              <a:off x="3849" y="2853"/>
              <a:ext cx="107" cy="140"/>
            </a:xfrm>
            <a:custGeom>
              <a:avLst/>
              <a:gdLst>
                <a:gd name="T0" fmla="*/ 105 w 215"/>
                <a:gd name="T1" fmla="*/ 9 h 281"/>
                <a:gd name="T2" fmla="*/ 40 w 215"/>
                <a:gd name="T3" fmla="*/ 71 h 281"/>
                <a:gd name="T4" fmla="*/ 23 w 215"/>
                <a:gd name="T5" fmla="*/ 115 h 281"/>
                <a:gd name="T6" fmla="*/ 24 w 215"/>
                <a:gd name="T7" fmla="*/ 134 h 281"/>
                <a:gd name="T8" fmla="*/ 21 w 215"/>
                <a:gd name="T9" fmla="*/ 140 h 281"/>
                <a:gd name="T10" fmla="*/ 13 w 215"/>
                <a:gd name="T11" fmla="*/ 137 h 281"/>
                <a:gd name="T12" fmla="*/ 0 w 215"/>
                <a:gd name="T13" fmla="*/ 115 h 281"/>
                <a:gd name="T14" fmla="*/ 8 w 215"/>
                <a:gd name="T15" fmla="*/ 85 h 281"/>
                <a:gd name="T16" fmla="*/ 21 w 215"/>
                <a:gd name="T17" fmla="*/ 58 h 281"/>
                <a:gd name="T18" fmla="*/ 39 w 215"/>
                <a:gd name="T19" fmla="*/ 39 h 281"/>
                <a:gd name="T20" fmla="*/ 58 w 215"/>
                <a:gd name="T21" fmla="*/ 26 h 281"/>
                <a:gd name="T22" fmla="*/ 78 w 215"/>
                <a:gd name="T23" fmla="*/ 14 h 281"/>
                <a:gd name="T24" fmla="*/ 99 w 215"/>
                <a:gd name="T25" fmla="*/ 0 h 281"/>
                <a:gd name="T26" fmla="*/ 107 w 215"/>
                <a:gd name="T27" fmla="*/ 1 h 281"/>
                <a:gd name="T28" fmla="*/ 105 w 215"/>
                <a:gd name="T29" fmla="*/ 9 h 281"/>
                <a:gd name="T30" fmla="*/ 105 w 215"/>
                <a:gd name="T31" fmla="*/ 9 h 281"/>
                <a:gd name="T32" fmla="*/ 105 w 215"/>
                <a:gd name="T33" fmla="*/ 9 h 2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5"/>
                <a:gd name="T52" fmla="*/ 0 h 281"/>
                <a:gd name="T53" fmla="*/ 215 w 215"/>
                <a:gd name="T54" fmla="*/ 281 h 2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5" h="281">
                  <a:moveTo>
                    <a:pt x="211" y="19"/>
                  </a:moveTo>
                  <a:lnTo>
                    <a:pt x="80" y="142"/>
                  </a:lnTo>
                  <a:lnTo>
                    <a:pt x="46" y="230"/>
                  </a:lnTo>
                  <a:lnTo>
                    <a:pt x="48" y="268"/>
                  </a:lnTo>
                  <a:lnTo>
                    <a:pt x="42" y="281"/>
                  </a:lnTo>
                  <a:lnTo>
                    <a:pt x="27" y="275"/>
                  </a:lnTo>
                  <a:lnTo>
                    <a:pt x="0" y="230"/>
                  </a:lnTo>
                  <a:lnTo>
                    <a:pt x="17" y="171"/>
                  </a:lnTo>
                  <a:lnTo>
                    <a:pt x="42" y="116"/>
                  </a:lnTo>
                  <a:lnTo>
                    <a:pt x="78" y="79"/>
                  </a:lnTo>
                  <a:lnTo>
                    <a:pt x="116" y="53"/>
                  </a:lnTo>
                  <a:lnTo>
                    <a:pt x="156" y="28"/>
                  </a:lnTo>
                  <a:lnTo>
                    <a:pt x="198" y="0"/>
                  </a:lnTo>
                  <a:lnTo>
                    <a:pt x="215" y="3"/>
                  </a:lnTo>
                  <a:lnTo>
                    <a:pt x="21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28" name="Freeform 92"/>
            <p:cNvSpPr>
              <a:spLocks/>
            </p:cNvSpPr>
            <p:nvPr/>
          </p:nvSpPr>
          <p:spPr bwMode="auto">
            <a:xfrm>
              <a:off x="3725" y="2748"/>
              <a:ext cx="167" cy="100"/>
            </a:xfrm>
            <a:custGeom>
              <a:avLst/>
              <a:gdLst>
                <a:gd name="T0" fmla="*/ 163 w 333"/>
                <a:gd name="T1" fmla="*/ 10 h 199"/>
                <a:gd name="T2" fmla="*/ 71 w 333"/>
                <a:gd name="T3" fmla="*/ 51 h 199"/>
                <a:gd name="T4" fmla="*/ 33 w 333"/>
                <a:gd name="T5" fmla="*/ 81 h 199"/>
                <a:gd name="T6" fmla="*/ 15 w 333"/>
                <a:gd name="T7" fmla="*/ 99 h 199"/>
                <a:gd name="T8" fmla="*/ 1 w 333"/>
                <a:gd name="T9" fmla="*/ 100 h 199"/>
                <a:gd name="T10" fmla="*/ 0 w 333"/>
                <a:gd name="T11" fmla="*/ 86 h 199"/>
                <a:gd name="T12" fmla="*/ 16 w 333"/>
                <a:gd name="T13" fmla="*/ 64 h 199"/>
                <a:gd name="T14" fmla="*/ 58 w 333"/>
                <a:gd name="T15" fmla="*/ 31 h 199"/>
                <a:gd name="T16" fmla="*/ 83 w 333"/>
                <a:gd name="T17" fmla="*/ 19 h 199"/>
                <a:gd name="T18" fmla="*/ 108 w 333"/>
                <a:gd name="T19" fmla="*/ 12 h 199"/>
                <a:gd name="T20" fmla="*/ 160 w 333"/>
                <a:gd name="T21" fmla="*/ 0 h 199"/>
                <a:gd name="T22" fmla="*/ 167 w 333"/>
                <a:gd name="T23" fmla="*/ 4 h 199"/>
                <a:gd name="T24" fmla="*/ 163 w 333"/>
                <a:gd name="T25" fmla="*/ 10 h 199"/>
                <a:gd name="T26" fmla="*/ 163 w 333"/>
                <a:gd name="T27" fmla="*/ 10 h 199"/>
                <a:gd name="T28" fmla="*/ 163 w 333"/>
                <a:gd name="T29" fmla="*/ 10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3"/>
                <a:gd name="T46" fmla="*/ 0 h 199"/>
                <a:gd name="T47" fmla="*/ 333 w 333"/>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3" h="199">
                  <a:moveTo>
                    <a:pt x="325" y="20"/>
                  </a:moveTo>
                  <a:lnTo>
                    <a:pt x="141" y="102"/>
                  </a:lnTo>
                  <a:lnTo>
                    <a:pt x="65" y="161"/>
                  </a:lnTo>
                  <a:lnTo>
                    <a:pt x="29" y="197"/>
                  </a:lnTo>
                  <a:lnTo>
                    <a:pt x="2" y="199"/>
                  </a:lnTo>
                  <a:lnTo>
                    <a:pt x="0" y="171"/>
                  </a:lnTo>
                  <a:lnTo>
                    <a:pt x="32" y="127"/>
                  </a:lnTo>
                  <a:lnTo>
                    <a:pt x="116" y="62"/>
                  </a:lnTo>
                  <a:lnTo>
                    <a:pt x="165" y="38"/>
                  </a:lnTo>
                  <a:lnTo>
                    <a:pt x="215" y="24"/>
                  </a:lnTo>
                  <a:lnTo>
                    <a:pt x="319" y="0"/>
                  </a:lnTo>
                  <a:lnTo>
                    <a:pt x="333" y="7"/>
                  </a:lnTo>
                  <a:lnTo>
                    <a:pt x="32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29" name="Freeform 93"/>
            <p:cNvSpPr>
              <a:spLocks/>
            </p:cNvSpPr>
            <p:nvPr/>
          </p:nvSpPr>
          <p:spPr bwMode="auto">
            <a:xfrm>
              <a:off x="3675" y="2727"/>
              <a:ext cx="110" cy="27"/>
            </a:xfrm>
            <a:custGeom>
              <a:avLst/>
              <a:gdLst>
                <a:gd name="T0" fmla="*/ 7 w 221"/>
                <a:gd name="T1" fmla="*/ 1 h 53"/>
                <a:gd name="T2" fmla="*/ 21 w 221"/>
                <a:gd name="T3" fmla="*/ 0 h 53"/>
                <a:gd name="T4" fmla="*/ 66 w 221"/>
                <a:gd name="T5" fmla="*/ 0 h 53"/>
                <a:gd name="T6" fmla="*/ 107 w 221"/>
                <a:gd name="T7" fmla="*/ 16 h 53"/>
                <a:gd name="T8" fmla="*/ 110 w 221"/>
                <a:gd name="T9" fmla="*/ 24 h 53"/>
                <a:gd name="T10" fmla="*/ 103 w 221"/>
                <a:gd name="T11" fmla="*/ 27 h 53"/>
                <a:gd name="T12" fmla="*/ 65 w 221"/>
                <a:gd name="T13" fmla="*/ 18 h 53"/>
                <a:gd name="T14" fmla="*/ 21 w 221"/>
                <a:gd name="T15" fmla="*/ 18 h 53"/>
                <a:gd name="T16" fmla="*/ 7 w 221"/>
                <a:gd name="T17" fmla="*/ 16 h 53"/>
                <a:gd name="T18" fmla="*/ 0 w 221"/>
                <a:gd name="T19" fmla="*/ 9 h 53"/>
                <a:gd name="T20" fmla="*/ 7 w 221"/>
                <a:gd name="T21" fmla="*/ 1 h 53"/>
                <a:gd name="T22" fmla="*/ 7 w 221"/>
                <a:gd name="T23" fmla="*/ 1 h 53"/>
                <a:gd name="T24" fmla="*/ 7 w 221"/>
                <a:gd name="T25" fmla="*/ 1 h 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1"/>
                <a:gd name="T40" fmla="*/ 0 h 53"/>
                <a:gd name="T41" fmla="*/ 221 w 221"/>
                <a:gd name="T42" fmla="*/ 53 h 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1" h="53">
                  <a:moveTo>
                    <a:pt x="14" y="2"/>
                  </a:moveTo>
                  <a:lnTo>
                    <a:pt x="42" y="0"/>
                  </a:lnTo>
                  <a:lnTo>
                    <a:pt x="133" y="0"/>
                  </a:lnTo>
                  <a:lnTo>
                    <a:pt x="215" y="32"/>
                  </a:lnTo>
                  <a:lnTo>
                    <a:pt x="221" y="47"/>
                  </a:lnTo>
                  <a:lnTo>
                    <a:pt x="207" y="53"/>
                  </a:lnTo>
                  <a:lnTo>
                    <a:pt x="130" y="36"/>
                  </a:lnTo>
                  <a:lnTo>
                    <a:pt x="42" y="36"/>
                  </a:lnTo>
                  <a:lnTo>
                    <a:pt x="14" y="32"/>
                  </a:lnTo>
                  <a:lnTo>
                    <a:pt x="0" y="17"/>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30" name="Freeform 94"/>
            <p:cNvSpPr>
              <a:spLocks/>
            </p:cNvSpPr>
            <p:nvPr/>
          </p:nvSpPr>
          <p:spPr bwMode="auto">
            <a:xfrm>
              <a:off x="3507" y="2903"/>
              <a:ext cx="518" cy="240"/>
            </a:xfrm>
            <a:custGeom>
              <a:avLst/>
              <a:gdLst>
                <a:gd name="T0" fmla="*/ 12 w 1036"/>
                <a:gd name="T1" fmla="*/ 0 h 479"/>
                <a:gd name="T2" fmla="*/ 47 w 1036"/>
                <a:gd name="T3" fmla="*/ 18 h 479"/>
                <a:gd name="T4" fmla="*/ 79 w 1036"/>
                <a:gd name="T5" fmla="*/ 43 h 479"/>
                <a:gd name="T6" fmla="*/ 105 w 1036"/>
                <a:gd name="T7" fmla="*/ 81 h 479"/>
                <a:gd name="T8" fmla="*/ 120 w 1036"/>
                <a:gd name="T9" fmla="*/ 133 h 479"/>
                <a:gd name="T10" fmla="*/ 163 w 1036"/>
                <a:gd name="T11" fmla="*/ 171 h 479"/>
                <a:gd name="T12" fmla="*/ 212 w 1036"/>
                <a:gd name="T13" fmla="*/ 192 h 479"/>
                <a:gd name="T14" fmla="*/ 309 w 1036"/>
                <a:gd name="T15" fmla="*/ 211 h 479"/>
                <a:gd name="T16" fmla="*/ 395 w 1036"/>
                <a:gd name="T17" fmla="*/ 197 h 479"/>
                <a:gd name="T18" fmla="*/ 467 w 1036"/>
                <a:gd name="T19" fmla="*/ 162 h 479"/>
                <a:gd name="T20" fmla="*/ 493 w 1036"/>
                <a:gd name="T21" fmla="*/ 127 h 479"/>
                <a:gd name="T22" fmla="*/ 497 w 1036"/>
                <a:gd name="T23" fmla="*/ 91 h 479"/>
                <a:gd name="T24" fmla="*/ 451 w 1036"/>
                <a:gd name="T25" fmla="*/ 48 h 479"/>
                <a:gd name="T26" fmla="*/ 454 w 1036"/>
                <a:gd name="T27" fmla="*/ 33 h 479"/>
                <a:gd name="T28" fmla="*/ 464 w 1036"/>
                <a:gd name="T29" fmla="*/ 28 h 479"/>
                <a:gd name="T30" fmla="*/ 500 w 1036"/>
                <a:gd name="T31" fmla="*/ 47 h 479"/>
                <a:gd name="T32" fmla="*/ 517 w 1036"/>
                <a:gd name="T33" fmla="*/ 82 h 479"/>
                <a:gd name="T34" fmla="*/ 518 w 1036"/>
                <a:gd name="T35" fmla="*/ 127 h 479"/>
                <a:gd name="T36" fmla="*/ 488 w 1036"/>
                <a:gd name="T37" fmla="*/ 178 h 479"/>
                <a:gd name="T38" fmla="*/ 450 w 1036"/>
                <a:gd name="T39" fmla="*/ 211 h 479"/>
                <a:gd name="T40" fmla="*/ 394 w 1036"/>
                <a:gd name="T41" fmla="*/ 229 h 479"/>
                <a:gd name="T42" fmla="*/ 338 w 1036"/>
                <a:gd name="T43" fmla="*/ 237 h 479"/>
                <a:gd name="T44" fmla="*/ 291 w 1036"/>
                <a:gd name="T45" fmla="*/ 240 h 479"/>
                <a:gd name="T46" fmla="*/ 218 w 1036"/>
                <a:gd name="T47" fmla="*/ 227 h 479"/>
                <a:gd name="T48" fmla="*/ 129 w 1036"/>
                <a:gd name="T49" fmla="*/ 187 h 479"/>
                <a:gd name="T50" fmla="*/ 95 w 1036"/>
                <a:gd name="T51" fmla="*/ 141 h 479"/>
                <a:gd name="T52" fmla="*/ 80 w 1036"/>
                <a:gd name="T53" fmla="*/ 106 h 479"/>
                <a:gd name="T54" fmla="*/ 62 w 1036"/>
                <a:gd name="T55" fmla="*/ 70 h 479"/>
                <a:gd name="T56" fmla="*/ 37 w 1036"/>
                <a:gd name="T57" fmla="*/ 38 h 479"/>
                <a:gd name="T58" fmla="*/ 0 w 1036"/>
                <a:gd name="T59" fmla="*/ 12 h 479"/>
                <a:gd name="T60" fmla="*/ 12 w 1036"/>
                <a:gd name="T61" fmla="*/ 0 h 479"/>
                <a:gd name="T62" fmla="*/ 12 w 1036"/>
                <a:gd name="T63" fmla="*/ 0 h 47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36"/>
                <a:gd name="T97" fmla="*/ 0 h 479"/>
                <a:gd name="T98" fmla="*/ 1036 w 1036"/>
                <a:gd name="T99" fmla="*/ 479 h 47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36" h="479">
                  <a:moveTo>
                    <a:pt x="24" y="0"/>
                  </a:moveTo>
                  <a:lnTo>
                    <a:pt x="95" y="35"/>
                  </a:lnTo>
                  <a:lnTo>
                    <a:pt x="159" y="86"/>
                  </a:lnTo>
                  <a:lnTo>
                    <a:pt x="211" y="162"/>
                  </a:lnTo>
                  <a:lnTo>
                    <a:pt x="241" y="265"/>
                  </a:lnTo>
                  <a:lnTo>
                    <a:pt x="327" y="341"/>
                  </a:lnTo>
                  <a:lnTo>
                    <a:pt x="424" y="384"/>
                  </a:lnTo>
                  <a:lnTo>
                    <a:pt x="618" y="422"/>
                  </a:lnTo>
                  <a:lnTo>
                    <a:pt x="791" y="394"/>
                  </a:lnTo>
                  <a:lnTo>
                    <a:pt x="935" y="324"/>
                  </a:lnTo>
                  <a:lnTo>
                    <a:pt x="986" y="253"/>
                  </a:lnTo>
                  <a:lnTo>
                    <a:pt x="994" y="181"/>
                  </a:lnTo>
                  <a:lnTo>
                    <a:pt x="903" y="95"/>
                  </a:lnTo>
                  <a:lnTo>
                    <a:pt x="908" y="65"/>
                  </a:lnTo>
                  <a:lnTo>
                    <a:pt x="929" y="56"/>
                  </a:lnTo>
                  <a:lnTo>
                    <a:pt x="1000" y="94"/>
                  </a:lnTo>
                  <a:lnTo>
                    <a:pt x="1034" y="164"/>
                  </a:lnTo>
                  <a:lnTo>
                    <a:pt x="1036" y="253"/>
                  </a:lnTo>
                  <a:lnTo>
                    <a:pt x="977" y="356"/>
                  </a:lnTo>
                  <a:lnTo>
                    <a:pt x="901" y="422"/>
                  </a:lnTo>
                  <a:lnTo>
                    <a:pt x="789" y="457"/>
                  </a:lnTo>
                  <a:lnTo>
                    <a:pt x="677" y="474"/>
                  </a:lnTo>
                  <a:lnTo>
                    <a:pt x="583" y="479"/>
                  </a:lnTo>
                  <a:lnTo>
                    <a:pt x="437" y="453"/>
                  </a:lnTo>
                  <a:lnTo>
                    <a:pt x="258" y="373"/>
                  </a:lnTo>
                  <a:lnTo>
                    <a:pt x="190" y="282"/>
                  </a:lnTo>
                  <a:lnTo>
                    <a:pt x="161" y="211"/>
                  </a:lnTo>
                  <a:lnTo>
                    <a:pt x="125" y="139"/>
                  </a:lnTo>
                  <a:lnTo>
                    <a:pt x="74" y="75"/>
                  </a:lnTo>
                  <a:lnTo>
                    <a:pt x="0" y="23"/>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31" name="Freeform 95"/>
            <p:cNvSpPr>
              <a:spLocks/>
            </p:cNvSpPr>
            <p:nvPr/>
          </p:nvSpPr>
          <p:spPr bwMode="auto">
            <a:xfrm>
              <a:off x="1978" y="2616"/>
              <a:ext cx="1555" cy="335"/>
            </a:xfrm>
            <a:custGeom>
              <a:avLst/>
              <a:gdLst>
                <a:gd name="T0" fmla="*/ 243 w 3108"/>
                <a:gd name="T1" fmla="*/ 0 h 669"/>
                <a:gd name="T2" fmla="*/ 198 w 3108"/>
                <a:gd name="T3" fmla="*/ 27 h 669"/>
                <a:gd name="T4" fmla="*/ 51 w 3108"/>
                <a:gd name="T5" fmla="*/ 216 h 669"/>
                <a:gd name="T6" fmla="*/ 0 w 3108"/>
                <a:gd name="T7" fmla="*/ 243 h 669"/>
                <a:gd name="T8" fmla="*/ 45 w 3108"/>
                <a:gd name="T9" fmla="*/ 313 h 669"/>
                <a:gd name="T10" fmla="*/ 379 w 3108"/>
                <a:gd name="T11" fmla="*/ 296 h 669"/>
                <a:gd name="T12" fmla="*/ 1449 w 3108"/>
                <a:gd name="T13" fmla="*/ 335 h 669"/>
                <a:gd name="T14" fmla="*/ 1555 w 3108"/>
                <a:gd name="T15" fmla="*/ 281 h 669"/>
                <a:gd name="T16" fmla="*/ 1313 w 3108"/>
                <a:gd name="T17" fmla="*/ 254 h 669"/>
                <a:gd name="T18" fmla="*/ 1510 w 3108"/>
                <a:gd name="T19" fmla="*/ 239 h 669"/>
                <a:gd name="T20" fmla="*/ 1464 w 3108"/>
                <a:gd name="T21" fmla="*/ 179 h 669"/>
                <a:gd name="T22" fmla="*/ 1386 w 3108"/>
                <a:gd name="T23" fmla="*/ 69 h 669"/>
                <a:gd name="T24" fmla="*/ 799 w 3108"/>
                <a:gd name="T25" fmla="*/ 38 h 669"/>
                <a:gd name="T26" fmla="*/ 300 w 3108"/>
                <a:gd name="T27" fmla="*/ 4 h 669"/>
                <a:gd name="T28" fmla="*/ 243 w 3108"/>
                <a:gd name="T29" fmla="*/ 0 h 669"/>
                <a:gd name="T30" fmla="*/ 243 w 3108"/>
                <a:gd name="T31" fmla="*/ 0 h 669"/>
                <a:gd name="T32" fmla="*/ 243 w 3108"/>
                <a:gd name="T33" fmla="*/ 0 h 6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08"/>
                <a:gd name="T52" fmla="*/ 0 h 669"/>
                <a:gd name="T53" fmla="*/ 3108 w 3108"/>
                <a:gd name="T54" fmla="*/ 669 h 6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08" h="669">
                  <a:moveTo>
                    <a:pt x="485" y="0"/>
                  </a:moveTo>
                  <a:lnTo>
                    <a:pt x="395" y="54"/>
                  </a:lnTo>
                  <a:lnTo>
                    <a:pt x="102" y="432"/>
                  </a:lnTo>
                  <a:lnTo>
                    <a:pt x="0" y="485"/>
                  </a:lnTo>
                  <a:lnTo>
                    <a:pt x="89" y="626"/>
                  </a:lnTo>
                  <a:lnTo>
                    <a:pt x="758" y="592"/>
                  </a:lnTo>
                  <a:lnTo>
                    <a:pt x="2897" y="669"/>
                  </a:lnTo>
                  <a:lnTo>
                    <a:pt x="3108" y="561"/>
                  </a:lnTo>
                  <a:lnTo>
                    <a:pt x="2625" y="508"/>
                  </a:lnTo>
                  <a:lnTo>
                    <a:pt x="3019" y="477"/>
                  </a:lnTo>
                  <a:lnTo>
                    <a:pt x="2927" y="358"/>
                  </a:lnTo>
                  <a:lnTo>
                    <a:pt x="2770" y="137"/>
                  </a:lnTo>
                  <a:lnTo>
                    <a:pt x="1597" y="76"/>
                  </a:lnTo>
                  <a:lnTo>
                    <a:pt x="599" y="8"/>
                  </a:lnTo>
                  <a:lnTo>
                    <a:pt x="485" y="0"/>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32" name="Freeform 96"/>
            <p:cNvSpPr>
              <a:spLocks/>
            </p:cNvSpPr>
            <p:nvPr/>
          </p:nvSpPr>
          <p:spPr bwMode="auto">
            <a:xfrm>
              <a:off x="2285" y="2422"/>
              <a:ext cx="1191" cy="327"/>
            </a:xfrm>
            <a:custGeom>
              <a:avLst/>
              <a:gdLst>
                <a:gd name="T0" fmla="*/ 0 w 2382"/>
                <a:gd name="T1" fmla="*/ 167 h 653"/>
                <a:gd name="T2" fmla="*/ 7 w 2382"/>
                <a:gd name="T3" fmla="*/ 77 h 653"/>
                <a:gd name="T4" fmla="*/ 101 w 2382"/>
                <a:gd name="T5" fmla="*/ 73 h 653"/>
                <a:gd name="T6" fmla="*/ 514 w 2382"/>
                <a:gd name="T7" fmla="*/ 39 h 653"/>
                <a:gd name="T8" fmla="*/ 684 w 2382"/>
                <a:gd name="T9" fmla="*/ 20 h 653"/>
                <a:gd name="T10" fmla="*/ 1032 w 2382"/>
                <a:gd name="T11" fmla="*/ 16 h 653"/>
                <a:gd name="T12" fmla="*/ 1153 w 2382"/>
                <a:gd name="T13" fmla="*/ 12 h 653"/>
                <a:gd name="T14" fmla="*/ 1191 w 2382"/>
                <a:gd name="T15" fmla="*/ 0 h 653"/>
                <a:gd name="T16" fmla="*/ 1168 w 2382"/>
                <a:gd name="T17" fmla="*/ 327 h 653"/>
                <a:gd name="T18" fmla="*/ 1109 w 2382"/>
                <a:gd name="T19" fmla="*/ 226 h 653"/>
                <a:gd name="T20" fmla="*/ 0 w 2382"/>
                <a:gd name="T21" fmla="*/ 167 h 653"/>
                <a:gd name="T22" fmla="*/ 0 w 2382"/>
                <a:gd name="T23" fmla="*/ 167 h 653"/>
                <a:gd name="T24" fmla="*/ 0 w 2382"/>
                <a:gd name="T25" fmla="*/ 167 h 6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82"/>
                <a:gd name="T40" fmla="*/ 0 h 653"/>
                <a:gd name="T41" fmla="*/ 2382 w 2382"/>
                <a:gd name="T42" fmla="*/ 653 h 6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82" h="653">
                  <a:moveTo>
                    <a:pt x="0" y="334"/>
                  </a:moveTo>
                  <a:lnTo>
                    <a:pt x="15" y="154"/>
                  </a:lnTo>
                  <a:lnTo>
                    <a:pt x="203" y="146"/>
                  </a:lnTo>
                  <a:lnTo>
                    <a:pt x="1028" y="78"/>
                  </a:lnTo>
                  <a:lnTo>
                    <a:pt x="1369" y="39"/>
                  </a:lnTo>
                  <a:lnTo>
                    <a:pt x="2064" y="32"/>
                  </a:lnTo>
                  <a:lnTo>
                    <a:pt x="2306" y="24"/>
                  </a:lnTo>
                  <a:lnTo>
                    <a:pt x="2382" y="0"/>
                  </a:lnTo>
                  <a:lnTo>
                    <a:pt x="2336" y="653"/>
                  </a:lnTo>
                  <a:lnTo>
                    <a:pt x="2217" y="452"/>
                  </a:lnTo>
                  <a:lnTo>
                    <a:pt x="0" y="334"/>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33" name="Freeform 97"/>
            <p:cNvSpPr>
              <a:spLocks/>
            </p:cNvSpPr>
            <p:nvPr/>
          </p:nvSpPr>
          <p:spPr bwMode="auto">
            <a:xfrm>
              <a:off x="2595" y="2268"/>
              <a:ext cx="647" cy="144"/>
            </a:xfrm>
            <a:custGeom>
              <a:avLst/>
              <a:gdLst>
                <a:gd name="T0" fmla="*/ 32 w 1292"/>
                <a:gd name="T1" fmla="*/ 0 h 287"/>
                <a:gd name="T2" fmla="*/ 34 w 1292"/>
                <a:gd name="T3" fmla="*/ 46 h 287"/>
                <a:gd name="T4" fmla="*/ 0 w 1292"/>
                <a:gd name="T5" fmla="*/ 113 h 287"/>
                <a:gd name="T6" fmla="*/ 201 w 1292"/>
                <a:gd name="T7" fmla="*/ 69 h 287"/>
                <a:gd name="T8" fmla="*/ 302 w 1292"/>
                <a:gd name="T9" fmla="*/ 87 h 287"/>
                <a:gd name="T10" fmla="*/ 189 w 1292"/>
                <a:gd name="T11" fmla="*/ 144 h 287"/>
                <a:gd name="T12" fmla="*/ 647 w 1292"/>
                <a:gd name="T13" fmla="*/ 113 h 287"/>
                <a:gd name="T14" fmla="*/ 637 w 1292"/>
                <a:gd name="T15" fmla="*/ 52 h 287"/>
                <a:gd name="T16" fmla="*/ 534 w 1292"/>
                <a:gd name="T17" fmla="*/ 65 h 287"/>
                <a:gd name="T18" fmla="*/ 481 w 1292"/>
                <a:gd name="T19" fmla="*/ 8 h 287"/>
                <a:gd name="T20" fmla="*/ 32 w 1292"/>
                <a:gd name="T21" fmla="*/ 0 h 287"/>
                <a:gd name="T22" fmla="*/ 32 w 1292"/>
                <a:gd name="T23" fmla="*/ 0 h 287"/>
                <a:gd name="T24" fmla="*/ 32 w 1292"/>
                <a:gd name="T25" fmla="*/ 0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92"/>
                <a:gd name="T40" fmla="*/ 0 h 287"/>
                <a:gd name="T41" fmla="*/ 1292 w 1292"/>
                <a:gd name="T42" fmla="*/ 287 h 2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34" name="Freeform 98"/>
            <p:cNvSpPr>
              <a:spLocks/>
            </p:cNvSpPr>
            <p:nvPr/>
          </p:nvSpPr>
          <p:spPr bwMode="auto">
            <a:xfrm>
              <a:off x="3106" y="1333"/>
              <a:ext cx="302" cy="964"/>
            </a:xfrm>
            <a:custGeom>
              <a:avLst/>
              <a:gdLst>
                <a:gd name="T0" fmla="*/ 36 w 604"/>
                <a:gd name="T1" fmla="*/ 920 h 1928"/>
                <a:gd name="T2" fmla="*/ 120 w 604"/>
                <a:gd name="T3" fmla="*/ 894 h 1928"/>
                <a:gd name="T4" fmla="*/ 246 w 604"/>
                <a:gd name="T5" fmla="*/ 174 h 1928"/>
                <a:gd name="T6" fmla="*/ 287 w 604"/>
                <a:gd name="T7" fmla="*/ 0 h 1928"/>
                <a:gd name="T8" fmla="*/ 302 w 604"/>
                <a:gd name="T9" fmla="*/ 54 h 1928"/>
                <a:gd name="T10" fmla="*/ 268 w 604"/>
                <a:gd name="T11" fmla="*/ 425 h 1928"/>
                <a:gd name="T12" fmla="*/ 208 w 604"/>
                <a:gd name="T13" fmla="*/ 886 h 1928"/>
                <a:gd name="T14" fmla="*/ 194 w 604"/>
                <a:gd name="T15" fmla="*/ 930 h 1928"/>
                <a:gd name="T16" fmla="*/ 82 w 604"/>
                <a:gd name="T17" fmla="*/ 964 h 1928"/>
                <a:gd name="T18" fmla="*/ 0 w 604"/>
                <a:gd name="T19" fmla="*/ 943 h 1928"/>
                <a:gd name="T20" fmla="*/ 36 w 604"/>
                <a:gd name="T21" fmla="*/ 920 h 1928"/>
                <a:gd name="T22" fmla="*/ 36 w 604"/>
                <a:gd name="T23" fmla="*/ 920 h 1928"/>
                <a:gd name="T24" fmla="*/ 36 w 604"/>
                <a:gd name="T25" fmla="*/ 920 h 19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4"/>
                <a:gd name="T40" fmla="*/ 0 h 1928"/>
                <a:gd name="T41" fmla="*/ 604 w 604"/>
                <a:gd name="T42" fmla="*/ 1928 h 19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35" name="Freeform 99"/>
            <p:cNvSpPr>
              <a:spLocks/>
            </p:cNvSpPr>
            <p:nvPr/>
          </p:nvSpPr>
          <p:spPr bwMode="auto">
            <a:xfrm>
              <a:off x="2546" y="2117"/>
              <a:ext cx="576" cy="95"/>
            </a:xfrm>
            <a:custGeom>
              <a:avLst/>
              <a:gdLst>
                <a:gd name="T0" fmla="*/ 0 w 1152"/>
                <a:gd name="T1" fmla="*/ 51 h 190"/>
                <a:gd name="T2" fmla="*/ 17 w 1152"/>
                <a:gd name="T3" fmla="*/ 95 h 190"/>
                <a:gd name="T4" fmla="*/ 57 w 1152"/>
                <a:gd name="T5" fmla="*/ 76 h 190"/>
                <a:gd name="T6" fmla="*/ 576 w 1152"/>
                <a:gd name="T7" fmla="*/ 29 h 190"/>
                <a:gd name="T8" fmla="*/ 576 w 1152"/>
                <a:gd name="T9" fmla="*/ 6 h 190"/>
                <a:gd name="T10" fmla="*/ 348 w 1152"/>
                <a:gd name="T11" fmla="*/ 0 h 190"/>
                <a:gd name="T12" fmla="*/ 0 w 1152"/>
                <a:gd name="T13" fmla="*/ 51 h 190"/>
                <a:gd name="T14" fmla="*/ 0 w 1152"/>
                <a:gd name="T15" fmla="*/ 51 h 190"/>
                <a:gd name="T16" fmla="*/ 0 w 1152"/>
                <a:gd name="T17" fmla="*/ 51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2"/>
                <a:gd name="T28" fmla="*/ 0 h 190"/>
                <a:gd name="T29" fmla="*/ 1152 w 1152"/>
                <a:gd name="T30" fmla="*/ 190 h 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2" h="190">
                  <a:moveTo>
                    <a:pt x="0" y="103"/>
                  </a:moveTo>
                  <a:lnTo>
                    <a:pt x="34" y="190"/>
                  </a:lnTo>
                  <a:lnTo>
                    <a:pt x="114" y="151"/>
                  </a:lnTo>
                  <a:lnTo>
                    <a:pt x="1152" y="59"/>
                  </a:lnTo>
                  <a:lnTo>
                    <a:pt x="1152" y="12"/>
                  </a:lnTo>
                  <a:lnTo>
                    <a:pt x="696" y="0"/>
                  </a:lnTo>
                  <a:lnTo>
                    <a:pt x="0" y="103"/>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36" name="Freeform 100"/>
            <p:cNvSpPr>
              <a:spLocks/>
            </p:cNvSpPr>
            <p:nvPr/>
          </p:nvSpPr>
          <p:spPr bwMode="auto">
            <a:xfrm>
              <a:off x="2354" y="1228"/>
              <a:ext cx="891" cy="834"/>
            </a:xfrm>
            <a:custGeom>
              <a:avLst/>
              <a:gdLst>
                <a:gd name="T0" fmla="*/ 148 w 1783"/>
                <a:gd name="T1" fmla="*/ 834 h 1669"/>
                <a:gd name="T2" fmla="*/ 11 w 1783"/>
                <a:gd name="T3" fmla="*/ 367 h 1669"/>
                <a:gd name="T4" fmla="*/ 0 w 1783"/>
                <a:gd name="T5" fmla="*/ 254 h 1669"/>
                <a:gd name="T6" fmla="*/ 19 w 1783"/>
                <a:gd name="T7" fmla="*/ 204 h 1669"/>
                <a:gd name="T8" fmla="*/ 98 w 1783"/>
                <a:gd name="T9" fmla="*/ 155 h 1669"/>
                <a:gd name="T10" fmla="*/ 430 w 1783"/>
                <a:gd name="T11" fmla="*/ 64 h 1669"/>
                <a:gd name="T12" fmla="*/ 797 w 1783"/>
                <a:gd name="T13" fmla="*/ 4 h 1669"/>
                <a:gd name="T14" fmla="*/ 876 w 1783"/>
                <a:gd name="T15" fmla="*/ 0 h 1669"/>
                <a:gd name="T16" fmla="*/ 891 w 1783"/>
                <a:gd name="T17" fmla="*/ 38 h 1669"/>
                <a:gd name="T18" fmla="*/ 865 w 1783"/>
                <a:gd name="T19" fmla="*/ 242 h 1669"/>
                <a:gd name="T20" fmla="*/ 809 w 1783"/>
                <a:gd name="T21" fmla="*/ 128 h 1669"/>
                <a:gd name="T22" fmla="*/ 683 w 1783"/>
                <a:gd name="T23" fmla="*/ 57 h 1669"/>
                <a:gd name="T24" fmla="*/ 495 w 1783"/>
                <a:gd name="T25" fmla="*/ 80 h 1669"/>
                <a:gd name="T26" fmla="*/ 155 w 1783"/>
                <a:gd name="T27" fmla="*/ 204 h 1669"/>
                <a:gd name="T28" fmla="*/ 82 w 1783"/>
                <a:gd name="T29" fmla="*/ 276 h 1669"/>
                <a:gd name="T30" fmla="*/ 86 w 1783"/>
                <a:gd name="T31" fmla="*/ 466 h 1669"/>
                <a:gd name="T32" fmla="*/ 158 w 1783"/>
                <a:gd name="T33" fmla="*/ 674 h 1669"/>
                <a:gd name="T34" fmla="*/ 174 w 1783"/>
                <a:gd name="T35" fmla="*/ 779 h 1669"/>
                <a:gd name="T36" fmla="*/ 148 w 1783"/>
                <a:gd name="T37" fmla="*/ 834 h 1669"/>
                <a:gd name="T38" fmla="*/ 148 w 1783"/>
                <a:gd name="T39" fmla="*/ 834 h 1669"/>
                <a:gd name="T40" fmla="*/ 148 w 1783"/>
                <a:gd name="T41" fmla="*/ 834 h 16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83"/>
                <a:gd name="T64" fmla="*/ 0 h 1669"/>
                <a:gd name="T65" fmla="*/ 1783 w 1783"/>
                <a:gd name="T66" fmla="*/ 1669 h 16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37" name="Freeform 101"/>
            <p:cNvSpPr>
              <a:spLocks/>
            </p:cNvSpPr>
            <p:nvPr/>
          </p:nvSpPr>
          <p:spPr bwMode="auto">
            <a:xfrm>
              <a:off x="3045" y="2476"/>
              <a:ext cx="383" cy="140"/>
            </a:xfrm>
            <a:custGeom>
              <a:avLst/>
              <a:gdLst>
                <a:gd name="T0" fmla="*/ 0 w 766"/>
                <a:gd name="T1" fmla="*/ 134 h 279"/>
                <a:gd name="T2" fmla="*/ 30 w 766"/>
                <a:gd name="T3" fmla="*/ 0 h 279"/>
                <a:gd name="T4" fmla="*/ 383 w 766"/>
                <a:gd name="T5" fmla="*/ 14 h 279"/>
                <a:gd name="T6" fmla="*/ 371 w 766"/>
                <a:gd name="T7" fmla="*/ 80 h 279"/>
                <a:gd name="T8" fmla="*/ 352 w 766"/>
                <a:gd name="T9" fmla="*/ 42 h 279"/>
                <a:gd name="T10" fmla="*/ 88 w 766"/>
                <a:gd name="T11" fmla="*/ 57 h 279"/>
                <a:gd name="T12" fmla="*/ 38 w 766"/>
                <a:gd name="T13" fmla="*/ 140 h 279"/>
                <a:gd name="T14" fmla="*/ 0 w 766"/>
                <a:gd name="T15" fmla="*/ 134 h 279"/>
                <a:gd name="T16" fmla="*/ 0 w 766"/>
                <a:gd name="T17" fmla="*/ 134 h 279"/>
                <a:gd name="T18" fmla="*/ 0 w 766"/>
                <a:gd name="T19" fmla="*/ 134 h 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279"/>
                <a:gd name="T32" fmla="*/ 766 w 766"/>
                <a:gd name="T33" fmla="*/ 279 h 2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279">
                  <a:moveTo>
                    <a:pt x="0" y="268"/>
                  </a:moveTo>
                  <a:lnTo>
                    <a:pt x="61" y="0"/>
                  </a:lnTo>
                  <a:lnTo>
                    <a:pt x="766" y="28"/>
                  </a:lnTo>
                  <a:lnTo>
                    <a:pt x="741" y="160"/>
                  </a:lnTo>
                  <a:lnTo>
                    <a:pt x="703" y="84"/>
                  </a:lnTo>
                  <a:lnTo>
                    <a:pt x="175" y="114"/>
                  </a:lnTo>
                  <a:lnTo>
                    <a:pt x="76" y="279"/>
                  </a:lnTo>
                  <a:lnTo>
                    <a:pt x="0" y="268"/>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38" name="Freeform 102"/>
            <p:cNvSpPr>
              <a:spLocks/>
            </p:cNvSpPr>
            <p:nvPr/>
          </p:nvSpPr>
          <p:spPr bwMode="auto">
            <a:xfrm>
              <a:off x="3191" y="2542"/>
              <a:ext cx="188" cy="85"/>
            </a:xfrm>
            <a:custGeom>
              <a:avLst/>
              <a:gdLst>
                <a:gd name="T0" fmla="*/ 0 w 374"/>
                <a:gd name="T1" fmla="*/ 62 h 169"/>
                <a:gd name="T2" fmla="*/ 31 w 374"/>
                <a:gd name="T3" fmla="*/ 82 h 169"/>
                <a:gd name="T4" fmla="*/ 102 w 374"/>
                <a:gd name="T5" fmla="*/ 85 h 169"/>
                <a:gd name="T6" fmla="*/ 104 w 374"/>
                <a:gd name="T7" fmla="*/ 56 h 169"/>
                <a:gd name="T8" fmla="*/ 188 w 374"/>
                <a:gd name="T9" fmla="*/ 8 h 169"/>
                <a:gd name="T10" fmla="*/ 54 w 374"/>
                <a:gd name="T11" fmla="*/ 0 h 169"/>
                <a:gd name="T12" fmla="*/ 24 w 374"/>
                <a:gd name="T13" fmla="*/ 42 h 169"/>
                <a:gd name="T14" fmla="*/ 0 w 374"/>
                <a:gd name="T15" fmla="*/ 62 h 169"/>
                <a:gd name="T16" fmla="*/ 0 w 374"/>
                <a:gd name="T17" fmla="*/ 62 h 169"/>
                <a:gd name="T18" fmla="*/ 0 w 374"/>
                <a:gd name="T19" fmla="*/ 62 h 1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4"/>
                <a:gd name="T31" fmla="*/ 0 h 169"/>
                <a:gd name="T32" fmla="*/ 374 w 374"/>
                <a:gd name="T33" fmla="*/ 169 h 1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4" h="169">
                  <a:moveTo>
                    <a:pt x="0" y="124"/>
                  </a:moveTo>
                  <a:lnTo>
                    <a:pt x="62" y="164"/>
                  </a:lnTo>
                  <a:lnTo>
                    <a:pt x="203" y="169"/>
                  </a:lnTo>
                  <a:lnTo>
                    <a:pt x="207" y="112"/>
                  </a:lnTo>
                  <a:lnTo>
                    <a:pt x="374" y="15"/>
                  </a:lnTo>
                  <a:lnTo>
                    <a:pt x="108" y="0"/>
                  </a:lnTo>
                  <a:lnTo>
                    <a:pt x="47" y="84"/>
                  </a:lnTo>
                  <a:lnTo>
                    <a:pt x="0" y="124"/>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39" name="Freeform 103"/>
            <p:cNvSpPr>
              <a:spLocks/>
            </p:cNvSpPr>
            <p:nvPr/>
          </p:nvSpPr>
          <p:spPr bwMode="auto">
            <a:xfrm>
              <a:off x="1964" y="2855"/>
              <a:ext cx="1550" cy="100"/>
            </a:xfrm>
            <a:custGeom>
              <a:avLst/>
              <a:gdLst>
                <a:gd name="T0" fmla="*/ 38 w 3099"/>
                <a:gd name="T1" fmla="*/ 66 h 200"/>
                <a:gd name="T2" fmla="*/ 0 w 3099"/>
                <a:gd name="T3" fmla="*/ 23 h 200"/>
                <a:gd name="T4" fmla="*/ 114 w 3099"/>
                <a:gd name="T5" fmla="*/ 0 h 200"/>
                <a:gd name="T6" fmla="*/ 1513 w 3099"/>
                <a:gd name="T7" fmla="*/ 27 h 200"/>
                <a:gd name="T8" fmla="*/ 1550 w 3099"/>
                <a:gd name="T9" fmla="*/ 56 h 200"/>
                <a:gd name="T10" fmla="*/ 1491 w 3099"/>
                <a:gd name="T11" fmla="*/ 100 h 200"/>
                <a:gd name="T12" fmla="*/ 741 w 3099"/>
                <a:gd name="T13" fmla="*/ 77 h 200"/>
                <a:gd name="T14" fmla="*/ 247 w 3099"/>
                <a:gd name="T15" fmla="*/ 57 h 200"/>
                <a:gd name="T16" fmla="*/ 90 w 3099"/>
                <a:gd name="T17" fmla="*/ 87 h 200"/>
                <a:gd name="T18" fmla="*/ 38 w 3099"/>
                <a:gd name="T19" fmla="*/ 66 h 200"/>
                <a:gd name="T20" fmla="*/ 38 w 3099"/>
                <a:gd name="T21" fmla="*/ 66 h 200"/>
                <a:gd name="T22" fmla="*/ 38 w 3099"/>
                <a:gd name="T23" fmla="*/ 66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99"/>
                <a:gd name="T37" fmla="*/ 0 h 200"/>
                <a:gd name="T38" fmla="*/ 3099 w 3099"/>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99" h="200">
                  <a:moveTo>
                    <a:pt x="76" y="132"/>
                  </a:moveTo>
                  <a:lnTo>
                    <a:pt x="0" y="46"/>
                  </a:lnTo>
                  <a:lnTo>
                    <a:pt x="227" y="0"/>
                  </a:lnTo>
                  <a:lnTo>
                    <a:pt x="3025" y="54"/>
                  </a:lnTo>
                  <a:lnTo>
                    <a:pt x="3099" y="113"/>
                  </a:lnTo>
                  <a:lnTo>
                    <a:pt x="2981" y="200"/>
                  </a:lnTo>
                  <a:lnTo>
                    <a:pt x="1481" y="153"/>
                  </a:lnTo>
                  <a:lnTo>
                    <a:pt x="493" y="115"/>
                  </a:lnTo>
                  <a:lnTo>
                    <a:pt x="179" y="173"/>
                  </a:lnTo>
                  <a:lnTo>
                    <a:pt x="76" y="13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40" name="Freeform 104"/>
            <p:cNvSpPr>
              <a:spLocks/>
            </p:cNvSpPr>
            <p:nvPr/>
          </p:nvSpPr>
          <p:spPr bwMode="auto">
            <a:xfrm>
              <a:off x="2267" y="2375"/>
              <a:ext cx="1228" cy="99"/>
            </a:xfrm>
            <a:custGeom>
              <a:avLst/>
              <a:gdLst>
                <a:gd name="T0" fmla="*/ 7 w 2456"/>
                <a:gd name="T1" fmla="*/ 84 h 197"/>
                <a:gd name="T2" fmla="*/ 113 w 2456"/>
                <a:gd name="T3" fmla="*/ 72 h 197"/>
                <a:gd name="T4" fmla="*/ 218 w 2456"/>
                <a:gd name="T5" fmla="*/ 62 h 197"/>
                <a:gd name="T6" fmla="*/ 356 w 2456"/>
                <a:gd name="T7" fmla="*/ 47 h 197"/>
                <a:gd name="T8" fmla="*/ 421 w 2456"/>
                <a:gd name="T9" fmla="*/ 34 h 197"/>
                <a:gd name="T10" fmla="*/ 494 w 2456"/>
                <a:gd name="T11" fmla="*/ 19 h 197"/>
                <a:gd name="T12" fmla="*/ 618 w 2456"/>
                <a:gd name="T13" fmla="*/ 10 h 197"/>
                <a:gd name="T14" fmla="*/ 848 w 2456"/>
                <a:gd name="T15" fmla="*/ 0 h 197"/>
                <a:gd name="T16" fmla="*/ 1078 w 2456"/>
                <a:gd name="T17" fmla="*/ 3 h 197"/>
                <a:gd name="T18" fmla="*/ 1126 w 2456"/>
                <a:gd name="T19" fmla="*/ 3 h 197"/>
                <a:gd name="T20" fmla="*/ 1212 w 2456"/>
                <a:gd name="T21" fmla="*/ 9 h 197"/>
                <a:gd name="T22" fmla="*/ 1224 w 2456"/>
                <a:gd name="T23" fmla="*/ 15 h 197"/>
                <a:gd name="T24" fmla="*/ 1228 w 2456"/>
                <a:gd name="T25" fmla="*/ 29 h 197"/>
                <a:gd name="T26" fmla="*/ 1223 w 2456"/>
                <a:gd name="T27" fmla="*/ 40 h 197"/>
                <a:gd name="T28" fmla="*/ 1208 w 2456"/>
                <a:gd name="T29" fmla="*/ 44 h 197"/>
                <a:gd name="T30" fmla="*/ 1126 w 2456"/>
                <a:gd name="T31" fmla="*/ 38 h 197"/>
                <a:gd name="T32" fmla="*/ 1078 w 2456"/>
                <a:gd name="T33" fmla="*/ 38 h 197"/>
                <a:gd name="T34" fmla="*/ 849 w 2456"/>
                <a:gd name="T35" fmla="*/ 34 h 197"/>
                <a:gd name="T36" fmla="*/ 620 w 2456"/>
                <a:gd name="T37" fmla="*/ 44 h 197"/>
                <a:gd name="T38" fmla="*/ 501 w 2456"/>
                <a:gd name="T39" fmla="*/ 52 h 197"/>
                <a:gd name="T40" fmla="*/ 426 w 2456"/>
                <a:gd name="T41" fmla="*/ 67 h 197"/>
                <a:gd name="T42" fmla="*/ 360 w 2456"/>
                <a:gd name="T43" fmla="*/ 76 h 197"/>
                <a:gd name="T44" fmla="*/ 220 w 2456"/>
                <a:gd name="T45" fmla="*/ 87 h 197"/>
                <a:gd name="T46" fmla="*/ 9 w 2456"/>
                <a:gd name="T47" fmla="*/ 99 h 197"/>
                <a:gd name="T48" fmla="*/ 0 w 2456"/>
                <a:gd name="T49" fmla="*/ 91 h 197"/>
                <a:gd name="T50" fmla="*/ 7 w 2456"/>
                <a:gd name="T51" fmla="*/ 84 h 197"/>
                <a:gd name="T52" fmla="*/ 7 w 2456"/>
                <a:gd name="T53" fmla="*/ 84 h 197"/>
                <a:gd name="T54" fmla="*/ 7 w 2456"/>
                <a:gd name="T55" fmla="*/ 84 h 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56"/>
                <a:gd name="T85" fmla="*/ 0 h 197"/>
                <a:gd name="T86" fmla="*/ 2456 w 2456"/>
                <a:gd name="T87" fmla="*/ 197 h 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41" name="Freeform 105"/>
            <p:cNvSpPr>
              <a:spLocks/>
            </p:cNvSpPr>
            <p:nvPr/>
          </p:nvSpPr>
          <p:spPr bwMode="auto">
            <a:xfrm>
              <a:off x="3431" y="2385"/>
              <a:ext cx="78" cy="376"/>
            </a:xfrm>
            <a:custGeom>
              <a:avLst/>
              <a:gdLst>
                <a:gd name="T0" fmla="*/ 78 w 156"/>
                <a:gd name="T1" fmla="*/ 18 h 751"/>
                <a:gd name="T2" fmla="*/ 69 w 156"/>
                <a:gd name="T3" fmla="*/ 122 h 751"/>
                <a:gd name="T4" fmla="*/ 53 w 156"/>
                <a:gd name="T5" fmla="*/ 227 h 751"/>
                <a:gd name="T6" fmla="*/ 42 w 156"/>
                <a:gd name="T7" fmla="*/ 293 h 751"/>
                <a:gd name="T8" fmla="*/ 30 w 156"/>
                <a:gd name="T9" fmla="*/ 376 h 751"/>
                <a:gd name="T10" fmla="*/ 0 w 156"/>
                <a:gd name="T11" fmla="*/ 323 h 751"/>
                <a:gd name="T12" fmla="*/ 9 w 156"/>
                <a:gd name="T13" fmla="*/ 278 h 751"/>
                <a:gd name="T14" fmla="*/ 24 w 156"/>
                <a:gd name="T15" fmla="*/ 222 h 751"/>
                <a:gd name="T16" fmla="*/ 41 w 156"/>
                <a:gd name="T17" fmla="*/ 18 h 751"/>
                <a:gd name="T18" fmla="*/ 47 w 156"/>
                <a:gd name="T19" fmla="*/ 4 h 751"/>
                <a:gd name="T20" fmla="*/ 59 w 156"/>
                <a:gd name="T21" fmla="*/ 0 h 751"/>
                <a:gd name="T22" fmla="*/ 78 w 156"/>
                <a:gd name="T23" fmla="*/ 18 h 751"/>
                <a:gd name="T24" fmla="*/ 78 w 156"/>
                <a:gd name="T25" fmla="*/ 18 h 7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6"/>
                <a:gd name="T40" fmla="*/ 0 h 751"/>
                <a:gd name="T41" fmla="*/ 156 w 156"/>
                <a:gd name="T42" fmla="*/ 751 h 7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6" h="751">
                  <a:moveTo>
                    <a:pt x="156" y="35"/>
                  </a:moveTo>
                  <a:lnTo>
                    <a:pt x="138" y="244"/>
                  </a:lnTo>
                  <a:lnTo>
                    <a:pt x="106" y="453"/>
                  </a:lnTo>
                  <a:lnTo>
                    <a:pt x="85" y="586"/>
                  </a:lnTo>
                  <a:lnTo>
                    <a:pt x="60" y="751"/>
                  </a:lnTo>
                  <a:lnTo>
                    <a:pt x="0" y="645"/>
                  </a:lnTo>
                  <a:lnTo>
                    <a:pt x="17" y="555"/>
                  </a:lnTo>
                  <a:lnTo>
                    <a:pt x="49" y="443"/>
                  </a:lnTo>
                  <a:lnTo>
                    <a:pt x="83" y="35"/>
                  </a:lnTo>
                  <a:lnTo>
                    <a:pt x="95" y="8"/>
                  </a:lnTo>
                  <a:lnTo>
                    <a:pt x="119" y="0"/>
                  </a:lnTo>
                  <a:lnTo>
                    <a:pt x="156"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42" name="Freeform 106"/>
            <p:cNvSpPr>
              <a:spLocks/>
            </p:cNvSpPr>
            <p:nvPr/>
          </p:nvSpPr>
          <p:spPr bwMode="auto">
            <a:xfrm>
              <a:off x="3035" y="2486"/>
              <a:ext cx="36" cy="126"/>
            </a:xfrm>
            <a:custGeom>
              <a:avLst/>
              <a:gdLst>
                <a:gd name="T0" fmla="*/ 36 w 70"/>
                <a:gd name="T1" fmla="*/ 15 h 253"/>
                <a:gd name="T2" fmla="*/ 26 w 70"/>
                <a:gd name="T3" fmla="*/ 48 h 253"/>
                <a:gd name="T4" fmla="*/ 16 w 70"/>
                <a:gd name="T5" fmla="*/ 119 h 253"/>
                <a:gd name="T6" fmla="*/ 9 w 70"/>
                <a:gd name="T7" fmla="*/ 126 h 253"/>
                <a:gd name="T8" fmla="*/ 2 w 70"/>
                <a:gd name="T9" fmla="*/ 119 h 253"/>
                <a:gd name="T10" fmla="*/ 0 w 70"/>
                <a:gd name="T11" fmla="*/ 46 h 253"/>
                <a:gd name="T12" fmla="*/ 13 w 70"/>
                <a:gd name="T13" fmla="*/ 6 h 253"/>
                <a:gd name="T14" fmla="*/ 21 w 70"/>
                <a:gd name="T15" fmla="*/ 0 h 253"/>
                <a:gd name="T16" fmla="*/ 29 w 70"/>
                <a:gd name="T17" fmla="*/ 0 h 253"/>
                <a:gd name="T18" fmla="*/ 36 w 70"/>
                <a:gd name="T19" fmla="*/ 15 h 253"/>
                <a:gd name="T20" fmla="*/ 36 w 70"/>
                <a:gd name="T21" fmla="*/ 15 h 253"/>
                <a:gd name="T22" fmla="*/ 36 w 70"/>
                <a:gd name="T23" fmla="*/ 15 h 2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253"/>
                <a:gd name="T38" fmla="*/ 70 w 70"/>
                <a:gd name="T39" fmla="*/ 253 h 2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253">
                  <a:moveTo>
                    <a:pt x="70" y="30"/>
                  </a:moveTo>
                  <a:lnTo>
                    <a:pt x="51" y="97"/>
                  </a:lnTo>
                  <a:lnTo>
                    <a:pt x="32" y="239"/>
                  </a:lnTo>
                  <a:lnTo>
                    <a:pt x="17" y="253"/>
                  </a:lnTo>
                  <a:lnTo>
                    <a:pt x="4" y="238"/>
                  </a:lnTo>
                  <a:lnTo>
                    <a:pt x="0" y="93"/>
                  </a:lnTo>
                  <a:lnTo>
                    <a:pt x="26" y="13"/>
                  </a:lnTo>
                  <a:lnTo>
                    <a:pt x="40" y="0"/>
                  </a:lnTo>
                  <a:lnTo>
                    <a:pt x="57" y="0"/>
                  </a:lnTo>
                  <a:lnTo>
                    <a:pt x="7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43" name="Freeform 107"/>
            <p:cNvSpPr>
              <a:spLocks/>
            </p:cNvSpPr>
            <p:nvPr/>
          </p:nvSpPr>
          <p:spPr bwMode="auto">
            <a:xfrm>
              <a:off x="3050" y="2469"/>
              <a:ext cx="384" cy="32"/>
            </a:xfrm>
            <a:custGeom>
              <a:avLst/>
              <a:gdLst>
                <a:gd name="T0" fmla="*/ 11 w 768"/>
                <a:gd name="T1" fmla="*/ 9 h 64"/>
                <a:gd name="T2" fmla="*/ 137 w 768"/>
                <a:gd name="T3" fmla="*/ 0 h 64"/>
                <a:gd name="T4" fmla="*/ 264 w 768"/>
                <a:gd name="T5" fmla="*/ 3 h 64"/>
                <a:gd name="T6" fmla="*/ 378 w 768"/>
                <a:gd name="T7" fmla="*/ 18 h 64"/>
                <a:gd name="T8" fmla="*/ 384 w 768"/>
                <a:gd name="T9" fmla="*/ 25 h 64"/>
                <a:gd name="T10" fmla="*/ 377 w 768"/>
                <a:gd name="T11" fmla="*/ 32 h 64"/>
                <a:gd name="T12" fmla="*/ 263 w 768"/>
                <a:gd name="T13" fmla="*/ 32 h 64"/>
                <a:gd name="T14" fmla="*/ 138 w 768"/>
                <a:gd name="T15" fmla="*/ 25 h 64"/>
                <a:gd name="T16" fmla="*/ 14 w 768"/>
                <a:gd name="T17" fmla="*/ 32 h 64"/>
                <a:gd name="T18" fmla="*/ 0 w 768"/>
                <a:gd name="T19" fmla="*/ 22 h 64"/>
                <a:gd name="T20" fmla="*/ 2 w 768"/>
                <a:gd name="T21" fmla="*/ 14 h 64"/>
                <a:gd name="T22" fmla="*/ 11 w 768"/>
                <a:gd name="T23" fmla="*/ 9 h 64"/>
                <a:gd name="T24" fmla="*/ 11 w 768"/>
                <a:gd name="T25" fmla="*/ 9 h 64"/>
                <a:gd name="T26" fmla="*/ 11 w 768"/>
                <a:gd name="T27" fmla="*/ 9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64"/>
                <a:gd name="T44" fmla="*/ 768 w 768"/>
                <a:gd name="T45" fmla="*/ 64 h 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44" name="Freeform 108"/>
            <p:cNvSpPr>
              <a:spLocks/>
            </p:cNvSpPr>
            <p:nvPr/>
          </p:nvSpPr>
          <p:spPr bwMode="auto">
            <a:xfrm>
              <a:off x="3183" y="2537"/>
              <a:ext cx="217" cy="63"/>
            </a:xfrm>
            <a:custGeom>
              <a:avLst/>
              <a:gdLst>
                <a:gd name="T0" fmla="*/ 20 w 436"/>
                <a:gd name="T1" fmla="*/ 15 h 125"/>
                <a:gd name="T2" fmla="*/ 15 w 436"/>
                <a:gd name="T3" fmla="*/ 46 h 125"/>
                <a:gd name="T4" fmla="*/ 36 w 436"/>
                <a:gd name="T5" fmla="*/ 35 h 125"/>
                <a:gd name="T6" fmla="*/ 47 w 436"/>
                <a:gd name="T7" fmla="*/ 15 h 125"/>
                <a:gd name="T8" fmla="*/ 50 w 436"/>
                <a:gd name="T9" fmla="*/ 5 h 125"/>
                <a:gd name="T10" fmla="*/ 61 w 436"/>
                <a:gd name="T11" fmla="*/ 1 h 125"/>
                <a:gd name="T12" fmla="*/ 98 w 436"/>
                <a:gd name="T13" fmla="*/ 0 h 125"/>
                <a:gd name="T14" fmla="*/ 172 w 436"/>
                <a:gd name="T15" fmla="*/ 0 h 125"/>
                <a:gd name="T16" fmla="*/ 210 w 436"/>
                <a:gd name="T17" fmla="*/ 9 h 125"/>
                <a:gd name="T18" fmla="*/ 217 w 436"/>
                <a:gd name="T19" fmla="*/ 15 h 125"/>
                <a:gd name="T20" fmla="*/ 210 w 436"/>
                <a:gd name="T21" fmla="*/ 22 h 125"/>
                <a:gd name="T22" fmla="*/ 172 w 436"/>
                <a:gd name="T23" fmla="*/ 33 h 125"/>
                <a:gd name="T24" fmla="*/ 98 w 436"/>
                <a:gd name="T25" fmla="*/ 33 h 125"/>
                <a:gd name="T26" fmla="*/ 72 w 436"/>
                <a:gd name="T27" fmla="*/ 32 h 125"/>
                <a:gd name="T28" fmla="*/ 62 w 436"/>
                <a:gd name="T29" fmla="*/ 46 h 125"/>
                <a:gd name="T30" fmla="*/ 46 w 436"/>
                <a:gd name="T31" fmla="*/ 55 h 125"/>
                <a:gd name="T32" fmla="*/ 8 w 436"/>
                <a:gd name="T33" fmla="*/ 63 h 125"/>
                <a:gd name="T34" fmla="*/ 0 w 436"/>
                <a:gd name="T35" fmla="*/ 56 h 125"/>
                <a:gd name="T36" fmla="*/ 7 w 436"/>
                <a:gd name="T37" fmla="*/ 10 h 125"/>
                <a:gd name="T38" fmla="*/ 16 w 436"/>
                <a:gd name="T39" fmla="*/ 6 h 125"/>
                <a:gd name="T40" fmla="*/ 20 w 436"/>
                <a:gd name="T41" fmla="*/ 15 h 125"/>
                <a:gd name="T42" fmla="*/ 20 w 436"/>
                <a:gd name="T43" fmla="*/ 15 h 125"/>
                <a:gd name="T44" fmla="*/ 20 w 436"/>
                <a:gd name="T45" fmla="*/ 15 h 1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36"/>
                <a:gd name="T70" fmla="*/ 0 h 125"/>
                <a:gd name="T71" fmla="*/ 436 w 436"/>
                <a:gd name="T72" fmla="*/ 125 h 1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36" h="125">
                  <a:moveTo>
                    <a:pt x="40" y="30"/>
                  </a:moveTo>
                  <a:lnTo>
                    <a:pt x="31" y="91"/>
                  </a:lnTo>
                  <a:lnTo>
                    <a:pt x="73" y="70"/>
                  </a:lnTo>
                  <a:lnTo>
                    <a:pt x="94" y="30"/>
                  </a:lnTo>
                  <a:lnTo>
                    <a:pt x="101" y="9"/>
                  </a:lnTo>
                  <a:lnTo>
                    <a:pt x="122" y="1"/>
                  </a:lnTo>
                  <a:lnTo>
                    <a:pt x="196" y="0"/>
                  </a:lnTo>
                  <a:lnTo>
                    <a:pt x="345" y="0"/>
                  </a:lnTo>
                  <a:lnTo>
                    <a:pt x="421" y="17"/>
                  </a:lnTo>
                  <a:lnTo>
                    <a:pt x="436" y="30"/>
                  </a:lnTo>
                  <a:lnTo>
                    <a:pt x="421" y="43"/>
                  </a:lnTo>
                  <a:lnTo>
                    <a:pt x="345" y="66"/>
                  </a:lnTo>
                  <a:lnTo>
                    <a:pt x="196" y="66"/>
                  </a:lnTo>
                  <a:lnTo>
                    <a:pt x="145" y="64"/>
                  </a:lnTo>
                  <a:lnTo>
                    <a:pt x="124" y="91"/>
                  </a:lnTo>
                  <a:lnTo>
                    <a:pt x="92" y="110"/>
                  </a:lnTo>
                  <a:lnTo>
                    <a:pt x="16" y="125"/>
                  </a:lnTo>
                  <a:lnTo>
                    <a:pt x="0" y="112"/>
                  </a:lnTo>
                  <a:lnTo>
                    <a:pt x="14" y="19"/>
                  </a:lnTo>
                  <a:lnTo>
                    <a:pt x="33" y="11"/>
                  </a:lnTo>
                  <a:lnTo>
                    <a:pt x="4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45" name="Freeform 109"/>
            <p:cNvSpPr>
              <a:spLocks/>
            </p:cNvSpPr>
            <p:nvPr/>
          </p:nvSpPr>
          <p:spPr bwMode="auto">
            <a:xfrm>
              <a:off x="2192" y="2575"/>
              <a:ext cx="1173" cy="83"/>
            </a:xfrm>
            <a:custGeom>
              <a:avLst/>
              <a:gdLst>
                <a:gd name="T0" fmla="*/ 8 w 2345"/>
                <a:gd name="T1" fmla="*/ 0 h 165"/>
                <a:gd name="T2" fmla="*/ 298 w 2345"/>
                <a:gd name="T3" fmla="*/ 10 h 165"/>
                <a:gd name="T4" fmla="*/ 852 w 2345"/>
                <a:gd name="T5" fmla="*/ 32 h 165"/>
                <a:gd name="T6" fmla="*/ 1012 w 2345"/>
                <a:gd name="T7" fmla="*/ 38 h 165"/>
                <a:gd name="T8" fmla="*/ 1156 w 2345"/>
                <a:gd name="T9" fmla="*/ 48 h 165"/>
                <a:gd name="T10" fmla="*/ 1169 w 2345"/>
                <a:gd name="T11" fmla="*/ 52 h 165"/>
                <a:gd name="T12" fmla="*/ 1173 w 2345"/>
                <a:gd name="T13" fmla="*/ 65 h 165"/>
                <a:gd name="T14" fmla="*/ 1169 w 2345"/>
                <a:gd name="T15" fmla="*/ 77 h 165"/>
                <a:gd name="T16" fmla="*/ 1156 w 2345"/>
                <a:gd name="T17" fmla="*/ 83 h 165"/>
                <a:gd name="T18" fmla="*/ 1010 w 2345"/>
                <a:gd name="T19" fmla="*/ 73 h 165"/>
                <a:gd name="T20" fmla="*/ 849 w 2345"/>
                <a:gd name="T21" fmla="*/ 68 h 165"/>
                <a:gd name="T22" fmla="*/ 296 w 2345"/>
                <a:gd name="T23" fmla="*/ 35 h 165"/>
                <a:gd name="T24" fmla="*/ 151 w 2345"/>
                <a:gd name="T25" fmla="*/ 22 h 165"/>
                <a:gd name="T26" fmla="*/ 8 w 2345"/>
                <a:gd name="T27" fmla="*/ 14 h 165"/>
                <a:gd name="T28" fmla="*/ 0 w 2345"/>
                <a:gd name="T29" fmla="*/ 7 h 165"/>
                <a:gd name="T30" fmla="*/ 8 w 2345"/>
                <a:gd name="T31" fmla="*/ 0 h 165"/>
                <a:gd name="T32" fmla="*/ 8 w 2345"/>
                <a:gd name="T33" fmla="*/ 0 h 165"/>
                <a:gd name="T34" fmla="*/ 8 w 2345"/>
                <a:gd name="T35" fmla="*/ 0 h 1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45"/>
                <a:gd name="T55" fmla="*/ 0 h 165"/>
                <a:gd name="T56" fmla="*/ 2345 w 2345"/>
                <a:gd name="T57" fmla="*/ 165 h 1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45" h="165">
                  <a:moveTo>
                    <a:pt x="15" y="0"/>
                  </a:moveTo>
                  <a:lnTo>
                    <a:pt x="595" y="19"/>
                  </a:lnTo>
                  <a:lnTo>
                    <a:pt x="1703" y="64"/>
                  </a:lnTo>
                  <a:lnTo>
                    <a:pt x="2024" y="76"/>
                  </a:lnTo>
                  <a:lnTo>
                    <a:pt x="2311" y="95"/>
                  </a:lnTo>
                  <a:lnTo>
                    <a:pt x="2338" y="104"/>
                  </a:lnTo>
                  <a:lnTo>
                    <a:pt x="2345" y="129"/>
                  </a:lnTo>
                  <a:lnTo>
                    <a:pt x="2338" y="154"/>
                  </a:lnTo>
                  <a:lnTo>
                    <a:pt x="2311" y="165"/>
                  </a:lnTo>
                  <a:lnTo>
                    <a:pt x="2019" y="146"/>
                  </a:lnTo>
                  <a:lnTo>
                    <a:pt x="1697" y="135"/>
                  </a:lnTo>
                  <a:lnTo>
                    <a:pt x="591" y="70"/>
                  </a:lnTo>
                  <a:lnTo>
                    <a:pt x="302" y="43"/>
                  </a:lnTo>
                  <a:lnTo>
                    <a:pt x="15" y="28"/>
                  </a:lnTo>
                  <a:lnTo>
                    <a:pt x="0" y="13"/>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46" name="Freeform 110"/>
            <p:cNvSpPr>
              <a:spLocks/>
            </p:cNvSpPr>
            <p:nvPr/>
          </p:nvSpPr>
          <p:spPr bwMode="auto">
            <a:xfrm>
              <a:off x="2017" y="2825"/>
              <a:ext cx="1069" cy="64"/>
            </a:xfrm>
            <a:custGeom>
              <a:avLst/>
              <a:gdLst>
                <a:gd name="T0" fmla="*/ 12 w 2137"/>
                <a:gd name="T1" fmla="*/ 3 h 127"/>
                <a:gd name="T2" fmla="*/ 205 w 2137"/>
                <a:gd name="T3" fmla="*/ 0 h 127"/>
                <a:gd name="T4" fmla="*/ 524 w 2137"/>
                <a:gd name="T5" fmla="*/ 11 h 127"/>
                <a:gd name="T6" fmla="*/ 673 w 2137"/>
                <a:gd name="T7" fmla="*/ 20 h 127"/>
                <a:gd name="T8" fmla="*/ 842 w 2137"/>
                <a:gd name="T9" fmla="*/ 28 h 127"/>
                <a:gd name="T10" fmla="*/ 953 w 2137"/>
                <a:gd name="T11" fmla="*/ 35 h 127"/>
                <a:gd name="T12" fmla="*/ 1062 w 2137"/>
                <a:gd name="T13" fmla="*/ 41 h 127"/>
                <a:gd name="T14" fmla="*/ 1069 w 2137"/>
                <a:gd name="T15" fmla="*/ 48 h 127"/>
                <a:gd name="T16" fmla="*/ 1062 w 2137"/>
                <a:gd name="T17" fmla="*/ 55 h 127"/>
                <a:gd name="T18" fmla="*/ 952 w 2137"/>
                <a:gd name="T19" fmla="*/ 60 h 127"/>
                <a:gd name="T20" fmla="*/ 841 w 2137"/>
                <a:gd name="T21" fmla="*/ 64 h 127"/>
                <a:gd name="T22" fmla="*/ 523 w 2137"/>
                <a:gd name="T23" fmla="*/ 48 h 127"/>
                <a:gd name="T24" fmla="*/ 374 w 2137"/>
                <a:gd name="T25" fmla="*/ 40 h 127"/>
                <a:gd name="T26" fmla="*/ 205 w 2137"/>
                <a:gd name="T27" fmla="*/ 37 h 127"/>
                <a:gd name="T28" fmla="*/ 12 w 2137"/>
                <a:gd name="T29" fmla="*/ 28 h 127"/>
                <a:gd name="T30" fmla="*/ 0 w 2137"/>
                <a:gd name="T31" fmla="*/ 15 h 127"/>
                <a:gd name="T32" fmla="*/ 3 w 2137"/>
                <a:gd name="T33" fmla="*/ 7 h 127"/>
                <a:gd name="T34" fmla="*/ 12 w 2137"/>
                <a:gd name="T35" fmla="*/ 3 h 127"/>
                <a:gd name="T36" fmla="*/ 12 w 2137"/>
                <a:gd name="T37" fmla="*/ 3 h 127"/>
                <a:gd name="T38" fmla="*/ 12 w 2137"/>
                <a:gd name="T39" fmla="*/ 3 h 1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37"/>
                <a:gd name="T61" fmla="*/ 0 h 127"/>
                <a:gd name="T62" fmla="*/ 2137 w 2137"/>
                <a:gd name="T63" fmla="*/ 127 h 1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37" h="127">
                  <a:moveTo>
                    <a:pt x="23" y="5"/>
                  </a:moveTo>
                  <a:lnTo>
                    <a:pt x="409" y="0"/>
                  </a:lnTo>
                  <a:lnTo>
                    <a:pt x="1047" y="22"/>
                  </a:lnTo>
                  <a:lnTo>
                    <a:pt x="1346" y="39"/>
                  </a:lnTo>
                  <a:lnTo>
                    <a:pt x="1684" y="55"/>
                  </a:lnTo>
                  <a:lnTo>
                    <a:pt x="1905" y="70"/>
                  </a:lnTo>
                  <a:lnTo>
                    <a:pt x="2123" y="81"/>
                  </a:lnTo>
                  <a:lnTo>
                    <a:pt x="2137" y="95"/>
                  </a:lnTo>
                  <a:lnTo>
                    <a:pt x="2123" y="110"/>
                  </a:lnTo>
                  <a:lnTo>
                    <a:pt x="1903" y="119"/>
                  </a:lnTo>
                  <a:lnTo>
                    <a:pt x="1682" y="127"/>
                  </a:lnTo>
                  <a:lnTo>
                    <a:pt x="1045" y="95"/>
                  </a:lnTo>
                  <a:lnTo>
                    <a:pt x="747" y="79"/>
                  </a:lnTo>
                  <a:lnTo>
                    <a:pt x="409" y="74"/>
                  </a:lnTo>
                  <a:lnTo>
                    <a:pt x="24" y="55"/>
                  </a:lnTo>
                  <a:lnTo>
                    <a:pt x="0" y="30"/>
                  </a:lnTo>
                  <a:lnTo>
                    <a:pt x="5" y="13"/>
                  </a:lnTo>
                  <a:lnTo>
                    <a:pt x="2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47" name="Freeform 111"/>
            <p:cNvSpPr>
              <a:spLocks/>
            </p:cNvSpPr>
            <p:nvPr/>
          </p:nvSpPr>
          <p:spPr bwMode="auto">
            <a:xfrm>
              <a:off x="3397" y="2645"/>
              <a:ext cx="142" cy="211"/>
            </a:xfrm>
            <a:custGeom>
              <a:avLst/>
              <a:gdLst>
                <a:gd name="T0" fmla="*/ 12 w 285"/>
                <a:gd name="T1" fmla="*/ 4 h 422"/>
                <a:gd name="T2" fmla="*/ 26 w 285"/>
                <a:gd name="T3" fmla="*/ 35 h 422"/>
                <a:gd name="T4" fmla="*/ 41 w 285"/>
                <a:gd name="T5" fmla="*/ 60 h 422"/>
                <a:gd name="T6" fmla="*/ 58 w 285"/>
                <a:gd name="T7" fmla="*/ 85 h 422"/>
                <a:gd name="T8" fmla="*/ 80 w 285"/>
                <a:gd name="T9" fmla="*/ 111 h 422"/>
                <a:gd name="T10" fmla="*/ 142 w 285"/>
                <a:gd name="T11" fmla="*/ 195 h 422"/>
                <a:gd name="T12" fmla="*/ 139 w 285"/>
                <a:gd name="T13" fmla="*/ 208 h 422"/>
                <a:gd name="T14" fmla="*/ 128 w 285"/>
                <a:gd name="T15" fmla="*/ 211 h 422"/>
                <a:gd name="T16" fmla="*/ 112 w 285"/>
                <a:gd name="T17" fmla="*/ 197 h 422"/>
                <a:gd name="T18" fmla="*/ 106 w 285"/>
                <a:gd name="T19" fmla="*/ 175 h 422"/>
                <a:gd name="T20" fmla="*/ 94 w 285"/>
                <a:gd name="T21" fmla="*/ 158 h 422"/>
                <a:gd name="T22" fmla="*/ 62 w 285"/>
                <a:gd name="T23" fmla="*/ 125 h 422"/>
                <a:gd name="T24" fmla="*/ 26 w 285"/>
                <a:gd name="T25" fmla="*/ 71 h 422"/>
                <a:gd name="T26" fmla="*/ 0 w 285"/>
                <a:gd name="T27" fmla="*/ 10 h 422"/>
                <a:gd name="T28" fmla="*/ 4 w 285"/>
                <a:gd name="T29" fmla="*/ 0 h 422"/>
                <a:gd name="T30" fmla="*/ 12 w 285"/>
                <a:gd name="T31" fmla="*/ 4 h 422"/>
                <a:gd name="T32" fmla="*/ 12 w 285"/>
                <a:gd name="T33" fmla="*/ 4 h 422"/>
                <a:gd name="T34" fmla="*/ 12 w 285"/>
                <a:gd name="T35" fmla="*/ 4 h 4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5"/>
                <a:gd name="T55" fmla="*/ 0 h 422"/>
                <a:gd name="T56" fmla="*/ 285 w 285"/>
                <a:gd name="T57" fmla="*/ 422 h 4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5" h="422">
                  <a:moveTo>
                    <a:pt x="25" y="8"/>
                  </a:moveTo>
                  <a:lnTo>
                    <a:pt x="53" y="69"/>
                  </a:lnTo>
                  <a:lnTo>
                    <a:pt x="82" y="120"/>
                  </a:lnTo>
                  <a:lnTo>
                    <a:pt x="116" y="170"/>
                  </a:lnTo>
                  <a:lnTo>
                    <a:pt x="160" y="223"/>
                  </a:lnTo>
                  <a:lnTo>
                    <a:pt x="285" y="390"/>
                  </a:lnTo>
                  <a:lnTo>
                    <a:pt x="278" y="415"/>
                  </a:lnTo>
                  <a:lnTo>
                    <a:pt x="257" y="422"/>
                  </a:lnTo>
                  <a:lnTo>
                    <a:pt x="225" y="394"/>
                  </a:lnTo>
                  <a:lnTo>
                    <a:pt x="213" y="350"/>
                  </a:lnTo>
                  <a:lnTo>
                    <a:pt x="188" y="316"/>
                  </a:lnTo>
                  <a:lnTo>
                    <a:pt x="124" y="251"/>
                  </a:lnTo>
                  <a:lnTo>
                    <a:pt x="52" y="141"/>
                  </a:lnTo>
                  <a:lnTo>
                    <a:pt x="0" y="19"/>
                  </a:lnTo>
                  <a:lnTo>
                    <a:pt x="8" y="0"/>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48" name="Freeform 112"/>
            <p:cNvSpPr>
              <a:spLocks/>
            </p:cNvSpPr>
            <p:nvPr/>
          </p:nvSpPr>
          <p:spPr bwMode="auto">
            <a:xfrm>
              <a:off x="3462" y="2876"/>
              <a:ext cx="82" cy="80"/>
            </a:xfrm>
            <a:custGeom>
              <a:avLst/>
              <a:gdLst>
                <a:gd name="T0" fmla="*/ 82 w 164"/>
                <a:gd name="T1" fmla="*/ 10 h 162"/>
                <a:gd name="T2" fmla="*/ 68 w 164"/>
                <a:gd name="T3" fmla="*/ 30 h 162"/>
                <a:gd name="T4" fmla="*/ 53 w 164"/>
                <a:gd name="T5" fmla="*/ 47 h 162"/>
                <a:gd name="T6" fmla="*/ 21 w 164"/>
                <a:gd name="T7" fmla="*/ 80 h 162"/>
                <a:gd name="T8" fmla="*/ 3 w 164"/>
                <a:gd name="T9" fmla="*/ 80 h 162"/>
                <a:gd name="T10" fmla="*/ 0 w 164"/>
                <a:gd name="T11" fmla="*/ 73 h 162"/>
                <a:gd name="T12" fmla="*/ 3 w 164"/>
                <a:gd name="T13" fmla="*/ 63 h 162"/>
                <a:gd name="T14" fmla="*/ 70 w 164"/>
                <a:gd name="T15" fmla="*/ 2 h 162"/>
                <a:gd name="T16" fmla="*/ 80 w 164"/>
                <a:gd name="T17" fmla="*/ 0 h 162"/>
                <a:gd name="T18" fmla="*/ 82 w 164"/>
                <a:gd name="T19" fmla="*/ 10 h 162"/>
                <a:gd name="T20" fmla="*/ 82 w 164"/>
                <a:gd name="T21" fmla="*/ 10 h 162"/>
                <a:gd name="T22" fmla="*/ 82 w 164"/>
                <a:gd name="T23" fmla="*/ 10 h 1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4"/>
                <a:gd name="T37" fmla="*/ 0 h 162"/>
                <a:gd name="T38" fmla="*/ 164 w 164"/>
                <a:gd name="T39" fmla="*/ 162 h 1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4" h="162">
                  <a:moveTo>
                    <a:pt x="164" y="21"/>
                  </a:moveTo>
                  <a:lnTo>
                    <a:pt x="135" y="61"/>
                  </a:lnTo>
                  <a:lnTo>
                    <a:pt x="107" y="95"/>
                  </a:lnTo>
                  <a:lnTo>
                    <a:pt x="42" y="162"/>
                  </a:lnTo>
                  <a:lnTo>
                    <a:pt x="6" y="162"/>
                  </a:lnTo>
                  <a:lnTo>
                    <a:pt x="0" y="147"/>
                  </a:lnTo>
                  <a:lnTo>
                    <a:pt x="6" y="128"/>
                  </a:lnTo>
                  <a:lnTo>
                    <a:pt x="139" y="4"/>
                  </a:lnTo>
                  <a:lnTo>
                    <a:pt x="160" y="0"/>
                  </a:lnTo>
                  <a:lnTo>
                    <a:pt x="1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49" name="Freeform 113"/>
            <p:cNvSpPr>
              <a:spLocks/>
            </p:cNvSpPr>
            <p:nvPr/>
          </p:nvSpPr>
          <p:spPr bwMode="auto">
            <a:xfrm>
              <a:off x="1989" y="2906"/>
              <a:ext cx="1500" cy="61"/>
            </a:xfrm>
            <a:custGeom>
              <a:avLst/>
              <a:gdLst>
                <a:gd name="T0" fmla="*/ 12 w 3000"/>
                <a:gd name="T1" fmla="*/ 11 h 122"/>
                <a:gd name="T2" fmla="*/ 95 w 3000"/>
                <a:gd name="T3" fmla="*/ 17 h 122"/>
                <a:gd name="T4" fmla="*/ 162 w 3000"/>
                <a:gd name="T5" fmla="*/ 8 h 122"/>
                <a:gd name="T6" fmla="*/ 219 w 3000"/>
                <a:gd name="T7" fmla="*/ 2 h 122"/>
                <a:gd name="T8" fmla="*/ 344 w 3000"/>
                <a:gd name="T9" fmla="*/ 0 h 122"/>
                <a:gd name="T10" fmla="*/ 396 w 3000"/>
                <a:gd name="T11" fmla="*/ 0 h 122"/>
                <a:gd name="T12" fmla="*/ 945 w 3000"/>
                <a:gd name="T13" fmla="*/ 11 h 122"/>
                <a:gd name="T14" fmla="*/ 991 w 3000"/>
                <a:gd name="T15" fmla="*/ 12 h 122"/>
                <a:gd name="T16" fmla="*/ 1015 w 3000"/>
                <a:gd name="T17" fmla="*/ 13 h 122"/>
                <a:gd name="T18" fmla="*/ 1150 w 3000"/>
                <a:gd name="T19" fmla="*/ 16 h 122"/>
                <a:gd name="T20" fmla="*/ 1173 w 3000"/>
                <a:gd name="T21" fmla="*/ 20 h 122"/>
                <a:gd name="T22" fmla="*/ 1464 w 3000"/>
                <a:gd name="T23" fmla="*/ 31 h 122"/>
                <a:gd name="T24" fmla="*/ 1500 w 3000"/>
                <a:gd name="T25" fmla="*/ 31 h 122"/>
                <a:gd name="T26" fmla="*/ 1487 w 3000"/>
                <a:gd name="T27" fmla="*/ 56 h 122"/>
                <a:gd name="T28" fmla="*/ 1464 w 3000"/>
                <a:gd name="T29" fmla="*/ 61 h 122"/>
                <a:gd name="T30" fmla="*/ 1318 w 3000"/>
                <a:gd name="T31" fmla="*/ 54 h 122"/>
                <a:gd name="T32" fmla="*/ 1172 w 3000"/>
                <a:gd name="T33" fmla="*/ 46 h 122"/>
                <a:gd name="T34" fmla="*/ 1148 w 3000"/>
                <a:gd name="T35" fmla="*/ 45 h 122"/>
                <a:gd name="T36" fmla="*/ 1013 w 3000"/>
                <a:gd name="T37" fmla="*/ 41 h 122"/>
                <a:gd name="T38" fmla="*/ 990 w 3000"/>
                <a:gd name="T39" fmla="*/ 37 h 122"/>
                <a:gd name="T40" fmla="*/ 945 w 3000"/>
                <a:gd name="T41" fmla="*/ 39 h 122"/>
                <a:gd name="T42" fmla="*/ 396 w 3000"/>
                <a:gd name="T43" fmla="*/ 28 h 122"/>
                <a:gd name="T44" fmla="*/ 344 w 3000"/>
                <a:gd name="T45" fmla="*/ 28 h 122"/>
                <a:gd name="T46" fmla="*/ 220 w 3000"/>
                <a:gd name="T47" fmla="*/ 23 h 122"/>
                <a:gd name="T48" fmla="*/ 97 w 3000"/>
                <a:gd name="T49" fmla="*/ 31 h 122"/>
                <a:gd name="T50" fmla="*/ 9 w 3000"/>
                <a:gd name="T51" fmla="*/ 31 h 122"/>
                <a:gd name="T52" fmla="*/ 0 w 3000"/>
                <a:gd name="T53" fmla="*/ 19 h 122"/>
                <a:gd name="T54" fmla="*/ 3 w 3000"/>
                <a:gd name="T55" fmla="*/ 13 h 122"/>
                <a:gd name="T56" fmla="*/ 12 w 3000"/>
                <a:gd name="T57" fmla="*/ 11 h 122"/>
                <a:gd name="T58" fmla="*/ 12 w 3000"/>
                <a:gd name="T59" fmla="*/ 11 h 122"/>
                <a:gd name="T60" fmla="*/ 12 w 3000"/>
                <a:gd name="T61" fmla="*/ 11 h 12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00"/>
                <a:gd name="T94" fmla="*/ 0 h 122"/>
                <a:gd name="T95" fmla="*/ 3000 w 3000"/>
                <a:gd name="T96" fmla="*/ 122 h 12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00" h="122">
                  <a:moveTo>
                    <a:pt x="24" y="21"/>
                  </a:moveTo>
                  <a:lnTo>
                    <a:pt x="190" y="34"/>
                  </a:lnTo>
                  <a:lnTo>
                    <a:pt x="323" y="15"/>
                  </a:lnTo>
                  <a:lnTo>
                    <a:pt x="439" y="4"/>
                  </a:lnTo>
                  <a:lnTo>
                    <a:pt x="688" y="0"/>
                  </a:lnTo>
                  <a:lnTo>
                    <a:pt x="792" y="0"/>
                  </a:lnTo>
                  <a:lnTo>
                    <a:pt x="1891" y="21"/>
                  </a:lnTo>
                  <a:lnTo>
                    <a:pt x="1983" y="23"/>
                  </a:lnTo>
                  <a:lnTo>
                    <a:pt x="2030" y="25"/>
                  </a:lnTo>
                  <a:lnTo>
                    <a:pt x="2300" y="32"/>
                  </a:lnTo>
                  <a:lnTo>
                    <a:pt x="2346" y="40"/>
                  </a:lnTo>
                  <a:lnTo>
                    <a:pt x="2927" y="61"/>
                  </a:lnTo>
                  <a:lnTo>
                    <a:pt x="3000" y="61"/>
                  </a:lnTo>
                  <a:lnTo>
                    <a:pt x="2973" y="112"/>
                  </a:lnTo>
                  <a:lnTo>
                    <a:pt x="2927" y="122"/>
                  </a:lnTo>
                  <a:lnTo>
                    <a:pt x="2635" y="107"/>
                  </a:lnTo>
                  <a:lnTo>
                    <a:pt x="2344" y="91"/>
                  </a:lnTo>
                  <a:lnTo>
                    <a:pt x="2296" y="89"/>
                  </a:lnTo>
                  <a:lnTo>
                    <a:pt x="2026" y="82"/>
                  </a:lnTo>
                  <a:lnTo>
                    <a:pt x="1981" y="74"/>
                  </a:lnTo>
                  <a:lnTo>
                    <a:pt x="1891" y="78"/>
                  </a:lnTo>
                  <a:lnTo>
                    <a:pt x="792" y="55"/>
                  </a:lnTo>
                  <a:lnTo>
                    <a:pt x="688" y="55"/>
                  </a:lnTo>
                  <a:lnTo>
                    <a:pt x="441" y="46"/>
                  </a:lnTo>
                  <a:lnTo>
                    <a:pt x="194" y="63"/>
                  </a:lnTo>
                  <a:lnTo>
                    <a:pt x="17" y="63"/>
                  </a:lnTo>
                  <a:lnTo>
                    <a:pt x="0" y="38"/>
                  </a:lnTo>
                  <a:lnTo>
                    <a:pt x="7" y="25"/>
                  </a:lnTo>
                  <a:lnTo>
                    <a:pt x="2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50" name="Freeform 114"/>
            <p:cNvSpPr>
              <a:spLocks/>
            </p:cNvSpPr>
            <p:nvPr/>
          </p:nvSpPr>
          <p:spPr bwMode="auto">
            <a:xfrm>
              <a:off x="2271" y="2655"/>
              <a:ext cx="800" cy="84"/>
            </a:xfrm>
            <a:custGeom>
              <a:avLst/>
              <a:gdLst>
                <a:gd name="T0" fmla="*/ 15 w 1599"/>
                <a:gd name="T1" fmla="*/ 0 h 168"/>
                <a:gd name="T2" fmla="*/ 200 w 1599"/>
                <a:gd name="T3" fmla="*/ 7 h 168"/>
                <a:gd name="T4" fmla="*/ 322 w 1599"/>
                <a:gd name="T5" fmla="*/ 20 h 168"/>
                <a:gd name="T6" fmla="*/ 428 w 1599"/>
                <a:gd name="T7" fmla="*/ 29 h 168"/>
                <a:gd name="T8" fmla="*/ 657 w 1599"/>
                <a:gd name="T9" fmla="*/ 49 h 168"/>
                <a:gd name="T10" fmla="*/ 725 w 1599"/>
                <a:gd name="T11" fmla="*/ 60 h 168"/>
                <a:gd name="T12" fmla="*/ 793 w 1599"/>
                <a:gd name="T13" fmla="*/ 69 h 168"/>
                <a:gd name="T14" fmla="*/ 800 w 1599"/>
                <a:gd name="T15" fmla="*/ 76 h 168"/>
                <a:gd name="T16" fmla="*/ 793 w 1599"/>
                <a:gd name="T17" fmla="*/ 83 h 168"/>
                <a:gd name="T18" fmla="*/ 654 w 1599"/>
                <a:gd name="T19" fmla="*/ 84 h 168"/>
                <a:gd name="T20" fmla="*/ 196 w 1599"/>
                <a:gd name="T21" fmla="*/ 41 h 168"/>
                <a:gd name="T22" fmla="*/ 12 w 1599"/>
                <a:gd name="T23" fmla="*/ 26 h 168"/>
                <a:gd name="T24" fmla="*/ 0 w 1599"/>
                <a:gd name="T25" fmla="*/ 11 h 168"/>
                <a:gd name="T26" fmla="*/ 5 w 1599"/>
                <a:gd name="T27" fmla="*/ 2 h 168"/>
                <a:gd name="T28" fmla="*/ 15 w 1599"/>
                <a:gd name="T29" fmla="*/ 0 h 168"/>
                <a:gd name="T30" fmla="*/ 15 w 1599"/>
                <a:gd name="T31" fmla="*/ 0 h 168"/>
                <a:gd name="T32" fmla="*/ 15 w 1599"/>
                <a:gd name="T33" fmla="*/ 0 h 1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99"/>
                <a:gd name="T52" fmla="*/ 0 h 168"/>
                <a:gd name="T53" fmla="*/ 1599 w 1599"/>
                <a:gd name="T54" fmla="*/ 168 h 1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99" h="168">
                  <a:moveTo>
                    <a:pt x="29" y="0"/>
                  </a:moveTo>
                  <a:lnTo>
                    <a:pt x="400" y="15"/>
                  </a:lnTo>
                  <a:lnTo>
                    <a:pt x="643" y="40"/>
                  </a:lnTo>
                  <a:lnTo>
                    <a:pt x="856" y="59"/>
                  </a:lnTo>
                  <a:lnTo>
                    <a:pt x="1314" y="99"/>
                  </a:lnTo>
                  <a:lnTo>
                    <a:pt x="1449" y="120"/>
                  </a:lnTo>
                  <a:lnTo>
                    <a:pt x="1586" y="137"/>
                  </a:lnTo>
                  <a:lnTo>
                    <a:pt x="1599" y="152"/>
                  </a:lnTo>
                  <a:lnTo>
                    <a:pt x="1586" y="166"/>
                  </a:lnTo>
                  <a:lnTo>
                    <a:pt x="1308" y="168"/>
                  </a:lnTo>
                  <a:lnTo>
                    <a:pt x="392" y="82"/>
                  </a:lnTo>
                  <a:lnTo>
                    <a:pt x="23" y="52"/>
                  </a:lnTo>
                  <a:lnTo>
                    <a:pt x="0" y="23"/>
                  </a:lnTo>
                  <a:lnTo>
                    <a:pt x="10" y="4"/>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51" name="Freeform 115"/>
            <p:cNvSpPr>
              <a:spLocks/>
            </p:cNvSpPr>
            <p:nvPr/>
          </p:nvSpPr>
          <p:spPr bwMode="auto">
            <a:xfrm>
              <a:off x="2231" y="2731"/>
              <a:ext cx="582" cy="62"/>
            </a:xfrm>
            <a:custGeom>
              <a:avLst/>
              <a:gdLst>
                <a:gd name="T0" fmla="*/ 8 w 1163"/>
                <a:gd name="T1" fmla="*/ 0 h 124"/>
                <a:gd name="T2" fmla="*/ 183 w 1163"/>
                <a:gd name="T3" fmla="*/ 8 h 124"/>
                <a:gd name="T4" fmla="*/ 291 w 1163"/>
                <a:gd name="T5" fmla="*/ 17 h 124"/>
                <a:gd name="T6" fmla="*/ 433 w 1163"/>
                <a:gd name="T7" fmla="*/ 31 h 124"/>
                <a:gd name="T8" fmla="*/ 499 w 1163"/>
                <a:gd name="T9" fmla="*/ 40 h 124"/>
                <a:gd name="T10" fmla="*/ 575 w 1163"/>
                <a:gd name="T11" fmla="*/ 49 h 124"/>
                <a:gd name="T12" fmla="*/ 582 w 1163"/>
                <a:gd name="T13" fmla="*/ 56 h 124"/>
                <a:gd name="T14" fmla="*/ 574 w 1163"/>
                <a:gd name="T15" fmla="*/ 62 h 124"/>
                <a:gd name="T16" fmla="*/ 290 w 1163"/>
                <a:gd name="T17" fmla="*/ 47 h 124"/>
                <a:gd name="T18" fmla="*/ 181 w 1163"/>
                <a:gd name="T19" fmla="*/ 38 h 124"/>
                <a:gd name="T20" fmla="*/ 94 w 1163"/>
                <a:gd name="T21" fmla="*/ 23 h 124"/>
                <a:gd name="T22" fmla="*/ 8 w 1163"/>
                <a:gd name="T23" fmla="*/ 15 h 124"/>
                <a:gd name="T24" fmla="*/ 0 w 1163"/>
                <a:gd name="T25" fmla="*/ 7 h 124"/>
                <a:gd name="T26" fmla="*/ 8 w 1163"/>
                <a:gd name="T27" fmla="*/ 0 h 124"/>
                <a:gd name="T28" fmla="*/ 8 w 1163"/>
                <a:gd name="T29" fmla="*/ 0 h 124"/>
                <a:gd name="T30" fmla="*/ 8 w 1163"/>
                <a:gd name="T31" fmla="*/ 0 h 1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63"/>
                <a:gd name="T49" fmla="*/ 0 h 124"/>
                <a:gd name="T50" fmla="*/ 1163 w 1163"/>
                <a:gd name="T51" fmla="*/ 124 h 1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63" h="124">
                  <a:moveTo>
                    <a:pt x="15" y="0"/>
                  </a:moveTo>
                  <a:lnTo>
                    <a:pt x="366" y="16"/>
                  </a:lnTo>
                  <a:lnTo>
                    <a:pt x="581" y="33"/>
                  </a:lnTo>
                  <a:lnTo>
                    <a:pt x="866" y="61"/>
                  </a:lnTo>
                  <a:lnTo>
                    <a:pt x="998" y="80"/>
                  </a:lnTo>
                  <a:lnTo>
                    <a:pt x="1150" y="97"/>
                  </a:lnTo>
                  <a:lnTo>
                    <a:pt x="1163" y="112"/>
                  </a:lnTo>
                  <a:lnTo>
                    <a:pt x="1148" y="124"/>
                  </a:lnTo>
                  <a:lnTo>
                    <a:pt x="579" y="93"/>
                  </a:lnTo>
                  <a:lnTo>
                    <a:pt x="361" y="76"/>
                  </a:lnTo>
                  <a:lnTo>
                    <a:pt x="188" y="46"/>
                  </a:lnTo>
                  <a:lnTo>
                    <a:pt x="15" y="29"/>
                  </a:lnTo>
                  <a:lnTo>
                    <a:pt x="0" y="14"/>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52" name="Freeform 116"/>
            <p:cNvSpPr>
              <a:spLocks/>
            </p:cNvSpPr>
            <p:nvPr/>
          </p:nvSpPr>
          <p:spPr bwMode="auto">
            <a:xfrm>
              <a:off x="3184" y="2713"/>
              <a:ext cx="176" cy="34"/>
            </a:xfrm>
            <a:custGeom>
              <a:avLst/>
              <a:gdLst>
                <a:gd name="T0" fmla="*/ 8 w 352"/>
                <a:gd name="T1" fmla="*/ 0 h 69"/>
                <a:gd name="T2" fmla="*/ 161 w 352"/>
                <a:gd name="T3" fmla="*/ 4 h 69"/>
                <a:gd name="T4" fmla="*/ 176 w 352"/>
                <a:gd name="T5" fmla="*/ 19 h 69"/>
                <a:gd name="T6" fmla="*/ 172 w 352"/>
                <a:gd name="T7" fmla="*/ 29 h 69"/>
                <a:gd name="T8" fmla="*/ 161 w 352"/>
                <a:gd name="T9" fmla="*/ 34 h 69"/>
                <a:gd name="T10" fmla="*/ 83 w 352"/>
                <a:gd name="T11" fmla="*/ 26 h 69"/>
                <a:gd name="T12" fmla="*/ 6 w 352"/>
                <a:gd name="T13" fmla="*/ 14 h 69"/>
                <a:gd name="T14" fmla="*/ 0 w 352"/>
                <a:gd name="T15" fmla="*/ 7 h 69"/>
                <a:gd name="T16" fmla="*/ 8 w 352"/>
                <a:gd name="T17" fmla="*/ 0 h 69"/>
                <a:gd name="T18" fmla="*/ 8 w 352"/>
                <a:gd name="T19" fmla="*/ 0 h 69"/>
                <a:gd name="T20" fmla="*/ 8 w 352"/>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2"/>
                <a:gd name="T34" fmla="*/ 0 h 69"/>
                <a:gd name="T35" fmla="*/ 352 w 352"/>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2" h="69">
                  <a:moveTo>
                    <a:pt x="16" y="0"/>
                  </a:moveTo>
                  <a:lnTo>
                    <a:pt x="322" y="8"/>
                  </a:lnTo>
                  <a:lnTo>
                    <a:pt x="352" y="38"/>
                  </a:lnTo>
                  <a:lnTo>
                    <a:pt x="344" y="59"/>
                  </a:lnTo>
                  <a:lnTo>
                    <a:pt x="322" y="69"/>
                  </a:lnTo>
                  <a:lnTo>
                    <a:pt x="166" y="53"/>
                  </a:lnTo>
                  <a:lnTo>
                    <a:pt x="12" y="29"/>
                  </a:lnTo>
                  <a:lnTo>
                    <a:pt x="0" y="14"/>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53" name="Freeform 117"/>
            <p:cNvSpPr>
              <a:spLocks/>
            </p:cNvSpPr>
            <p:nvPr/>
          </p:nvSpPr>
          <p:spPr bwMode="auto">
            <a:xfrm>
              <a:off x="3223" y="2758"/>
              <a:ext cx="178" cy="30"/>
            </a:xfrm>
            <a:custGeom>
              <a:avLst/>
              <a:gdLst>
                <a:gd name="T0" fmla="*/ 8 w 358"/>
                <a:gd name="T1" fmla="*/ 10 h 60"/>
                <a:gd name="T2" fmla="*/ 85 w 358"/>
                <a:gd name="T3" fmla="*/ 9 h 60"/>
                <a:gd name="T4" fmla="*/ 162 w 358"/>
                <a:gd name="T5" fmla="*/ 0 h 60"/>
                <a:gd name="T6" fmla="*/ 178 w 358"/>
                <a:gd name="T7" fmla="*/ 14 h 60"/>
                <a:gd name="T8" fmla="*/ 175 w 358"/>
                <a:gd name="T9" fmla="*/ 25 h 60"/>
                <a:gd name="T10" fmla="*/ 165 w 358"/>
                <a:gd name="T11" fmla="*/ 30 h 60"/>
                <a:gd name="T12" fmla="*/ 85 w 358"/>
                <a:gd name="T13" fmla="*/ 30 h 60"/>
                <a:gd name="T14" fmla="*/ 6 w 358"/>
                <a:gd name="T15" fmla="*/ 24 h 60"/>
                <a:gd name="T16" fmla="*/ 0 w 358"/>
                <a:gd name="T17" fmla="*/ 16 h 60"/>
                <a:gd name="T18" fmla="*/ 8 w 358"/>
                <a:gd name="T19" fmla="*/ 10 h 60"/>
                <a:gd name="T20" fmla="*/ 8 w 358"/>
                <a:gd name="T21" fmla="*/ 10 h 60"/>
                <a:gd name="T22" fmla="*/ 8 w 358"/>
                <a:gd name="T23" fmla="*/ 10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8"/>
                <a:gd name="T37" fmla="*/ 0 h 60"/>
                <a:gd name="T38" fmla="*/ 358 w 358"/>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8" h="60">
                  <a:moveTo>
                    <a:pt x="16" y="19"/>
                  </a:moveTo>
                  <a:lnTo>
                    <a:pt x="170" y="17"/>
                  </a:lnTo>
                  <a:lnTo>
                    <a:pt x="325" y="0"/>
                  </a:lnTo>
                  <a:lnTo>
                    <a:pt x="358" y="28"/>
                  </a:lnTo>
                  <a:lnTo>
                    <a:pt x="352" y="49"/>
                  </a:lnTo>
                  <a:lnTo>
                    <a:pt x="331" y="60"/>
                  </a:lnTo>
                  <a:lnTo>
                    <a:pt x="171" y="60"/>
                  </a:lnTo>
                  <a:lnTo>
                    <a:pt x="12" y="47"/>
                  </a:lnTo>
                  <a:lnTo>
                    <a:pt x="0" y="32"/>
                  </a:lnTo>
                  <a:lnTo>
                    <a:pt x="1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54" name="Freeform 118"/>
            <p:cNvSpPr>
              <a:spLocks/>
            </p:cNvSpPr>
            <p:nvPr/>
          </p:nvSpPr>
          <p:spPr bwMode="auto">
            <a:xfrm>
              <a:off x="3238" y="2810"/>
              <a:ext cx="205" cy="36"/>
            </a:xfrm>
            <a:custGeom>
              <a:avLst/>
              <a:gdLst>
                <a:gd name="T0" fmla="*/ 12 w 410"/>
                <a:gd name="T1" fmla="*/ 9 h 72"/>
                <a:gd name="T2" fmla="*/ 164 w 410"/>
                <a:gd name="T3" fmla="*/ 6 h 72"/>
                <a:gd name="T4" fmla="*/ 197 w 410"/>
                <a:gd name="T5" fmla="*/ 0 h 72"/>
                <a:gd name="T6" fmla="*/ 205 w 410"/>
                <a:gd name="T7" fmla="*/ 5 h 72"/>
                <a:gd name="T8" fmla="*/ 202 w 410"/>
                <a:gd name="T9" fmla="*/ 13 h 72"/>
                <a:gd name="T10" fmla="*/ 185 w 410"/>
                <a:gd name="T11" fmla="*/ 24 h 72"/>
                <a:gd name="T12" fmla="*/ 168 w 410"/>
                <a:gd name="T13" fmla="*/ 35 h 72"/>
                <a:gd name="T14" fmla="*/ 90 w 410"/>
                <a:gd name="T15" fmla="*/ 36 h 72"/>
                <a:gd name="T16" fmla="*/ 12 w 410"/>
                <a:gd name="T17" fmla="*/ 34 h 72"/>
                <a:gd name="T18" fmla="*/ 0 w 410"/>
                <a:gd name="T19" fmla="*/ 21 h 72"/>
                <a:gd name="T20" fmla="*/ 3 w 410"/>
                <a:gd name="T21" fmla="*/ 12 h 72"/>
                <a:gd name="T22" fmla="*/ 12 w 410"/>
                <a:gd name="T23" fmla="*/ 9 h 72"/>
                <a:gd name="T24" fmla="*/ 12 w 410"/>
                <a:gd name="T25" fmla="*/ 9 h 72"/>
                <a:gd name="T26" fmla="*/ 12 w 410"/>
                <a:gd name="T27" fmla="*/ 9 h 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0"/>
                <a:gd name="T43" fmla="*/ 0 h 72"/>
                <a:gd name="T44" fmla="*/ 410 w 410"/>
                <a:gd name="T45" fmla="*/ 72 h 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0" h="72">
                  <a:moveTo>
                    <a:pt x="24" y="17"/>
                  </a:moveTo>
                  <a:lnTo>
                    <a:pt x="327" y="13"/>
                  </a:lnTo>
                  <a:lnTo>
                    <a:pt x="393" y="0"/>
                  </a:lnTo>
                  <a:lnTo>
                    <a:pt x="410" y="10"/>
                  </a:lnTo>
                  <a:lnTo>
                    <a:pt x="403" y="27"/>
                  </a:lnTo>
                  <a:lnTo>
                    <a:pt x="370" y="48"/>
                  </a:lnTo>
                  <a:lnTo>
                    <a:pt x="336" y="69"/>
                  </a:lnTo>
                  <a:lnTo>
                    <a:pt x="180" y="72"/>
                  </a:lnTo>
                  <a:lnTo>
                    <a:pt x="24" y="67"/>
                  </a:lnTo>
                  <a:lnTo>
                    <a:pt x="0" y="42"/>
                  </a:lnTo>
                  <a:lnTo>
                    <a:pt x="5" y="25"/>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55" name="Freeform 119"/>
            <p:cNvSpPr>
              <a:spLocks/>
            </p:cNvSpPr>
            <p:nvPr/>
          </p:nvSpPr>
          <p:spPr bwMode="auto">
            <a:xfrm>
              <a:off x="2243" y="1080"/>
              <a:ext cx="1092" cy="298"/>
            </a:xfrm>
            <a:custGeom>
              <a:avLst/>
              <a:gdLst>
                <a:gd name="T0" fmla="*/ 2 w 2185"/>
                <a:gd name="T1" fmla="*/ 285 h 595"/>
                <a:gd name="T2" fmla="*/ 41 w 2185"/>
                <a:gd name="T3" fmla="*/ 258 h 595"/>
                <a:gd name="T4" fmla="*/ 78 w 2185"/>
                <a:gd name="T5" fmla="*/ 234 h 595"/>
                <a:gd name="T6" fmla="*/ 149 w 2185"/>
                <a:gd name="T7" fmla="*/ 197 h 595"/>
                <a:gd name="T8" fmla="*/ 225 w 2185"/>
                <a:gd name="T9" fmla="*/ 167 h 595"/>
                <a:gd name="T10" fmla="*/ 314 w 2185"/>
                <a:gd name="T11" fmla="*/ 142 h 595"/>
                <a:gd name="T12" fmla="*/ 373 w 2185"/>
                <a:gd name="T13" fmla="*/ 125 h 595"/>
                <a:gd name="T14" fmla="*/ 425 w 2185"/>
                <a:gd name="T15" fmla="*/ 107 h 595"/>
                <a:gd name="T16" fmla="*/ 477 w 2185"/>
                <a:gd name="T17" fmla="*/ 91 h 595"/>
                <a:gd name="T18" fmla="*/ 537 w 2185"/>
                <a:gd name="T19" fmla="*/ 78 h 595"/>
                <a:gd name="T20" fmla="*/ 623 w 2185"/>
                <a:gd name="T21" fmla="*/ 57 h 595"/>
                <a:gd name="T22" fmla="*/ 710 w 2185"/>
                <a:gd name="T23" fmla="*/ 32 h 595"/>
                <a:gd name="T24" fmla="*/ 808 w 2185"/>
                <a:gd name="T25" fmla="*/ 13 h 595"/>
                <a:gd name="T26" fmla="*/ 895 w 2185"/>
                <a:gd name="T27" fmla="*/ 4 h 595"/>
                <a:gd name="T28" fmla="*/ 1084 w 2185"/>
                <a:gd name="T29" fmla="*/ 0 h 595"/>
                <a:gd name="T30" fmla="*/ 1092 w 2185"/>
                <a:gd name="T31" fmla="*/ 8 h 595"/>
                <a:gd name="T32" fmla="*/ 1084 w 2185"/>
                <a:gd name="T33" fmla="*/ 15 h 595"/>
                <a:gd name="T34" fmla="*/ 900 w 2185"/>
                <a:gd name="T35" fmla="*/ 30 h 595"/>
                <a:gd name="T36" fmla="*/ 815 w 2185"/>
                <a:gd name="T37" fmla="*/ 48 h 595"/>
                <a:gd name="T38" fmla="*/ 719 w 2185"/>
                <a:gd name="T39" fmla="*/ 70 h 595"/>
                <a:gd name="T40" fmla="*/ 631 w 2185"/>
                <a:gd name="T41" fmla="*/ 94 h 595"/>
                <a:gd name="T42" fmla="*/ 544 w 2185"/>
                <a:gd name="T43" fmla="*/ 114 h 595"/>
                <a:gd name="T44" fmla="*/ 433 w 2185"/>
                <a:gd name="T45" fmla="*/ 144 h 595"/>
                <a:gd name="T46" fmla="*/ 382 w 2185"/>
                <a:gd name="T47" fmla="*/ 160 h 595"/>
                <a:gd name="T48" fmla="*/ 322 w 2185"/>
                <a:gd name="T49" fmla="*/ 177 h 595"/>
                <a:gd name="T50" fmla="*/ 235 w 2185"/>
                <a:gd name="T51" fmla="*/ 199 h 595"/>
                <a:gd name="T52" fmla="*/ 159 w 2185"/>
                <a:gd name="T53" fmla="*/ 221 h 595"/>
                <a:gd name="T54" fmla="*/ 85 w 2185"/>
                <a:gd name="T55" fmla="*/ 251 h 595"/>
                <a:gd name="T56" fmla="*/ 49 w 2185"/>
                <a:gd name="T57" fmla="*/ 272 h 595"/>
                <a:gd name="T58" fmla="*/ 10 w 2185"/>
                <a:gd name="T59" fmla="*/ 298 h 595"/>
                <a:gd name="T60" fmla="*/ 0 w 2185"/>
                <a:gd name="T61" fmla="*/ 296 h 595"/>
                <a:gd name="T62" fmla="*/ 2 w 2185"/>
                <a:gd name="T63" fmla="*/ 285 h 595"/>
                <a:gd name="T64" fmla="*/ 2 w 2185"/>
                <a:gd name="T65" fmla="*/ 285 h 5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85"/>
                <a:gd name="T100" fmla="*/ 0 h 595"/>
                <a:gd name="T101" fmla="*/ 2185 w 2185"/>
                <a:gd name="T102" fmla="*/ 595 h 5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56" name="Freeform 120"/>
            <p:cNvSpPr>
              <a:spLocks/>
            </p:cNvSpPr>
            <p:nvPr/>
          </p:nvSpPr>
          <p:spPr bwMode="auto">
            <a:xfrm>
              <a:off x="3372" y="1104"/>
              <a:ext cx="112" cy="169"/>
            </a:xfrm>
            <a:custGeom>
              <a:avLst/>
              <a:gdLst>
                <a:gd name="T0" fmla="*/ 13 w 224"/>
                <a:gd name="T1" fmla="*/ 0 h 338"/>
                <a:gd name="T2" fmla="*/ 46 w 224"/>
                <a:gd name="T3" fmla="*/ 35 h 338"/>
                <a:gd name="T4" fmla="*/ 72 w 224"/>
                <a:gd name="T5" fmla="*/ 67 h 338"/>
                <a:gd name="T6" fmla="*/ 112 w 224"/>
                <a:gd name="T7" fmla="*/ 146 h 338"/>
                <a:gd name="T8" fmla="*/ 111 w 224"/>
                <a:gd name="T9" fmla="*/ 161 h 338"/>
                <a:gd name="T10" fmla="*/ 101 w 224"/>
                <a:gd name="T11" fmla="*/ 169 h 338"/>
                <a:gd name="T12" fmla="*/ 87 w 224"/>
                <a:gd name="T13" fmla="*/ 169 h 338"/>
                <a:gd name="T14" fmla="*/ 77 w 224"/>
                <a:gd name="T15" fmla="*/ 158 h 338"/>
                <a:gd name="T16" fmla="*/ 61 w 224"/>
                <a:gd name="T17" fmla="*/ 116 h 338"/>
                <a:gd name="T18" fmla="*/ 49 w 224"/>
                <a:gd name="T19" fmla="*/ 79 h 338"/>
                <a:gd name="T20" fmla="*/ 29 w 224"/>
                <a:gd name="T21" fmla="*/ 44 h 338"/>
                <a:gd name="T22" fmla="*/ 17 w 224"/>
                <a:gd name="T23" fmla="*/ 27 h 338"/>
                <a:gd name="T24" fmla="*/ 2 w 224"/>
                <a:gd name="T25" fmla="*/ 11 h 338"/>
                <a:gd name="T26" fmla="*/ 0 w 224"/>
                <a:gd name="T27" fmla="*/ 5 h 338"/>
                <a:gd name="T28" fmla="*/ 2 w 224"/>
                <a:gd name="T29" fmla="*/ 0 h 338"/>
                <a:gd name="T30" fmla="*/ 13 w 224"/>
                <a:gd name="T31" fmla="*/ 0 h 338"/>
                <a:gd name="T32" fmla="*/ 13 w 224"/>
                <a:gd name="T33" fmla="*/ 0 h 338"/>
                <a:gd name="T34" fmla="*/ 13 w 224"/>
                <a:gd name="T35" fmla="*/ 0 h 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4"/>
                <a:gd name="T55" fmla="*/ 0 h 338"/>
                <a:gd name="T56" fmla="*/ 224 w 224"/>
                <a:gd name="T57" fmla="*/ 338 h 3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57" name="Freeform 121"/>
            <p:cNvSpPr>
              <a:spLocks/>
            </p:cNvSpPr>
            <p:nvPr/>
          </p:nvSpPr>
          <p:spPr bwMode="auto">
            <a:xfrm>
              <a:off x="3298" y="1249"/>
              <a:ext cx="189" cy="991"/>
            </a:xfrm>
            <a:custGeom>
              <a:avLst/>
              <a:gdLst>
                <a:gd name="T0" fmla="*/ 189 w 378"/>
                <a:gd name="T1" fmla="*/ 18 h 1983"/>
                <a:gd name="T2" fmla="*/ 160 w 378"/>
                <a:gd name="T3" fmla="*/ 246 h 1983"/>
                <a:gd name="T4" fmla="*/ 146 w 378"/>
                <a:gd name="T5" fmla="*/ 318 h 1983"/>
                <a:gd name="T6" fmla="*/ 132 w 378"/>
                <a:gd name="T7" fmla="*/ 389 h 1983"/>
                <a:gd name="T8" fmla="*/ 119 w 378"/>
                <a:gd name="T9" fmla="*/ 448 h 1983"/>
                <a:gd name="T10" fmla="*/ 109 w 378"/>
                <a:gd name="T11" fmla="*/ 502 h 1983"/>
                <a:gd name="T12" fmla="*/ 89 w 378"/>
                <a:gd name="T13" fmla="*/ 599 h 1983"/>
                <a:gd name="T14" fmla="*/ 58 w 378"/>
                <a:gd name="T15" fmla="*/ 812 h 1983"/>
                <a:gd name="T16" fmla="*/ 37 w 378"/>
                <a:gd name="T17" fmla="*/ 973 h 1983"/>
                <a:gd name="T18" fmla="*/ 30 w 378"/>
                <a:gd name="T19" fmla="*/ 987 h 1983"/>
                <a:gd name="T20" fmla="*/ 17 w 378"/>
                <a:gd name="T21" fmla="*/ 991 h 1983"/>
                <a:gd name="T22" fmla="*/ 0 w 378"/>
                <a:gd name="T23" fmla="*/ 972 h 1983"/>
                <a:gd name="T24" fmla="*/ 10 w 378"/>
                <a:gd name="T25" fmla="*/ 890 h 1983"/>
                <a:gd name="T26" fmla="*/ 23 w 378"/>
                <a:gd name="T27" fmla="*/ 809 h 1983"/>
                <a:gd name="T28" fmla="*/ 37 w 378"/>
                <a:gd name="T29" fmla="*/ 695 h 1983"/>
                <a:gd name="T30" fmla="*/ 55 w 378"/>
                <a:gd name="T31" fmla="*/ 595 h 1983"/>
                <a:gd name="T32" fmla="*/ 77 w 378"/>
                <a:gd name="T33" fmla="*/ 496 h 1983"/>
                <a:gd name="T34" fmla="*/ 88 w 378"/>
                <a:gd name="T35" fmla="*/ 443 h 1983"/>
                <a:gd name="T36" fmla="*/ 100 w 378"/>
                <a:gd name="T37" fmla="*/ 384 h 1983"/>
                <a:gd name="T38" fmla="*/ 130 w 378"/>
                <a:gd name="T39" fmla="*/ 241 h 1983"/>
                <a:gd name="T40" fmla="*/ 158 w 378"/>
                <a:gd name="T41" fmla="*/ 12 h 1983"/>
                <a:gd name="T42" fmla="*/ 164 w 378"/>
                <a:gd name="T43" fmla="*/ 2 h 1983"/>
                <a:gd name="T44" fmla="*/ 176 w 378"/>
                <a:gd name="T45" fmla="*/ 0 h 1983"/>
                <a:gd name="T46" fmla="*/ 189 w 378"/>
                <a:gd name="T47" fmla="*/ 18 h 1983"/>
                <a:gd name="T48" fmla="*/ 189 w 378"/>
                <a:gd name="T49" fmla="*/ 18 h 1983"/>
                <a:gd name="T50" fmla="*/ 189 w 378"/>
                <a:gd name="T51" fmla="*/ 18 h 19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8"/>
                <a:gd name="T79" fmla="*/ 0 h 1983"/>
                <a:gd name="T80" fmla="*/ 378 w 378"/>
                <a:gd name="T81" fmla="*/ 1983 h 19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58" name="Freeform 122"/>
            <p:cNvSpPr>
              <a:spLocks/>
            </p:cNvSpPr>
            <p:nvPr/>
          </p:nvSpPr>
          <p:spPr bwMode="auto">
            <a:xfrm>
              <a:off x="3248" y="1169"/>
              <a:ext cx="122" cy="898"/>
            </a:xfrm>
            <a:custGeom>
              <a:avLst/>
              <a:gdLst>
                <a:gd name="T0" fmla="*/ 122 w 243"/>
                <a:gd name="T1" fmla="*/ 12 h 1797"/>
                <a:gd name="T2" fmla="*/ 121 w 243"/>
                <a:gd name="T3" fmla="*/ 123 h 1797"/>
                <a:gd name="T4" fmla="*/ 116 w 243"/>
                <a:gd name="T5" fmla="*/ 166 h 1797"/>
                <a:gd name="T6" fmla="*/ 108 w 243"/>
                <a:gd name="T7" fmla="*/ 304 h 1797"/>
                <a:gd name="T8" fmla="*/ 102 w 243"/>
                <a:gd name="T9" fmla="*/ 442 h 1797"/>
                <a:gd name="T10" fmla="*/ 85 w 243"/>
                <a:gd name="T11" fmla="*/ 560 h 1797"/>
                <a:gd name="T12" fmla="*/ 65 w 243"/>
                <a:gd name="T13" fmla="*/ 679 h 1797"/>
                <a:gd name="T14" fmla="*/ 52 w 243"/>
                <a:gd name="T15" fmla="*/ 736 h 1797"/>
                <a:gd name="T16" fmla="*/ 39 w 243"/>
                <a:gd name="T17" fmla="*/ 785 h 1797"/>
                <a:gd name="T18" fmla="*/ 14 w 243"/>
                <a:gd name="T19" fmla="*/ 891 h 1797"/>
                <a:gd name="T20" fmla="*/ 6 w 243"/>
                <a:gd name="T21" fmla="*/ 898 h 1797"/>
                <a:gd name="T22" fmla="*/ 0 w 243"/>
                <a:gd name="T23" fmla="*/ 889 h 1797"/>
                <a:gd name="T24" fmla="*/ 27 w 243"/>
                <a:gd name="T25" fmla="*/ 672 h 1797"/>
                <a:gd name="T26" fmla="*/ 64 w 243"/>
                <a:gd name="T27" fmla="*/ 439 h 1797"/>
                <a:gd name="T28" fmla="*/ 73 w 243"/>
                <a:gd name="T29" fmla="*/ 302 h 1797"/>
                <a:gd name="T30" fmla="*/ 82 w 243"/>
                <a:gd name="T31" fmla="*/ 164 h 1797"/>
                <a:gd name="T32" fmla="*/ 85 w 243"/>
                <a:gd name="T33" fmla="*/ 123 h 1797"/>
                <a:gd name="T34" fmla="*/ 97 w 243"/>
                <a:gd name="T35" fmla="*/ 13 h 1797"/>
                <a:gd name="T36" fmla="*/ 100 w 243"/>
                <a:gd name="T37" fmla="*/ 4 h 1797"/>
                <a:gd name="T38" fmla="*/ 108 w 243"/>
                <a:gd name="T39" fmla="*/ 0 h 1797"/>
                <a:gd name="T40" fmla="*/ 122 w 243"/>
                <a:gd name="T41" fmla="*/ 12 h 1797"/>
                <a:gd name="T42" fmla="*/ 122 w 243"/>
                <a:gd name="T43" fmla="*/ 12 h 1797"/>
                <a:gd name="T44" fmla="*/ 122 w 243"/>
                <a:gd name="T45" fmla="*/ 12 h 17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3"/>
                <a:gd name="T70" fmla="*/ 0 h 1797"/>
                <a:gd name="T71" fmla="*/ 243 w 243"/>
                <a:gd name="T72" fmla="*/ 1797 h 179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59" name="Freeform 123"/>
            <p:cNvSpPr>
              <a:spLocks/>
            </p:cNvSpPr>
            <p:nvPr/>
          </p:nvSpPr>
          <p:spPr bwMode="auto">
            <a:xfrm>
              <a:off x="2242" y="1402"/>
              <a:ext cx="210" cy="837"/>
            </a:xfrm>
            <a:custGeom>
              <a:avLst/>
              <a:gdLst>
                <a:gd name="T0" fmla="*/ 15 w 421"/>
                <a:gd name="T1" fmla="*/ 7 h 1673"/>
                <a:gd name="T2" fmla="*/ 28 w 421"/>
                <a:gd name="T3" fmla="*/ 117 h 1673"/>
                <a:gd name="T4" fmla="*/ 37 w 421"/>
                <a:gd name="T5" fmla="*/ 166 h 1673"/>
                <a:gd name="T6" fmla="*/ 48 w 421"/>
                <a:gd name="T7" fmla="*/ 212 h 1673"/>
                <a:gd name="T8" fmla="*/ 63 w 421"/>
                <a:gd name="T9" fmla="*/ 259 h 1673"/>
                <a:gd name="T10" fmla="*/ 78 w 421"/>
                <a:gd name="T11" fmla="*/ 307 h 1673"/>
                <a:gd name="T12" fmla="*/ 94 w 421"/>
                <a:gd name="T13" fmla="*/ 358 h 1673"/>
                <a:gd name="T14" fmla="*/ 112 w 421"/>
                <a:gd name="T15" fmla="*/ 413 h 1673"/>
                <a:gd name="T16" fmla="*/ 166 w 421"/>
                <a:gd name="T17" fmla="*/ 641 h 1673"/>
                <a:gd name="T18" fmla="*/ 208 w 421"/>
                <a:gd name="T19" fmla="*/ 808 h 1673"/>
                <a:gd name="T20" fmla="*/ 210 w 421"/>
                <a:gd name="T21" fmla="*/ 820 h 1673"/>
                <a:gd name="T22" fmla="*/ 203 w 421"/>
                <a:gd name="T23" fmla="*/ 837 h 1673"/>
                <a:gd name="T24" fmla="*/ 187 w 421"/>
                <a:gd name="T25" fmla="*/ 831 h 1673"/>
                <a:gd name="T26" fmla="*/ 177 w 421"/>
                <a:gd name="T27" fmla="*/ 818 h 1673"/>
                <a:gd name="T28" fmla="*/ 169 w 421"/>
                <a:gd name="T29" fmla="*/ 772 h 1673"/>
                <a:gd name="T30" fmla="*/ 160 w 421"/>
                <a:gd name="T31" fmla="*/ 732 h 1673"/>
                <a:gd name="T32" fmla="*/ 149 w 421"/>
                <a:gd name="T33" fmla="*/ 693 h 1673"/>
                <a:gd name="T34" fmla="*/ 136 w 421"/>
                <a:gd name="T35" fmla="*/ 649 h 1673"/>
                <a:gd name="T36" fmla="*/ 89 w 421"/>
                <a:gd name="T37" fmla="*/ 420 h 1673"/>
                <a:gd name="T38" fmla="*/ 71 w 421"/>
                <a:gd name="T39" fmla="*/ 364 h 1673"/>
                <a:gd name="T40" fmla="*/ 56 w 421"/>
                <a:gd name="T41" fmla="*/ 312 h 1673"/>
                <a:gd name="T42" fmla="*/ 30 w 421"/>
                <a:gd name="T43" fmla="*/ 217 h 1673"/>
                <a:gd name="T44" fmla="*/ 0 w 421"/>
                <a:gd name="T45" fmla="*/ 8 h 1673"/>
                <a:gd name="T46" fmla="*/ 7 w 421"/>
                <a:gd name="T47" fmla="*/ 0 h 1673"/>
                <a:gd name="T48" fmla="*/ 15 w 421"/>
                <a:gd name="T49" fmla="*/ 7 h 1673"/>
                <a:gd name="T50" fmla="*/ 15 w 421"/>
                <a:gd name="T51" fmla="*/ 7 h 1673"/>
                <a:gd name="T52" fmla="*/ 15 w 421"/>
                <a:gd name="T53" fmla="*/ 7 h 167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1"/>
                <a:gd name="T82" fmla="*/ 0 h 1673"/>
                <a:gd name="T83" fmla="*/ 421 w 421"/>
                <a:gd name="T84" fmla="*/ 1673 h 167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60" name="Freeform 124"/>
            <p:cNvSpPr>
              <a:spLocks/>
            </p:cNvSpPr>
            <p:nvPr/>
          </p:nvSpPr>
          <p:spPr bwMode="auto">
            <a:xfrm>
              <a:off x="2473" y="2244"/>
              <a:ext cx="687" cy="43"/>
            </a:xfrm>
            <a:custGeom>
              <a:avLst/>
              <a:gdLst>
                <a:gd name="T0" fmla="*/ 9 w 1375"/>
                <a:gd name="T1" fmla="*/ 5 h 88"/>
                <a:gd name="T2" fmla="*/ 99 w 1375"/>
                <a:gd name="T3" fmla="*/ 7 h 88"/>
                <a:gd name="T4" fmla="*/ 190 w 1375"/>
                <a:gd name="T5" fmla="*/ 0 h 88"/>
                <a:gd name="T6" fmla="*/ 668 w 1375"/>
                <a:gd name="T7" fmla="*/ 6 h 88"/>
                <a:gd name="T8" fmla="*/ 682 w 1375"/>
                <a:gd name="T9" fmla="*/ 11 h 88"/>
                <a:gd name="T10" fmla="*/ 687 w 1375"/>
                <a:gd name="T11" fmla="*/ 24 h 88"/>
                <a:gd name="T12" fmla="*/ 682 w 1375"/>
                <a:gd name="T13" fmla="*/ 37 h 88"/>
                <a:gd name="T14" fmla="*/ 668 w 1375"/>
                <a:gd name="T15" fmla="*/ 43 h 88"/>
                <a:gd name="T16" fmla="*/ 430 w 1375"/>
                <a:gd name="T17" fmla="*/ 37 h 88"/>
                <a:gd name="T18" fmla="*/ 190 w 1375"/>
                <a:gd name="T19" fmla="*/ 32 h 88"/>
                <a:gd name="T20" fmla="*/ 97 w 1375"/>
                <a:gd name="T21" fmla="*/ 31 h 88"/>
                <a:gd name="T22" fmla="*/ 6 w 1375"/>
                <a:gd name="T23" fmla="*/ 20 h 88"/>
                <a:gd name="T24" fmla="*/ 0 w 1375"/>
                <a:gd name="T25" fmla="*/ 10 h 88"/>
                <a:gd name="T26" fmla="*/ 9 w 1375"/>
                <a:gd name="T27" fmla="*/ 5 h 88"/>
                <a:gd name="T28" fmla="*/ 9 w 1375"/>
                <a:gd name="T29" fmla="*/ 5 h 88"/>
                <a:gd name="T30" fmla="*/ 9 w 1375"/>
                <a:gd name="T31" fmla="*/ 5 h 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75"/>
                <a:gd name="T49" fmla="*/ 0 h 88"/>
                <a:gd name="T50" fmla="*/ 1375 w 1375"/>
                <a:gd name="T51" fmla="*/ 88 h 8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61" name="Freeform 125"/>
            <p:cNvSpPr>
              <a:spLocks/>
            </p:cNvSpPr>
            <p:nvPr/>
          </p:nvSpPr>
          <p:spPr bwMode="auto">
            <a:xfrm>
              <a:off x="3174" y="2246"/>
              <a:ext cx="130" cy="47"/>
            </a:xfrm>
            <a:custGeom>
              <a:avLst/>
              <a:gdLst>
                <a:gd name="T0" fmla="*/ 13 w 261"/>
                <a:gd name="T1" fmla="*/ 20 h 95"/>
                <a:gd name="T2" fmla="*/ 51 w 261"/>
                <a:gd name="T3" fmla="*/ 12 h 95"/>
                <a:gd name="T4" fmla="*/ 121 w 261"/>
                <a:gd name="T5" fmla="*/ 0 h 95"/>
                <a:gd name="T6" fmla="*/ 130 w 261"/>
                <a:gd name="T7" fmla="*/ 4 h 95"/>
                <a:gd name="T8" fmla="*/ 125 w 261"/>
                <a:gd name="T9" fmla="*/ 14 h 95"/>
                <a:gd name="T10" fmla="*/ 92 w 261"/>
                <a:gd name="T11" fmla="*/ 29 h 95"/>
                <a:gd name="T12" fmla="*/ 60 w 261"/>
                <a:gd name="T13" fmla="*/ 45 h 95"/>
                <a:gd name="T14" fmla="*/ 13 w 261"/>
                <a:gd name="T15" fmla="*/ 47 h 95"/>
                <a:gd name="T16" fmla="*/ 0 w 261"/>
                <a:gd name="T17" fmla="*/ 34 h 95"/>
                <a:gd name="T18" fmla="*/ 3 w 261"/>
                <a:gd name="T19" fmla="*/ 24 h 95"/>
                <a:gd name="T20" fmla="*/ 13 w 261"/>
                <a:gd name="T21" fmla="*/ 20 h 95"/>
                <a:gd name="T22" fmla="*/ 13 w 261"/>
                <a:gd name="T23" fmla="*/ 20 h 95"/>
                <a:gd name="T24" fmla="*/ 13 w 261"/>
                <a:gd name="T25" fmla="*/ 20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1"/>
                <a:gd name="T40" fmla="*/ 0 h 95"/>
                <a:gd name="T41" fmla="*/ 261 w 261"/>
                <a:gd name="T42" fmla="*/ 95 h 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62" name="Freeform 126"/>
            <p:cNvSpPr>
              <a:spLocks/>
            </p:cNvSpPr>
            <p:nvPr/>
          </p:nvSpPr>
          <p:spPr bwMode="auto">
            <a:xfrm>
              <a:off x="2542" y="2255"/>
              <a:ext cx="105" cy="142"/>
            </a:xfrm>
            <a:custGeom>
              <a:avLst/>
              <a:gdLst>
                <a:gd name="T0" fmla="*/ 85 w 209"/>
                <a:gd name="T1" fmla="*/ 10 h 283"/>
                <a:gd name="T2" fmla="*/ 105 w 209"/>
                <a:gd name="T3" fmla="*/ 50 h 283"/>
                <a:gd name="T4" fmla="*/ 104 w 209"/>
                <a:gd name="T5" fmla="*/ 62 h 283"/>
                <a:gd name="T6" fmla="*/ 88 w 209"/>
                <a:gd name="T7" fmla="*/ 92 h 283"/>
                <a:gd name="T8" fmla="*/ 67 w 209"/>
                <a:gd name="T9" fmla="*/ 113 h 283"/>
                <a:gd name="T10" fmla="*/ 40 w 209"/>
                <a:gd name="T11" fmla="*/ 129 h 283"/>
                <a:gd name="T12" fmla="*/ 11 w 209"/>
                <a:gd name="T13" fmla="*/ 142 h 283"/>
                <a:gd name="T14" fmla="*/ 0 w 209"/>
                <a:gd name="T15" fmla="*/ 138 h 283"/>
                <a:gd name="T16" fmla="*/ 4 w 209"/>
                <a:gd name="T17" fmla="*/ 129 h 283"/>
                <a:gd name="T18" fmla="*/ 42 w 209"/>
                <a:gd name="T19" fmla="*/ 99 h 283"/>
                <a:gd name="T20" fmla="*/ 65 w 209"/>
                <a:gd name="T21" fmla="*/ 55 h 283"/>
                <a:gd name="T22" fmla="*/ 52 w 209"/>
                <a:gd name="T23" fmla="*/ 24 h 283"/>
                <a:gd name="T24" fmla="*/ 52 w 209"/>
                <a:gd name="T25" fmla="*/ 10 h 283"/>
                <a:gd name="T26" fmla="*/ 61 w 209"/>
                <a:gd name="T27" fmla="*/ 0 h 283"/>
                <a:gd name="T28" fmla="*/ 85 w 209"/>
                <a:gd name="T29" fmla="*/ 10 h 283"/>
                <a:gd name="T30" fmla="*/ 85 w 209"/>
                <a:gd name="T31" fmla="*/ 10 h 283"/>
                <a:gd name="T32" fmla="*/ 85 w 209"/>
                <a:gd name="T33" fmla="*/ 10 h 2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9"/>
                <a:gd name="T52" fmla="*/ 0 h 283"/>
                <a:gd name="T53" fmla="*/ 209 w 209"/>
                <a:gd name="T54" fmla="*/ 283 h 2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63" name="Freeform 127"/>
            <p:cNvSpPr>
              <a:spLocks/>
            </p:cNvSpPr>
            <p:nvPr/>
          </p:nvSpPr>
          <p:spPr bwMode="auto">
            <a:xfrm>
              <a:off x="2482" y="2385"/>
              <a:ext cx="51" cy="65"/>
            </a:xfrm>
            <a:custGeom>
              <a:avLst/>
              <a:gdLst>
                <a:gd name="T0" fmla="*/ 15 w 101"/>
                <a:gd name="T1" fmla="*/ 61 h 130"/>
                <a:gd name="T2" fmla="*/ 0 w 101"/>
                <a:gd name="T3" fmla="*/ 40 h 130"/>
                <a:gd name="T4" fmla="*/ 2 w 101"/>
                <a:gd name="T5" fmla="*/ 28 h 130"/>
                <a:gd name="T6" fmla="*/ 19 w 101"/>
                <a:gd name="T7" fmla="*/ 12 h 130"/>
                <a:gd name="T8" fmla="*/ 39 w 101"/>
                <a:gd name="T9" fmla="*/ 0 h 130"/>
                <a:gd name="T10" fmla="*/ 51 w 101"/>
                <a:gd name="T11" fmla="*/ 3 h 130"/>
                <a:gd name="T12" fmla="*/ 48 w 101"/>
                <a:gd name="T13" fmla="*/ 14 h 130"/>
                <a:gd name="T14" fmla="*/ 27 w 101"/>
                <a:gd name="T15" fmla="*/ 38 h 130"/>
                <a:gd name="T16" fmla="*/ 31 w 101"/>
                <a:gd name="T17" fmla="*/ 52 h 130"/>
                <a:gd name="T18" fmla="*/ 27 w 101"/>
                <a:gd name="T19" fmla="*/ 65 h 130"/>
                <a:gd name="T20" fmla="*/ 15 w 101"/>
                <a:gd name="T21" fmla="*/ 61 h 130"/>
                <a:gd name="T22" fmla="*/ 15 w 101"/>
                <a:gd name="T23" fmla="*/ 61 h 130"/>
                <a:gd name="T24" fmla="*/ 15 w 101"/>
                <a:gd name="T25" fmla="*/ 61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30"/>
                <a:gd name="T41" fmla="*/ 101 w 101"/>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64" name="Freeform 128"/>
            <p:cNvSpPr>
              <a:spLocks/>
            </p:cNvSpPr>
            <p:nvPr/>
          </p:nvSpPr>
          <p:spPr bwMode="auto">
            <a:xfrm>
              <a:off x="3055" y="2252"/>
              <a:ext cx="152" cy="93"/>
            </a:xfrm>
            <a:custGeom>
              <a:avLst/>
              <a:gdLst>
                <a:gd name="T0" fmla="*/ 33 w 304"/>
                <a:gd name="T1" fmla="*/ 14 h 187"/>
                <a:gd name="T2" fmla="*/ 38 w 304"/>
                <a:gd name="T3" fmla="*/ 31 h 187"/>
                <a:gd name="T4" fmla="*/ 47 w 304"/>
                <a:gd name="T5" fmla="*/ 44 h 187"/>
                <a:gd name="T6" fmla="*/ 60 w 304"/>
                <a:gd name="T7" fmla="*/ 53 h 187"/>
                <a:gd name="T8" fmla="*/ 76 w 304"/>
                <a:gd name="T9" fmla="*/ 62 h 187"/>
                <a:gd name="T10" fmla="*/ 144 w 304"/>
                <a:gd name="T11" fmla="*/ 64 h 187"/>
                <a:gd name="T12" fmla="*/ 152 w 304"/>
                <a:gd name="T13" fmla="*/ 70 h 187"/>
                <a:gd name="T14" fmla="*/ 147 w 304"/>
                <a:gd name="T15" fmla="*/ 78 h 187"/>
                <a:gd name="T16" fmla="*/ 107 w 304"/>
                <a:gd name="T17" fmla="*/ 87 h 187"/>
                <a:gd name="T18" fmla="*/ 70 w 304"/>
                <a:gd name="T19" fmla="*/ 93 h 187"/>
                <a:gd name="T20" fmla="*/ 23 w 304"/>
                <a:gd name="T21" fmla="*/ 65 h 187"/>
                <a:gd name="T22" fmla="*/ 0 w 304"/>
                <a:gd name="T23" fmla="*/ 18 h 187"/>
                <a:gd name="T24" fmla="*/ 3 w 304"/>
                <a:gd name="T25" fmla="*/ 5 h 187"/>
                <a:gd name="T26" fmla="*/ 15 w 304"/>
                <a:gd name="T27" fmla="*/ 0 h 187"/>
                <a:gd name="T28" fmla="*/ 33 w 304"/>
                <a:gd name="T29" fmla="*/ 14 h 187"/>
                <a:gd name="T30" fmla="*/ 33 w 304"/>
                <a:gd name="T31" fmla="*/ 14 h 187"/>
                <a:gd name="T32" fmla="*/ 33 w 304"/>
                <a:gd name="T33" fmla="*/ 14 h 1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4"/>
                <a:gd name="T52" fmla="*/ 0 h 187"/>
                <a:gd name="T53" fmla="*/ 304 w 304"/>
                <a:gd name="T54" fmla="*/ 187 h 1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65" name="Freeform 129"/>
            <p:cNvSpPr>
              <a:spLocks/>
            </p:cNvSpPr>
            <p:nvPr/>
          </p:nvSpPr>
          <p:spPr bwMode="auto">
            <a:xfrm>
              <a:off x="3228" y="2321"/>
              <a:ext cx="25" cy="83"/>
            </a:xfrm>
            <a:custGeom>
              <a:avLst/>
              <a:gdLst>
                <a:gd name="T0" fmla="*/ 22 w 49"/>
                <a:gd name="T1" fmla="*/ 8 h 167"/>
                <a:gd name="T2" fmla="*/ 25 w 49"/>
                <a:gd name="T3" fmla="*/ 35 h 167"/>
                <a:gd name="T4" fmla="*/ 20 w 49"/>
                <a:gd name="T5" fmla="*/ 76 h 167"/>
                <a:gd name="T6" fmla="*/ 12 w 49"/>
                <a:gd name="T7" fmla="*/ 83 h 167"/>
                <a:gd name="T8" fmla="*/ 5 w 49"/>
                <a:gd name="T9" fmla="*/ 76 h 167"/>
                <a:gd name="T10" fmla="*/ 0 w 49"/>
                <a:gd name="T11" fmla="*/ 35 h 167"/>
                <a:gd name="T12" fmla="*/ 3 w 49"/>
                <a:gd name="T13" fmla="*/ 8 h 167"/>
                <a:gd name="T14" fmla="*/ 12 w 49"/>
                <a:gd name="T15" fmla="*/ 0 h 167"/>
                <a:gd name="T16" fmla="*/ 22 w 49"/>
                <a:gd name="T17" fmla="*/ 8 h 167"/>
                <a:gd name="T18" fmla="*/ 22 w 49"/>
                <a:gd name="T19" fmla="*/ 8 h 167"/>
                <a:gd name="T20" fmla="*/ 22 w 49"/>
                <a:gd name="T21" fmla="*/ 8 h 1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167"/>
                <a:gd name="T35" fmla="*/ 49 w 49"/>
                <a:gd name="T36" fmla="*/ 167 h 1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167">
                  <a:moveTo>
                    <a:pt x="43" y="17"/>
                  </a:moveTo>
                  <a:lnTo>
                    <a:pt x="49" y="71"/>
                  </a:lnTo>
                  <a:lnTo>
                    <a:pt x="40" y="152"/>
                  </a:lnTo>
                  <a:lnTo>
                    <a:pt x="24" y="167"/>
                  </a:lnTo>
                  <a:lnTo>
                    <a:pt x="9" y="152"/>
                  </a:lnTo>
                  <a:lnTo>
                    <a:pt x="0" y="71"/>
                  </a:lnTo>
                  <a:lnTo>
                    <a:pt x="5" y="17"/>
                  </a:lnTo>
                  <a:lnTo>
                    <a:pt x="24" y="0"/>
                  </a:lnTo>
                  <a:lnTo>
                    <a:pt x="4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66" name="Freeform 130"/>
            <p:cNvSpPr>
              <a:spLocks/>
            </p:cNvSpPr>
            <p:nvPr/>
          </p:nvSpPr>
          <p:spPr bwMode="auto">
            <a:xfrm>
              <a:off x="2529" y="2148"/>
              <a:ext cx="33" cy="70"/>
            </a:xfrm>
            <a:custGeom>
              <a:avLst/>
              <a:gdLst>
                <a:gd name="T0" fmla="*/ 25 w 66"/>
                <a:gd name="T1" fmla="*/ 13 h 141"/>
                <a:gd name="T2" fmla="*/ 33 w 66"/>
                <a:gd name="T3" fmla="*/ 61 h 141"/>
                <a:gd name="T4" fmla="*/ 28 w 66"/>
                <a:gd name="T5" fmla="*/ 70 h 141"/>
                <a:gd name="T6" fmla="*/ 19 w 66"/>
                <a:gd name="T7" fmla="*/ 66 h 141"/>
                <a:gd name="T8" fmla="*/ 0 w 66"/>
                <a:gd name="T9" fmla="*/ 15 h 141"/>
                <a:gd name="T10" fmla="*/ 2 w 66"/>
                <a:gd name="T11" fmla="*/ 4 h 141"/>
                <a:gd name="T12" fmla="*/ 10 w 66"/>
                <a:gd name="T13" fmla="*/ 0 h 141"/>
                <a:gd name="T14" fmla="*/ 25 w 66"/>
                <a:gd name="T15" fmla="*/ 13 h 141"/>
                <a:gd name="T16" fmla="*/ 25 w 66"/>
                <a:gd name="T17" fmla="*/ 13 h 141"/>
                <a:gd name="T18" fmla="*/ 25 w 66"/>
                <a:gd name="T19" fmla="*/ 13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141"/>
                <a:gd name="T32" fmla="*/ 66 w 66"/>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141">
                  <a:moveTo>
                    <a:pt x="51" y="27"/>
                  </a:moveTo>
                  <a:lnTo>
                    <a:pt x="66" y="122"/>
                  </a:lnTo>
                  <a:lnTo>
                    <a:pt x="57" y="141"/>
                  </a:lnTo>
                  <a:lnTo>
                    <a:pt x="38" y="133"/>
                  </a:lnTo>
                  <a:lnTo>
                    <a:pt x="0" y="31"/>
                  </a:lnTo>
                  <a:lnTo>
                    <a:pt x="5" y="8"/>
                  </a:lnTo>
                  <a:lnTo>
                    <a:pt x="20" y="0"/>
                  </a:lnTo>
                  <a:lnTo>
                    <a:pt x="5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67" name="Freeform 131"/>
            <p:cNvSpPr>
              <a:spLocks/>
            </p:cNvSpPr>
            <p:nvPr/>
          </p:nvSpPr>
          <p:spPr bwMode="auto">
            <a:xfrm>
              <a:off x="2532" y="2105"/>
              <a:ext cx="606" cy="60"/>
            </a:xfrm>
            <a:custGeom>
              <a:avLst/>
              <a:gdLst>
                <a:gd name="T0" fmla="*/ 1 w 1213"/>
                <a:gd name="T1" fmla="*/ 44 h 119"/>
                <a:gd name="T2" fmla="*/ 61 w 1213"/>
                <a:gd name="T3" fmla="*/ 37 h 119"/>
                <a:gd name="T4" fmla="*/ 308 w 1213"/>
                <a:gd name="T5" fmla="*/ 10 h 119"/>
                <a:gd name="T6" fmla="*/ 454 w 1213"/>
                <a:gd name="T7" fmla="*/ 0 h 119"/>
                <a:gd name="T8" fmla="*/ 600 w 1213"/>
                <a:gd name="T9" fmla="*/ 3 h 119"/>
                <a:gd name="T10" fmla="*/ 606 w 1213"/>
                <a:gd name="T11" fmla="*/ 11 h 119"/>
                <a:gd name="T12" fmla="*/ 600 w 1213"/>
                <a:gd name="T13" fmla="*/ 18 h 119"/>
                <a:gd name="T14" fmla="*/ 296 w 1213"/>
                <a:gd name="T15" fmla="*/ 35 h 119"/>
                <a:gd name="T16" fmla="*/ 62 w 1213"/>
                <a:gd name="T17" fmla="*/ 57 h 119"/>
                <a:gd name="T18" fmla="*/ 12 w 1213"/>
                <a:gd name="T19" fmla="*/ 60 h 119"/>
                <a:gd name="T20" fmla="*/ 0 w 1213"/>
                <a:gd name="T21" fmla="*/ 53 h 119"/>
                <a:gd name="T22" fmla="*/ 1 w 1213"/>
                <a:gd name="T23" fmla="*/ 44 h 119"/>
                <a:gd name="T24" fmla="*/ 1 w 1213"/>
                <a:gd name="T25" fmla="*/ 44 h 119"/>
                <a:gd name="T26" fmla="*/ 1 w 1213"/>
                <a:gd name="T27" fmla="*/ 44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3"/>
                <a:gd name="T43" fmla="*/ 0 h 119"/>
                <a:gd name="T44" fmla="*/ 1213 w 1213"/>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68" name="Freeform 132"/>
            <p:cNvSpPr>
              <a:spLocks/>
            </p:cNvSpPr>
            <p:nvPr/>
          </p:nvSpPr>
          <p:spPr bwMode="auto">
            <a:xfrm>
              <a:off x="3121" y="2108"/>
              <a:ext cx="24" cy="80"/>
            </a:xfrm>
            <a:custGeom>
              <a:avLst/>
              <a:gdLst>
                <a:gd name="T0" fmla="*/ 24 w 47"/>
                <a:gd name="T1" fmla="*/ 12 h 160"/>
                <a:gd name="T2" fmla="*/ 19 w 47"/>
                <a:gd name="T3" fmla="*/ 74 h 160"/>
                <a:gd name="T4" fmla="*/ 12 w 47"/>
                <a:gd name="T5" fmla="*/ 80 h 160"/>
                <a:gd name="T6" fmla="*/ 4 w 47"/>
                <a:gd name="T7" fmla="*/ 74 h 160"/>
                <a:gd name="T8" fmla="*/ 0 w 47"/>
                <a:gd name="T9" fmla="*/ 12 h 160"/>
                <a:gd name="T10" fmla="*/ 4 w 47"/>
                <a:gd name="T11" fmla="*/ 3 h 160"/>
                <a:gd name="T12" fmla="*/ 12 w 47"/>
                <a:gd name="T13" fmla="*/ 0 h 160"/>
                <a:gd name="T14" fmla="*/ 24 w 47"/>
                <a:gd name="T15" fmla="*/ 12 h 160"/>
                <a:gd name="T16" fmla="*/ 24 w 47"/>
                <a:gd name="T17" fmla="*/ 12 h 160"/>
                <a:gd name="T18" fmla="*/ 24 w 47"/>
                <a:gd name="T19" fmla="*/ 12 h 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160"/>
                <a:gd name="T32" fmla="*/ 47 w 47"/>
                <a:gd name="T33" fmla="*/ 160 h 1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160">
                  <a:moveTo>
                    <a:pt x="47" y="25"/>
                  </a:moveTo>
                  <a:lnTo>
                    <a:pt x="38" y="147"/>
                  </a:lnTo>
                  <a:lnTo>
                    <a:pt x="23" y="160"/>
                  </a:lnTo>
                  <a:lnTo>
                    <a:pt x="8" y="147"/>
                  </a:lnTo>
                  <a:lnTo>
                    <a:pt x="0" y="25"/>
                  </a:lnTo>
                  <a:lnTo>
                    <a:pt x="8" y="6"/>
                  </a:lnTo>
                  <a:lnTo>
                    <a:pt x="23" y="0"/>
                  </a:lnTo>
                  <a:lnTo>
                    <a:pt x="4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69" name="Freeform 133"/>
            <p:cNvSpPr>
              <a:spLocks/>
            </p:cNvSpPr>
            <p:nvPr/>
          </p:nvSpPr>
          <p:spPr bwMode="auto">
            <a:xfrm>
              <a:off x="2996" y="2139"/>
              <a:ext cx="23" cy="61"/>
            </a:xfrm>
            <a:custGeom>
              <a:avLst/>
              <a:gdLst>
                <a:gd name="T0" fmla="*/ 23 w 46"/>
                <a:gd name="T1" fmla="*/ 12 h 122"/>
                <a:gd name="T2" fmla="*/ 19 w 46"/>
                <a:gd name="T3" fmla="*/ 54 h 122"/>
                <a:gd name="T4" fmla="*/ 12 w 46"/>
                <a:gd name="T5" fmla="*/ 61 h 122"/>
                <a:gd name="T6" fmla="*/ 5 w 46"/>
                <a:gd name="T7" fmla="*/ 53 h 122"/>
                <a:gd name="T8" fmla="*/ 0 w 46"/>
                <a:gd name="T9" fmla="*/ 12 h 122"/>
                <a:gd name="T10" fmla="*/ 3 w 46"/>
                <a:gd name="T11" fmla="*/ 3 h 122"/>
                <a:gd name="T12" fmla="*/ 12 w 46"/>
                <a:gd name="T13" fmla="*/ 0 h 122"/>
                <a:gd name="T14" fmla="*/ 23 w 46"/>
                <a:gd name="T15" fmla="*/ 12 h 122"/>
                <a:gd name="T16" fmla="*/ 23 w 46"/>
                <a:gd name="T17" fmla="*/ 12 h 122"/>
                <a:gd name="T18" fmla="*/ 23 w 46"/>
                <a:gd name="T19" fmla="*/ 12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122"/>
                <a:gd name="T32" fmla="*/ 46 w 46"/>
                <a:gd name="T33" fmla="*/ 122 h 1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122">
                  <a:moveTo>
                    <a:pt x="46" y="23"/>
                  </a:moveTo>
                  <a:lnTo>
                    <a:pt x="38" y="108"/>
                  </a:lnTo>
                  <a:lnTo>
                    <a:pt x="23" y="122"/>
                  </a:lnTo>
                  <a:lnTo>
                    <a:pt x="9" y="105"/>
                  </a:lnTo>
                  <a:lnTo>
                    <a:pt x="0" y="23"/>
                  </a:lnTo>
                  <a:lnTo>
                    <a:pt x="7" y="6"/>
                  </a:lnTo>
                  <a:lnTo>
                    <a:pt x="23" y="0"/>
                  </a:lnTo>
                  <a:lnTo>
                    <a:pt x="4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70" name="Freeform 134"/>
            <p:cNvSpPr>
              <a:spLocks/>
            </p:cNvSpPr>
            <p:nvPr/>
          </p:nvSpPr>
          <p:spPr bwMode="auto">
            <a:xfrm>
              <a:off x="2882" y="2138"/>
              <a:ext cx="29" cy="61"/>
            </a:xfrm>
            <a:custGeom>
              <a:avLst/>
              <a:gdLst>
                <a:gd name="T0" fmla="*/ 29 w 57"/>
                <a:gd name="T1" fmla="*/ 9 h 122"/>
                <a:gd name="T2" fmla="*/ 24 w 57"/>
                <a:gd name="T3" fmla="*/ 49 h 122"/>
                <a:gd name="T4" fmla="*/ 16 w 57"/>
                <a:gd name="T5" fmla="*/ 61 h 122"/>
                <a:gd name="T6" fmla="*/ 9 w 57"/>
                <a:gd name="T7" fmla="*/ 52 h 122"/>
                <a:gd name="T8" fmla="*/ 0 w 57"/>
                <a:gd name="T9" fmla="*/ 8 h 122"/>
                <a:gd name="T10" fmla="*/ 5 w 57"/>
                <a:gd name="T11" fmla="*/ 1 h 122"/>
                <a:gd name="T12" fmla="*/ 14 w 57"/>
                <a:gd name="T13" fmla="*/ 0 h 122"/>
                <a:gd name="T14" fmla="*/ 29 w 57"/>
                <a:gd name="T15" fmla="*/ 9 h 122"/>
                <a:gd name="T16" fmla="*/ 29 w 57"/>
                <a:gd name="T17" fmla="*/ 9 h 122"/>
                <a:gd name="T18" fmla="*/ 29 w 57"/>
                <a:gd name="T19" fmla="*/ 9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122"/>
                <a:gd name="T32" fmla="*/ 57 w 57"/>
                <a:gd name="T33" fmla="*/ 122 h 1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122">
                  <a:moveTo>
                    <a:pt x="57" y="17"/>
                  </a:moveTo>
                  <a:lnTo>
                    <a:pt x="47" y="97"/>
                  </a:lnTo>
                  <a:lnTo>
                    <a:pt x="32" y="122"/>
                  </a:lnTo>
                  <a:lnTo>
                    <a:pt x="17" y="103"/>
                  </a:lnTo>
                  <a:lnTo>
                    <a:pt x="0" y="15"/>
                  </a:lnTo>
                  <a:lnTo>
                    <a:pt x="9" y="2"/>
                  </a:lnTo>
                  <a:lnTo>
                    <a:pt x="28" y="0"/>
                  </a:lnTo>
                  <a:lnTo>
                    <a:pt x="5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71" name="Freeform 135"/>
            <p:cNvSpPr>
              <a:spLocks/>
            </p:cNvSpPr>
            <p:nvPr/>
          </p:nvSpPr>
          <p:spPr bwMode="auto">
            <a:xfrm>
              <a:off x="2751" y="2134"/>
              <a:ext cx="27" cy="64"/>
            </a:xfrm>
            <a:custGeom>
              <a:avLst/>
              <a:gdLst>
                <a:gd name="T0" fmla="*/ 27 w 54"/>
                <a:gd name="T1" fmla="*/ 12 h 127"/>
                <a:gd name="T2" fmla="*/ 24 w 54"/>
                <a:gd name="T3" fmla="*/ 52 h 127"/>
                <a:gd name="T4" fmla="*/ 15 w 54"/>
                <a:gd name="T5" fmla="*/ 64 h 127"/>
                <a:gd name="T6" fmla="*/ 6 w 54"/>
                <a:gd name="T7" fmla="*/ 54 h 127"/>
                <a:gd name="T8" fmla="*/ 0 w 54"/>
                <a:gd name="T9" fmla="*/ 12 h 127"/>
                <a:gd name="T10" fmla="*/ 4 w 54"/>
                <a:gd name="T11" fmla="*/ 4 h 127"/>
                <a:gd name="T12" fmla="*/ 14 w 54"/>
                <a:gd name="T13" fmla="*/ 0 h 127"/>
                <a:gd name="T14" fmla="*/ 27 w 54"/>
                <a:gd name="T15" fmla="*/ 12 h 127"/>
                <a:gd name="T16" fmla="*/ 27 w 54"/>
                <a:gd name="T17" fmla="*/ 12 h 127"/>
                <a:gd name="T18" fmla="*/ 27 w 54"/>
                <a:gd name="T19" fmla="*/ 12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127"/>
                <a:gd name="T32" fmla="*/ 54 w 54"/>
                <a:gd name="T33" fmla="*/ 127 h 1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127">
                  <a:moveTo>
                    <a:pt x="54" y="24"/>
                  </a:moveTo>
                  <a:lnTo>
                    <a:pt x="48" y="104"/>
                  </a:lnTo>
                  <a:lnTo>
                    <a:pt x="31" y="127"/>
                  </a:lnTo>
                  <a:lnTo>
                    <a:pt x="12" y="108"/>
                  </a:lnTo>
                  <a:lnTo>
                    <a:pt x="0" y="24"/>
                  </a:lnTo>
                  <a:lnTo>
                    <a:pt x="8" y="7"/>
                  </a:lnTo>
                  <a:lnTo>
                    <a:pt x="27" y="0"/>
                  </a:lnTo>
                  <a:lnTo>
                    <a:pt x="5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72" name="Freeform 136"/>
            <p:cNvSpPr>
              <a:spLocks/>
            </p:cNvSpPr>
            <p:nvPr/>
          </p:nvSpPr>
          <p:spPr bwMode="auto">
            <a:xfrm>
              <a:off x="2637" y="2141"/>
              <a:ext cx="29" cy="68"/>
            </a:xfrm>
            <a:custGeom>
              <a:avLst/>
              <a:gdLst>
                <a:gd name="T0" fmla="*/ 29 w 57"/>
                <a:gd name="T1" fmla="*/ 10 h 137"/>
                <a:gd name="T2" fmla="*/ 27 w 57"/>
                <a:gd name="T3" fmla="*/ 29 h 137"/>
                <a:gd name="T4" fmla="*/ 27 w 57"/>
                <a:gd name="T5" fmla="*/ 61 h 137"/>
                <a:gd name="T6" fmla="*/ 19 w 57"/>
                <a:gd name="T7" fmla="*/ 68 h 137"/>
                <a:gd name="T8" fmla="*/ 12 w 57"/>
                <a:gd name="T9" fmla="*/ 61 h 137"/>
                <a:gd name="T10" fmla="*/ 4 w 57"/>
                <a:gd name="T11" fmla="*/ 31 h 137"/>
                <a:gd name="T12" fmla="*/ 0 w 57"/>
                <a:gd name="T13" fmla="*/ 9 h 137"/>
                <a:gd name="T14" fmla="*/ 4 w 57"/>
                <a:gd name="T15" fmla="*/ 2 h 137"/>
                <a:gd name="T16" fmla="*/ 15 w 57"/>
                <a:gd name="T17" fmla="*/ 0 h 137"/>
                <a:gd name="T18" fmla="*/ 29 w 57"/>
                <a:gd name="T19" fmla="*/ 10 h 137"/>
                <a:gd name="T20" fmla="*/ 29 w 57"/>
                <a:gd name="T21" fmla="*/ 10 h 137"/>
                <a:gd name="T22" fmla="*/ 29 w 57"/>
                <a:gd name="T23" fmla="*/ 10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137"/>
                <a:gd name="T38" fmla="*/ 57 w 57"/>
                <a:gd name="T39" fmla="*/ 137 h 1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137">
                  <a:moveTo>
                    <a:pt x="57" y="21"/>
                  </a:moveTo>
                  <a:lnTo>
                    <a:pt x="54" y="59"/>
                  </a:lnTo>
                  <a:lnTo>
                    <a:pt x="54" y="122"/>
                  </a:lnTo>
                  <a:lnTo>
                    <a:pt x="38" y="137"/>
                  </a:lnTo>
                  <a:lnTo>
                    <a:pt x="23" y="122"/>
                  </a:lnTo>
                  <a:lnTo>
                    <a:pt x="8" y="63"/>
                  </a:lnTo>
                  <a:lnTo>
                    <a:pt x="0" y="19"/>
                  </a:lnTo>
                  <a:lnTo>
                    <a:pt x="8" y="4"/>
                  </a:lnTo>
                  <a:lnTo>
                    <a:pt x="29" y="0"/>
                  </a:lnTo>
                  <a:lnTo>
                    <a:pt x="5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73" name="Freeform 137"/>
            <p:cNvSpPr>
              <a:spLocks/>
            </p:cNvSpPr>
            <p:nvPr/>
          </p:nvSpPr>
          <p:spPr bwMode="auto">
            <a:xfrm>
              <a:off x="2971" y="1289"/>
              <a:ext cx="218" cy="93"/>
            </a:xfrm>
            <a:custGeom>
              <a:avLst/>
              <a:gdLst>
                <a:gd name="T0" fmla="*/ 8 w 437"/>
                <a:gd name="T1" fmla="*/ 0 h 184"/>
                <a:gd name="T2" fmla="*/ 122 w 437"/>
                <a:gd name="T3" fmla="*/ 5 h 184"/>
                <a:gd name="T4" fmla="*/ 171 w 437"/>
                <a:gd name="T5" fmla="*/ 22 h 184"/>
                <a:gd name="T6" fmla="*/ 210 w 437"/>
                <a:gd name="T7" fmla="*/ 59 h 184"/>
                <a:gd name="T8" fmla="*/ 215 w 437"/>
                <a:gd name="T9" fmla="*/ 70 h 184"/>
                <a:gd name="T10" fmla="*/ 218 w 437"/>
                <a:gd name="T11" fmla="*/ 83 h 184"/>
                <a:gd name="T12" fmla="*/ 211 w 437"/>
                <a:gd name="T13" fmla="*/ 93 h 184"/>
                <a:gd name="T14" fmla="*/ 188 w 437"/>
                <a:gd name="T15" fmla="*/ 87 h 184"/>
                <a:gd name="T16" fmla="*/ 180 w 437"/>
                <a:gd name="T17" fmla="*/ 78 h 184"/>
                <a:gd name="T18" fmla="*/ 165 w 437"/>
                <a:gd name="T19" fmla="*/ 59 h 184"/>
                <a:gd name="T20" fmla="*/ 147 w 437"/>
                <a:gd name="T21" fmla="*/ 43 h 184"/>
                <a:gd name="T22" fmla="*/ 127 w 437"/>
                <a:gd name="T23" fmla="*/ 32 h 184"/>
                <a:gd name="T24" fmla="*/ 106 w 437"/>
                <a:gd name="T25" fmla="*/ 25 h 184"/>
                <a:gd name="T26" fmla="*/ 8 w 437"/>
                <a:gd name="T27" fmla="*/ 15 h 184"/>
                <a:gd name="T28" fmla="*/ 0 w 437"/>
                <a:gd name="T29" fmla="*/ 8 h 184"/>
                <a:gd name="T30" fmla="*/ 8 w 437"/>
                <a:gd name="T31" fmla="*/ 0 h 184"/>
                <a:gd name="T32" fmla="*/ 8 w 437"/>
                <a:gd name="T33" fmla="*/ 0 h 184"/>
                <a:gd name="T34" fmla="*/ 8 w 437"/>
                <a:gd name="T35" fmla="*/ 0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7"/>
                <a:gd name="T55" fmla="*/ 0 h 184"/>
                <a:gd name="T56" fmla="*/ 437 w 437"/>
                <a:gd name="T57" fmla="*/ 184 h 1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74" name="Freeform 138"/>
            <p:cNvSpPr>
              <a:spLocks/>
            </p:cNvSpPr>
            <p:nvPr/>
          </p:nvSpPr>
          <p:spPr bwMode="auto">
            <a:xfrm>
              <a:off x="2364" y="1575"/>
              <a:ext cx="175" cy="496"/>
            </a:xfrm>
            <a:custGeom>
              <a:avLst/>
              <a:gdLst>
                <a:gd name="T0" fmla="*/ 33 w 349"/>
                <a:gd name="T1" fmla="*/ 15 h 992"/>
                <a:gd name="T2" fmla="*/ 40 w 349"/>
                <a:gd name="T3" fmla="*/ 76 h 992"/>
                <a:gd name="T4" fmla="*/ 50 w 349"/>
                <a:gd name="T5" fmla="*/ 138 h 992"/>
                <a:gd name="T6" fmla="*/ 70 w 349"/>
                <a:gd name="T7" fmla="*/ 184 h 992"/>
                <a:gd name="T8" fmla="*/ 118 w 349"/>
                <a:gd name="T9" fmla="*/ 303 h 992"/>
                <a:gd name="T10" fmla="*/ 145 w 349"/>
                <a:gd name="T11" fmla="*/ 381 h 992"/>
                <a:gd name="T12" fmla="*/ 175 w 349"/>
                <a:gd name="T13" fmla="*/ 472 h 992"/>
                <a:gd name="T14" fmla="*/ 174 w 349"/>
                <a:gd name="T15" fmla="*/ 488 h 992"/>
                <a:gd name="T16" fmla="*/ 162 w 349"/>
                <a:gd name="T17" fmla="*/ 496 h 992"/>
                <a:gd name="T18" fmla="*/ 147 w 349"/>
                <a:gd name="T19" fmla="*/ 496 h 992"/>
                <a:gd name="T20" fmla="*/ 137 w 349"/>
                <a:gd name="T21" fmla="*/ 484 h 992"/>
                <a:gd name="T22" fmla="*/ 109 w 349"/>
                <a:gd name="T23" fmla="*/ 393 h 992"/>
                <a:gd name="T24" fmla="*/ 90 w 349"/>
                <a:gd name="T25" fmla="*/ 311 h 992"/>
                <a:gd name="T26" fmla="*/ 35 w 349"/>
                <a:gd name="T27" fmla="*/ 142 h 992"/>
                <a:gd name="T28" fmla="*/ 15 w 349"/>
                <a:gd name="T29" fmla="*/ 79 h 992"/>
                <a:gd name="T30" fmla="*/ 0 w 349"/>
                <a:gd name="T31" fmla="*/ 16 h 992"/>
                <a:gd name="T32" fmla="*/ 5 w 349"/>
                <a:gd name="T33" fmla="*/ 4 h 992"/>
                <a:gd name="T34" fmla="*/ 16 w 349"/>
                <a:gd name="T35" fmla="*/ 0 h 992"/>
                <a:gd name="T36" fmla="*/ 33 w 349"/>
                <a:gd name="T37" fmla="*/ 15 h 992"/>
                <a:gd name="T38" fmla="*/ 33 w 349"/>
                <a:gd name="T39" fmla="*/ 15 h 9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9"/>
                <a:gd name="T61" fmla="*/ 0 h 992"/>
                <a:gd name="T62" fmla="*/ 349 w 349"/>
                <a:gd name="T63" fmla="*/ 992 h 9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75" name="Freeform 139"/>
            <p:cNvSpPr>
              <a:spLocks/>
            </p:cNvSpPr>
            <p:nvPr/>
          </p:nvSpPr>
          <p:spPr bwMode="auto">
            <a:xfrm>
              <a:off x="2537" y="1998"/>
              <a:ext cx="624" cy="92"/>
            </a:xfrm>
            <a:custGeom>
              <a:avLst/>
              <a:gdLst>
                <a:gd name="T0" fmla="*/ 19 w 1247"/>
                <a:gd name="T1" fmla="*/ 67 h 182"/>
                <a:gd name="T2" fmla="*/ 132 w 1247"/>
                <a:gd name="T3" fmla="*/ 52 h 182"/>
                <a:gd name="T4" fmla="*/ 239 w 1247"/>
                <a:gd name="T5" fmla="*/ 42 h 182"/>
                <a:gd name="T6" fmla="*/ 421 w 1247"/>
                <a:gd name="T7" fmla="*/ 17 h 182"/>
                <a:gd name="T8" fmla="*/ 507 w 1247"/>
                <a:gd name="T9" fmla="*/ 6 h 182"/>
                <a:gd name="T10" fmla="*/ 604 w 1247"/>
                <a:gd name="T11" fmla="*/ 0 h 182"/>
                <a:gd name="T12" fmla="*/ 619 w 1247"/>
                <a:gd name="T13" fmla="*/ 7 h 182"/>
                <a:gd name="T14" fmla="*/ 624 w 1247"/>
                <a:gd name="T15" fmla="*/ 19 h 182"/>
                <a:gd name="T16" fmla="*/ 619 w 1247"/>
                <a:gd name="T17" fmla="*/ 32 h 182"/>
                <a:gd name="T18" fmla="*/ 604 w 1247"/>
                <a:gd name="T19" fmla="*/ 38 h 182"/>
                <a:gd name="T20" fmla="*/ 423 w 1247"/>
                <a:gd name="T21" fmla="*/ 53 h 182"/>
                <a:gd name="T22" fmla="*/ 338 w 1247"/>
                <a:gd name="T23" fmla="*/ 65 h 182"/>
                <a:gd name="T24" fmla="*/ 242 w 1247"/>
                <a:gd name="T25" fmla="*/ 75 h 182"/>
                <a:gd name="T26" fmla="*/ 0 w 1247"/>
                <a:gd name="T27" fmla="*/ 92 h 182"/>
                <a:gd name="T28" fmla="*/ 2 w 1247"/>
                <a:gd name="T29" fmla="*/ 81 h 182"/>
                <a:gd name="T30" fmla="*/ 19 w 1247"/>
                <a:gd name="T31" fmla="*/ 67 h 182"/>
                <a:gd name="T32" fmla="*/ 19 w 1247"/>
                <a:gd name="T33" fmla="*/ 67 h 182"/>
                <a:gd name="T34" fmla="*/ 19 w 1247"/>
                <a:gd name="T35" fmla="*/ 67 h 18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47"/>
                <a:gd name="T55" fmla="*/ 0 h 182"/>
                <a:gd name="T56" fmla="*/ 1247 w 1247"/>
                <a:gd name="T57" fmla="*/ 182 h 18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76" name="Freeform 140"/>
            <p:cNvSpPr>
              <a:spLocks/>
            </p:cNvSpPr>
            <p:nvPr/>
          </p:nvSpPr>
          <p:spPr bwMode="auto">
            <a:xfrm>
              <a:off x="3120" y="1265"/>
              <a:ext cx="129" cy="772"/>
            </a:xfrm>
            <a:custGeom>
              <a:avLst/>
              <a:gdLst>
                <a:gd name="T0" fmla="*/ 121 w 259"/>
                <a:gd name="T1" fmla="*/ 10 h 1546"/>
                <a:gd name="T2" fmla="*/ 129 w 259"/>
                <a:gd name="T3" fmla="*/ 83 h 1546"/>
                <a:gd name="T4" fmla="*/ 123 w 259"/>
                <a:gd name="T5" fmla="*/ 199 h 1546"/>
                <a:gd name="T6" fmla="*/ 109 w 259"/>
                <a:gd name="T7" fmla="*/ 298 h 1546"/>
                <a:gd name="T8" fmla="*/ 90 w 259"/>
                <a:gd name="T9" fmla="*/ 398 h 1546"/>
                <a:gd name="T10" fmla="*/ 69 w 259"/>
                <a:gd name="T11" fmla="*/ 515 h 1546"/>
                <a:gd name="T12" fmla="*/ 54 w 259"/>
                <a:gd name="T13" fmla="*/ 638 h 1546"/>
                <a:gd name="T14" fmla="*/ 48 w 259"/>
                <a:gd name="T15" fmla="*/ 697 h 1546"/>
                <a:gd name="T16" fmla="*/ 38 w 259"/>
                <a:gd name="T17" fmla="*/ 756 h 1546"/>
                <a:gd name="T18" fmla="*/ 30 w 259"/>
                <a:gd name="T19" fmla="*/ 769 h 1546"/>
                <a:gd name="T20" fmla="*/ 16 w 259"/>
                <a:gd name="T21" fmla="*/ 772 h 1546"/>
                <a:gd name="T22" fmla="*/ 0 w 259"/>
                <a:gd name="T23" fmla="*/ 750 h 1546"/>
                <a:gd name="T24" fmla="*/ 13 w 259"/>
                <a:gd name="T25" fmla="*/ 636 h 1546"/>
                <a:gd name="T26" fmla="*/ 30 w 259"/>
                <a:gd name="T27" fmla="*/ 508 h 1546"/>
                <a:gd name="T28" fmla="*/ 42 w 259"/>
                <a:gd name="T29" fmla="*/ 447 h 1546"/>
                <a:gd name="T30" fmla="*/ 53 w 259"/>
                <a:gd name="T31" fmla="*/ 392 h 1546"/>
                <a:gd name="T32" fmla="*/ 76 w 259"/>
                <a:gd name="T33" fmla="*/ 292 h 1546"/>
                <a:gd name="T34" fmla="*/ 101 w 259"/>
                <a:gd name="T35" fmla="*/ 75 h 1546"/>
                <a:gd name="T36" fmla="*/ 92 w 259"/>
                <a:gd name="T37" fmla="*/ 32 h 1546"/>
                <a:gd name="T38" fmla="*/ 97 w 259"/>
                <a:gd name="T39" fmla="*/ 15 h 1546"/>
                <a:gd name="T40" fmla="*/ 107 w 259"/>
                <a:gd name="T41" fmla="*/ 3 h 1546"/>
                <a:gd name="T42" fmla="*/ 117 w 259"/>
                <a:gd name="T43" fmla="*/ 0 h 1546"/>
                <a:gd name="T44" fmla="*/ 121 w 259"/>
                <a:gd name="T45" fmla="*/ 10 h 1546"/>
                <a:gd name="T46" fmla="*/ 121 w 259"/>
                <a:gd name="T47" fmla="*/ 10 h 1546"/>
                <a:gd name="T48" fmla="*/ 121 w 259"/>
                <a:gd name="T49" fmla="*/ 10 h 15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9"/>
                <a:gd name="T76" fmla="*/ 0 h 1546"/>
                <a:gd name="T77" fmla="*/ 259 w 259"/>
                <a:gd name="T78" fmla="*/ 1546 h 15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77" name="Freeform 141"/>
            <p:cNvSpPr>
              <a:spLocks/>
            </p:cNvSpPr>
            <p:nvPr/>
          </p:nvSpPr>
          <p:spPr bwMode="auto">
            <a:xfrm>
              <a:off x="1960" y="2605"/>
              <a:ext cx="220" cy="252"/>
            </a:xfrm>
            <a:custGeom>
              <a:avLst/>
              <a:gdLst>
                <a:gd name="T0" fmla="*/ 220 w 439"/>
                <a:gd name="T1" fmla="*/ 10 h 503"/>
                <a:gd name="T2" fmla="*/ 163 w 439"/>
                <a:gd name="T3" fmla="*/ 67 h 503"/>
                <a:gd name="T4" fmla="*/ 118 w 439"/>
                <a:gd name="T5" fmla="*/ 123 h 503"/>
                <a:gd name="T6" fmla="*/ 75 w 439"/>
                <a:gd name="T7" fmla="*/ 181 h 503"/>
                <a:gd name="T8" fmla="*/ 28 w 439"/>
                <a:gd name="T9" fmla="*/ 245 h 503"/>
                <a:gd name="T10" fmla="*/ 15 w 439"/>
                <a:gd name="T11" fmla="*/ 252 h 503"/>
                <a:gd name="T12" fmla="*/ 3 w 439"/>
                <a:gd name="T13" fmla="*/ 248 h 503"/>
                <a:gd name="T14" fmla="*/ 0 w 439"/>
                <a:gd name="T15" fmla="*/ 223 h 503"/>
                <a:gd name="T16" fmla="*/ 50 w 439"/>
                <a:gd name="T17" fmla="*/ 161 h 503"/>
                <a:gd name="T18" fmla="*/ 99 w 439"/>
                <a:gd name="T19" fmla="*/ 107 h 503"/>
                <a:gd name="T20" fmla="*/ 150 w 439"/>
                <a:gd name="T21" fmla="*/ 56 h 503"/>
                <a:gd name="T22" fmla="*/ 209 w 439"/>
                <a:gd name="T23" fmla="*/ 0 h 503"/>
                <a:gd name="T24" fmla="*/ 220 w 439"/>
                <a:gd name="T25" fmla="*/ 0 h 503"/>
                <a:gd name="T26" fmla="*/ 220 w 439"/>
                <a:gd name="T27" fmla="*/ 10 h 503"/>
                <a:gd name="T28" fmla="*/ 220 w 439"/>
                <a:gd name="T29" fmla="*/ 10 h 5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9"/>
                <a:gd name="T46" fmla="*/ 0 h 503"/>
                <a:gd name="T47" fmla="*/ 439 w 439"/>
                <a:gd name="T48" fmla="*/ 503 h 5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9" h="503">
                  <a:moveTo>
                    <a:pt x="439" y="20"/>
                  </a:moveTo>
                  <a:lnTo>
                    <a:pt x="325" y="134"/>
                  </a:lnTo>
                  <a:lnTo>
                    <a:pt x="235" y="245"/>
                  </a:lnTo>
                  <a:lnTo>
                    <a:pt x="150" y="361"/>
                  </a:lnTo>
                  <a:lnTo>
                    <a:pt x="55" y="490"/>
                  </a:lnTo>
                  <a:lnTo>
                    <a:pt x="30" y="503"/>
                  </a:lnTo>
                  <a:lnTo>
                    <a:pt x="5" y="496"/>
                  </a:lnTo>
                  <a:lnTo>
                    <a:pt x="0" y="446"/>
                  </a:lnTo>
                  <a:lnTo>
                    <a:pt x="100" y="321"/>
                  </a:lnTo>
                  <a:lnTo>
                    <a:pt x="197" y="214"/>
                  </a:lnTo>
                  <a:lnTo>
                    <a:pt x="300" y="112"/>
                  </a:lnTo>
                  <a:lnTo>
                    <a:pt x="418" y="0"/>
                  </a:lnTo>
                  <a:lnTo>
                    <a:pt x="439" y="0"/>
                  </a:lnTo>
                  <a:lnTo>
                    <a:pt x="43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78" name="Freeform 142"/>
            <p:cNvSpPr>
              <a:spLocks/>
            </p:cNvSpPr>
            <p:nvPr/>
          </p:nvSpPr>
          <p:spPr bwMode="auto">
            <a:xfrm>
              <a:off x="2363" y="1257"/>
              <a:ext cx="853" cy="234"/>
            </a:xfrm>
            <a:custGeom>
              <a:avLst/>
              <a:gdLst>
                <a:gd name="T0" fmla="*/ 846 w 1705"/>
                <a:gd name="T1" fmla="*/ 15 h 468"/>
                <a:gd name="T2" fmla="*/ 742 w 1705"/>
                <a:gd name="T3" fmla="*/ 30 h 468"/>
                <a:gd name="T4" fmla="*/ 650 w 1705"/>
                <a:gd name="T5" fmla="*/ 43 h 468"/>
                <a:gd name="T6" fmla="*/ 456 w 1705"/>
                <a:gd name="T7" fmla="*/ 73 h 468"/>
                <a:gd name="T8" fmla="*/ 353 w 1705"/>
                <a:gd name="T9" fmla="*/ 99 h 468"/>
                <a:gd name="T10" fmla="*/ 252 w 1705"/>
                <a:gd name="T11" fmla="*/ 131 h 468"/>
                <a:gd name="T12" fmla="*/ 187 w 1705"/>
                <a:gd name="T13" fmla="*/ 148 h 468"/>
                <a:gd name="T14" fmla="*/ 131 w 1705"/>
                <a:gd name="T15" fmla="*/ 165 h 468"/>
                <a:gd name="T16" fmla="*/ 80 w 1705"/>
                <a:gd name="T17" fmla="*/ 189 h 468"/>
                <a:gd name="T18" fmla="*/ 29 w 1705"/>
                <a:gd name="T19" fmla="*/ 228 h 468"/>
                <a:gd name="T20" fmla="*/ 16 w 1705"/>
                <a:gd name="T21" fmla="*/ 234 h 468"/>
                <a:gd name="T22" fmla="*/ 5 w 1705"/>
                <a:gd name="T23" fmla="*/ 228 h 468"/>
                <a:gd name="T24" fmla="*/ 0 w 1705"/>
                <a:gd name="T25" fmla="*/ 218 h 468"/>
                <a:gd name="T26" fmla="*/ 5 w 1705"/>
                <a:gd name="T27" fmla="*/ 206 h 468"/>
                <a:gd name="T28" fmla="*/ 32 w 1705"/>
                <a:gd name="T29" fmla="*/ 182 h 468"/>
                <a:gd name="T30" fmla="*/ 59 w 1705"/>
                <a:gd name="T31" fmla="*/ 163 h 468"/>
                <a:gd name="T32" fmla="*/ 114 w 1705"/>
                <a:gd name="T33" fmla="*/ 136 h 468"/>
                <a:gd name="T34" fmla="*/ 174 w 1705"/>
                <a:gd name="T35" fmla="*/ 117 h 468"/>
                <a:gd name="T36" fmla="*/ 243 w 1705"/>
                <a:gd name="T37" fmla="*/ 99 h 468"/>
                <a:gd name="T38" fmla="*/ 345 w 1705"/>
                <a:gd name="T39" fmla="*/ 68 h 468"/>
                <a:gd name="T40" fmla="*/ 450 w 1705"/>
                <a:gd name="T41" fmla="*/ 42 h 468"/>
                <a:gd name="T42" fmla="*/ 642 w 1705"/>
                <a:gd name="T43" fmla="*/ 11 h 468"/>
                <a:gd name="T44" fmla="*/ 734 w 1705"/>
                <a:gd name="T45" fmla="*/ 3 h 468"/>
                <a:gd name="T46" fmla="*/ 843 w 1705"/>
                <a:gd name="T47" fmla="*/ 0 h 468"/>
                <a:gd name="T48" fmla="*/ 853 w 1705"/>
                <a:gd name="T49" fmla="*/ 7 h 468"/>
                <a:gd name="T50" fmla="*/ 846 w 1705"/>
                <a:gd name="T51" fmla="*/ 15 h 468"/>
                <a:gd name="T52" fmla="*/ 846 w 1705"/>
                <a:gd name="T53" fmla="*/ 15 h 4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05"/>
                <a:gd name="T82" fmla="*/ 0 h 468"/>
                <a:gd name="T83" fmla="*/ 1705 w 1705"/>
                <a:gd name="T84" fmla="*/ 468 h 46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79" name="Freeform 143"/>
            <p:cNvSpPr>
              <a:spLocks/>
            </p:cNvSpPr>
            <p:nvPr/>
          </p:nvSpPr>
          <p:spPr bwMode="auto">
            <a:xfrm>
              <a:off x="2419" y="1326"/>
              <a:ext cx="348" cy="390"/>
            </a:xfrm>
            <a:custGeom>
              <a:avLst/>
              <a:gdLst>
                <a:gd name="T0" fmla="*/ 23 w 698"/>
                <a:gd name="T1" fmla="*/ 385 h 781"/>
                <a:gd name="T2" fmla="*/ 0 w 698"/>
                <a:gd name="T3" fmla="*/ 230 h 781"/>
                <a:gd name="T4" fmla="*/ 4 w 698"/>
                <a:gd name="T5" fmla="*/ 196 h 781"/>
                <a:gd name="T6" fmla="*/ 14 w 698"/>
                <a:gd name="T7" fmla="*/ 161 h 781"/>
                <a:gd name="T8" fmla="*/ 31 w 698"/>
                <a:gd name="T9" fmla="*/ 130 h 781"/>
                <a:gd name="T10" fmla="*/ 56 w 698"/>
                <a:gd name="T11" fmla="*/ 99 h 781"/>
                <a:gd name="T12" fmla="*/ 106 w 698"/>
                <a:gd name="T13" fmla="*/ 69 h 781"/>
                <a:gd name="T14" fmla="*/ 166 w 698"/>
                <a:gd name="T15" fmla="*/ 46 h 781"/>
                <a:gd name="T16" fmla="*/ 220 w 698"/>
                <a:gd name="T17" fmla="*/ 30 h 781"/>
                <a:gd name="T18" fmla="*/ 275 w 698"/>
                <a:gd name="T19" fmla="*/ 16 h 781"/>
                <a:gd name="T20" fmla="*/ 339 w 698"/>
                <a:gd name="T21" fmla="*/ 0 h 781"/>
                <a:gd name="T22" fmla="*/ 348 w 698"/>
                <a:gd name="T23" fmla="*/ 5 h 781"/>
                <a:gd name="T24" fmla="*/ 343 w 698"/>
                <a:gd name="T25" fmla="*/ 14 h 781"/>
                <a:gd name="T26" fmla="*/ 282 w 698"/>
                <a:gd name="T27" fmla="*/ 34 h 781"/>
                <a:gd name="T28" fmla="*/ 230 w 698"/>
                <a:gd name="T29" fmla="*/ 55 h 781"/>
                <a:gd name="T30" fmla="*/ 179 w 698"/>
                <a:gd name="T31" fmla="*/ 78 h 781"/>
                <a:gd name="T32" fmla="*/ 121 w 698"/>
                <a:gd name="T33" fmla="*/ 103 h 781"/>
                <a:gd name="T34" fmla="*/ 82 w 698"/>
                <a:gd name="T35" fmla="*/ 126 h 781"/>
                <a:gd name="T36" fmla="*/ 59 w 698"/>
                <a:gd name="T37" fmla="*/ 155 h 781"/>
                <a:gd name="T38" fmla="*/ 42 w 698"/>
                <a:gd name="T39" fmla="*/ 183 h 781"/>
                <a:gd name="T40" fmla="*/ 24 w 698"/>
                <a:gd name="T41" fmla="*/ 244 h 781"/>
                <a:gd name="T42" fmla="*/ 25 w 698"/>
                <a:gd name="T43" fmla="*/ 309 h 781"/>
                <a:gd name="T44" fmla="*/ 38 w 698"/>
                <a:gd name="T45" fmla="*/ 381 h 781"/>
                <a:gd name="T46" fmla="*/ 32 w 698"/>
                <a:gd name="T47" fmla="*/ 390 h 781"/>
                <a:gd name="T48" fmla="*/ 23 w 698"/>
                <a:gd name="T49" fmla="*/ 385 h 781"/>
                <a:gd name="T50" fmla="*/ 23 w 698"/>
                <a:gd name="T51" fmla="*/ 385 h 7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98"/>
                <a:gd name="T79" fmla="*/ 0 h 781"/>
                <a:gd name="T80" fmla="*/ 698 w 698"/>
                <a:gd name="T81" fmla="*/ 781 h 7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80" name="Freeform 144"/>
            <p:cNvSpPr>
              <a:spLocks/>
            </p:cNvSpPr>
            <p:nvPr/>
          </p:nvSpPr>
          <p:spPr bwMode="auto">
            <a:xfrm>
              <a:off x="2259" y="2457"/>
              <a:ext cx="31" cy="131"/>
            </a:xfrm>
            <a:custGeom>
              <a:avLst/>
              <a:gdLst>
                <a:gd name="T0" fmla="*/ 22 w 62"/>
                <a:gd name="T1" fmla="*/ 43 h 262"/>
                <a:gd name="T2" fmla="*/ 22 w 62"/>
                <a:gd name="T3" fmla="*/ 69 h 262"/>
                <a:gd name="T4" fmla="*/ 31 w 62"/>
                <a:gd name="T5" fmla="*/ 131 h 262"/>
                <a:gd name="T6" fmla="*/ 1 w 62"/>
                <a:gd name="T7" fmla="*/ 131 h 262"/>
                <a:gd name="T8" fmla="*/ 0 w 62"/>
                <a:gd name="T9" fmla="*/ 5 h 262"/>
                <a:gd name="T10" fmla="*/ 20 w 62"/>
                <a:gd name="T11" fmla="*/ 0 h 262"/>
                <a:gd name="T12" fmla="*/ 27 w 62"/>
                <a:gd name="T13" fmla="*/ 12 h 262"/>
                <a:gd name="T14" fmla="*/ 22 w 62"/>
                <a:gd name="T15" fmla="*/ 43 h 262"/>
                <a:gd name="T16" fmla="*/ 22 w 62"/>
                <a:gd name="T17" fmla="*/ 43 h 2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
                <a:gd name="T28" fmla="*/ 0 h 262"/>
                <a:gd name="T29" fmla="*/ 62 w 62"/>
                <a:gd name="T30" fmla="*/ 262 h 2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 h="262">
                  <a:moveTo>
                    <a:pt x="43" y="86"/>
                  </a:moveTo>
                  <a:lnTo>
                    <a:pt x="43" y="139"/>
                  </a:lnTo>
                  <a:lnTo>
                    <a:pt x="62" y="262"/>
                  </a:lnTo>
                  <a:lnTo>
                    <a:pt x="2" y="262"/>
                  </a:lnTo>
                  <a:lnTo>
                    <a:pt x="0" y="10"/>
                  </a:lnTo>
                  <a:lnTo>
                    <a:pt x="40" y="0"/>
                  </a:lnTo>
                  <a:lnTo>
                    <a:pt x="53" y="25"/>
                  </a:lnTo>
                  <a:lnTo>
                    <a:pt x="43"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274577" name="AutoShape 145"/>
          <p:cNvSpPr>
            <a:spLocks noChangeArrowheads="1"/>
          </p:cNvSpPr>
          <p:nvPr/>
        </p:nvSpPr>
        <p:spPr bwMode="auto">
          <a:xfrm>
            <a:off x="8458200" y="4552206"/>
            <a:ext cx="259766" cy="649188"/>
          </a:xfrm>
          <a:custGeom>
            <a:avLst/>
            <a:gdLst>
              <a:gd name="T0" fmla="*/ 1209558 w 21600"/>
              <a:gd name="T1" fmla="*/ 0 h 21600"/>
              <a:gd name="T2" fmla="*/ 302419 w 21600"/>
              <a:gd name="T3" fmla="*/ 4838700 h 21600"/>
              <a:gd name="T4" fmla="*/ 1209558 w 21600"/>
              <a:gd name="T5" fmla="*/ 2419350 h 21600"/>
              <a:gd name="T6" fmla="*/ 2721768 w 21600"/>
              <a:gd name="T7" fmla="*/ 4838700 h 21600"/>
              <a:gd name="T8" fmla="*/ 2116931 w 21600"/>
              <a:gd name="T9" fmla="*/ 7258050 h 21600"/>
              <a:gd name="T10" fmla="*/ 1512094 w 21600"/>
              <a:gd name="T11" fmla="*/ 48387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hlink"/>
          </a:solidFill>
          <a:ln w="12700">
            <a:solidFill>
              <a:schemeClr val="tx1"/>
            </a:solidFill>
            <a:miter lim="800000"/>
            <a:headEnd/>
            <a:tailEnd/>
          </a:ln>
        </p:spPr>
        <p:txBody>
          <a:bodyPr wrap="none" anchor="ct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74578" name="AutoShape 146"/>
          <p:cNvSpPr>
            <a:spLocks noChangeArrowheads="1"/>
          </p:cNvSpPr>
          <p:nvPr/>
        </p:nvSpPr>
        <p:spPr bwMode="auto">
          <a:xfrm rot="10800000">
            <a:off x="8442617" y="4704606"/>
            <a:ext cx="259766" cy="649188"/>
          </a:xfrm>
          <a:custGeom>
            <a:avLst/>
            <a:gdLst>
              <a:gd name="T0" fmla="*/ 1209558 w 21600"/>
              <a:gd name="T1" fmla="*/ 0 h 21600"/>
              <a:gd name="T2" fmla="*/ 302419 w 21600"/>
              <a:gd name="T3" fmla="*/ 4838700 h 21600"/>
              <a:gd name="T4" fmla="*/ 1209558 w 21600"/>
              <a:gd name="T5" fmla="*/ 2419350 h 21600"/>
              <a:gd name="T6" fmla="*/ 2721768 w 21600"/>
              <a:gd name="T7" fmla="*/ 4838700 h 21600"/>
              <a:gd name="T8" fmla="*/ 2116931 w 21600"/>
              <a:gd name="T9" fmla="*/ 7258050 h 21600"/>
              <a:gd name="T10" fmla="*/ 1512094 w 21600"/>
              <a:gd name="T11" fmla="*/ 48387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hlink"/>
          </a:solidFill>
          <a:ln w="12700">
            <a:solidFill>
              <a:schemeClr val="tx1"/>
            </a:solidFill>
            <a:miter lim="800000"/>
            <a:headEnd/>
            <a:tailEnd/>
          </a:ln>
        </p:spPr>
        <p:txBody>
          <a:bodyPr wrap="none" anchor="ct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74579" name="AutoShape 147"/>
          <p:cNvSpPr>
            <a:spLocks noChangeArrowheads="1"/>
          </p:cNvSpPr>
          <p:nvPr/>
        </p:nvSpPr>
        <p:spPr bwMode="auto">
          <a:xfrm>
            <a:off x="8458200" y="4552206"/>
            <a:ext cx="259766" cy="649188"/>
          </a:xfrm>
          <a:custGeom>
            <a:avLst/>
            <a:gdLst>
              <a:gd name="T0" fmla="*/ 1209558 w 21600"/>
              <a:gd name="T1" fmla="*/ 0 h 21600"/>
              <a:gd name="T2" fmla="*/ 302419 w 21600"/>
              <a:gd name="T3" fmla="*/ 4838700 h 21600"/>
              <a:gd name="T4" fmla="*/ 1209558 w 21600"/>
              <a:gd name="T5" fmla="*/ 2419350 h 21600"/>
              <a:gd name="T6" fmla="*/ 2721768 w 21600"/>
              <a:gd name="T7" fmla="*/ 4838700 h 21600"/>
              <a:gd name="T8" fmla="*/ 2116931 w 21600"/>
              <a:gd name="T9" fmla="*/ 7258050 h 21600"/>
              <a:gd name="T10" fmla="*/ 1512094 w 21600"/>
              <a:gd name="T11" fmla="*/ 48387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hlink"/>
          </a:solidFill>
          <a:ln w="12700">
            <a:solidFill>
              <a:schemeClr val="tx1"/>
            </a:solidFill>
            <a:miter lim="800000"/>
            <a:headEnd/>
            <a:tailEnd/>
          </a:ln>
        </p:spPr>
        <p:txBody>
          <a:bodyPr wrap="none" anchor="ct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74580" name="AutoShape 148"/>
          <p:cNvSpPr>
            <a:spLocks noChangeArrowheads="1"/>
          </p:cNvSpPr>
          <p:nvPr/>
        </p:nvSpPr>
        <p:spPr bwMode="auto">
          <a:xfrm rot="10800000">
            <a:off x="8442617" y="4704606"/>
            <a:ext cx="259766" cy="649188"/>
          </a:xfrm>
          <a:custGeom>
            <a:avLst/>
            <a:gdLst>
              <a:gd name="T0" fmla="*/ 1209558 w 21600"/>
              <a:gd name="T1" fmla="*/ 0 h 21600"/>
              <a:gd name="T2" fmla="*/ 302419 w 21600"/>
              <a:gd name="T3" fmla="*/ 4838700 h 21600"/>
              <a:gd name="T4" fmla="*/ 1209558 w 21600"/>
              <a:gd name="T5" fmla="*/ 2419350 h 21600"/>
              <a:gd name="T6" fmla="*/ 2721768 w 21600"/>
              <a:gd name="T7" fmla="*/ 4838700 h 21600"/>
              <a:gd name="T8" fmla="*/ 2116931 w 21600"/>
              <a:gd name="T9" fmla="*/ 7258050 h 21600"/>
              <a:gd name="T10" fmla="*/ 1512094 w 21600"/>
              <a:gd name="T11" fmla="*/ 48387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hlink"/>
          </a:solidFill>
          <a:ln w="12700">
            <a:solidFill>
              <a:schemeClr val="tx1"/>
            </a:solidFill>
            <a:miter lim="800000"/>
            <a:headEnd/>
            <a:tailEnd/>
          </a:ln>
        </p:spPr>
        <p:txBody>
          <a:bodyPr wrap="none" anchor="ct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8001621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4435"/>
                                        </p:tgtEl>
                                        <p:attrNameLst>
                                          <p:attrName>style.visibility</p:attrName>
                                        </p:attrNameLst>
                                      </p:cBhvr>
                                      <p:to>
                                        <p:strVal val="visible"/>
                                      </p:to>
                                    </p:set>
                                    <p:animEffect transition="in" filter="wipe(left)">
                                      <p:cBhvr>
                                        <p:cTn id="7" dur="500"/>
                                        <p:tgtEl>
                                          <p:spTgt spid="274435"/>
                                        </p:tgtEl>
                                      </p:cBhvr>
                                    </p:animEffect>
                                  </p:childTnLst>
                                  <p:subTnLst>
                                    <p:animClr clrSpc="rgb" dir="cw">
                                      <p:cBhvr override="childStyle">
                                        <p:cTn dur="1" fill="hold" display="0" masterRel="nextClick" afterEffect="1"/>
                                        <p:tgtEl>
                                          <p:spTgt spid="274435"/>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4436"/>
                                        </p:tgtEl>
                                        <p:attrNameLst>
                                          <p:attrName>style.visibility</p:attrName>
                                        </p:attrNameLst>
                                      </p:cBhvr>
                                      <p:to>
                                        <p:strVal val="visible"/>
                                      </p:to>
                                    </p:set>
                                    <p:animEffect transition="in" filter="wipe(left)">
                                      <p:cBhvr>
                                        <p:cTn id="12" dur="500"/>
                                        <p:tgtEl>
                                          <p:spTgt spid="274436"/>
                                        </p:tgtEl>
                                      </p:cBhvr>
                                    </p:animEffect>
                                  </p:childTnLst>
                                  <p:subTnLst>
                                    <p:animClr clrSpc="rgb" dir="cw">
                                      <p:cBhvr override="childStyle">
                                        <p:cTn dur="1" fill="hold" display="0" masterRel="nextClick" afterEffect="1"/>
                                        <p:tgtEl>
                                          <p:spTgt spid="274436"/>
                                        </p:tgtEl>
                                        <p:attrNameLst>
                                          <p:attrName>ppt_c</p:attrName>
                                        </p:attrNameLst>
                                      </p:cBhvr>
                                      <p:to>
                                        <a:srgbClr val="5F5F5F"/>
                                      </p:to>
                                    </p:animClr>
                                  </p:subTnLst>
                                </p:cTn>
                              </p:par>
                              <p:par>
                                <p:cTn id="13" presetID="22" presetClass="entr" presetSubtype="8" fill="hold" grpId="0" nodeType="withEffect">
                                  <p:stCondLst>
                                    <p:cond delay="0"/>
                                  </p:stCondLst>
                                  <p:childTnLst>
                                    <p:set>
                                      <p:cBhvr>
                                        <p:cTn id="14" dur="1" fill="hold">
                                          <p:stCondLst>
                                            <p:cond delay="0"/>
                                          </p:stCondLst>
                                        </p:cTn>
                                        <p:tgtEl>
                                          <p:spTgt spid="274437"/>
                                        </p:tgtEl>
                                        <p:attrNameLst>
                                          <p:attrName>style.visibility</p:attrName>
                                        </p:attrNameLst>
                                      </p:cBhvr>
                                      <p:to>
                                        <p:strVal val="visible"/>
                                      </p:to>
                                    </p:set>
                                    <p:animEffect transition="in" filter="wipe(left)">
                                      <p:cBhvr>
                                        <p:cTn id="15" dur="500"/>
                                        <p:tgtEl>
                                          <p:spTgt spid="274437"/>
                                        </p:tgtEl>
                                      </p:cBhvr>
                                    </p:animEffect>
                                  </p:childTnLst>
                                  <p:subTnLst>
                                    <p:animClr clrSpc="rgb" dir="cw">
                                      <p:cBhvr override="childStyle">
                                        <p:cTn dur="1" fill="hold" display="0" masterRel="nextClick" afterEffect="1"/>
                                        <p:tgtEl>
                                          <p:spTgt spid="274437"/>
                                        </p:tgtEl>
                                        <p:attrNameLst>
                                          <p:attrName>ppt_c</p:attrName>
                                        </p:attrNameLst>
                                      </p:cBhvr>
                                      <p:to>
                                        <a:srgbClr val="5F5F5F"/>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4438"/>
                                        </p:tgtEl>
                                        <p:attrNameLst>
                                          <p:attrName>style.visibility</p:attrName>
                                        </p:attrNameLst>
                                      </p:cBhvr>
                                      <p:to>
                                        <p:strVal val="visible"/>
                                      </p:to>
                                    </p:set>
                                    <p:animEffect transition="in" filter="wipe(left)">
                                      <p:cBhvr>
                                        <p:cTn id="20" dur="500"/>
                                        <p:tgtEl>
                                          <p:spTgt spid="274438"/>
                                        </p:tgtEl>
                                      </p:cBhvr>
                                    </p:animEffect>
                                  </p:childTnLst>
                                </p:cTn>
                              </p:par>
                            </p:childTnLst>
                          </p:cTn>
                        </p:par>
                        <p:par>
                          <p:cTn id="21" fill="hold" nodeType="afterGroup">
                            <p:stCondLst>
                              <p:cond delay="500"/>
                            </p:stCondLst>
                            <p:childTnLst>
                              <p:par>
                                <p:cTn id="22" presetID="17" presetClass="entr" presetSubtype="4"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ppt_x</p:attrName>
                                        </p:attrNameLst>
                                      </p:cBhvr>
                                      <p:tavLst>
                                        <p:tav tm="0">
                                          <p:val>
                                            <p:strVal val="#ppt_x"/>
                                          </p:val>
                                        </p:tav>
                                        <p:tav tm="100000">
                                          <p:val>
                                            <p:strVal val="#ppt_x"/>
                                          </p:val>
                                        </p:tav>
                                      </p:tavLst>
                                    </p:anim>
                                    <p:anim calcmode="lin" valueType="num">
                                      <p:cBhvr>
                                        <p:cTn id="25" dur="500" fill="hold"/>
                                        <p:tgtEl>
                                          <p:spTgt spid="2"/>
                                        </p:tgtEl>
                                        <p:attrNameLst>
                                          <p:attrName>ppt_y</p:attrName>
                                        </p:attrNameLst>
                                      </p:cBhvr>
                                      <p:tavLst>
                                        <p:tav tm="0">
                                          <p:val>
                                            <p:strVal val="#ppt_y+#ppt_h/2"/>
                                          </p:val>
                                        </p:tav>
                                        <p:tav tm="100000">
                                          <p:val>
                                            <p:strVal val="#ppt_y"/>
                                          </p:val>
                                        </p:tav>
                                      </p:tavLst>
                                    </p:anim>
                                    <p:anim calcmode="lin" valueType="num">
                                      <p:cBhvr>
                                        <p:cTn id="26" dur="500" fill="hold"/>
                                        <p:tgtEl>
                                          <p:spTgt spid="2"/>
                                        </p:tgtEl>
                                        <p:attrNameLst>
                                          <p:attrName>ppt_w</p:attrName>
                                        </p:attrNameLst>
                                      </p:cBhvr>
                                      <p:tavLst>
                                        <p:tav tm="0">
                                          <p:val>
                                            <p:strVal val="#ppt_w"/>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childTnLst>
                                </p:cTn>
                              </p:par>
                            </p:childTnLst>
                          </p:cTn>
                        </p:par>
                        <p:par>
                          <p:cTn id="28" fill="hold" nodeType="afterGroup">
                            <p:stCondLst>
                              <p:cond delay="1000"/>
                            </p:stCondLst>
                            <p:childTnLst>
                              <p:par>
                                <p:cTn id="29" presetID="17" presetClass="entr" presetSubtype="4"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ppt_x</p:attrName>
                                        </p:attrNameLst>
                                      </p:cBhvr>
                                      <p:tavLst>
                                        <p:tav tm="0">
                                          <p:val>
                                            <p:strVal val="#ppt_x"/>
                                          </p:val>
                                        </p:tav>
                                        <p:tav tm="100000">
                                          <p:val>
                                            <p:strVal val="#ppt_x"/>
                                          </p:val>
                                        </p:tav>
                                      </p:tavLst>
                                    </p:anim>
                                    <p:anim calcmode="lin" valueType="num">
                                      <p:cBhvr>
                                        <p:cTn id="32" dur="500" fill="hold"/>
                                        <p:tgtEl>
                                          <p:spTgt spid="3"/>
                                        </p:tgtEl>
                                        <p:attrNameLst>
                                          <p:attrName>ppt_y</p:attrName>
                                        </p:attrNameLst>
                                      </p:cBhvr>
                                      <p:tavLst>
                                        <p:tav tm="0">
                                          <p:val>
                                            <p:strVal val="#ppt_y+#ppt_h/2"/>
                                          </p:val>
                                        </p:tav>
                                        <p:tav tm="100000">
                                          <p:val>
                                            <p:strVal val="#ppt_y"/>
                                          </p:val>
                                        </p:tav>
                                      </p:tavLst>
                                    </p:anim>
                                    <p:anim calcmode="lin" valueType="num">
                                      <p:cBhvr>
                                        <p:cTn id="33" dur="500" fill="hold"/>
                                        <p:tgtEl>
                                          <p:spTgt spid="3"/>
                                        </p:tgtEl>
                                        <p:attrNameLst>
                                          <p:attrName>ppt_w</p:attrName>
                                        </p:attrNameLst>
                                      </p:cBhvr>
                                      <p:tavLst>
                                        <p:tav tm="0">
                                          <p:val>
                                            <p:strVal val="#ppt_w"/>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500"/>
                            </p:stCondLst>
                            <p:childTnLst>
                              <p:par>
                                <p:cTn id="36" presetID="22" presetClass="entr" presetSubtype="8" fill="hold" nodeType="afterEffect">
                                  <p:stCondLst>
                                    <p:cond delay="0"/>
                                  </p:stCondLst>
                                  <p:childTnLst>
                                    <p:set>
                                      <p:cBhvr>
                                        <p:cTn id="37" dur="1" fill="hold">
                                          <p:stCondLst>
                                            <p:cond delay="0"/>
                                          </p:stCondLst>
                                        </p:cTn>
                                        <p:tgtEl>
                                          <p:spTgt spid="274505"/>
                                        </p:tgtEl>
                                        <p:attrNameLst>
                                          <p:attrName>style.visibility</p:attrName>
                                        </p:attrNameLst>
                                      </p:cBhvr>
                                      <p:to>
                                        <p:strVal val="visible"/>
                                      </p:to>
                                    </p:set>
                                    <p:animEffect transition="in" filter="wipe(left)">
                                      <p:cBhvr>
                                        <p:cTn id="38" dur="500"/>
                                        <p:tgtEl>
                                          <p:spTgt spid="274505"/>
                                        </p:tgtEl>
                                      </p:cBhvr>
                                    </p:animEffect>
                                  </p:childTnLst>
                                  <p:subTnLst>
                                    <p:animClr clrSpc="rgb" dir="cw">
                                      <p:cBhvr override="childStyle">
                                        <p:cTn dur="1" fill="hold" display="0" masterRel="nextClick" afterEffect="1"/>
                                        <p:tgtEl>
                                          <p:spTgt spid="274505"/>
                                        </p:tgtEl>
                                        <p:attrNameLst>
                                          <p:attrName>ppt_c</p:attrName>
                                        </p:attrNameLst>
                                      </p:cBhvr>
                                      <p:to>
                                        <a:schemeClr val="tx1"/>
                                      </p:to>
                                    </p:animClr>
                                  </p:subTnLst>
                                </p:cTn>
                              </p:par>
                              <p:par>
                                <p:cTn id="39" presetID="22" presetClass="entr" presetSubtype="8" fill="hold" grpId="0" nodeType="withEffect">
                                  <p:stCondLst>
                                    <p:cond delay="0"/>
                                  </p:stCondLst>
                                  <p:childTnLst>
                                    <p:set>
                                      <p:cBhvr>
                                        <p:cTn id="40" dur="1" fill="hold">
                                          <p:stCondLst>
                                            <p:cond delay="0"/>
                                          </p:stCondLst>
                                        </p:cTn>
                                        <p:tgtEl>
                                          <p:spTgt spid="274507"/>
                                        </p:tgtEl>
                                        <p:attrNameLst>
                                          <p:attrName>style.visibility</p:attrName>
                                        </p:attrNameLst>
                                      </p:cBhvr>
                                      <p:to>
                                        <p:strVal val="visible"/>
                                      </p:to>
                                    </p:set>
                                    <p:animEffect transition="in" filter="wipe(left)">
                                      <p:cBhvr>
                                        <p:cTn id="41" dur="500"/>
                                        <p:tgtEl>
                                          <p:spTgt spid="274507"/>
                                        </p:tgtEl>
                                      </p:cBhvr>
                                    </p:animEffect>
                                  </p:childTnLst>
                                </p:cTn>
                              </p:par>
                            </p:childTnLst>
                          </p:cTn>
                        </p:par>
                        <p:par>
                          <p:cTn id="42" fill="hold" nodeType="afterGroup">
                            <p:stCondLst>
                              <p:cond delay="2000"/>
                            </p:stCondLst>
                            <p:childTnLst>
                              <p:par>
                                <p:cTn id="43" presetID="11" presetClass="entr" presetSubtype="0" fill="hold" grpId="0" nodeType="afterEffect">
                                  <p:stCondLst>
                                    <p:cond delay="0"/>
                                  </p:stCondLst>
                                  <p:childTnLst>
                                    <p:set>
                                      <p:cBhvr>
                                        <p:cTn id="44" dur="500">
                                          <p:stCondLst>
                                            <p:cond delay="0"/>
                                          </p:stCondLst>
                                        </p:cTn>
                                        <p:tgtEl>
                                          <p:spTgt spid="274577"/>
                                        </p:tgtEl>
                                        <p:attrNameLst>
                                          <p:attrName>style.visibility</p:attrName>
                                        </p:attrNameLst>
                                      </p:cBhvr>
                                      <p:to>
                                        <p:strVal val="visible"/>
                                      </p:to>
                                    </p:set>
                                  </p:childTnLst>
                                </p:cTn>
                              </p:par>
                            </p:childTnLst>
                          </p:cTn>
                        </p:par>
                        <p:par>
                          <p:cTn id="45" fill="hold" nodeType="afterGroup">
                            <p:stCondLst>
                              <p:cond delay="2500"/>
                            </p:stCondLst>
                            <p:childTnLst>
                              <p:par>
                                <p:cTn id="46" presetID="1" presetClass="entr" presetSubtype="0" fill="hold" grpId="0" nodeType="afterEffect">
                                  <p:stCondLst>
                                    <p:cond delay="0"/>
                                  </p:stCondLst>
                                  <p:childTnLst>
                                    <p:set>
                                      <p:cBhvr>
                                        <p:cTn id="47" dur="1" fill="hold">
                                          <p:stCondLst>
                                            <p:cond delay="499"/>
                                          </p:stCondLst>
                                        </p:cTn>
                                        <p:tgtEl>
                                          <p:spTgt spid="274579"/>
                                        </p:tgtEl>
                                        <p:attrNameLst>
                                          <p:attrName>style.visibility</p:attrName>
                                        </p:attrNameLst>
                                      </p:cBhvr>
                                      <p:to>
                                        <p:strVal val="visible"/>
                                      </p:to>
                                    </p:set>
                                  </p:childTnLst>
                                  <p:subTnLst>
                                    <p:animClr clrSpc="rgb" dir="cw">
                                      <p:cBhvr override="childStyle">
                                        <p:cTn dur="1" fill="hold" display="0" masterRel="nextClick" afterEffect="1"/>
                                        <p:tgtEl>
                                          <p:spTgt spid="274579"/>
                                        </p:tgtEl>
                                        <p:attrNameLst>
                                          <p:attrName>ppt_c</p:attrName>
                                        </p:attrNameLst>
                                      </p:cBhvr>
                                      <p:to>
                                        <a:srgbClr val="5F5F5F"/>
                                      </p:to>
                                    </p:animClr>
                                  </p:subTnLst>
                                </p:cTn>
                              </p:par>
                            </p:childTnLst>
                          </p:cTn>
                        </p:par>
                        <p:par>
                          <p:cTn id="48" fill="hold" nodeType="afterGroup">
                            <p:stCondLst>
                              <p:cond delay="3000"/>
                            </p:stCondLst>
                            <p:childTnLst>
                              <p:par>
                                <p:cTn id="49" presetID="11" presetClass="entr" presetSubtype="0" fill="hold" grpId="0" nodeType="afterEffect">
                                  <p:stCondLst>
                                    <p:cond delay="0"/>
                                  </p:stCondLst>
                                  <p:childTnLst>
                                    <p:set>
                                      <p:cBhvr>
                                        <p:cTn id="50" dur="500">
                                          <p:stCondLst>
                                            <p:cond delay="0"/>
                                          </p:stCondLst>
                                        </p:cTn>
                                        <p:tgtEl>
                                          <p:spTgt spid="274578"/>
                                        </p:tgtEl>
                                        <p:attrNameLst>
                                          <p:attrName>style.visibility</p:attrName>
                                        </p:attrNameLst>
                                      </p:cBhvr>
                                      <p:to>
                                        <p:strVal val="visible"/>
                                      </p:to>
                                    </p:set>
                                  </p:childTnLst>
                                </p:cTn>
                              </p:par>
                            </p:childTnLst>
                          </p:cTn>
                        </p:par>
                        <p:par>
                          <p:cTn id="51" fill="hold" nodeType="afterGroup">
                            <p:stCondLst>
                              <p:cond delay="3500"/>
                            </p:stCondLst>
                            <p:childTnLst>
                              <p:par>
                                <p:cTn id="52" presetID="1" presetClass="entr" presetSubtype="0" fill="hold" grpId="0" nodeType="afterEffect">
                                  <p:stCondLst>
                                    <p:cond delay="0"/>
                                  </p:stCondLst>
                                  <p:childTnLst>
                                    <p:set>
                                      <p:cBhvr>
                                        <p:cTn id="53" dur="1" fill="hold">
                                          <p:stCondLst>
                                            <p:cond delay="499"/>
                                          </p:stCondLst>
                                        </p:cTn>
                                        <p:tgtEl>
                                          <p:spTgt spid="274580"/>
                                        </p:tgtEl>
                                        <p:attrNameLst>
                                          <p:attrName>style.visibility</p:attrName>
                                        </p:attrNameLst>
                                      </p:cBhvr>
                                      <p:to>
                                        <p:strVal val="visible"/>
                                      </p:to>
                                    </p:set>
                                  </p:childTnLst>
                                  <p:subTnLst>
                                    <p:animClr clrSpc="rgb" dir="cw">
                                      <p:cBhvr override="childStyle">
                                        <p:cTn dur="1" fill="hold" display="0" masterRel="nextClick" afterEffect="1"/>
                                        <p:tgtEl>
                                          <p:spTgt spid="274580"/>
                                        </p:tgtEl>
                                        <p:attrNameLst>
                                          <p:attrName>ppt_c</p:attrName>
                                        </p:attrNameLst>
                                      </p:cBhvr>
                                      <p:to>
                                        <a:srgbClr val="5F5F5F"/>
                                      </p:to>
                                    </p:animClr>
                                  </p:subTnLst>
                                </p:cTn>
                              </p:par>
                            </p:childTnLst>
                          </p:cTn>
                        </p:par>
                        <p:par>
                          <p:cTn id="54" fill="hold" nodeType="afterGroup">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274509"/>
                                        </p:tgtEl>
                                        <p:attrNameLst>
                                          <p:attrName>style.visibility</p:attrName>
                                        </p:attrNameLst>
                                      </p:cBhvr>
                                      <p:to>
                                        <p:strVal val="visible"/>
                                      </p:to>
                                    </p:set>
                                    <p:animEffect transition="in" filter="wipe(left)">
                                      <p:cBhvr>
                                        <p:cTn id="57" dur="500"/>
                                        <p:tgtEl>
                                          <p:spTgt spid="274509"/>
                                        </p:tgtEl>
                                      </p:cBhvr>
                                    </p:animEffect>
                                  </p:childTnLst>
                                </p:cTn>
                              </p:par>
                            </p:childTnLst>
                          </p:cTn>
                        </p:par>
                        <p:par>
                          <p:cTn id="58" fill="hold" nodeType="afterGroup">
                            <p:stCondLst>
                              <p:cond delay="4500"/>
                            </p:stCondLst>
                            <p:childTnLst>
                              <p:par>
                                <p:cTn id="59" presetID="22" presetClass="entr" presetSubtype="2" fill="hold" nodeType="afterEffect">
                                  <p:stCondLst>
                                    <p:cond delay="0"/>
                                  </p:stCondLst>
                                  <p:childTnLst>
                                    <p:set>
                                      <p:cBhvr>
                                        <p:cTn id="60" dur="1" fill="hold">
                                          <p:stCondLst>
                                            <p:cond delay="0"/>
                                          </p:stCondLst>
                                        </p:cTn>
                                        <p:tgtEl>
                                          <p:spTgt spid="274506"/>
                                        </p:tgtEl>
                                        <p:attrNameLst>
                                          <p:attrName>style.visibility</p:attrName>
                                        </p:attrNameLst>
                                      </p:cBhvr>
                                      <p:to>
                                        <p:strVal val="visible"/>
                                      </p:to>
                                    </p:set>
                                    <p:animEffect transition="in" filter="wipe(right)">
                                      <p:cBhvr>
                                        <p:cTn id="61" dur="500"/>
                                        <p:tgtEl>
                                          <p:spTgt spid="274506"/>
                                        </p:tgtEl>
                                      </p:cBhvr>
                                    </p:animEffect>
                                  </p:childTnLst>
                                  <p:subTnLst>
                                    <p:animClr clrSpc="rgb" dir="cw">
                                      <p:cBhvr override="childStyle">
                                        <p:cTn dur="1" fill="hold" display="0" masterRel="nextClick" afterEffect="1"/>
                                        <p:tgtEl>
                                          <p:spTgt spid="274506"/>
                                        </p:tgtEl>
                                        <p:attrNameLst>
                                          <p:attrName>ppt_c</p:attrName>
                                        </p:attrNameLst>
                                      </p:cBhvr>
                                      <p:to>
                                        <a:schemeClr val="tx1"/>
                                      </p:to>
                                    </p:animClr>
                                  </p:subTnLst>
                                </p:cTn>
                              </p:par>
                              <p:par>
                                <p:cTn id="62" presetID="22" presetClass="entr" presetSubtype="8" fill="hold" grpId="0" nodeType="withEffect">
                                  <p:stCondLst>
                                    <p:cond delay="0"/>
                                  </p:stCondLst>
                                  <p:childTnLst>
                                    <p:set>
                                      <p:cBhvr>
                                        <p:cTn id="63" dur="1" fill="hold">
                                          <p:stCondLst>
                                            <p:cond delay="0"/>
                                          </p:stCondLst>
                                        </p:cTn>
                                        <p:tgtEl>
                                          <p:spTgt spid="274508"/>
                                        </p:tgtEl>
                                        <p:attrNameLst>
                                          <p:attrName>style.visibility</p:attrName>
                                        </p:attrNameLst>
                                      </p:cBhvr>
                                      <p:to>
                                        <p:strVal val="visible"/>
                                      </p:to>
                                    </p:set>
                                    <p:animEffect transition="in" filter="wipe(left)">
                                      <p:cBhvr>
                                        <p:cTn id="64" dur="500"/>
                                        <p:tgtEl>
                                          <p:spTgt spid="274508"/>
                                        </p:tgtEl>
                                      </p:cBhvr>
                                    </p:animEffect>
                                  </p:childTnLst>
                                </p:cTn>
                              </p:par>
                            </p:childTnLst>
                          </p:cTn>
                        </p:par>
                        <p:par>
                          <p:cTn id="65" fill="hold" nodeType="afterGroup">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274510"/>
                                        </p:tgtEl>
                                        <p:attrNameLst>
                                          <p:attrName>style.visibility</p:attrName>
                                        </p:attrNameLst>
                                      </p:cBhvr>
                                      <p:to>
                                        <p:strVal val="visible"/>
                                      </p:to>
                                    </p:set>
                                    <p:animEffect transition="in" filter="wipe(left)">
                                      <p:cBhvr>
                                        <p:cTn id="68" dur="500"/>
                                        <p:tgtEl>
                                          <p:spTgt spid="274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autoUpdateAnimBg="0"/>
      <p:bldP spid="274436" grpId="0" autoUpdateAnimBg="0"/>
      <p:bldP spid="274437" grpId="0" autoUpdateAnimBg="0"/>
      <p:bldP spid="274438" grpId="0" autoUpdateAnimBg="0"/>
      <p:bldP spid="274507" grpId="0" autoUpdateAnimBg="0"/>
      <p:bldP spid="274508" grpId="0" autoUpdateAnimBg="0"/>
      <p:bldP spid="274509" grpId="0" autoUpdateAnimBg="0"/>
      <p:bldP spid="274510" grpId="0" animBg="1" autoUpdateAnimBg="0"/>
      <p:bldP spid="274577" grpId="0" animBg="1"/>
      <p:bldP spid="274578" grpId="0" animBg="1"/>
      <p:bldP spid="274579" grpId="0" animBg="1"/>
      <p:bldP spid="27458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41726232-846F-43D9-B068-5A0B31E0DB50}" type="slidenum">
              <a:rPr lang="fr-FR" altLang="en-US" sz="1400"/>
              <a:pPr eaLnBrk="1" hangingPunct="1"/>
              <a:t>48</a:t>
            </a:fld>
            <a:endParaRPr lang="fr-FR" altLang="en-US" sz="1400"/>
          </a:p>
        </p:txBody>
      </p:sp>
      <p:sp>
        <p:nvSpPr>
          <p:cNvPr id="30723" name="Rectangle 2"/>
          <p:cNvSpPr>
            <a:spLocks noGrp="1" noChangeArrowheads="1"/>
          </p:cNvSpPr>
          <p:nvPr>
            <p:ph type="title"/>
          </p:nvPr>
        </p:nvSpPr>
        <p:spPr/>
        <p:txBody>
          <a:bodyPr/>
          <a:lstStyle/>
          <a:p>
            <a:pPr eaLnBrk="1" hangingPunct="1"/>
            <a:r>
              <a:rPr lang="en-US" altLang="en-US" smtClean="0"/>
              <a:t>Bully Algorithm </a:t>
            </a:r>
            <a:r>
              <a:rPr lang="en-US" altLang="en-US" baseline="-25000" smtClean="0"/>
              <a:t>(2)</a:t>
            </a:r>
          </a:p>
        </p:txBody>
      </p:sp>
      <p:sp>
        <p:nvSpPr>
          <p:cNvPr id="275459" name="Rectangle 3"/>
          <p:cNvSpPr>
            <a:spLocks noChangeArrowheads="1"/>
          </p:cNvSpPr>
          <p:nvPr/>
        </p:nvSpPr>
        <p:spPr bwMode="auto">
          <a:xfrm>
            <a:off x="2286000" y="53340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Election started by a process when it notices, through timeouts,  that the coordinator has failed</a:t>
            </a:r>
            <a:endParaRPr lang="en-US" altLang="en-US" sz="1800"/>
          </a:p>
        </p:txBody>
      </p:sp>
      <p:sp>
        <p:nvSpPr>
          <p:cNvPr id="275460" name="Rectangle 4"/>
          <p:cNvSpPr>
            <a:spLocks noChangeArrowheads="1"/>
          </p:cNvSpPr>
          <p:nvPr/>
        </p:nvSpPr>
        <p:spPr bwMode="auto">
          <a:xfrm>
            <a:off x="2286000" y="34290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Three types of messages:</a:t>
            </a:r>
            <a:endParaRPr lang="en-US" altLang="en-US" baseline="-25000"/>
          </a:p>
        </p:txBody>
      </p:sp>
      <p:sp>
        <p:nvSpPr>
          <p:cNvPr id="275461" name="Rectangle 5"/>
          <p:cNvSpPr>
            <a:spLocks noChangeArrowheads="1"/>
          </p:cNvSpPr>
          <p:nvPr/>
        </p:nvSpPr>
        <p:spPr bwMode="auto">
          <a:xfrm>
            <a:off x="2743200" y="48006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15000"/>
              </a:spcBef>
              <a:buClr>
                <a:schemeClr val="hlink"/>
              </a:buClr>
              <a:buFont typeface="Wingdings" panose="05000000000000000000" pitchFamily="2" charset="2"/>
              <a:buChar char="§"/>
            </a:pPr>
            <a:r>
              <a:rPr lang="en-US" altLang="en-US" i="1"/>
              <a:t> </a:t>
            </a:r>
            <a:r>
              <a:rPr lang="en-US" altLang="en-US" i="1">
                <a:solidFill>
                  <a:srgbClr val="FF0000"/>
                </a:solidFill>
              </a:rPr>
              <a:t>Coordinator</a:t>
            </a:r>
            <a:r>
              <a:rPr lang="en-US" altLang="en-US"/>
              <a:t>: announces the new coordinator</a:t>
            </a:r>
          </a:p>
        </p:txBody>
      </p:sp>
      <p:sp>
        <p:nvSpPr>
          <p:cNvPr id="275462" name="Rectangle 6"/>
          <p:cNvSpPr>
            <a:spLocks noChangeArrowheads="1"/>
          </p:cNvSpPr>
          <p:nvPr/>
        </p:nvSpPr>
        <p:spPr bwMode="auto">
          <a:xfrm>
            <a:off x="2743200" y="2209801"/>
            <a:ext cx="7391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a:t> Each process knows which processes have higher identifiers, and it can communicate with all such processes</a:t>
            </a:r>
          </a:p>
        </p:txBody>
      </p:sp>
      <p:sp>
        <p:nvSpPr>
          <p:cNvPr id="275463" name="Rectangle 7"/>
          <p:cNvSpPr>
            <a:spLocks noChangeArrowheads="1"/>
          </p:cNvSpPr>
          <p:nvPr/>
        </p:nvSpPr>
        <p:spPr bwMode="auto">
          <a:xfrm>
            <a:off x="2286000" y="1752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Hypotheses (cont’d):</a:t>
            </a:r>
            <a:endParaRPr lang="en-US" altLang="en-US" baseline="-25000"/>
          </a:p>
        </p:txBody>
      </p:sp>
      <p:sp>
        <p:nvSpPr>
          <p:cNvPr id="275464" name="Rectangle 8"/>
          <p:cNvSpPr>
            <a:spLocks noChangeArrowheads="1"/>
          </p:cNvSpPr>
          <p:nvPr/>
        </p:nvSpPr>
        <p:spPr bwMode="auto">
          <a:xfrm>
            <a:off x="2743201" y="3886200"/>
            <a:ext cx="3967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15000"/>
              </a:spcBef>
              <a:buClr>
                <a:schemeClr val="hlink"/>
              </a:buClr>
              <a:buFont typeface="Wingdings" panose="05000000000000000000" pitchFamily="2" charset="2"/>
              <a:buChar char="§"/>
            </a:pPr>
            <a:r>
              <a:rPr lang="en-US" altLang="en-US" i="1"/>
              <a:t> </a:t>
            </a:r>
            <a:r>
              <a:rPr lang="en-US" altLang="en-US" i="1">
                <a:solidFill>
                  <a:srgbClr val="FF0000"/>
                </a:solidFill>
              </a:rPr>
              <a:t>Election</a:t>
            </a:r>
            <a:r>
              <a:rPr lang="en-US" altLang="en-US"/>
              <a:t>: starts an election</a:t>
            </a:r>
          </a:p>
        </p:txBody>
      </p:sp>
      <p:sp>
        <p:nvSpPr>
          <p:cNvPr id="275465" name="Rectangle 9"/>
          <p:cNvSpPr>
            <a:spLocks noChangeArrowheads="1"/>
          </p:cNvSpPr>
          <p:nvPr/>
        </p:nvSpPr>
        <p:spPr bwMode="auto">
          <a:xfrm>
            <a:off x="2743201" y="4343400"/>
            <a:ext cx="6475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15000"/>
              </a:spcBef>
              <a:buClr>
                <a:schemeClr val="hlink"/>
              </a:buClr>
              <a:buFont typeface="Wingdings" panose="05000000000000000000" pitchFamily="2" charset="2"/>
              <a:buChar char="§"/>
            </a:pPr>
            <a:r>
              <a:rPr lang="en-US" altLang="en-US" i="1"/>
              <a:t> </a:t>
            </a:r>
            <a:r>
              <a:rPr lang="en-US" altLang="en-US" i="1">
                <a:solidFill>
                  <a:srgbClr val="FF0000"/>
                </a:solidFill>
              </a:rPr>
              <a:t>OK</a:t>
            </a:r>
            <a:r>
              <a:rPr lang="en-US" altLang="en-US"/>
              <a:t>: sent in response to an election message</a:t>
            </a:r>
            <a:endParaRPr lang="en-US" altLang="en-US" i="1"/>
          </a:p>
        </p:txBody>
      </p:sp>
    </p:spTree>
    <p:extLst>
      <p:ext uri="{BB962C8B-B14F-4D97-AF65-F5344CB8AC3E}">
        <p14:creationId xmlns:p14="http://schemas.microsoft.com/office/powerpoint/2010/main" val="27295703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5463"/>
                                        </p:tgtEl>
                                        <p:attrNameLst>
                                          <p:attrName>style.visibility</p:attrName>
                                        </p:attrNameLst>
                                      </p:cBhvr>
                                      <p:to>
                                        <p:strVal val="visible"/>
                                      </p:to>
                                    </p:set>
                                    <p:animEffect transition="in" filter="wipe(left)">
                                      <p:cBhvr>
                                        <p:cTn id="7" dur="500"/>
                                        <p:tgtEl>
                                          <p:spTgt spid="275463"/>
                                        </p:tgtEl>
                                      </p:cBhvr>
                                    </p:animEffect>
                                  </p:childTnLst>
                                  <p:subTnLst>
                                    <p:animClr clrSpc="rgb" dir="cw">
                                      <p:cBhvr override="childStyle">
                                        <p:cTn dur="1" fill="hold" display="0" masterRel="nextClick" afterEffect="1"/>
                                        <p:tgtEl>
                                          <p:spTgt spid="275463"/>
                                        </p:tgtEl>
                                        <p:attrNameLst>
                                          <p:attrName>ppt_c</p:attrName>
                                        </p:attrNameLst>
                                      </p:cBhvr>
                                      <p:to>
                                        <a:srgbClr val="5F5F5F"/>
                                      </p:to>
                                    </p:animClr>
                                  </p:subTnLst>
                                </p:cTn>
                              </p:par>
                              <p:par>
                                <p:cTn id="8" presetID="22" presetClass="entr" presetSubtype="8" fill="hold" grpId="0" nodeType="withEffect">
                                  <p:stCondLst>
                                    <p:cond delay="0"/>
                                  </p:stCondLst>
                                  <p:childTnLst>
                                    <p:set>
                                      <p:cBhvr>
                                        <p:cTn id="9" dur="1" fill="hold">
                                          <p:stCondLst>
                                            <p:cond delay="0"/>
                                          </p:stCondLst>
                                        </p:cTn>
                                        <p:tgtEl>
                                          <p:spTgt spid="275462"/>
                                        </p:tgtEl>
                                        <p:attrNameLst>
                                          <p:attrName>style.visibility</p:attrName>
                                        </p:attrNameLst>
                                      </p:cBhvr>
                                      <p:to>
                                        <p:strVal val="visible"/>
                                      </p:to>
                                    </p:set>
                                    <p:animEffect transition="in" filter="wipe(left)">
                                      <p:cBhvr>
                                        <p:cTn id="10" dur="500"/>
                                        <p:tgtEl>
                                          <p:spTgt spid="275462"/>
                                        </p:tgtEl>
                                      </p:cBhvr>
                                    </p:animEffect>
                                  </p:childTnLst>
                                  <p:subTnLst>
                                    <p:animClr clrSpc="rgb" dir="cw">
                                      <p:cBhvr override="childStyle">
                                        <p:cTn dur="1" fill="hold" display="0" masterRel="nextClick" afterEffect="1"/>
                                        <p:tgtEl>
                                          <p:spTgt spid="275462"/>
                                        </p:tgtEl>
                                        <p:attrNameLst>
                                          <p:attrName>ppt_c</p:attrName>
                                        </p:attrNameLst>
                                      </p:cBhvr>
                                      <p:to>
                                        <a:srgbClr val="5F5F5F"/>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5460"/>
                                        </p:tgtEl>
                                        <p:attrNameLst>
                                          <p:attrName>style.visibility</p:attrName>
                                        </p:attrNameLst>
                                      </p:cBhvr>
                                      <p:to>
                                        <p:strVal val="visible"/>
                                      </p:to>
                                    </p:set>
                                    <p:animEffect transition="in" filter="wipe(left)">
                                      <p:cBhvr>
                                        <p:cTn id="15" dur="500"/>
                                        <p:tgtEl>
                                          <p:spTgt spid="275460"/>
                                        </p:tgtEl>
                                      </p:cBhvr>
                                    </p:animEffect>
                                  </p:childTnLst>
                                  <p:subTnLst>
                                    <p:animClr clrSpc="rgb" dir="cw">
                                      <p:cBhvr override="childStyle">
                                        <p:cTn dur="1" fill="hold" display="0" masterRel="nextClick" afterEffect="1"/>
                                        <p:tgtEl>
                                          <p:spTgt spid="275460"/>
                                        </p:tgtEl>
                                        <p:attrNameLst>
                                          <p:attrName>ppt_c</p:attrName>
                                        </p:attrNameLst>
                                      </p:cBhvr>
                                      <p:to>
                                        <a:srgbClr val="5F5F5F"/>
                                      </p:to>
                                    </p:animClr>
                                  </p:subTnLst>
                                </p:cTn>
                              </p:par>
                              <p:par>
                                <p:cTn id="16" presetID="22" presetClass="entr" presetSubtype="8" fill="hold" grpId="0" nodeType="withEffect">
                                  <p:stCondLst>
                                    <p:cond delay="0"/>
                                  </p:stCondLst>
                                  <p:childTnLst>
                                    <p:set>
                                      <p:cBhvr>
                                        <p:cTn id="17" dur="1" fill="hold">
                                          <p:stCondLst>
                                            <p:cond delay="0"/>
                                          </p:stCondLst>
                                        </p:cTn>
                                        <p:tgtEl>
                                          <p:spTgt spid="275464"/>
                                        </p:tgtEl>
                                        <p:attrNameLst>
                                          <p:attrName>style.visibility</p:attrName>
                                        </p:attrNameLst>
                                      </p:cBhvr>
                                      <p:to>
                                        <p:strVal val="visible"/>
                                      </p:to>
                                    </p:set>
                                    <p:animEffect transition="in" filter="wipe(left)">
                                      <p:cBhvr>
                                        <p:cTn id="18" dur="500"/>
                                        <p:tgtEl>
                                          <p:spTgt spid="275464"/>
                                        </p:tgtEl>
                                      </p:cBhvr>
                                    </p:animEffect>
                                  </p:childTnLst>
                                  <p:subTnLst>
                                    <p:animClr clrSpc="rgb" dir="cw">
                                      <p:cBhvr override="childStyle">
                                        <p:cTn dur="1" fill="hold" display="0" masterRel="nextClick" afterEffect="1"/>
                                        <p:tgtEl>
                                          <p:spTgt spid="275464"/>
                                        </p:tgtEl>
                                        <p:attrNameLst>
                                          <p:attrName>ppt_c</p:attrName>
                                        </p:attrNameLst>
                                      </p:cBhvr>
                                      <p:to>
                                        <a:srgbClr val="5F5F5F"/>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75465"/>
                                        </p:tgtEl>
                                        <p:attrNameLst>
                                          <p:attrName>style.visibility</p:attrName>
                                        </p:attrNameLst>
                                      </p:cBhvr>
                                      <p:to>
                                        <p:strVal val="visible"/>
                                      </p:to>
                                    </p:set>
                                    <p:animEffect transition="in" filter="wipe(left)">
                                      <p:cBhvr>
                                        <p:cTn id="23" dur="500"/>
                                        <p:tgtEl>
                                          <p:spTgt spid="275465"/>
                                        </p:tgtEl>
                                      </p:cBhvr>
                                    </p:animEffect>
                                  </p:childTnLst>
                                  <p:subTnLst>
                                    <p:animClr clrSpc="rgb" dir="cw">
                                      <p:cBhvr override="childStyle">
                                        <p:cTn dur="1" fill="hold" display="0" masterRel="nextClick" afterEffect="1"/>
                                        <p:tgtEl>
                                          <p:spTgt spid="275465"/>
                                        </p:tgtEl>
                                        <p:attrNameLst>
                                          <p:attrName>ppt_c</p:attrName>
                                        </p:attrNameLst>
                                      </p:cBhvr>
                                      <p:to>
                                        <a:srgbClr val="5F5F5F"/>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75461"/>
                                        </p:tgtEl>
                                        <p:attrNameLst>
                                          <p:attrName>style.visibility</p:attrName>
                                        </p:attrNameLst>
                                      </p:cBhvr>
                                      <p:to>
                                        <p:strVal val="visible"/>
                                      </p:to>
                                    </p:set>
                                    <p:animEffect transition="in" filter="wipe(left)">
                                      <p:cBhvr>
                                        <p:cTn id="28" dur="500"/>
                                        <p:tgtEl>
                                          <p:spTgt spid="275461"/>
                                        </p:tgtEl>
                                      </p:cBhvr>
                                    </p:animEffect>
                                  </p:childTnLst>
                                  <p:subTnLst>
                                    <p:animClr clrSpc="rgb" dir="cw">
                                      <p:cBhvr override="childStyle">
                                        <p:cTn dur="1" fill="hold" display="0" masterRel="nextClick" afterEffect="1"/>
                                        <p:tgtEl>
                                          <p:spTgt spid="275461"/>
                                        </p:tgtEl>
                                        <p:attrNameLst>
                                          <p:attrName>ppt_c</p:attrName>
                                        </p:attrNameLst>
                                      </p:cBhvr>
                                      <p:to>
                                        <a:srgbClr val="5F5F5F"/>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75459"/>
                                        </p:tgtEl>
                                        <p:attrNameLst>
                                          <p:attrName>style.visibility</p:attrName>
                                        </p:attrNameLst>
                                      </p:cBhvr>
                                      <p:to>
                                        <p:strVal val="visible"/>
                                      </p:to>
                                    </p:set>
                                    <p:animEffect transition="in" filter="wipe(left)">
                                      <p:cBhvr>
                                        <p:cTn id="33" dur="500"/>
                                        <p:tgtEl>
                                          <p:spTgt spid="275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autoUpdateAnimBg="0"/>
      <p:bldP spid="275460" grpId="0" autoUpdateAnimBg="0"/>
      <p:bldP spid="275461" grpId="0" autoUpdateAnimBg="0"/>
      <p:bldP spid="275462" grpId="0" autoUpdateAnimBg="0"/>
      <p:bldP spid="275463" grpId="0" autoUpdateAnimBg="0"/>
      <p:bldP spid="275464" grpId="0" autoUpdateAnimBg="0"/>
      <p:bldP spid="27546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A819DB5-F3F4-4816-8D7D-9E94FDFF92A6}" type="slidenum">
              <a:rPr lang="fr-FR" altLang="en-US" sz="1400"/>
              <a:pPr eaLnBrk="1" hangingPunct="1"/>
              <a:t>49</a:t>
            </a:fld>
            <a:endParaRPr lang="fr-FR" altLang="en-US" sz="1400"/>
          </a:p>
        </p:txBody>
      </p:sp>
      <p:sp>
        <p:nvSpPr>
          <p:cNvPr id="276497" name="Rectangle 17"/>
          <p:cNvSpPr>
            <a:spLocks noChangeArrowheads="1"/>
          </p:cNvSpPr>
          <p:nvPr/>
        </p:nvSpPr>
        <p:spPr bwMode="auto">
          <a:xfrm>
            <a:off x="5715000" y="5715001"/>
            <a:ext cx="163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Coordinator</a:t>
            </a:r>
            <a:endParaRPr lang="en-US" altLang="en-US" sz="2000" b="1" baseline="-25000"/>
          </a:p>
        </p:txBody>
      </p:sp>
      <p:sp>
        <p:nvSpPr>
          <p:cNvPr id="276533" name="Rectangle 53"/>
          <p:cNvSpPr>
            <a:spLocks noChangeArrowheads="1"/>
          </p:cNvSpPr>
          <p:nvPr/>
        </p:nvSpPr>
        <p:spPr bwMode="auto">
          <a:xfrm>
            <a:off x="5715000" y="5715001"/>
            <a:ext cx="2370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hlink"/>
                </a:solidFill>
              </a:rPr>
              <a:t>Coordinator failed</a:t>
            </a:r>
            <a:endParaRPr lang="en-US" altLang="en-US" sz="2000" b="1" baseline="-25000">
              <a:solidFill>
                <a:schemeClr val="hlink"/>
              </a:solidFill>
            </a:endParaRPr>
          </a:p>
        </p:txBody>
      </p:sp>
      <p:grpSp>
        <p:nvGrpSpPr>
          <p:cNvPr id="2" name="Group 2"/>
          <p:cNvGrpSpPr>
            <a:grpSpLocks/>
          </p:cNvGrpSpPr>
          <p:nvPr/>
        </p:nvGrpSpPr>
        <p:grpSpPr bwMode="auto">
          <a:xfrm>
            <a:off x="5181600" y="2755901"/>
            <a:ext cx="2171700" cy="2962275"/>
            <a:chOff x="2304" y="1736"/>
            <a:chExt cx="1368" cy="1866"/>
          </a:xfrm>
        </p:grpSpPr>
        <p:sp>
          <p:nvSpPr>
            <p:cNvPr id="31794" name="Text Box 3"/>
            <p:cNvSpPr txBox="1">
              <a:spLocks noChangeArrowheads="1"/>
            </p:cNvSpPr>
            <p:nvPr/>
          </p:nvSpPr>
          <p:spPr bwMode="auto">
            <a:xfrm rot="3761478">
              <a:off x="3219" y="1958"/>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i="1"/>
                <a:t>Election</a:t>
              </a:r>
            </a:p>
          </p:txBody>
        </p:sp>
        <p:cxnSp>
          <p:nvCxnSpPr>
            <p:cNvPr id="31795" name="AutoShape 4"/>
            <p:cNvCxnSpPr>
              <a:cxnSpLocks noChangeShapeType="1"/>
            </p:cNvCxnSpPr>
            <p:nvPr/>
          </p:nvCxnSpPr>
          <p:spPr bwMode="auto">
            <a:xfrm flipH="1">
              <a:off x="2400" y="2640"/>
              <a:ext cx="986" cy="962"/>
            </a:xfrm>
            <a:prstGeom prst="straightConnector1">
              <a:avLst/>
            </a:prstGeom>
            <a:noFill/>
            <a:ln w="28575">
              <a:solidFill>
                <a:schemeClr val="tx1"/>
              </a:solidFill>
              <a:miter lim="800000"/>
              <a:headEnd/>
              <a:tailEnd type="triangle" w="sm" len="lg"/>
            </a:ln>
            <a:extLst>
              <a:ext uri="{909E8E84-426E-40DD-AFC4-6F175D3DCCD1}">
                <a14:hiddenFill xmlns:a14="http://schemas.microsoft.com/office/drawing/2010/main">
                  <a:noFill/>
                </a14:hiddenFill>
              </a:ext>
            </a:extLst>
          </p:spPr>
        </p:cxnSp>
        <p:cxnSp>
          <p:nvCxnSpPr>
            <p:cNvPr id="31796" name="AutoShape 5"/>
            <p:cNvCxnSpPr>
              <a:cxnSpLocks noChangeShapeType="1"/>
            </p:cNvCxnSpPr>
            <p:nvPr/>
          </p:nvCxnSpPr>
          <p:spPr bwMode="auto">
            <a:xfrm>
              <a:off x="3288" y="1872"/>
              <a:ext cx="240" cy="480"/>
            </a:xfrm>
            <a:prstGeom prst="straightConnector1">
              <a:avLst/>
            </a:prstGeom>
            <a:noFill/>
            <a:ln w="28575">
              <a:solidFill>
                <a:schemeClr val="tx1"/>
              </a:solidFill>
              <a:miter lim="800000"/>
              <a:headEnd/>
              <a:tailEnd type="triangle" w="sm" len="lg"/>
            </a:ln>
            <a:extLst>
              <a:ext uri="{909E8E84-426E-40DD-AFC4-6F175D3DCCD1}">
                <a14:hiddenFill xmlns:a14="http://schemas.microsoft.com/office/drawing/2010/main">
                  <a:noFill/>
                </a14:hiddenFill>
              </a:ext>
            </a:extLst>
          </p:spPr>
        </p:cxnSp>
        <p:cxnSp>
          <p:nvCxnSpPr>
            <p:cNvPr id="31797" name="AutoShape 6"/>
            <p:cNvCxnSpPr>
              <a:cxnSpLocks noChangeShapeType="1"/>
            </p:cNvCxnSpPr>
            <p:nvPr/>
          </p:nvCxnSpPr>
          <p:spPr bwMode="auto">
            <a:xfrm flipH="1">
              <a:off x="2304" y="1872"/>
              <a:ext cx="984" cy="1680"/>
            </a:xfrm>
            <a:prstGeom prst="straightConnector1">
              <a:avLst/>
            </a:prstGeom>
            <a:noFill/>
            <a:ln w="28575">
              <a:solidFill>
                <a:schemeClr val="tx1"/>
              </a:solidFill>
              <a:miter lim="800000"/>
              <a:headEnd/>
              <a:tailEnd type="triangle" w="sm" len="lg"/>
            </a:ln>
            <a:extLst>
              <a:ext uri="{909E8E84-426E-40DD-AFC4-6F175D3DCCD1}">
                <a14:hiddenFill xmlns:a14="http://schemas.microsoft.com/office/drawing/2010/main">
                  <a:noFill/>
                </a14:hiddenFill>
              </a:ext>
            </a:extLst>
          </p:spPr>
        </p:cxnSp>
        <p:sp>
          <p:nvSpPr>
            <p:cNvPr id="31798" name="Text Box 7"/>
            <p:cNvSpPr txBox="1">
              <a:spLocks noChangeArrowheads="1"/>
            </p:cNvSpPr>
            <p:nvPr/>
          </p:nvSpPr>
          <p:spPr bwMode="auto">
            <a:xfrm rot="-2731466">
              <a:off x="2636" y="2770"/>
              <a:ext cx="7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Election</a:t>
              </a:r>
            </a:p>
          </p:txBody>
        </p:sp>
        <p:sp>
          <p:nvSpPr>
            <p:cNvPr id="31799" name="Text Box 8"/>
            <p:cNvSpPr txBox="1">
              <a:spLocks noChangeArrowheads="1"/>
            </p:cNvSpPr>
            <p:nvPr/>
          </p:nvSpPr>
          <p:spPr bwMode="auto">
            <a:xfrm rot="-3587633">
              <a:off x="2386" y="2500"/>
              <a:ext cx="7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Election</a:t>
              </a:r>
            </a:p>
          </p:txBody>
        </p:sp>
      </p:grpSp>
      <p:sp>
        <p:nvSpPr>
          <p:cNvPr id="276489" name="Oval 9"/>
          <p:cNvSpPr>
            <a:spLocks noChangeArrowheads="1"/>
          </p:cNvSpPr>
          <p:nvPr/>
        </p:nvSpPr>
        <p:spPr bwMode="auto">
          <a:xfrm>
            <a:off x="4914900" y="5638800"/>
            <a:ext cx="533400" cy="533400"/>
          </a:xfrm>
          <a:prstGeom prst="ellipse">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8</a:t>
            </a:r>
          </a:p>
        </p:txBody>
      </p:sp>
      <p:sp>
        <p:nvSpPr>
          <p:cNvPr id="276490" name="Oval 10"/>
          <p:cNvSpPr>
            <a:spLocks noChangeArrowheads="1"/>
          </p:cNvSpPr>
          <p:nvPr/>
        </p:nvSpPr>
        <p:spPr bwMode="auto">
          <a:xfrm>
            <a:off x="3352800" y="48768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1</a:t>
            </a:r>
          </a:p>
        </p:txBody>
      </p:sp>
      <p:sp>
        <p:nvSpPr>
          <p:cNvPr id="276491" name="Oval 11"/>
          <p:cNvSpPr>
            <a:spLocks noChangeArrowheads="1"/>
          </p:cNvSpPr>
          <p:nvPr/>
        </p:nvSpPr>
        <p:spPr bwMode="auto">
          <a:xfrm>
            <a:off x="2971800" y="37338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5</a:t>
            </a:r>
          </a:p>
        </p:txBody>
      </p:sp>
      <p:sp>
        <p:nvSpPr>
          <p:cNvPr id="31753" name="Rectangle 12"/>
          <p:cNvSpPr>
            <a:spLocks noGrp="1" noChangeArrowheads="1"/>
          </p:cNvSpPr>
          <p:nvPr>
            <p:ph type="title"/>
          </p:nvPr>
        </p:nvSpPr>
        <p:spPr/>
        <p:txBody>
          <a:bodyPr/>
          <a:lstStyle/>
          <a:p>
            <a:pPr eaLnBrk="1" hangingPunct="1"/>
            <a:r>
              <a:rPr lang="en-US" altLang="en-US" smtClean="0"/>
              <a:t>Bully Algorithm </a:t>
            </a:r>
            <a:r>
              <a:rPr lang="en-US" altLang="en-US" baseline="-25000" smtClean="0"/>
              <a:t>(3)</a:t>
            </a:r>
          </a:p>
        </p:txBody>
      </p:sp>
      <p:sp>
        <p:nvSpPr>
          <p:cNvPr id="276493" name="Oval 13"/>
          <p:cNvSpPr>
            <a:spLocks noChangeArrowheads="1"/>
          </p:cNvSpPr>
          <p:nvPr/>
        </p:nvSpPr>
        <p:spPr bwMode="auto">
          <a:xfrm>
            <a:off x="3352800" y="24384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3</a:t>
            </a:r>
          </a:p>
        </p:txBody>
      </p:sp>
      <p:sp>
        <p:nvSpPr>
          <p:cNvPr id="276494" name="Oval 14"/>
          <p:cNvSpPr>
            <a:spLocks noChangeArrowheads="1"/>
          </p:cNvSpPr>
          <p:nvPr/>
        </p:nvSpPr>
        <p:spPr bwMode="auto">
          <a:xfrm>
            <a:off x="4914900" y="16764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2</a:t>
            </a:r>
          </a:p>
        </p:txBody>
      </p:sp>
      <p:sp>
        <p:nvSpPr>
          <p:cNvPr id="276495" name="Oval 15"/>
          <p:cNvSpPr>
            <a:spLocks noChangeArrowheads="1"/>
          </p:cNvSpPr>
          <p:nvPr/>
        </p:nvSpPr>
        <p:spPr bwMode="auto">
          <a:xfrm>
            <a:off x="6477000" y="48768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4</a:t>
            </a:r>
          </a:p>
        </p:txBody>
      </p:sp>
      <p:sp>
        <p:nvSpPr>
          <p:cNvPr id="276496" name="Oval 16"/>
          <p:cNvSpPr>
            <a:spLocks noChangeArrowheads="1"/>
          </p:cNvSpPr>
          <p:nvPr/>
        </p:nvSpPr>
        <p:spPr bwMode="auto">
          <a:xfrm>
            <a:off x="6858000" y="37338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7</a:t>
            </a:r>
          </a:p>
        </p:txBody>
      </p:sp>
      <p:sp>
        <p:nvSpPr>
          <p:cNvPr id="276498" name="Rectangle 18"/>
          <p:cNvSpPr>
            <a:spLocks noChangeArrowheads="1"/>
          </p:cNvSpPr>
          <p:nvPr/>
        </p:nvSpPr>
        <p:spPr bwMode="auto">
          <a:xfrm>
            <a:off x="4038600" y="3429001"/>
            <a:ext cx="2514600" cy="7016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Process 5 detects it first</a:t>
            </a:r>
            <a:endParaRPr lang="en-US" altLang="en-US" sz="2000" b="1" baseline="-25000"/>
          </a:p>
        </p:txBody>
      </p:sp>
      <p:grpSp>
        <p:nvGrpSpPr>
          <p:cNvPr id="3" name="Group 19"/>
          <p:cNvGrpSpPr>
            <a:grpSpLocks/>
          </p:cNvGrpSpPr>
          <p:nvPr/>
        </p:nvGrpSpPr>
        <p:grpSpPr bwMode="auto">
          <a:xfrm>
            <a:off x="3505200" y="2894014"/>
            <a:ext cx="3352800" cy="2822575"/>
            <a:chOff x="1248" y="1823"/>
            <a:chExt cx="2112" cy="1778"/>
          </a:xfrm>
        </p:grpSpPr>
        <p:cxnSp>
          <p:nvCxnSpPr>
            <p:cNvPr id="31788" name="AutoShape 20"/>
            <p:cNvCxnSpPr>
              <a:cxnSpLocks noChangeShapeType="1"/>
            </p:cNvCxnSpPr>
            <p:nvPr/>
          </p:nvCxnSpPr>
          <p:spPr bwMode="auto">
            <a:xfrm flipV="1">
              <a:off x="1248" y="1823"/>
              <a:ext cx="1921" cy="697"/>
            </a:xfrm>
            <a:prstGeom prst="straightConnector1">
              <a:avLst/>
            </a:prstGeom>
            <a:noFill/>
            <a:ln w="28575">
              <a:solidFill>
                <a:schemeClr val="tx1"/>
              </a:solidFill>
              <a:miter lim="800000"/>
              <a:headEnd/>
              <a:tailEnd type="triangle" w="sm" len="lg"/>
            </a:ln>
            <a:extLst>
              <a:ext uri="{909E8E84-426E-40DD-AFC4-6F175D3DCCD1}">
                <a14:hiddenFill xmlns:a14="http://schemas.microsoft.com/office/drawing/2010/main">
                  <a:noFill/>
                </a14:hiddenFill>
              </a:ext>
            </a:extLst>
          </p:spPr>
        </p:cxnSp>
        <p:cxnSp>
          <p:nvCxnSpPr>
            <p:cNvPr id="31789" name="AutoShape 21"/>
            <p:cNvCxnSpPr>
              <a:cxnSpLocks noChangeShapeType="1"/>
            </p:cNvCxnSpPr>
            <p:nvPr/>
          </p:nvCxnSpPr>
          <p:spPr bwMode="auto">
            <a:xfrm>
              <a:off x="1248" y="2520"/>
              <a:ext cx="2112" cy="0"/>
            </a:xfrm>
            <a:prstGeom prst="straightConnector1">
              <a:avLst/>
            </a:prstGeom>
            <a:noFill/>
            <a:ln w="28575">
              <a:solidFill>
                <a:schemeClr val="tx1"/>
              </a:solidFill>
              <a:miter lim="800000"/>
              <a:headEnd/>
              <a:tailEnd type="triangle" w="sm" len="lg"/>
            </a:ln>
            <a:extLst>
              <a:ext uri="{909E8E84-426E-40DD-AFC4-6F175D3DCCD1}">
                <a14:hiddenFill xmlns:a14="http://schemas.microsoft.com/office/drawing/2010/main">
                  <a:noFill/>
                </a14:hiddenFill>
              </a:ext>
            </a:extLst>
          </p:spPr>
        </p:cxnSp>
        <p:cxnSp>
          <p:nvCxnSpPr>
            <p:cNvPr id="31790" name="AutoShape 22"/>
            <p:cNvCxnSpPr>
              <a:cxnSpLocks noChangeShapeType="1"/>
            </p:cNvCxnSpPr>
            <p:nvPr/>
          </p:nvCxnSpPr>
          <p:spPr bwMode="auto">
            <a:xfrm>
              <a:off x="1248" y="2520"/>
              <a:ext cx="937" cy="1081"/>
            </a:xfrm>
            <a:prstGeom prst="straightConnector1">
              <a:avLst/>
            </a:prstGeom>
            <a:noFill/>
            <a:ln w="28575">
              <a:solidFill>
                <a:schemeClr val="tx1"/>
              </a:solidFill>
              <a:miter lim="800000"/>
              <a:headEnd/>
              <a:tailEnd type="triangle" w="sm" len="lg"/>
            </a:ln>
            <a:extLst>
              <a:ext uri="{909E8E84-426E-40DD-AFC4-6F175D3DCCD1}">
                <a14:hiddenFill xmlns:a14="http://schemas.microsoft.com/office/drawing/2010/main">
                  <a:noFill/>
                </a14:hiddenFill>
              </a:ext>
            </a:extLst>
          </p:spPr>
        </p:cxnSp>
        <p:sp>
          <p:nvSpPr>
            <p:cNvPr id="31791" name="Text Box 23"/>
            <p:cNvSpPr txBox="1">
              <a:spLocks noChangeArrowheads="1"/>
            </p:cNvSpPr>
            <p:nvPr/>
          </p:nvSpPr>
          <p:spPr bwMode="auto">
            <a:xfrm>
              <a:off x="2064" y="2304"/>
              <a:ext cx="7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Election</a:t>
              </a:r>
            </a:p>
          </p:txBody>
        </p:sp>
        <p:sp>
          <p:nvSpPr>
            <p:cNvPr id="31792" name="Text Box 24"/>
            <p:cNvSpPr txBox="1">
              <a:spLocks noChangeArrowheads="1"/>
            </p:cNvSpPr>
            <p:nvPr/>
          </p:nvSpPr>
          <p:spPr bwMode="auto">
            <a:xfrm rot="-1089355">
              <a:off x="1950" y="1910"/>
              <a:ext cx="7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Election</a:t>
              </a:r>
            </a:p>
          </p:txBody>
        </p:sp>
        <p:sp>
          <p:nvSpPr>
            <p:cNvPr id="31793" name="Text Box 25"/>
            <p:cNvSpPr txBox="1">
              <a:spLocks noChangeArrowheads="1"/>
            </p:cNvSpPr>
            <p:nvPr/>
          </p:nvSpPr>
          <p:spPr bwMode="auto">
            <a:xfrm rot="3002233">
              <a:off x="1536" y="2962"/>
              <a:ext cx="7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Election</a:t>
              </a:r>
            </a:p>
          </p:txBody>
        </p:sp>
      </p:grpSp>
      <p:grpSp>
        <p:nvGrpSpPr>
          <p:cNvPr id="4" name="Group 26"/>
          <p:cNvGrpSpPr>
            <a:grpSpLocks/>
          </p:cNvGrpSpPr>
          <p:nvPr/>
        </p:nvGrpSpPr>
        <p:grpSpPr bwMode="auto">
          <a:xfrm>
            <a:off x="3505200" y="2895601"/>
            <a:ext cx="3352800" cy="1160463"/>
            <a:chOff x="3648" y="864"/>
            <a:chExt cx="2112" cy="731"/>
          </a:xfrm>
        </p:grpSpPr>
        <p:cxnSp>
          <p:nvCxnSpPr>
            <p:cNvPr id="31784" name="AutoShape 27"/>
            <p:cNvCxnSpPr>
              <a:cxnSpLocks noChangeShapeType="1"/>
            </p:cNvCxnSpPr>
            <p:nvPr/>
          </p:nvCxnSpPr>
          <p:spPr bwMode="auto">
            <a:xfrm flipV="1">
              <a:off x="3648" y="864"/>
              <a:ext cx="1921" cy="648"/>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cxnSp>
          <p:nvCxnSpPr>
            <p:cNvPr id="31785" name="AutoShape 28"/>
            <p:cNvCxnSpPr>
              <a:cxnSpLocks noChangeShapeType="1"/>
            </p:cNvCxnSpPr>
            <p:nvPr/>
          </p:nvCxnSpPr>
          <p:spPr bwMode="auto">
            <a:xfrm>
              <a:off x="3648" y="1561"/>
              <a:ext cx="2112" cy="0"/>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sp>
          <p:nvSpPr>
            <p:cNvPr id="31786" name="Text Box 29"/>
            <p:cNvSpPr txBox="1">
              <a:spLocks noChangeArrowheads="1"/>
            </p:cNvSpPr>
            <p:nvPr/>
          </p:nvSpPr>
          <p:spPr bwMode="auto">
            <a:xfrm>
              <a:off x="4464" y="1345"/>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OK</a:t>
              </a:r>
            </a:p>
          </p:txBody>
        </p:sp>
        <p:sp>
          <p:nvSpPr>
            <p:cNvPr id="31787" name="Text Box 30"/>
            <p:cNvSpPr txBox="1">
              <a:spLocks noChangeArrowheads="1"/>
            </p:cNvSpPr>
            <p:nvPr/>
          </p:nvSpPr>
          <p:spPr bwMode="auto">
            <a:xfrm rot="-1089355">
              <a:off x="4396" y="960"/>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OK</a:t>
              </a:r>
            </a:p>
          </p:txBody>
        </p:sp>
      </p:grpSp>
      <p:sp>
        <p:nvSpPr>
          <p:cNvPr id="276511" name="Oval 31"/>
          <p:cNvSpPr>
            <a:spLocks noChangeArrowheads="1"/>
          </p:cNvSpPr>
          <p:nvPr/>
        </p:nvSpPr>
        <p:spPr bwMode="auto">
          <a:xfrm>
            <a:off x="4914900" y="5638800"/>
            <a:ext cx="533400" cy="533400"/>
          </a:xfrm>
          <a:prstGeom prst="ellipse">
            <a:avLst/>
          </a:prstGeom>
          <a:solidFill>
            <a:schemeClr va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8</a:t>
            </a:r>
          </a:p>
        </p:txBody>
      </p:sp>
      <p:grpSp>
        <p:nvGrpSpPr>
          <p:cNvPr id="5" name="Group 32"/>
          <p:cNvGrpSpPr>
            <a:grpSpLocks/>
          </p:cNvGrpSpPr>
          <p:nvPr/>
        </p:nvGrpSpPr>
        <p:grpSpPr bwMode="auto">
          <a:xfrm>
            <a:off x="6767514" y="2952750"/>
            <a:ext cx="471487" cy="781050"/>
            <a:chOff x="4887" y="1296"/>
            <a:chExt cx="297" cy="492"/>
          </a:xfrm>
        </p:grpSpPr>
        <p:cxnSp>
          <p:nvCxnSpPr>
            <p:cNvPr id="31782" name="AutoShape 33"/>
            <p:cNvCxnSpPr>
              <a:cxnSpLocks noChangeShapeType="1"/>
            </p:cNvCxnSpPr>
            <p:nvPr/>
          </p:nvCxnSpPr>
          <p:spPr bwMode="auto">
            <a:xfrm>
              <a:off x="4887" y="1308"/>
              <a:ext cx="240" cy="480"/>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sp>
          <p:nvSpPr>
            <p:cNvPr id="31783" name="Text Box 34"/>
            <p:cNvSpPr txBox="1">
              <a:spLocks noChangeArrowheads="1"/>
            </p:cNvSpPr>
            <p:nvPr/>
          </p:nvSpPr>
          <p:spPr bwMode="auto">
            <a:xfrm rot="3761478">
              <a:off x="4903" y="1346"/>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i="1"/>
                <a:t>OK</a:t>
              </a:r>
            </a:p>
          </p:txBody>
        </p:sp>
      </p:grpSp>
      <p:sp>
        <p:nvSpPr>
          <p:cNvPr id="276515" name="Oval 35"/>
          <p:cNvSpPr>
            <a:spLocks noChangeArrowheads="1"/>
          </p:cNvSpPr>
          <p:nvPr/>
        </p:nvSpPr>
        <p:spPr bwMode="auto">
          <a:xfrm>
            <a:off x="6477000" y="24384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6</a:t>
            </a:r>
          </a:p>
        </p:txBody>
      </p:sp>
      <p:grpSp>
        <p:nvGrpSpPr>
          <p:cNvPr id="6" name="Group 36"/>
          <p:cNvGrpSpPr>
            <a:grpSpLocks/>
          </p:cNvGrpSpPr>
          <p:nvPr/>
        </p:nvGrpSpPr>
        <p:grpSpPr bwMode="auto">
          <a:xfrm>
            <a:off x="3505200" y="2209800"/>
            <a:ext cx="3886200" cy="3506788"/>
            <a:chOff x="3312" y="384"/>
            <a:chExt cx="2448" cy="2209"/>
          </a:xfrm>
        </p:grpSpPr>
        <p:cxnSp>
          <p:nvCxnSpPr>
            <p:cNvPr id="31768" name="AutoShape 37"/>
            <p:cNvCxnSpPr>
              <a:cxnSpLocks noChangeShapeType="1"/>
            </p:cNvCxnSpPr>
            <p:nvPr/>
          </p:nvCxnSpPr>
          <p:spPr bwMode="auto">
            <a:xfrm>
              <a:off x="4368" y="384"/>
              <a:ext cx="1105" cy="1009"/>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sp>
          <p:nvSpPr>
            <p:cNvPr id="31769" name="Text Box 38"/>
            <p:cNvSpPr txBox="1">
              <a:spLocks noChangeArrowheads="1"/>
            </p:cNvSpPr>
            <p:nvPr/>
          </p:nvSpPr>
          <p:spPr bwMode="auto">
            <a:xfrm rot="2681470">
              <a:off x="4477" y="689"/>
              <a:ext cx="10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Coordinator</a:t>
              </a:r>
            </a:p>
          </p:txBody>
        </p:sp>
        <p:sp>
          <p:nvSpPr>
            <p:cNvPr id="31770" name="Text Box 39"/>
            <p:cNvSpPr txBox="1">
              <a:spLocks noChangeArrowheads="1"/>
            </p:cNvSpPr>
            <p:nvPr/>
          </p:nvSpPr>
          <p:spPr bwMode="auto">
            <a:xfrm rot="1175186">
              <a:off x="3922" y="897"/>
              <a:ext cx="10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Coordinator</a:t>
              </a:r>
            </a:p>
          </p:txBody>
        </p:sp>
        <p:cxnSp>
          <p:nvCxnSpPr>
            <p:cNvPr id="31771" name="AutoShape 40"/>
            <p:cNvCxnSpPr>
              <a:cxnSpLocks noChangeShapeType="1"/>
            </p:cNvCxnSpPr>
            <p:nvPr/>
          </p:nvCxnSpPr>
          <p:spPr bwMode="auto">
            <a:xfrm>
              <a:off x="3503" y="815"/>
              <a:ext cx="1921" cy="697"/>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sp>
          <p:nvSpPr>
            <p:cNvPr id="31772" name="Text Box 41"/>
            <p:cNvSpPr txBox="1">
              <a:spLocks noChangeArrowheads="1"/>
            </p:cNvSpPr>
            <p:nvPr/>
          </p:nvSpPr>
          <p:spPr bwMode="auto">
            <a:xfrm rot="-83942">
              <a:off x="3679" y="1296"/>
              <a:ext cx="10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Coordinator</a:t>
              </a:r>
            </a:p>
          </p:txBody>
        </p:sp>
        <p:cxnSp>
          <p:nvCxnSpPr>
            <p:cNvPr id="31773" name="AutoShape 42"/>
            <p:cNvCxnSpPr>
              <a:cxnSpLocks noChangeShapeType="1"/>
            </p:cNvCxnSpPr>
            <p:nvPr/>
          </p:nvCxnSpPr>
          <p:spPr bwMode="auto">
            <a:xfrm>
              <a:off x="3312" y="1512"/>
              <a:ext cx="2112" cy="0"/>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sp>
          <p:nvSpPr>
            <p:cNvPr id="31774" name="Text Box 43"/>
            <p:cNvSpPr txBox="1">
              <a:spLocks noChangeArrowheads="1"/>
            </p:cNvSpPr>
            <p:nvPr/>
          </p:nvSpPr>
          <p:spPr bwMode="auto">
            <a:xfrm rot="-1002755">
              <a:off x="3729" y="1789"/>
              <a:ext cx="10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Coordinator</a:t>
              </a:r>
            </a:p>
          </p:txBody>
        </p:sp>
        <p:cxnSp>
          <p:nvCxnSpPr>
            <p:cNvPr id="31775" name="AutoShape 44"/>
            <p:cNvCxnSpPr>
              <a:cxnSpLocks noChangeShapeType="1"/>
            </p:cNvCxnSpPr>
            <p:nvPr/>
          </p:nvCxnSpPr>
          <p:spPr bwMode="auto">
            <a:xfrm flipV="1">
              <a:off x="3552" y="1631"/>
              <a:ext cx="1921" cy="601"/>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sp>
          <p:nvSpPr>
            <p:cNvPr id="31776" name="Text Box 45"/>
            <p:cNvSpPr txBox="1">
              <a:spLocks noChangeArrowheads="1"/>
            </p:cNvSpPr>
            <p:nvPr/>
          </p:nvSpPr>
          <p:spPr bwMode="auto">
            <a:xfrm rot="-2687128">
              <a:off x="4237" y="2085"/>
              <a:ext cx="10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Coordinator</a:t>
              </a:r>
            </a:p>
          </p:txBody>
        </p:sp>
        <p:cxnSp>
          <p:nvCxnSpPr>
            <p:cNvPr id="31777" name="AutoShape 46"/>
            <p:cNvCxnSpPr>
              <a:cxnSpLocks noChangeShapeType="1"/>
            </p:cNvCxnSpPr>
            <p:nvPr/>
          </p:nvCxnSpPr>
          <p:spPr bwMode="auto">
            <a:xfrm flipV="1">
              <a:off x="4487" y="1631"/>
              <a:ext cx="986" cy="962"/>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cxnSp>
          <p:nvCxnSpPr>
            <p:cNvPr id="31778" name="AutoShape 47"/>
            <p:cNvCxnSpPr>
              <a:cxnSpLocks noChangeShapeType="1"/>
            </p:cNvCxnSpPr>
            <p:nvPr/>
          </p:nvCxnSpPr>
          <p:spPr bwMode="auto">
            <a:xfrm flipV="1">
              <a:off x="5352" y="1680"/>
              <a:ext cx="240" cy="384"/>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sp>
          <p:nvSpPr>
            <p:cNvPr id="31779" name="Text Box 48"/>
            <p:cNvSpPr txBox="1">
              <a:spLocks noChangeArrowheads="1"/>
            </p:cNvSpPr>
            <p:nvPr/>
          </p:nvSpPr>
          <p:spPr bwMode="auto">
            <a:xfrm rot="-3750623">
              <a:off x="5319" y="1775"/>
              <a:ext cx="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t>Coord.</a:t>
              </a:r>
            </a:p>
          </p:txBody>
        </p:sp>
        <p:cxnSp>
          <p:nvCxnSpPr>
            <p:cNvPr id="31780" name="AutoShape 49"/>
            <p:cNvCxnSpPr>
              <a:cxnSpLocks noChangeShapeType="1"/>
            </p:cNvCxnSpPr>
            <p:nvPr/>
          </p:nvCxnSpPr>
          <p:spPr bwMode="auto">
            <a:xfrm>
              <a:off x="5351" y="852"/>
              <a:ext cx="240" cy="480"/>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sp>
          <p:nvSpPr>
            <p:cNvPr id="31781" name="Text Box 50"/>
            <p:cNvSpPr txBox="1">
              <a:spLocks noChangeArrowheads="1"/>
            </p:cNvSpPr>
            <p:nvPr/>
          </p:nvSpPr>
          <p:spPr bwMode="auto">
            <a:xfrm rot="3761478">
              <a:off x="5346" y="1034"/>
              <a:ext cx="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i="1"/>
                <a:t>Coord.</a:t>
              </a:r>
            </a:p>
          </p:txBody>
        </p:sp>
      </p:grpSp>
      <p:sp>
        <p:nvSpPr>
          <p:cNvPr id="276531" name="Oval 51"/>
          <p:cNvSpPr>
            <a:spLocks noChangeArrowheads="1"/>
          </p:cNvSpPr>
          <p:nvPr/>
        </p:nvSpPr>
        <p:spPr bwMode="auto">
          <a:xfrm>
            <a:off x="6858000" y="3733800"/>
            <a:ext cx="533400" cy="533400"/>
          </a:xfrm>
          <a:prstGeom prst="ellipse">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7</a:t>
            </a:r>
          </a:p>
        </p:txBody>
      </p:sp>
      <p:sp>
        <p:nvSpPr>
          <p:cNvPr id="276532" name="Rectangle 52"/>
          <p:cNvSpPr>
            <a:spLocks noChangeArrowheads="1"/>
          </p:cNvSpPr>
          <p:nvPr/>
        </p:nvSpPr>
        <p:spPr bwMode="auto">
          <a:xfrm>
            <a:off x="7516814" y="3810001"/>
            <a:ext cx="2230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New Coordinator</a:t>
            </a:r>
            <a:endParaRPr lang="en-US" altLang="en-US" sz="2000" b="1" baseline="-25000"/>
          </a:p>
        </p:txBody>
      </p:sp>
      <p:sp>
        <p:nvSpPr>
          <p:cNvPr id="276534" name="Rectangle 54"/>
          <p:cNvSpPr>
            <a:spLocks noChangeArrowheads="1"/>
          </p:cNvSpPr>
          <p:nvPr/>
        </p:nvSpPr>
        <p:spPr bwMode="auto">
          <a:xfrm>
            <a:off x="5791200" y="5715000"/>
            <a:ext cx="2895600" cy="381000"/>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5590668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76494"/>
                                        </p:tgtEl>
                                        <p:attrNameLst>
                                          <p:attrName>style.visibility</p:attrName>
                                        </p:attrNameLst>
                                      </p:cBhvr>
                                      <p:to>
                                        <p:strVal val="visible"/>
                                      </p:to>
                                    </p:set>
                                    <p:animEffect transition="in" filter="box(out)">
                                      <p:cBhvr>
                                        <p:cTn id="7" dur="500"/>
                                        <p:tgtEl>
                                          <p:spTgt spid="276494"/>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76515"/>
                                        </p:tgtEl>
                                        <p:attrNameLst>
                                          <p:attrName>style.visibility</p:attrName>
                                        </p:attrNameLst>
                                      </p:cBhvr>
                                      <p:to>
                                        <p:strVal val="visible"/>
                                      </p:to>
                                    </p:set>
                                    <p:animEffect transition="in" filter="box(out)">
                                      <p:cBhvr>
                                        <p:cTn id="11" dur="500"/>
                                        <p:tgtEl>
                                          <p:spTgt spid="276515"/>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276496"/>
                                        </p:tgtEl>
                                        <p:attrNameLst>
                                          <p:attrName>style.visibility</p:attrName>
                                        </p:attrNameLst>
                                      </p:cBhvr>
                                      <p:to>
                                        <p:strVal val="visible"/>
                                      </p:to>
                                    </p:set>
                                    <p:animEffect transition="in" filter="box(out)">
                                      <p:cBhvr>
                                        <p:cTn id="15" dur="500"/>
                                        <p:tgtEl>
                                          <p:spTgt spid="276496"/>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276495"/>
                                        </p:tgtEl>
                                        <p:attrNameLst>
                                          <p:attrName>style.visibility</p:attrName>
                                        </p:attrNameLst>
                                      </p:cBhvr>
                                      <p:to>
                                        <p:strVal val="visible"/>
                                      </p:to>
                                    </p:set>
                                    <p:animEffect transition="in" filter="box(out)">
                                      <p:cBhvr>
                                        <p:cTn id="19" dur="500"/>
                                        <p:tgtEl>
                                          <p:spTgt spid="276495"/>
                                        </p:tgtEl>
                                      </p:cBhvr>
                                    </p:animEffect>
                                  </p:childTnLst>
                                </p:cTn>
                              </p:par>
                            </p:childTnLst>
                          </p:cTn>
                        </p:par>
                        <p:par>
                          <p:cTn id="20" fill="hold" nodeType="afterGroup">
                            <p:stCondLst>
                              <p:cond delay="2000"/>
                            </p:stCondLst>
                            <p:childTnLst>
                              <p:par>
                                <p:cTn id="21" presetID="4" presetClass="entr" presetSubtype="32" fill="hold" grpId="0" nodeType="afterEffect">
                                  <p:stCondLst>
                                    <p:cond delay="0"/>
                                  </p:stCondLst>
                                  <p:childTnLst>
                                    <p:set>
                                      <p:cBhvr>
                                        <p:cTn id="22" dur="1" fill="hold">
                                          <p:stCondLst>
                                            <p:cond delay="0"/>
                                          </p:stCondLst>
                                        </p:cTn>
                                        <p:tgtEl>
                                          <p:spTgt spid="276489"/>
                                        </p:tgtEl>
                                        <p:attrNameLst>
                                          <p:attrName>style.visibility</p:attrName>
                                        </p:attrNameLst>
                                      </p:cBhvr>
                                      <p:to>
                                        <p:strVal val="visible"/>
                                      </p:to>
                                    </p:set>
                                    <p:animEffect transition="in" filter="box(out)">
                                      <p:cBhvr>
                                        <p:cTn id="23" dur="500"/>
                                        <p:tgtEl>
                                          <p:spTgt spid="276489"/>
                                        </p:tgtEl>
                                      </p:cBhvr>
                                    </p:animEffect>
                                  </p:childTnLst>
                                </p:cTn>
                              </p:par>
                            </p:childTnLst>
                          </p:cTn>
                        </p:par>
                        <p:par>
                          <p:cTn id="24" fill="hold" nodeType="afterGroup">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276490"/>
                                        </p:tgtEl>
                                        <p:attrNameLst>
                                          <p:attrName>style.visibility</p:attrName>
                                        </p:attrNameLst>
                                      </p:cBhvr>
                                      <p:to>
                                        <p:strVal val="visible"/>
                                      </p:to>
                                    </p:set>
                                    <p:animEffect transition="in" filter="box(out)">
                                      <p:cBhvr>
                                        <p:cTn id="27" dur="500"/>
                                        <p:tgtEl>
                                          <p:spTgt spid="276490"/>
                                        </p:tgtEl>
                                      </p:cBhvr>
                                    </p:animEffect>
                                  </p:childTnLst>
                                </p:cTn>
                              </p:par>
                            </p:childTnLst>
                          </p:cTn>
                        </p:par>
                        <p:par>
                          <p:cTn id="28" fill="hold" nodeType="afterGroup">
                            <p:stCondLst>
                              <p:cond delay="3000"/>
                            </p:stCondLst>
                            <p:childTnLst>
                              <p:par>
                                <p:cTn id="29" presetID="4" presetClass="entr" presetSubtype="32" fill="hold" grpId="0" nodeType="afterEffect">
                                  <p:stCondLst>
                                    <p:cond delay="0"/>
                                  </p:stCondLst>
                                  <p:childTnLst>
                                    <p:set>
                                      <p:cBhvr>
                                        <p:cTn id="30" dur="1" fill="hold">
                                          <p:stCondLst>
                                            <p:cond delay="0"/>
                                          </p:stCondLst>
                                        </p:cTn>
                                        <p:tgtEl>
                                          <p:spTgt spid="276491"/>
                                        </p:tgtEl>
                                        <p:attrNameLst>
                                          <p:attrName>style.visibility</p:attrName>
                                        </p:attrNameLst>
                                      </p:cBhvr>
                                      <p:to>
                                        <p:strVal val="visible"/>
                                      </p:to>
                                    </p:set>
                                    <p:animEffect transition="in" filter="box(out)">
                                      <p:cBhvr>
                                        <p:cTn id="31" dur="500"/>
                                        <p:tgtEl>
                                          <p:spTgt spid="276491"/>
                                        </p:tgtEl>
                                      </p:cBhvr>
                                    </p:animEffect>
                                  </p:childTnLst>
                                </p:cTn>
                              </p:par>
                            </p:childTnLst>
                          </p:cTn>
                        </p:par>
                        <p:par>
                          <p:cTn id="32" fill="hold" nodeType="afterGroup">
                            <p:stCondLst>
                              <p:cond delay="3500"/>
                            </p:stCondLst>
                            <p:childTnLst>
                              <p:par>
                                <p:cTn id="33" presetID="4" presetClass="entr" presetSubtype="32" fill="hold" grpId="0" nodeType="afterEffect">
                                  <p:stCondLst>
                                    <p:cond delay="0"/>
                                  </p:stCondLst>
                                  <p:childTnLst>
                                    <p:set>
                                      <p:cBhvr>
                                        <p:cTn id="34" dur="1" fill="hold">
                                          <p:stCondLst>
                                            <p:cond delay="0"/>
                                          </p:stCondLst>
                                        </p:cTn>
                                        <p:tgtEl>
                                          <p:spTgt spid="276493"/>
                                        </p:tgtEl>
                                        <p:attrNameLst>
                                          <p:attrName>style.visibility</p:attrName>
                                        </p:attrNameLst>
                                      </p:cBhvr>
                                      <p:to>
                                        <p:strVal val="visible"/>
                                      </p:to>
                                    </p:set>
                                    <p:animEffect transition="in" filter="box(out)">
                                      <p:cBhvr>
                                        <p:cTn id="35" dur="500"/>
                                        <p:tgtEl>
                                          <p:spTgt spid="276493"/>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76497"/>
                                        </p:tgtEl>
                                        <p:attrNameLst>
                                          <p:attrName>style.visibility</p:attrName>
                                        </p:attrNameLst>
                                      </p:cBhvr>
                                      <p:to>
                                        <p:strVal val="visible"/>
                                      </p:to>
                                    </p:set>
                                    <p:animEffect transition="in" filter="wipe(left)">
                                      <p:cBhvr>
                                        <p:cTn id="39" dur="500"/>
                                        <p:tgtEl>
                                          <p:spTgt spid="27649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276511"/>
                                        </p:tgtEl>
                                        <p:attrNameLst>
                                          <p:attrName>style.visibility</p:attrName>
                                        </p:attrNameLst>
                                      </p:cBhvr>
                                      <p:to>
                                        <p:strVal val="visible"/>
                                      </p:to>
                                    </p:set>
                                    <p:animEffect transition="in" filter="box(out)">
                                      <p:cBhvr>
                                        <p:cTn id="44" dur="500"/>
                                        <p:tgtEl>
                                          <p:spTgt spid="276511"/>
                                        </p:tgtEl>
                                      </p:cBhvr>
                                    </p:animEffec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76533"/>
                                        </p:tgtEl>
                                        <p:attrNameLst>
                                          <p:attrName>style.visibility</p:attrName>
                                        </p:attrNameLst>
                                      </p:cBhvr>
                                      <p:to>
                                        <p:strVal val="visible"/>
                                      </p:to>
                                    </p:set>
                                    <p:animEffect transition="in" filter="wipe(left)">
                                      <p:cBhvr>
                                        <p:cTn id="48" dur="500"/>
                                        <p:tgtEl>
                                          <p:spTgt spid="276533"/>
                                        </p:tgtEl>
                                      </p:cBhvr>
                                    </p:animEffect>
                                  </p:childTnLst>
                                </p:cTn>
                              </p:par>
                            </p:childTnLst>
                          </p:cTn>
                        </p:par>
                        <p:par>
                          <p:cTn id="49" fill="hold" nodeType="afterGroup">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276498"/>
                                        </p:tgtEl>
                                        <p:attrNameLst>
                                          <p:attrName>style.visibility</p:attrName>
                                        </p:attrNameLst>
                                      </p:cBhvr>
                                      <p:to>
                                        <p:strVal val="visible"/>
                                      </p:to>
                                    </p:set>
                                    <p:animEffect transition="in" filter="wipe(left)">
                                      <p:cBhvr>
                                        <p:cTn id="52" dur="500"/>
                                        <p:tgtEl>
                                          <p:spTgt spid="276498"/>
                                        </p:tgtEl>
                                      </p:cBhvr>
                                    </p:animEffect>
                                  </p:childTnLst>
                                  <p:subTnLst>
                                    <p:set>
                                      <p:cBhvr override="childStyle">
                                        <p:cTn dur="1" fill="hold" display="0" masterRel="nextClick" afterEffect="1"/>
                                        <p:tgtEl>
                                          <p:spTgt spid="276498"/>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left)">
                                      <p:cBhvr>
                                        <p:cTn id="5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right)">
                                      <p:cBhvr>
                                        <p:cTn id="6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up)">
                                      <p:cBhvr>
                                        <p:cTn id="6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down)">
                                      <p:cBhvr>
                                        <p:cTn id="7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2"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right)">
                                      <p:cBhvr>
                                        <p:cTn id="7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276534"/>
                                        </p:tgtEl>
                                        <p:attrNameLst>
                                          <p:attrName>style.visibility</p:attrName>
                                        </p:attrNameLst>
                                      </p:cBhvr>
                                      <p:to>
                                        <p:strVal val="visible"/>
                                      </p:to>
                                    </p:set>
                                    <p:animEffect transition="in" filter="checkerboard(across)">
                                      <p:cBhvr>
                                        <p:cTn id="82" dur="500"/>
                                        <p:tgtEl>
                                          <p:spTgt spid="276534"/>
                                        </p:tgtEl>
                                      </p:cBhvr>
                                    </p:animEffect>
                                  </p:childTnLst>
                                </p:cTn>
                              </p:par>
                            </p:childTnLst>
                          </p:cTn>
                        </p:par>
                        <p:par>
                          <p:cTn id="83" fill="hold" nodeType="afterGroup">
                            <p:stCondLst>
                              <p:cond delay="500"/>
                            </p:stCondLst>
                            <p:childTnLst>
                              <p:par>
                                <p:cTn id="84" presetID="4" presetClass="entr" presetSubtype="32" fill="hold" grpId="0" nodeType="afterEffect">
                                  <p:stCondLst>
                                    <p:cond delay="0"/>
                                  </p:stCondLst>
                                  <p:childTnLst>
                                    <p:set>
                                      <p:cBhvr>
                                        <p:cTn id="85" dur="1" fill="hold">
                                          <p:stCondLst>
                                            <p:cond delay="0"/>
                                          </p:stCondLst>
                                        </p:cTn>
                                        <p:tgtEl>
                                          <p:spTgt spid="276531"/>
                                        </p:tgtEl>
                                        <p:attrNameLst>
                                          <p:attrName>style.visibility</p:attrName>
                                        </p:attrNameLst>
                                      </p:cBhvr>
                                      <p:to>
                                        <p:strVal val="visible"/>
                                      </p:to>
                                    </p:set>
                                    <p:animEffect transition="in" filter="box(out)">
                                      <p:cBhvr>
                                        <p:cTn id="86" dur="500"/>
                                        <p:tgtEl>
                                          <p:spTgt spid="276531"/>
                                        </p:tgtEl>
                                      </p:cBhvr>
                                    </p:animEffect>
                                  </p:childTnLst>
                                </p:cTn>
                              </p:par>
                            </p:childTnLst>
                          </p:cTn>
                        </p:par>
                        <p:par>
                          <p:cTn id="87" fill="hold" nodeType="afterGroup">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276532"/>
                                        </p:tgtEl>
                                        <p:attrNameLst>
                                          <p:attrName>style.visibility</p:attrName>
                                        </p:attrNameLst>
                                      </p:cBhvr>
                                      <p:to>
                                        <p:strVal val="visible"/>
                                      </p:to>
                                    </p:set>
                                    <p:animEffect transition="in" filter="wipe(left)">
                                      <p:cBhvr>
                                        <p:cTn id="90" dur="500"/>
                                        <p:tgtEl>
                                          <p:spTgt spid="276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7" grpId="0" autoUpdateAnimBg="0"/>
      <p:bldP spid="276533" grpId="0" autoUpdateAnimBg="0"/>
      <p:bldP spid="276489" grpId="0" animBg="1" autoUpdateAnimBg="0"/>
      <p:bldP spid="276490" grpId="0" animBg="1" autoUpdateAnimBg="0"/>
      <p:bldP spid="276491" grpId="0" animBg="1" autoUpdateAnimBg="0"/>
      <p:bldP spid="276493" grpId="0" animBg="1" autoUpdateAnimBg="0"/>
      <p:bldP spid="276494" grpId="0" animBg="1" autoUpdateAnimBg="0"/>
      <p:bldP spid="276495" grpId="0" animBg="1" autoUpdateAnimBg="0"/>
      <p:bldP spid="276496" grpId="0" animBg="1" autoUpdateAnimBg="0"/>
      <p:bldP spid="276498" grpId="0" animBg="1" autoUpdateAnimBg="0"/>
      <p:bldP spid="276511" grpId="0" animBg="1" autoUpdateAnimBg="0"/>
      <p:bldP spid="276515" grpId="0" animBg="1" autoUpdateAnimBg="0"/>
      <p:bldP spid="276531" grpId="0" animBg="1" autoUpdateAnimBg="0"/>
      <p:bldP spid="276532" grpId="0" autoUpdateAnimBg="0"/>
      <p:bldP spid="27653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7B64301-7F3D-4DDF-86ED-ECF7F412E59D}" type="slidenum">
              <a:rPr lang="fr-FR" altLang="en-US" sz="1400"/>
              <a:pPr eaLnBrk="1" hangingPunct="1"/>
              <a:t>5</a:t>
            </a:fld>
            <a:endParaRPr lang="fr-FR" altLang="en-US" sz="1400"/>
          </a:p>
        </p:txBody>
      </p:sp>
      <p:sp>
        <p:nvSpPr>
          <p:cNvPr id="112669" name="Rectangle 1053"/>
          <p:cNvSpPr>
            <a:spLocks noChangeArrowheads="1"/>
          </p:cNvSpPr>
          <p:nvPr/>
        </p:nvSpPr>
        <p:spPr bwMode="auto">
          <a:xfrm>
            <a:off x="2286000" y="2554289"/>
            <a:ext cx="77724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folHlink"/>
              </a:buClr>
              <a:buSzPct val="60000"/>
              <a:buFont typeface="Wingdings" panose="05000000000000000000" pitchFamily="2" charset="2"/>
              <a:buChar char="n"/>
            </a:pPr>
            <a:r>
              <a:rPr lang="en-US" altLang="en-US"/>
              <a:t>Processes independent from each other</a:t>
            </a:r>
            <a:endParaRPr lang="en-US" altLang="en-US" sz="1800"/>
          </a:p>
        </p:txBody>
      </p:sp>
      <p:sp>
        <p:nvSpPr>
          <p:cNvPr id="112655" name="Rectangle 1039"/>
          <p:cNvSpPr>
            <a:spLocks noGrp="1" noChangeArrowheads="1"/>
          </p:cNvSpPr>
          <p:nvPr>
            <p:ph type="body" idx="1"/>
          </p:nvPr>
        </p:nvSpPr>
        <p:spPr>
          <a:xfrm>
            <a:off x="2286000" y="1804989"/>
            <a:ext cx="7772400" cy="769937"/>
          </a:xfrm>
        </p:spPr>
        <p:txBody>
          <a:bodyPr>
            <a:normAutofit/>
          </a:bodyPr>
          <a:lstStyle/>
          <a:p>
            <a:pPr eaLnBrk="1" hangingPunct="1">
              <a:lnSpc>
                <a:spcPct val="90000"/>
              </a:lnSpc>
              <a:spcBef>
                <a:spcPct val="0"/>
              </a:spcBef>
            </a:pPr>
            <a:r>
              <a:rPr lang="en-US" altLang="en-US" sz="2400" b="1" dirty="0" smtClean="0"/>
              <a:t>Each pair of processes is connected by reliable channels</a:t>
            </a:r>
            <a:endParaRPr lang="en-US" altLang="en-US" sz="2400" b="1" dirty="0"/>
          </a:p>
        </p:txBody>
      </p:sp>
      <p:graphicFrame>
        <p:nvGraphicFramePr>
          <p:cNvPr id="112673" name="Object 1057"/>
          <p:cNvGraphicFramePr>
            <a:graphicFrameLocks noChangeAspect="1"/>
          </p:cNvGraphicFramePr>
          <p:nvPr>
            <p:extLst>
              <p:ext uri="{D42A27DB-BD31-4B8C-83A1-F6EECF244321}">
                <p14:modId xmlns:p14="http://schemas.microsoft.com/office/powerpoint/2010/main" val="301593505"/>
              </p:ext>
            </p:extLst>
          </p:nvPr>
        </p:nvGraphicFramePr>
        <p:xfrm>
          <a:off x="7694591" y="3571874"/>
          <a:ext cx="3553671" cy="2308226"/>
        </p:xfrm>
        <a:graphic>
          <a:graphicData uri="http://schemas.openxmlformats.org/presentationml/2006/ole">
            <mc:AlternateContent xmlns:mc="http://schemas.openxmlformats.org/markup-compatibility/2006">
              <mc:Choice xmlns:v="urn:schemas-microsoft-com:vml" Requires="v">
                <p:oleObj spid="_x0000_s1093" name="Bitmap Image" r:id="rId3" imgW="2610214" imgH="1695687" progId="PBrush">
                  <p:embed/>
                </p:oleObj>
              </mc:Choice>
              <mc:Fallback>
                <p:oleObj name="Bitmap Image" r:id="rId3" imgW="2610214" imgH="1695687" progId="PBrush">
                  <p:embed/>
                  <p:pic>
                    <p:nvPicPr>
                      <p:cNvPr id="112673" name="Object 10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4591" y="3571874"/>
                        <a:ext cx="3553671" cy="2308226"/>
                      </a:xfrm>
                      <a:prstGeom prst="rect">
                        <a:avLst/>
                      </a:prstGeom>
                      <a:noFill/>
                      <a:ln>
                        <a:noFill/>
                      </a:ln>
                      <a:effectLst/>
                    </p:spPr>
                  </p:pic>
                </p:oleObj>
              </mc:Fallback>
            </mc:AlternateContent>
          </a:graphicData>
        </a:graphic>
      </p:graphicFrame>
      <p:sp>
        <p:nvSpPr>
          <p:cNvPr id="112642" name="Rectangle 1026"/>
          <p:cNvSpPr>
            <a:spLocks noGrp="1" noChangeArrowheads="1"/>
          </p:cNvSpPr>
          <p:nvPr>
            <p:ph type="title"/>
          </p:nvPr>
        </p:nvSpPr>
        <p:spPr/>
        <p:txBody>
          <a:bodyPr/>
          <a:lstStyle/>
          <a:p>
            <a:r>
              <a:rPr lang="en-US" altLang="en-US" dirty="0"/>
              <a:t>Failure assumptions and failure detectors</a:t>
            </a:r>
            <a:endParaRPr lang="en-US" altLang="en-US" dirty="0" smtClean="0"/>
          </a:p>
        </p:txBody>
      </p:sp>
      <p:sp>
        <p:nvSpPr>
          <p:cNvPr id="112670" name="Rectangle 1054"/>
          <p:cNvSpPr>
            <a:spLocks noChangeArrowheads="1"/>
          </p:cNvSpPr>
          <p:nvPr/>
        </p:nvSpPr>
        <p:spPr bwMode="auto">
          <a:xfrm>
            <a:off x="2285999" y="3189288"/>
            <a:ext cx="459812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folHlink"/>
              </a:buClr>
              <a:buSzPct val="60000"/>
              <a:buFont typeface="Wingdings" panose="05000000000000000000" pitchFamily="2" charset="2"/>
              <a:buChar char="n"/>
            </a:pPr>
            <a:r>
              <a:rPr lang="en-US" altLang="en-US" dirty="0" smtClean="0"/>
              <a:t>Network: don’t </a:t>
            </a:r>
            <a:r>
              <a:rPr lang="en-US" altLang="en-US" dirty="0"/>
              <a:t>disconnect</a:t>
            </a:r>
          </a:p>
          <a:p>
            <a:pPr algn="just" eaLnBrk="1" hangingPunct="1">
              <a:buClr>
                <a:schemeClr val="folHlink"/>
              </a:buClr>
              <a:buSzPct val="60000"/>
              <a:buFont typeface="Wingdings" panose="05000000000000000000" pitchFamily="2" charset="2"/>
              <a:buChar char="n"/>
            </a:pPr>
            <a:endParaRPr lang="en-US" altLang="en-US" sz="1800" dirty="0"/>
          </a:p>
        </p:txBody>
      </p:sp>
      <p:sp>
        <p:nvSpPr>
          <p:cNvPr id="112671" name="Rectangle 1055"/>
          <p:cNvSpPr>
            <a:spLocks noChangeArrowheads="1"/>
          </p:cNvSpPr>
          <p:nvPr/>
        </p:nvSpPr>
        <p:spPr bwMode="auto">
          <a:xfrm>
            <a:off x="2156226" y="4100513"/>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folHlink"/>
              </a:buClr>
              <a:buSzPct val="60000"/>
              <a:buFont typeface="Wingdings" panose="05000000000000000000" pitchFamily="2" charset="2"/>
              <a:buChar char="n"/>
            </a:pPr>
            <a:r>
              <a:rPr lang="en-US" altLang="en-US" dirty="0"/>
              <a:t>Processes fail only by crashing</a:t>
            </a:r>
          </a:p>
        </p:txBody>
      </p:sp>
      <p:sp>
        <p:nvSpPr>
          <p:cNvPr id="112672" name="Rectangle 1056"/>
          <p:cNvSpPr>
            <a:spLocks noChangeArrowheads="1"/>
          </p:cNvSpPr>
          <p:nvPr/>
        </p:nvSpPr>
        <p:spPr bwMode="auto">
          <a:xfrm>
            <a:off x="2156226" y="4990306"/>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folHlink"/>
              </a:buClr>
              <a:buSzPct val="60000"/>
              <a:buFont typeface="Wingdings" panose="05000000000000000000" pitchFamily="2" charset="2"/>
              <a:buChar char="n"/>
            </a:pPr>
            <a:r>
              <a:rPr lang="en-US" altLang="en-US" dirty="0"/>
              <a:t>Local failure detector</a:t>
            </a:r>
          </a:p>
        </p:txBody>
      </p:sp>
    </p:spTree>
    <p:extLst>
      <p:ext uri="{BB962C8B-B14F-4D97-AF65-F5344CB8AC3E}">
        <p14:creationId xmlns:p14="http://schemas.microsoft.com/office/powerpoint/2010/main" val="29110082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wipe(left)">
                                      <p:cBhvr>
                                        <p:cTn id="7" dur="500"/>
                                        <p:tgtEl>
                                          <p:spTgt spid="11264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2655">
                                            <p:txEl>
                                              <p:pRg st="0" end="0"/>
                                            </p:txEl>
                                          </p:spTgt>
                                        </p:tgtEl>
                                        <p:attrNameLst>
                                          <p:attrName>style.visibility</p:attrName>
                                        </p:attrNameLst>
                                      </p:cBhvr>
                                      <p:to>
                                        <p:strVal val="visible"/>
                                      </p:to>
                                    </p:set>
                                    <p:animEffect transition="in" filter="wipe(left)">
                                      <p:cBhvr>
                                        <p:cTn id="11" dur="500"/>
                                        <p:tgtEl>
                                          <p:spTgt spid="112655">
                                            <p:txEl>
                                              <p:pRg st="0" end="0"/>
                                            </p:txEl>
                                          </p:spTgt>
                                        </p:tgtEl>
                                      </p:cBhvr>
                                    </p:animEffect>
                                  </p:childTnLst>
                                  <p:subTnLst>
                                    <p:animClr clrSpc="rgb" dir="cw">
                                      <p:cBhvr override="childStyle">
                                        <p:cTn dur="1" fill="hold" display="0" masterRel="nextClick" afterEffect="1"/>
                                        <p:tgtEl>
                                          <p:spTgt spid="112655">
                                            <p:txEl>
                                              <p:pRg st="0" end="0"/>
                                            </p:txEl>
                                          </p:spTgt>
                                        </p:tgtEl>
                                        <p:attrNameLst>
                                          <p:attrName>ppt_c</p:attrName>
                                        </p:attrNameLst>
                                      </p:cBhvr>
                                      <p:to>
                                        <a:srgbClr val="777777"/>
                                      </p:to>
                                    </p:animClr>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2669">
                                            <p:txEl>
                                              <p:pRg st="0" end="0"/>
                                            </p:txEl>
                                          </p:spTgt>
                                        </p:tgtEl>
                                        <p:attrNameLst>
                                          <p:attrName>style.visibility</p:attrName>
                                        </p:attrNameLst>
                                      </p:cBhvr>
                                      <p:to>
                                        <p:strVal val="visible"/>
                                      </p:to>
                                    </p:set>
                                    <p:animEffect transition="in" filter="wipe(left)">
                                      <p:cBhvr>
                                        <p:cTn id="16" dur="500"/>
                                        <p:tgtEl>
                                          <p:spTgt spid="112669">
                                            <p:txEl>
                                              <p:pRg st="0" end="0"/>
                                            </p:txEl>
                                          </p:spTgt>
                                        </p:tgtEl>
                                      </p:cBhvr>
                                    </p:animEffect>
                                  </p:childTnLst>
                                  <p:subTnLst>
                                    <p:animClr clrSpc="rgb" dir="cw">
                                      <p:cBhvr override="childStyle">
                                        <p:cTn dur="1" fill="hold" display="0" masterRel="nextClick" afterEffect="1"/>
                                        <p:tgtEl>
                                          <p:spTgt spid="112669">
                                            <p:txEl>
                                              <p:pRg st="0" end="0"/>
                                            </p:txEl>
                                          </p:spTgt>
                                        </p:tgtEl>
                                        <p:attrNameLst>
                                          <p:attrName>ppt_c</p:attrName>
                                        </p:attrNameLst>
                                      </p:cBhvr>
                                      <p:to>
                                        <a:srgbClr val="777777"/>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2670">
                                            <p:txEl>
                                              <p:pRg st="0" end="0"/>
                                            </p:txEl>
                                          </p:spTgt>
                                        </p:tgtEl>
                                        <p:attrNameLst>
                                          <p:attrName>style.visibility</p:attrName>
                                        </p:attrNameLst>
                                      </p:cBhvr>
                                      <p:to>
                                        <p:strVal val="visible"/>
                                      </p:to>
                                    </p:set>
                                    <p:animEffect transition="in" filter="wipe(left)">
                                      <p:cBhvr>
                                        <p:cTn id="21" dur="500"/>
                                        <p:tgtEl>
                                          <p:spTgt spid="112670">
                                            <p:txEl>
                                              <p:pRg st="0" end="0"/>
                                            </p:txEl>
                                          </p:spTgt>
                                        </p:tgtEl>
                                      </p:cBhvr>
                                    </p:animEffect>
                                  </p:childTnLst>
                                  <p:subTnLst>
                                    <p:animClr clrSpc="rgb" dir="cw">
                                      <p:cBhvr override="childStyle">
                                        <p:cTn dur="1" fill="hold" display="0" masterRel="nextClick" afterEffect="1"/>
                                        <p:tgtEl>
                                          <p:spTgt spid="112670">
                                            <p:txEl>
                                              <p:pRg st="0" end="0"/>
                                            </p:txEl>
                                          </p:spTgt>
                                        </p:tgtEl>
                                        <p:attrNameLst>
                                          <p:attrName>ppt_c</p:attrName>
                                        </p:attrNameLst>
                                      </p:cBhvr>
                                      <p:to>
                                        <a:srgbClr val="777777"/>
                                      </p:to>
                                    </p:animClr>
                                  </p:subTnLst>
                                </p:cTn>
                              </p:par>
                              <p:par>
                                <p:cTn id="22" presetID="4" presetClass="entr" presetSubtype="16" fill="hold" nodeType="withEffect">
                                  <p:stCondLst>
                                    <p:cond delay="0"/>
                                  </p:stCondLst>
                                  <p:childTnLst>
                                    <p:set>
                                      <p:cBhvr>
                                        <p:cTn id="23" dur="1" fill="hold">
                                          <p:stCondLst>
                                            <p:cond delay="0"/>
                                          </p:stCondLst>
                                        </p:cTn>
                                        <p:tgtEl>
                                          <p:spTgt spid="112673"/>
                                        </p:tgtEl>
                                        <p:attrNameLst>
                                          <p:attrName>style.visibility</p:attrName>
                                        </p:attrNameLst>
                                      </p:cBhvr>
                                      <p:to>
                                        <p:strVal val="visible"/>
                                      </p:to>
                                    </p:set>
                                    <p:animEffect transition="in" filter="box(in)">
                                      <p:cBhvr>
                                        <p:cTn id="24" dur="500"/>
                                        <p:tgtEl>
                                          <p:spTgt spid="11267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2671">
                                            <p:txEl>
                                              <p:pRg st="0" end="0"/>
                                            </p:txEl>
                                          </p:spTgt>
                                        </p:tgtEl>
                                        <p:attrNameLst>
                                          <p:attrName>style.visibility</p:attrName>
                                        </p:attrNameLst>
                                      </p:cBhvr>
                                      <p:to>
                                        <p:strVal val="visible"/>
                                      </p:to>
                                    </p:set>
                                    <p:animEffect transition="in" filter="wipe(left)">
                                      <p:cBhvr>
                                        <p:cTn id="29" dur="500"/>
                                        <p:tgtEl>
                                          <p:spTgt spid="112671">
                                            <p:txEl>
                                              <p:pRg st="0" end="0"/>
                                            </p:txEl>
                                          </p:spTgt>
                                        </p:tgtEl>
                                      </p:cBhvr>
                                    </p:animEffect>
                                  </p:childTnLst>
                                  <p:subTnLst>
                                    <p:animClr clrSpc="rgb" dir="cw">
                                      <p:cBhvr override="childStyle">
                                        <p:cTn dur="1" fill="hold" display="0" masterRel="nextClick" afterEffect="1"/>
                                        <p:tgtEl>
                                          <p:spTgt spid="112671">
                                            <p:txEl>
                                              <p:pRg st="0" end="0"/>
                                            </p:txEl>
                                          </p:spTgt>
                                        </p:tgtEl>
                                        <p:attrNameLst>
                                          <p:attrName>ppt_c</p:attrName>
                                        </p:attrNameLst>
                                      </p:cBhvr>
                                      <p:to>
                                        <a:srgbClr val="777777"/>
                                      </p:to>
                                    </p:animClr>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2672">
                                            <p:txEl>
                                              <p:pRg st="0" end="0"/>
                                            </p:txEl>
                                          </p:spTgt>
                                        </p:tgtEl>
                                        <p:attrNameLst>
                                          <p:attrName>style.visibility</p:attrName>
                                        </p:attrNameLst>
                                      </p:cBhvr>
                                      <p:to>
                                        <p:strVal val="visible"/>
                                      </p:to>
                                    </p:set>
                                    <p:animEffect transition="in" filter="wipe(left)">
                                      <p:cBhvr>
                                        <p:cTn id="34" dur="500"/>
                                        <p:tgtEl>
                                          <p:spTgt spid="112672">
                                            <p:txEl>
                                              <p:pRg st="0" end="0"/>
                                            </p:txEl>
                                          </p:spTgt>
                                        </p:tgtEl>
                                      </p:cBhvr>
                                    </p:animEffect>
                                  </p:childTnLst>
                                  <p:subTnLst>
                                    <p:animClr clrSpc="rgb" dir="cw">
                                      <p:cBhvr override="childStyle">
                                        <p:cTn dur="1" fill="hold" display="0" masterRel="nextClick" afterEffect="1"/>
                                        <p:tgtEl>
                                          <p:spTgt spid="112672">
                                            <p:txEl>
                                              <p:pRg st="0" end="0"/>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9" grpId="0" build="p" autoUpdateAnimBg="0"/>
      <p:bldP spid="112655" grpId="0" build="p" autoUpdateAnimBg="0" advAuto="0"/>
      <p:bldP spid="112642" grpId="0" autoUpdateAnimBg="0"/>
      <p:bldP spid="112670" grpId="0" build="p" autoUpdateAnimBg="0"/>
      <p:bldP spid="112671" grpId="0" build="p" autoUpdateAnimBg="0"/>
      <p:bldP spid="112672"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A4D634F-7B1C-4783-9DCF-42FE245C8BEB}" type="slidenum">
              <a:rPr lang="fr-FR" altLang="en-US" sz="1400"/>
              <a:pPr eaLnBrk="1" hangingPunct="1"/>
              <a:t>50</a:t>
            </a:fld>
            <a:endParaRPr lang="fr-FR" altLang="en-US" sz="1400"/>
          </a:p>
        </p:txBody>
      </p:sp>
      <p:sp>
        <p:nvSpPr>
          <p:cNvPr id="32771" name="Rectangle 2"/>
          <p:cNvSpPr>
            <a:spLocks noGrp="1" noChangeArrowheads="1"/>
          </p:cNvSpPr>
          <p:nvPr>
            <p:ph type="title"/>
          </p:nvPr>
        </p:nvSpPr>
        <p:spPr/>
        <p:txBody>
          <a:bodyPr/>
          <a:lstStyle/>
          <a:p>
            <a:pPr eaLnBrk="1" hangingPunct="1"/>
            <a:r>
              <a:rPr lang="en-US" altLang="en-US" smtClean="0"/>
              <a:t>Bully Algorithm </a:t>
            </a:r>
            <a:r>
              <a:rPr lang="en-US" altLang="en-US" baseline="-25000" smtClean="0"/>
              <a:t>(4)</a:t>
            </a:r>
          </a:p>
        </p:txBody>
      </p:sp>
      <p:sp>
        <p:nvSpPr>
          <p:cNvPr id="277507" name="Rectangle 3"/>
          <p:cNvSpPr>
            <a:spLocks noChangeArrowheads="1"/>
          </p:cNvSpPr>
          <p:nvPr/>
        </p:nvSpPr>
        <p:spPr bwMode="auto">
          <a:xfrm>
            <a:off x="2667000" y="5530850"/>
            <a:ext cx="74676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u="sng">
                <a:solidFill>
                  <a:schemeClr val="folHlink"/>
                </a:solidFill>
              </a:rPr>
              <a:t>Else</a:t>
            </a:r>
            <a:r>
              <a:rPr lang="en-US" altLang="en-US" sz="2000" b="1">
                <a:solidFill>
                  <a:schemeClr val="folHlink"/>
                </a:solidFill>
              </a:rPr>
              <a:t>  waits until receipt of the message (</a:t>
            </a:r>
            <a:r>
              <a:rPr lang="en-US" altLang="en-US" sz="2000" b="1" i="1">
                <a:solidFill>
                  <a:schemeClr val="folHlink"/>
                </a:solidFill>
              </a:rPr>
              <a:t>coordinator)</a:t>
            </a:r>
            <a:r>
              <a:rPr lang="en-US" altLang="en-US" sz="2000" b="1">
                <a:solidFill>
                  <a:schemeClr val="folHlink"/>
                </a:solidFill>
              </a:rPr>
              <a:t> </a:t>
            </a:r>
          </a:p>
          <a:p>
            <a:r>
              <a:rPr lang="en-US" altLang="en-US" sz="1800">
                <a:solidFill>
                  <a:schemeClr val="folHlink"/>
                </a:solidFill>
              </a:rPr>
              <a:t>(if it doesn’t arrive during  another timeout T’, it begins another election)</a:t>
            </a:r>
          </a:p>
          <a:p>
            <a:endParaRPr lang="en-US" altLang="en-US" sz="1200" b="1" baseline="-25000">
              <a:solidFill>
                <a:schemeClr val="folHlink"/>
              </a:solidFill>
            </a:endParaRPr>
          </a:p>
        </p:txBody>
      </p:sp>
      <p:sp>
        <p:nvSpPr>
          <p:cNvPr id="277508" name="Rectangle 4"/>
          <p:cNvSpPr>
            <a:spLocks noChangeArrowheads="1"/>
          </p:cNvSpPr>
          <p:nvPr/>
        </p:nvSpPr>
        <p:spPr bwMode="auto">
          <a:xfrm>
            <a:off x="2438400" y="2833688"/>
            <a:ext cx="2651688" cy="4001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p</a:t>
            </a:r>
            <a:r>
              <a:rPr lang="en-US" altLang="en-US" sz="2000" b="1" baseline="-25000"/>
              <a:t>i</a:t>
            </a:r>
            <a:r>
              <a:rPr lang="en-US" altLang="en-US" sz="2000" b="1"/>
              <a:t> starts the election</a:t>
            </a:r>
          </a:p>
        </p:txBody>
      </p:sp>
      <p:sp>
        <p:nvSpPr>
          <p:cNvPr id="277509" name="Rectangle 5"/>
          <p:cNvSpPr>
            <a:spLocks noChangeArrowheads="1"/>
          </p:cNvSpPr>
          <p:nvPr/>
        </p:nvSpPr>
        <p:spPr bwMode="auto">
          <a:xfrm>
            <a:off x="2667001" y="3335338"/>
            <a:ext cx="6086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a:solidFill>
                  <a:schemeClr val="folHlink"/>
                </a:solidFill>
              </a:rPr>
              <a:t>Send the message (</a:t>
            </a:r>
            <a:r>
              <a:rPr lang="en-US" altLang="en-US" sz="2000" b="1" i="1">
                <a:solidFill>
                  <a:schemeClr val="folHlink"/>
                </a:solidFill>
              </a:rPr>
              <a:t>Election, p</a:t>
            </a:r>
            <a:r>
              <a:rPr lang="en-US" altLang="en-US" sz="2000" b="1" i="1" baseline="-25000">
                <a:solidFill>
                  <a:schemeClr val="folHlink"/>
                </a:solidFill>
              </a:rPr>
              <a:t>i</a:t>
            </a:r>
            <a:r>
              <a:rPr lang="en-US" altLang="en-US" sz="2000" b="1" i="1">
                <a:solidFill>
                  <a:schemeClr val="folHlink"/>
                </a:solidFill>
              </a:rPr>
              <a:t>)</a:t>
            </a:r>
            <a:r>
              <a:rPr lang="en-US" altLang="en-US" sz="2000" b="1">
                <a:solidFill>
                  <a:schemeClr val="folHlink"/>
                </a:solidFill>
              </a:rPr>
              <a:t> to p</a:t>
            </a:r>
            <a:r>
              <a:rPr lang="en-US" altLang="en-US" sz="2000" b="1" baseline="-25000">
                <a:solidFill>
                  <a:schemeClr val="folHlink"/>
                </a:solidFill>
              </a:rPr>
              <a:t>j</a:t>
            </a:r>
            <a:r>
              <a:rPr lang="en-US" altLang="en-US" sz="2000" b="1">
                <a:solidFill>
                  <a:schemeClr val="folHlink"/>
                </a:solidFill>
              </a:rPr>
              <a:t> , i.e., p</a:t>
            </a:r>
            <a:r>
              <a:rPr lang="en-US" altLang="en-US" sz="2000" b="1" baseline="-25000">
                <a:solidFill>
                  <a:schemeClr val="folHlink"/>
                </a:solidFill>
              </a:rPr>
              <a:t>j</a:t>
            </a:r>
            <a:r>
              <a:rPr lang="en-US" altLang="en-US" sz="2000" b="1">
                <a:solidFill>
                  <a:schemeClr val="folHlink"/>
                </a:solidFill>
              </a:rPr>
              <a:t> &gt; p</a:t>
            </a:r>
            <a:r>
              <a:rPr lang="en-US" altLang="en-US" sz="2000" b="1" baseline="-25000">
                <a:solidFill>
                  <a:schemeClr val="folHlink"/>
                </a:solidFill>
              </a:rPr>
              <a:t>i</a:t>
            </a:r>
            <a:r>
              <a:rPr lang="en-US" altLang="en-US" sz="2000" b="1">
                <a:solidFill>
                  <a:schemeClr val="folHlink"/>
                </a:solidFill>
              </a:rPr>
              <a:t> </a:t>
            </a:r>
          </a:p>
        </p:txBody>
      </p:sp>
      <p:sp>
        <p:nvSpPr>
          <p:cNvPr id="277510" name="Rectangle 6"/>
          <p:cNvSpPr>
            <a:spLocks noChangeArrowheads="1"/>
          </p:cNvSpPr>
          <p:nvPr/>
        </p:nvSpPr>
        <p:spPr bwMode="auto">
          <a:xfrm>
            <a:off x="2667000" y="3732214"/>
            <a:ext cx="65913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nSpc>
                <a:spcPct val="125000"/>
              </a:lnSpc>
            </a:pPr>
            <a:r>
              <a:rPr lang="en-US" altLang="en-US" sz="2000" b="1">
                <a:solidFill>
                  <a:schemeClr val="folHlink"/>
                </a:solidFill>
              </a:rPr>
              <a:t>Waits until all messages (</a:t>
            </a:r>
            <a:r>
              <a:rPr lang="en-US" altLang="en-US" sz="2000" b="1" i="1">
                <a:solidFill>
                  <a:schemeClr val="folHlink"/>
                </a:solidFill>
              </a:rPr>
              <a:t>OK, p</a:t>
            </a:r>
            <a:r>
              <a:rPr lang="en-US" altLang="en-US" sz="2000" b="1" i="1" baseline="-25000">
                <a:solidFill>
                  <a:schemeClr val="folHlink"/>
                </a:solidFill>
              </a:rPr>
              <a:t>j</a:t>
            </a:r>
            <a:r>
              <a:rPr lang="en-US" altLang="en-US" sz="2000" b="1">
                <a:solidFill>
                  <a:schemeClr val="folHlink"/>
                </a:solidFill>
              </a:rPr>
              <a:t>) from p</a:t>
            </a:r>
            <a:r>
              <a:rPr lang="en-US" altLang="en-US" sz="2000" b="1" baseline="-25000">
                <a:solidFill>
                  <a:schemeClr val="folHlink"/>
                </a:solidFill>
              </a:rPr>
              <a:t>j </a:t>
            </a:r>
            <a:r>
              <a:rPr lang="en-US" altLang="en-US" sz="2000" b="1">
                <a:solidFill>
                  <a:schemeClr val="folHlink"/>
                </a:solidFill>
              </a:rPr>
              <a:t>are received;</a:t>
            </a:r>
          </a:p>
        </p:txBody>
      </p:sp>
      <p:sp>
        <p:nvSpPr>
          <p:cNvPr id="277511" name="Rectangle 7"/>
          <p:cNvSpPr>
            <a:spLocks noChangeArrowheads="1"/>
          </p:cNvSpPr>
          <p:nvPr/>
        </p:nvSpPr>
        <p:spPr bwMode="auto">
          <a:xfrm>
            <a:off x="2667001" y="4249738"/>
            <a:ext cx="48718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u="sng">
                <a:solidFill>
                  <a:schemeClr val="folHlink"/>
                </a:solidFill>
              </a:rPr>
              <a:t>If</a:t>
            </a:r>
            <a:r>
              <a:rPr lang="en-US" altLang="en-US" sz="2000" b="1">
                <a:solidFill>
                  <a:schemeClr val="folHlink"/>
                </a:solidFill>
              </a:rPr>
              <a:t> no message (</a:t>
            </a:r>
            <a:r>
              <a:rPr lang="en-US" altLang="en-US" sz="2000" b="1" i="1">
                <a:solidFill>
                  <a:schemeClr val="folHlink"/>
                </a:solidFill>
              </a:rPr>
              <a:t>OK, p</a:t>
            </a:r>
            <a:r>
              <a:rPr lang="en-US" altLang="en-US" sz="2000" b="1" i="1" baseline="-25000">
                <a:solidFill>
                  <a:schemeClr val="folHlink"/>
                </a:solidFill>
              </a:rPr>
              <a:t>j</a:t>
            </a:r>
            <a:r>
              <a:rPr lang="en-US" altLang="en-US" sz="2000" b="1">
                <a:solidFill>
                  <a:schemeClr val="folHlink"/>
                </a:solidFill>
              </a:rPr>
              <a:t>) arrives during T</a:t>
            </a:r>
          </a:p>
        </p:txBody>
      </p:sp>
      <p:sp>
        <p:nvSpPr>
          <p:cNvPr id="277512" name="Rectangle 8"/>
          <p:cNvSpPr>
            <a:spLocks noChangeArrowheads="1"/>
          </p:cNvSpPr>
          <p:nvPr/>
        </p:nvSpPr>
        <p:spPr bwMode="auto">
          <a:xfrm>
            <a:off x="2667000" y="4738689"/>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u="sng">
                <a:solidFill>
                  <a:schemeClr val="folHlink"/>
                </a:solidFill>
              </a:rPr>
              <a:t>Then</a:t>
            </a:r>
            <a:r>
              <a:rPr lang="en-US" altLang="en-US" sz="2000" b="1">
                <a:solidFill>
                  <a:schemeClr val="folHlink"/>
                </a:solidFill>
              </a:rPr>
              <a:t>  	Elected := p</a:t>
            </a:r>
            <a:r>
              <a:rPr lang="en-US" altLang="en-US" sz="2000" b="1" baseline="-25000">
                <a:solidFill>
                  <a:schemeClr val="folHlink"/>
                </a:solidFill>
              </a:rPr>
              <a:t>i</a:t>
            </a:r>
            <a:r>
              <a:rPr lang="en-US" altLang="en-US" sz="2000" b="1">
                <a:solidFill>
                  <a:schemeClr val="folHlink"/>
                </a:solidFill>
              </a:rPr>
              <a:t>; </a:t>
            </a:r>
          </a:p>
          <a:p>
            <a:r>
              <a:rPr lang="en-US" altLang="en-US" sz="2000" b="1">
                <a:solidFill>
                  <a:schemeClr val="folHlink"/>
                </a:solidFill>
              </a:rPr>
              <a:t>	Send the</a:t>
            </a:r>
            <a:r>
              <a:rPr lang="en-US" altLang="en-US" sz="1600" b="1">
                <a:solidFill>
                  <a:schemeClr val="folHlink"/>
                </a:solidFill>
              </a:rPr>
              <a:t> </a:t>
            </a:r>
            <a:r>
              <a:rPr lang="en-US" altLang="en-US" sz="2000" b="1">
                <a:solidFill>
                  <a:schemeClr val="folHlink"/>
                </a:solidFill>
              </a:rPr>
              <a:t>message (</a:t>
            </a:r>
            <a:r>
              <a:rPr lang="en-US" altLang="en-US" sz="2000" b="1" i="1">
                <a:solidFill>
                  <a:schemeClr val="folHlink"/>
                </a:solidFill>
              </a:rPr>
              <a:t>Coordinator, p</a:t>
            </a:r>
            <a:r>
              <a:rPr lang="en-US" altLang="en-US" sz="2000" b="1" i="1" baseline="-25000">
                <a:solidFill>
                  <a:schemeClr val="folHlink"/>
                </a:solidFill>
              </a:rPr>
              <a:t>i</a:t>
            </a:r>
            <a:r>
              <a:rPr lang="en-US" altLang="en-US" sz="2000" b="1" i="1">
                <a:solidFill>
                  <a:schemeClr val="folHlink"/>
                </a:solidFill>
              </a:rPr>
              <a:t>)</a:t>
            </a:r>
            <a:r>
              <a:rPr lang="en-US" altLang="en-US" sz="2000" b="1">
                <a:solidFill>
                  <a:schemeClr val="folHlink"/>
                </a:solidFill>
              </a:rPr>
              <a:t> to p</a:t>
            </a:r>
            <a:r>
              <a:rPr lang="en-US" altLang="en-US" sz="2000" b="1" baseline="-25000">
                <a:solidFill>
                  <a:schemeClr val="folHlink"/>
                </a:solidFill>
              </a:rPr>
              <a:t>j</a:t>
            </a:r>
            <a:r>
              <a:rPr lang="en-US" altLang="en-US" sz="2000" b="1">
                <a:solidFill>
                  <a:schemeClr val="folHlink"/>
                </a:solidFill>
              </a:rPr>
              <a:t> , i.e., p</a:t>
            </a:r>
            <a:r>
              <a:rPr lang="en-US" altLang="en-US" sz="2000" b="1" baseline="-25000">
                <a:solidFill>
                  <a:schemeClr val="folHlink"/>
                </a:solidFill>
              </a:rPr>
              <a:t>j</a:t>
            </a:r>
            <a:r>
              <a:rPr lang="en-US" altLang="en-US" sz="2000" b="1">
                <a:solidFill>
                  <a:schemeClr val="folHlink"/>
                </a:solidFill>
              </a:rPr>
              <a:t> &lt; p</a:t>
            </a:r>
            <a:r>
              <a:rPr lang="en-US" altLang="en-US" sz="2000" b="1" baseline="-25000">
                <a:solidFill>
                  <a:schemeClr val="folHlink"/>
                </a:solidFill>
              </a:rPr>
              <a:t>i</a:t>
            </a:r>
            <a:r>
              <a:rPr lang="en-US" altLang="en-US" sz="2000" b="1">
                <a:solidFill>
                  <a:schemeClr val="folHlink"/>
                </a:solidFill>
              </a:rPr>
              <a:t> </a:t>
            </a:r>
          </a:p>
        </p:txBody>
      </p:sp>
      <p:sp>
        <p:nvSpPr>
          <p:cNvPr id="277513" name="Rectangle 9"/>
          <p:cNvSpPr>
            <a:spLocks noChangeArrowheads="1"/>
          </p:cNvSpPr>
          <p:nvPr/>
        </p:nvSpPr>
        <p:spPr bwMode="auto">
          <a:xfrm>
            <a:off x="2667000" y="2270126"/>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a:solidFill>
                  <a:schemeClr val="folHlink"/>
                </a:solidFill>
              </a:rPr>
              <a:t>Elected</a:t>
            </a:r>
            <a:r>
              <a:rPr lang="en-US" altLang="en-US" sz="2000" b="1" baseline="-25000">
                <a:solidFill>
                  <a:schemeClr val="folHlink"/>
                </a:solidFill>
              </a:rPr>
              <a:t>i</a:t>
            </a:r>
            <a:r>
              <a:rPr lang="en-US" altLang="en-US" sz="2000" b="1">
                <a:solidFill>
                  <a:schemeClr val="folHlink"/>
                </a:solidFill>
              </a:rPr>
              <a:t> := NIL</a:t>
            </a:r>
          </a:p>
        </p:txBody>
      </p:sp>
      <p:sp>
        <p:nvSpPr>
          <p:cNvPr id="277514" name="Rectangle 10"/>
          <p:cNvSpPr>
            <a:spLocks noChangeArrowheads="1"/>
          </p:cNvSpPr>
          <p:nvPr/>
        </p:nvSpPr>
        <p:spPr bwMode="auto">
          <a:xfrm>
            <a:off x="2438401" y="1812926"/>
            <a:ext cx="1647825"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Initialization</a:t>
            </a:r>
          </a:p>
        </p:txBody>
      </p:sp>
    </p:spTree>
    <p:extLst>
      <p:ext uri="{BB962C8B-B14F-4D97-AF65-F5344CB8AC3E}">
        <p14:creationId xmlns:p14="http://schemas.microsoft.com/office/powerpoint/2010/main" val="11929385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7514"/>
                                        </p:tgtEl>
                                        <p:attrNameLst>
                                          <p:attrName>style.visibility</p:attrName>
                                        </p:attrNameLst>
                                      </p:cBhvr>
                                      <p:to>
                                        <p:strVal val="visible"/>
                                      </p:to>
                                    </p:set>
                                    <p:animEffect transition="in" filter="wipe(left)">
                                      <p:cBhvr>
                                        <p:cTn id="7" dur="500"/>
                                        <p:tgtEl>
                                          <p:spTgt spid="27751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7513"/>
                                        </p:tgtEl>
                                        <p:attrNameLst>
                                          <p:attrName>style.visibility</p:attrName>
                                        </p:attrNameLst>
                                      </p:cBhvr>
                                      <p:to>
                                        <p:strVal val="visible"/>
                                      </p:to>
                                    </p:set>
                                    <p:animEffect transition="in" filter="wipe(left)">
                                      <p:cBhvr>
                                        <p:cTn id="11" dur="500"/>
                                        <p:tgtEl>
                                          <p:spTgt spid="277513"/>
                                        </p:tgtEl>
                                      </p:cBhvr>
                                    </p:animEffect>
                                  </p:childTnLst>
                                  <p:subTnLst>
                                    <p:animClr clrSpc="rgb" dir="cw">
                                      <p:cBhvr override="childStyle">
                                        <p:cTn dur="1" fill="hold" display="0" masterRel="nextClick" afterEffect="1"/>
                                        <p:tgtEl>
                                          <p:spTgt spid="277513"/>
                                        </p:tgtEl>
                                        <p:attrNameLst>
                                          <p:attrName>ppt_c</p:attrName>
                                        </p:attrNameLst>
                                      </p:cBhvr>
                                      <p:to>
                                        <a:srgbClr val="5F5F5F"/>
                                      </p:to>
                                    </p:animClr>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7508"/>
                                        </p:tgtEl>
                                        <p:attrNameLst>
                                          <p:attrName>style.visibility</p:attrName>
                                        </p:attrNameLst>
                                      </p:cBhvr>
                                      <p:to>
                                        <p:strVal val="visible"/>
                                      </p:to>
                                    </p:set>
                                    <p:animEffect transition="in" filter="wipe(left)">
                                      <p:cBhvr>
                                        <p:cTn id="16" dur="500"/>
                                        <p:tgtEl>
                                          <p:spTgt spid="277508"/>
                                        </p:tgtEl>
                                      </p:cBhvr>
                                    </p:animEffect>
                                  </p:childTnLst>
                                </p:cTn>
                              </p:par>
                              <p:par>
                                <p:cTn id="17" presetID="9" presetClass="emph" presetSubtype="0" grpId="1" nodeType="withEffect">
                                  <p:stCondLst>
                                    <p:cond delay="0"/>
                                  </p:stCondLst>
                                  <p:childTnLst>
                                    <p:set>
                                      <p:cBhvr rctx="PPT">
                                        <p:cTn id="18" dur="indefinite"/>
                                        <p:tgtEl>
                                          <p:spTgt spid="277514"/>
                                        </p:tgtEl>
                                        <p:attrNameLst>
                                          <p:attrName>style.opacity</p:attrName>
                                        </p:attrNameLst>
                                      </p:cBhvr>
                                      <p:to>
                                        <p:strVal val="0.5"/>
                                      </p:to>
                                    </p:set>
                                    <p:animEffect filter="image" prLst="opacity: 0.5">
                                      <p:cBhvr rctx="IE">
                                        <p:cTn id="19" dur="indefinite"/>
                                        <p:tgtEl>
                                          <p:spTgt spid="277514"/>
                                        </p:tgtEl>
                                      </p:cBhvr>
                                    </p:animEffect>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77509"/>
                                        </p:tgtEl>
                                        <p:attrNameLst>
                                          <p:attrName>style.visibility</p:attrName>
                                        </p:attrNameLst>
                                      </p:cBhvr>
                                      <p:to>
                                        <p:strVal val="visible"/>
                                      </p:to>
                                    </p:set>
                                    <p:animEffect transition="in" filter="wipe(left)">
                                      <p:cBhvr>
                                        <p:cTn id="23" dur="500"/>
                                        <p:tgtEl>
                                          <p:spTgt spid="277509"/>
                                        </p:tgtEl>
                                      </p:cBhvr>
                                    </p:animEffect>
                                  </p:childTnLst>
                                  <p:subTnLst>
                                    <p:animClr clrSpc="rgb" dir="cw">
                                      <p:cBhvr override="childStyle">
                                        <p:cTn dur="1" fill="hold" display="0" masterRel="nextClick" afterEffect="1"/>
                                        <p:tgtEl>
                                          <p:spTgt spid="277509"/>
                                        </p:tgtEl>
                                        <p:attrNameLst>
                                          <p:attrName>ppt_c</p:attrName>
                                        </p:attrNameLst>
                                      </p:cBhvr>
                                      <p:to>
                                        <a:srgbClr val="5F5F5F"/>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77510"/>
                                        </p:tgtEl>
                                        <p:attrNameLst>
                                          <p:attrName>style.visibility</p:attrName>
                                        </p:attrNameLst>
                                      </p:cBhvr>
                                      <p:to>
                                        <p:strVal val="visible"/>
                                      </p:to>
                                    </p:set>
                                    <p:animEffect transition="in" filter="wipe(left)">
                                      <p:cBhvr>
                                        <p:cTn id="28" dur="500"/>
                                        <p:tgtEl>
                                          <p:spTgt spid="277510"/>
                                        </p:tgtEl>
                                      </p:cBhvr>
                                    </p:animEffect>
                                  </p:childTnLst>
                                  <p:subTnLst>
                                    <p:animClr clrSpc="rgb" dir="cw">
                                      <p:cBhvr override="childStyle">
                                        <p:cTn dur="1" fill="hold" display="0" masterRel="nextClick" afterEffect="1"/>
                                        <p:tgtEl>
                                          <p:spTgt spid="277510"/>
                                        </p:tgtEl>
                                        <p:attrNameLst>
                                          <p:attrName>ppt_c</p:attrName>
                                        </p:attrNameLst>
                                      </p:cBhvr>
                                      <p:to>
                                        <a:srgbClr val="5F5F5F"/>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77511"/>
                                        </p:tgtEl>
                                        <p:attrNameLst>
                                          <p:attrName>style.visibility</p:attrName>
                                        </p:attrNameLst>
                                      </p:cBhvr>
                                      <p:to>
                                        <p:strVal val="visible"/>
                                      </p:to>
                                    </p:set>
                                    <p:animEffect transition="in" filter="wipe(left)">
                                      <p:cBhvr>
                                        <p:cTn id="33" dur="500"/>
                                        <p:tgtEl>
                                          <p:spTgt spid="277511"/>
                                        </p:tgtEl>
                                      </p:cBhvr>
                                    </p:animEffect>
                                  </p:childTnLst>
                                  <p:subTnLst>
                                    <p:animClr clrSpc="rgb" dir="cw">
                                      <p:cBhvr override="childStyle">
                                        <p:cTn dur="1" fill="hold" display="0" masterRel="nextClick" afterEffect="1"/>
                                        <p:tgtEl>
                                          <p:spTgt spid="277511"/>
                                        </p:tgtEl>
                                        <p:attrNameLst>
                                          <p:attrName>ppt_c</p:attrName>
                                        </p:attrNameLst>
                                      </p:cBhvr>
                                      <p:to>
                                        <a:srgbClr val="5F5F5F"/>
                                      </p:to>
                                    </p:animClr>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7512"/>
                                        </p:tgtEl>
                                        <p:attrNameLst>
                                          <p:attrName>style.visibility</p:attrName>
                                        </p:attrNameLst>
                                      </p:cBhvr>
                                      <p:to>
                                        <p:strVal val="visible"/>
                                      </p:to>
                                    </p:set>
                                    <p:animEffect transition="in" filter="wipe(left)">
                                      <p:cBhvr>
                                        <p:cTn id="38" dur="500"/>
                                        <p:tgtEl>
                                          <p:spTgt spid="277512"/>
                                        </p:tgtEl>
                                      </p:cBhvr>
                                    </p:animEffect>
                                  </p:childTnLst>
                                  <p:subTnLst>
                                    <p:animClr clrSpc="rgb" dir="cw">
                                      <p:cBhvr override="childStyle">
                                        <p:cTn dur="1" fill="hold" display="0" masterRel="nextClick" afterEffect="1"/>
                                        <p:tgtEl>
                                          <p:spTgt spid="277512"/>
                                        </p:tgtEl>
                                        <p:attrNameLst>
                                          <p:attrName>ppt_c</p:attrName>
                                        </p:attrNameLst>
                                      </p:cBhvr>
                                      <p:to>
                                        <a:srgbClr val="5F5F5F"/>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77507"/>
                                        </p:tgtEl>
                                        <p:attrNameLst>
                                          <p:attrName>style.visibility</p:attrName>
                                        </p:attrNameLst>
                                      </p:cBhvr>
                                      <p:to>
                                        <p:strVal val="visible"/>
                                      </p:to>
                                    </p:set>
                                    <p:animEffect transition="in" filter="wipe(left)">
                                      <p:cBhvr>
                                        <p:cTn id="43" dur="500"/>
                                        <p:tgtEl>
                                          <p:spTgt spid="277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autoUpdateAnimBg="0"/>
      <p:bldP spid="277508" grpId="0" animBg="1" autoUpdateAnimBg="0"/>
      <p:bldP spid="277509" grpId="0" autoUpdateAnimBg="0"/>
      <p:bldP spid="277510" grpId="0" autoUpdateAnimBg="0"/>
      <p:bldP spid="277511" grpId="0" autoUpdateAnimBg="0"/>
      <p:bldP spid="277512" grpId="0" autoUpdateAnimBg="0"/>
      <p:bldP spid="277513" grpId="0" autoUpdateAnimBg="0"/>
      <p:bldP spid="277514" grpId="0" animBg="1" autoUpdateAnimBg="0"/>
      <p:bldP spid="277514"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71EFE642-A1E2-49ED-9E3F-6352E0311F58}" type="slidenum">
              <a:rPr lang="fr-FR" altLang="en-US" sz="1400"/>
              <a:pPr eaLnBrk="1" hangingPunct="1"/>
              <a:t>51</a:t>
            </a:fld>
            <a:endParaRPr lang="fr-FR" altLang="en-US" sz="1400"/>
          </a:p>
        </p:txBody>
      </p:sp>
      <p:sp>
        <p:nvSpPr>
          <p:cNvPr id="33795" name="Rectangle 2"/>
          <p:cNvSpPr>
            <a:spLocks noGrp="1" noChangeArrowheads="1"/>
          </p:cNvSpPr>
          <p:nvPr>
            <p:ph type="title"/>
          </p:nvPr>
        </p:nvSpPr>
        <p:spPr/>
        <p:txBody>
          <a:bodyPr/>
          <a:lstStyle/>
          <a:p>
            <a:pPr eaLnBrk="1" hangingPunct="1"/>
            <a:r>
              <a:rPr lang="en-US" altLang="en-US" smtClean="0"/>
              <a:t>Bully Algorithm </a:t>
            </a:r>
            <a:r>
              <a:rPr lang="en-US" altLang="en-US" baseline="-25000" smtClean="0"/>
              <a:t>(5)</a:t>
            </a:r>
          </a:p>
        </p:txBody>
      </p:sp>
      <p:sp>
        <p:nvSpPr>
          <p:cNvPr id="278531" name="Rectangle 3"/>
          <p:cNvSpPr>
            <a:spLocks noChangeArrowheads="1"/>
          </p:cNvSpPr>
          <p:nvPr/>
        </p:nvSpPr>
        <p:spPr bwMode="auto">
          <a:xfrm>
            <a:off x="2971800" y="2514601"/>
            <a:ext cx="716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a:solidFill>
                  <a:schemeClr val="folHlink"/>
                </a:solidFill>
              </a:rPr>
              <a:t>Elected := p</a:t>
            </a:r>
            <a:r>
              <a:rPr lang="en-US" altLang="en-US" sz="2000" b="1" baseline="-25000">
                <a:solidFill>
                  <a:schemeClr val="folHlink"/>
                </a:solidFill>
              </a:rPr>
              <a:t>j</a:t>
            </a:r>
            <a:r>
              <a:rPr lang="en-US" altLang="en-US" sz="2000" b="1">
                <a:solidFill>
                  <a:schemeClr val="folHlink"/>
                </a:solidFill>
              </a:rPr>
              <a:t>; </a:t>
            </a:r>
            <a:endParaRPr lang="en-US" altLang="en-US" sz="2000" b="1" baseline="-25000">
              <a:solidFill>
                <a:schemeClr val="folHlink"/>
              </a:solidFill>
            </a:endParaRPr>
          </a:p>
        </p:txBody>
      </p:sp>
      <p:sp>
        <p:nvSpPr>
          <p:cNvPr id="278532" name="Rectangle 4"/>
          <p:cNvSpPr>
            <a:spLocks noChangeArrowheads="1"/>
          </p:cNvSpPr>
          <p:nvPr/>
        </p:nvSpPr>
        <p:spPr bwMode="auto">
          <a:xfrm>
            <a:off x="2743201" y="1981201"/>
            <a:ext cx="5122863"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Receipt of the message (</a:t>
            </a:r>
            <a:r>
              <a:rPr lang="en-US" altLang="en-US" sz="2000" b="1" i="1"/>
              <a:t>Coordinator, p</a:t>
            </a:r>
            <a:r>
              <a:rPr lang="en-US" altLang="en-US" sz="2000" b="1" i="1" baseline="-25000"/>
              <a:t>j</a:t>
            </a:r>
            <a:r>
              <a:rPr lang="en-US" altLang="en-US" sz="2000" b="1" i="1"/>
              <a:t>)</a:t>
            </a:r>
            <a:r>
              <a:rPr lang="en-US" altLang="en-US" sz="2000" b="1"/>
              <a:t> </a:t>
            </a:r>
          </a:p>
        </p:txBody>
      </p:sp>
      <p:sp>
        <p:nvSpPr>
          <p:cNvPr id="278533" name="Rectangle 5"/>
          <p:cNvSpPr>
            <a:spLocks noChangeArrowheads="1"/>
          </p:cNvSpPr>
          <p:nvPr/>
        </p:nvSpPr>
        <p:spPr bwMode="auto">
          <a:xfrm>
            <a:off x="2971800" y="3733801"/>
            <a:ext cx="716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a:solidFill>
                  <a:schemeClr val="folHlink"/>
                </a:solidFill>
              </a:rPr>
              <a:t>Send the message </a:t>
            </a:r>
            <a:r>
              <a:rPr lang="en-US" altLang="en-US" sz="2000" b="1" i="1">
                <a:solidFill>
                  <a:schemeClr val="folHlink"/>
                </a:solidFill>
              </a:rPr>
              <a:t>(OK, p</a:t>
            </a:r>
            <a:r>
              <a:rPr lang="en-US" altLang="en-US" sz="2000" b="1" i="1" baseline="-25000">
                <a:solidFill>
                  <a:schemeClr val="folHlink"/>
                </a:solidFill>
              </a:rPr>
              <a:t>i</a:t>
            </a:r>
            <a:r>
              <a:rPr lang="en-US" altLang="en-US" sz="2000" b="1" i="1">
                <a:solidFill>
                  <a:schemeClr val="folHlink"/>
                </a:solidFill>
              </a:rPr>
              <a:t>)</a:t>
            </a:r>
            <a:r>
              <a:rPr lang="en-US" altLang="en-US" sz="2000" b="1">
                <a:solidFill>
                  <a:schemeClr val="folHlink"/>
                </a:solidFill>
              </a:rPr>
              <a:t> to p</a:t>
            </a:r>
            <a:r>
              <a:rPr lang="en-US" altLang="en-US" sz="2000" b="1" baseline="-25000">
                <a:solidFill>
                  <a:schemeClr val="folHlink"/>
                </a:solidFill>
              </a:rPr>
              <a:t>j</a:t>
            </a:r>
            <a:endParaRPr lang="en-US" altLang="en-US" sz="2000" b="1">
              <a:solidFill>
                <a:schemeClr val="folHlink"/>
              </a:solidFill>
            </a:endParaRPr>
          </a:p>
        </p:txBody>
      </p:sp>
      <p:sp>
        <p:nvSpPr>
          <p:cNvPr id="278534" name="Rectangle 6"/>
          <p:cNvSpPr>
            <a:spLocks noChangeArrowheads="1"/>
          </p:cNvSpPr>
          <p:nvPr/>
        </p:nvSpPr>
        <p:spPr bwMode="auto">
          <a:xfrm>
            <a:off x="2743201" y="3124200"/>
            <a:ext cx="5275803" cy="4001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Receipt of the message (</a:t>
            </a:r>
            <a:r>
              <a:rPr lang="en-US" altLang="en-US" sz="2000" b="1" i="1"/>
              <a:t>Election, p</a:t>
            </a:r>
            <a:r>
              <a:rPr lang="en-US" altLang="en-US" sz="2000" b="1" i="1" baseline="-25000"/>
              <a:t>j</a:t>
            </a:r>
            <a:r>
              <a:rPr lang="en-US" altLang="en-US" sz="2000" b="1" i="1"/>
              <a:t> )</a:t>
            </a:r>
            <a:r>
              <a:rPr lang="en-US" altLang="en-US" sz="2000" b="1"/>
              <a:t> at p</a:t>
            </a:r>
            <a:r>
              <a:rPr lang="en-US" altLang="en-US" sz="2000" b="1" baseline="-25000"/>
              <a:t>i</a:t>
            </a:r>
          </a:p>
        </p:txBody>
      </p:sp>
      <p:sp>
        <p:nvSpPr>
          <p:cNvPr id="278535" name="Rectangle 7"/>
          <p:cNvSpPr>
            <a:spLocks noChangeArrowheads="1"/>
          </p:cNvSpPr>
          <p:nvPr/>
        </p:nvSpPr>
        <p:spPr bwMode="auto">
          <a:xfrm>
            <a:off x="2971800" y="4256089"/>
            <a:ext cx="647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a:solidFill>
                  <a:schemeClr val="folHlink"/>
                </a:solidFill>
              </a:rPr>
              <a:t>Start the election unless  it has begun one already</a:t>
            </a:r>
          </a:p>
        </p:txBody>
      </p:sp>
      <p:sp>
        <p:nvSpPr>
          <p:cNvPr id="278536" name="Rectangle 8"/>
          <p:cNvSpPr>
            <a:spLocks noChangeArrowheads="1"/>
          </p:cNvSpPr>
          <p:nvPr/>
        </p:nvSpPr>
        <p:spPr bwMode="auto">
          <a:xfrm>
            <a:off x="2286000" y="50292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When a process is started to replace a crashed process: it begins an election</a:t>
            </a:r>
            <a:endParaRPr lang="en-US" altLang="en-US" baseline="-25000"/>
          </a:p>
        </p:txBody>
      </p:sp>
    </p:spTree>
    <p:extLst>
      <p:ext uri="{BB962C8B-B14F-4D97-AF65-F5344CB8AC3E}">
        <p14:creationId xmlns:p14="http://schemas.microsoft.com/office/powerpoint/2010/main" val="35224558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wipe(left)">
                                      <p:cBhvr>
                                        <p:cTn id="7" dur="500"/>
                                        <p:tgtEl>
                                          <p:spTgt spid="27853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8531"/>
                                        </p:tgtEl>
                                        <p:attrNameLst>
                                          <p:attrName>style.visibility</p:attrName>
                                        </p:attrNameLst>
                                      </p:cBhvr>
                                      <p:to>
                                        <p:strVal val="visible"/>
                                      </p:to>
                                    </p:set>
                                    <p:animEffect transition="in" filter="wipe(left)">
                                      <p:cBhvr>
                                        <p:cTn id="11" dur="500"/>
                                        <p:tgtEl>
                                          <p:spTgt spid="278531"/>
                                        </p:tgtEl>
                                      </p:cBhvr>
                                    </p:animEffect>
                                  </p:childTnLst>
                                  <p:subTnLst>
                                    <p:animClr clrSpc="rgb" dir="cw">
                                      <p:cBhvr override="childStyle">
                                        <p:cTn dur="1" fill="hold" display="0" masterRel="nextClick" afterEffect="1"/>
                                        <p:tgtEl>
                                          <p:spTgt spid="278531"/>
                                        </p:tgtEl>
                                        <p:attrNameLst>
                                          <p:attrName>ppt_c</p:attrName>
                                        </p:attrNameLst>
                                      </p:cBhvr>
                                      <p:to>
                                        <a:srgbClr val="5F5F5F"/>
                                      </p:to>
                                    </p:animClr>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8534"/>
                                        </p:tgtEl>
                                        <p:attrNameLst>
                                          <p:attrName>style.visibility</p:attrName>
                                        </p:attrNameLst>
                                      </p:cBhvr>
                                      <p:to>
                                        <p:strVal val="visible"/>
                                      </p:to>
                                    </p:set>
                                    <p:animEffect transition="in" filter="wipe(left)">
                                      <p:cBhvr>
                                        <p:cTn id="16" dur="500"/>
                                        <p:tgtEl>
                                          <p:spTgt spid="278534"/>
                                        </p:tgtEl>
                                      </p:cBhvr>
                                    </p:animEffect>
                                  </p:childTnLst>
                                </p:cTn>
                              </p:par>
                              <p:par>
                                <p:cTn id="17" presetID="9" presetClass="emph" presetSubtype="0" grpId="1" nodeType="withEffect">
                                  <p:stCondLst>
                                    <p:cond delay="0"/>
                                  </p:stCondLst>
                                  <p:childTnLst>
                                    <p:set>
                                      <p:cBhvr rctx="PPT">
                                        <p:cTn id="18" dur="indefinite"/>
                                        <p:tgtEl>
                                          <p:spTgt spid="278532"/>
                                        </p:tgtEl>
                                        <p:attrNameLst>
                                          <p:attrName>style.opacity</p:attrName>
                                        </p:attrNameLst>
                                      </p:cBhvr>
                                      <p:to>
                                        <p:strVal val="0.5"/>
                                      </p:to>
                                    </p:set>
                                    <p:animEffect filter="image" prLst="opacity: 0.5">
                                      <p:cBhvr rctx="IE">
                                        <p:cTn id="19" dur="indefinite"/>
                                        <p:tgtEl>
                                          <p:spTgt spid="27853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8533"/>
                                        </p:tgtEl>
                                        <p:attrNameLst>
                                          <p:attrName>style.visibility</p:attrName>
                                        </p:attrNameLst>
                                      </p:cBhvr>
                                      <p:to>
                                        <p:strVal val="visible"/>
                                      </p:to>
                                    </p:set>
                                    <p:animEffect transition="in" filter="wipe(left)">
                                      <p:cBhvr>
                                        <p:cTn id="24" dur="500"/>
                                        <p:tgtEl>
                                          <p:spTgt spid="278533"/>
                                        </p:tgtEl>
                                      </p:cBhvr>
                                    </p:animEffect>
                                  </p:childTnLst>
                                  <p:subTnLst>
                                    <p:animClr clrSpc="rgb" dir="cw">
                                      <p:cBhvr override="childStyle">
                                        <p:cTn dur="1" fill="hold" display="0" masterRel="nextClick" afterEffect="1"/>
                                        <p:tgtEl>
                                          <p:spTgt spid="278533"/>
                                        </p:tgtEl>
                                        <p:attrNameLst>
                                          <p:attrName>ppt_c</p:attrName>
                                        </p:attrNameLst>
                                      </p:cBhvr>
                                      <p:to>
                                        <a:srgbClr val="5F5F5F"/>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8535"/>
                                        </p:tgtEl>
                                        <p:attrNameLst>
                                          <p:attrName>style.visibility</p:attrName>
                                        </p:attrNameLst>
                                      </p:cBhvr>
                                      <p:to>
                                        <p:strVal val="visible"/>
                                      </p:to>
                                    </p:set>
                                    <p:animEffect transition="in" filter="wipe(left)">
                                      <p:cBhvr>
                                        <p:cTn id="29" dur="500"/>
                                        <p:tgtEl>
                                          <p:spTgt spid="278535"/>
                                        </p:tgtEl>
                                      </p:cBhvr>
                                    </p:animEffect>
                                  </p:childTnLst>
                                  <p:subTnLst>
                                    <p:animClr clrSpc="rgb" dir="cw">
                                      <p:cBhvr override="childStyle">
                                        <p:cTn dur="1" fill="hold" display="0" masterRel="nextClick" afterEffect="1"/>
                                        <p:tgtEl>
                                          <p:spTgt spid="278535"/>
                                        </p:tgtEl>
                                        <p:attrNameLst>
                                          <p:attrName>ppt_c</p:attrName>
                                        </p:attrNameLst>
                                      </p:cBhvr>
                                      <p:to>
                                        <a:srgbClr val="5F5F5F"/>
                                      </p:to>
                                    </p:animClr>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8536"/>
                                        </p:tgtEl>
                                        <p:attrNameLst>
                                          <p:attrName>style.visibility</p:attrName>
                                        </p:attrNameLst>
                                      </p:cBhvr>
                                      <p:to>
                                        <p:strVal val="visible"/>
                                      </p:to>
                                    </p:set>
                                    <p:animEffect transition="in" filter="wipe(left)">
                                      <p:cBhvr>
                                        <p:cTn id="34" dur="500"/>
                                        <p:tgtEl>
                                          <p:spTgt spid="278536"/>
                                        </p:tgtEl>
                                      </p:cBhvr>
                                    </p:animEffect>
                                  </p:childTnLst>
                                  <p:subTnLst>
                                    <p:animClr clrSpc="rgb" dir="cw">
                                      <p:cBhvr override="childStyle">
                                        <p:cTn dur="1" fill="hold" display="0" masterRel="nextClick" afterEffect="1"/>
                                        <p:tgtEl>
                                          <p:spTgt spid="278536"/>
                                        </p:tgtEl>
                                        <p:attrNameLst>
                                          <p:attrName>ppt_c</p:attrName>
                                        </p:attrNameLst>
                                      </p:cBhvr>
                                      <p:to>
                                        <a:srgbClr val="5F5F5F"/>
                                      </p:to>
                                    </p:animClr>
                                  </p:subTnLst>
                                </p:cTn>
                              </p:par>
                              <p:par>
                                <p:cTn id="35" presetID="9" presetClass="emph" presetSubtype="0" grpId="1" nodeType="withEffect">
                                  <p:stCondLst>
                                    <p:cond delay="0"/>
                                  </p:stCondLst>
                                  <p:childTnLst>
                                    <p:set>
                                      <p:cBhvr rctx="PPT">
                                        <p:cTn id="36" dur="indefinite"/>
                                        <p:tgtEl>
                                          <p:spTgt spid="278534"/>
                                        </p:tgtEl>
                                        <p:attrNameLst>
                                          <p:attrName>style.opacity</p:attrName>
                                        </p:attrNameLst>
                                      </p:cBhvr>
                                      <p:to>
                                        <p:strVal val="0.5"/>
                                      </p:to>
                                    </p:set>
                                    <p:animEffect filter="image" prLst="opacity: 0.5">
                                      <p:cBhvr rctx="IE">
                                        <p:cTn id="37" dur="indefinite"/>
                                        <p:tgtEl>
                                          <p:spTgt spid="278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autoUpdateAnimBg="0"/>
      <p:bldP spid="278532" grpId="0" animBg="1" autoUpdateAnimBg="0"/>
      <p:bldP spid="278532" grpId="1" animBg="1"/>
      <p:bldP spid="278533" grpId="0" autoUpdateAnimBg="0"/>
      <p:bldP spid="278534" grpId="0" animBg="1" autoUpdateAnimBg="0"/>
      <p:bldP spid="278534" grpId="1" animBg="1"/>
      <p:bldP spid="278535" grpId="0" autoUpdateAnimBg="0"/>
      <p:bldP spid="27853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GB" altLang="en-US" smtClean="0">
                <a:ea typeface="ＭＳ Ｐゴシック" panose="020B0600070205080204" pitchFamily="34" charset="-128"/>
              </a:rPr>
              <a:t>The bully algorithm</a:t>
            </a:r>
            <a:endParaRPr lang="en-US" altLang="en-US" smtClean="0">
              <a:ea typeface="ＭＳ Ｐゴシック" panose="020B0600070205080204" pitchFamily="34" charset="-128"/>
            </a:endParaRPr>
          </a:p>
        </p:txBody>
      </p:sp>
      <p:sp>
        <p:nvSpPr>
          <p:cNvPr id="35842" name="Content Placeholder 2"/>
          <p:cNvSpPr>
            <a:spLocks noGrp="1"/>
          </p:cNvSpPr>
          <p:nvPr>
            <p:ph idx="1"/>
          </p:nvPr>
        </p:nvSpPr>
        <p:spPr/>
        <p:txBody>
          <a:bodyPr>
            <a:normAutofit lnSpcReduction="10000"/>
          </a:bodyPr>
          <a:lstStyle/>
          <a:p>
            <a:r>
              <a:rPr lang="en-US" altLang="en-US" sz="2400" b="1" dirty="0" smtClean="0">
                <a:ea typeface="ＭＳ Ｐゴシック" panose="020B0600070205080204" pitchFamily="34" charset="-128"/>
              </a:rPr>
              <a:t>Best case </a:t>
            </a:r>
            <a:r>
              <a:rPr lang="en-US" altLang="en-US" sz="2400" dirty="0" smtClean="0">
                <a:ea typeface="ＭＳ Ｐゴシック" panose="020B0600070205080204" pitchFamily="34" charset="-128"/>
              </a:rPr>
              <a:t>the process with the second highest ID notices the coordinator’s failure. </a:t>
            </a:r>
          </a:p>
          <a:p>
            <a:pPr lvl="1"/>
            <a:r>
              <a:rPr lang="en-US" altLang="en-US" sz="2200" dirty="0" smtClean="0">
                <a:ea typeface="ＭＳ Ｐゴシック" panose="020B0600070205080204" pitchFamily="34" charset="-128"/>
              </a:rPr>
              <a:t>Then it can immediately elect itself and send N-2 coordinator messages.</a:t>
            </a:r>
          </a:p>
          <a:p>
            <a:r>
              <a:rPr lang="en-US" altLang="en-US" sz="2400" dirty="0" smtClean="0">
                <a:ea typeface="ＭＳ Ｐゴシック" panose="020B0600070205080204" pitchFamily="34" charset="-128"/>
              </a:rPr>
              <a:t>The bully algorithm requires O(N^2) messages in the </a:t>
            </a:r>
            <a:r>
              <a:rPr lang="en-US" altLang="en-US" sz="2400" b="1" dirty="0" smtClean="0">
                <a:ea typeface="ＭＳ Ｐゴシック" panose="020B0600070205080204" pitchFamily="34" charset="-128"/>
              </a:rPr>
              <a:t>worst case</a:t>
            </a:r>
          </a:p>
          <a:p>
            <a:pPr lvl="1"/>
            <a:r>
              <a:rPr lang="en-US" altLang="en-US" sz="2200" b="1" dirty="0" smtClean="0">
                <a:ea typeface="ＭＳ Ｐゴシック" panose="020B0600070205080204" pitchFamily="34" charset="-128"/>
              </a:rPr>
              <a:t> </a:t>
            </a:r>
            <a:r>
              <a:rPr lang="en-US" altLang="en-US" sz="2200" dirty="0" smtClean="0">
                <a:ea typeface="ＭＳ Ｐゴシック" panose="020B0600070205080204" pitchFamily="34" charset="-128"/>
              </a:rPr>
              <a:t>- that is, when the process with the least ID first detects the coordinator’s failure. </a:t>
            </a:r>
          </a:p>
          <a:p>
            <a:pPr lvl="1"/>
            <a:r>
              <a:rPr lang="en-US" altLang="en-US" sz="2200" dirty="0" smtClean="0">
                <a:ea typeface="ＭＳ Ｐゴシック" panose="020B0600070205080204" pitchFamily="34" charset="-128"/>
              </a:rPr>
              <a:t>For then N-1 processes altogether begin election, each sending messages to processes with higher ID. </a:t>
            </a:r>
          </a:p>
        </p:txBody>
      </p:sp>
    </p:spTree>
    <p:extLst>
      <p:ext uri="{BB962C8B-B14F-4D97-AF65-F5344CB8AC3E}">
        <p14:creationId xmlns:p14="http://schemas.microsoft.com/office/powerpoint/2010/main" val="17883936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89C1FCF2-41EA-46B3-98D6-6A7487405407}" type="slidenum">
              <a:rPr lang="fr-FR" altLang="en-US" sz="1400"/>
              <a:pPr eaLnBrk="1" hangingPunct="1"/>
              <a:t>53</a:t>
            </a:fld>
            <a:endParaRPr lang="fr-FR" altLang="en-US" sz="1400"/>
          </a:p>
        </p:txBody>
      </p:sp>
      <p:sp>
        <p:nvSpPr>
          <p:cNvPr id="34819" name="Rectangle 2"/>
          <p:cNvSpPr>
            <a:spLocks noGrp="1" noChangeArrowheads="1"/>
          </p:cNvSpPr>
          <p:nvPr>
            <p:ph type="title"/>
          </p:nvPr>
        </p:nvSpPr>
        <p:spPr/>
        <p:txBody>
          <a:bodyPr/>
          <a:lstStyle/>
          <a:p>
            <a:pPr eaLnBrk="1" hangingPunct="1"/>
            <a:r>
              <a:rPr lang="en-US" altLang="en-US" sz="3800"/>
              <a:t>Election Algorithms Comparison</a:t>
            </a:r>
          </a:p>
        </p:txBody>
      </p:sp>
      <p:graphicFrame>
        <p:nvGraphicFramePr>
          <p:cNvPr id="279580" name="Group 28"/>
          <p:cNvGraphicFramePr>
            <a:graphicFrameLocks noGrp="1"/>
          </p:cNvGraphicFramePr>
          <p:nvPr/>
        </p:nvGraphicFramePr>
        <p:xfrm>
          <a:off x="2895601" y="2317751"/>
          <a:ext cx="6169025" cy="2454275"/>
        </p:xfrm>
        <a:graphic>
          <a:graphicData uri="http://schemas.openxmlformats.org/drawingml/2006/table">
            <a:tbl>
              <a:tblPr/>
              <a:tblGrid>
                <a:gridCol w="1693863">
                  <a:extLst>
                    <a:ext uri="{9D8B030D-6E8A-4147-A177-3AD203B41FA5}">
                      <a16:colId xmlns:a16="http://schemas.microsoft.com/office/drawing/2014/main" val="20000"/>
                    </a:ext>
                  </a:extLst>
                </a:gridCol>
                <a:gridCol w="1808162">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Election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algorithm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Number of messages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rPr>
                        <a:t>Problems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9302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9573" name="Rectangle 21"/>
          <p:cNvSpPr>
            <a:spLocks noChangeArrowheads="1"/>
          </p:cNvSpPr>
          <p:nvPr/>
        </p:nvSpPr>
        <p:spPr bwMode="auto">
          <a:xfrm>
            <a:off x="3189289" y="3124200"/>
            <a:ext cx="9731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2200">
                <a:solidFill>
                  <a:schemeClr val="folHlink"/>
                </a:solidFill>
                <a:latin typeface="Tahoma" panose="020B0604030504040204" pitchFamily="34" charset="0"/>
              </a:rPr>
              <a:t>Virtual</a:t>
            </a:r>
          </a:p>
          <a:p>
            <a:pPr algn="ctr" eaLnBrk="1" hangingPunct="1"/>
            <a:r>
              <a:rPr lang="en-US" altLang="en-US" sz="2200">
                <a:solidFill>
                  <a:schemeClr val="folHlink"/>
                </a:solidFill>
                <a:latin typeface="Tahoma" panose="020B0604030504040204" pitchFamily="34" charset="0"/>
              </a:rPr>
              <a:t>ring</a:t>
            </a:r>
          </a:p>
        </p:txBody>
      </p:sp>
      <p:sp>
        <p:nvSpPr>
          <p:cNvPr id="279574" name="Rectangle 22"/>
          <p:cNvSpPr>
            <a:spLocks noChangeArrowheads="1"/>
          </p:cNvSpPr>
          <p:nvPr/>
        </p:nvSpPr>
        <p:spPr bwMode="auto">
          <a:xfrm>
            <a:off x="4684713" y="3290889"/>
            <a:ext cx="15351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a:solidFill>
                  <a:schemeClr val="hlink"/>
                </a:solidFill>
                <a:latin typeface="Tahoma" panose="020B0604030504040204" pitchFamily="34" charset="0"/>
              </a:rPr>
              <a:t>2N to 3N-1</a:t>
            </a:r>
          </a:p>
        </p:txBody>
      </p:sp>
      <p:sp>
        <p:nvSpPr>
          <p:cNvPr id="279575" name="Rectangle 23"/>
          <p:cNvSpPr>
            <a:spLocks noChangeArrowheads="1"/>
          </p:cNvSpPr>
          <p:nvPr/>
        </p:nvSpPr>
        <p:spPr bwMode="auto">
          <a:xfrm>
            <a:off x="3237459" y="4129089"/>
            <a:ext cx="7799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2200">
                <a:solidFill>
                  <a:schemeClr val="folHlink"/>
                </a:solidFill>
                <a:latin typeface="Tahoma" panose="020B0604030504040204" pitchFamily="34" charset="0"/>
              </a:rPr>
              <a:t>Bully</a:t>
            </a:r>
          </a:p>
        </p:txBody>
      </p:sp>
      <p:sp>
        <p:nvSpPr>
          <p:cNvPr id="279576" name="Rectangle 24"/>
          <p:cNvSpPr>
            <a:spLocks noChangeArrowheads="1"/>
          </p:cNvSpPr>
          <p:nvPr/>
        </p:nvSpPr>
        <p:spPr bwMode="auto">
          <a:xfrm>
            <a:off x="4622801" y="4114800"/>
            <a:ext cx="185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a:solidFill>
                  <a:schemeClr val="hlink"/>
                </a:solidFill>
              </a:rPr>
              <a:t>N-2 to </a:t>
            </a:r>
            <a:r>
              <a:rPr lang="en-US" altLang="en-US" i="1">
                <a:solidFill>
                  <a:schemeClr val="hlink"/>
                </a:solidFill>
                <a:sym typeface="Symbol" panose="05050102010706020507" pitchFamily="18" charset="2"/>
              </a:rPr>
              <a:t>(N</a:t>
            </a:r>
            <a:r>
              <a:rPr lang="en-US" altLang="en-US" i="1" baseline="30000">
                <a:solidFill>
                  <a:schemeClr val="hlink"/>
                </a:solidFill>
                <a:sym typeface="Symbol" panose="05050102010706020507" pitchFamily="18" charset="2"/>
              </a:rPr>
              <a:t>2</a:t>
            </a:r>
            <a:r>
              <a:rPr lang="en-US" altLang="en-US" i="1">
                <a:solidFill>
                  <a:schemeClr val="hlink"/>
                </a:solidFill>
                <a:sym typeface="Symbol" panose="05050102010706020507" pitchFamily="18" charset="2"/>
              </a:rPr>
              <a:t>)</a:t>
            </a:r>
            <a:r>
              <a:rPr lang="en-US" altLang="en-US" sz="2000">
                <a:solidFill>
                  <a:schemeClr val="hlink"/>
                </a:solidFill>
                <a:sym typeface="Symbol" panose="05050102010706020507" pitchFamily="18" charset="2"/>
              </a:rPr>
              <a:t> </a:t>
            </a:r>
          </a:p>
        </p:txBody>
      </p:sp>
      <p:sp>
        <p:nvSpPr>
          <p:cNvPr id="279577" name="Rectangle 25"/>
          <p:cNvSpPr>
            <a:spLocks noChangeArrowheads="1"/>
          </p:cNvSpPr>
          <p:nvPr/>
        </p:nvSpPr>
        <p:spPr bwMode="auto">
          <a:xfrm>
            <a:off x="6477001" y="3184526"/>
            <a:ext cx="2627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hlink"/>
                </a:solidFill>
                <a:latin typeface="Tahoma" panose="020B0604030504040204" pitchFamily="34" charset="0"/>
              </a:rPr>
              <a:t>Don’t tolerate</a:t>
            </a:r>
          </a:p>
          <a:p>
            <a:pPr eaLnBrk="1" hangingPunct="1"/>
            <a:r>
              <a:rPr lang="en-US" altLang="en-US" sz="2000">
                <a:solidFill>
                  <a:schemeClr val="hlink"/>
                </a:solidFill>
                <a:latin typeface="Tahoma" panose="020B0604030504040204" pitchFamily="34" charset="0"/>
              </a:rPr>
              <a:t>faults</a:t>
            </a:r>
          </a:p>
        </p:txBody>
      </p:sp>
      <p:sp>
        <p:nvSpPr>
          <p:cNvPr id="279578" name="Rectangle 26"/>
          <p:cNvSpPr>
            <a:spLocks noChangeArrowheads="1"/>
          </p:cNvSpPr>
          <p:nvPr/>
        </p:nvSpPr>
        <p:spPr bwMode="auto">
          <a:xfrm>
            <a:off x="6550025" y="3962401"/>
            <a:ext cx="2166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hlink"/>
                </a:solidFill>
                <a:latin typeface="Tahoma" panose="020B0604030504040204" pitchFamily="34" charset="0"/>
              </a:rPr>
              <a:t>System must be synchronous</a:t>
            </a:r>
          </a:p>
        </p:txBody>
      </p:sp>
    </p:spTree>
    <p:extLst>
      <p:ext uri="{BB962C8B-B14F-4D97-AF65-F5344CB8AC3E}">
        <p14:creationId xmlns:p14="http://schemas.microsoft.com/office/powerpoint/2010/main" val="25150989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79580"/>
                                        </p:tgtEl>
                                        <p:attrNameLst>
                                          <p:attrName>style.visibility</p:attrName>
                                        </p:attrNameLst>
                                      </p:cBhvr>
                                      <p:to>
                                        <p:strVal val="visible"/>
                                      </p:to>
                                    </p:set>
                                    <p:animEffect transition="in" filter="strips(downRight)">
                                      <p:cBhvr>
                                        <p:cTn id="7" dur="500"/>
                                        <p:tgtEl>
                                          <p:spTgt spid="27958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9573"/>
                                        </p:tgtEl>
                                        <p:attrNameLst>
                                          <p:attrName>style.visibility</p:attrName>
                                        </p:attrNameLst>
                                      </p:cBhvr>
                                      <p:to>
                                        <p:strVal val="visible"/>
                                      </p:to>
                                    </p:set>
                                    <p:animEffect transition="in" filter="wipe(left)">
                                      <p:cBhvr>
                                        <p:cTn id="11" dur="500"/>
                                        <p:tgtEl>
                                          <p:spTgt spid="27957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9575"/>
                                        </p:tgtEl>
                                        <p:attrNameLst>
                                          <p:attrName>style.visibility</p:attrName>
                                        </p:attrNameLst>
                                      </p:cBhvr>
                                      <p:to>
                                        <p:strVal val="visible"/>
                                      </p:to>
                                    </p:set>
                                    <p:animEffect transition="in" filter="wipe(left)">
                                      <p:cBhvr>
                                        <p:cTn id="15" dur="500"/>
                                        <p:tgtEl>
                                          <p:spTgt spid="2795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9574"/>
                                        </p:tgtEl>
                                        <p:attrNameLst>
                                          <p:attrName>style.visibility</p:attrName>
                                        </p:attrNameLst>
                                      </p:cBhvr>
                                      <p:to>
                                        <p:strVal val="visible"/>
                                      </p:to>
                                    </p:set>
                                    <p:animEffect transition="in" filter="wipe(left)">
                                      <p:cBhvr>
                                        <p:cTn id="20" dur="500"/>
                                        <p:tgtEl>
                                          <p:spTgt spid="279574"/>
                                        </p:tgtEl>
                                      </p:cBhvr>
                                    </p:animEffect>
                                  </p:childTnLst>
                                  <p:subTnLst>
                                    <p:animClr clrSpc="rgb" dir="cw">
                                      <p:cBhvr override="childStyle">
                                        <p:cTn dur="1" fill="hold" display="0" masterRel="nextClick" afterEffect="1"/>
                                        <p:tgtEl>
                                          <p:spTgt spid="279574"/>
                                        </p:tgtEl>
                                        <p:attrNameLst>
                                          <p:attrName>ppt_c</p:attrName>
                                        </p:attrNameLst>
                                      </p:cBhvr>
                                      <p:to>
                                        <a:srgbClr val="5F5F5F"/>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9577"/>
                                        </p:tgtEl>
                                        <p:attrNameLst>
                                          <p:attrName>style.visibility</p:attrName>
                                        </p:attrNameLst>
                                      </p:cBhvr>
                                      <p:to>
                                        <p:strVal val="visible"/>
                                      </p:to>
                                    </p:set>
                                    <p:animEffect transition="in" filter="wipe(left)">
                                      <p:cBhvr>
                                        <p:cTn id="25" dur="500"/>
                                        <p:tgtEl>
                                          <p:spTgt spid="279577"/>
                                        </p:tgtEl>
                                      </p:cBhvr>
                                    </p:animEffect>
                                  </p:childTnLst>
                                  <p:subTnLst>
                                    <p:animClr clrSpc="rgb" dir="cw">
                                      <p:cBhvr override="childStyle">
                                        <p:cTn dur="1" fill="hold" display="0" masterRel="nextClick" afterEffect="1"/>
                                        <p:tgtEl>
                                          <p:spTgt spid="279577"/>
                                        </p:tgtEl>
                                        <p:attrNameLst>
                                          <p:attrName>ppt_c</p:attrName>
                                        </p:attrNameLst>
                                      </p:cBhvr>
                                      <p:to>
                                        <a:srgbClr val="5F5F5F"/>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9576"/>
                                        </p:tgtEl>
                                        <p:attrNameLst>
                                          <p:attrName>style.visibility</p:attrName>
                                        </p:attrNameLst>
                                      </p:cBhvr>
                                      <p:to>
                                        <p:strVal val="visible"/>
                                      </p:to>
                                    </p:set>
                                    <p:animEffect transition="in" filter="wipe(left)">
                                      <p:cBhvr>
                                        <p:cTn id="30" dur="500"/>
                                        <p:tgtEl>
                                          <p:spTgt spid="279576"/>
                                        </p:tgtEl>
                                      </p:cBhvr>
                                    </p:animEffect>
                                  </p:childTnLst>
                                  <p:subTnLst>
                                    <p:animClr clrSpc="rgb" dir="cw">
                                      <p:cBhvr override="childStyle">
                                        <p:cTn dur="1" fill="hold" display="0" masterRel="nextClick" afterEffect="1"/>
                                        <p:tgtEl>
                                          <p:spTgt spid="279576"/>
                                        </p:tgtEl>
                                        <p:attrNameLst>
                                          <p:attrName>ppt_c</p:attrName>
                                        </p:attrNameLst>
                                      </p:cBhvr>
                                      <p:to>
                                        <a:srgbClr val="5F5F5F"/>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9578"/>
                                        </p:tgtEl>
                                        <p:attrNameLst>
                                          <p:attrName>style.visibility</p:attrName>
                                        </p:attrNameLst>
                                      </p:cBhvr>
                                      <p:to>
                                        <p:strVal val="visible"/>
                                      </p:to>
                                    </p:set>
                                    <p:animEffect transition="in" filter="wipe(left)">
                                      <p:cBhvr>
                                        <p:cTn id="35" dur="500"/>
                                        <p:tgtEl>
                                          <p:spTgt spid="279578"/>
                                        </p:tgtEl>
                                      </p:cBhvr>
                                    </p:animEffect>
                                  </p:childTnLst>
                                  <p:subTnLst>
                                    <p:animClr clrSpc="rgb" dir="cw">
                                      <p:cBhvr override="childStyle">
                                        <p:cTn dur="1" fill="hold" display="0" masterRel="nextClick" afterEffect="1"/>
                                        <p:tgtEl>
                                          <p:spTgt spid="279578"/>
                                        </p:tgtEl>
                                        <p:attrNameLst>
                                          <p:attrName>ppt_c</p:attrName>
                                        </p:attrNameLst>
                                      </p:cBhvr>
                                      <p:to>
                                        <a:srgbClr val="5F5F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73" grpId="0" autoUpdateAnimBg="0"/>
      <p:bldP spid="279574" grpId="0" autoUpdateAnimBg="0"/>
      <p:bldP spid="279575" grpId="0" autoUpdateAnimBg="0"/>
      <p:bldP spid="279576" grpId="0" autoUpdateAnimBg="0"/>
      <p:bldP spid="279577" grpId="0" autoUpdateAnimBg="0"/>
      <p:bldP spid="279578"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222F73B1-194D-4C18-8771-96D54420878C}" type="slidenum">
              <a:rPr lang="fr-FR" altLang="en-US" sz="1400"/>
              <a:pPr eaLnBrk="1" hangingPunct="1"/>
              <a:t>54</a:t>
            </a:fld>
            <a:endParaRPr lang="fr-FR" altLang="en-US" sz="1400"/>
          </a:p>
        </p:txBody>
      </p:sp>
      <p:sp>
        <p:nvSpPr>
          <p:cNvPr id="36867" name="Rectangle 2"/>
          <p:cNvSpPr>
            <a:spLocks noGrp="1" noChangeArrowheads="1"/>
          </p:cNvSpPr>
          <p:nvPr>
            <p:ph type="title"/>
          </p:nvPr>
        </p:nvSpPr>
        <p:spPr/>
        <p:txBody>
          <a:bodyPr/>
          <a:lstStyle/>
          <a:p>
            <a:pPr eaLnBrk="1" hangingPunct="1"/>
            <a:r>
              <a:rPr lang="en-US" altLang="en-US" smtClean="0"/>
              <a:t>Group Communication </a:t>
            </a:r>
            <a:r>
              <a:rPr lang="en-US" altLang="en-US" baseline="-25000" smtClean="0"/>
              <a:t>(1)</a:t>
            </a:r>
          </a:p>
        </p:txBody>
      </p:sp>
      <p:sp>
        <p:nvSpPr>
          <p:cNvPr id="280579" name="Rectangle 3"/>
          <p:cNvSpPr>
            <a:spLocks noChangeArrowheads="1"/>
          </p:cNvSpPr>
          <p:nvPr/>
        </p:nvSpPr>
        <p:spPr bwMode="auto">
          <a:xfrm>
            <a:off x="2286000" y="1752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Objective: </a:t>
            </a:r>
            <a:r>
              <a:rPr lang="en-US" altLang="en-US"/>
              <a:t>each of a group of processes must receive copies of the messages sent to the group</a:t>
            </a:r>
            <a:endParaRPr lang="en-US" altLang="en-US" baseline="-25000"/>
          </a:p>
        </p:txBody>
      </p:sp>
      <p:sp>
        <p:nvSpPr>
          <p:cNvPr id="280580" name="Rectangle 4"/>
          <p:cNvSpPr>
            <a:spLocks noChangeArrowheads="1"/>
          </p:cNvSpPr>
          <p:nvPr/>
        </p:nvSpPr>
        <p:spPr bwMode="auto">
          <a:xfrm>
            <a:off x="2743200" y="3902076"/>
            <a:ext cx="701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a:t> Agreement: on the set of messages that is received and on the delivery ordering </a:t>
            </a:r>
          </a:p>
        </p:txBody>
      </p:sp>
      <p:sp>
        <p:nvSpPr>
          <p:cNvPr id="280581" name="Rectangle 5"/>
          <p:cNvSpPr>
            <a:spLocks noChangeArrowheads="1"/>
          </p:cNvSpPr>
          <p:nvPr/>
        </p:nvSpPr>
        <p:spPr bwMode="auto">
          <a:xfrm>
            <a:off x="2286000" y="272732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Group communication requires:</a:t>
            </a:r>
          </a:p>
        </p:txBody>
      </p:sp>
      <p:sp>
        <p:nvSpPr>
          <p:cNvPr id="280582" name="Rectangle 6"/>
          <p:cNvSpPr>
            <a:spLocks noChangeArrowheads="1"/>
          </p:cNvSpPr>
          <p:nvPr/>
        </p:nvSpPr>
        <p:spPr bwMode="auto">
          <a:xfrm>
            <a:off x="2743200" y="3352800"/>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15000"/>
              </a:spcBef>
              <a:buClr>
                <a:schemeClr val="hlink"/>
              </a:buClr>
              <a:buFont typeface="Wingdings" panose="05000000000000000000" pitchFamily="2" charset="2"/>
              <a:buChar char="§"/>
            </a:pPr>
            <a:r>
              <a:rPr lang="en-US" altLang="en-US"/>
              <a:t> Coordination</a:t>
            </a:r>
          </a:p>
        </p:txBody>
      </p:sp>
      <p:sp>
        <p:nvSpPr>
          <p:cNvPr id="280583" name="Rectangle 7"/>
          <p:cNvSpPr>
            <a:spLocks noChangeArrowheads="1"/>
          </p:cNvSpPr>
          <p:nvPr/>
        </p:nvSpPr>
        <p:spPr bwMode="auto">
          <a:xfrm>
            <a:off x="2286000" y="49530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We study multicast communication of processes whose membership is known (static groups)</a:t>
            </a:r>
            <a:endParaRPr lang="en-US" altLang="en-US" baseline="-25000"/>
          </a:p>
        </p:txBody>
      </p:sp>
    </p:spTree>
    <p:extLst>
      <p:ext uri="{BB962C8B-B14F-4D97-AF65-F5344CB8AC3E}">
        <p14:creationId xmlns:p14="http://schemas.microsoft.com/office/powerpoint/2010/main" val="23639668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0579"/>
                                        </p:tgtEl>
                                        <p:attrNameLst>
                                          <p:attrName>style.visibility</p:attrName>
                                        </p:attrNameLst>
                                      </p:cBhvr>
                                      <p:to>
                                        <p:strVal val="visible"/>
                                      </p:to>
                                    </p:set>
                                    <p:animEffect transition="in" filter="wipe(left)">
                                      <p:cBhvr>
                                        <p:cTn id="7" dur="500"/>
                                        <p:tgtEl>
                                          <p:spTgt spid="280579"/>
                                        </p:tgtEl>
                                      </p:cBhvr>
                                    </p:animEffect>
                                  </p:childTnLst>
                                  <p:subTnLst>
                                    <p:animClr clrSpc="rgb" dir="cw">
                                      <p:cBhvr override="childStyle">
                                        <p:cTn dur="1" fill="hold" display="0" masterRel="nextClick" afterEffect="1"/>
                                        <p:tgtEl>
                                          <p:spTgt spid="280579"/>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0581"/>
                                        </p:tgtEl>
                                        <p:attrNameLst>
                                          <p:attrName>style.visibility</p:attrName>
                                        </p:attrNameLst>
                                      </p:cBhvr>
                                      <p:to>
                                        <p:strVal val="visible"/>
                                      </p:to>
                                    </p:set>
                                    <p:animEffect transition="in" filter="wipe(left)">
                                      <p:cBhvr>
                                        <p:cTn id="12" dur="500"/>
                                        <p:tgtEl>
                                          <p:spTgt spid="280581"/>
                                        </p:tgtEl>
                                      </p:cBhvr>
                                    </p:animEffect>
                                  </p:childTnLst>
                                  <p:subTnLst>
                                    <p:animClr clrSpc="rgb" dir="cw">
                                      <p:cBhvr override="childStyle">
                                        <p:cTn dur="1" fill="hold" display="0" masterRel="nextClick" afterEffect="1"/>
                                        <p:tgtEl>
                                          <p:spTgt spid="280581"/>
                                        </p:tgtEl>
                                        <p:attrNameLst>
                                          <p:attrName>ppt_c</p:attrName>
                                        </p:attrNameLst>
                                      </p:cBhvr>
                                      <p:to>
                                        <a:srgbClr val="5F5F5F"/>
                                      </p:to>
                                    </p:animClr>
                                  </p:subTnLst>
                                </p:cTn>
                              </p:par>
                              <p:par>
                                <p:cTn id="13" presetID="22" presetClass="entr" presetSubtype="8" fill="hold" grpId="0" nodeType="withEffect">
                                  <p:stCondLst>
                                    <p:cond delay="0"/>
                                  </p:stCondLst>
                                  <p:childTnLst>
                                    <p:set>
                                      <p:cBhvr>
                                        <p:cTn id="14" dur="1" fill="hold">
                                          <p:stCondLst>
                                            <p:cond delay="0"/>
                                          </p:stCondLst>
                                        </p:cTn>
                                        <p:tgtEl>
                                          <p:spTgt spid="280582"/>
                                        </p:tgtEl>
                                        <p:attrNameLst>
                                          <p:attrName>style.visibility</p:attrName>
                                        </p:attrNameLst>
                                      </p:cBhvr>
                                      <p:to>
                                        <p:strVal val="visible"/>
                                      </p:to>
                                    </p:set>
                                    <p:animEffect transition="in" filter="wipe(left)">
                                      <p:cBhvr>
                                        <p:cTn id="15" dur="500"/>
                                        <p:tgtEl>
                                          <p:spTgt spid="280582"/>
                                        </p:tgtEl>
                                      </p:cBhvr>
                                    </p:animEffect>
                                  </p:childTnLst>
                                  <p:subTnLst>
                                    <p:animClr clrSpc="rgb" dir="cw">
                                      <p:cBhvr override="childStyle">
                                        <p:cTn dur="1" fill="hold" display="0" masterRel="nextClick" afterEffect="1"/>
                                        <p:tgtEl>
                                          <p:spTgt spid="280582"/>
                                        </p:tgtEl>
                                        <p:attrNameLst>
                                          <p:attrName>ppt_c</p:attrName>
                                        </p:attrNameLst>
                                      </p:cBhvr>
                                      <p:to>
                                        <a:srgbClr val="5F5F5F"/>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80580"/>
                                        </p:tgtEl>
                                        <p:attrNameLst>
                                          <p:attrName>style.visibility</p:attrName>
                                        </p:attrNameLst>
                                      </p:cBhvr>
                                      <p:to>
                                        <p:strVal val="visible"/>
                                      </p:to>
                                    </p:set>
                                    <p:animEffect transition="in" filter="wipe(left)">
                                      <p:cBhvr>
                                        <p:cTn id="20" dur="500"/>
                                        <p:tgtEl>
                                          <p:spTgt spid="280580"/>
                                        </p:tgtEl>
                                      </p:cBhvr>
                                    </p:animEffect>
                                  </p:childTnLst>
                                  <p:subTnLst>
                                    <p:animClr clrSpc="rgb" dir="cw">
                                      <p:cBhvr override="childStyle">
                                        <p:cTn dur="1" fill="hold" display="0" masterRel="nextClick" afterEffect="1"/>
                                        <p:tgtEl>
                                          <p:spTgt spid="280580"/>
                                        </p:tgtEl>
                                        <p:attrNameLst>
                                          <p:attrName>ppt_c</p:attrName>
                                        </p:attrNameLst>
                                      </p:cBhvr>
                                      <p:to>
                                        <a:srgbClr val="5F5F5F"/>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0583"/>
                                        </p:tgtEl>
                                        <p:attrNameLst>
                                          <p:attrName>style.visibility</p:attrName>
                                        </p:attrNameLst>
                                      </p:cBhvr>
                                      <p:to>
                                        <p:strVal val="visible"/>
                                      </p:to>
                                    </p:set>
                                    <p:animEffect transition="in" filter="wipe(left)">
                                      <p:cBhvr>
                                        <p:cTn id="25" dur="500"/>
                                        <p:tgtEl>
                                          <p:spTgt spid="280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autoUpdateAnimBg="0"/>
      <p:bldP spid="280580" grpId="0" autoUpdateAnimBg="0"/>
      <p:bldP spid="280581" grpId="0" autoUpdateAnimBg="0"/>
      <p:bldP spid="280582" grpId="0" autoUpdateAnimBg="0"/>
      <p:bldP spid="28058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A8DD3535-150E-4695-AF10-A3B46C1B5276}" type="slidenum">
              <a:rPr lang="fr-FR" altLang="en-US" sz="1400"/>
              <a:pPr eaLnBrk="1" hangingPunct="1"/>
              <a:t>55</a:t>
            </a:fld>
            <a:endParaRPr lang="fr-FR" altLang="en-US" sz="1400"/>
          </a:p>
        </p:txBody>
      </p:sp>
      <p:graphicFrame>
        <p:nvGraphicFramePr>
          <p:cNvPr id="281602" name="Object 2"/>
          <p:cNvGraphicFramePr>
            <a:graphicFrameLocks noChangeAspect="1"/>
          </p:cNvGraphicFramePr>
          <p:nvPr/>
        </p:nvGraphicFramePr>
        <p:xfrm>
          <a:off x="7013575" y="3929064"/>
          <a:ext cx="2362200" cy="1697037"/>
        </p:xfrm>
        <a:graphic>
          <a:graphicData uri="http://schemas.openxmlformats.org/presentationml/2006/ole">
            <mc:AlternateContent xmlns:mc="http://schemas.openxmlformats.org/markup-compatibility/2006">
              <mc:Choice xmlns:v="urn:schemas-microsoft-com:vml" Requires="v">
                <p:oleObj spid="_x0000_s4120" name="Image bitmap" r:id="rId3" imgW="1961905" imgH="1409897" progId="PBrush">
                  <p:embed/>
                </p:oleObj>
              </mc:Choice>
              <mc:Fallback>
                <p:oleObj name="Image bitmap" r:id="rId3" imgW="1961905" imgH="1409897" progId="PBrush">
                  <p:embed/>
                  <p:pic>
                    <p:nvPicPr>
                      <p:cNvPr id="2816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3575" y="3929064"/>
                        <a:ext cx="2362200" cy="169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8160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976" y="3916364"/>
            <a:ext cx="2346325"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1604" name="Rectangle 4"/>
          <p:cNvSpPr>
            <a:spLocks noChangeArrowheads="1"/>
          </p:cNvSpPr>
          <p:nvPr/>
        </p:nvSpPr>
        <p:spPr bwMode="auto">
          <a:xfrm>
            <a:off x="2286000" y="379095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Groups:</a:t>
            </a:r>
            <a:endParaRPr lang="en-US" altLang="en-US" baseline="-25000"/>
          </a:p>
        </p:txBody>
      </p:sp>
      <p:sp>
        <p:nvSpPr>
          <p:cNvPr id="4102" name="Rectangle 5"/>
          <p:cNvSpPr>
            <a:spLocks noGrp="1" noChangeArrowheads="1"/>
          </p:cNvSpPr>
          <p:nvPr>
            <p:ph type="title"/>
          </p:nvPr>
        </p:nvSpPr>
        <p:spPr/>
        <p:txBody>
          <a:bodyPr/>
          <a:lstStyle/>
          <a:p>
            <a:pPr eaLnBrk="1" hangingPunct="1"/>
            <a:r>
              <a:rPr lang="en-US" altLang="en-US" smtClean="0"/>
              <a:t>Group Communication </a:t>
            </a:r>
            <a:r>
              <a:rPr lang="en-US" altLang="en-US" baseline="-25000" smtClean="0"/>
              <a:t>(2)</a:t>
            </a:r>
          </a:p>
        </p:txBody>
      </p:sp>
      <p:sp>
        <p:nvSpPr>
          <p:cNvPr id="281606" name="Rectangle 6"/>
          <p:cNvSpPr>
            <a:spLocks noChangeArrowheads="1"/>
          </p:cNvSpPr>
          <p:nvPr/>
        </p:nvSpPr>
        <p:spPr bwMode="auto">
          <a:xfrm>
            <a:off x="4603750" y="5715001"/>
            <a:ext cx="1822450"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Closed group</a:t>
            </a:r>
          </a:p>
        </p:txBody>
      </p:sp>
      <p:sp>
        <p:nvSpPr>
          <p:cNvPr id="281607" name="Rectangle 7"/>
          <p:cNvSpPr>
            <a:spLocks noChangeArrowheads="1"/>
          </p:cNvSpPr>
          <p:nvPr/>
        </p:nvSpPr>
        <p:spPr bwMode="auto">
          <a:xfrm>
            <a:off x="7826376" y="5715001"/>
            <a:ext cx="1624013"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Open group</a:t>
            </a:r>
          </a:p>
        </p:txBody>
      </p:sp>
      <p:sp>
        <p:nvSpPr>
          <p:cNvPr id="281608" name="Rectangle 8"/>
          <p:cNvSpPr>
            <a:spLocks noChangeArrowheads="1"/>
          </p:cNvSpPr>
          <p:nvPr/>
        </p:nvSpPr>
        <p:spPr bwMode="auto">
          <a:xfrm>
            <a:off x="2286000" y="18288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dirty="0"/>
              <a:t>System:</a:t>
            </a:r>
            <a:r>
              <a:rPr lang="en-US" altLang="en-US" dirty="0"/>
              <a:t> contains a collection of processes, which can communicate </a:t>
            </a:r>
            <a:r>
              <a:rPr lang="en-US" altLang="en-US" b="1" dirty="0">
                <a:solidFill>
                  <a:srgbClr val="FB6E05"/>
                </a:solidFill>
              </a:rPr>
              <a:t>reliably</a:t>
            </a:r>
            <a:r>
              <a:rPr lang="en-US" altLang="en-US" dirty="0"/>
              <a:t> over </a:t>
            </a:r>
            <a:r>
              <a:rPr lang="en-US" altLang="en-US" b="1" dirty="0">
                <a:solidFill>
                  <a:srgbClr val="FB6E05"/>
                </a:solidFill>
              </a:rPr>
              <a:t>one-to-one</a:t>
            </a:r>
            <a:r>
              <a:rPr lang="en-US" altLang="en-US" dirty="0"/>
              <a:t> channels</a:t>
            </a:r>
            <a:endParaRPr lang="en-US" altLang="en-US" b="1" dirty="0">
              <a:solidFill>
                <a:srgbClr val="FB6E05"/>
              </a:solidFill>
            </a:endParaRPr>
          </a:p>
        </p:txBody>
      </p:sp>
      <p:sp>
        <p:nvSpPr>
          <p:cNvPr id="281609" name="Rectangle 9"/>
          <p:cNvSpPr>
            <a:spLocks noChangeArrowheads="1"/>
          </p:cNvSpPr>
          <p:nvPr/>
        </p:nvSpPr>
        <p:spPr bwMode="auto">
          <a:xfrm>
            <a:off x="2286000" y="27813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Processes:</a:t>
            </a:r>
            <a:r>
              <a:rPr lang="en-US" altLang="en-US"/>
              <a:t> members of groups, may fail only by crashing</a:t>
            </a:r>
          </a:p>
        </p:txBody>
      </p:sp>
    </p:spTree>
    <p:extLst>
      <p:ext uri="{BB962C8B-B14F-4D97-AF65-F5344CB8AC3E}">
        <p14:creationId xmlns:p14="http://schemas.microsoft.com/office/powerpoint/2010/main" val="30108458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1608"/>
                                        </p:tgtEl>
                                        <p:attrNameLst>
                                          <p:attrName>style.visibility</p:attrName>
                                        </p:attrNameLst>
                                      </p:cBhvr>
                                      <p:to>
                                        <p:strVal val="visible"/>
                                      </p:to>
                                    </p:set>
                                    <p:animEffect transition="in" filter="wipe(left)">
                                      <p:cBhvr>
                                        <p:cTn id="7" dur="500"/>
                                        <p:tgtEl>
                                          <p:spTgt spid="281608"/>
                                        </p:tgtEl>
                                      </p:cBhvr>
                                    </p:animEffect>
                                  </p:childTnLst>
                                  <p:subTnLst>
                                    <p:animClr clrSpc="rgb" dir="cw">
                                      <p:cBhvr override="childStyle">
                                        <p:cTn dur="1" fill="hold" display="0" masterRel="nextClick" afterEffect="1"/>
                                        <p:tgtEl>
                                          <p:spTgt spid="281608"/>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1609"/>
                                        </p:tgtEl>
                                        <p:attrNameLst>
                                          <p:attrName>style.visibility</p:attrName>
                                        </p:attrNameLst>
                                      </p:cBhvr>
                                      <p:to>
                                        <p:strVal val="visible"/>
                                      </p:to>
                                    </p:set>
                                    <p:animEffect transition="in" filter="wipe(left)">
                                      <p:cBhvr>
                                        <p:cTn id="12" dur="500"/>
                                        <p:tgtEl>
                                          <p:spTgt spid="281609"/>
                                        </p:tgtEl>
                                      </p:cBhvr>
                                    </p:animEffect>
                                  </p:childTnLst>
                                  <p:subTnLst>
                                    <p:animClr clrSpc="rgb" dir="cw">
                                      <p:cBhvr override="childStyle">
                                        <p:cTn dur="1" fill="hold" display="0" masterRel="nextClick" afterEffect="1"/>
                                        <p:tgtEl>
                                          <p:spTgt spid="281609"/>
                                        </p:tgtEl>
                                        <p:attrNameLst>
                                          <p:attrName>ppt_c</p:attrName>
                                        </p:attrNameLst>
                                      </p:cBhvr>
                                      <p:to>
                                        <a:srgbClr val="5F5F5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1604"/>
                                        </p:tgtEl>
                                        <p:attrNameLst>
                                          <p:attrName>style.visibility</p:attrName>
                                        </p:attrNameLst>
                                      </p:cBhvr>
                                      <p:to>
                                        <p:strVal val="visible"/>
                                      </p:to>
                                    </p:set>
                                    <p:animEffect transition="in" filter="wipe(left)">
                                      <p:cBhvr>
                                        <p:cTn id="17" dur="500"/>
                                        <p:tgtEl>
                                          <p:spTgt spid="281604"/>
                                        </p:tgtEl>
                                      </p:cBhvr>
                                    </p:animEffect>
                                  </p:childTnLst>
                                  <p:subTnLst>
                                    <p:animClr clrSpc="rgb" dir="cw">
                                      <p:cBhvr override="childStyle">
                                        <p:cTn dur="1" fill="hold" display="0" masterRel="nextClick" afterEffect="1"/>
                                        <p:tgtEl>
                                          <p:spTgt spid="281604"/>
                                        </p:tgtEl>
                                        <p:attrNameLst>
                                          <p:attrName>ppt_c</p:attrName>
                                        </p:attrNameLst>
                                      </p:cBhvr>
                                      <p:to>
                                        <a:srgbClr val="5F5F5F"/>
                                      </p:to>
                                    </p:animClr>
                                  </p:subTnLst>
                                </p:cTn>
                              </p:par>
                            </p:childTnLst>
                          </p:cTn>
                        </p:par>
                        <p:par>
                          <p:cTn id="18" fill="hold" nodeType="afterGroup">
                            <p:stCondLst>
                              <p:cond delay="500"/>
                            </p:stCondLst>
                            <p:childTnLst>
                              <p:par>
                                <p:cTn id="19" presetID="17" presetClass="entr" presetSubtype="4" fill="hold" nodeType="afterEffect">
                                  <p:stCondLst>
                                    <p:cond delay="0"/>
                                  </p:stCondLst>
                                  <p:childTnLst>
                                    <p:set>
                                      <p:cBhvr>
                                        <p:cTn id="20" dur="1" fill="hold">
                                          <p:stCondLst>
                                            <p:cond delay="0"/>
                                          </p:stCondLst>
                                        </p:cTn>
                                        <p:tgtEl>
                                          <p:spTgt spid="281603"/>
                                        </p:tgtEl>
                                        <p:attrNameLst>
                                          <p:attrName>style.visibility</p:attrName>
                                        </p:attrNameLst>
                                      </p:cBhvr>
                                      <p:to>
                                        <p:strVal val="visible"/>
                                      </p:to>
                                    </p:set>
                                    <p:anim calcmode="lin" valueType="num">
                                      <p:cBhvr>
                                        <p:cTn id="21" dur="500" fill="hold"/>
                                        <p:tgtEl>
                                          <p:spTgt spid="281603"/>
                                        </p:tgtEl>
                                        <p:attrNameLst>
                                          <p:attrName>ppt_x</p:attrName>
                                        </p:attrNameLst>
                                      </p:cBhvr>
                                      <p:tavLst>
                                        <p:tav tm="0">
                                          <p:val>
                                            <p:strVal val="#ppt_x"/>
                                          </p:val>
                                        </p:tav>
                                        <p:tav tm="100000">
                                          <p:val>
                                            <p:strVal val="#ppt_x"/>
                                          </p:val>
                                        </p:tav>
                                      </p:tavLst>
                                    </p:anim>
                                    <p:anim calcmode="lin" valueType="num">
                                      <p:cBhvr>
                                        <p:cTn id="22" dur="500" fill="hold"/>
                                        <p:tgtEl>
                                          <p:spTgt spid="281603"/>
                                        </p:tgtEl>
                                        <p:attrNameLst>
                                          <p:attrName>ppt_y</p:attrName>
                                        </p:attrNameLst>
                                      </p:cBhvr>
                                      <p:tavLst>
                                        <p:tav tm="0">
                                          <p:val>
                                            <p:strVal val="#ppt_y+#ppt_h/2"/>
                                          </p:val>
                                        </p:tav>
                                        <p:tav tm="100000">
                                          <p:val>
                                            <p:strVal val="#ppt_y"/>
                                          </p:val>
                                        </p:tav>
                                      </p:tavLst>
                                    </p:anim>
                                    <p:anim calcmode="lin" valueType="num">
                                      <p:cBhvr>
                                        <p:cTn id="23" dur="500" fill="hold"/>
                                        <p:tgtEl>
                                          <p:spTgt spid="281603"/>
                                        </p:tgtEl>
                                        <p:attrNameLst>
                                          <p:attrName>ppt_w</p:attrName>
                                        </p:attrNameLst>
                                      </p:cBhvr>
                                      <p:tavLst>
                                        <p:tav tm="0">
                                          <p:val>
                                            <p:strVal val="#ppt_w"/>
                                          </p:val>
                                        </p:tav>
                                        <p:tav tm="100000">
                                          <p:val>
                                            <p:strVal val="#ppt_w"/>
                                          </p:val>
                                        </p:tav>
                                      </p:tavLst>
                                    </p:anim>
                                    <p:anim calcmode="lin" valueType="num">
                                      <p:cBhvr>
                                        <p:cTn id="24" dur="500" fill="hold"/>
                                        <p:tgtEl>
                                          <p:spTgt spid="28160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281606"/>
                                        </p:tgtEl>
                                        <p:attrNameLst>
                                          <p:attrName>style.visibility</p:attrName>
                                        </p:attrNameLst>
                                      </p:cBhvr>
                                      <p:to>
                                        <p:strVal val="visible"/>
                                      </p:to>
                                    </p:set>
                                    <p:animEffect transition="in" filter="wipe(left)">
                                      <p:cBhvr>
                                        <p:cTn id="28" dur="500"/>
                                        <p:tgtEl>
                                          <p:spTgt spid="281606"/>
                                        </p:tgtEl>
                                      </p:cBhvr>
                                    </p:animEffect>
                                  </p:childTnLst>
                                </p:cTn>
                              </p:par>
                            </p:childTnLst>
                          </p:cTn>
                        </p:par>
                        <p:par>
                          <p:cTn id="29" fill="hold" nodeType="afterGroup">
                            <p:stCondLst>
                              <p:cond delay="1500"/>
                            </p:stCondLst>
                            <p:childTnLst>
                              <p:par>
                                <p:cTn id="30" presetID="17" presetClass="entr" presetSubtype="4" fill="hold" nodeType="afterEffect">
                                  <p:stCondLst>
                                    <p:cond delay="0"/>
                                  </p:stCondLst>
                                  <p:childTnLst>
                                    <p:set>
                                      <p:cBhvr>
                                        <p:cTn id="31" dur="1" fill="hold">
                                          <p:stCondLst>
                                            <p:cond delay="0"/>
                                          </p:stCondLst>
                                        </p:cTn>
                                        <p:tgtEl>
                                          <p:spTgt spid="281602"/>
                                        </p:tgtEl>
                                        <p:attrNameLst>
                                          <p:attrName>style.visibility</p:attrName>
                                        </p:attrNameLst>
                                      </p:cBhvr>
                                      <p:to>
                                        <p:strVal val="visible"/>
                                      </p:to>
                                    </p:set>
                                    <p:anim calcmode="lin" valueType="num">
                                      <p:cBhvr>
                                        <p:cTn id="32" dur="500" fill="hold"/>
                                        <p:tgtEl>
                                          <p:spTgt spid="281602"/>
                                        </p:tgtEl>
                                        <p:attrNameLst>
                                          <p:attrName>ppt_x</p:attrName>
                                        </p:attrNameLst>
                                      </p:cBhvr>
                                      <p:tavLst>
                                        <p:tav tm="0">
                                          <p:val>
                                            <p:strVal val="#ppt_x"/>
                                          </p:val>
                                        </p:tav>
                                        <p:tav tm="100000">
                                          <p:val>
                                            <p:strVal val="#ppt_x"/>
                                          </p:val>
                                        </p:tav>
                                      </p:tavLst>
                                    </p:anim>
                                    <p:anim calcmode="lin" valueType="num">
                                      <p:cBhvr>
                                        <p:cTn id="33" dur="500" fill="hold"/>
                                        <p:tgtEl>
                                          <p:spTgt spid="281602"/>
                                        </p:tgtEl>
                                        <p:attrNameLst>
                                          <p:attrName>ppt_y</p:attrName>
                                        </p:attrNameLst>
                                      </p:cBhvr>
                                      <p:tavLst>
                                        <p:tav tm="0">
                                          <p:val>
                                            <p:strVal val="#ppt_y+#ppt_h/2"/>
                                          </p:val>
                                        </p:tav>
                                        <p:tav tm="100000">
                                          <p:val>
                                            <p:strVal val="#ppt_y"/>
                                          </p:val>
                                        </p:tav>
                                      </p:tavLst>
                                    </p:anim>
                                    <p:anim calcmode="lin" valueType="num">
                                      <p:cBhvr>
                                        <p:cTn id="34" dur="500" fill="hold"/>
                                        <p:tgtEl>
                                          <p:spTgt spid="281602"/>
                                        </p:tgtEl>
                                        <p:attrNameLst>
                                          <p:attrName>ppt_w</p:attrName>
                                        </p:attrNameLst>
                                      </p:cBhvr>
                                      <p:tavLst>
                                        <p:tav tm="0">
                                          <p:val>
                                            <p:strVal val="#ppt_w"/>
                                          </p:val>
                                        </p:tav>
                                        <p:tav tm="100000">
                                          <p:val>
                                            <p:strVal val="#ppt_w"/>
                                          </p:val>
                                        </p:tav>
                                      </p:tavLst>
                                    </p:anim>
                                    <p:anim calcmode="lin" valueType="num">
                                      <p:cBhvr>
                                        <p:cTn id="35" dur="500" fill="hold"/>
                                        <p:tgtEl>
                                          <p:spTgt spid="281602"/>
                                        </p:tgtEl>
                                        <p:attrNameLst>
                                          <p:attrName>ppt_h</p:attrName>
                                        </p:attrNameLst>
                                      </p:cBhvr>
                                      <p:tavLst>
                                        <p:tav tm="0">
                                          <p:val>
                                            <p:fltVal val="0"/>
                                          </p:val>
                                        </p:tav>
                                        <p:tav tm="100000">
                                          <p:val>
                                            <p:strVal val="#ppt_h"/>
                                          </p:val>
                                        </p:tav>
                                      </p:tavLst>
                                    </p:anim>
                                  </p:childTnLst>
                                </p:cTn>
                              </p:par>
                              <p:par>
                                <p:cTn id="36" presetID="9" presetClass="emph" presetSubtype="0" grpId="1" nodeType="withEffect">
                                  <p:stCondLst>
                                    <p:cond delay="0"/>
                                  </p:stCondLst>
                                  <p:childTnLst>
                                    <p:set>
                                      <p:cBhvr rctx="PPT">
                                        <p:cTn id="37" dur="indefinite"/>
                                        <p:tgtEl>
                                          <p:spTgt spid="281606"/>
                                        </p:tgtEl>
                                        <p:attrNameLst>
                                          <p:attrName>style.opacity</p:attrName>
                                        </p:attrNameLst>
                                      </p:cBhvr>
                                      <p:to>
                                        <p:strVal val="0.5"/>
                                      </p:to>
                                    </p:set>
                                    <p:animEffect filter="image" prLst="opacity: 0.5">
                                      <p:cBhvr rctx="IE">
                                        <p:cTn id="38" dur="indefinite"/>
                                        <p:tgtEl>
                                          <p:spTgt spid="281606"/>
                                        </p:tgtEl>
                                      </p:cBhvr>
                                    </p:animEffect>
                                  </p:childTnLst>
                                </p:cTn>
                              </p:par>
                            </p:childTnLst>
                          </p:cTn>
                        </p:par>
                        <p:par>
                          <p:cTn id="39" fill="hold" nodeType="afterGroup">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281607"/>
                                        </p:tgtEl>
                                        <p:attrNameLst>
                                          <p:attrName>style.visibility</p:attrName>
                                        </p:attrNameLst>
                                      </p:cBhvr>
                                      <p:to>
                                        <p:strVal val="visible"/>
                                      </p:to>
                                    </p:set>
                                    <p:animEffect transition="in" filter="wipe(left)">
                                      <p:cBhvr>
                                        <p:cTn id="42" dur="500"/>
                                        <p:tgtEl>
                                          <p:spTgt spid="281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autoUpdateAnimBg="0"/>
      <p:bldP spid="281606" grpId="0" animBg="1" autoUpdateAnimBg="0"/>
      <p:bldP spid="281606" grpId="1" animBg="1"/>
      <p:bldP spid="281607" grpId="0" animBg="1" autoUpdateAnimBg="0"/>
      <p:bldP spid="281608" grpId="0" autoUpdateAnimBg="0"/>
      <p:bldP spid="28160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DE4B9D27-4355-4B6F-830F-CBEC03C099AD}" type="slidenum">
              <a:rPr lang="fr-FR" altLang="en-US" sz="1400"/>
              <a:pPr eaLnBrk="1" hangingPunct="1"/>
              <a:t>56</a:t>
            </a:fld>
            <a:endParaRPr lang="fr-FR" altLang="en-US" sz="1400"/>
          </a:p>
        </p:txBody>
      </p:sp>
      <p:sp>
        <p:nvSpPr>
          <p:cNvPr id="37891" name="Rectangle 2"/>
          <p:cNvSpPr>
            <a:spLocks noGrp="1" noChangeArrowheads="1"/>
          </p:cNvSpPr>
          <p:nvPr>
            <p:ph type="title"/>
          </p:nvPr>
        </p:nvSpPr>
        <p:spPr/>
        <p:txBody>
          <a:bodyPr/>
          <a:lstStyle/>
          <a:p>
            <a:pPr eaLnBrk="1" hangingPunct="1"/>
            <a:r>
              <a:rPr lang="en-US" altLang="en-US" smtClean="0"/>
              <a:t>Group Communication </a:t>
            </a:r>
            <a:r>
              <a:rPr lang="en-US" altLang="en-US" baseline="-25000" smtClean="0"/>
              <a:t>(3)</a:t>
            </a:r>
          </a:p>
        </p:txBody>
      </p:sp>
      <p:sp>
        <p:nvSpPr>
          <p:cNvPr id="282627" name="Rectangle 3"/>
          <p:cNvSpPr>
            <a:spLocks noChangeArrowheads="1"/>
          </p:cNvSpPr>
          <p:nvPr/>
        </p:nvSpPr>
        <p:spPr bwMode="auto">
          <a:xfrm>
            <a:off x="2743200" y="2286001"/>
            <a:ext cx="701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b="1" i="1"/>
              <a:t>multicast(g, m)</a:t>
            </a:r>
            <a:r>
              <a:rPr lang="en-US" altLang="en-US" b="1"/>
              <a:t>:</a:t>
            </a:r>
            <a:r>
              <a:rPr lang="en-US" altLang="en-US"/>
              <a:t> sends the message </a:t>
            </a:r>
            <a:r>
              <a:rPr lang="en-US" altLang="en-US" i="1"/>
              <a:t>m</a:t>
            </a:r>
            <a:r>
              <a:rPr lang="en-US" altLang="en-US"/>
              <a:t> to all members of group g</a:t>
            </a:r>
          </a:p>
        </p:txBody>
      </p:sp>
      <p:sp>
        <p:nvSpPr>
          <p:cNvPr id="282628" name="Rectangle 4"/>
          <p:cNvSpPr>
            <a:spLocks noChangeArrowheads="1"/>
          </p:cNvSpPr>
          <p:nvPr/>
        </p:nvSpPr>
        <p:spPr bwMode="auto">
          <a:xfrm>
            <a:off x="2286000" y="18288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Primitives:</a:t>
            </a:r>
            <a:endParaRPr lang="en-US" altLang="en-US" baseline="-25000"/>
          </a:p>
        </p:txBody>
      </p:sp>
      <p:sp>
        <p:nvSpPr>
          <p:cNvPr id="282629" name="Rectangle 5"/>
          <p:cNvSpPr>
            <a:spLocks noChangeArrowheads="1"/>
          </p:cNvSpPr>
          <p:nvPr/>
        </p:nvSpPr>
        <p:spPr bwMode="auto">
          <a:xfrm>
            <a:off x="2743200" y="4114801"/>
            <a:ext cx="701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b="1" i="1"/>
              <a:t>sender(m)</a:t>
            </a:r>
            <a:r>
              <a:rPr lang="en-US" altLang="en-US" b="1"/>
              <a:t> :</a:t>
            </a:r>
            <a:r>
              <a:rPr lang="en-US" altLang="en-US"/>
              <a:t> unique identifier of the process that sent the message </a:t>
            </a:r>
            <a:r>
              <a:rPr lang="en-US" altLang="en-US" i="1"/>
              <a:t>m</a:t>
            </a:r>
          </a:p>
        </p:txBody>
      </p:sp>
      <p:sp>
        <p:nvSpPr>
          <p:cNvPr id="282630" name="Rectangle 6"/>
          <p:cNvSpPr>
            <a:spLocks noChangeArrowheads="1"/>
          </p:cNvSpPr>
          <p:nvPr/>
        </p:nvSpPr>
        <p:spPr bwMode="auto">
          <a:xfrm>
            <a:off x="2743200" y="5045076"/>
            <a:ext cx="701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b="1" i="1"/>
              <a:t>group(m)</a:t>
            </a:r>
            <a:r>
              <a:rPr lang="en-US" altLang="en-US" b="1"/>
              <a:t>:</a:t>
            </a:r>
            <a:r>
              <a:rPr lang="en-US" altLang="en-US"/>
              <a:t> unique identifier of the group to which the message </a:t>
            </a:r>
            <a:r>
              <a:rPr lang="en-US" altLang="en-US" i="1"/>
              <a:t>m </a:t>
            </a:r>
            <a:r>
              <a:rPr lang="en-US" altLang="en-US"/>
              <a:t>was sent</a:t>
            </a:r>
            <a:endParaRPr lang="en-US" altLang="en-US" i="1"/>
          </a:p>
        </p:txBody>
      </p:sp>
      <p:grpSp>
        <p:nvGrpSpPr>
          <p:cNvPr id="2" name="Group 7"/>
          <p:cNvGrpSpPr>
            <a:grpSpLocks/>
          </p:cNvGrpSpPr>
          <p:nvPr/>
        </p:nvGrpSpPr>
        <p:grpSpPr bwMode="auto">
          <a:xfrm>
            <a:off x="2743200" y="3200403"/>
            <a:ext cx="7010400" cy="830263"/>
            <a:chOff x="768" y="2016"/>
            <a:chExt cx="4416" cy="523"/>
          </a:xfrm>
        </p:grpSpPr>
        <p:sp>
          <p:nvSpPr>
            <p:cNvPr id="37897" name="Rectangle 8"/>
            <p:cNvSpPr>
              <a:spLocks noChangeArrowheads="1"/>
            </p:cNvSpPr>
            <p:nvPr/>
          </p:nvSpPr>
          <p:spPr bwMode="auto">
            <a:xfrm>
              <a:off x="768" y="2016"/>
              <a:ext cx="441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b="1" i="1"/>
                <a:t>deliver(m)</a:t>
              </a:r>
              <a:r>
                <a:rPr lang="en-US" altLang="en-US" b="1"/>
                <a:t> :</a:t>
              </a:r>
              <a:r>
                <a:rPr lang="en-US" altLang="en-US"/>
                <a:t> delivers the message </a:t>
              </a:r>
              <a:r>
                <a:rPr lang="en-US" altLang="en-US" i="1"/>
                <a:t>m</a:t>
              </a:r>
              <a:r>
                <a:rPr lang="en-US" altLang="en-US"/>
                <a:t> to the calling process</a:t>
              </a:r>
            </a:p>
          </p:txBody>
        </p:sp>
        <p:sp>
          <p:nvSpPr>
            <p:cNvPr id="37898" name="Rectangle 9"/>
            <p:cNvSpPr>
              <a:spLocks noChangeArrowheads="1"/>
            </p:cNvSpPr>
            <p:nvPr/>
          </p:nvSpPr>
          <p:spPr bwMode="auto">
            <a:xfrm>
              <a:off x="892" y="2265"/>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fr-FR" altLang="en-US" sz="1800"/>
            </a:p>
          </p:txBody>
        </p:sp>
      </p:grpSp>
    </p:spTree>
    <p:extLst>
      <p:ext uri="{BB962C8B-B14F-4D97-AF65-F5344CB8AC3E}">
        <p14:creationId xmlns:p14="http://schemas.microsoft.com/office/powerpoint/2010/main" val="3580775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2628"/>
                                        </p:tgtEl>
                                        <p:attrNameLst>
                                          <p:attrName>style.visibility</p:attrName>
                                        </p:attrNameLst>
                                      </p:cBhvr>
                                      <p:to>
                                        <p:strVal val="visible"/>
                                      </p:to>
                                    </p:set>
                                    <p:animEffect transition="in" filter="wipe(left)">
                                      <p:cBhvr>
                                        <p:cTn id="7" dur="500"/>
                                        <p:tgtEl>
                                          <p:spTgt spid="282628"/>
                                        </p:tgtEl>
                                      </p:cBhvr>
                                    </p:animEffect>
                                  </p:childTnLst>
                                  <p:subTnLst>
                                    <p:animClr clrSpc="rgb" dir="cw">
                                      <p:cBhvr override="childStyle">
                                        <p:cTn dur="1" fill="hold" display="0" masterRel="nextClick" afterEffect="1"/>
                                        <p:tgtEl>
                                          <p:spTgt spid="282628"/>
                                        </p:tgtEl>
                                        <p:attrNameLst>
                                          <p:attrName>ppt_c</p:attrName>
                                        </p:attrNameLst>
                                      </p:cBhvr>
                                      <p:to>
                                        <a:srgbClr val="5F5F5F"/>
                                      </p:to>
                                    </p:animClr>
                                  </p:subTnLst>
                                </p:cTn>
                              </p:par>
                              <p:par>
                                <p:cTn id="8" presetID="22" presetClass="entr" presetSubtype="8" fill="hold" grpId="0" nodeType="withEffect">
                                  <p:stCondLst>
                                    <p:cond delay="0"/>
                                  </p:stCondLst>
                                  <p:childTnLst>
                                    <p:set>
                                      <p:cBhvr>
                                        <p:cTn id="9" dur="1" fill="hold">
                                          <p:stCondLst>
                                            <p:cond delay="0"/>
                                          </p:stCondLst>
                                        </p:cTn>
                                        <p:tgtEl>
                                          <p:spTgt spid="282627"/>
                                        </p:tgtEl>
                                        <p:attrNameLst>
                                          <p:attrName>style.visibility</p:attrName>
                                        </p:attrNameLst>
                                      </p:cBhvr>
                                      <p:to>
                                        <p:strVal val="visible"/>
                                      </p:to>
                                    </p:set>
                                    <p:animEffect transition="in" filter="wipe(left)">
                                      <p:cBhvr>
                                        <p:cTn id="10" dur="500"/>
                                        <p:tgtEl>
                                          <p:spTgt spid="282627"/>
                                        </p:tgtEl>
                                      </p:cBhvr>
                                    </p:animEffect>
                                  </p:childTnLst>
                                  <p:subTnLst>
                                    <p:animClr clrSpc="rgb" dir="cw">
                                      <p:cBhvr override="childStyle">
                                        <p:cTn dur="1" fill="hold" display="0" masterRel="nextClick" afterEffect="1"/>
                                        <p:tgtEl>
                                          <p:spTgt spid="282627"/>
                                        </p:tgtEl>
                                        <p:attrNameLst>
                                          <p:attrName>ppt_c</p:attrName>
                                        </p:attrNameLst>
                                      </p:cBhvr>
                                      <p:to>
                                        <a:srgbClr val="5F5F5F"/>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5F5F5F"/>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82629"/>
                                        </p:tgtEl>
                                        <p:attrNameLst>
                                          <p:attrName>style.visibility</p:attrName>
                                        </p:attrNameLst>
                                      </p:cBhvr>
                                      <p:to>
                                        <p:strVal val="visible"/>
                                      </p:to>
                                    </p:set>
                                    <p:animEffect transition="in" filter="wipe(left)">
                                      <p:cBhvr>
                                        <p:cTn id="20" dur="500"/>
                                        <p:tgtEl>
                                          <p:spTgt spid="282629"/>
                                        </p:tgtEl>
                                      </p:cBhvr>
                                    </p:animEffect>
                                  </p:childTnLst>
                                  <p:subTnLst>
                                    <p:animClr clrSpc="rgb" dir="cw">
                                      <p:cBhvr override="childStyle">
                                        <p:cTn dur="1" fill="hold" display="0" masterRel="nextClick" afterEffect="1"/>
                                        <p:tgtEl>
                                          <p:spTgt spid="282629"/>
                                        </p:tgtEl>
                                        <p:attrNameLst>
                                          <p:attrName>ppt_c</p:attrName>
                                        </p:attrNameLst>
                                      </p:cBhvr>
                                      <p:to>
                                        <a:srgbClr val="5F5F5F"/>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2630"/>
                                        </p:tgtEl>
                                        <p:attrNameLst>
                                          <p:attrName>style.visibility</p:attrName>
                                        </p:attrNameLst>
                                      </p:cBhvr>
                                      <p:to>
                                        <p:strVal val="visible"/>
                                      </p:to>
                                    </p:set>
                                    <p:animEffect transition="in" filter="wipe(left)">
                                      <p:cBhvr>
                                        <p:cTn id="25" dur="500"/>
                                        <p:tgtEl>
                                          <p:spTgt spid="282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autoUpdateAnimBg="0"/>
      <p:bldP spid="282628" grpId="0" autoUpdateAnimBg="0"/>
      <p:bldP spid="282629" grpId="0" autoUpdateAnimBg="0"/>
      <p:bldP spid="28263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AD5D46EA-6A64-4C34-8B34-CD8ABA973CFD}" type="slidenum">
              <a:rPr lang="fr-FR" altLang="en-US" sz="1400"/>
              <a:pPr eaLnBrk="1" hangingPunct="1"/>
              <a:t>57</a:t>
            </a:fld>
            <a:endParaRPr lang="fr-FR" altLang="en-US" sz="1400"/>
          </a:p>
        </p:txBody>
      </p:sp>
      <p:sp>
        <p:nvSpPr>
          <p:cNvPr id="38915" name="Rectangle 2"/>
          <p:cNvSpPr>
            <a:spLocks noGrp="1" noChangeArrowheads="1"/>
          </p:cNvSpPr>
          <p:nvPr>
            <p:ph type="title"/>
          </p:nvPr>
        </p:nvSpPr>
        <p:spPr/>
        <p:txBody>
          <a:bodyPr/>
          <a:lstStyle/>
          <a:p>
            <a:pPr eaLnBrk="1" hangingPunct="1"/>
            <a:r>
              <a:rPr lang="en-US" altLang="en-US" smtClean="0"/>
              <a:t>Group Communication </a:t>
            </a:r>
            <a:r>
              <a:rPr lang="en-US" altLang="en-US" baseline="-25000" smtClean="0"/>
              <a:t>(4)</a:t>
            </a:r>
          </a:p>
        </p:txBody>
      </p:sp>
      <p:sp>
        <p:nvSpPr>
          <p:cNvPr id="284675" name="Rectangle 3">
            <a:hlinkClick r:id="rId3" action="ppaction://hlinksldjump"/>
          </p:cNvPr>
          <p:cNvSpPr>
            <a:spLocks noChangeArrowheads="1"/>
          </p:cNvSpPr>
          <p:nvPr/>
        </p:nvSpPr>
        <p:spPr bwMode="auto">
          <a:xfrm>
            <a:off x="3527426" y="2362200"/>
            <a:ext cx="47291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Font typeface="Wingdings" panose="05000000000000000000" pitchFamily="2" charset="2"/>
              <a:buChar char="§"/>
            </a:pPr>
            <a:r>
              <a:rPr lang="en-US" altLang="en-US" sz="2800"/>
              <a:t> Basic Multicast </a:t>
            </a:r>
          </a:p>
        </p:txBody>
      </p:sp>
      <p:sp>
        <p:nvSpPr>
          <p:cNvPr id="284676" name="Rectangle 4">
            <a:hlinkClick r:id="rId4" action="ppaction://hlinksldjump"/>
          </p:cNvPr>
          <p:cNvSpPr>
            <a:spLocks noChangeArrowheads="1"/>
          </p:cNvSpPr>
          <p:nvPr/>
        </p:nvSpPr>
        <p:spPr bwMode="auto">
          <a:xfrm>
            <a:off x="3527426" y="3124200"/>
            <a:ext cx="47291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Font typeface="Wingdings" panose="05000000000000000000" pitchFamily="2" charset="2"/>
              <a:buChar char="§"/>
            </a:pPr>
            <a:r>
              <a:rPr lang="en-US" altLang="en-US" sz="2800"/>
              <a:t> Reliable Multicast</a:t>
            </a:r>
          </a:p>
        </p:txBody>
      </p:sp>
      <p:sp>
        <p:nvSpPr>
          <p:cNvPr id="284677" name="Rectangle 5">
            <a:hlinkClick r:id="rId5" action="ppaction://hlinksldjump"/>
          </p:cNvPr>
          <p:cNvSpPr>
            <a:spLocks noChangeArrowheads="1"/>
          </p:cNvSpPr>
          <p:nvPr/>
        </p:nvSpPr>
        <p:spPr bwMode="auto">
          <a:xfrm>
            <a:off x="3527426" y="3886200"/>
            <a:ext cx="47291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Font typeface="Wingdings" panose="05000000000000000000" pitchFamily="2" charset="2"/>
              <a:buChar char="§"/>
            </a:pPr>
            <a:r>
              <a:rPr lang="en-US" altLang="en-US" sz="2800"/>
              <a:t> Ordered Multicast</a:t>
            </a:r>
          </a:p>
        </p:txBody>
      </p:sp>
    </p:spTree>
    <p:extLst>
      <p:ext uri="{BB962C8B-B14F-4D97-AF65-F5344CB8AC3E}">
        <p14:creationId xmlns:p14="http://schemas.microsoft.com/office/powerpoint/2010/main" val="1874152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4675"/>
                                        </p:tgtEl>
                                        <p:attrNameLst>
                                          <p:attrName>style.visibility</p:attrName>
                                        </p:attrNameLst>
                                      </p:cBhvr>
                                      <p:to>
                                        <p:strVal val="visible"/>
                                      </p:to>
                                    </p:set>
                                    <p:animEffect transition="in" filter="wipe(left)">
                                      <p:cBhvr>
                                        <p:cTn id="7" dur="500"/>
                                        <p:tgtEl>
                                          <p:spTgt spid="28467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4676"/>
                                        </p:tgtEl>
                                        <p:attrNameLst>
                                          <p:attrName>style.visibility</p:attrName>
                                        </p:attrNameLst>
                                      </p:cBhvr>
                                      <p:to>
                                        <p:strVal val="visible"/>
                                      </p:to>
                                    </p:set>
                                    <p:animEffect transition="in" filter="wipe(left)">
                                      <p:cBhvr>
                                        <p:cTn id="11" dur="500"/>
                                        <p:tgtEl>
                                          <p:spTgt spid="28467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4677"/>
                                        </p:tgtEl>
                                        <p:attrNameLst>
                                          <p:attrName>style.visibility</p:attrName>
                                        </p:attrNameLst>
                                      </p:cBhvr>
                                      <p:to>
                                        <p:strVal val="visible"/>
                                      </p:to>
                                    </p:set>
                                    <p:animEffect transition="in" filter="wipe(left)">
                                      <p:cBhvr>
                                        <p:cTn id="15" dur="500"/>
                                        <p:tgtEl>
                                          <p:spTgt spid="284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autoUpdateAnimBg="0"/>
      <p:bldP spid="284676" grpId="0" autoUpdateAnimBg="0"/>
      <p:bldP spid="28467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A92D85D9-52EE-45E7-A669-4ECD142F3299}" type="slidenum">
              <a:rPr lang="fr-FR" altLang="en-US" sz="1400"/>
              <a:pPr eaLnBrk="1" hangingPunct="1"/>
              <a:t>58</a:t>
            </a:fld>
            <a:endParaRPr lang="fr-FR" altLang="en-US" sz="1400"/>
          </a:p>
        </p:txBody>
      </p:sp>
      <p:sp>
        <p:nvSpPr>
          <p:cNvPr id="39939" name="Rectangle 2"/>
          <p:cNvSpPr>
            <a:spLocks noGrp="1" noChangeArrowheads="1"/>
          </p:cNvSpPr>
          <p:nvPr>
            <p:ph type="title"/>
          </p:nvPr>
        </p:nvSpPr>
        <p:spPr/>
        <p:txBody>
          <a:bodyPr/>
          <a:lstStyle/>
          <a:p>
            <a:pPr eaLnBrk="1" hangingPunct="1"/>
            <a:r>
              <a:rPr lang="en-US" altLang="en-US" dirty="0" smtClean="0"/>
              <a:t>Basic Multicast </a:t>
            </a:r>
          </a:p>
        </p:txBody>
      </p:sp>
      <p:sp>
        <p:nvSpPr>
          <p:cNvPr id="286723" name="Text Box 3"/>
          <p:cNvSpPr txBox="1">
            <a:spLocks noChangeArrowheads="1"/>
          </p:cNvSpPr>
          <p:nvPr/>
        </p:nvSpPr>
        <p:spPr bwMode="auto">
          <a:xfrm>
            <a:off x="5664200" y="4629516"/>
            <a:ext cx="41116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r>
              <a:rPr lang="en-US" altLang="en-US" sz="1600" b="1" dirty="0"/>
              <a:t>Use of threads to perform the send operations simultaneously</a:t>
            </a:r>
          </a:p>
        </p:txBody>
      </p:sp>
      <p:sp>
        <p:nvSpPr>
          <p:cNvPr id="286724" name="Rectangle 4"/>
          <p:cNvSpPr>
            <a:spLocks noChangeArrowheads="1"/>
          </p:cNvSpPr>
          <p:nvPr/>
        </p:nvSpPr>
        <p:spPr bwMode="auto">
          <a:xfrm>
            <a:off x="2286000" y="1773238"/>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b="1"/>
              <a:t>Objective:</a:t>
            </a:r>
            <a:r>
              <a:rPr lang="en-US" altLang="en-US" sz="2000"/>
              <a:t> Guarantee that a correct process will eventually deliver the message as long as the multicaster does not crash</a:t>
            </a:r>
          </a:p>
        </p:txBody>
      </p:sp>
      <p:sp>
        <p:nvSpPr>
          <p:cNvPr id="286725" name="Rectangle 5"/>
          <p:cNvSpPr>
            <a:spLocks noChangeArrowheads="1"/>
          </p:cNvSpPr>
          <p:nvPr/>
        </p:nvSpPr>
        <p:spPr bwMode="auto">
          <a:xfrm>
            <a:off x="2286000" y="2608263"/>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b="1"/>
              <a:t>Primitives:</a:t>
            </a:r>
            <a:r>
              <a:rPr lang="en-US" altLang="en-US" sz="2000"/>
              <a:t> B_multicast, B_deliver</a:t>
            </a:r>
          </a:p>
        </p:txBody>
      </p:sp>
      <p:sp>
        <p:nvSpPr>
          <p:cNvPr id="286726" name="Rectangle 6"/>
          <p:cNvSpPr>
            <a:spLocks noChangeArrowheads="1"/>
          </p:cNvSpPr>
          <p:nvPr/>
        </p:nvSpPr>
        <p:spPr bwMode="auto">
          <a:xfrm>
            <a:off x="2286000" y="3141663"/>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b="1"/>
              <a:t>Implementation:</a:t>
            </a:r>
            <a:r>
              <a:rPr lang="en-US" altLang="en-US" sz="2000"/>
              <a:t> Use a reliable one-to-one communication</a:t>
            </a:r>
          </a:p>
        </p:txBody>
      </p:sp>
      <p:sp>
        <p:nvSpPr>
          <p:cNvPr id="286727" name="Rectangle 7"/>
          <p:cNvSpPr>
            <a:spLocks noChangeArrowheads="1"/>
          </p:cNvSpPr>
          <p:nvPr/>
        </p:nvSpPr>
        <p:spPr bwMode="auto">
          <a:xfrm>
            <a:off x="3200400" y="4167189"/>
            <a:ext cx="640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a:solidFill>
                  <a:schemeClr val="folHlink"/>
                </a:solidFill>
              </a:rPr>
              <a:t>For each process p </a:t>
            </a:r>
            <a:r>
              <a:rPr lang="en-US" altLang="en-US" sz="2000" b="1">
                <a:solidFill>
                  <a:schemeClr val="folHlink"/>
                </a:solidFill>
                <a:sym typeface="Symbol" panose="05050102010706020507" pitchFamily="18" charset="2"/>
              </a:rPr>
              <a:t> g, send(p, m);</a:t>
            </a:r>
          </a:p>
        </p:txBody>
      </p:sp>
      <p:sp>
        <p:nvSpPr>
          <p:cNvPr id="286728" name="Rectangle 8"/>
          <p:cNvSpPr>
            <a:spLocks noChangeArrowheads="1"/>
          </p:cNvSpPr>
          <p:nvPr/>
        </p:nvSpPr>
        <p:spPr bwMode="auto">
          <a:xfrm>
            <a:off x="2971800" y="3709989"/>
            <a:ext cx="2692400"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To B_multicast(g, m)</a:t>
            </a:r>
          </a:p>
        </p:txBody>
      </p:sp>
      <p:sp>
        <p:nvSpPr>
          <p:cNvPr id="286729" name="Rectangle 9"/>
          <p:cNvSpPr>
            <a:spLocks noChangeArrowheads="1"/>
          </p:cNvSpPr>
          <p:nvPr/>
        </p:nvSpPr>
        <p:spPr bwMode="auto">
          <a:xfrm>
            <a:off x="3200400" y="5119689"/>
            <a:ext cx="640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a:solidFill>
                  <a:schemeClr val="folHlink"/>
                </a:solidFill>
                <a:sym typeface="Symbol" panose="05050102010706020507" pitchFamily="18" charset="2"/>
              </a:rPr>
              <a:t>B_deliver(m) to p</a:t>
            </a:r>
          </a:p>
        </p:txBody>
      </p:sp>
      <p:sp>
        <p:nvSpPr>
          <p:cNvPr id="286730" name="Rectangle 10"/>
          <p:cNvSpPr>
            <a:spLocks noChangeArrowheads="1"/>
          </p:cNvSpPr>
          <p:nvPr/>
        </p:nvSpPr>
        <p:spPr bwMode="auto">
          <a:xfrm>
            <a:off x="2971800" y="4662489"/>
            <a:ext cx="2395538"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On receive(m) at p</a:t>
            </a:r>
          </a:p>
        </p:txBody>
      </p:sp>
      <p:sp>
        <p:nvSpPr>
          <p:cNvPr id="286731" name="Rectangle 11"/>
          <p:cNvSpPr>
            <a:spLocks noChangeArrowheads="1"/>
          </p:cNvSpPr>
          <p:nvPr/>
        </p:nvSpPr>
        <p:spPr bwMode="auto">
          <a:xfrm>
            <a:off x="2286000" y="5703888"/>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b="1"/>
              <a:t>Unreliable:</a:t>
            </a:r>
            <a:r>
              <a:rPr lang="en-US" altLang="en-US" sz="2000"/>
              <a:t> Acknowledgments may be dropped</a:t>
            </a:r>
          </a:p>
        </p:txBody>
      </p:sp>
    </p:spTree>
    <p:extLst>
      <p:ext uri="{BB962C8B-B14F-4D97-AF65-F5344CB8AC3E}">
        <p14:creationId xmlns:p14="http://schemas.microsoft.com/office/powerpoint/2010/main" val="4000079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724"/>
                                        </p:tgtEl>
                                        <p:attrNameLst>
                                          <p:attrName>style.visibility</p:attrName>
                                        </p:attrNameLst>
                                      </p:cBhvr>
                                      <p:to>
                                        <p:strVal val="visible"/>
                                      </p:to>
                                    </p:set>
                                    <p:animEffect transition="in" filter="wipe(left)">
                                      <p:cBhvr>
                                        <p:cTn id="7" dur="500"/>
                                        <p:tgtEl>
                                          <p:spTgt spid="286724"/>
                                        </p:tgtEl>
                                      </p:cBhvr>
                                    </p:animEffect>
                                  </p:childTnLst>
                                  <p:subTnLst>
                                    <p:animClr clrSpc="rgb" dir="cw">
                                      <p:cBhvr override="childStyle">
                                        <p:cTn dur="1" fill="hold" display="0" masterRel="nextClick" afterEffect="1"/>
                                        <p:tgtEl>
                                          <p:spTgt spid="286724"/>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25"/>
                                        </p:tgtEl>
                                        <p:attrNameLst>
                                          <p:attrName>style.visibility</p:attrName>
                                        </p:attrNameLst>
                                      </p:cBhvr>
                                      <p:to>
                                        <p:strVal val="visible"/>
                                      </p:to>
                                    </p:set>
                                    <p:animEffect transition="in" filter="wipe(left)">
                                      <p:cBhvr>
                                        <p:cTn id="12" dur="500"/>
                                        <p:tgtEl>
                                          <p:spTgt spid="286725"/>
                                        </p:tgtEl>
                                      </p:cBhvr>
                                    </p:animEffect>
                                  </p:childTnLst>
                                  <p:subTnLst>
                                    <p:animClr clrSpc="rgb" dir="cw">
                                      <p:cBhvr override="childStyle">
                                        <p:cTn dur="1" fill="hold" display="0" masterRel="nextClick" afterEffect="1"/>
                                        <p:tgtEl>
                                          <p:spTgt spid="286725"/>
                                        </p:tgtEl>
                                        <p:attrNameLst>
                                          <p:attrName>ppt_c</p:attrName>
                                        </p:attrNameLst>
                                      </p:cBhvr>
                                      <p:to>
                                        <a:srgbClr val="5F5F5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26"/>
                                        </p:tgtEl>
                                        <p:attrNameLst>
                                          <p:attrName>style.visibility</p:attrName>
                                        </p:attrNameLst>
                                      </p:cBhvr>
                                      <p:to>
                                        <p:strVal val="visible"/>
                                      </p:to>
                                    </p:set>
                                    <p:animEffect transition="in" filter="wipe(left)">
                                      <p:cBhvr>
                                        <p:cTn id="17" dur="500"/>
                                        <p:tgtEl>
                                          <p:spTgt spid="286726"/>
                                        </p:tgtEl>
                                      </p:cBhvr>
                                    </p:animEffect>
                                  </p:childTnLst>
                                  <p:subTnLst>
                                    <p:animClr clrSpc="rgb" dir="cw">
                                      <p:cBhvr override="childStyle">
                                        <p:cTn dur="1" fill="hold" display="0" masterRel="nextClick" afterEffect="1"/>
                                        <p:tgtEl>
                                          <p:spTgt spid="286726"/>
                                        </p:tgtEl>
                                        <p:attrNameLst>
                                          <p:attrName>ppt_c</p:attrName>
                                        </p:attrNameLst>
                                      </p:cBhvr>
                                      <p:to>
                                        <a:srgbClr val="5F5F5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28"/>
                                        </p:tgtEl>
                                        <p:attrNameLst>
                                          <p:attrName>style.visibility</p:attrName>
                                        </p:attrNameLst>
                                      </p:cBhvr>
                                      <p:to>
                                        <p:strVal val="visible"/>
                                      </p:to>
                                    </p:set>
                                    <p:animEffect transition="in" filter="wipe(left)">
                                      <p:cBhvr>
                                        <p:cTn id="22" dur="500"/>
                                        <p:tgtEl>
                                          <p:spTgt spid="286728"/>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86727"/>
                                        </p:tgtEl>
                                        <p:attrNameLst>
                                          <p:attrName>style.visibility</p:attrName>
                                        </p:attrNameLst>
                                      </p:cBhvr>
                                      <p:to>
                                        <p:strVal val="visible"/>
                                      </p:to>
                                    </p:set>
                                    <p:animEffect transition="in" filter="wipe(left)">
                                      <p:cBhvr>
                                        <p:cTn id="26" dur="500"/>
                                        <p:tgtEl>
                                          <p:spTgt spid="286727"/>
                                        </p:tgtEl>
                                      </p:cBhvr>
                                    </p:animEffect>
                                  </p:childTnLst>
                                  <p:subTnLst>
                                    <p:animClr clrSpc="rgb" dir="cw">
                                      <p:cBhvr override="childStyle">
                                        <p:cTn dur="1" fill="hold" display="0" masterRel="nextClick" afterEffect="1"/>
                                        <p:tgtEl>
                                          <p:spTgt spid="286727"/>
                                        </p:tgtEl>
                                        <p:attrNameLst>
                                          <p:attrName>ppt_c</p:attrName>
                                        </p:attrNameLst>
                                      </p:cBhvr>
                                      <p:to>
                                        <a:srgbClr val="5F5F5F"/>
                                      </p:to>
                                    </p:animClr>
                                  </p:subTnLst>
                                </p:cTn>
                              </p:par>
                              <p:par>
                                <p:cTn id="27" presetID="22" presetClass="entr" presetSubtype="8" fill="hold" grpId="0" nodeType="withEffect">
                                  <p:stCondLst>
                                    <p:cond delay="0"/>
                                  </p:stCondLst>
                                  <p:childTnLst>
                                    <p:set>
                                      <p:cBhvr>
                                        <p:cTn id="28" dur="1" fill="hold">
                                          <p:stCondLst>
                                            <p:cond delay="0"/>
                                          </p:stCondLst>
                                        </p:cTn>
                                        <p:tgtEl>
                                          <p:spTgt spid="286723"/>
                                        </p:tgtEl>
                                        <p:attrNameLst>
                                          <p:attrName>style.visibility</p:attrName>
                                        </p:attrNameLst>
                                      </p:cBhvr>
                                      <p:to>
                                        <p:strVal val="visible"/>
                                      </p:to>
                                    </p:set>
                                    <p:animEffect transition="in" filter="wipe(left)">
                                      <p:cBhvr>
                                        <p:cTn id="29" dur="500"/>
                                        <p:tgtEl>
                                          <p:spTgt spid="286723"/>
                                        </p:tgtEl>
                                      </p:cBhvr>
                                    </p:animEffect>
                                  </p:childTnLst>
                                  <p:subTnLst>
                                    <p:set>
                                      <p:cBhvr override="childStyle">
                                        <p:cTn dur="1" fill="hold" display="0" masterRel="nextClick" afterEffect="1"/>
                                        <p:tgtEl>
                                          <p:spTgt spid="28672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86730"/>
                                        </p:tgtEl>
                                        <p:attrNameLst>
                                          <p:attrName>style.visibility</p:attrName>
                                        </p:attrNameLst>
                                      </p:cBhvr>
                                      <p:to>
                                        <p:strVal val="visible"/>
                                      </p:to>
                                    </p:set>
                                    <p:animEffect transition="in" filter="wipe(left)">
                                      <p:cBhvr>
                                        <p:cTn id="34" dur="500"/>
                                        <p:tgtEl>
                                          <p:spTgt spid="28673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86729"/>
                                        </p:tgtEl>
                                        <p:attrNameLst>
                                          <p:attrName>style.visibility</p:attrName>
                                        </p:attrNameLst>
                                      </p:cBhvr>
                                      <p:to>
                                        <p:strVal val="visible"/>
                                      </p:to>
                                    </p:set>
                                    <p:animEffect transition="in" filter="wipe(left)">
                                      <p:cBhvr>
                                        <p:cTn id="37" dur="500"/>
                                        <p:tgtEl>
                                          <p:spTgt spid="286729"/>
                                        </p:tgtEl>
                                      </p:cBhvr>
                                    </p:animEffect>
                                  </p:childTnLst>
                                </p:cTn>
                              </p:par>
                              <p:par>
                                <p:cTn id="38" presetID="9" presetClass="emph" presetSubtype="0" grpId="1" nodeType="withEffect">
                                  <p:stCondLst>
                                    <p:cond delay="0"/>
                                  </p:stCondLst>
                                  <p:childTnLst>
                                    <p:set>
                                      <p:cBhvr rctx="PPT">
                                        <p:cTn id="39" dur="indefinite"/>
                                        <p:tgtEl>
                                          <p:spTgt spid="286728"/>
                                        </p:tgtEl>
                                        <p:attrNameLst>
                                          <p:attrName>style.opacity</p:attrName>
                                        </p:attrNameLst>
                                      </p:cBhvr>
                                      <p:to>
                                        <p:strVal val="0.5"/>
                                      </p:to>
                                    </p:set>
                                    <p:animEffect filter="image" prLst="opacity: 0.5">
                                      <p:cBhvr rctx="IE">
                                        <p:cTn id="40" dur="indefinite"/>
                                        <p:tgtEl>
                                          <p:spTgt spid="28672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86731"/>
                                        </p:tgtEl>
                                        <p:attrNameLst>
                                          <p:attrName>style.visibility</p:attrName>
                                        </p:attrNameLst>
                                      </p:cBhvr>
                                      <p:to>
                                        <p:strVal val="visible"/>
                                      </p:to>
                                    </p:set>
                                    <p:animEffect transition="in" filter="wipe(left)">
                                      <p:cBhvr>
                                        <p:cTn id="45" dur="500"/>
                                        <p:tgtEl>
                                          <p:spTgt spid="286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autoUpdateAnimBg="0"/>
      <p:bldP spid="286724" grpId="0" autoUpdateAnimBg="0"/>
      <p:bldP spid="286725" grpId="0" autoUpdateAnimBg="0"/>
      <p:bldP spid="286726" grpId="0" autoUpdateAnimBg="0"/>
      <p:bldP spid="286727" grpId="0" autoUpdateAnimBg="0"/>
      <p:bldP spid="286728" grpId="0" animBg="1" autoUpdateAnimBg="0"/>
      <p:bldP spid="286728" grpId="1" animBg="1"/>
      <p:bldP spid="286729" grpId="0" autoUpdateAnimBg="0"/>
      <p:bldP spid="286730" grpId="0" animBg="1" autoUpdateAnimBg="0"/>
      <p:bldP spid="286731"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Basic Multicast </a:t>
            </a:r>
            <a:endParaRPr lang="en-US" dirty="0"/>
          </a:p>
        </p:txBody>
      </p:sp>
      <p:sp>
        <p:nvSpPr>
          <p:cNvPr id="4" name="Content Placeholder 3"/>
          <p:cNvSpPr>
            <a:spLocks noGrp="1"/>
          </p:cNvSpPr>
          <p:nvPr>
            <p:ph idx="1"/>
          </p:nvPr>
        </p:nvSpPr>
        <p:spPr>
          <a:xfrm>
            <a:off x="2155371" y="1545771"/>
            <a:ext cx="9166361" cy="3777622"/>
          </a:xfrm>
        </p:spPr>
        <p:txBody>
          <a:bodyPr>
            <a:noAutofit/>
          </a:bodyPr>
          <a:lstStyle/>
          <a:p>
            <a:r>
              <a:rPr lang="en-US" sz="2400" dirty="0"/>
              <a:t>The implementation may use threads to perform the </a:t>
            </a:r>
            <a:r>
              <a:rPr lang="en-US" sz="2400" i="1" dirty="0"/>
              <a:t>send </a:t>
            </a:r>
            <a:r>
              <a:rPr lang="en-US" sz="2400" dirty="0"/>
              <a:t>operations </a:t>
            </a:r>
            <a:r>
              <a:rPr lang="en-US" sz="2400" dirty="0" smtClean="0"/>
              <a:t>concurrently</a:t>
            </a:r>
            <a:endParaRPr lang="en-US" sz="2400" dirty="0"/>
          </a:p>
          <a:p>
            <a:pPr lvl="1"/>
            <a:r>
              <a:rPr lang="en-US" sz="2000" dirty="0"/>
              <a:t>attempt to reduce the total time taken to deliver the message</a:t>
            </a:r>
            <a:r>
              <a:rPr lang="en-US" sz="2000" dirty="0" smtClean="0"/>
              <a:t>.</a:t>
            </a:r>
          </a:p>
          <a:p>
            <a:r>
              <a:rPr lang="en-US" sz="2400" dirty="0" smtClean="0"/>
              <a:t> </a:t>
            </a:r>
            <a:r>
              <a:rPr lang="en-US" sz="2400" dirty="0"/>
              <a:t>Unfortunately, such </a:t>
            </a:r>
            <a:r>
              <a:rPr lang="en-US" sz="2400" dirty="0" smtClean="0"/>
              <a:t>an implementation </a:t>
            </a:r>
            <a:r>
              <a:rPr lang="en-US" sz="2400" dirty="0"/>
              <a:t>is liable to suffer from a so-called </a:t>
            </a:r>
            <a:r>
              <a:rPr lang="en-US" sz="2400" b="1" i="1" dirty="0" err="1"/>
              <a:t>ack</a:t>
            </a:r>
            <a:r>
              <a:rPr lang="en-US" sz="2400" b="1" i="1" dirty="0"/>
              <a:t>-implosion</a:t>
            </a:r>
            <a:r>
              <a:rPr lang="en-US" sz="2400" i="1" dirty="0"/>
              <a:t> </a:t>
            </a:r>
            <a:r>
              <a:rPr lang="en-US" sz="2400" dirty="0"/>
              <a:t>if the number </a:t>
            </a:r>
            <a:r>
              <a:rPr lang="en-US" sz="2400" dirty="0" smtClean="0"/>
              <a:t>of processes </a:t>
            </a:r>
            <a:r>
              <a:rPr lang="en-US" sz="2400" dirty="0"/>
              <a:t>is large. </a:t>
            </a:r>
            <a:endParaRPr lang="en-US" sz="2400" dirty="0" smtClean="0"/>
          </a:p>
          <a:p>
            <a:pPr lvl="1"/>
            <a:r>
              <a:rPr lang="en-US" sz="2000" dirty="0" smtClean="0"/>
              <a:t>The </a:t>
            </a:r>
            <a:r>
              <a:rPr lang="en-US" sz="2000" dirty="0"/>
              <a:t>acknowledgements sent as part of the reliable </a:t>
            </a:r>
            <a:r>
              <a:rPr lang="en-US" sz="2000" i="1" dirty="0"/>
              <a:t>send </a:t>
            </a:r>
            <a:r>
              <a:rPr lang="en-US" sz="2000" dirty="0"/>
              <a:t>operation </a:t>
            </a:r>
            <a:r>
              <a:rPr lang="en-US" sz="2000" dirty="0" smtClean="0"/>
              <a:t>are liable </a:t>
            </a:r>
            <a:r>
              <a:rPr lang="en-US" sz="2000" dirty="0"/>
              <a:t>to arrive from many processes at about the same time. </a:t>
            </a:r>
            <a:endParaRPr lang="en-US" sz="2000" dirty="0" smtClean="0"/>
          </a:p>
          <a:p>
            <a:pPr lvl="1"/>
            <a:r>
              <a:rPr lang="en-US" sz="2000" dirty="0" smtClean="0"/>
              <a:t>The </a:t>
            </a:r>
            <a:r>
              <a:rPr lang="en-US" sz="2000" dirty="0"/>
              <a:t>multicasting </a:t>
            </a:r>
            <a:r>
              <a:rPr lang="en-US" sz="2000" dirty="0" smtClean="0"/>
              <a:t>process’s buffers </a:t>
            </a:r>
            <a:r>
              <a:rPr lang="en-US" sz="2000" dirty="0"/>
              <a:t>will rapidly fill, and it is liable to drop acknowledgements</a:t>
            </a:r>
            <a:r>
              <a:rPr lang="en-US" sz="2000" dirty="0" smtClean="0"/>
              <a:t>.</a:t>
            </a:r>
          </a:p>
          <a:p>
            <a:pPr lvl="1"/>
            <a:r>
              <a:rPr lang="en-US" sz="2000" dirty="0" smtClean="0"/>
              <a:t>Retransmit </a:t>
            </a:r>
            <a:r>
              <a:rPr lang="en-US" sz="2000" dirty="0"/>
              <a:t>the message, leading to yet more </a:t>
            </a:r>
            <a:r>
              <a:rPr lang="en-US" sz="2000" dirty="0" smtClean="0"/>
              <a:t>acknowledgements  </a:t>
            </a:r>
          </a:p>
          <a:p>
            <a:pPr lvl="1"/>
            <a:r>
              <a:rPr lang="en-US" sz="2000" dirty="0" smtClean="0"/>
              <a:t>waste of network bandwidth.</a:t>
            </a:r>
            <a:endParaRPr lang="en-US" sz="2000" dirty="0"/>
          </a:p>
        </p:txBody>
      </p:sp>
    </p:spTree>
    <p:extLst>
      <p:ext uri="{BB962C8B-B14F-4D97-AF65-F5344CB8AC3E}">
        <p14:creationId xmlns:p14="http://schemas.microsoft.com/office/powerpoint/2010/main" val="116399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Failure assumptions and failure detectors</a:t>
            </a:r>
            <a:endParaRPr lang="en-US" dirty="0"/>
          </a:p>
        </p:txBody>
      </p:sp>
      <p:sp>
        <p:nvSpPr>
          <p:cNvPr id="3" name="Content Placeholder 2"/>
          <p:cNvSpPr>
            <a:spLocks noGrp="1"/>
          </p:cNvSpPr>
          <p:nvPr>
            <p:ph idx="1"/>
          </p:nvPr>
        </p:nvSpPr>
        <p:spPr/>
        <p:txBody>
          <a:bodyPr>
            <a:normAutofit/>
          </a:bodyPr>
          <a:lstStyle/>
          <a:p>
            <a:r>
              <a:rPr lang="en-US" sz="2400" dirty="0"/>
              <a:t>Note that a reliable channel </a:t>
            </a:r>
            <a:r>
              <a:rPr lang="en-US" sz="2400" i="1" dirty="0"/>
              <a:t>eventually </a:t>
            </a:r>
            <a:r>
              <a:rPr lang="en-US" sz="2400" dirty="0"/>
              <a:t>delivers a message to the recipient’s </a:t>
            </a:r>
            <a:r>
              <a:rPr lang="en-US" sz="2400" dirty="0" smtClean="0"/>
              <a:t>input buffer</a:t>
            </a:r>
            <a:r>
              <a:rPr lang="en-US" sz="2400" dirty="0"/>
              <a:t>. </a:t>
            </a:r>
            <a:endParaRPr lang="en-US" sz="2400" dirty="0" smtClean="0"/>
          </a:p>
          <a:p>
            <a:r>
              <a:rPr lang="en-US" sz="2400" dirty="0" smtClean="0"/>
              <a:t>In </a:t>
            </a:r>
            <a:r>
              <a:rPr lang="en-US" sz="2400" dirty="0"/>
              <a:t>a </a:t>
            </a:r>
            <a:r>
              <a:rPr lang="en-US" sz="2400" dirty="0" smtClean="0"/>
              <a:t>synchronous </a:t>
            </a:r>
            <a:r>
              <a:rPr lang="en-US" sz="2400" dirty="0"/>
              <a:t>system, we suppose that there is hardware redundancy </a:t>
            </a:r>
            <a:r>
              <a:rPr lang="en-US" sz="2400" dirty="0" smtClean="0"/>
              <a:t>where necessary</a:t>
            </a:r>
            <a:r>
              <a:rPr lang="en-US" sz="2400" dirty="0"/>
              <a:t>, </a:t>
            </a:r>
            <a:endParaRPr lang="en-US" sz="2400" dirty="0" smtClean="0"/>
          </a:p>
          <a:p>
            <a:pPr lvl="1"/>
            <a:r>
              <a:rPr lang="en-US" sz="2400" dirty="0" smtClean="0"/>
              <a:t>so </a:t>
            </a:r>
            <a:r>
              <a:rPr lang="en-US" sz="2400" dirty="0"/>
              <a:t>that a reliable channel not only eventually delivers each message </a:t>
            </a:r>
            <a:r>
              <a:rPr lang="en-US" sz="2400" dirty="0" smtClean="0"/>
              <a:t>despite underlying </a:t>
            </a:r>
            <a:r>
              <a:rPr lang="en-US" sz="2400" dirty="0"/>
              <a:t>failures, </a:t>
            </a:r>
            <a:endParaRPr lang="en-US" sz="2400" dirty="0" smtClean="0"/>
          </a:p>
          <a:p>
            <a:r>
              <a:rPr lang="en-US" sz="2400" dirty="0"/>
              <a:t>In any particular interval of time, communication between some processes </a:t>
            </a:r>
            <a:r>
              <a:rPr lang="en-US" sz="2400" dirty="0" smtClean="0"/>
              <a:t>may succeed </a:t>
            </a:r>
            <a:r>
              <a:rPr lang="en-US" sz="2400" dirty="0"/>
              <a:t>while communication between others is delayed</a:t>
            </a:r>
          </a:p>
        </p:txBody>
      </p:sp>
    </p:spTree>
    <p:extLst>
      <p:ext uri="{BB962C8B-B14F-4D97-AF65-F5344CB8AC3E}">
        <p14:creationId xmlns:p14="http://schemas.microsoft.com/office/powerpoint/2010/main" val="28355704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7EF27B5C-D65D-4070-AB63-DF5311F203D6}" type="slidenum">
              <a:rPr lang="fr-FR" altLang="en-US" sz="1400"/>
              <a:pPr eaLnBrk="1" hangingPunct="1"/>
              <a:t>60</a:t>
            </a:fld>
            <a:endParaRPr lang="fr-FR" altLang="en-US" sz="1400"/>
          </a:p>
        </p:txBody>
      </p:sp>
      <p:sp>
        <p:nvSpPr>
          <p:cNvPr id="40963" name="Rectangle 2"/>
          <p:cNvSpPr>
            <a:spLocks noGrp="1" noChangeArrowheads="1"/>
          </p:cNvSpPr>
          <p:nvPr>
            <p:ph type="title"/>
          </p:nvPr>
        </p:nvSpPr>
        <p:spPr>
          <a:xfrm>
            <a:off x="2674938" y="457200"/>
            <a:ext cx="7612062" cy="1143000"/>
          </a:xfrm>
        </p:spPr>
        <p:txBody>
          <a:bodyPr/>
          <a:lstStyle/>
          <a:p>
            <a:pPr eaLnBrk="1" hangingPunct="1"/>
            <a:r>
              <a:rPr lang="en-US" altLang="en-US" dirty="0" smtClean="0"/>
              <a:t>Reliable Multicast</a:t>
            </a:r>
            <a:endParaRPr lang="en-US" altLang="en-US" baseline="-25000" dirty="0"/>
          </a:p>
        </p:txBody>
      </p:sp>
      <p:grpSp>
        <p:nvGrpSpPr>
          <p:cNvPr id="2" name="Group 3"/>
          <p:cNvGrpSpPr>
            <a:grpSpLocks/>
          </p:cNvGrpSpPr>
          <p:nvPr/>
        </p:nvGrpSpPr>
        <p:grpSpPr bwMode="auto">
          <a:xfrm>
            <a:off x="2286000" y="1752601"/>
            <a:ext cx="7772400" cy="1657350"/>
            <a:chOff x="480" y="1104"/>
            <a:chExt cx="4896" cy="1044"/>
          </a:xfrm>
        </p:grpSpPr>
        <p:sp>
          <p:nvSpPr>
            <p:cNvPr id="40968" name="Rectangle 4"/>
            <p:cNvSpPr>
              <a:spLocks noChangeArrowheads="1"/>
            </p:cNvSpPr>
            <p:nvPr/>
          </p:nvSpPr>
          <p:spPr bwMode="auto">
            <a:xfrm>
              <a:off x="768" y="1450"/>
              <a:ext cx="441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sz="2200" dirty="0"/>
                <a:t> </a:t>
              </a:r>
              <a:r>
                <a:rPr lang="en-US" altLang="en-US" sz="2200" b="1" dirty="0">
                  <a:solidFill>
                    <a:schemeClr val="hlink"/>
                  </a:solidFill>
                </a:rPr>
                <a:t>Integrity:</a:t>
              </a:r>
              <a:r>
                <a:rPr lang="en-US" altLang="en-US" sz="2200" dirty="0"/>
                <a:t> A correct process P delivers the message m at most </a:t>
              </a:r>
              <a:r>
                <a:rPr lang="en-US" altLang="en-US" sz="2200" dirty="0" smtClean="0"/>
                <a:t>once</a:t>
              </a:r>
            </a:p>
            <a:p>
              <a:pPr lvl="1" algn="just" eaLnBrk="1" hangingPunct="1">
                <a:buClr>
                  <a:schemeClr val="hlink"/>
                </a:buClr>
                <a:buFont typeface="Wingdings" panose="05000000000000000000" pitchFamily="2" charset="2"/>
                <a:buChar char="§"/>
              </a:pPr>
              <a:endParaRPr lang="en-US" altLang="en-US" sz="2200" dirty="0"/>
            </a:p>
          </p:txBody>
        </p:sp>
        <p:sp>
          <p:nvSpPr>
            <p:cNvPr id="40969" name="Rectangle 5"/>
            <p:cNvSpPr>
              <a:spLocks noChangeArrowheads="1"/>
            </p:cNvSpPr>
            <p:nvPr/>
          </p:nvSpPr>
          <p:spPr bwMode="auto">
            <a:xfrm>
              <a:off x="480" y="1104"/>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200" b="1"/>
                <a:t>Properties to satisfy:</a:t>
              </a:r>
              <a:endParaRPr lang="en-US" altLang="en-US" sz="2200" baseline="-25000"/>
            </a:p>
          </p:txBody>
        </p:sp>
      </p:grpSp>
      <p:sp>
        <p:nvSpPr>
          <p:cNvPr id="288774" name="Rectangle 6"/>
          <p:cNvSpPr>
            <a:spLocks noChangeArrowheads="1"/>
          </p:cNvSpPr>
          <p:nvPr/>
        </p:nvSpPr>
        <p:spPr bwMode="auto">
          <a:xfrm>
            <a:off x="2743200" y="3200400"/>
            <a:ext cx="701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sz="2200" dirty="0"/>
              <a:t> </a:t>
            </a:r>
            <a:r>
              <a:rPr lang="en-US" altLang="en-US" sz="2200" b="1" dirty="0">
                <a:solidFill>
                  <a:schemeClr val="hlink"/>
                </a:solidFill>
              </a:rPr>
              <a:t>Validity:</a:t>
            </a:r>
            <a:r>
              <a:rPr lang="en-US" altLang="en-US" sz="2200" dirty="0"/>
              <a:t> If a correct process multicasts a message m, then it will eventually deliver m</a:t>
            </a:r>
          </a:p>
        </p:txBody>
      </p:sp>
      <p:sp>
        <p:nvSpPr>
          <p:cNvPr id="288775" name="Rectangle 7"/>
          <p:cNvSpPr>
            <a:spLocks noChangeArrowheads="1"/>
          </p:cNvSpPr>
          <p:nvPr/>
        </p:nvSpPr>
        <p:spPr bwMode="auto">
          <a:xfrm>
            <a:off x="2743200" y="4149725"/>
            <a:ext cx="70104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sz="2200" dirty="0"/>
              <a:t> </a:t>
            </a:r>
            <a:r>
              <a:rPr lang="en-US" altLang="en-US" sz="2200" b="1" dirty="0">
                <a:solidFill>
                  <a:schemeClr val="hlink"/>
                </a:solidFill>
              </a:rPr>
              <a:t>Agreement:</a:t>
            </a:r>
            <a:r>
              <a:rPr lang="en-US" altLang="en-US" sz="2200" dirty="0"/>
              <a:t> If a correct process delivers the message m, then all other correct processes in group(m) will eventually deliver m</a:t>
            </a:r>
          </a:p>
        </p:txBody>
      </p:sp>
      <p:sp>
        <p:nvSpPr>
          <p:cNvPr id="288776" name="Rectangle 8"/>
          <p:cNvSpPr>
            <a:spLocks noChangeArrowheads="1"/>
          </p:cNvSpPr>
          <p:nvPr/>
        </p:nvSpPr>
        <p:spPr bwMode="auto">
          <a:xfrm>
            <a:off x="2286000" y="544512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Primitives:</a:t>
            </a:r>
            <a:r>
              <a:rPr lang="en-US" altLang="en-US"/>
              <a:t> R_multicast, R_deliver</a:t>
            </a:r>
          </a:p>
        </p:txBody>
      </p:sp>
    </p:spTree>
    <p:extLst>
      <p:ext uri="{BB962C8B-B14F-4D97-AF65-F5344CB8AC3E}">
        <p14:creationId xmlns:p14="http://schemas.microsoft.com/office/powerpoint/2010/main" val="1578293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8774"/>
                                        </p:tgtEl>
                                        <p:attrNameLst>
                                          <p:attrName>style.visibility</p:attrName>
                                        </p:attrNameLst>
                                      </p:cBhvr>
                                      <p:to>
                                        <p:strVal val="visible"/>
                                      </p:to>
                                    </p:set>
                                    <p:animEffect transition="in" filter="wipe(left)">
                                      <p:cBhvr>
                                        <p:cTn id="12" dur="500"/>
                                        <p:tgtEl>
                                          <p:spTgt spid="288774"/>
                                        </p:tgtEl>
                                      </p:cBhvr>
                                    </p:animEffect>
                                  </p:childTnLst>
                                  <p:subTnLst>
                                    <p:animClr clrSpc="rgb" dir="cw">
                                      <p:cBhvr override="childStyle">
                                        <p:cTn dur="1" fill="hold" display="0" masterRel="nextClick" afterEffect="1"/>
                                        <p:tgtEl>
                                          <p:spTgt spid="288774"/>
                                        </p:tgtEl>
                                        <p:attrNameLst>
                                          <p:attrName>ppt_c</p:attrName>
                                        </p:attrNameLst>
                                      </p:cBhvr>
                                      <p:to>
                                        <a:srgbClr val="5F5F5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8775"/>
                                        </p:tgtEl>
                                        <p:attrNameLst>
                                          <p:attrName>style.visibility</p:attrName>
                                        </p:attrNameLst>
                                      </p:cBhvr>
                                      <p:to>
                                        <p:strVal val="visible"/>
                                      </p:to>
                                    </p:set>
                                    <p:animEffect transition="in" filter="wipe(left)">
                                      <p:cBhvr>
                                        <p:cTn id="17" dur="500"/>
                                        <p:tgtEl>
                                          <p:spTgt spid="288775"/>
                                        </p:tgtEl>
                                      </p:cBhvr>
                                    </p:animEffect>
                                  </p:childTnLst>
                                  <p:subTnLst>
                                    <p:animClr clrSpc="rgb" dir="cw">
                                      <p:cBhvr override="childStyle">
                                        <p:cTn dur="1" fill="hold" display="0" masterRel="nextClick" afterEffect="1"/>
                                        <p:tgtEl>
                                          <p:spTgt spid="288775"/>
                                        </p:tgtEl>
                                        <p:attrNameLst>
                                          <p:attrName>ppt_c</p:attrName>
                                        </p:attrNameLst>
                                      </p:cBhvr>
                                      <p:to>
                                        <a:srgbClr val="5F5F5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8776"/>
                                        </p:tgtEl>
                                        <p:attrNameLst>
                                          <p:attrName>style.visibility</p:attrName>
                                        </p:attrNameLst>
                                      </p:cBhvr>
                                      <p:to>
                                        <p:strVal val="visible"/>
                                      </p:to>
                                    </p:set>
                                    <p:animEffect transition="in" filter="wipe(left)">
                                      <p:cBhvr>
                                        <p:cTn id="22" dur="500"/>
                                        <p:tgtEl>
                                          <p:spTgt spid="288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4" grpId="0" autoUpdateAnimBg="0"/>
      <p:bldP spid="288775" grpId="0" autoUpdateAnimBg="0"/>
      <p:bldP spid="288776"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7347" y="0"/>
            <a:ext cx="8911687" cy="1280890"/>
          </a:xfrm>
        </p:spPr>
        <p:txBody>
          <a:bodyPr/>
          <a:lstStyle/>
          <a:p>
            <a:r>
              <a:rPr lang="en-US" altLang="en-US" dirty="0"/>
              <a:t>Reliable Multicast</a:t>
            </a:r>
            <a:endParaRPr lang="en-US" dirty="0"/>
          </a:p>
        </p:txBody>
      </p:sp>
      <p:sp>
        <p:nvSpPr>
          <p:cNvPr id="4" name="Content Placeholder 3"/>
          <p:cNvSpPr>
            <a:spLocks noGrp="1"/>
          </p:cNvSpPr>
          <p:nvPr>
            <p:ph idx="1"/>
          </p:nvPr>
        </p:nvSpPr>
        <p:spPr>
          <a:xfrm>
            <a:off x="1844628" y="748937"/>
            <a:ext cx="8915400" cy="3777622"/>
          </a:xfrm>
        </p:spPr>
        <p:txBody>
          <a:bodyPr>
            <a:noAutofit/>
          </a:bodyPr>
          <a:lstStyle/>
          <a:p>
            <a:r>
              <a:rPr lang="en-US" sz="2400" dirty="0"/>
              <a:t>The integrity property is analogous to that for reliable one-to-one communication. </a:t>
            </a:r>
            <a:endParaRPr lang="en-US" sz="2400" dirty="0" smtClean="0"/>
          </a:p>
          <a:p>
            <a:r>
              <a:rPr lang="en-US" sz="2400" dirty="0" smtClean="0"/>
              <a:t>The validity </a:t>
            </a:r>
            <a:r>
              <a:rPr lang="en-US" sz="2400" dirty="0"/>
              <a:t>property guarantees liveness for the sender. </a:t>
            </a:r>
            <a:endParaRPr lang="en-US" sz="2400" dirty="0" smtClean="0"/>
          </a:p>
          <a:p>
            <a:r>
              <a:rPr lang="en-US" sz="2400" dirty="0" smtClean="0"/>
              <a:t>validity </a:t>
            </a:r>
            <a:r>
              <a:rPr lang="en-US" sz="2400" dirty="0"/>
              <a:t>and agreement together amount to an overall liveness requirement: </a:t>
            </a:r>
            <a:endParaRPr lang="en-US" sz="2400" dirty="0" smtClean="0"/>
          </a:p>
          <a:p>
            <a:pPr lvl="1"/>
            <a:r>
              <a:rPr lang="en-US" sz="2400" dirty="0" smtClean="0"/>
              <a:t>If one process </a:t>
            </a:r>
            <a:r>
              <a:rPr lang="en-US" sz="2400" dirty="0"/>
              <a:t>(the sender) eventually delivers a message </a:t>
            </a:r>
            <a:r>
              <a:rPr lang="en-US" sz="2400" dirty="0" smtClean="0"/>
              <a:t>m,</a:t>
            </a:r>
          </a:p>
          <a:p>
            <a:pPr lvl="1"/>
            <a:r>
              <a:rPr lang="en-US" sz="2400" dirty="0" smtClean="0"/>
              <a:t>since </a:t>
            </a:r>
            <a:r>
              <a:rPr lang="en-US" sz="2400" dirty="0"/>
              <a:t>the correct processes </a:t>
            </a:r>
            <a:r>
              <a:rPr lang="en-US" sz="2400" dirty="0" smtClean="0"/>
              <a:t>agree on </a:t>
            </a:r>
            <a:r>
              <a:rPr lang="en-US" sz="2400" dirty="0"/>
              <a:t>the set of messages they </a:t>
            </a:r>
            <a:r>
              <a:rPr lang="en-US" sz="2400" dirty="0" smtClean="0"/>
              <a:t>deliver</a:t>
            </a:r>
          </a:p>
          <a:p>
            <a:pPr lvl="1"/>
            <a:r>
              <a:rPr lang="en-US" sz="2400" dirty="0" smtClean="0"/>
              <a:t> </a:t>
            </a:r>
            <a:r>
              <a:rPr lang="en-US" sz="2400" dirty="0"/>
              <a:t>it follows that m will eventually be delivered to </a:t>
            </a:r>
            <a:r>
              <a:rPr lang="en-US" sz="2400" dirty="0" smtClean="0"/>
              <a:t>all the </a:t>
            </a:r>
            <a:r>
              <a:rPr lang="en-US" sz="2400" dirty="0"/>
              <a:t>group’s correct members</a:t>
            </a:r>
            <a:r>
              <a:rPr lang="en-US" sz="2400" dirty="0" smtClean="0"/>
              <a:t>.</a:t>
            </a:r>
          </a:p>
          <a:p>
            <a:r>
              <a:rPr lang="en-US" sz="2400" dirty="0"/>
              <a:t>The agreement condition is related to atomicity, the property of ‘all or nothing</a:t>
            </a:r>
            <a:r>
              <a:rPr lang="en-US" sz="2400" dirty="0" smtClean="0"/>
              <a:t>’, applied </a:t>
            </a:r>
            <a:r>
              <a:rPr lang="en-US" sz="2400" dirty="0"/>
              <a:t>to delivery of messages to a group</a:t>
            </a:r>
          </a:p>
        </p:txBody>
      </p:sp>
    </p:spTree>
    <p:extLst>
      <p:ext uri="{BB962C8B-B14F-4D97-AF65-F5344CB8AC3E}">
        <p14:creationId xmlns:p14="http://schemas.microsoft.com/office/powerpoint/2010/main" val="32316182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1394390" y="624110"/>
            <a:ext cx="9238776" cy="5584698"/>
          </a:xfrm>
          <a:prstGeom prst="rect">
            <a:avLst/>
          </a:prstGeom>
        </p:spPr>
      </p:pic>
    </p:spTree>
    <p:extLst>
      <p:ext uri="{BB962C8B-B14F-4D97-AF65-F5344CB8AC3E}">
        <p14:creationId xmlns:p14="http://schemas.microsoft.com/office/powerpoint/2010/main" val="291598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Reliable multicast over IP multicast</a:t>
            </a:r>
            <a:endParaRPr lang="en-US" dirty="0"/>
          </a:p>
        </p:txBody>
      </p:sp>
      <p:sp>
        <p:nvSpPr>
          <p:cNvPr id="3" name="Content Placeholder 2"/>
          <p:cNvSpPr>
            <a:spLocks noGrp="1"/>
          </p:cNvSpPr>
          <p:nvPr>
            <p:ph idx="1"/>
          </p:nvPr>
        </p:nvSpPr>
        <p:spPr>
          <a:xfrm>
            <a:off x="1645920" y="1362892"/>
            <a:ext cx="9858692" cy="3777622"/>
          </a:xfrm>
        </p:spPr>
        <p:txBody>
          <a:bodyPr>
            <a:noAutofit/>
          </a:bodyPr>
          <a:lstStyle/>
          <a:p>
            <a:r>
              <a:rPr lang="en-US" sz="2400" dirty="0"/>
              <a:t>An alternative realization of </a:t>
            </a:r>
            <a:r>
              <a:rPr lang="en-US" sz="2400" i="1" dirty="0"/>
              <a:t>R-multicast </a:t>
            </a:r>
            <a:r>
              <a:rPr lang="en-US" sz="2400" dirty="0"/>
              <a:t>is to </a:t>
            </a:r>
            <a:r>
              <a:rPr lang="en-US" sz="2400" dirty="0" smtClean="0"/>
              <a:t>use a </a:t>
            </a:r>
            <a:r>
              <a:rPr lang="en-US" sz="2400" dirty="0"/>
              <a:t>combination of </a:t>
            </a:r>
            <a:r>
              <a:rPr lang="en-US" sz="2400" b="1" dirty="0"/>
              <a:t>IP multicast, </a:t>
            </a:r>
            <a:r>
              <a:rPr lang="en-US" sz="2400" b="1" dirty="0" smtClean="0"/>
              <a:t> piggybacked </a:t>
            </a:r>
            <a:r>
              <a:rPr lang="en-US" sz="2400" b="1" dirty="0"/>
              <a:t>acknowledgements </a:t>
            </a:r>
            <a:r>
              <a:rPr lang="en-US" sz="2400" dirty="0"/>
              <a:t>(that is, </a:t>
            </a:r>
            <a:r>
              <a:rPr lang="en-US" sz="2400" dirty="0" smtClean="0"/>
              <a:t>acknowledgements  attached </a:t>
            </a:r>
            <a:r>
              <a:rPr lang="en-US" sz="2400" dirty="0"/>
              <a:t>to other messages) and </a:t>
            </a:r>
            <a:r>
              <a:rPr lang="en-US" sz="2400" b="1" dirty="0"/>
              <a:t>negative acknowledgements</a:t>
            </a:r>
            <a:r>
              <a:rPr lang="en-US" sz="2400" dirty="0"/>
              <a:t>. </a:t>
            </a:r>
            <a:endParaRPr lang="en-US" sz="2400" dirty="0" smtClean="0"/>
          </a:p>
          <a:p>
            <a:r>
              <a:rPr lang="en-US" sz="2400" dirty="0" smtClean="0"/>
              <a:t>In </a:t>
            </a:r>
            <a:r>
              <a:rPr lang="en-US" sz="2400" dirty="0"/>
              <a:t>the protocol, processes do not send separate acknowledgement messages</a:t>
            </a:r>
            <a:r>
              <a:rPr lang="en-US" sz="2400" dirty="0" smtClean="0"/>
              <a:t>;</a:t>
            </a:r>
          </a:p>
          <a:p>
            <a:pPr lvl="1"/>
            <a:r>
              <a:rPr lang="en-US" sz="2400" dirty="0" smtClean="0"/>
              <a:t> </a:t>
            </a:r>
            <a:r>
              <a:rPr lang="en-US" sz="2400" dirty="0"/>
              <a:t>instead</a:t>
            </a:r>
            <a:r>
              <a:rPr lang="en-US" sz="2400" dirty="0" smtClean="0"/>
              <a:t>, they </a:t>
            </a:r>
            <a:r>
              <a:rPr lang="en-US" sz="2400" dirty="0"/>
              <a:t>piggyback acknowledgements on the messages that they send to the group</a:t>
            </a:r>
            <a:r>
              <a:rPr lang="en-US" sz="2400" dirty="0" smtClean="0"/>
              <a:t>.</a:t>
            </a:r>
          </a:p>
          <a:p>
            <a:r>
              <a:rPr lang="en-US" sz="2400" dirty="0" smtClean="0"/>
              <a:t> Processes send </a:t>
            </a:r>
            <a:r>
              <a:rPr lang="en-US" sz="2400" dirty="0"/>
              <a:t>a separate response message only when they detect that they have missed </a:t>
            </a:r>
            <a:r>
              <a:rPr lang="en-US" sz="2400" dirty="0" smtClean="0"/>
              <a:t>a message</a:t>
            </a:r>
            <a:r>
              <a:rPr lang="en-US" sz="2400" dirty="0"/>
              <a:t>. </a:t>
            </a:r>
            <a:endParaRPr lang="en-US" sz="2400" dirty="0" smtClean="0"/>
          </a:p>
          <a:p>
            <a:pPr lvl="1"/>
            <a:r>
              <a:rPr lang="en-US" sz="2400" dirty="0" smtClean="0"/>
              <a:t>A </a:t>
            </a:r>
            <a:r>
              <a:rPr lang="en-US" sz="2400" dirty="0"/>
              <a:t>response indicating the absence of an expected message is known as a </a:t>
            </a:r>
            <a:r>
              <a:rPr lang="en-US" sz="2400" i="1" dirty="0" smtClean="0"/>
              <a:t>negative acknowledgement</a:t>
            </a:r>
            <a:r>
              <a:rPr lang="en-US" sz="2400" i="1" dirty="0"/>
              <a:t>.</a:t>
            </a:r>
            <a:endParaRPr lang="en-US" sz="2400" dirty="0"/>
          </a:p>
        </p:txBody>
      </p:sp>
    </p:spTree>
    <p:extLst>
      <p:ext uri="{BB962C8B-B14F-4D97-AF65-F5344CB8AC3E}">
        <p14:creationId xmlns:p14="http://schemas.microsoft.com/office/powerpoint/2010/main" val="34506958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342" y="127721"/>
            <a:ext cx="8911687" cy="669113"/>
          </a:xfrm>
        </p:spPr>
        <p:txBody>
          <a:bodyPr/>
          <a:lstStyle/>
          <a:p>
            <a:r>
              <a:rPr lang="en-US" b="1" dirty="0"/>
              <a:t>Reliable multicast over IP multicast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848342" y="954948"/>
            <a:ext cx="9624688" cy="5799907"/>
          </a:xfrm>
          <a:prstGeom prst="rect">
            <a:avLst/>
          </a:prstGeom>
        </p:spPr>
      </p:pic>
    </p:spTree>
    <p:extLst>
      <p:ext uri="{BB962C8B-B14F-4D97-AF65-F5344CB8AC3E}">
        <p14:creationId xmlns:p14="http://schemas.microsoft.com/office/powerpoint/2010/main" val="25909641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407" y="0"/>
            <a:ext cx="8911687" cy="1280890"/>
          </a:xfrm>
        </p:spPr>
        <p:txBody>
          <a:bodyPr/>
          <a:lstStyle/>
          <a:p>
            <a:r>
              <a:rPr lang="en-US" b="1" dirty="0"/>
              <a:t>Reliable multicast over IP multicast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69140" y="756664"/>
            <a:ext cx="9856695" cy="5878500"/>
          </a:xfrm>
          <a:prstGeom prst="rect">
            <a:avLst/>
          </a:prstGeom>
        </p:spPr>
      </p:pic>
    </p:spTree>
    <p:extLst>
      <p:ext uri="{BB962C8B-B14F-4D97-AF65-F5344CB8AC3E}">
        <p14:creationId xmlns:p14="http://schemas.microsoft.com/office/powerpoint/2010/main" val="2412995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3271" y="166910"/>
            <a:ext cx="9541341" cy="814725"/>
          </a:xfrm>
        </p:spPr>
        <p:txBody>
          <a:bodyPr>
            <a:normAutofit fontScale="90000"/>
          </a:bodyPr>
          <a:lstStyle/>
          <a:p>
            <a:r>
              <a:rPr lang="en-US" dirty="0"/>
              <a:t>The hold-back queue for arriving multicast messages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26340" y="1223682"/>
            <a:ext cx="8767484" cy="5488810"/>
          </a:xfrm>
          <a:prstGeom prst="rect">
            <a:avLst/>
          </a:prstGeom>
        </p:spPr>
      </p:pic>
    </p:spTree>
    <p:extLst>
      <p:ext uri="{BB962C8B-B14F-4D97-AF65-F5344CB8AC3E}">
        <p14:creationId xmlns:p14="http://schemas.microsoft.com/office/powerpoint/2010/main" val="39705830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93" y="0"/>
            <a:ext cx="8911687" cy="1280890"/>
          </a:xfrm>
        </p:spPr>
        <p:txBody>
          <a:bodyPr/>
          <a:lstStyle/>
          <a:p>
            <a:r>
              <a:rPr lang="en-US" b="1" dirty="0"/>
              <a:t>Reliable multicast over IP multicast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27093" y="640445"/>
            <a:ext cx="10246660" cy="6027211"/>
          </a:xfrm>
          <a:prstGeom prst="rect">
            <a:avLst/>
          </a:prstGeom>
        </p:spPr>
      </p:pic>
    </p:spTree>
    <p:extLst>
      <p:ext uri="{BB962C8B-B14F-4D97-AF65-F5344CB8AC3E}">
        <p14:creationId xmlns:p14="http://schemas.microsoft.com/office/powerpoint/2010/main" val="17559415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3485" y="84552"/>
            <a:ext cx="10019212" cy="6405833"/>
          </a:xfrm>
          <a:prstGeom prst="rect">
            <a:avLst/>
          </a:prstGeom>
        </p:spPr>
      </p:pic>
    </p:spTree>
    <p:extLst>
      <p:ext uri="{BB962C8B-B14F-4D97-AF65-F5344CB8AC3E}">
        <p14:creationId xmlns:p14="http://schemas.microsoft.com/office/powerpoint/2010/main" val="36767276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multicast</a:t>
            </a:r>
          </a:p>
        </p:txBody>
      </p:sp>
      <p:sp>
        <p:nvSpPr>
          <p:cNvPr id="3" name="Content Placeholder 2"/>
          <p:cNvSpPr>
            <a:spLocks noGrp="1"/>
          </p:cNvSpPr>
          <p:nvPr>
            <p:ph idx="1"/>
          </p:nvPr>
        </p:nvSpPr>
        <p:spPr/>
        <p:txBody>
          <a:bodyPr>
            <a:normAutofit lnSpcReduction="10000"/>
          </a:bodyPr>
          <a:lstStyle/>
          <a:p>
            <a:r>
              <a:rPr lang="en-US" sz="2400" dirty="0"/>
              <a:t>The basic multicast algorithm </a:t>
            </a:r>
            <a:r>
              <a:rPr lang="en-US" sz="2400" dirty="0" smtClean="0"/>
              <a:t>delivers </a:t>
            </a:r>
            <a:r>
              <a:rPr lang="en-US" sz="2400" dirty="0"/>
              <a:t>messages to processes in </a:t>
            </a:r>
            <a:r>
              <a:rPr lang="en-US" sz="2400" dirty="0" smtClean="0"/>
              <a:t>an arbitrary </a:t>
            </a:r>
            <a:r>
              <a:rPr lang="en-US" sz="2400" dirty="0"/>
              <a:t>order, due to arbitrary delays in the underlying one-to-one </a:t>
            </a:r>
            <a:r>
              <a:rPr lang="en-US" sz="2400" i="1" dirty="0"/>
              <a:t>send </a:t>
            </a:r>
            <a:r>
              <a:rPr lang="en-US" sz="2400" dirty="0"/>
              <a:t>operations.</a:t>
            </a:r>
          </a:p>
          <a:p>
            <a:r>
              <a:rPr lang="en-US" sz="2400" dirty="0"/>
              <a:t>This lack of an ordering guarantee is not satisfactory for many applications</a:t>
            </a:r>
            <a:r>
              <a:rPr lang="en-US" sz="2400" dirty="0" smtClean="0"/>
              <a:t>.</a:t>
            </a:r>
          </a:p>
          <a:p>
            <a:r>
              <a:rPr lang="en-US" altLang="en-US" sz="2400" b="1" dirty="0">
                <a:solidFill>
                  <a:srgbClr val="080808"/>
                </a:solidFill>
              </a:rPr>
              <a:t>Ordering categories</a:t>
            </a:r>
            <a:r>
              <a:rPr lang="en-US" altLang="en-US" sz="2400" b="1" dirty="0" smtClean="0">
                <a:solidFill>
                  <a:srgbClr val="080808"/>
                </a:solidFill>
              </a:rPr>
              <a:t>:</a:t>
            </a:r>
          </a:p>
          <a:p>
            <a:pPr lvl="1"/>
            <a:r>
              <a:rPr lang="en-US" altLang="en-US" sz="2000" dirty="0"/>
              <a:t>FIFO </a:t>
            </a:r>
            <a:r>
              <a:rPr lang="en-US" altLang="en-US" sz="2000" dirty="0" smtClean="0"/>
              <a:t>Ordering</a:t>
            </a:r>
          </a:p>
          <a:p>
            <a:pPr lvl="1"/>
            <a:r>
              <a:rPr lang="en-US" altLang="en-US" sz="2000" dirty="0"/>
              <a:t>Total </a:t>
            </a:r>
            <a:r>
              <a:rPr lang="en-US" altLang="en-US" sz="2000" dirty="0" smtClean="0"/>
              <a:t>Ordering</a:t>
            </a:r>
          </a:p>
          <a:p>
            <a:pPr lvl="1"/>
            <a:r>
              <a:rPr lang="en-US" altLang="en-US" sz="2000" dirty="0"/>
              <a:t> Causal Ordering</a:t>
            </a:r>
          </a:p>
          <a:p>
            <a:pPr lvl="1"/>
            <a:endParaRPr lang="en-US" altLang="en-US" sz="2000" baseline="-25000" dirty="0">
              <a:solidFill>
                <a:srgbClr val="080808"/>
              </a:solidFill>
            </a:endParaRPr>
          </a:p>
          <a:p>
            <a:endParaRPr lang="en-US" dirty="0"/>
          </a:p>
        </p:txBody>
      </p:sp>
    </p:spTree>
    <p:extLst>
      <p:ext uri="{BB962C8B-B14F-4D97-AF65-F5344CB8AC3E}">
        <p14:creationId xmlns:p14="http://schemas.microsoft.com/office/powerpoint/2010/main" val="226631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Failure assumptions and failure detectors</a:t>
            </a:r>
            <a:endParaRPr lang="en-US" dirty="0"/>
          </a:p>
        </p:txBody>
      </p:sp>
      <p:sp>
        <p:nvSpPr>
          <p:cNvPr id="3" name="Content Placeholder 2"/>
          <p:cNvSpPr>
            <a:spLocks noGrp="1"/>
          </p:cNvSpPr>
          <p:nvPr>
            <p:ph idx="1"/>
          </p:nvPr>
        </p:nvSpPr>
        <p:spPr>
          <a:xfrm>
            <a:off x="2158138" y="2016035"/>
            <a:ext cx="8915400" cy="3777622"/>
          </a:xfrm>
        </p:spPr>
        <p:txBody>
          <a:bodyPr>
            <a:noAutofit/>
          </a:bodyPr>
          <a:lstStyle/>
          <a:p>
            <a:r>
              <a:rPr lang="en-US" sz="2400" dirty="0"/>
              <a:t>Over a point-to-point network such as the Internet</a:t>
            </a:r>
            <a:r>
              <a:rPr lang="en-US" sz="2400" dirty="0" smtClean="0"/>
              <a:t>, complex </a:t>
            </a:r>
            <a:r>
              <a:rPr lang="en-US" sz="2400" dirty="0"/>
              <a:t>topologies and independent routing choices mean that connectivity may </a:t>
            </a:r>
            <a:r>
              <a:rPr lang="en-US" sz="2400" dirty="0" smtClean="0"/>
              <a:t>be </a:t>
            </a:r>
            <a:r>
              <a:rPr lang="en-US" sz="2400" i="1" dirty="0" smtClean="0"/>
              <a:t>asymmetric</a:t>
            </a:r>
            <a:r>
              <a:rPr lang="en-US" sz="2400" dirty="0"/>
              <a:t>: </a:t>
            </a:r>
            <a:endParaRPr lang="en-US" sz="2400" dirty="0" smtClean="0"/>
          </a:p>
          <a:p>
            <a:pPr lvl="1"/>
            <a:r>
              <a:rPr lang="en-US" sz="2400" dirty="0" smtClean="0"/>
              <a:t>communication </a:t>
            </a:r>
            <a:r>
              <a:rPr lang="en-US" sz="2400" dirty="0"/>
              <a:t>is possible from process </a:t>
            </a:r>
            <a:r>
              <a:rPr lang="en-US" sz="2400" i="1" dirty="0"/>
              <a:t>p </a:t>
            </a:r>
            <a:r>
              <a:rPr lang="en-US" sz="2400" dirty="0"/>
              <a:t>to process </a:t>
            </a:r>
            <a:r>
              <a:rPr lang="en-US" sz="2400" i="1" dirty="0"/>
              <a:t>q</a:t>
            </a:r>
            <a:r>
              <a:rPr lang="en-US" sz="2400" dirty="0"/>
              <a:t>, but not vice versa.</a:t>
            </a:r>
          </a:p>
          <a:p>
            <a:r>
              <a:rPr lang="en-US" sz="2400" dirty="0"/>
              <a:t>Connectivity may also be </a:t>
            </a:r>
            <a:r>
              <a:rPr lang="en-US" sz="2400" i="1" dirty="0"/>
              <a:t>intransitive</a:t>
            </a:r>
            <a:r>
              <a:rPr lang="en-US" sz="2400" dirty="0" smtClean="0"/>
              <a:t>:</a:t>
            </a:r>
          </a:p>
          <a:p>
            <a:pPr lvl="1"/>
            <a:r>
              <a:rPr lang="en-US" sz="2400" dirty="0" smtClean="0"/>
              <a:t> </a:t>
            </a:r>
            <a:r>
              <a:rPr lang="en-US" sz="2400" dirty="0"/>
              <a:t>communication is possible from </a:t>
            </a:r>
            <a:r>
              <a:rPr lang="en-US" sz="2400" i="1" dirty="0"/>
              <a:t>p </a:t>
            </a:r>
            <a:r>
              <a:rPr lang="en-US" sz="2400" dirty="0"/>
              <a:t>to </a:t>
            </a:r>
            <a:r>
              <a:rPr lang="en-US" sz="2400" i="1" dirty="0"/>
              <a:t>q </a:t>
            </a:r>
            <a:r>
              <a:rPr lang="en-US" sz="2400" dirty="0"/>
              <a:t>and </a:t>
            </a:r>
            <a:r>
              <a:rPr lang="en-US" sz="2400" dirty="0" smtClean="0"/>
              <a:t>from </a:t>
            </a:r>
            <a:r>
              <a:rPr lang="en-US" sz="2400" i="1" dirty="0" smtClean="0"/>
              <a:t>q </a:t>
            </a:r>
            <a:r>
              <a:rPr lang="en-US" sz="2400" dirty="0"/>
              <a:t>to </a:t>
            </a:r>
            <a:r>
              <a:rPr lang="en-US" sz="2400" i="1" dirty="0"/>
              <a:t>r</a:t>
            </a:r>
            <a:r>
              <a:rPr lang="en-US" sz="2400" dirty="0"/>
              <a:t>, but </a:t>
            </a:r>
            <a:r>
              <a:rPr lang="en-US" sz="2400" i="1" dirty="0"/>
              <a:t>p </a:t>
            </a:r>
            <a:r>
              <a:rPr lang="en-US" sz="2400" dirty="0"/>
              <a:t>cannot communicate directly with </a:t>
            </a:r>
            <a:r>
              <a:rPr lang="en-US" sz="2400" i="1" dirty="0"/>
              <a:t>r</a:t>
            </a:r>
            <a:r>
              <a:rPr lang="en-US" sz="2400" dirty="0"/>
              <a:t>. </a:t>
            </a:r>
            <a:endParaRPr lang="en-US" sz="2400" dirty="0" smtClean="0"/>
          </a:p>
          <a:p>
            <a:pPr lvl="1"/>
            <a:r>
              <a:rPr lang="en-US" sz="2400" dirty="0" smtClean="0"/>
              <a:t>Thus </a:t>
            </a:r>
            <a:r>
              <a:rPr lang="en-US" sz="2400" dirty="0"/>
              <a:t>our reliability assumption </a:t>
            </a:r>
            <a:r>
              <a:rPr lang="en-US" sz="2400" dirty="0" smtClean="0"/>
              <a:t>entails  that </a:t>
            </a:r>
            <a:r>
              <a:rPr lang="en-US" sz="2400" dirty="0"/>
              <a:t>eventually any failed link or router will be repaired or circumvented. </a:t>
            </a:r>
            <a:endParaRPr lang="en-US" sz="2400" dirty="0" smtClean="0"/>
          </a:p>
        </p:txBody>
      </p:sp>
    </p:spTree>
    <p:extLst>
      <p:ext uri="{BB962C8B-B14F-4D97-AF65-F5344CB8AC3E}">
        <p14:creationId xmlns:p14="http://schemas.microsoft.com/office/powerpoint/2010/main" val="38140532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multicast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46163" y="1606731"/>
            <a:ext cx="10751250" cy="4506686"/>
          </a:xfrm>
          <a:prstGeom prst="rect">
            <a:avLst/>
          </a:prstGeom>
        </p:spPr>
      </p:pic>
    </p:spTree>
    <p:extLst>
      <p:ext uri="{BB962C8B-B14F-4D97-AF65-F5344CB8AC3E}">
        <p14:creationId xmlns:p14="http://schemas.microsoft.com/office/powerpoint/2010/main" val="799592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multicast</a:t>
            </a:r>
          </a:p>
        </p:txBody>
      </p:sp>
      <p:sp>
        <p:nvSpPr>
          <p:cNvPr id="3" name="Content Placeholder 2"/>
          <p:cNvSpPr>
            <a:spLocks noGrp="1"/>
          </p:cNvSpPr>
          <p:nvPr>
            <p:ph idx="1"/>
          </p:nvPr>
        </p:nvSpPr>
        <p:spPr/>
        <p:txBody>
          <a:bodyPr>
            <a:noAutofit/>
          </a:bodyPr>
          <a:lstStyle/>
          <a:p>
            <a:r>
              <a:rPr lang="en-US" sz="2400" dirty="0"/>
              <a:t>Note that Causal ordering implies FIFO </a:t>
            </a:r>
            <a:r>
              <a:rPr lang="en-US" sz="2400" dirty="0" smtClean="0"/>
              <a:t>ordering</a:t>
            </a:r>
          </a:p>
          <a:p>
            <a:pPr lvl="1"/>
            <a:r>
              <a:rPr lang="en-US" sz="2400" dirty="0"/>
              <a:t>since any two multicasts by the same </a:t>
            </a:r>
            <a:r>
              <a:rPr lang="en-US" sz="2400" dirty="0" smtClean="0"/>
              <a:t>process are </a:t>
            </a:r>
            <a:r>
              <a:rPr lang="en-US" sz="2400" dirty="0"/>
              <a:t>related by happened-before</a:t>
            </a:r>
          </a:p>
          <a:p>
            <a:r>
              <a:rPr lang="en-US" sz="2400" dirty="0" smtClean="0"/>
              <a:t>None </a:t>
            </a:r>
            <a:r>
              <a:rPr lang="en-US" sz="2400" dirty="0"/>
              <a:t>of these require or imply reliable </a:t>
            </a:r>
            <a:r>
              <a:rPr lang="en-US" sz="2400" dirty="0" smtClean="0"/>
              <a:t>multicast</a:t>
            </a:r>
          </a:p>
          <a:p>
            <a:r>
              <a:rPr lang="en-US" sz="2400" dirty="0"/>
              <a:t>Note that FIFO ordering and causal ordering are </a:t>
            </a:r>
            <a:r>
              <a:rPr lang="en-US" sz="2400" dirty="0" smtClean="0"/>
              <a:t>only partial </a:t>
            </a:r>
            <a:r>
              <a:rPr lang="en-US" sz="2400" dirty="0"/>
              <a:t>orderings: </a:t>
            </a:r>
            <a:endParaRPr lang="en-US" sz="2400" dirty="0" smtClean="0"/>
          </a:p>
          <a:p>
            <a:pPr lvl="1"/>
            <a:r>
              <a:rPr lang="en-US" sz="2400" dirty="0" smtClean="0"/>
              <a:t>not </a:t>
            </a:r>
            <a:r>
              <a:rPr lang="en-US" sz="2400" dirty="0"/>
              <a:t>all messages are sent by the same process, </a:t>
            </a:r>
            <a:endParaRPr lang="en-US" sz="2400" dirty="0" smtClean="0"/>
          </a:p>
          <a:p>
            <a:r>
              <a:rPr lang="en-US" sz="2400" dirty="0"/>
              <a:t>I</a:t>
            </a:r>
            <a:r>
              <a:rPr lang="en-US" sz="2400" dirty="0" smtClean="0"/>
              <a:t>n </a:t>
            </a:r>
            <a:r>
              <a:rPr lang="en-US" sz="2400" dirty="0"/>
              <a:t>general; similarly</a:t>
            </a:r>
            <a:r>
              <a:rPr lang="en-US" sz="2400" dirty="0" smtClean="0"/>
              <a:t>, some </a:t>
            </a:r>
            <a:r>
              <a:rPr lang="en-US" sz="2400" dirty="0"/>
              <a:t>multicasts are concurrent (not ordered by happened-before).</a:t>
            </a:r>
          </a:p>
        </p:txBody>
      </p:sp>
    </p:spTree>
    <p:extLst>
      <p:ext uri="{BB962C8B-B14F-4D97-AF65-F5344CB8AC3E}">
        <p14:creationId xmlns:p14="http://schemas.microsoft.com/office/powerpoint/2010/main" val="39679764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1BCB16C5-9FDA-4698-A10F-8E717D7982EC}" type="slidenum">
              <a:rPr lang="fr-FR" altLang="en-US" sz="1400"/>
              <a:pPr eaLnBrk="1" hangingPunct="1"/>
              <a:t>72</a:t>
            </a:fld>
            <a:endParaRPr lang="fr-FR" altLang="en-US" sz="1400"/>
          </a:p>
        </p:txBody>
      </p:sp>
      <p:grpSp>
        <p:nvGrpSpPr>
          <p:cNvPr id="2" name="Group 2"/>
          <p:cNvGrpSpPr>
            <a:grpSpLocks/>
          </p:cNvGrpSpPr>
          <p:nvPr/>
        </p:nvGrpSpPr>
        <p:grpSpPr bwMode="auto">
          <a:xfrm>
            <a:off x="3048001" y="3200401"/>
            <a:ext cx="5580063" cy="3019425"/>
            <a:chOff x="1200" y="2092"/>
            <a:chExt cx="3515" cy="1902"/>
          </a:xfrm>
        </p:grpSpPr>
        <p:sp>
          <p:nvSpPr>
            <p:cNvPr id="44077" name="Line 3"/>
            <p:cNvSpPr>
              <a:spLocks noChangeShapeType="1"/>
            </p:cNvSpPr>
            <p:nvPr/>
          </p:nvSpPr>
          <p:spPr bwMode="auto">
            <a:xfrm>
              <a:off x="1632" y="2092"/>
              <a:ext cx="0" cy="17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4078" name="Line 4"/>
            <p:cNvSpPr>
              <a:spLocks noChangeShapeType="1"/>
            </p:cNvSpPr>
            <p:nvPr/>
          </p:nvSpPr>
          <p:spPr bwMode="auto">
            <a:xfrm>
              <a:off x="4320" y="2092"/>
              <a:ext cx="0" cy="17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4079" name="Line 5"/>
            <p:cNvSpPr>
              <a:spLocks noChangeShapeType="1"/>
            </p:cNvSpPr>
            <p:nvPr/>
          </p:nvSpPr>
          <p:spPr bwMode="auto">
            <a:xfrm>
              <a:off x="2976" y="2092"/>
              <a:ext cx="0" cy="17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4080" name="Text Box 6"/>
            <p:cNvSpPr txBox="1">
              <a:spLocks noChangeArrowheads="1"/>
            </p:cNvSpPr>
            <p:nvPr/>
          </p:nvSpPr>
          <p:spPr bwMode="auto">
            <a:xfrm>
              <a:off x="1200" y="3744"/>
              <a:ext cx="8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Process 1</a:t>
              </a:r>
            </a:p>
          </p:txBody>
        </p:sp>
        <p:sp>
          <p:nvSpPr>
            <p:cNvPr id="44081" name="Text Box 7"/>
            <p:cNvSpPr txBox="1">
              <a:spLocks noChangeArrowheads="1"/>
            </p:cNvSpPr>
            <p:nvPr/>
          </p:nvSpPr>
          <p:spPr bwMode="auto">
            <a:xfrm>
              <a:off x="2556" y="3744"/>
              <a:ext cx="8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Process 2</a:t>
              </a:r>
            </a:p>
          </p:txBody>
        </p:sp>
        <p:sp>
          <p:nvSpPr>
            <p:cNvPr id="44082" name="Text Box 8"/>
            <p:cNvSpPr txBox="1">
              <a:spLocks noChangeArrowheads="1"/>
            </p:cNvSpPr>
            <p:nvPr/>
          </p:nvSpPr>
          <p:spPr bwMode="auto">
            <a:xfrm>
              <a:off x="3888" y="3744"/>
              <a:ext cx="8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Process 3</a:t>
              </a:r>
            </a:p>
          </p:txBody>
        </p:sp>
      </p:grpSp>
      <p:sp>
        <p:nvSpPr>
          <p:cNvPr id="44036" name="Rectangle 9"/>
          <p:cNvSpPr>
            <a:spLocks noGrp="1" noChangeArrowheads="1"/>
          </p:cNvSpPr>
          <p:nvPr>
            <p:ph type="title"/>
          </p:nvPr>
        </p:nvSpPr>
        <p:spPr/>
        <p:txBody>
          <a:bodyPr/>
          <a:lstStyle/>
          <a:p>
            <a:pPr eaLnBrk="1" hangingPunct="1"/>
            <a:r>
              <a:rPr lang="en-US" altLang="en-US" smtClean="0"/>
              <a:t>FIFO Ordering </a:t>
            </a:r>
            <a:r>
              <a:rPr lang="en-US" altLang="en-US" baseline="-25000" smtClean="0"/>
              <a:t>(1)</a:t>
            </a:r>
          </a:p>
        </p:txBody>
      </p:sp>
      <p:sp>
        <p:nvSpPr>
          <p:cNvPr id="294922" name="Rectangle 10"/>
          <p:cNvSpPr>
            <a:spLocks noChangeArrowheads="1"/>
          </p:cNvSpPr>
          <p:nvPr/>
        </p:nvSpPr>
        <p:spPr bwMode="auto">
          <a:xfrm>
            <a:off x="2286000" y="1752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If a correct process issues multicast(g, m</a:t>
            </a:r>
            <a:r>
              <a:rPr lang="en-US" altLang="en-US" baseline="-25000"/>
              <a:t>1</a:t>
            </a:r>
            <a:r>
              <a:rPr lang="en-US" altLang="en-US"/>
              <a:t>) and then multicast(g, m</a:t>
            </a:r>
            <a:r>
              <a:rPr lang="en-US" altLang="en-US" baseline="-25000"/>
              <a:t>2</a:t>
            </a:r>
            <a:r>
              <a:rPr lang="en-US" altLang="en-US"/>
              <a:t>), then every correct process that delivers m</a:t>
            </a:r>
            <a:r>
              <a:rPr lang="en-US" altLang="en-US" baseline="-25000"/>
              <a:t>2</a:t>
            </a:r>
            <a:r>
              <a:rPr lang="en-US" altLang="en-US"/>
              <a:t> will deliver m</a:t>
            </a:r>
            <a:r>
              <a:rPr lang="en-US" altLang="en-US" baseline="-25000"/>
              <a:t>1</a:t>
            </a:r>
            <a:r>
              <a:rPr lang="en-US" altLang="en-US"/>
              <a:t> before  m</a:t>
            </a:r>
            <a:r>
              <a:rPr lang="en-US" altLang="en-US" baseline="-25000"/>
              <a:t>2</a:t>
            </a:r>
          </a:p>
        </p:txBody>
      </p:sp>
      <p:grpSp>
        <p:nvGrpSpPr>
          <p:cNvPr id="3" name="Group 11"/>
          <p:cNvGrpSpPr>
            <a:grpSpLocks/>
          </p:cNvGrpSpPr>
          <p:nvPr/>
        </p:nvGrpSpPr>
        <p:grpSpPr bwMode="auto">
          <a:xfrm>
            <a:off x="3200400" y="2895600"/>
            <a:ext cx="609600" cy="503238"/>
            <a:chOff x="1056" y="1824"/>
            <a:chExt cx="384" cy="317"/>
          </a:xfrm>
        </p:grpSpPr>
        <p:sp>
          <p:nvSpPr>
            <p:cNvPr id="44075" name="Oval 12"/>
            <p:cNvSpPr>
              <a:spLocks noChangeArrowheads="1"/>
            </p:cNvSpPr>
            <p:nvPr/>
          </p:nvSpPr>
          <p:spPr bwMode="auto">
            <a:xfrm>
              <a:off x="1344" y="2045"/>
              <a:ext cx="96" cy="96"/>
            </a:xfrm>
            <a:prstGeom prst="ellipse">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4076" name="Rectangle 13"/>
            <p:cNvSpPr>
              <a:spLocks noChangeArrowheads="1"/>
            </p:cNvSpPr>
            <p:nvPr/>
          </p:nvSpPr>
          <p:spPr bwMode="auto">
            <a:xfrm>
              <a:off x="1056" y="1824"/>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m</a:t>
              </a:r>
              <a:r>
                <a:rPr lang="en-US" altLang="en-US" sz="2000" baseline="-25000"/>
                <a:t>1</a:t>
              </a:r>
            </a:p>
          </p:txBody>
        </p:sp>
      </p:grpSp>
      <p:grpSp>
        <p:nvGrpSpPr>
          <p:cNvPr id="4" name="Group 14"/>
          <p:cNvGrpSpPr>
            <a:grpSpLocks/>
          </p:cNvGrpSpPr>
          <p:nvPr/>
        </p:nvGrpSpPr>
        <p:grpSpPr bwMode="auto">
          <a:xfrm>
            <a:off x="3657600" y="3322638"/>
            <a:ext cx="152400" cy="563562"/>
            <a:chOff x="1584" y="2169"/>
            <a:chExt cx="96" cy="355"/>
          </a:xfrm>
        </p:grpSpPr>
        <p:sp>
          <p:nvSpPr>
            <p:cNvPr id="44073" name="Rectangle 15"/>
            <p:cNvSpPr>
              <a:spLocks noChangeArrowheads="1"/>
            </p:cNvSpPr>
            <p:nvPr/>
          </p:nvSpPr>
          <p:spPr bwMode="auto">
            <a:xfrm>
              <a:off x="1584" y="2428"/>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4074" name="AutoShape 16"/>
            <p:cNvCxnSpPr>
              <a:cxnSpLocks noChangeShapeType="1"/>
              <a:stCxn id="44075" idx="2"/>
              <a:endCxn id="44073" idx="1"/>
            </p:cNvCxnSpPr>
            <p:nvPr/>
          </p:nvCxnSpPr>
          <p:spPr bwMode="auto">
            <a:xfrm rot="10800000" flipH="1" flipV="1">
              <a:off x="1584" y="2169"/>
              <a:ext cx="1" cy="307"/>
            </a:xfrm>
            <a:prstGeom prst="curvedConnector3">
              <a:avLst>
                <a:gd name="adj1" fmla="val -14400005"/>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5" name="Group 17"/>
          <p:cNvGrpSpPr>
            <a:grpSpLocks/>
          </p:cNvGrpSpPr>
          <p:nvPr/>
        </p:nvGrpSpPr>
        <p:grpSpPr bwMode="auto">
          <a:xfrm>
            <a:off x="3787776" y="3376614"/>
            <a:ext cx="2155825" cy="890587"/>
            <a:chOff x="1666" y="2203"/>
            <a:chExt cx="1358" cy="561"/>
          </a:xfrm>
        </p:grpSpPr>
        <p:sp>
          <p:nvSpPr>
            <p:cNvPr id="44071" name="Rectangle 18"/>
            <p:cNvSpPr>
              <a:spLocks noChangeArrowheads="1"/>
            </p:cNvSpPr>
            <p:nvPr/>
          </p:nvSpPr>
          <p:spPr bwMode="auto">
            <a:xfrm>
              <a:off x="2928" y="2668"/>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4072" name="AutoShape 19"/>
            <p:cNvCxnSpPr>
              <a:cxnSpLocks noChangeShapeType="1"/>
              <a:stCxn id="44075" idx="5"/>
              <a:endCxn id="44071" idx="1"/>
            </p:cNvCxnSpPr>
            <p:nvPr/>
          </p:nvCxnSpPr>
          <p:spPr bwMode="auto">
            <a:xfrm>
              <a:off x="1666" y="2203"/>
              <a:ext cx="1262" cy="513"/>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6" name="Group 20"/>
          <p:cNvGrpSpPr>
            <a:grpSpLocks/>
          </p:cNvGrpSpPr>
          <p:nvPr/>
        </p:nvGrpSpPr>
        <p:grpSpPr bwMode="auto">
          <a:xfrm>
            <a:off x="3810000" y="3322638"/>
            <a:ext cx="4267200" cy="334962"/>
            <a:chOff x="1680" y="2169"/>
            <a:chExt cx="2688" cy="211"/>
          </a:xfrm>
        </p:grpSpPr>
        <p:sp>
          <p:nvSpPr>
            <p:cNvPr id="44069" name="Rectangle 21"/>
            <p:cNvSpPr>
              <a:spLocks noChangeArrowheads="1"/>
            </p:cNvSpPr>
            <p:nvPr/>
          </p:nvSpPr>
          <p:spPr bwMode="auto">
            <a:xfrm>
              <a:off x="4272" y="2284"/>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4070" name="AutoShape 22"/>
            <p:cNvCxnSpPr>
              <a:cxnSpLocks noChangeShapeType="1"/>
              <a:stCxn id="44075" idx="6"/>
              <a:endCxn id="44069" idx="1"/>
            </p:cNvCxnSpPr>
            <p:nvPr/>
          </p:nvCxnSpPr>
          <p:spPr bwMode="auto">
            <a:xfrm>
              <a:off x="1680" y="2169"/>
              <a:ext cx="2592" cy="163"/>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7" name="Group 23"/>
          <p:cNvGrpSpPr>
            <a:grpSpLocks/>
          </p:cNvGrpSpPr>
          <p:nvPr/>
        </p:nvGrpSpPr>
        <p:grpSpPr bwMode="auto">
          <a:xfrm>
            <a:off x="3200400" y="3886200"/>
            <a:ext cx="609600" cy="503238"/>
            <a:chOff x="1056" y="2448"/>
            <a:chExt cx="384" cy="317"/>
          </a:xfrm>
        </p:grpSpPr>
        <p:sp>
          <p:nvSpPr>
            <p:cNvPr id="44067" name="Oval 24"/>
            <p:cNvSpPr>
              <a:spLocks noChangeArrowheads="1"/>
            </p:cNvSpPr>
            <p:nvPr/>
          </p:nvSpPr>
          <p:spPr bwMode="auto">
            <a:xfrm>
              <a:off x="1344" y="2669"/>
              <a:ext cx="96" cy="96"/>
            </a:xfrm>
            <a:prstGeom prst="ellipse">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4068" name="Rectangle 25"/>
            <p:cNvSpPr>
              <a:spLocks noChangeArrowheads="1"/>
            </p:cNvSpPr>
            <p:nvPr/>
          </p:nvSpPr>
          <p:spPr bwMode="auto">
            <a:xfrm>
              <a:off x="1056" y="2448"/>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m</a:t>
              </a:r>
              <a:r>
                <a:rPr lang="en-US" altLang="en-US" sz="2000" baseline="-25000"/>
                <a:t>2</a:t>
              </a:r>
            </a:p>
          </p:txBody>
        </p:sp>
      </p:grpSp>
      <p:grpSp>
        <p:nvGrpSpPr>
          <p:cNvPr id="8" name="Group 26"/>
          <p:cNvGrpSpPr>
            <a:grpSpLocks/>
          </p:cNvGrpSpPr>
          <p:nvPr/>
        </p:nvGrpSpPr>
        <p:grpSpPr bwMode="auto">
          <a:xfrm>
            <a:off x="3657600" y="4313238"/>
            <a:ext cx="152400" cy="563562"/>
            <a:chOff x="1584" y="2793"/>
            <a:chExt cx="96" cy="355"/>
          </a:xfrm>
        </p:grpSpPr>
        <p:sp>
          <p:nvSpPr>
            <p:cNvPr id="44065" name="Rectangle 27"/>
            <p:cNvSpPr>
              <a:spLocks noChangeArrowheads="1"/>
            </p:cNvSpPr>
            <p:nvPr/>
          </p:nvSpPr>
          <p:spPr bwMode="auto">
            <a:xfrm>
              <a:off x="1584" y="3052"/>
              <a:ext cx="96" cy="96"/>
            </a:xfrm>
            <a:prstGeom prst="rect">
              <a:avLst/>
            </a:prstGeom>
            <a:solidFill>
              <a:schemeClr va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4066" name="AutoShape 28"/>
            <p:cNvCxnSpPr>
              <a:cxnSpLocks noChangeShapeType="1"/>
              <a:stCxn id="44067" idx="2"/>
              <a:endCxn id="44065" idx="1"/>
            </p:cNvCxnSpPr>
            <p:nvPr/>
          </p:nvCxnSpPr>
          <p:spPr bwMode="auto">
            <a:xfrm rot="10800000" flipH="1" flipV="1">
              <a:off x="1584" y="2793"/>
              <a:ext cx="1" cy="307"/>
            </a:xfrm>
            <a:prstGeom prst="curvedConnector3">
              <a:avLst>
                <a:gd name="adj1" fmla="val -14400005"/>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9" name="Group 29"/>
          <p:cNvGrpSpPr>
            <a:grpSpLocks/>
          </p:cNvGrpSpPr>
          <p:nvPr/>
        </p:nvGrpSpPr>
        <p:grpSpPr bwMode="auto">
          <a:xfrm>
            <a:off x="3787776" y="4367214"/>
            <a:ext cx="4289425" cy="1423987"/>
            <a:chOff x="1666" y="2827"/>
            <a:chExt cx="2702" cy="897"/>
          </a:xfrm>
        </p:grpSpPr>
        <p:sp>
          <p:nvSpPr>
            <p:cNvPr id="44063" name="Rectangle 30"/>
            <p:cNvSpPr>
              <a:spLocks noChangeArrowheads="1"/>
            </p:cNvSpPr>
            <p:nvPr/>
          </p:nvSpPr>
          <p:spPr bwMode="auto">
            <a:xfrm>
              <a:off x="4272" y="3628"/>
              <a:ext cx="96" cy="96"/>
            </a:xfrm>
            <a:prstGeom prst="rect">
              <a:avLst/>
            </a:prstGeom>
            <a:solidFill>
              <a:schemeClr va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4064" name="AutoShape 31"/>
            <p:cNvCxnSpPr>
              <a:cxnSpLocks noChangeShapeType="1"/>
              <a:stCxn id="44067" idx="5"/>
              <a:endCxn id="44063" idx="1"/>
            </p:cNvCxnSpPr>
            <p:nvPr/>
          </p:nvCxnSpPr>
          <p:spPr bwMode="auto">
            <a:xfrm>
              <a:off x="1666" y="2827"/>
              <a:ext cx="2606" cy="849"/>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10" name="Group 32"/>
          <p:cNvGrpSpPr>
            <a:grpSpLocks/>
          </p:cNvGrpSpPr>
          <p:nvPr/>
        </p:nvGrpSpPr>
        <p:grpSpPr bwMode="auto">
          <a:xfrm>
            <a:off x="3810000" y="4313238"/>
            <a:ext cx="2133600" cy="258762"/>
            <a:chOff x="1680" y="2793"/>
            <a:chExt cx="1344" cy="163"/>
          </a:xfrm>
        </p:grpSpPr>
        <p:sp>
          <p:nvSpPr>
            <p:cNvPr id="44061" name="Rectangle 33"/>
            <p:cNvSpPr>
              <a:spLocks noChangeArrowheads="1"/>
            </p:cNvSpPr>
            <p:nvPr/>
          </p:nvSpPr>
          <p:spPr bwMode="auto">
            <a:xfrm>
              <a:off x="2928" y="2860"/>
              <a:ext cx="96" cy="96"/>
            </a:xfrm>
            <a:prstGeom prst="rect">
              <a:avLst/>
            </a:prstGeom>
            <a:solidFill>
              <a:schemeClr va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4062" name="AutoShape 34"/>
            <p:cNvCxnSpPr>
              <a:cxnSpLocks noChangeShapeType="1"/>
              <a:stCxn id="44067" idx="6"/>
              <a:endCxn id="44061" idx="1"/>
            </p:cNvCxnSpPr>
            <p:nvPr/>
          </p:nvCxnSpPr>
          <p:spPr bwMode="auto">
            <a:xfrm>
              <a:off x="1680" y="2793"/>
              <a:ext cx="1248" cy="115"/>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11" name="Group 35"/>
          <p:cNvGrpSpPr>
            <a:grpSpLocks/>
          </p:cNvGrpSpPr>
          <p:nvPr/>
        </p:nvGrpSpPr>
        <p:grpSpPr bwMode="auto">
          <a:xfrm>
            <a:off x="7924806" y="3717926"/>
            <a:ext cx="690563" cy="442913"/>
            <a:chOff x="4032" y="2342"/>
            <a:chExt cx="435" cy="279"/>
          </a:xfrm>
        </p:grpSpPr>
        <p:sp>
          <p:nvSpPr>
            <p:cNvPr id="44059" name="Oval 36"/>
            <p:cNvSpPr>
              <a:spLocks noChangeArrowheads="1"/>
            </p:cNvSpPr>
            <p:nvPr/>
          </p:nvSpPr>
          <p:spPr bwMode="auto">
            <a:xfrm>
              <a:off x="4032" y="2525"/>
              <a:ext cx="96" cy="96"/>
            </a:xfrm>
            <a:prstGeom prst="ellipse">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4060" name="Rectangle 37"/>
            <p:cNvSpPr>
              <a:spLocks noChangeArrowheads="1"/>
            </p:cNvSpPr>
            <p:nvPr/>
          </p:nvSpPr>
          <p:spPr bwMode="auto">
            <a:xfrm>
              <a:off x="4157" y="2342"/>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m</a:t>
              </a:r>
              <a:r>
                <a:rPr lang="en-US" altLang="en-US" sz="2000" baseline="-25000"/>
                <a:t>3</a:t>
              </a:r>
            </a:p>
          </p:txBody>
        </p:sp>
      </p:grpSp>
      <p:grpSp>
        <p:nvGrpSpPr>
          <p:cNvPr id="12" name="Group 38"/>
          <p:cNvGrpSpPr>
            <a:grpSpLocks/>
          </p:cNvGrpSpPr>
          <p:nvPr/>
        </p:nvGrpSpPr>
        <p:grpSpPr bwMode="auto">
          <a:xfrm>
            <a:off x="7924800" y="4084638"/>
            <a:ext cx="153988" cy="563562"/>
            <a:chOff x="4272" y="2649"/>
            <a:chExt cx="97" cy="355"/>
          </a:xfrm>
        </p:grpSpPr>
        <p:sp>
          <p:nvSpPr>
            <p:cNvPr id="44057" name="Rectangle 39"/>
            <p:cNvSpPr>
              <a:spLocks noChangeArrowheads="1"/>
            </p:cNvSpPr>
            <p:nvPr/>
          </p:nvSpPr>
          <p:spPr bwMode="auto">
            <a:xfrm>
              <a:off x="4272" y="2908"/>
              <a:ext cx="96" cy="96"/>
            </a:xfrm>
            <a:prstGeom prst="rect">
              <a:avLst/>
            </a:prstGeom>
            <a:solidFill>
              <a:schemeClr val="fo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4058" name="AutoShape 40"/>
            <p:cNvCxnSpPr>
              <a:cxnSpLocks noChangeShapeType="1"/>
              <a:stCxn id="44059" idx="6"/>
              <a:endCxn id="44057" idx="3"/>
            </p:cNvCxnSpPr>
            <p:nvPr/>
          </p:nvCxnSpPr>
          <p:spPr bwMode="auto">
            <a:xfrm>
              <a:off x="4368" y="2649"/>
              <a:ext cx="1" cy="307"/>
            </a:xfrm>
            <a:prstGeom prst="curvedConnector3">
              <a:avLst>
                <a:gd name="adj1" fmla="val 14400005"/>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13" name="Group 41"/>
          <p:cNvGrpSpPr>
            <a:grpSpLocks/>
          </p:cNvGrpSpPr>
          <p:nvPr/>
        </p:nvGrpSpPr>
        <p:grpSpPr bwMode="auto">
          <a:xfrm>
            <a:off x="5791201" y="4138614"/>
            <a:ext cx="2263775" cy="814387"/>
            <a:chOff x="2928" y="2683"/>
            <a:chExt cx="1426" cy="513"/>
          </a:xfrm>
        </p:grpSpPr>
        <p:sp>
          <p:nvSpPr>
            <p:cNvPr id="44055" name="Rectangle 42"/>
            <p:cNvSpPr>
              <a:spLocks noChangeArrowheads="1"/>
            </p:cNvSpPr>
            <p:nvPr/>
          </p:nvSpPr>
          <p:spPr bwMode="auto">
            <a:xfrm>
              <a:off x="2928" y="3100"/>
              <a:ext cx="96" cy="96"/>
            </a:xfrm>
            <a:prstGeom prst="rect">
              <a:avLst/>
            </a:prstGeom>
            <a:solidFill>
              <a:schemeClr val="fo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4056" name="AutoShape 43"/>
            <p:cNvCxnSpPr>
              <a:cxnSpLocks noChangeShapeType="1"/>
              <a:stCxn id="44059" idx="5"/>
              <a:endCxn id="44055" idx="3"/>
            </p:cNvCxnSpPr>
            <p:nvPr/>
          </p:nvCxnSpPr>
          <p:spPr bwMode="auto">
            <a:xfrm flipH="1">
              <a:off x="3024" y="2683"/>
              <a:ext cx="1330" cy="465"/>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14" name="Group 44"/>
          <p:cNvGrpSpPr>
            <a:grpSpLocks/>
          </p:cNvGrpSpPr>
          <p:nvPr/>
        </p:nvGrpSpPr>
        <p:grpSpPr bwMode="auto">
          <a:xfrm>
            <a:off x="3657601" y="4138614"/>
            <a:ext cx="4289425" cy="1119187"/>
            <a:chOff x="1584" y="2683"/>
            <a:chExt cx="2702" cy="705"/>
          </a:xfrm>
        </p:grpSpPr>
        <p:sp>
          <p:nvSpPr>
            <p:cNvPr id="44053" name="Rectangle 45"/>
            <p:cNvSpPr>
              <a:spLocks noChangeArrowheads="1"/>
            </p:cNvSpPr>
            <p:nvPr/>
          </p:nvSpPr>
          <p:spPr bwMode="auto">
            <a:xfrm>
              <a:off x="1584" y="3292"/>
              <a:ext cx="96" cy="96"/>
            </a:xfrm>
            <a:prstGeom prst="rect">
              <a:avLst/>
            </a:prstGeom>
            <a:solidFill>
              <a:schemeClr val="fo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4054" name="AutoShape 46"/>
            <p:cNvCxnSpPr>
              <a:cxnSpLocks noChangeShapeType="1"/>
              <a:stCxn id="44059" idx="3"/>
              <a:endCxn id="44053" idx="3"/>
            </p:cNvCxnSpPr>
            <p:nvPr/>
          </p:nvCxnSpPr>
          <p:spPr bwMode="auto">
            <a:xfrm flipH="1">
              <a:off x="1680" y="2683"/>
              <a:ext cx="2606" cy="657"/>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15" name="Group 47"/>
          <p:cNvGrpSpPr>
            <a:grpSpLocks/>
          </p:cNvGrpSpPr>
          <p:nvPr/>
        </p:nvGrpSpPr>
        <p:grpSpPr bwMode="auto">
          <a:xfrm>
            <a:off x="9067800" y="4224338"/>
            <a:ext cx="469900" cy="912812"/>
            <a:chOff x="4992" y="2737"/>
            <a:chExt cx="296" cy="575"/>
          </a:xfrm>
        </p:grpSpPr>
        <p:sp>
          <p:nvSpPr>
            <p:cNvPr id="44051" name="Line 48"/>
            <p:cNvSpPr>
              <a:spLocks noChangeShapeType="1"/>
            </p:cNvSpPr>
            <p:nvPr/>
          </p:nvSpPr>
          <p:spPr bwMode="auto">
            <a:xfrm>
              <a:off x="4992" y="2784"/>
              <a:ext cx="0" cy="528"/>
            </a:xfrm>
            <a:prstGeom prst="line">
              <a:avLst/>
            </a:prstGeom>
            <a:noFill/>
            <a:ln w="38100">
              <a:solidFill>
                <a:schemeClr val="tx1"/>
              </a:solidFill>
              <a:miter lim="800000"/>
              <a:headEnd/>
              <a:tailEnd type="stealth" w="med" len="lg"/>
            </a:ln>
            <a:extLst>
              <a:ext uri="{909E8E84-426E-40DD-AFC4-6F175D3DCCD1}">
                <a14:hiddenFill xmlns:a14="http://schemas.microsoft.com/office/drawing/2010/main">
                  <a:noFill/>
                </a14:hiddenFill>
              </a:ext>
            </a:extLst>
          </p:spPr>
          <p:txBody>
            <a:bodyPr wrap="none"/>
            <a:lstStyle/>
            <a:p>
              <a:endParaRPr lang="en-US"/>
            </a:p>
          </p:txBody>
        </p:sp>
        <p:sp>
          <p:nvSpPr>
            <p:cNvPr id="44052" name="Text Box 49"/>
            <p:cNvSpPr txBox="1">
              <a:spLocks noChangeArrowheads="1"/>
            </p:cNvSpPr>
            <p:nvPr/>
          </p:nvSpPr>
          <p:spPr bwMode="auto">
            <a:xfrm rot="5310127">
              <a:off x="4927" y="2848"/>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Time</a:t>
              </a:r>
            </a:p>
          </p:txBody>
        </p:sp>
      </p:grpSp>
    </p:spTree>
    <p:extLst>
      <p:ext uri="{BB962C8B-B14F-4D97-AF65-F5344CB8AC3E}">
        <p14:creationId xmlns:p14="http://schemas.microsoft.com/office/powerpoint/2010/main" val="1156825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4922"/>
                                        </p:tgtEl>
                                        <p:attrNameLst>
                                          <p:attrName>style.visibility</p:attrName>
                                        </p:attrNameLst>
                                      </p:cBhvr>
                                      <p:to>
                                        <p:strVal val="visible"/>
                                      </p:to>
                                    </p:set>
                                    <p:animEffect transition="in" filter="wipe(left)">
                                      <p:cBhvr>
                                        <p:cTn id="7" dur="500"/>
                                        <p:tgtEl>
                                          <p:spTgt spid="294922"/>
                                        </p:tgtEl>
                                      </p:cBhvr>
                                    </p:animEffect>
                                  </p:childTnLst>
                                  <p:subTnLst>
                                    <p:animClr clrSpc="rgb" dir="cw">
                                      <p:cBhvr override="childStyle">
                                        <p:cTn dur="1" fill="hold" display="0" masterRel="nextClick" afterEffect="1"/>
                                        <p:tgtEl>
                                          <p:spTgt spid="294922"/>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5F5F5F"/>
                                      </p:to>
                                    </p:animClr>
                                  </p:sub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nodeType="afterGroup">
                            <p:stCondLst>
                              <p:cond delay="1000"/>
                            </p:stCondLst>
                            <p:childTnLst>
                              <p:par>
                                <p:cTn id="27" presetID="22" presetClass="entr" presetSubtype="1"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par>
                          <p:cTn id="30" fill="hold" nodeType="afterGroup">
                            <p:stCondLst>
                              <p:cond delay="1500"/>
                            </p:stCondLst>
                            <p:childTnLst>
                              <p:par>
                                <p:cTn id="31" presetID="2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right)">
                                      <p:cBhvr>
                                        <p:cTn id="38" dur="500"/>
                                        <p:tgtEl>
                                          <p:spTgt spid="11"/>
                                        </p:tgtEl>
                                      </p:cBhvr>
                                    </p:animEffect>
                                  </p:child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nodeType="afterGroup">
                            <p:stCondLst>
                              <p:cond delay="1000"/>
                            </p:stCondLst>
                            <p:childTnLst>
                              <p:par>
                                <p:cTn id="44" presetID="22" presetClass="entr" presetSubtype="2"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right)">
                                      <p:cBhvr>
                                        <p:cTn id="46" dur="500"/>
                                        <p:tgtEl>
                                          <p:spTgt spid="13"/>
                                        </p:tgtEl>
                                      </p:cBhvr>
                                    </p:animEffect>
                                  </p:childTnLst>
                                </p:cTn>
                              </p:par>
                            </p:childTnLst>
                          </p:cTn>
                        </p:par>
                        <p:par>
                          <p:cTn id="47" fill="hold" nodeType="afterGroup">
                            <p:stCondLst>
                              <p:cond delay="1500"/>
                            </p:stCondLst>
                            <p:childTnLst>
                              <p:par>
                                <p:cTn id="48" presetID="22" presetClass="entr" presetSubtype="2"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par>
                          <p:cTn id="60" fill="hold" nodeType="afterGroup">
                            <p:stCondLst>
                              <p:cond delay="1000"/>
                            </p:stCondLst>
                            <p:childTnLst>
                              <p:par>
                                <p:cTn id="61" presetID="22" presetClass="entr" presetSubtype="8"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childTnLst>
                          </p:cTn>
                        </p:par>
                        <p:par>
                          <p:cTn id="64" fill="hold" nodeType="afterGroup">
                            <p:stCondLst>
                              <p:cond delay="1500"/>
                            </p:stCondLst>
                            <p:childTnLst>
                              <p:par>
                                <p:cTn id="65" presetID="22" presetClass="entr" presetSubtype="8" fill="hold"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left)">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2"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76F047B3-3195-44F4-B3A4-DF391D9312D0}" type="slidenum">
              <a:rPr lang="fr-FR" altLang="en-US" sz="1400"/>
              <a:pPr eaLnBrk="1" hangingPunct="1"/>
              <a:t>73</a:t>
            </a:fld>
            <a:endParaRPr lang="fr-FR" altLang="en-US" sz="1400"/>
          </a:p>
        </p:txBody>
      </p:sp>
      <p:sp>
        <p:nvSpPr>
          <p:cNvPr id="45059" name="Rectangle 2"/>
          <p:cNvSpPr>
            <a:spLocks noGrp="1" noChangeArrowheads="1"/>
          </p:cNvSpPr>
          <p:nvPr>
            <p:ph type="title"/>
          </p:nvPr>
        </p:nvSpPr>
        <p:spPr/>
        <p:txBody>
          <a:bodyPr/>
          <a:lstStyle/>
          <a:p>
            <a:pPr eaLnBrk="1" hangingPunct="1"/>
            <a:r>
              <a:rPr lang="en-US" altLang="en-US" smtClean="0"/>
              <a:t>FIFO Ordering </a:t>
            </a:r>
            <a:r>
              <a:rPr lang="en-US" altLang="en-US" baseline="-25000" smtClean="0"/>
              <a:t>(2)</a:t>
            </a:r>
          </a:p>
        </p:txBody>
      </p:sp>
      <p:sp>
        <p:nvSpPr>
          <p:cNvPr id="296963" name="Rectangle 3"/>
          <p:cNvSpPr>
            <a:spLocks noChangeArrowheads="1"/>
          </p:cNvSpPr>
          <p:nvPr/>
        </p:nvSpPr>
        <p:spPr bwMode="auto">
          <a:xfrm>
            <a:off x="2286000" y="1752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Primitives:</a:t>
            </a:r>
            <a:r>
              <a:rPr lang="en-US" altLang="en-US"/>
              <a:t> FO_multicast, FO_deliver</a:t>
            </a:r>
          </a:p>
        </p:txBody>
      </p:sp>
      <p:grpSp>
        <p:nvGrpSpPr>
          <p:cNvPr id="2" name="Group 4"/>
          <p:cNvGrpSpPr>
            <a:grpSpLocks/>
          </p:cNvGrpSpPr>
          <p:nvPr/>
        </p:nvGrpSpPr>
        <p:grpSpPr bwMode="auto">
          <a:xfrm>
            <a:off x="2743200" y="3432175"/>
            <a:ext cx="7315200" cy="452438"/>
            <a:chOff x="960" y="2018"/>
            <a:chExt cx="4608" cy="285"/>
          </a:xfrm>
        </p:grpSpPr>
        <p:sp>
          <p:nvSpPr>
            <p:cNvPr id="45072" name="Rectangle 5"/>
            <p:cNvSpPr>
              <a:spLocks noChangeArrowheads="1"/>
            </p:cNvSpPr>
            <p:nvPr/>
          </p:nvSpPr>
          <p:spPr bwMode="auto">
            <a:xfrm>
              <a:off x="960" y="2018"/>
              <a:ext cx="460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sz="2200"/>
                <a:t> </a:t>
              </a:r>
              <a:r>
                <a:rPr lang="en-US" altLang="en-US" sz="2200" b="1"/>
                <a:t>    : </a:t>
              </a:r>
              <a:r>
                <a:rPr lang="en-US" altLang="en-US" sz="2200"/>
                <a:t>Number of messages sent by p to group g</a:t>
              </a:r>
            </a:p>
          </p:txBody>
        </p:sp>
        <p:grpSp>
          <p:nvGrpSpPr>
            <p:cNvPr id="45073" name="Group 6"/>
            <p:cNvGrpSpPr>
              <a:grpSpLocks/>
            </p:cNvGrpSpPr>
            <p:nvPr/>
          </p:nvGrpSpPr>
          <p:grpSpPr bwMode="auto">
            <a:xfrm>
              <a:off x="1121" y="2026"/>
              <a:ext cx="312" cy="277"/>
              <a:chOff x="130" y="2345"/>
              <a:chExt cx="284" cy="277"/>
            </a:xfrm>
          </p:grpSpPr>
          <p:sp>
            <p:nvSpPr>
              <p:cNvPr id="45074" name="Rectangle 7"/>
              <p:cNvSpPr>
                <a:spLocks noChangeArrowheads="1"/>
              </p:cNvSpPr>
              <p:nvPr/>
            </p:nvSpPr>
            <p:spPr bwMode="auto">
              <a:xfrm>
                <a:off x="130" y="2353"/>
                <a:ext cx="2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S</a:t>
                </a:r>
                <a:r>
                  <a:rPr lang="en-US" altLang="en-US" sz="2200" b="1" baseline="-25000"/>
                  <a:t>g</a:t>
                </a:r>
              </a:p>
            </p:txBody>
          </p:sp>
          <p:sp>
            <p:nvSpPr>
              <p:cNvPr id="45075" name="Rectangle 8"/>
              <p:cNvSpPr>
                <a:spLocks noChangeArrowheads="1"/>
              </p:cNvSpPr>
              <p:nvPr/>
            </p:nvSpPr>
            <p:spPr bwMode="auto">
              <a:xfrm>
                <a:off x="242" y="2345"/>
                <a:ext cx="1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a:t>
                </a:r>
              </a:p>
            </p:txBody>
          </p:sp>
        </p:grpSp>
      </p:grpSp>
      <p:sp>
        <p:nvSpPr>
          <p:cNvPr id="296969" name="Rectangle 9"/>
          <p:cNvSpPr>
            <a:spLocks noChangeArrowheads="1"/>
          </p:cNvSpPr>
          <p:nvPr/>
        </p:nvSpPr>
        <p:spPr bwMode="auto">
          <a:xfrm>
            <a:off x="2286000" y="22860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Implementation:</a:t>
            </a:r>
            <a:r>
              <a:rPr lang="en-US" altLang="en-US"/>
              <a:t> Use of sequence numbers</a:t>
            </a:r>
          </a:p>
        </p:txBody>
      </p:sp>
      <p:sp>
        <p:nvSpPr>
          <p:cNvPr id="296970" name="Rectangle 10"/>
          <p:cNvSpPr>
            <a:spLocks noChangeArrowheads="1"/>
          </p:cNvSpPr>
          <p:nvPr/>
        </p:nvSpPr>
        <p:spPr bwMode="auto">
          <a:xfrm>
            <a:off x="2286000" y="2824163"/>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Variables maintained by each process p:</a:t>
            </a:r>
          </a:p>
        </p:txBody>
      </p:sp>
      <p:grpSp>
        <p:nvGrpSpPr>
          <p:cNvPr id="4" name="Group 11"/>
          <p:cNvGrpSpPr>
            <a:grpSpLocks/>
          </p:cNvGrpSpPr>
          <p:nvPr/>
        </p:nvGrpSpPr>
        <p:grpSpPr bwMode="auto">
          <a:xfrm>
            <a:off x="2743201" y="4035425"/>
            <a:ext cx="7313613" cy="762000"/>
            <a:chOff x="960" y="2784"/>
            <a:chExt cx="4416" cy="480"/>
          </a:xfrm>
        </p:grpSpPr>
        <p:sp>
          <p:nvSpPr>
            <p:cNvPr id="45068" name="Rectangle 12"/>
            <p:cNvSpPr>
              <a:spLocks noChangeArrowheads="1"/>
            </p:cNvSpPr>
            <p:nvPr/>
          </p:nvSpPr>
          <p:spPr bwMode="auto">
            <a:xfrm>
              <a:off x="960" y="2784"/>
              <a:ext cx="44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sz="2200"/>
                <a:t> </a:t>
              </a:r>
              <a:r>
                <a:rPr lang="en-US" altLang="en-US" sz="2200" b="1"/>
                <a:t>    : </a:t>
              </a:r>
              <a:r>
                <a:rPr lang="en-US" altLang="en-US" sz="2200"/>
                <a:t>sequence number of the latest message p has</a:t>
              </a:r>
            </a:p>
            <a:p>
              <a:pPr algn="just" eaLnBrk="1" hangingPunct="1">
                <a:buClr>
                  <a:schemeClr val="hlink"/>
                </a:buClr>
                <a:buFont typeface="Wingdings" panose="05000000000000000000" pitchFamily="2" charset="2"/>
                <a:buNone/>
              </a:pPr>
              <a:r>
                <a:rPr lang="en-US" altLang="en-US" sz="2200"/>
                <a:t>         delivered from process q that was sent to the group</a:t>
              </a:r>
            </a:p>
          </p:txBody>
        </p:sp>
        <p:grpSp>
          <p:nvGrpSpPr>
            <p:cNvPr id="45069" name="Group 13"/>
            <p:cNvGrpSpPr>
              <a:grpSpLocks/>
            </p:cNvGrpSpPr>
            <p:nvPr/>
          </p:nvGrpSpPr>
          <p:grpSpPr bwMode="auto">
            <a:xfrm>
              <a:off x="1118" y="2792"/>
              <a:ext cx="304" cy="277"/>
              <a:chOff x="130" y="2345"/>
              <a:chExt cx="281" cy="277"/>
            </a:xfrm>
          </p:grpSpPr>
          <p:sp>
            <p:nvSpPr>
              <p:cNvPr id="45070" name="Rectangle 14"/>
              <p:cNvSpPr>
                <a:spLocks noChangeArrowheads="1"/>
              </p:cNvSpPr>
              <p:nvPr/>
            </p:nvSpPr>
            <p:spPr bwMode="auto">
              <a:xfrm>
                <a:off x="130" y="2353"/>
                <a:ext cx="28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R</a:t>
                </a:r>
                <a:r>
                  <a:rPr lang="en-US" altLang="en-US" sz="2200" b="1" baseline="-25000"/>
                  <a:t>g</a:t>
                </a:r>
              </a:p>
            </p:txBody>
          </p:sp>
          <p:sp>
            <p:nvSpPr>
              <p:cNvPr id="45071" name="Rectangle 15"/>
              <p:cNvSpPr>
                <a:spLocks noChangeArrowheads="1"/>
              </p:cNvSpPr>
              <p:nvPr/>
            </p:nvSpPr>
            <p:spPr bwMode="auto">
              <a:xfrm>
                <a:off x="241" y="2345"/>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q</a:t>
                </a:r>
              </a:p>
            </p:txBody>
          </p:sp>
        </p:grpSp>
      </p:grpSp>
      <p:sp>
        <p:nvSpPr>
          <p:cNvPr id="296976" name="Rectangle 16"/>
          <p:cNvSpPr>
            <a:spLocks noChangeArrowheads="1"/>
          </p:cNvSpPr>
          <p:nvPr/>
        </p:nvSpPr>
        <p:spPr bwMode="auto">
          <a:xfrm>
            <a:off x="2286000" y="48006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Algorithm</a:t>
            </a:r>
          </a:p>
        </p:txBody>
      </p:sp>
      <p:sp>
        <p:nvSpPr>
          <p:cNvPr id="296978" name="Rectangle 18"/>
          <p:cNvSpPr>
            <a:spLocks noChangeArrowheads="1"/>
          </p:cNvSpPr>
          <p:nvPr/>
        </p:nvSpPr>
        <p:spPr bwMode="auto">
          <a:xfrm>
            <a:off x="2286000" y="53340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FIFO Ordering is reached only under the assumption that groups are non-overlapping</a:t>
            </a:r>
          </a:p>
        </p:txBody>
      </p:sp>
    </p:spTree>
    <p:extLst>
      <p:ext uri="{BB962C8B-B14F-4D97-AF65-F5344CB8AC3E}">
        <p14:creationId xmlns:p14="http://schemas.microsoft.com/office/powerpoint/2010/main" val="2854841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6963"/>
                                        </p:tgtEl>
                                        <p:attrNameLst>
                                          <p:attrName>style.visibility</p:attrName>
                                        </p:attrNameLst>
                                      </p:cBhvr>
                                      <p:to>
                                        <p:strVal val="visible"/>
                                      </p:to>
                                    </p:set>
                                    <p:animEffect transition="in" filter="wipe(left)">
                                      <p:cBhvr>
                                        <p:cTn id="7" dur="500"/>
                                        <p:tgtEl>
                                          <p:spTgt spid="296963"/>
                                        </p:tgtEl>
                                      </p:cBhvr>
                                    </p:animEffect>
                                  </p:childTnLst>
                                  <p:subTnLst>
                                    <p:animClr clrSpc="rgb" dir="cw">
                                      <p:cBhvr override="childStyle">
                                        <p:cTn dur="1" fill="hold" display="0" masterRel="nextClick" afterEffect="1"/>
                                        <p:tgtEl>
                                          <p:spTgt spid="296963"/>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9"/>
                                        </p:tgtEl>
                                        <p:attrNameLst>
                                          <p:attrName>style.visibility</p:attrName>
                                        </p:attrNameLst>
                                      </p:cBhvr>
                                      <p:to>
                                        <p:strVal val="visible"/>
                                      </p:to>
                                    </p:set>
                                    <p:animEffect transition="in" filter="wipe(left)">
                                      <p:cBhvr>
                                        <p:cTn id="12" dur="500"/>
                                        <p:tgtEl>
                                          <p:spTgt spid="296969"/>
                                        </p:tgtEl>
                                      </p:cBhvr>
                                    </p:animEffect>
                                  </p:childTnLst>
                                  <p:subTnLst>
                                    <p:animClr clrSpc="rgb" dir="cw">
                                      <p:cBhvr override="childStyle">
                                        <p:cTn dur="1" fill="hold" display="0" masterRel="nextClick" afterEffect="1"/>
                                        <p:tgtEl>
                                          <p:spTgt spid="296969"/>
                                        </p:tgtEl>
                                        <p:attrNameLst>
                                          <p:attrName>ppt_c</p:attrName>
                                        </p:attrNameLst>
                                      </p:cBhvr>
                                      <p:to>
                                        <a:srgbClr val="5F5F5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70"/>
                                        </p:tgtEl>
                                        <p:attrNameLst>
                                          <p:attrName>style.visibility</p:attrName>
                                        </p:attrNameLst>
                                      </p:cBhvr>
                                      <p:to>
                                        <p:strVal val="visible"/>
                                      </p:to>
                                    </p:set>
                                    <p:animEffect transition="in" filter="wipe(left)">
                                      <p:cBhvr>
                                        <p:cTn id="17" dur="500"/>
                                        <p:tgtEl>
                                          <p:spTgt spid="296970"/>
                                        </p:tgtEl>
                                      </p:cBhvr>
                                    </p:animEffect>
                                  </p:childTnLst>
                                  <p:subTnLst>
                                    <p:animClr clrSpc="rgb" dir="cw">
                                      <p:cBhvr override="childStyle">
                                        <p:cTn dur="1" fill="hold" display="0" masterRel="nextClick" afterEffect="1"/>
                                        <p:tgtEl>
                                          <p:spTgt spid="296970"/>
                                        </p:tgtEl>
                                        <p:attrNameLst>
                                          <p:attrName>ppt_c</p:attrName>
                                        </p:attrNameLst>
                                      </p:cBhvr>
                                      <p:to>
                                        <a:srgbClr val="5F5F5F"/>
                                      </p:to>
                                    </p:animClr>
                                  </p:subTnLst>
                                </p:cTn>
                              </p:par>
                              <p:par>
                                <p:cTn id="18" presetID="22" presetClass="entr" presetSubtype="8"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6976"/>
                                        </p:tgtEl>
                                        <p:attrNameLst>
                                          <p:attrName>style.visibility</p:attrName>
                                        </p:attrNameLst>
                                      </p:cBhvr>
                                      <p:to>
                                        <p:strVal val="visible"/>
                                      </p:to>
                                    </p:set>
                                    <p:animEffect transition="in" filter="wipe(left)">
                                      <p:cBhvr>
                                        <p:cTn id="30" dur="500"/>
                                        <p:tgtEl>
                                          <p:spTgt spid="296976"/>
                                        </p:tgtEl>
                                      </p:cBhvr>
                                    </p:animEffect>
                                  </p:childTnLst>
                                  <p:subTnLst>
                                    <p:animClr clrSpc="rgb" dir="cw">
                                      <p:cBhvr override="childStyle">
                                        <p:cTn dur="1" fill="hold" display="0" masterRel="nextClick" afterEffect="1"/>
                                        <p:tgtEl>
                                          <p:spTgt spid="296976"/>
                                        </p:tgtEl>
                                        <p:attrNameLst>
                                          <p:attrName>ppt_c</p:attrName>
                                        </p:attrNameLst>
                                      </p:cBhvr>
                                      <p:to>
                                        <a:srgbClr val="5F5F5F"/>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96978"/>
                                        </p:tgtEl>
                                        <p:attrNameLst>
                                          <p:attrName>style.visibility</p:attrName>
                                        </p:attrNameLst>
                                      </p:cBhvr>
                                      <p:to>
                                        <p:strVal val="visible"/>
                                      </p:to>
                                    </p:set>
                                    <p:animEffect transition="in" filter="wipe(left)">
                                      <p:cBhvr>
                                        <p:cTn id="35" dur="500"/>
                                        <p:tgtEl>
                                          <p:spTgt spid="296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utoUpdateAnimBg="0"/>
      <p:bldP spid="296969" grpId="0" autoUpdateAnimBg="0"/>
      <p:bldP spid="296970" grpId="0" autoUpdateAnimBg="0"/>
      <p:bldP spid="296976" grpId="0" autoUpdateAnimBg="0"/>
      <p:bldP spid="296978"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10940793-8A8B-4CF4-A902-48878E7F89A3}" type="slidenum">
              <a:rPr lang="fr-FR" altLang="en-US" sz="1400"/>
              <a:pPr eaLnBrk="1" hangingPunct="1"/>
              <a:t>74</a:t>
            </a:fld>
            <a:endParaRPr lang="fr-FR" altLang="en-US" sz="1400"/>
          </a:p>
        </p:txBody>
      </p:sp>
      <p:sp>
        <p:nvSpPr>
          <p:cNvPr id="46083" name="Rectangle 2"/>
          <p:cNvSpPr>
            <a:spLocks noGrp="1" noChangeArrowheads="1"/>
          </p:cNvSpPr>
          <p:nvPr>
            <p:ph type="title"/>
          </p:nvPr>
        </p:nvSpPr>
        <p:spPr/>
        <p:txBody>
          <a:bodyPr/>
          <a:lstStyle/>
          <a:p>
            <a:pPr eaLnBrk="1" hangingPunct="1"/>
            <a:r>
              <a:rPr lang="en-US" altLang="en-US" smtClean="0"/>
              <a:t>Total Ordering </a:t>
            </a:r>
            <a:r>
              <a:rPr lang="en-US" altLang="en-US" baseline="-25000" smtClean="0"/>
              <a:t>(1)</a:t>
            </a:r>
          </a:p>
        </p:txBody>
      </p:sp>
      <p:grpSp>
        <p:nvGrpSpPr>
          <p:cNvPr id="2" name="Group 3"/>
          <p:cNvGrpSpPr>
            <a:grpSpLocks/>
          </p:cNvGrpSpPr>
          <p:nvPr/>
        </p:nvGrpSpPr>
        <p:grpSpPr bwMode="auto">
          <a:xfrm>
            <a:off x="3048001" y="3082926"/>
            <a:ext cx="5580063" cy="2251075"/>
            <a:chOff x="1200" y="2092"/>
            <a:chExt cx="3515" cy="2006"/>
          </a:xfrm>
        </p:grpSpPr>
        <p:sp>
          <p:nvSpPr>
            <p:cNvPr id="46114" name="Line 4"/>
            <p:cNvSpPr>
              <a:spLocks noChangeShapeType="1"/>
            </p:cNvSpPr>
            <p:nvPr/>
          </p:nvSpPr>
          <p:spPr bwMode="auto">
            <a:xfrm>
              <a:off x="1632" y="2092"/>
              <a:ext cx="0" cy="17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6115" name="Line 5"/>
            <p:cNvSpPr>
              <a:spLocks noChangeShapeType="1"/>
            </p:cNvSpPr>
            <p:nvPr/>
          </p:nvSpPr>
          <p:spPr bwMode="auto">
            <a:xfrm>
              <a:off x="4320" y="2092"/>
              <a:ext cx="0" cy="17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6116" name="Line 6"/>
            <p:cNvSpPr>
              <a:spLocks noChangeShapeType="1"/>
            </p:cNvSpPr>
            <p:nvPr/>
          </p:nvSpPr>
          <p:spPr bwMode="auto">
            <a:xfrm>
              <a:off x="2976" y="2092"/>
              <a:ext cx="0" cy="17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6117" name="Text Box 7"/>
            <p:cNvSpPr txBox="1">
              <a:spLocks noChangeArrowheads="1"/>
            </p:cNvSpPr>
            <p:nvPr/>
          </p:nvSpPr>
          <p:spPr bwMode="auto">
            <a:xfrm>
              <a:off x="1200" y="3744"/>
              <a:ext cx="827"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Process 1</a:t>
              </a:r>
            </a:p>
          </p:txBody>
        </p:sp>
        <p:sp>
          <p:nvSpPr>
            <p:cNvPr id="46118" name="Text Box 8"/>
            <p:cNvSpPr txBox="1">
              <a:spLocks noChangeArrowheads="1"/>
            </p:cNvSpPr>
            <p:nvPr/>
          </p:nvSpPr>
          <p:spPr bwMode="auto">
            <a:xfrm>
              <a:off x="2556" y="3744"/>
              <a:ext cx="827"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Process 2</a:t>
              </a:r>
            </a:p>
          </p:txBody>
        </p:sp>
        <p:sp>
          <p:nvSpPr>
            <p:cNvPr id="46119" name="Text Box 9"/>
            <p:cNvSpPr txBox="1">
              <a:spLocks noChangeArrowheads="1"/>
            </p:cNvSpPr>
            <p:nvPr/>
          </p:nvSpPr>
          <p:spPr bwMode="auto">
            <a:xfrm>
              <a:off x="3888" y="3744"/>
              <a:ext cx="827"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Process 3</a:t>
              </a:r>
            </a:p>
          </p:txBody>
        </p:sp>
      </p:grpSp>
      <p:sp>
        <p:nvSpPr>
          <p:cNvPr id="299018" name="Rectangle 10"/>
          <p:cNvSpPr>
            <a:spLocks noChangeArrowheads="1"/>
          </p:cNvSpPr>
          <p:nvPr/>
        </p:nvSpPr>
        <p:spPr bwMode="auto">
          <a:xfrm>
            <a:off x="2286000" y="1752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If a correct process delivers message m</a:t>
            </a:r>
            <a:r>
              <a:rPr lang="en-US" altLang="en-US" baseline="-25000"/>
              <a:t>2</a:t>
            </a:r>
            <a:r>
              <a:rPr lang="en-US" altLang="en-US"/>
              <a:t> before it delivers m</a:t>
            </a:r>
            <a:r>
              <a:rPr lang="en-US" altLang="en-US" baseline="-25000"/>
              <a:t>1</a:t>
            </a:r>
            <a:r>
              <a:rPr lang="en-US" altLang="en-US"/>
              <a:t>, then any correct process that delivers m</a:t>
            </a:r>
            <a:r>
              <a:rPr lang="en-US" altLang="en-US" baseline="-25000"/>
              <a:t>1</a:t>
            </a:r>
            <a:r>
              <a:rPr lang="en-US" altLang="en-US"/>
              <a:t> will deliver m</a:t>
            </a:r>
            <a:r>
              <a:rPr lang="en-US" altLang="en-US" baseline="-25000"/>
              <a:t>2</a:t>
            </a:r>
            <a:r>
              <a:rPr lang="en-US" altLang="en-US"/>
              <a:t> before m</a:t>
            </a:r>
            <a:r>
              <a:rPr lang="en-US" altLang="en-US" baseline="-25000"/>
              <a:t>1</a:t>
            </a:r>
          </a:p>
          <a:p>
            <a:pPr algn="just" eaLnBrk="1" hangingPunct="1">
              <a:spcBef>
                <a:spcPct val="20000"/>
              </a:spcBef>
              <a:buClr>
                <a:schemeClr val="folHlink"/>
              </a:buClr>
              <a:buSzPct val="60000"/>
              <a:buFont typeface="Wingdings" panose="05000000000000000000" pitchFamily="2" charset="2"/>
              <a:buChar char="n"/>
            </a:pPr>
            <a:endParaRPr lang="en-US" altLang="en-US" baseline="-25000"/>
          </a:p>
        </p:txBody>
      </p:sp>
      <p:grpSp>
        <p:nvGrpSpPr>
          <p:cNvPr id="3" name="Group 11"/>
          <p:cNvGrpSpPr>
            <a:grpSpLocks/>
          </p:cNvGrpSpPr>
          <p:nvPr/>
        </p:nvGrpSpPr>
        <p:grpSpPr bwMode="auto">
          <a:xfrm>
            <a:off x="3200400" y="2778125"/>
            <a:ext cx="609600" cy="503238"/>
            <a:chOff x="1056" y="1824"/>
            <a:chExt cx="384" cy="317"/>
          </a:xfrm>
        </p:grpSpPr>
        <p:sp>
          <p:nvSpPr>
            <p:cNvPr id="46112" name="Oval 12"/>
            <p:cNvSpPr>
              <a:spLocks noChangeArrowheads="1"/>
            </p:cNvSpPr>
            <p:nvPr/>
          </p:nvSpPr>
          <p:spPr bwMode="auto">
            <a:xfrm>
              <a:off x="1344" y="2045"/>
              <a:ext cx="96" cy="96"/>
            </a:xfrm>
            <a:prstGeom prst="ellipse">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6113" name="Rectangle 13"/>
            <p:cNvSpPr>
              <a:spLocks noChangeArrowheads="1"/>
            </p:cNvSpPr>
            <p:nvPr/>
          </p:nvSpPr>
          <p:spPr bwMode="auto">
            <a:xfrm>
              <a:off x="1056" y="1824"/>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m</a:t>
              </a:r>
              <a:r>
                <a:rPr lang="en-US" altLang="en-US" sz="2000" baseline="-25000"/>
                <a:t>1</a:t>
              </a:r>
            </a:p>
          </p:txBody>
        </p:sp>
      </p:grpSp>
      <p:grpSp>
        <p:nvGrpSpPr>
          <p:cNvPr id="4" name="Group 14"/>
          <p:cNvGrpSpPr>
            <a:grpSpLocks/>
          </p:cNvGrpSpPr>
          <p:nvPr/>
        </p:nvGrpSpPr>
        <p:grpSpPr bwMode="auto">
          <a:xfrm>
            <a:off x="3657600" y="3205163"/>
            <a:ext cx="152400" cy="1096962"/>
            <a:chOff x="1344" y="2093"/>
            <a:chExt cx="96" cy="691"/>
          </a:xfrm>
        </p:grpSpPr>
        <p:sp>
          <p:nvSpPr>
            <p:cNvPr id="46110" name="Rectangle 15"/>
            <p:cNvSpPr>
              <a:spLocks noChangeArrowheads="1"/>
            </p:cNvSpPr>
            <p:nvPr/>
          </p:nvSpPr>
          <p:spPr bwMode="auto">
            <a:xfrm>
              <a:off x="1344" y="2688"/>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6111" name="AutoShape 16"/>
            <p:cNvCxnSpPr>
              <a:cxnSpLocks noChangeShapeType="1"/>
              <a:stCxn id="46112" idx="2"/>
              <a:endCxn id="46110" idx="1"/>
            </p:cNvCxnSpPr>
            <p:nvPr/>
          </p:nvCxnSpPr>
          <p:spPr bwMode="auto">
            <a:xfrm rot="10800000" flipH="1" flipV="1">
              <a:off x="1344" y="2093"/>
              <a:ext cx="1" cy="643"/>
            </a:xfrm>
            <a:prstGeom prst="curvedConnector3">
              <a:avLst>
                <a:gd name="adj1" fmla="val -14400005"/>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5" name="Group 17"/>
          <p:cNvGrpSpPr>
            <a:grpSpLocks/>
          </p:cNvGrpSpPr>
          <p:nvPr/>
        </p:nvGrpSpPr>
        <p:grpSpPr bwMode="auto">
          <a:xfrm>
            <a:off x="3787776" y="3259139"/>
            <a:ext cx="2155825" cy="1423987"/>
            <a:chOff x="1426" y="2127"/>
            <a:chExt cx="1358" cy="897"/>
          </a:xfrm>
        </p:grpSpPr>
        <p:sp>
          <p:nvSpPr>
            <p:cNvPr id="46108" name="Rectangle 18"/>
            <p:cNvSpPr>
              <a:spLocks noChangeArrowheads="1"/>
            </p:cNvSpPr>
            <p:nvPr/>
          </p:nvSpPr>
          <p:spPr bwMode="auto">
            <a:xfrm>
              <a:off x="2688" y="2928"/>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6109" name="AutoShape 19"/>
            <p:cNvCxnSpPr>
              <a:cxnSpLocks noChangeShapeType="1"/>
              <a:stCxn id="46112" idx="5"/>
              <a:endCxn id="46108" idx="1"/>
            </p:cNvCxnSpPr>
            <p:nvPr/>
          </p:nvCxnSpPr>
          <p:spPr bwMode="auto">
            <a:xfrm>
              <a:off x="1426" y="2127"/>
              <a:ext cx="1262" cy="849"/>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6" name="Group 20"/>
          <p:cNvGrpSpPr>
            <a:grpSpLocks/>
          </p:cNvGrpSpPr>
          <p:nvPr/>
        </p:nvGrpSpPr>
        <p:grpSpPr bwMode="auto">
          <a:xfrm>
            <a:off x="3810000" y="3205163"/>
            <a:ext cx="4267200" cy="1325562"/>
            <a:chOff x="1440" y="2093"/>
            <a:chExt cx="2688" cy="835"/>
          </a:xfrm>
        </p:grpSpPr>
        <p:sp>
          <p:nvSpPr>
            <p:cNvPr id="46106" name="Rectangle 21"/>
            <p:cNvSpPr>
              <a:spLocks noChangeArrowheads="1"/>
            </p:cNvSpPr>
            <p:nvPr/>
          </p:nvSpPr>
          <p:spPr bwMode="auto">
            <a:xfrm>
              <a:off x="4032" y="2832"/>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6107" name="AutoShape 22"/>
            <p:cNvCxnSpPr>
              <a:cxnSpLocks noChangeShapeType="1"/>
              <a:stCxn id="46112" idx="6"/>
              <a:endCxn id="46106" idx="1"/>
            </p:cNvCxnSpPr>
            <p:nvPr/>
          </p:nvCxnSpPr>
          <p:spPr bwMode="auto">
            <a:xfrm>
              <a:off x="1440" y="2093"/>
              <a:ext cx="2592" cy="787"/>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7" name="Group 23"/>
          <p:cNvGrpSpPr>
            <a:grpSpLocks/>
          </p:cNvGrpSpPr>
          <p:nvPr/>
        </p:nvGrpSpPr>
        <p:grpSpPr bwMode="auto">
          <a:xfrm>
            <a:off x="7924806" y="3006726"/>
            <a:ext cx="690563" cy="442913"/>
            <a:chOff x="4032" y="2342"/>
            <a:chExt cx="435" cy="279"/>
          </a:xfrm>
        </p:grpSpPr>
        <p:sp>
          <p:nvSpPr>
            <p:cNvPr id="46104" name="Oval 24"/>
            <p:cNvSpPr>
              <a:spLocks noChangeArrowheads="1"/>
            </p:cNvSpPr>
            <p:nvPr/>
          </p:nvSpPr>
          <p:spPr bwMode="auto">
            <a:xfrm>
              <a:off x="4032" y="2525"/>
              <a:ext cx="96" cy="96"/>
            </a:xfrm>
            <a:prstGeom prst="ellipse">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6105" name="Rectangle 25"/>
            <p:cNvSpPr>
              <a:spLocks noChangeArrowheads="1"/>
            </p:cNvSpPr>
            <p:nvPr/>
          </p:nvSpPr>
          <p:spPr bwMode="auto">
            <a:xfrm>
              <a:off x="4157" y="2342"/>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m</a:t>
              </a:r>
              <a:r>
                <a:rPr lang="en-US" altLang="en-US" sz="2000" baseline="-25000"/>
                <a:t>2</a:t>
              </a:r>
            </a:p>
          </p:txBody>
        </p:sp>
      </p:grpSp>
      <p:grpSp>
        <p:nvGrpSpPr>
          <p:cNvPr id="8" name="Group 26"/>
          <p:cNvGrpSpPr>
            <a:grpSpLocks/>
          </p:cNvGrpSpPr>
          <p:nvPr/>
        </p:nvGrpSpPr>
        <p:grpSpPr bwMode="auto">
          <a:xfrm>
            <a:off x="7924800" y="3373439"/>
            <a:ext cx="153988" cy="623887"/>
            <a:chOff x="4032" y="2199"/>
            <a:chExt cx="97" cy="393"/>
          </a:xfrm>
        </p:grpSpPr>
        <p:sp>
          <p:nvSpPr>
            <p:cNvPr id="46102" name="Rectangle 27"/>
            <p:cNvSpPr>
              <a:spLocks noChangeArrowheads="1"/>
            </p:cNvSpPr>
            <p:nvPr/>
          </p:nvSpPr>
          <p:spPr bwMode="auto">
            <a:xfrm>
              <a:off x="4032" y="2496"/>
              <a:ext cx="96" cy="96"/>
            </a:xfrm>
            <a:prstGeom prst="rect">
              <a:avLst/>
            </a:prstGeom>
            <a:solidFill>
              <a:schemeClr val="fo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6103" name="AutoShape 28"/>
            <p:cNvCxnSpPr>
              <a:cxnSpLocks noChangeShapeType="1"/>
              <a:stCxn id="46104" idx="6"/>
              <a:endCxn id="46102" idx="3"/>
            </p:cNvCxnSpPr>
            <p:nvPr/>
          </p:nvCxnSpPr>
          <p:spPr bwMode="auto">
            <a:xfrm>
              <a:off x="4128" y="2199"/>
              <a:ext cx="1" cy="345"/>
            </a:xfrm>
            <a:prstGeom prst="curvedConnector3">
              <a:avLst>
                <a:gd name="adj1" fmla="val 14400005"/>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9" name="Group 29"/>
          <p:cNvGrpSpPr>
            <a:grpSpLocks/>
          </p:cNvGrpSpPr>
          <p:nvPr/>
        </p:nvGrpSpPr>
        <p:grpSpPr bwMode="auto">
          <a:xfrm>
            <a:off x="5791201" y="3427414"/>
            <a:ext cx="2263775" cy="814387"/>
            <a:chOff x="2688" y="2233"/>
            <a:chExt cx="1426" cy="513"/>
          </a:xfrm>
        </p:grpSpPr>
        <p:sp>
          <p:nvSpPr>
            <p:cNvPr id="46100" name="Rectangle 30"/>
            <p:cNvSpPr>
              <a:spLocks noChangeArrowheads="1"/>
            </p:cNvSpPr>
            <p:nvPr/>
          </p:nvSpPr>
          <p:spPr bwMode="auto">
            <a:xfrm>
              <a:off x="2688" y="2650"/>
              <a:ext cx="96" cy="96"/>
            </a:xfrm>
            <a:prstGeom prst="rect">
              <a:avLst/>
            </a:prstGeom>
            <a:solidFill>
              <a:schemeClr val="fo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6101" name="AutoShape 31"/>
            <p:cNvCxnSpPr>
              <a:cxnSpLocks noChangeShapeType="1"/>
              <a:stCxn id="46104" idx="5"/>
              <a:endCxn id="46100" idx="3"/>
            </p:cNvCxnSpPr>
            <p:nvPr/>
          </p:nvCxnSpPr>
          <p:spPr bwMode="auto">
            <a:xfrm flipH="1">
              <a:off x="2784" y="2233"/>
              <a:ext cx="1330" cy="465"/>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10" name="Group 32"/>
          <p:cNvGrpSpPr>
            <a:grpSpLocks/>
          </p:cNvGrpSpPr>
          <p:nvPr/>
        </p:nvGrpSpPr>
        <p:grpSpPr bwMode="auto">
          <a:xfrm>
            <a:off x="3657601" y="3427413"/>
            <a:ext cx="4289425" cy="493712"/>
            <a:chOff x="1344" y="2233"/>
            <a:chExt cx="2702" cy="311"/>
          </a:xfrm>
        </p:grpSpPr>
        <p:sp>
          <p:nvSpPr>
            <p:cNvPr id="46098" name="Rectangle 33"/>
            <p:cNvSpPr>
              <a:spLocks noChangeArrowheads="1"/>
            </p:cNvSpPr>
            <p:nvPr/>
          </p:nvSpPr>
          <p:spPr bwMode="auto">
            <a:xfrm>
              <a:off x="1344" y="2448"/>
              <a:ext cx="96" cy="96"/>
            </a:xfrm>
            <a:prstGeom prst="rect">
              <a:avLst/>
            </a:prstGeom>
            <a:solidFill>
              <a:schemeClr val="fo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6099" name="AutoShape 34"/>
            <p:cNvCxnSpPr>
              <a:cxnSpLocks noChangeShapeType="1"/>
              <a:stCxn id="46104" idx="3"/>
              <a:endCxn id="46098" idx="3"/>
            </p:cNvCxnSpPr>
            <p:nvPr/>
          </p:nvCxnSpPr>
          <p:spPr bwMode="auto">
            <a:xfrm flipH="1">
              <a:off x="1440" y="2233"/>
              <a:ext cx="2606" cy="263"/>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11" name="Group 35"/>
          <p:cNvGrpSpPr>
            <a:grpSpLocks/>
          </p:cNvGrpSpPr>
          <p:nvPr/>
        </p:nvGrpSpPr>
        <p:grpSpPr bwMode="auto">
          <a:xfrm>
            <a:off x="9067800" y="4106863"/>
            <a:ext cx="469900" cy="912812"/>
            <a:chOff x="4992" y="2737"/>
            <a:chExt cx="296" cy="575"/>
          </a:xfrm>
        </p:grpSpPr>
        <p:sp>
          <p:nvSpPr>
            <p:cNvPr id="46096" name="Line 36"/>
            <p:cNvSpPr>
              <a:spLocks noChangeShapeType="1"/>
            </p:cNvSpPr>
            <p:nvPr/>
          </p:nvSpPr>
          <p:spPr bwMode="auto">
            <a:xfrm>
              <a:off x="4992" y="2784"/>
              <a:ext cx="0" cy="528"/>
            </a:xfrm>
            <a:prstGeom prst="line">
              <a:avLst/>
            </a:prstGeom>
            <a:noFill/>
            <a:ln w="38100">
              <a:solidFill>
                <a:schemeClr val="tx1"/>
              </a:solidFill>
              <a:miter lim="800000"/>
              <a:headEnd/>
              <a:tailEnd type="stealth" w="med" len="lg"/>
            </a:ln>
            <a:extLst>
              <a:ext uri="{909E8E84-426E-40DD-AFC4-6F175D3DCCD1}">
                <a14:hiddenFill xmlns:a14="http://schemas.microsoft.com/office/drawing/2010/main">
                  <a:noFill/>
                </a14:hiddenFill>
              </a:ext>
            </a:extLst>
          </p:spPr>
          <p:txBody>
            <a:bodyPr wrap="none"/>
            <a:lstStyle/>
            <a:p>
              <a:endParaRPr lang="en-US"/>
            </a:p>
          </p:txBody>
        </p:sp>
        <p:sp>
          <p:nvSpPr>
            <p:cNvPr id="46097" name="Text Box 37"/>
            <p:cNvSpPr txBox="1">
              <a:spLocks noChangeArrowheads="1"/>
            </p:cNvSpPr>
            <p:nvPr/>
          </p:nvSpPr>
          <p:spPr bwMode="auto">
            <a:xfrm rot="5310127">
              <a:off x="4927" y="2848"/>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Time</a:t>
              </a:r>
            </a:p>
          </p:txBody>
        </p:sp>
      </p:grpSp>
      <p:sp>
        <p:nvSpPr>
          <p:cNvPr id="299046" name="Rectangle 38"/>
          <p:cNvSpPr>
            <a:spLocks noChangeArrowheads="1"/>
          </p:cNvSpPr>
          <p:nvPr/>
        </p:nvSpPr>
        <p:spPr bwMode="auto">
          <a:xfrm>
            <a:off x="2286000" y="54864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Primitives:</a:t>
            </a:r>
            <a:r>
              <a:rPr lang="en-US" altLang="en-US"/>
              <a:t> TO_multicast, TO_deliver</a:t>
            </a:r>
            <a:endParaRPr lang="en-US" altLang="en-US" baseline="-25000"/>
          </a:p>
        </p:txBody>
      </p:sp>
    </p:spTree>
    <p:extLst>
      <p:ext uri="{BB962C8B-B14F-4D97-AF65-F5344CB8AC3E}">
        <p14:creationId xmlns:p14="http://schemas.microsoft.com/office/powerpoint/2010/main" val="301358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9018"/>
                                        </p:tgtEl>
                                        <p:attrNameLst>
                                          <p:attrName>style.visibility</p:attrName>
                                        </p:attrNameLst>
                                      </p:cBhvr>
                                      <p:to>
                                        <p:strVal val="visible"/>
                                      </p:to>
                                    </p:set>
                                    <p:animEffect transition="in" filter="wipe(left)">
                                      <p:cBhvr>
                                        <p:cTn id="7" dur="500"/>
                                        <p:tgtEl>
                                          <p:spTgt spid="299018"/>
                                        </p:tgtEl>
                                      </p:cBhvr>
                                    </p:animEffect>
                                  </p:childTnLst>
                                  <p:subTnLst>
                                    <p:animClr clrSpc="rgb" dir="cw">
                                      <p:cBhvr override="childStyle">
                                        <p:cTn dur="1" fill="hold" display="0" masterRel="nextClick" afterEffect="1"/>
                                        <p:tgtEl>
                                          <p:spTgt spid="299018"/>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5F5F5F"/>
                                      </p:to>
                                    </p:animClr>
                                  </p:sub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right)">
                                      <p:cBhvr>
                                        <p:cTn id="26" dur="500"/>
                                        <p:tgtEl>
                                          <p:spTgt spid="7"/>
                                        </p:tgtEl>
                                      </p:cBhvr>
                                    </p:animEffect>
                                  </p:childTnLst>
                                </p:cTn>
                              </p:par>
                            </p:childTnLst>
                          </p:cTn>
                        </p:par>
                        <p:par>
                          <p:cTn id="27" fill="hold" nodeType="afterGroup">
                            <p:stCondLst>
                              <p:cond delay="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par>
                          <p:cTn id="31" fill="hold" nodeType="afterGroup">
                            <p:stCondLst>
                              <p:cond delay="1000"/>
                            </p:stCondLst>
                            <p:childTnLst>
                              <p:par>
                                <p:cTn id="32" presetID="22" presetClass="entr" presetSubtype="1"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par>
                          <p:cTn id="35" fill="hold" nodeType="afterGroup">
                            <p:stCondLst>
                              <p:cond delay="1500"/>
                            </p:stCondLst>
                            <p:childTnLst>
                              <p:par>
                                <p:cTn id="36" presetID="22" presetClass="entr" presetSubtype="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up)">
                                      <p:cBhvr>
                                        <p:cTn id="43" dur="500"/>
                                        <p:tgtEl>
                                          <p:spTgt spid="4"/>
                                        </p:tgtEl>
                                      </p:cBhvr>
                                    </p:animEffect>
                                  </p:childTnLst>
                                </p:cTn>
                              </p:par>
                            </p:childTnLst>
                          </p:cTn>
                        </p:par>
                        <p:par>
                          <p:cTn id="44" fill="hold" nodeType="afterGroup">
                            <p:stCondLst>
                              <p:cond delay="500"/>
                            </p:stCondLst>
                            <p:childTnLst>
                              <p:par>
                                <p:cTn id="45" presetID="22" presetClass="entr" presetSubtype="1"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500"/>
                                        <p:tgtEl>
                                          <p:spTgt spid="6"/>
                                        </p:tgtEl>
                                      </p:cBhvr>
                                    </p:animEffect>
                                  </p:childTnLst>
                                </p:cTn>
                              </p:par>
                            </p:childTnLst>
                          </p:cTn>
                        </p:par>
                        <p:par>
                          <p:cTn id="48" fill="hold" nodeType="afterGroup">
                            <p:stCondLst>
                              <p:cond delay="1000"/>
                            </p:stCondLst>
                            <p:childTnLst>
                              <p:par>
                                <p:cTn id="49" presetID="22" presetClass="entr" presetSubtype="1"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up)">
                                      <p:cBhvr>
                                        <p:cTn id="51" dur="500"/>
                                        <p:tgtEl>
                                          <p:spTgt spid="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99046"/>
                                        </p:tgtEl>
                                        <p:attrNameLst>
                                          <p:attrName>style.visibility</p:attrName>
                                        </p:attrNameLst>
                                      </p:cBhvr>
                                      <p:to>
                                        <p:strVal val="visible"/>
                                      </p:to>
                                    </p:set>
                                    <p:animEffect transition="in" filter="wipe(left)">
                                      <p:cBhvr>
                                        <p:cTn id="56" dur="500"/>
                                        <p:tgtEl>
                                          <p:spTgt spid="299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8" grpId="0" autoUpdateAnimBg="0"/>
      <p:bldP spid="299046"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0"/>
          </p:nvPr>
        </p:nvSpPr>
        <p:spPr>
          <a:xfrm>
            <a:off x="8382000" y="6115050"/>
            <a:ext cx="1905000" cy="457200"/>
          </a:xfrm>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D386718E-F156-41C7-BFFA-4C8DF74E8609}" type="slidenum">
              <a:rPr lang="fr-FR" altLang="en-US" sz="1400"/>
              <a:pPr eaLnBrk="1" hangingPunct="1"/>
              <a:t>75</a:t>
            </a:fld>
            <a:endParaRPr lang="fr-FR" altLang="en-US" sz="1400"/>
          </a:p>
        </p:txBody>
      </p:sp>
      <p:sp>
        <p:nvSpPr>
          <p:cNvPr id="47107" name="Rectangle 2"/>
          <p:cNvSpPr>
            <a:spLocks noGrp="1" noChangeArrowheads="1"/>
          </p:cNvSpPr>
          <p:nvPr>
            <p:ph type="title"/>
          </p:nvPr>
        </p:nvSpPr>
        <p:spPr/>
        <p:txBody>
          <a:bodyPr/>
          <a:lstStyle/>
          <a:p>
            <a:pPr eaLnBrk="1" hangingPunct="1"/>
            <a:r>
              <a:rPr lang="en-US" altLang="en-US" dirty="0" smtClean="0"/>
              <a:t>Total Ordering </a:t>
            </a:r>
            <a:r>
              <a:rPr lang="en-US" altLang="en-US" baseline="-25000" dirty="0" smtClean="0"/>
              <a:t>(2)</a:t>
            </a:r>
          </a:p>
        </p:txBody>
      </p:sp>
      <p:sp>
        <p:nvSpPr>
          <p:cNvPr id="301059" name="Rectangle 3"/>
          <p:cNvSpPr>
            <a:spLocks noChangeArrowheads="1"/>
          </p:cNvSpPr>
          <p:nvPr/>
        </p:nvSpPr>
        <p:spPr bwMode="auto">
          <a:xfrm>
            <a:off x="2286000" y="1752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Implementation:</a:t>
            </a:r>
            <a:r>
              <a:rPr lang="en-US" altLang="en-US"/>
              <a:t> Assign totally ordered identifiers to multicast messages </a:t>
            </a:r>
            <a:endParaRPr lang="en-US" altLang="en-US" baseline="-25000"/>
          </a:p>
        </p:txBody>
      </p:sp>
      <p:sp>
        <p:nvSpPr>
          <p:cNvPr id="301060" name="Rectangle 4"/>
          <p:cNvSpPr>
            <a:spLocks noChangeArrowheads="1"/>
          </p:cNvSpPr>
          <p:nvPr/>
        </p:nvSpPr>
        <p:spPr bwMode="auto">
          <a:xfrm>
            <a:off x="2286000" y="2667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Each process makes the same ordering decision based upon these identifiers</a:t>
            </a:r>
            <a:endParaRPr lang="en-US" altLang="en-US" baseline="-25000"/>
          </a:p>
        </p:txBody>
      </p:sp>
      <p:sp>
        <p:nvSpPr>
          <p:cNvPr id="301061" name="Rectangle 5"/>
          <p:cNvSpPr>
            <a:spLocks noChangeArrowheads="1"/>
          </p:cNvSpPr>
          <p:nvPr/>
        </p:nvSpPr>
        <p:spPr bwMode="auto">
          <a:xfrm>
            <a:off x="2286000" y="35814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Methods for assigning identifiers to messages:</a:t>
            </a:r>
            <a:endParaRPr lang="en-US" altLang="en-US" baseline="-25000"/>
          </a:p>
        </p:txBody>
      </p:sp>
      <p:sp>
        <p:nvSpPr>
          <p:cNvPr id="301062" name="Rectangle 6"/>
          <p:cNvSpPr>
            <a:spLocks noChangeArrowheads="1"/>
          </p:cNvSpPr>
          <p:nvPr/>
        </p:nvSpPr>
        <p:spPr bwMode="auto">
          <a:xfrm>
            <a:off x="2743200" y="411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a:t> Sequencer process</a:t>
            </a:r>
          </a:p>
        </p:txBody>
      </p:sp>
      <p:sp>
        <p:nvSpPr>
          <p:cNvPr id="301063" name="Rectangle 7"/>
          <p:cNvSpPr>
            <a:spLocks noChangeArrowheads="1"/>
          </p:cNvSpPr>
          <p:nvPr/>
        </p:nvSpPr>
        <p:spPr bwMode="auto">
          <a:xfrm>
            <a:off x="2743200" y="4602164"/>
            <a:ext cx="7315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sz="2200"/>
              <a:t> </a:t>
            </a:r>
            <a:r>
              <a:rPr lang="en-US" altLang="en-US"/>
              <a:t>Processes collectively agree on the assignment of sequence numbers to messages in a distributed fashion</a:t>
            </a:r>
          </a:p>
        </p:txBody>
      </p:sp>
    </p:spTree>
    <p:extLst>
      <p:ext uri="{BB962C8B-B14F-4D97-AF65-F5344CB8AC3E}">
        <p14:creationId xmlns:p14="http://schemas.microsoft.com/office/powerpoint/2010/main" val="340565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1059"/>
                                        </p:tgtEl>
                                        <p:attrNameLst>
                                          <p:attrName>style.visibility</p:attrName>
                                        </p:attrNameLst>
                                      </p:cBhvr>
                                      <p:to>
                                        <p:strVal val="visible"/>
                                      </p:to>
                                    </p:set>
                                    <p:animEffect transition="in" filter="wipe(left)">
                                      <p:cBhvr>
                                        <p:cTn id="7" dur="500"/>
                                        <p:tgtEl>
                                          <p:spTgt spid="301059"/>
                                        </p:tgtEl>
                                      </p:cBhvr>
                                    </p:animEffect>
                                  </p:childTnLst>
                                  <p:subTnLst>
                                    <p:animClr clrSpc="rgb" dir="cw">
                                      <p:cBhvr override="childStyle">
                                        <p:cTn dur="1" fill="hold" display="0" masterRel="nextClick" afterEffect="1"/>
                                        <p:tgtEl>
                                          <p:spTgt spid="301059"/>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1060"/>
                                        </p:tgtEl>
                                        <p:attrNameLst>
                                          <p:attrName>style.visibility</p:attrName>
                                        </p:attrNameLst>
                                      </p:cBhvr>
                                      <p:to>
                                        <p:strVal val="visible"/>
                                      </p:to>
                                    </p:set>
                                    <p:animEffect transition="in" filter="wipe(left)">
                                      <p:cBhvr>
                                        <p:cTn id="12" dur="500"/>
                                        <p:tgtEl>
                                          <p:spTgt spid="301060"/>
                                        </p:tgtEl>
                                      </p:cBhvr>
                                    </p:animEffect>
                                  </p:childTnLst>
                                  <p:subTnLst>
                                    <p:animClr clrSpc="rgb" dir="cw">
                                      <p:cBhvr override="childStyle">
                                        <p:cTn dur="1" fill="hold" display="0" masterRel="nextClick" afterEffect="1"/>
                                        <p:tgtEl>
                                          <p:spTgt spid="301060"/>
                                        </p:tgtEl>
                                        <p:attrNameLst>
                                          <p:attrName>ppt_c</p:attrName>
                                        </p:attrNameLst>
                                      </p:cBhvr>
                                      <p:to>
                                        <a:srgbClr val="5F5F5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1061"/>
                                        </p:tgtEl>
                                        <p:attrNameLst>
                                          <p:attrName>style.visibility</p:attrName>
                                        </p:attrNameLst>
                                      </p:cBhvr>
                                      <p:to>
                                        <p:strVal val="visible"/>
                                      </p:to>
                                    </p:set>
                                    <p:animEffect transition="in" filter="wipe(left)">
                                      <p:cBhvr>
                                        <p:cTn id="17" dur="500"/>
                                        <p:tgtEl>
                                          <p:spTgt spid="301061"/>
                                        </p:tgtEl>
                                      </p:cBhvr>
                                    </p:animEffect>
                                  </p:childTnLst>
                                  <p:subTnLst>
                                    <p:animClr clrSpc="rgb" dir="cw">
                                      <p:cBhvr override="childStyle">
                                        <p:cTn dur="1" fill="hold" display="0" masterRel="nextClick" afterEffect="1"/>
                                        <p:tgtEl>
                                          <p:spTgt spid="301061"/>
                                        </p:tgtEl>
                                        <p:attrNameLst>
                                          <p:attrName>ppt_c</p:attrName>
                                        </p:attrNameLst>
                                      </p:cBhvr>
                                      <p:to>
                                        <a:srgbClr val="5F5F5F"/>
                                      </p:to>
                                    </p:animClr>
                                  </p:subTnLst>
                                </p:cTn>
                              </p:par>
                              <p:par>
                                <p:cTn id="18" presetID="22" presetClass="entr" presetSubtype="8" fill="hold" grpId="0" nodeType="withEffect">
                                  <p:stCondLst>
                                    <p:cond delay="0"/>
                                  </p:stCondLst>
                                  <p:childTnLst>
                                    <p:set>
                                      <p:cBhvr>
                                        <p:cTn id="19" dur="1" fill="hold">
                                          <p:stCondLst>
                                            <p:cond delay="0"/>
                                          </p:stCondLst>
                                        </p:cTn>
                                        <p:tgtEl>
                                          <p:spTgt spid="301062"/>
                                        </p:tgtEl>
                                        <p:attrNameLst>
                                          <p:attrName>style.visibility</p:attrName>
                                        </p:attrNameLst>
                                      </p:cBhvr>
                                      <p:to>
                                        <p:strVal val="visible"/>
                                      </p:to>
                                    </p:set>
                                    <p:animEffect transition="in" filter="wipe(left)">
                                      <p:cBhvr>
                                        <p:cTn id="20" dur="500"/>
                                        <p:tgtEl>
                                          <p:spTgt spid="301062"/>
                                        </p:tgtEl>
                                      </p:cBhvr>
                                    </p:animEffect>
                                  </p:childTnLst>
                                  <p:subTnLst>
                                    <p:animClr clrSpc="rgb" dir="cw">
                                      <p:cBhvr override="childStyle">
                                        <p:cTn dur="1" fill="hold" display="0" masterRel="nextClick" afterEffect="1"/>
                                        <p:tgtEl>
                                          <p:spTgt spid="301062"/>
                                        </p:tgtEl>
                                        <p:attrNameLst>
                                          <p:attrName>ppt_c</p:attrName>
                                        </p:attrNameLst>
                                      </p:cBhvr>
                                      <p:to>
                                        <a:srgbClr val="5F5F5F"/>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1063"/>
                                        </p:tgtEl>
                                        <p:attrNameLst>
                                          <p:attrName>style.visibility</p:attrName>
                                        </p:attrNameLst>
                                      </p:cBhvr>
                                      <p:to>
                                        <p:strVal val="visible"/>
                                      </p:to>
                                    </p:set>
                                    <p:animEffect transition="in" filter="wipe(left)">
                                      <p:cBhvr>
                                        <p:cTn id="25" dur="500"/>
                                        <p:tgtEl>
                                          <p:spTgt spid="301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autoUpdateAnimBg="0"/>
      <p:bldP spid="301060" grpId="0" autoUpdateAnimBg="0"/>
      <p:bldP spid="301061" grpId="0" autoUpdateAnimBg="0"/>
      <p:bldP spid="301062" grpId="0" autoUpdateAnimBg="0"/>
      <p:bldP spid="30106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96982" y="-16335"/>
            <a:ext cx="8911687" cy="630289"/>
          </a:xfrm>
        </p:spPr>
        <p:txBody>
          <a:bodyPr>
            <a:normAutofit fontScale="90000"/>
          </a:bodyPr>
          <a:lstStyle/>
          <a:p>
            <a:r>
              <a:rPr lang="en-US" altLang="en-US" dirty="0"/>
              <a:t>Total Ordering</a:t>
            </a:r>
            <a:endParaRPr lang="en-US" dirty="0"/>
          </a:p>
        </p:txBody>
      </p:sp>
      <p:sp>
        <p:nvSpPr>
          <p:cNvPr id="4" name="Content Placeholder 3"/>
          <p:cNvSpPr>
            <a:spLocks noGrp="1"/>
          </p:cNvSpPr>
          <p:nvPr>
            <p:ph idx="1"/>
          </p:nvPr>
        </p:nvSpPr>
        <p:spPr>
          <a:xfrm>
            <a:off x="1700937" y="457199"/>
            <a:ext cx="8915400" cy="3777622"/>
          </a:xfrm>
        </p:spPr>
        <p:txBody>
          <a:bodyPr>
            <a:noAutofit/>
          </a:bodyPr>
          <a:lstStyle/>
          <a:p>
            <a:r>
              <a:rPr lang="en-US" sz="2400" dirty="0"/>
              <a:t>A </a:t>
            </a:r>
            <a:r>
              <a:rPr lang="en-US" sz="2400" dirty="0" smtClean="0"/>
              <a:t>process wishing </a:t>
            </a:r>
            <a:r>
              <a:rPr lang="en-US" sz="2400" dirty="0"/>
              <a:t>to </a:t>
            </a:r>
            <a:r>
              <a:rPr lang="en-US" sz="2400" i="1" dirty="0"/>
              <a:t>TO-multicast </a:t>
            </a:r>
            <a:r>
              <a:rPr lang="en-US" sz="2400" dirty="0"/>
              <a:t>a message </a:t>
            </a:r>
            <a:r>
              <a:rPr lang="en-US" sz="2400" i="1" dirty="0"/>
              <a:t>m </a:t>
            </a:r>
            <a:r>
              <a:rPr lang="en-US" sz="2400" dirty="0"/>
              <a:t>to group </a:t>
            </a:r>
            <a:r>
              <a:rPr lang="en-US" sz="2400" i="1" dirty="0"/>
              <a:t>g </a:t>
            </a:r>
            <a:r>
              <a:rPr lang="en-US" sz="2400" dirty="0"/>
              <a:t>attaches a unique identifier </a:t>
            </a:r>
            <a:r>
              <a:rPr lang="en-US" sz="2400" i="1" dirty="0"/>
              <a:t>id</a:t>
            </a:r>
            <a:r>
              <a:rPr lang="en-US" sz="2400" dirty="0"/>
              <a:t>(</a:t>
            </a:r>
            <a:r>
              <a:rPr lang="en-US" sz="2400" i="1" dirty="0"/>
              <a:t>m</a:t>
            </a:r>
            <a:r>
              <a:rPr lang="en-US" sz="2400" dirty="0"/>
              <a:t>) to it.</a:t>
            </a:r>
          </a:p>
          <a:p>
            <a:r>
              <a:rPr lang="en-US" sz="2400" dirty="0"/>
              <a:t>The messages for </a:t>
            </a:r>
            <a:r>
              <a:rPr lang="en-US" sz="2400" i="1" dirty="0"/>
              <a:t>g </a:t>
            </a:r>
            <a:r>
              <a:rPr lang="en-US" sz="2400" dirty="0"/>
              <a:t>are sent to the sequencer for </a:t>
            </a:r>
            <a:r>
              <a:rPr lang="en-US" sz="2400" i="1" dirty="0"/>
              <a:t>g</a:t>
            </a:r>
            <a:r>
              <a:rPr lang="en-US" sz="2400" dirty="0"/>
              <a:t>, </a:t>
            </a:r>
            <a:r>
              <a:rPr lang="en-US" sz="2400" i="1" dirty="0"/>
              <a:t>sequencer</a:t>
            </a:r>
            <a:r>
              <a:rPr lang="en-US" sz="2400" dirty="0"/>
              <a:t>(</a:t>
            </a:r>
            <a:r>
              <a:rPr lang="en-US" sz="2400" i="1" dirty="0"/>
              <a:t>g</a:t>
            </a:r>
            <a:r>
              <a:rPr lang="en-US" sz="2400" dirty="0"/>
              <a:t>), as well as to </a:t>
            </a:r>
            <a:r>
              <a:rPr lang="en-US" sz="2400" dirty="0" smtClean="0"/>
              <a:t>the members </a:t>
            </a:r>
            <a:r>
              <a:rPr lang="en-US" sz="2400" dirty="0"/>
              <a:t>of </a:t>
            </a:r>
            <a:r>
              <a:rPr lang="en-US" sz="2400" i="1" dirty="0"/>
              <a:t>g</a:t>
            </a:r>
            <a:r>
              <a:rPr lang="en-US" sz="2400" dirty="0"/>
              <a:t>. </a:t>
            </a:r>
            <a:endParaRPr lang="en-US" sz="2400" dirty="0" smtClean="0"/>
          </a:p>
          <a:p>
            <a:pPr lvl="1"/>
            <a:r>
              <a:rPr lang="en-US" sz="2400" dirty="0" smtClean="0"/>
              <a:t>The </a:t>
            </a:r>
            <a:r>
              <a:rPr lang="en-US" sz="2400" dirty="0"/>
              <a:t>sequencer may be chosen to be a member of </a:t>
            </a:r>
            <a:r>
              <a:rPr lang="en-US" sz="2400" i="1" dirty="0" smtClean="0"/>
              <a:t>g</a:t>
            </a:r>
            <a:endParaRPr lang="en-US" sz="2400" dirty="0"/>
          </a:p>
          <a:p>
            <a:r>
              <a:rPr lang="en-US" sz="2400" dirty="0" smtClean="0"/>
              <a:t> </a:t>
            </a:r>
            <a:r>
              <a:rPr lang="en-US" sz="2400" dirty="0"/>
              <a:t>The </a:t>
            </a:r>
            <a:r>
              <a:rPr lang="en-US" sz="2400" dirty="0" smtClean="0"/>
              <a:t>process </a:t>
            </a:r>
            <a:r>
              <a:rPr lang="en-US" sz="2400" i="1" dirty="0" smtClean="0"/>
              <a:t>sequencer</a:t>
            </a:r>
            <a:r>
              <a:rPr lang="en-US" sz="2400" dirty="0" smtClean="0"/>
              <a:t>(</a:t>
            </a:r>
            <a:r>
              <a:rPr lang="en-US" sz="2400" i="1" dirty="0" smtClean="0"/>
              <a:t>g</a:t>
            </a:r>
            <a:r>
              <a:rPr lang="en-US" sz="2400" dirty="0"/>
              <a:t>) maintains a group-specific sequence number </a:t>
            </a:r>
            <a:r>
              <a:rPr lang="en-US" sz="2400" i="1" dirty="0"/>
              <a:t>sg </a:t>
            </a:r>
            <a:r>
              <a:rPr lang="en-US" sz="2400" dirty="0"/>
              <a:t>, which it uses to </a:t>
            </a:r>
            <a:r>
              <a:rPr lang="en-US" sz="2400" dirty="0" smtClean="0"/>
              <a:t>assign increasing </a:t>
            </a:r>
            <a:r>
              <a:rPr lang="en-US" sz="2400" dirty="0"/>
              <a:t>and consecutive sequence numbers to the messages that it </a:t>
            </a:r>
            <a:r>
              <a:rPr lang="en-US" sz="2400" i="1" dirty="0"/>
              <a:t>B-deliver</a:t>
            </a:r>
            <a:r>
              <a:rPr lang="en-US" sz="2400" dirty="0"/>
              <a:t>s.</a:t>
            </a:r>
          </a:p>
          <a:p>
            <a:r>
              <a:rPr lang="en-US" sz="2400" dirty="0"/>
              <a:t>It announces the sequence numbers by </a:t>
            </a:r>
            <a:r>
              <a:rPr lang="en-US" sz="2400" i="1" dirty="0"/>
              <a:t>B-multicast</a:t>
            </a:r>
            <a:r>
              <a:rPr lang="en-US" sz="2400" dirty="0"/>
              <a:t>ing </a:t>
            </a:r>
            <a:r>
              <a:rPr lang="en-US" sz="2400" i="1" dirty="0"/>
              <a:t>order </a:t>
            </a:r>
            <a:r>
              <a:rPr lang="en-US" sz="2400" dirty="0"/>
              <a:t>messages to </a:t>
            </a:r>
            <a:r>
              <a:rPr lang="en-US" sz="2400" i="1" dirty="0" smtClean="0"/>
              <a:t>g</a:t>
            </a:r>
          </a:p>
          <a:p>
            <a:r>
              <a:rPr lang="en-US" sz="2000" dirty="0"/>
              <a:t>A message will remain in the hold-back queue indefinitely until it can be </a:t>
            </a:r>
            <a:r>
              <a:rPr lang="en-US" sz="2000" i="1" dirty="0" err="1" smtClean="0"/>
              <a:t>Todeliver</a:t>
            </a:r>
            <a:r>
              <a:rPr lang="en-US" sz="2000" dirty="0" err="1" smtClean="0"/>
              <a:t>ed</a:t>
            </a:r>
            <a:r>
              <a:rPr lang="en-US" sz="2000" dirty="0" smtClean="0"/>
              <a:t> according </a:t>
            </a:r>
            <a:r>
              <a:rPr lang="en-US" sz="2000" dirty="0"/>
              <a:t>to the corresponding sequence number. </a:t>
            </a:r>
            <a:endParaRPr lang="en-US" sz="2000" dirty="0" smtClean="0"/>
          </a:p>
          <a:p>
            <a:r>
              <a:rPr lang="en-US" sz="2000" dirty="0" smtClean="0"/>
              <a:t>Since </a:t>
            </a:r>
            <a:r>
              <a:rPr lang="en-US" sz="2000" dirty="0"/>
              <a:t>the sequence </a:t>
            </a:r>
            <a:r>
              <a:rPr lang="en-US" sz="2000" dirty="0" smtClean="0"/>
              <a:t>numbers are </a:t>
            </a:r>
            <a:r>
              <a:rPr lang="en-US" sz="2000" dirty="0"/>
              <a:t>well defined (by the sequencer), the criterion for total ordering is met.</a:t>
            </a:r>
          </a:p>
        </p:txBody>
      </p:sp>
    </p:spTree>
    <p:extLst>
      <p:ext uri="{BB962C8B-B14F-4D97-AF65-F5344CB8AC3E}">
        <p14:creationId xmlns:p14="http://schemas.microsoft.com/office/powerpoint/2010/main" val="16274919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4B460C70-E89D-42F8-BEBF-FC78955BCE80}" type="slidenum">
              <a:rPr lang="fr-FR" altLang="en-US" sz="1400"/>
              <a:pPr eaLnBrk="1" hangingPunct="1"/>
              <a:t>77</a:t>
            </a:fld>
            <a:endParaRPr lang="fr-FR" altLang="en-US" sz="1400"/>
          </a:p>
        </p:txBody>
      </p:sp>
      <p:sp>
        <p:nvSpPr>
          <p:cNvPr id="48131" name="Rectangle 2"/>
          <p:cNvSpPr>
            <a:spLocks noGrp="1" noChangeArrowheads="1"/>
          </p:cNvSpPr>
          <p:nvPr>
            <p:ph type="title"/>
          </p:nvPr>
        </p:nvSpPr>
        <p:spPr/>
        <p:txBody>
          <a:bodyPr/>
          <a:lstStyle/>
          <a:p>
            <a:pPr eaLnBrk="1" hangingPunct="1"/>
            <a:r>
              <a:rPr lang="en-US" altLang="en-US" smtClean="0"/>
              <a:t>Total Ordering </a:t>
            </a:r>
            <a:r>
              <a:rPr lang="en-US" altLang="en-US" baseline="-25000" smtClean="0"/>
              <a:t>(3)</a:t>
            </a:r>
          </a:p>
        </p:txBody>
      </p:sp>
      <p:sp>
        <p:nvSpPr>
          <p:cNvPr id="303107" name="Rectangle 3"/>
          <p:cNvSpPr>
            <a:spLocks noChangeArrowheads="1"/>
          </p:cNvSpPr>
          <p:nvPr/>
        </p:nvSpPr>
        <p:spPr bwMode="auto">
          <a:xfrm>
            <a:off x="2286000" y="1752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Sequencer process: </a:t>
            </a:r>
            <a:r>
              <a:rPr lang="en-US" altLang="en-US"/>
              <a:t>Maintains a group-specific sequence number S</a:t>
            </a:r>
            <a:r>
              <a:rPr lang="en-US" altLang="en-US" baseline="-25000"/>
              <a:t>g</a:t>
            </a:r>
            <a:endParaRPr lang="en-US" altLang="en-US"/>
          </a:p>
        </p:txBody>
      </p:sp>
      <p:sp>
        <p:nvSpPr>
          <p:cNvPr id="303108" name="Rectangle 4"/>
          <p:cNvSpPr>
            <a:spLocks noChangeArrowheads="1"/>
          </p:cNvSpPr>
          <p:nvPr/>
        </p:nvSpPr>
        <p:spPr bwMode="auto">
          <a:xfrm>
            <a:off x="3200400" y="3124200"/>
            <a:ext cx="2971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200" b="1">
                <a:solidFill>
                  <a:schemeClr val="folHlink"/>
                </a:solidFill>
              </a:rPr>
              <a:t>S</a:t>
            </a:r>
            <a:r>
              <a:rPr lang="en-US" altLang="en-US" sz="2200" b="1" baseline="-25000">
                <a:solidFill>
                  <a:schemeClr val="folHlink"/>
                </a:solidFill>
              </a:rPr>
              <a:t>g</a:t>
            </a:r>
            <a:r>
              <a:rPr lang="en-US" altLang="en-US" sz="2200" b="1">
                <a:solidFill>
                  <a:schemeClr val="folHlink"/>
                </a:solidFill>
              </a:rPr>
              <a:t> := 0;</a:t>
            </a:r>
          </a:p>
        </p:txBody>
      </p:sp>
      <p:sp>
        <p:nvSpPr>
          <p:cNvPr id="303109" name="Rectangle 5"/>
          <p:cNvSpPr>
            <a:spLocks noChangeArrowheads="1"/>
          </p:cNvSpPr>
          <p:nvPr/>
        </p:nvSpPr>
        <p:spPr bwMode="auto">
          <a:xfrm>
            <a:off x="2895600" y="2667000"/>
            <a:ext cx="1803400" cy="4270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Initialization</a:t>
            </a:r>
          </a:p>
        </p:txBody>
      </p:sp>
      <p:sp>
        <p:nvSpPr>
          <p:cNvPr id="303110" name="Rectangle 6"/>
          <p:cNvSpPr>
            <a:spLocks noChangeArrowheads="1"/>
          </p:cNvSpPr>
          <p:nvPr/>
        </p:nvSpPr>
        <p:spPr bwMode="auto">
          <a:xfrm>
            <a:off x="6165850" y="5815014"/>
            <a:ext cx="1295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200" b="1">
                <a:solidFill>
                  <a:schemeClr val="folHlink"/>
                </a:solidFill>
              </a:rPr>
              <a:t>R</a:t>
            </a:r>
            <a:r>
              <a:rPr lang="en-US" altLang="en-US" sz="2200" b="1" baseline="-25000">
                <a:solidFill>
                  <a:schemeClr val="folHlink"/>
                </a:solidFill>
              </a:rPr>
              <a:t>g</a:t>
            </a:r>
            <a:r>
              <a:rPr lang="en-US" altLang="en-US" sz="2200" b="1">
                <a:solidFill>
                  <a:schemeClr val="folHlink"/>
                </a:solidFill>
              </a:rPr>
              <a:t> := 0;</a:t>
            </a:r>
          </a:p>
        </p:txBody>
      </p:sp>
      <p:sp>
        <p:nvSpPr>
          <p:cNvPr id="303111" name="Rectangle 7"/>
          <p:cNvSpPr>
            <a:spLocks noChangeArrowheads="1"/>
          </p:cNvSpPr>
          <p:nvPr/>
        </p:nvSpPr>
        <p:spPr bwMode="auto">
          <a:xfrm>
            <a:off x="5861050" y="5410200"/>
            <a:ext cx="1803400" cy="4270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Initialization</a:t>
            </a:r>
          </a:p>
        </p:txBody>
      </p:sp>
      <p:sp>
        <p:nvSpPr>
          <p:cNvPr id="303112" name="Rectangle 8"/>
          <p:cNvSpPr>
            <a:spLocks noChangeArrowheads="1"/>
          </p:cNvSpPr>
          <p:nvPr/>
        </p:nvSpPr>
        <p:spPr bwMode="auto">
          <a:xfrm>
            <a:off x="3276600" y="4267200"/>
            <a:ext cx="5029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200" b="1">
                <a:solidFill>
                  <a:schemeClr val="folHlink"/>
                </a:solidFill>
              </a:rPr>
              <a:t>B-multicast(g, &lt;“order”, Ident., S</a:t>
            </a:r>
            <a:r>
              <a:rPr lang="en-US" altLang="en-US" sz="2200" b="1" baseline="-25000">
                <a:solidFill>
                  <a:schemeClr val="folHlink"/>
                </a:solidFill>
              </a:rPr>
              <a:t>g</a:t>
            </a:r>
            <a:r>
              <a:rPr lang="en-US" altLang="en-US" sz="2200" b="1">
                <a:solidFill>
                  <a:schemeClr val="folHlink"/>
                </a:solidFill>
              </a:rPr>
              <a:t>&gt;);</a:t>
            </a:r>
          </a:p>
        </p:txBody>
      </p:sp>
      <p:sp>
        <p:nvSpPr>
          <p:cNvPr id="303113" name="Rectangle 9"/>
          <p:cNvSpPr>
            <a:spLocks noChangeArrowheads="1"/>
          </p:cNvSpPr>
          <p:nvPr/>
        </p:nvSpPr>
        <p:spPr bwMode="auto">
          <a:xfrm>
            <a:off x="2895600" y="3763964"/>
            <a:ext cx="5481638" cy="4270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rgbClr val="000000"/>
                </a:solidFill>
              </a:rPr>
              <a:t>B-deliver(&lt;m, Ident.&gt;) with g = group(m)</a:t>
            </a:r>
            <a:endParaRPr lang="en-US" altLang="en-US" sz="2200" b="1"/>
          </a:p>
        </p:txBody>
      </p:sp>
      <p:sp>
        <p:nvSpPr>
          <p:cNvPr id="303114" name="Rectangle 10"/>
          <p:cNvSpPr>
            <a:spLocks noChangeArrowheads="1"/>
          </p:cNvSpPr>
          <p:nvPr/>
        </p:nvSpPr>
        <p:spPr bwMode="auto">
          <a:xfrm>
            <a:off x="3276600" y="4754564"/>
            <a:ext cx="5029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200" b="1">
                <a:solidFill>
                  <a:schemeClr val="folHlink"/>
                </a:solidFill>
              </a:rPr>
              <a:t>S</a:t>
            </a:r>
            <a:r>
              <a:rPr lang="en-US" altLang="en-US" sz="2200" b="1" baseline="-25000">
                <a:solidFill>
                  <a:schemeClr val="folHlink"/>
                </a:solidFill>
              </a:rPr>
              <a:t>g</a:t>
            </a:r>
            <a:r>
              <a:rPr lang="en-US" altLang="en-US" sz="2200" b="1">
                <a:solidFill>
                  <a:schemeClr val="folHlink"/>
                </a:solidFill>
              </a:rPr>
              <a:t> = S</a:t>
            </a:r>
            <a:r>
              <a:rPr lang="en-US" altLang="en-US" sz="2200" b="1" baseline="-25000">
                <a:solidFill>
                  <a:schemeClr val="folHlink"/>
                </a:solidFill>
              </a:rPr>
              <a:t>g</a:t>
            </a:r>
            <a:r>
              <a:rPr lang="en-US" altLang="en-US" sz="2200" b="1">
                <a:solidFill>
                  <a:schemeClr val="folHlink"/>
                </a:solidFill>
              </a:rPr>
              <a:t> + 1;</a:t>
            </a:r>
          </a:p>
        </p:txBody>
      </p:sp>
      <p:sp>
        <p:nvSpPr>
          <p:cNvPr id="303115" name="Rectangle 11"/>
          <p:cNvSpPr>
            <a:spLocks noChangeArrowheads="1"/>
          </p:cNvSpPr>
          <p:nvPr/>
        </p:nvSpPr>
        <p:spPr bwMode="auto">
          <a:xfrm>
            <a:off x="2286001" y="5257801"/>
            <a:ext cx="3089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Clr>
                <a:schemeClr val="hlink"/>
              </a:buClr>
              <a:buFont typeface="Wingdings" panose="05000000000000000000" pitchFamily="2" charset="2"/>
              <a:buChar char="§"/>
            </a:pPr>
            <a:r>
              <a:rPr lang="en-US" altLang="en-US"/>
              <a:t> Algorithm for group member p </a:t>
            </a:r>
            <a:r>
              <a:rPr lang="en-US" altLang="en-US">
                <a:sym typeface="Symbol" panose="05050102010706020507" pitchFamily="18" charset="2"/>
              </a:rPr>
              <a:t> g</a:t>
            </a:r>
            <a:endParaRPr lang="en-US" altLang="en-US"/>
          </a:p>
        </p:txBody>
      </p:sp>
    </p:spTree>
    <p:extLst>
      <p:ext uri="{BB962C8B-B14F-4D97-AF65-F5344CB8AC3E}">
        <p14:creationId xmlns:p14="http://schemas.microsoft.com/office/powerpoint/2010/main" val="3610028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3107"/>
                                        </p:tgtEl>
                                        <p:attrNameLst>
                                          <p:attrName>style.visibility</p:attrName>
                                        </p:attrNameLst>
                                      </p:cBhvr>
                                      <p:to>
                                        <p:strVal val="visible"/>
                                      </p:to>
                                    </p:set>
                                    <p:animEffect transition="in" filter="wipe(left)">
                                      <p:cBhvr>
                                        <p:cTn id="7" dur="500"/>
                                        <p:tgtEl>
                                          <p:spTgt spid="303107"/>
                                        </p:tgtEl>
                                      </p:cBhvr>
                                    </p:animEffect>
                                  </p:childTnLst>
                                  <p:subTnLst>
                                    <p:animClr clrSpc="rgb" dir="cw">
                                      <p:cBhvr override="childStyle">
                                        <p:cTn dur="1" fill="hold" display="0" masterRel="nextClick" afterEffect="1"/>
                                        <p:tgtEl>
                                          <p:spTgt spid="303107"/>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3109"/>
                                        </p:tgtEl>
                                        <p:attrNameLst>
                                          <p:attrName>style.visibility</p:attrName>
                                        </p:attrNameLst>
                                      </p:cBhvr>
                                      <p:to>
                                        <p:strVal val="visible"/>
                                      </p:to>
                                    </p:set>
                                    <p:animEffect transition="in" filter="wipe(left)">
                                      <p:cBhvr>
                                        <p:cTn id="12" dur="500"/>
                                        <p:tgtEl>
                                          <p:spTgt spid="30310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03108"/>
                                        </p:tgtEl>
                                        <p:attrNameLst>
                                          <p:attrName>style.visibility</p:attrName>
                                        </p:attrNameLst>
                                      </p:cBhvr>
                                      <p:to>
                                        <p:strVal val="visible"/>
                                      </p:to>
                                    </p:set>
                                    <p:animEffect transition="in" filter="wipe(left)">
                                      <p:cBhvr>
                                        <p:cTn id="16" dur="500"/>
                                        <p:tgtEl>
                                          <p:spTgt spid="303108"/>
                                        </p:tgtEl>
                                      </p:cBhvr>
                                    </p:animEffect>
                                  </p:childTnLst>
                                  <p:subTnLst>
                                    <p:animClr clrSpc="rgb" dir="cw">
                                      <p:cBhvr override="childStyle">
                                        <p:cTn dur="1" fill="hold" display="0" masterRel="nextClick" afterEffect="1"/>
                                        <p:tgtEl>
                                          <p:spTgt spid="303108"/>
                                        </p:tgtEl>
                                        <p:attrNameLst>
                                          <p:attrName>ppt_c</p:attrName>
                                        </p:attrNameLst>
                                      </p:cBhvr>
                                      <p:to>
                                        <a:srgbClr val="5F5F5F"/>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3113"/>
                                        </p:tgtEl>
                                        <p:attrNameLst>
                                          <p:attrName>style.visibility</p:attrName>
                                        </p:attrNameLst>
                                      </p:cBhvr>
                                      <p:to>
                                        <p:strVal val="visible"/>
                                      </p:to>
                                    </p:set>
                                    <p:animEffect transition="in" filter="wipe(left)">
                                      <p:cBhvr>
                                        <p:cTn id="21" dur="500"/>
                                        <p:tgtEl>
                                          <p:spTgt spid="303113"/>
                                        </p:tgtEl>
                                      </p:cBhvr>
                                    </p:animEffect>
                                  </p:childTnLst>
                                </p:cTn>
                              </p:par>
                              <p:par>
                                <p:cTn id="22" presetID="9" presetClass="emph" presetSubtype="0" grpId="1" nodeType="withEffect">
                                  <p:stCondLst>
                                    <p:cond delay="0"/>
                                  </p:stCondLst>
                                  <p:childTnLst>
                                    <p:set>
                                      <p:cBhvr rctx="PPT">
                                        <p:cTn id="23" dur="indefinite"/>
                                        <p:tgtEl>
                                          <p:spTgt spid="303109"/>
                                        </p:tgtEl>
                                        <p:attrNameLst>
                                          <p:attrName>style.opacity</p:attrName>
                                        </p:attrNameLst>
                                      </p:cBhvr>
                                      <p:to>
                                        <p:strVal val="0.5"/>
                                      </p:to>
                                    </p:set>
                                    <p:animEffect filter="image" prLst="opacity: 0.5">
                                      <p:cBhvr rctx="IE">
                                        <p:cTn id="24" dur="indefinite"/>
                                        <p:tgtEl>
                                          <p:spTgt spid="303109"/>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03112"/>
                                        </p:tgtEl>
                                        <p:attrNameLst>
                                          <p:attrName>style.visibility</p:attrName>
                                        </p:attrNameLst>
                                      </p:cBhvr>
                                      <p:to>
                                        <p:strVal val="visible"/>
                                      </p:to>
                                    </p:set>
                                    <p:animEffect transition="in" filter="wipe(left)">
                                      <p:cBhvr>
                                        <p:cTn id="28" dur="500"/>
                                        <p:tgtEl>
                                          <p:spTgt spid="303112"/>
                                        </p:tgtEl>
                                      </p:cBhvr>
                                    </p:animEffect>
                                  </p:childTnLst>
                                  <p:subTnLst>
                                    <p:animClr clrSpc="rgb" dir="cw">
                                      <p:cBhvr override="childStyle">
                                        <p:cTn dur="1" fill="hold" display="0" masterRel="nextClick" afterEffect="1"/>
                                        <p:tgtEl>
                                          <p:spTgt spid="303112"/>
                                        </p:tgtEl>
                                        <p:attrNameLst>
                                          <p:attrName>ppt_c</p:attrName>
                                        </p:attrNameLst>
                                      </p:cBhvr>
                                      <p:to>
                                        <a:srgbClr val="5F5F5F"/>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03114"/>
                                        </p:tgtEl>
                                        <p:attrNameLst>
                                          <p:attrName>style.visibility</p:attrName>
                                        </p:attrNameLst>
                                      </p:cBhvr>
                                      <p:to>
                                        <p:strVal val="visible"/>
                                      </p:to>
                                    </p:set>
                                    <p:animEffect transition="in" filter="wipe(left)">
                                      <p:cBhvr>
                                        <p:cTn id="33" dur="500"/>
                                        <p:tgtEl>
                                          <p:spTgt spid="303114"/>
                                        </p:tgtEl>
                                      </p:cBhvr>
                                    </p:animEffect>
                                  </p:childTnLst>
                                  <p:subTnLst>
                                    <p:animClr clrSpc="rgb" dir="cw">
                                      <p:cBhvr override="childStyle">
                                        <p:cTn dur="1" fill="hold" display="0" masterRel="nextClick" afterEffect="1"/>
                                        <p:tgtEl>
                                          <p:spTgt spid="303114"/>
                                        </p:tgtEl>
                                        <p:attrNameLst>
                                          <p:attrName>ppt_c</p:attrName>
                                        </p:attrNameLst>
                                      </p:cBhvr>
                                      <p:to>
                                        <a:srgbClr val="5F5F5F"/>
                                      </p:to>
                                    </p:animClr>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03115"/>
                                        </p:tgtEl>
                                        <p:attrNameLst>
                                          <p:attrName>style.visibility</p:attrName>
                                        </p:attrNameLst>
                                      </p:cBhvr>
                                      <p:to>
                                        <p:strVal val="visible"/>
                                      </p:to>
                                    </p:set>
                                    <p:animEffect transition="in" filter="wipe(left)">
                                      <p:cBhvr>
                                        <p:cTn id="38" dur="500"/>
                                        <p:tgtEl>
                                          <p:spTgt spid="303115"/>
                                        </p:tgtEl>
                                      </p:cBhvr>
                                    </p:animEffect>
                                  </p:childTnLst>
                                </p:cTn>
                              </p:par>
                              <p:par>
                                <p:cTn id="39" presetID="9" presetClass="emph" presetSubtype="0" grpId="1" nodeType="withEffect">
                                  <p:stCondLst>
                                    <p:cond delay="0"/>
                                  </p:stCondLst>
                                  <p:childTnLst>
                                    <p:set>
                                      <p:cBhvr rctx="PPT">
                                        <p:cTn id="40" dur="indefinite"/>
                                        <p:tgtEl>
                                          <p:spTgt spid="303113"/>
                                        </p:tgtEl>
                                        <p:attrNameLst>
                                          <p:attrName>style.opacity</p:attrName>
                                        </p:attrNameLst>
                                      </p:cBhvr>
                                      <p:to>
                                        <p:strVal val="0.5"/>
                                      </p:to>
                                    </p:set>
                                    <p:animEffect filter="image" prLst="opacity: 0.5">
                                      <p:cBhvr rctx="IE">
                                        <p:cTn id="41" dur="indefinite"/>
                                        <p:tgtEl>
                                          <p:spTgt spid="303113"/>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303111"/>
                                        </p:tgtEl>
                                        <p:attrNameLst>
                                          <p:attrName>style.visibility</p:attrName>
                                        </p:attrNameLst>
                                      </p:cBhvr>
                                      <p:to>
                                        <p:strVal val="visible"/>
                                      </p:to>
                                    </p:set>
                                    <p:animEffect transition="in" filter="wipe(left)">
                                      <p:cBhvr>
                                        <p:cTn id="45" dur="500"/>
                                        <p:tgtEl>
                                          <p:spTgt spid="303111"/>
                                        </p:tgtEl>
                                      </p:cBhvr>
                                    </p:animEffect>
                                  </p:childTnLst>
                                </p:cTn>
                              </p:par>
                            </p:childTnLst>
                          </p:cTn>
                        </p:par>
                        <p:par>
                          <p:cTn id="46" fill="hold" nodeType="afterGroup">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303110"/>
                                        </p:tgtEl>
                                        <p:attrNameLst>
                                          <p:attrName>style.visibility</p:attrName>
                                        </p:attrNameLst>
                                      </p:cBhvr>
                                      <p:to>
                                        <p:strVal val="visible"/>
                                      </p:to>
                                    </p:set>
                                    <p:animEffect transition="in" filter="wipe(left)">
                                      <p:cBhvr>
                                        <p:cTn id="49" dur="500"/>
                                        <p:tgtEl>
                                          <p:spTgt spid="30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autoUpdateAnimBg="0"/>
      <p:bldP spid="303108" grpId="0" autoUpdateAnimBg="0"/>
      <p:bldP spid="303109" grpId="0" animBg="1" autoUpdateAnimBg="0"/>
      <p:bldP spid="303109" grpId="1" animBg="1"/>
      <p:bldP spid="303110" grpId="0" autoUpdateAnimBg="0"/>
      <p:bldP spid="303111" grpId="0" animBg="1" autoUpdateAnimBg="0"/>
      <p:bldP spid="303112" grpId="0" autoUpdateAnimBg="0"/>
      <p:bldP spid="303113" grpId="0" animBg="1" autoUpdateAnimBg="0"/>
      <p:bldP spid="303113" grpId="1" animBg="1"/>
      <p:bldP spid="303114" grpId="0" autoUpdateAnimBg="0"/>
      <p:bldP spid="303115"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AEEBD293-5C13-4EF9-B995-2704BD5A44D6}" type="slidenum">
              <a:rPr lang="fr-FR" altLang="en-US" sz="1400"/>
              <a:pPr eaLnBrk="1" hangingPunct="1"/>
              <a:t>78</a:t>
            </a:fld>
            <a:endParaRPr lang="fr-FR" altLang="en-US" sz="1400"/>
          </a:p>
        </p:txBody>
      </p:sp>
      <p:sp>
        <p:nvSpPr>
          <p:cNvPr id="49155" name="Rectangle 2"/>
          <p:cNvSpPr>
            <a:spLocks noGrp="1" noChangeArrowheads="1"/>
          </p:cNvSpPr>
          <p:nvPr>
            <p:ph type="title"/>
          </p:nvPr>
        </p:nvSpPr>
        <p:spPr/>
        <p:txBody>
          <a:bodyPr/>
          <a:lstStyle/>
          <a:p>
            <a:pPr eaLnBrk="1" hangingPunct="1"/>
            <a:r>
              <a:rPr lang="en-US" altLang="en-US" smtClean="0"/>
              <a:t>Total Ordering </a:t>
            </a:r>
            <a:r>
              <a:rPr lang="en-US" altLang="en-US" baseline="-25000" smtClean="0"/>
              <a:t>(4)</a:t>
            </a:r>
          </a:p>
        </p:txBody>
      </p:sp>
      <p:sp>
        <p:nvSpPr>
          <p:cNvPr id="305155" name="Rectangle 3"/>
          <p:cNvSpPr>
            <a:spLocks noChangeArrowheads="1"/>
          </p:cNvSpPr>
          <p:nvPr/>
        </p:nvSpPr>
        <p:spPr bwMode="auto">
          <a:xfrm>
            <a:off x="2514600" y="4876800"/>
            <a:ext cx="7696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200" b="1">
                <a:solidFill>
                  <a:schemeClr val="folHlink"/>
                </a:solidFill>
              </a:rPr>
              <a:t>Wait until (&lt;m, Ident.&gt; in hold-back queue AND</a:t>
            </a:r>
            <a:r>
              <a:rPr lang="en-US" altLang="en-US" sz="2200" b="1">
                <a:solidFill>
                  <a:schemeClr val="folHlink"/>
                </a:solidFill>
                <a:sym typeface="Symbol" panose="05050102010706020507" pitchFamily="18" charset="2"/>
              </a:rPr>
              <a:t> S = R</a:t>
            </a:r>
            <a:r>
              <a:rPr lang="en-US" altLang="en-US" sz="2200" b="1" baseline="-25000">
                <a:solidFill>
                  <a:schemeClr val="folHlink"/>
                </a:solidFill>
                <a:sym typeface="Symbol" panose="05050102010706020507" pitchFamily="18" charset="2"/>
              </a:rPr>
              <a:t>g</a:t>
            </a:r>
            <a:r>
              <a:rPr lang="en-US" altLang="en-US" sz="2200" b="1">
                <a:solidFill>
                  <a:schemeClr val="folHlink"/>
                </a:solidFill>
                <a:sym typeface="Symbol" panose="05050102010706020507" pitchFamily="18" charset="2"/>
              </a:rPr>
              <a:t>);</a:t>
            </a:r>
            <a:endParaRPr lang="en-US" altLang="en-US" sz="2200" b="1">
              <a:solidFill>
                <a:schemeClr val="folHlink"/>
              </a:solidFill>
            </a:endParaRPr>
          </a:p>
        </p:txBody>
      </p:sp>
      <p:sp>
        <p:nvSpPr>
          <p:cNvPr id="305156" name="Rectangle 4"/>
          <p:cNvSpPr>
            <a:spLocks noChangeArrowheads="1"/>
          </p:cNvSpPr>
          <p:nvPr/>
        </p:nvSpPr>
        <p:spPr bwMode="auto">
          <a:xfrm>
            <a:off x="2209800" y="4373564"/>
            <a:ext cx="7848600"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B-deliver(m</a:t>
            </a:r>
            <a:r>
              <a:rPr lang="en-US" altLang="en-US" sz="2000" b="1" baseline="-25000"/>
              <a:t>order</a:t>
            </a:r>
            <a:r>
              <a:rPr lang="en-US" altLang="en-US" sz="2000" b="1"/>
              <a:t>= &lt;“order”, Ident., S&gt;) by p, </a:t>
            </a:r>
            <a:r>
              <a:rPr lang="en-US" altLang="en-US" sz="1800" b="1"/>
              <a:t>with g = group(m</a:t>
            </a:r>
            <a:r>
              <a:rPr lang="en-US" altLang="en-US" sz="1800" b="1" baseline="-25000"/>
              <a:t>order</a:t>
            </a:r>
            <a:r>
              <a:rPr lang="en-US" altLang="en-US" sz="1800" b="1"/>
              <a:t>)</a:t>
            </a:r>
          </a:p>
        </p:txBody>
      </p:sp>
      <p:sp>
        <p:nvSpPr>
          <p:cNvPr id="305157" name="Rectangle 5"/>
          <p:cNvSpPr>
            <a:spLocks noChangeArrowheads="1"/>
          </p:cNvSpPr>
          <p:nvPr/>
        </p:nvSpPr>
        <p:spPr bwMode="auto">
          <a:xfrm>
            <a:off x="2514600" y="5318125"/>
            <a:ext cx="7010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200" b="1">
                <a:solidFill>
                  <a:schemeClr val="folHlink"/>
                </a:solidFill>
              </a:rPr>
              <a:t>TO-deliver(m);</a:t>
            </a:r>
          </a:p>
        </p:txBody>
      </p:sp>
      <p:sp>
        <p:nvSpPr>
          <p:cNvPr id="305158" name="Rectangle 6"/>
          <p:cNvSpPr>
            <a:spLocks noChangeArrowheads="1"/>
          </p:cNvSpPr>
          <p:nvPr/>
        </p:nvSpPr>
        <p:spPr bwMode="auto">
          <a:xfrm>
            <a:off x="2514600" y="5745164"/>
            <a:ext cx="7010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200" b="1">
                <a:solidFill>
                  <a:schemeClr val="folHlink"/>
                </a:solidFill>
              </a:rPr>
              <a:t>R</a:t>
            </a:r>
            <a:r>
              <a:rPr lang="en-US" altLang="en-US" sz="2200" b="1" baseline="-25000">
                <a:solidFill>
                  <a:schemeClr val="folHlink"/>
                </a:solidFill>
              </a:rPr>
              <a:t>g</a:t>
            </a:r>
            <a:r>
              <a:rPr lang="en-US" altLang="en-US" sz="2200" b="1">
                <a:solidFill>
                  <a:schemeClr val="folHlink"/>
                </a:solidFill>
              </a:rPr>
              <a:t> = S + 1;</a:t>
            </a:r>
          </a:p>
        </p:txBody>
      </p:sp>
      <p:sp>
        <p:nvSpPr>
          <p:cNvPr id="305159" name="Rectangle 7"/>
          <p:cNvSpPr>
            <a:spLocks noChangeArrowheads="1"/>
          </p:cNvSpPr>
          <p:nvPr/>
        </p:nvSpPr>
        <p:spPr bwMode="auto">
          <a:xfrm>
            <a:off x="2590800" y="3732214"/>
            <a:ext cx="7010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200" b="1">
                <a:solidFill>
                  <a:schemeClr val="folHlink"/>
                </a:solidFill>
              </a:rPr>
              <a:t>Place &lt;m, Ident.&gt; in hold-back queue;</a:t>
            </a:r>
          </a:p>
        </p:txBody>
      </p:sp>
      <p:sp>
        <p:nvSpPr>
          <p:cNvPr id="305160" name="Rectangle 8"/>
          <p:cNvSpPr>
            <a:spLocks noChangeArrowheads="1"/>
          </p:cNvSpPr>
          <p:nvPr/>
        </p:nvSpPr>
        <p:spPr bwMode="auto">
          <a:xfrm>
            <a:off x="2209801" y="3200400"/>
            <a:ext cx="6213475" cy="4270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rgbClr val="000000"/>
                </a:solidFill>
              </a:rPr>
              <a:t>B-deliver(&lt;m, Ident.&gt;) by p, with g = group(m)</a:t>
            </a:r>
            <a:endParaRPr lang="en-US" altLang="en-US" sz="2200" b="1"/>
          </a:p>
        </p:txBody>
      </p:sp>
      <p:sp>
        <p:nvSpPr>
          <p:cNvPr id="305161" name="Rectangle 9"/>
          <p:cNvSpPr>
            <a:spLocks noChangeArrowheads="1"/>
          </p:cNvSpPr>
          <p:nvPr/>
        </p:nvSpPr>
        <p:spPr bwMode="auto">
          <a:xfrm>
            <a:off x="2667000" y="2544764"/>
            <a:ext cx="7010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200" b="1">
                <a:solidFill>
                  <a:schemeClr val="folHlink"/>
                </a:solidFill>
              </a:rPr>
              <a:t>B-multicast(g </a:t>
            </a:r>
            <a:r>
              <a:rPr lang="en-US" altLang="en-US" sz="2200" b="1">
                <a:solidFill>
                  <a:schemeClr val="folHlink"/>
                </a:solidFill>
                <a:sym typeface="Symbol" panose="05050102010706020507" pitchFamily="18" charset="2"/>
              </a:rPr>
              <a:t> Sequencer(g)</a:t>
            </a:r>
            <a:r>
              <a:rPr lang="en-US" altLang="en-US" sz="2200" b="1">
                <a:solidFill>
                  <a:schemeClr val="folHlink"/>
                </a:solidFill>
              </a:rPr>
              <a:t>, &lt;m, </a:t>
            </a:r>
            <a:r>
              <a:rPr lang="en-US" altLang="en-US" sz="2200" b="1">
                <a:solidFill>
                  <a:schemeClr val="hlink"/>
                </a:solidFill>
              </a:rPr>
              <a:t>Ident.</a:t>
            </a:r>
            <a:r>
              <a:rPr lang="en-US" altLang="en-US" sz="2200" b="1">
                <a:solidFill>
                  <a:schemeClr val="folHlink"/>
                </a:solidFill>
              </a:rPr>
              <a:t>&gt;);</a:t>
            </a:r>
          </a:p>
        </p:txBody>
      </p:sp>
      <p:sp>
        <p:nvSpPr>
          <p:cNvPr id="305162" name="Rectangle 10"/>
          <p:cNvSpPr>
            <a:spLocks noChangeArrowheads="1"/>
          </p:cNvSpPr>
          <p:nvPr/>
        </p:nvSpPr>
        <p:spPr bwMode="auto">
          <a:xfrm>
            <a:off x="2286001" y="2012950"/>
            <a:ext cx="3311525" cy="4270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rgbClr val="000000"/>
                </a:solidFill>
              </a:rPr>
              <a:t>TO-multicast(g, m) by p</a:t>
            </a:r>
            <a:endParaRPr lang="en-US" altLang="en-US" sz="2200" b="1"/>
          </a:p>
        </p:txBody>
      </p:sp>
      <p:grpSp>
        <p:nvGrpSpPr>
          <p:cNvPr id="2" name="Group 11"/>
          <p:cNvGrpSpPr>
            <a:grpSpLocks/>
          </p:cNvGrpSpPr>
          <p:nvPr/>
        </p:nvGrpSpPr>
        <p:grpSpPr bwMode="auto">
          <a:xfrm>
            <a:off x="7315200" y="1720851"/>
            <a:ext cx="1752600" cy="968375"/>
            <a:chOff x="3600" y="1036"/>
            <a:chExt cx="1104" cy="610"/>
          </a:xfrm>
        </p:grpSpPr>
        <p:sp>
          <p:nvSpPr>
            <p:cNvPr id="49165" name="Text Box 12"/>
            <p:cNvSpPr txBox="1">
              <a:spLocks noChangeArrowheads="1"/>
            </p:cNvSpPr>
            <p:nvPr/>
          </p:nvSpPr>
          <p:spPr bwMode="auto">
            <a:xfrm>
              <a:off x="3600" y="1036"/>
              <a:ext cx="11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a:solidFill>
                    <a:schemeClr val="hlink"/>
                  </a:solidFill>
                </a:rPr>
                <a:t>Unique identifier of m </a:t>
              </a:r>
            </a:p>
          </p:txBody>
        </p:sp>
        <p:cxnSp>
          <p:nvCxnSpPr>
            <p:cNvPr id="49166" name="AutoShape 13"/>
            <p:cNvCxnSpPr>
              <a:cxnSpLocks noChangeShapeType="1"/>
              <a:stCxn id="49165" idx="2"/>
            </p:cNvCxnSpPr>
            <p:nvPr/>
          </p:nvCxnSpPr>
          <p:spPr bwMode="auto">
            <a:xfrm rot="5400000">
              <a:off x="3938" y="1431"/>
              <a:ext cx="206" cy="223"/>
            </a:xfrm>
            <a:prstGeom prst="curvedConnector3">
              <a:avLst>
                <a:gd name="adj1" fmla="val 46602"/>
              </a:avLst>
            </a:prstGeom>
            <a:noFill/>
            <a:ln w="19050">
              <a:solidFill>
                <a:schemeClr val="hlink"/>
              </a:solidFill>
              <a:prstDash val="dash"/>
              <a:miter lim="800000"/>
              <a:headEnd/>
              <a:tailEnd type="triangle" w="sm"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022264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5162"/>
                                        </p:tgtEl>
                                        <p:attrNameLst>
                                          <p:attrName>style.visibility</p:attrName>
                                        </p:attrNameLst>
                                      </p:cBhvr>
                                      <p:to>
                                        <p:strVal val="visible"/>
                                      </p:to>
                                    </p:set>
                                    <p:animEffect transition="in" filter="wipe(left)">
                                      <p:cBhvr>
                                        <p:cTn id="7" dur="500"/>
                                        <p:tgtEl>
                                          <p:spTgt spid="305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5161"/>
                                        </p:tgtEl>
                                        <p:attrNameLst>
                                          <p:attrName>style.visibility</p:attrName>
                                        </p:attrNameLst>
                                      </p:cBhvr>
                                      <p:to>
                                        <p:strVal val="visible"/>
                                      </p:to>
                                    </p:set>
                                    <p:animEffect transition="in" filter="wipe(left)">
                                      <p:cBhvr>
                                        <p:cTn id="12" dur="500"/>
                                        <p:tgtEl>
                                          <p:spTgt spid="305161"/>
                                        </p:tgtEl>
                                      </p:cBhvr>
                                    </p:animEffect>
                                  </p:childTnLst>
                                  <p:subTnLst>
                                    <p:animClr clrSpc="rgb" dir="cw">
                                      <p:cBhvr override="childStyle">
                                        <p:cTn dur="1" fill="hold" display="0" masterRel="nextClick" afterEffect="1"/>
                                        <p:tgtEl>
                                          <p:spTgt spid="305161"/>
                                        </p:tgtEl>
                                        <p:attrNameLst>
                                          <p:attrName>ppt_c</p:attrName>
                                        </p:attrNameLst>
                                      </p:cBhvr>
                                      <p:to>
                                        <a:srgbClr val="5F5F5F"/>
                                      </p:to>
                                    </p:animClr>
                                  </p:subTnLst>
                                </p:cTn>
                              </p:par>
                              <p:par>
                                <p:cTn id="13" presetID="22" presetClass="entr" presetSubtype="1"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05160"/>
                                        </p:tgtEl>
                                        <p:attrNameLst>
                                          <p:attrName>style.visibility</p:attrName>
                                        </p:attrNameLst>
                                      </p:cBhvr>
                                      <p:to>
                                        <p:strVal val="visible"/>
                                      </p:to>
                                    </p:set>
                                    <p:animEffect transition="in" filter="wipe(left)">
                                      <p:cBhvr>
                                        <p:cTn id="20" dur="500"/>
                                        <p:tgtEl>
                                          <p:spTgt spid="305160"/>
                                        </p:tgtEl>
                                      </p:cBhvr>
                                    </p:animEffect>
                                  </p:childTnLst>
                                </p:cTn>
                              </p:par>
                              <p:par>
                                <p:cTn id="21" presetID="9" presetClass="emph" presetSubtype="0" grpId="1" nodeType="withEffect">
                                  <p:stCondLst>
                                    <p:cond delay="0"/>
                                  </p:stCondLst>
                                  <p:childTnLst>
                                    <p:set>
                                      <p:cBhvr rctx="PPT">
                                        <p:cTn id="22" dur="indefinite"/>
                                        <p:tgtEl>
                                          <p:spTgt spid="305162"/>
                                        </p:tgtEl>
                                        <p:attrNameLst>
                                          <p:attrName>style.opacity</p:attrName>
                                        </p:attrNameLst>
                                      </p:cBhvr>
                                      <p:to>
                                        <p:strVal val="0.5"/>
                                      </p:to>
                                    </p:set>
                                    <p:animEffect filter="image" prLst="opacity: 0.5">
                                      <p:cBhvr rctx="IE">
                                        <p:cTn id="23" dur="indefinite"/>
                                        <p:tgtEl>
                                          <p:spTgt spid="305162"/>
                                        </p:tgtEl>
                                      </p:cBhvr>
                                    </p:animEffect>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305159"/>
                                        </p:tgtEl>
                                        <p:attrNameLst>
                                          <p:attrName>style.visibility</p:attrName>
                                        </p:attrNameLst>
                                      </p:cBhvr>
                                      <p:to>
                                        <p:strVal val="visible"/>
                                      </p:to>
                                    </p:set>
                                    <p:animEffect transition="in" filter="wipe(left)">
                                      <p:cBhvr>
                                        <p:cTn id="27" dur="500"/>
                                        <p:tgtEl>
                                          <p:spTgt spid="305159"/>
                                        </p:tgtEl>
                                      </p:cBhvr>
                                    </p:animEffect>
                                  </p:childTnLst>
                                  <p:subTnLst>
                                    <p:animClr clrSpc="rgb" dir="cw">
                                      <p:cBhvr override="childStyle">
                                        <p:cTn dur="1" fill="hold" display="0" masterRel="nextClick" afterEffect="1"/>
                                        <p:tgtEl>
                                          <p:spTgt spid="305159"/>
                                        </p:tgtEl>
                                        <p:attrNameLst>
                                          <p:attrName>ppt_c</p:attrName>
                                        </p:attrNameLst>
                                      </p:cBhvr>
                                      <p:to>
                                        <a:srgbClr val="5F5F5F"/>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5156"/>
                                        </p:tgtEl>
                                        <p:attrNameLst>
                                          <p:attrName>style.visibility</p:attrName>
                                        </p:attrNameLst>
                                      </p:cBhvr>
                                      <p:to>
                                        <p:strVal val="visible"/>
                                      </p:to>
                                    </p:set>
                                    <p:animEffect transition="in" filter="wipe(left)">
                                      <p:cBhvr>
                                        <p:cTn id="32" dur="500"/>
                                        <p:tgtEl>
                                          <p:spTgt spid="305156"/>
                                        </p:tgtEl>
                                      </p:cBhvr>
                                    </p:animEffect>
                                  </p:childTnLst>
                                </p:cTn>
                              </p:par>
                              <p:par>
                                <p:cTn id="33" presetID="9" presetClass="emph" presetSubtype="0" grpId="1" nodeType="withEffect">
                                  <p:stCondLst>
                                    <p:cond delay="0"/>
                                  </p:stCondLst>
                                  <p:childTnLst>
                                    <p:set>
                                      <p:cBhvr rctx="PPT">
                                        <p:cTn id="34" dur="indefinite"/>
                                        <p:tgtEl>
                                          <p:spTgt spid="305160"/>
                                        </p:tgtEl>
                                        <p:attrNameLst>
                                          <p:attrName>style.opacity</p:attrName>
                                        </p:attrNameLst>
                                      </p:cBhvr>
                                      <p:to>
                                        <p:strVal val="0.5"/>
                                      </p:to>
                                    </p:set>
                                    <p:animEffect filter="image" prLst="opacity: 0.5">
                                      <p:cBhvr rctx="IE">
                                        <p:cTn id="35" dur="indefinite"/>
                                        <p:tgtEl>
                                          <p:spTgt spid="305160"/>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05155"/>
                                        </p:tgtEl>
                                        <p:attrNameLst>
                                          <p:attrName>style.visibility</p:attrName>
                                        </p:attrNameLst>
                                      </p:cBhvr>
                                      <p:to>
                                        <p:strVal val="visible"/>
                                      </p:to>
                                    </p:set>
                                    <p:animEffect transition="in" filter="wipe(left)">
                                      <p:cBhvr>
                                        <p:cTn id="39" dur="500"/>
                                        <p:tgtEl>
                                          <p:spTgt spid="305155"/>
                                        </p:tgtEl>
                                      </p:cBhvr>
                                    </p:animEffect>
                                  </p:childTnLst>
                                  <p:subTnLst>
                                    <p:animClr clrSpc="rgb" dir="cw">
                                      <p:cBhvr override="childStyle">
                                        <p:cTn dur="1" fill="hold" display="0" masterRel="nextClick" afterEffect="1"/>
                                        <p:tgtEl>
                                          <p:spTgt spid="305155"/>
                                        </p:tgtEl>
                                        <p:attrNameLst>
                                          <p:attrName>ppt_c</p:attrName>
                                        </p:attrNameLst>
                                      </p:cBhvr>
                                      <p:to>
                                        <a:srgbClr val="5F5F5F"/>
                                      </p:to>
                                    </p:animClr>
                                  </p:sub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05157"/>
                                        </p:tgtEl>
                                        <p:attrNameLst>
                                          <p:attrName>style.visibility</p:attrName>
                                        </p:attrNameLst>
                                      </p:cBhvr>
                                      <p:to>
                                        <p:strVal val="visible"/>
                                      </p:to>
                                    </p:set>
                                    <p:animEffect transition="in" filter="wipe(left)">
                                      <p:cBhvr>
                                        <p:cTn id="44" dur="500"/>
                                        <p:tgtEl>
                                          <p:spTgt spid="305157"/>
                                        </p:tgtEl>
                                      </p:cBhvr>
                                    </p:animEffect>
                                  </p:childTnLst>
                                  <p:subTnLst>
                                    <p:animClr clrSpc="rgb" dir="cw">
                                      <p:cBhvr override="childStyle">
                                        <p:cTn dur="1" fill="hold" display="0" masterRel="nextClick" afterEffect="1"/>
                                        <p:tgtEl>
                                          <p:spTgt spid="305157"/>
                                        </p:tgtEl>
                                        <p:attrNameLst>
                                          <p:attrName>ppt_c</p:attrName>
                                        </p:attrNameLst>
                                      </p:cBhvr>
                                      <p:to>
                                        <a:srgbClr val="5F5F5F"/>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05158"/>
                                        </p:tgtEl>
                                        <p:attrNameLst>
                                          <p:attrName>style.visibility</p:attrName>
                                        </p:attrNameLst>
                                      </p:cBhvr>
                                      <p:to>
                                        <p:strVal val="visible"/>
                                      </p:to>
                                    </p:set>
                                    <p:animEffect transition="in" filter="wipe(left)">
                                      <p:cBhvr>
                                        <p:cTn id="49" dur="500"/>
                                        <p:tgtEl>
                                          <p:spTgt spid="305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utoUpdateAnimBg="0"/>
      <p:bldP spid="305156" grpId="0" animBg="1" autoUpdateAnimBg="0"/>
      <p:bldP spid="305157" grpId="0" autoUpdateAnimBg="0"/>
      <p:bldP spid="305158" grpId="0" autoUpdateAnimBg="0"/>
      <p:bldP spid="305159" grpId="0" autoUpdateAnimBg="0"/>
      <p:bldP spid="305160" grpId="0" animBg="1" autoUpdateAnimBg="0"/>
      <p:bldP spid="305160" grpId="1" animBg="1"/>
      <p:bldP spid="305161" grpId="0" autoUpdateAnimBg="0"/>
      <p:bldP spid="305162" grpId="0" animBg="1" autoUpdateAnimBg="0"/>
      <p:bldP spid="305162"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Total Ordering</a:t>
            </a:r>
            <a:endParaRPr lang="en-US" dirty="0"/>
          </a:p>
        </p:txBody>
      </p:sp>
      <p:pic>
        <p:nvPicPr>
          <p:cNvPr id="5" name="Picture 4"/>
          <p:cNvPicPr>
            <a:picLocks noChangeAspect="1"/>
          </p:cNvPicPr>
          <p:nvPr/>
        </p:nvPicPr>
        <p:blipFill>
          <a:blip r:embed="rId2"/>
          <a:stretch>
            <a:fillRect/>
          </a:stretch>
        </p:blipFill>
        <p:spPr>
          <a:xfrm>
            <a:off x="2259979" y="1489166"/>
            <a:ext cx="8998465" cy="4911634"/>
          </a:xfrm>
          <a:prstGeom prst="rect">
            <a:avLst/>
          </a:prstGeom>
        </p:spPr>
      </p:pic>
    </p:spTree>
    <p:extLst>
      <p:ext uri="{BB962C8B-B14F-4D97-AF65-F5344CB8AC3E}">
        <p14:creationId xmlns:p14="http://schemas.microsoft.com/office/powerpoint/2010/main" val="162395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Failure assumptions and failure detectors</a:t>
            </a:r>
            <a:endParaRPr lang="en-US" dirty="0"/>
          </a:p>
        </p:txBody>
      </p:sp>
      <p:sp>
        <p:nvSpPr>
          <p:cNvPr id="3" name="Content Placeholder 2"/>
          <p:cNvSpPr>
            <a:spLocks noGrp="1"/>
          </p:cNvSpPr>
          <p:nvPr>
            <p:ph idx="1"/>
          </p:nvPr>
        </p:nvSpPr>
        <p:spPr/>
        <p:txBody>
          <a:bodyPr>
            <a:normAutofit/>
          </a:bodyPr>
          <a:lstStyle/>
          <a:p>
            <a:r>
              <a:rPr lang="en-US" sz="2400" dirty="0" smtClean="0"/>
              <a:t>Processes </a:t>
            </a:r>
            <a:r>
              <a:rPr lang="en-US" sz="2400" dirty="0"/>
              <a:t>fail only </a:t>
            </a:r>
            <a:r>
              <a:rPr lang="en-US" sz="2400" dirty="0" smtClean="0"/>
              <a:t>by crashing </a:t>
            </a:r>
            <a:r>
              <a:rPr lang="en-US" sz="2400" dirty="0"/>
              <a:t>– an assumption that is good enough for many systems. </a:t>
            </a:r>
            <a:endParaRPr lang="en-US" sz="2400" dirty="0" smtClean="0"/>
          </a:p>
          <a:p>
            <a:r>
              <a:rPr lang="en-US" sz="2400" dirty="0" smtClean="0"/>
              <a:t>How </a:t>
            </a:r>
            <a:r>
              <a:rPr lang="en-US" sz="2400" dirty="0"/>
              <a:t>to treat the cases where processes have arbitrary (Byzantine) failures.</a:t>
            </a:r>
          </a:p>
          <a:p>
            <a:pPr lvl="1"/>
            <a:r>
              <a:rPr lang="en-US" sz="2400" dirty="0"/>
              <a:t>Whatever the type of failure, a </a:t>
            </a:r>
            <a:r>
              <a:rPr lang="en-US" sz="2400" i="1" dirty="0"/>
              <a:t>correct </a:t>
            </a:r>
            <a:r>
              <a:rPr lang="en-US" sz="2400" dirty="0"/>
              <a:t>process is one that exhibits no failures at </a:t>
            </a:r>
            <a:r>
              <a:rPr lang="en-US" sz="2400" dirty="0" smtClean="0"/>
              <a:t>any point </a:t>
            </a:r>
            <a:r>
              <a:rPr lang="en-US" sz="2400" dirty="0"/>
              <a:t>in the execution under consideration. </a:t>
            </a:r>
            <a:endParaRPr lang="en-US" sz="2400" dirty="0" smtClean="0"/>
          </a:p>
          <a:p>
            <a:r>
              <a:rPr lang="en-US" sz="2400" dirty="0" smtClean="0"/>
              <a:t>Process </a:t>
            </a:r>
            <a:r>
              <a:rPr lang="en-US" sz="2400" dirty="0"/>
              <a:t>that suffers a crash failure is ‘non-failed</a:t>
            </a:r>
            <a:r>
              <a:rPr lang="en-US" sz="2400" dirty="0" smtClean="0"/>
              <a:t>’ before </a:t>
            </a:r>
            <a:r>
              <a:rPr lang="en-US" sz="2400" dirty="0"/>
              <a:t>that point, not ‘correct’ before that point.</a:t>
            </a:r>
          </a:p>
        </p:txBody>
      </p:sp>
    </p:spTree>
    <p:extLst>
      <p:ext uri="{BB962C8B-B14F-4D97-AF65-F5344CB8AC3E}">
        <p14:creationId xmlns:p14="http://schemas.microsoft.com/office/powerpoint/2010/main" val="29023806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F45569D-483D-46E8-8A6B-C0FB28FF258D}" type="slidenum">
              <a:rPr lang="fr-FR" altLang="en-US" sz="1400"/>
              <a:pPr eaLnBrk="1" hangingPunct="1"/>
              <a:t>80</a:t>
            </a:fld>
            <a:endParaRPr lang="fr-FR" altLang="en-US" sz="1400"/>
          </a:p>
        </p:txBody>
      </p:sp>
      <p:sp>
        <p:nvSpPr>
          <p:cNvPr id="50179" name="Rectangle 2"/>
          <p:cNvSpPr>
            <a:spLocks noGrp="1" noChangeArrowheads="1"/>
          </p:cNvSpPr>
          <p:nvPr>
            <p:ph type="title"/>
          </p:nvPr>
        </p:nvSpPr>
        <p:spPr/>
        <p:txBody>
          <a:bodyPr/>
          <a:lstStyle/>
          <a:p>
            <a:pPr eaLnBrk="1" hangingPunct="1"/>
            <a:r>
              <a:rPr lang="en-US" altLang="en-US" dirty="0" smtClean="0"/>
              <a:t>Total Ordering </a:t>
            </a:r>
            <a:r>
              <a:rPr lang="en-US" altLang="en-US" baseline="-25000" dirty="0" smtClean="0"/>
              <a:t>(5)</a:t>
            </a:r>
          </a:p>
        </p:txBody>
      </p:sp>
      <p:sp>
        <p:nvSpPr>
          <p:cNvPr id="307203" name="Rectangle 3"/>
          <p:cNvSpPr>
            <a:spLocks noChangeArrowheads="1"/>
          </p:cNvSpPr>
          <p:nvPr/>
        </p:nvSpPr>
        <p:spPr bwMode="auto">
          <a:xfrm>
            <a:off x="2286000" y="19050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Processes collectively agree on the assignment of sequence numbers to messages in a distributed fashion</a:t>
            </a:r>
          </a:p>
        </p:txBody>
      </p:sp>
      <p:grpSp>
        <p:nvGrpSpPr>
          <p:cNvPr id="2" name="Group 4"/>
          <p:cNvGrpSpPr>
            <a:grpSpLocks/>
          </p:cNvGrpSpPr>
          <p:nvPr/>
        </p:nvGrpSpPr>
        <p:grpSpPr bwMode="auto">
          <a:xfrm>
            <a:off x="2743200" y="3887791"/>
            <a:ext cx="6858000" cy="830263"/>
            <a:chOff x="960" y="2018"/>
            <a:chExt cx="4608" cy="523"/>
          </a:xfrm>
        </p:grpSpPr>
        <p:sp>
          <p:nvSpPr>
            <p:cNvPr id="50188" name="Rectangle 5"/>
            <p:cNvSpPr>
              <a:spLocks noChangeArrowheads="1"/>
            </p:cNvSpPr>
            <p:nvPr/>
          </p:nvSpPr>
          <p:spPr bwMode="auto">
            <a:xfrm>
              <a:off x="960" y="2018"/>
              <a:ext cx="460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a:t> </a:t>
              </a:r>
              <a:r>
                <a:rPr lang="en-US" altLang="en-US" b="1"/>
                <a:t>    : </a:t>
              </a:r>
              <a:r>
                <a:rPr lang="en-US" altLang="en-US"/>
                <a:t>largest sequence number proposed by q to group g</a:t>
              </a:r>
            </a:p>
          </p:txBody>
        </p:sp>
        <p:grpSp>
          <p:nvGrpSpPr>
            <p:cNvPr id="50189" name="Group 6"/>
            <p:cNvGrpSpPr>
              <a:grpSpLocks/>
            </p:cNvGrpSpPr>
            <p:nvPr/>
          </p:nvGrpSpPr>
          <p:grpSpPr bwMode="auto">
            <a:xfrm>
              <a:off x="1121" y="2026"/>
              <a:ext cx="326" cy="277"/>
              <a:chOff x="130" y="2345"/>
              <a:chExt cx="297" cy="277"/>
            </a:xfrm>
          </p:grpSpPr>
          <p:sp>
            <p:nvSpPr>
              <p:cNvPr id="50190" name="Rectangle 7"/>
              <p:cNvSpPr>
                <a:spLocks noChangeArrowheads="1"/>
              </p:cNvSpPr>
              <p:nvPr/>
            </p:nvSpPr>
            <p:spPr bwMode="auto">
              <a:xfrm>
                <a:off x="130" y="2353"/>
                <a:ext cx="29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P</a:t>
                </a:r>
                <a:r>
                  <a:rPr lang="en-US" altLang="en-US" sz="2200" b="1" baseline="-25000"/>
                  <a:t>g</a:t>
                </a:r>
              </a:p>
            </p:txBody>
          </p:sp>
          <p:sp>
            <p:nvSpPr>
              <p:cNvPr id="50191" name="Rectangle 8"/>
              <p:cNvSpPr>
                <a:spLocks noChangeArrowheads="1"/>
              </p:cNvSpPr>
              <p:nvPr/>
            </p:nvSpPr>
            <p:spPr bwMode="auto">
              <a:xfrm>
                <a:off x="242" y="2345"/>
                <a:ext cx="18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q</a:t>
                </a:r>
              </a:p>
            </p:txBody>
          </p:sp>
        </p:grpSp>
      </p:grpSp>
      <p:sp>
        <p:nvSpPr>
          <p:cNvPr id="307209" name="Rectangle 9"/>
          <p:cNvSpPr>
            <a:spLocks noChangeArrowheads="1"/>
          </p:cNvSpPr>
          <p:nvPr/>
        </p:nvSpPr>
        <p:spPr bwMode="auto">
          <a:xfrm>
            <a:off x="2286000" y="328295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Variables maintained by each process p:</a:t>
            </a:r>
          </a:p>
        </p:txBody>
      </p:sp>
      <p:grpSp>
        <p:nvGrpSpPr>
          <p:cNvPr id="4" name="Group 10"/>
          <p:cNvGrpSpPr>
            <a:grpSpLocks/>
          </p:cNvGrpSpPr>
          <p:nvPr/>
        </p:nvGrpSpPr>
        <p:grpSpPr bwMode="auto">
          <a:xfrm>
            <a:off x="2743200" y="4833942"/>
            <a:ext cx="7010400" cy="830263"/>
            <a:chOff x="960" y="2784"/>
            <a:chExt cx="4416" cy="523"/>
          </a:xfrm>
        </p:grpSpPr>
        <p:sp>
          <p:nvSpPr>
            <p:cNvPr id="50184" name="Rectangle 11"/>
            <p:cNvSpPr>
              <a:spLocks noChangeArrowheads="1"/>
            </p:cNvSpPr>
            <p:nvPr/>
          </p:nvSpPr>
          <p:spPr bwMode="auto">
            <a:xfrm>
              <a:off x="960" y="2784"/>
              <a:ext cx="441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a:t> </a:t>
              </a:r>
              <a:r>
                <a:rPr lang="en-US" altLang="en-US" b="1"/>
                <a:t>    : </a:t>
              </a:r>
              <a:r>
                <a:rPr lang="en-US" altLang="en-US"/>
                <a:t>largest agreed sequence number q has observed so far for group</a:t>
              </a:r>
              <a:r>
                <a:rPr lang="en-US" altLang="en-US" b="1"/>
                <a:t> </a:t>
              </a:r>
              <a:r>
                <a:rPr lang="en-US" altLang="en-US"/>
                <a:t>g</a:t>
              </a:r>
            </a:p>
          </p:txBody>
        </p:sp>
        <p:grpSp>
          <p:nvGrpSpPr>
            <p:cNvPr id="50185" name="Group 12"/>
            <p:cNvGrpSpPr>
              <a:grpSpLocks/>
            </p:cNvGrpSpPr>
            <p:nvPr/>
          </p:nvGrpSpPr>
          <p:grpSpPr bwMode="auto">
            <a:xfrm>
              <a:off x="1118" y="2784"/>
              <a:ext cx="333" cy="289"/>
              <a:chOff x="130" y="2337"/>
              <a:chExt cx="309" cy="289"/>
            </a:xfrm>
          </p:grpSpPr>
          <p:sp>
            <p:nvSpPr>
              <p:cNvPr id="50186" name="Rectangle 13"/>
              <p:cNvSpPr>
                <a:spLocks noChangeArrowheads="1"/>
              </p:cNvSpPr>
              <p:nvPr/>
            </p:nvSpPr>
            <p:spPr bwMode="auto">
              <a:xfrm>
                <a:off x="130" y="2338"/>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t>A</a:t>
                </a:r>
                <a:r>
                  <a:rPr lang="en-US" altLang="en-US" b="1" baseline="-25000"/>
                  <a:t>g</a:t>
                </a:r>
              </a:p>
            </p:txBody>
          </p:sp>
          <p:sp>
            <p:nvSpPr>
              <p:cNvPr id="50187" name="Rectangle 14"/>
              <p:cNvSpPr>
                <a:spLocks noChangeArrowheads="1"/>
              </p:cNvSpPr>
              <p:nvPr/>
            </p:nvSpPr>
            <p:spPr bwMode="auto">
              <a:xfrm>
                <a:off x="241" y="233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baseline="30000"/>
                  <a:t>q</a:t>
                </a:r>
              </a:p>
            </p:txBody>
          </p:sp>
        </p:grpSp>
      </p:grpSp>
    </p:spTree>
    <p:extLst>
      <p:ext uri="{BB962C8B-B14F-4D97-AF65-F5344CB8AC3E}">
        <p14:creationId xmlns:p14="http://schemas.microsoft.com/office/powerpoint/2010/main" val="2825826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203"/>
                                        </p:tgtEl>
                                        <p:attrNameLst>
                                          <p:attrName>style.visibility</p:attrName>
                                        </p:attrNameLst>
                                      </p:cBhvr>
                                      <p:to>
                                        <p:strVal val="visible"/>
                                      </p:to>
                                    </p:set>
                                    <p:animEffect transition="in" filter="wipe(left)">
                                      <p:cBhvr>
                                        <p:cTn id="7" dur="500"/>
                                        <p:tgtEl>
                                          <p:spTgt spid="307203"/>
                                        </p:tgtEl>
                                      </p:cBhvr>
                                    </p:animEffect>
                                  </p:childTnLst>
                                  <p:subTnLst>
                                    <p:animClr clrSpc="rgb" dir="cw">
                                      <p:cBhvr override="childStyle">
                                        <p:cTn dur="1" fill="hold" display="0" masterRel="nextClick" afterEffect="1"/>
                                        <p:tgtEl>
                                          <p:spTgt spid="307203"/>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09"/>
                                        </p:tgtEl>
                                        <p:attrNameLst>
                                          <p:attrName>style.visibility</p:attrName>
                                        </p:attrNameLst>
                                      </p:cBhvr>
                                      <p:to>
                                        <p:strVal val="visible"/>
                                      </p:to>
                                    </p:set>
                                    <p:animEffect transition="in" filter="wipe(left)">
                                      <p:cBhvr>
                                        <p:cTn id="12" dur="500"/>
                                        <p:tgtEl>
                                          <p:spTgt spid="307209"/>
                                        </p:tgtEl>
                                      </p:cBhvr>
                                    </p:animEffect>
                                  </p:childTnLst>
                                  <p:subTnLst>
                                    <p:animClr clrSpc="rgb" dir="cw">
                                      <p:cBhvr override="childStyle">
                                        <p:cTn dur="1" fill="hold" display="0" masterRel="nextClick" afterEffect="1"/>
                                        <p:tgtEl>
                                          <p:spTgt spid="307209"/>
                                        </p:tgtEl>
                                        <p:attrNameLst>
                                          <p:attrName>ppt_c</p:attrName>
                                        </p:attrNameLst>
                                      </p:cBhvr>
                                      <p:to>
                                        <a:srgbClr val="5F5F5F"/>
                                      </p:to>
                                    </p:animClr>
                                  </p:subTnLst>
                                </p:cTn>
                              </p:par>
                              <p:par>
                                <p:cTn id="13" presetID="2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5F5F5F"/>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autoUpdateAnimBg="0"/>
      <p:bldP spid="307209"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7122F880-C3FC-43BA-97D4-766ECB51039D}" type="slidenum">
              <a:rPr lang="fr-FR" altLang="en-US" sz="1400"/>
              <a:pPr eaLnBrk="1" hangingPunct="1"/>
              <a:t>81</a:t>
            </a:fld>
            <a:endParaRPr lang="fr-FR" altLang="en-US" sz="1400"/>
          </a:p>
        </p:txBody>
      </p:sp>
      <p:sp>
        <p:nvSpPr>
          <p:cNvPr id="309290" name="Text Box 42"/>
          <p:cNvSpPr txBox="1">
            <a:spLocks noChangeArrowheads="1"/>
          </p:cNvSpPr>
          <p:nvPr/>
        </p:nvSpPr>
        <p:spPr bwMode="auto">
          <a:xfrm>
            <a:off x="6781800" y="2286001"/>
            <a:ext cx="2286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chemeClr val="hlink"/>
                </a:solidFill>
              </a:rPr>
              <a:t>Message</a:t>
            </a:r>
            <a:r>
              <a:rPr lang="en-US" altLang="en-US" sz="1800" b="1">
                <a:solidFill>
                  <a:schemeClr val="hlink"/>
                </a:solidFill>
              </a:rPr>
              <a:t> </a:t>
            </a:r>
            <a:r>
              <a:rPr lang="en-US" altLang="en-US" b="1">
                <a:solidFill>
                  <a:schemeClr val="hlink"/>
                </a:solidFill>
              </a:rPr>
              <a:t>transmission</a:t>
            </a:r>
          </a:p>
        </p:txBody>
      </p:sp>
      <p:sp>
        <p:nvSpPr>
          <p:cNvPr id="309291" name="Rectangle 43"/>
          <p:cNvSpPr>
            <a:spLocks noChangeArrowheads="1"/>
          </p:cNvSpPr>
          <p:nvPr/>
        </p:nvSpPr>
        <p:spPr bwMode="auto">
          <a:xfrm>
            <a:off x="6629400" y="2057400"/>
            <a:ext cx="2514600" cy="1219200"/>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9292" name="Text Box 44"/>
          <p:cNvSpPr txBox="1">
            <a:spLocks noChangeArrowheads="1"/>
          </p:cNvSpPr>
          <p:nvPr/>
        </p:nvSpPr>
        <p:spPr bwMode="auto">
          <a:xfrm>
            <a:off x="6934200" y="2209801"/>
            <a:ext cx="2286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chemeClr val="hlink"/>
                </a:solidFill>
              </a:rPr>
              <a:t>Proposition of a sequence number</a:t>
            </a:r>
            <a:r>
              <a:rPr lang="en-US" altLang="en-US" sz="1800" b="1">
                <a:solidFill>
                  <a:schemeClr val="hlink"/>
                </a:solidFill>
              </a:rPr>
              <a:t> </a:t>
            </a:r>
          </a:p>
        </p:txBody>
      </p:sp>
      <p:sp>
        <p:nvSpPr>
          <p:cNvPr id="309293" name="Rectangle 45"/>
          <p:cNvSpPr>
            <a:spLocks noChangeArrowheads="1"/>
          </p:cNvSpPr>
          <p:nvPr/>
        </p:nvSpPr>
        <p:spPr bwMode="auto">
          <a:xfrm>
            <a:off x="7010400" y="2133600"/>
            <a:ext cx="2133600" cy="1371600"/>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9294" name="Text Box 46"/>
          <p:cNvSpPr txBox="1">
            <a:spLocks noChangeArrowheads="1"/>
          </p:cNvSpPr>
          <p:nvPr/>
        </p:nvSpPr>
        <p:spPr bwMode="auto">
          <a:xfrm>
            <a:off x="6477000" y="2286001"/>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chemeClr val="hlink"/>
                </a:solidFill>
              </a:rPr>
              <a:t>Assigning a sequence number to the message</a:t>
            </a:r>
            <a:endParaRPr lang="en-US" altLang="en-US" sz="1800" b="1">
              <a:solidFill>
                <a:schemeClr val="hlink"/>
              </a:solidFill>
            </a:endParaRPr>
          </a:p>
        </p:txBody>
      </p:sp>
      <p:grpSp>
        <p:nvGrpSpPr>
          <p:cNvPr id="2" name="Group 2"/>
          <p:cNvGrpSpPr>
            <a:grpSpLocks/>
          </p:cNvGrpSpPr>
          <p:nvPr/>
        </p:nvGrpSpPr>
        <p:grpSpPr bwMode="auto">
          <a:xfrm>
            <a:off x="3810000" y="2514600"/>
            <a:ext cx="4114800" cy="2819400"/>
            <a:chOff x="-384" y="960"/>
            <a:chExt cx="2592" cy="1776"/>
          </a:xfrm>
        </p:grpSpPr>
        <p:grpSp>
          <p:nvGrpSpPr>
            <p:cNvPr id="51274" name="Group 3"/>
            <p:cNvGrpSpPr>
              <a:grpSpLocks/>
            </p:cNvGrpSpPr>
            <p:nvPr/>
          </p:nvGrpSpPr>
          <p:grpSpPr bwMode="auto">
            <a:xfrm>
              <a:off x="912" y="2256"/>
              <a:ext cx="988" cy="262"/>
              <a:chOff x="-204" y="1632"/>
              <a:chExt cx="988" cy="262"/>
            </a:xfrm>
          </p:grpSpPr>
          <p:sp>
            <p:nvSpPr>
              <p:cNvPr id="51294" name="Rectangle 4"/>
              <p:cNvSpPr>
                <a:spLocks noChangeArrowheads="1"/>
              </p:cNvSpPr>
              <p:nvPr/>
            </p:nvSpPr>
            <p:spPr bwMode="auto">
              <a:xfrm>
                <a:off x="-204" y="1663"/>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&lt;Ident.,       &gt;</a:t>
                </a:r>
              </a:p>
            </p:txBody>
          </p:sp>
          <p:grpSp>
            <p:nvGrpSpPr>
              <p:cNvPr id="51295" name="Group 5"/>
              <p:cNvGrpSpPr>
                <a:grpSpLocks/>
              </p:cNvGrpSpPr>
              <p:nvPr/>
            </p:nvGrpSpPr>
            <p:grpSpPr bwMode="auto">
              <a:xfrm>
                <a:off x="336" y="1632"/>
                <a:ext cx="356" cy="247"/>
                <a:chOff x="130" y="2368"/>
                <a:chExt cx="325" cy="247"/>
              </a:xfrm>
            </p:grpSpPr>
            <p:sp>
              <p:nvSpPr>
                <p:cNvPr id="51296" name="Rectangle 6"/>
                <p:cNvSpPr>
                  <a:spLocks noChangeArrowheads="1"/>
                </p:cNvSpPr>
                <p:nvPr/>
              </p:nvSpPr>
              <p:spPr bwMode="auto">
                <a:xfrm>
                  <a:off x="130" y="2384"/>
                  <a:ext cx="2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P</a:t>
                  </a:r>
                  <a:r>
                    <a:rPr lang="en-US" altLang="en-US" sz="1800" b="1" baseline="-25000">
                      <a:solidFill>
                        <a:schemeClr val="folHlink"/>
                      </a:solidFill>
                    </a:rPr>
                    <a:t>g</a:t>
                  </a:r>
                </a:p>
              </p:txBody>
            </p:sp>
            <p:sp>
              <p:nvSpPr>
                <p:cNvPr id="51297" name="Rectangle 7"/>
                <p:cNvSpPr>
                  <a:spLocks noChangeArrowheads="1"/>
                </p:cNvSpPr>
                <p:nvPr/>
              </p:nvSpPr>
              <p:spPr bwMode="auto">
                <a:xfrm>
                  <a:off x="242" y="2368"/>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baseline="30000">
                      <a:solidFill>
                        <a:schemeClr val="folHlink"/>
                      </a:solidFill>
                    </a:rPr>
                    <a:t>P5</a:t>
                  </a:r>
                </a:p>
              </p:txBody>
            </p:sp>
          </p:grpSp>
        </p:grpSp>
        <p:grpSp>
          <p:nvGrpSpPr>
            <p:cNvPr id="51275" name="Group 8"/>
            <p:cNvGrpSpPr>
              <a:grpSpLocks/>
            </p:cNvGrpSpPr>
            <p:nvPr/>
          </p:nvGrpSpPr>
          <p:grpSpPr bwMode="auto">
            <a:xfrm>
              <a:off x="1076" y="1610"/>
              <a:ext cx="988" cy="262"/>
              <a:chOff x="-204" y="1632"/>
              <a:chExt cx="988" cy="262"/>
            </a:xfrm>
          </p:grpSpPr>
          <p:sp>
            <p:nvSpPr>
              <p:cNvPr id="51290" name="Rectangle 9"/>
              <p:cNvSpPr>
                <a:spLocks noChangeArrowheads="1"/>
              </p:cNvSpPr>
              <p:nvPr/>
            </p:nvSpPr>
            <p:spPr bwMode="auto">
              <a:xfrm>
                <a:off x="-204" y="1663"/>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&lt;Ident.,       &gt;</a:t>
                </a:r>
              </a:p>
            </p:txBody>
          </p:sp>
          <p:grpSp>
            <p:nvGrpSpPr>
              <p:cNvPr id="51291" name="Group 10"/>
              <p:cNvGrpSpPr>
                <a:grpSpLocks/>
              </p:cNvGrpSpPr>
              <p:nvPr/>
            </p:nvGrpSpPr>
            <p:grpSpPr bwMode="auto">
              <a:xfrm>
                <a:off x="336" y="1632"/>
                <a:ext cx="356" cy="247"/>
                <a:chOff x="130" y="2368"/>
                <a:chExt cx="325" cy="247"/>
              </a:xfrm>
            </p:grpSpPr>
            <p:sp>
              <p:nvSpPr>
                <p:cNvPr id="51292" name="Rectangle 11"/>
                <p:cNvSpPr>
                  <a:spLocks noChangeArrowheads="1"/>
                </p:cNvSpPr>
                <p:nvPr/>
              </p:nvSpPr>
              <p:spPr bwMode="auto">
                <a:xfrm>
                  <a:off x="130" y="2384"/>
                  <a:ext cx="2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P</a:t>
                  </a:r>
                  <a:r>
                    <a:rPr lang="en-US" altLang="en-US" sz="1800" b="1" baseline="-25000">
                      <a:solidFill>
                        <a:schemeClr val="folHlink"/>
                      </a:solidFill>
                    </a:rPr>
                    <a:t>g</a:t>
                  </a:r>
                </a:p>
              </p:txBody>
            </p:sp>
            <p:sp>
              <p:nvSpPr>
                <p:cNvPr id="51293" name="Rectangle 12"/>
                <p:cNvSpPr>
                  <a:spLocks noChangeArrowheads="1"/>
                </p:cNvSpPr>
                <p:nvPr/>
              </p:nvSpPr>
              <p:spPr bwMode="auto">
                <a:xfrm>
                  <a:off x="242" y="2368"/>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baseline="30000">
                      <a:solidFill>
                        <a:schemeClr val="folHlink"/>
                      </a:solidFill>
                    </a:rPr>
                    <a:t>P4</a:t>
                  </a:r>
                </a:p>
              </p:txBody>
            </p:sp>
          </p:grpSp>
        </p:grpSp>
        <p:grpSp>
          <p:nvGrpSpPr>
            <p:cNvPr id="51276" name="Group 13"/>
            <p:cNvGrpSpPr>
              <a:grpSpLocks/>
            </p:cNvGrpSpPr>
            <p:nvPr/>
          </p:nvGrpSpPr>
          <p:grpSpPr bwMode="auto">
            <a:xfrm>
              <a:off x="-48" y="1248"/>
              <a:ext cx="988" cy="262"/>
              <a:chOff x="-204" y="1632"/>
              <a:chExt cx="988" cy="262"/>
            </a:xfrm>
          </p:grpSpPr>
          <p:sp>
            <p:nvSpPr>
              <p:cNvPr id="51286" name="Rectangle 14"/>
              <p:cNvSpPr>
                <a:spLocks noChangeArrowheads="1"/>
              </p:cNvSpPr>
              <p:nvPr/>
            </p:nvSpPr>
            <p:spPr bwMode="auto">
              <a:xfrm>
                <a:off x="-204" y="1663"/>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&lt;Ident.,       &gt;</a:t>
                </a:r>
              </a:p>
            </p:txBody>
          </p:sp>
          <p:grpSp>
            <p:nvGrpSpPr>
              <p:cNvPr id="51287" name="Group 15"/>
              <p:cNvGrpSpPr>
                <a:grpSpLocks/>
              </p:cNvGrpSpPr>
              <p:nvPr/>
            </p:nvGrpSpPr>
            <p:grpSpPr bwMode="auto">
              <a:xfrm>
                <a:off x="336" y="1632"/>
                <a:ext cx="356" cy="247"/>
                <a:chOff x="130" y="2368"/>
                <a:chExt cx="325" cy="247"/>
              </a:xfrm>
            </p:grpSpPr>
            <p:sp>
              <p:nvSpPr>
                <p:cNvPr id="51288" name="Rectangle 16"/>
                <p:cNvSpPr>
                  <a:spLocks noChangeArrowheads="1"/>
                </p:cNvSpPr>
                <p:nvPr/>
              </p:nvSpPr>
              <p:spPr bwMode="auto">
                <a:xfrm>
                  <a:off x="130" y="2384"/>
                  <a:ext cx="2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P</a:t>
                  </a:r>
                  <a:r>
                    <a:rPr lang="en-US" altLang="en-US" sz="1800" b="1" baseline="-25000">
                      <a:solidFill>
                        <a:schemeClr val="folHlink"/>
                      </a:solidFill>
                    </a:rPr>
                    <a:t>g</a:t>
                  </a:r>
                </a:p>
              </p:txBody>
            </p:sp>
            <p:sp>
              <p:nvSpPr>
                <p:cNvPr id="51289" name="Rectangle 17"/>
                <p:cNvSpPr>
                  <a:spLocks noChangeArrowheads="1"/>
                </p:cNvSpPr>
                <p:nvPr/>
              </p:nvSpPr>
              <p:spPr bwMode="auto">
                <a:xfrm>
                  <a:off x="242" y="2368"/>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baseline="30000">
                      <a:solidFill>
                        <a:schemeClr val="folHlink"/>
                      </a:solidFill>
                    </a:rPr>
                    <a:t>P3</a:t>
                  </a:r>
                </a:p>
              </p:txBody>
            </p:sp>
          </p:grpSp>
        </p:grpSp>
        <p:cxnSp>
          <p:nvCxnSpPr>
            <p:cNvPr id="51277" name="AutoShape 18"/>
            <p:cNvCxnSpPr>
              <a:cxnSpLocks noChangeShapeType="1"/>
            </p:cNvCxnSpPr>
            <p:nvPr/>
          </p:nvCxnSpPr>
          <p:spPr bwMode="auto">
            <a:xfrm rot="5400000">
              <a:off x="540" y="1332"/>
              <a:ext cx="744" cy="0"/>
            </a:xfrm>
            <a:prstGeom prst="straightConnector1">
              <a:avLst/>
            </a:prstGeom>
            <a:noFill/>
            <a:ln w="28575">
              <a:solidFill>
                <a:schemeClr val="tx1"/>
              </a:solidFill>
              <a:miter lim="800000"/>
              <a:headEnd type="none" w="sm" len="lg"/>
              <a:tailEnd type="triangle" w="sm" len="lg"/>
            </a:ln>
            <a:extLst>
              <a:ext uri="{909E8E84-426E-40DD-AFC4-6F175D3DCCD1}">
                <a14:hiddenFill xmlns:a14="http://schemas.microsoft.com/office/drawing/2010/main">
                  <a:noFill/>
                </a14:hiddenFill>
              </a:ext>
            </a:extLst>
          </p:spPr>
        </p:cxnSp>
        <p:cxnSp>
          <p:nvCxnSpPr>
            <p:cNvPr id="51278" name="AutoShape 19"/>
            <p:cNvCxnSpPr>
              <a:cxnSpLocks noChangeShapeType="1"/>
            </p:cNvCxnSpPr>
            <p:nvPr/>
          </p:nvCxnSpPr>
          <p:spPr bwMode="auto">
            <a:xfrm>
              <a:off x="-384" y="1872"/>
              <a:ext cx="1128" cy="0"/>
            </a:xfrm>
            <a:prstGeom prst="straightConnector1">
              <a:avLst/>
            </a:prstGeom>
            <a:noFill/>
            <a:ln w="28575">
              <a:solidFill>
                <a:schemeClr val="tx1"/>
              </a:solidFill>
              <a:miter lim="800000"/>
              <a:headEnd type="none" w="sm" len="lg"/>
              <a:tailEnd type="triangle" w="sm" len="lg"/>
            </a:ln>
            <a:extLst>
              <a:ext uri="{909E8E84-426E-40DD-AFC4-6F175D3DCCD1}">
                <a14:hiddenFill xmlns:a14="http://schemas.microsoft.com/office/drawing/2010/main">
                  <a:noFill/>
                </a14:hiddenFill>
              </a:ext>
            </a:extLst>
          </p:spPr>
        </p:cxnSp>
        <p:cxnSp>
          <p:nvCxnSpPr>
            <p:cNvPr id="51279" name="AutoShape 20"/>
            <p:cNvCxnSpPr>
              <a:cxnSpLocks noChangeShapeType="1"/>
            </p:cNvCxnSpPr>
            <p:nvPr/>
          </p:nvCxnSpPr>
          <p:spPr bwMode="auto">
            <a:xfrm rot="-5400000">
              <a:off x="564" y="2388"/>
              <a:ext cx="696" cy="0"/>
            </a:xfrm>
            <a:prstGeom prst="straightConnector1">
              <a:avLst/>
            </a:prstGeom>
            <a:noFill/>
            <a:ln w="28575">
              <a:solidFill>
                <a:schemeClr val="tx1"/>
              </a:solidFill>
              <a:miter lim="800000"/>
              <a:headEnd type="none" w="sm" len="lg"/>
              <a:tailEnd type="triangle" w="sm" len="lg"/>
            </a:ln>
            <a:extLst>
              <a:ext uri="{909E8E84-426E-40DD-AFC4-6F175D3DCCD1}">
                <a14:hiddenFill xmlns:a14="http://schemas.microsoft.com/office/drawing/2010/main">
                  <a:noFill/>
                </a14:hiddenFill>
              </a:ext>
            </a:extLst>
          </p:spPr>
        </p:cxnSp>
        <p:cxnSp>
          <p:nvCxnSpPr>
            <p:cNvPr id="51280" name="AutoShape 21"/>
            <p:cNvCxnSpPr>
              <a:cxnSpLocks noChangeShapeType="1"/>
            </p:cNvCxnSpPr>
            <p:nvPr/>
          </p:nvCxnSpPr>
          <p:spPr bwMode="auto">
            <a:xfrm rot="10800000">
              <a:off x="1080" y="1872"/>
              <a:ext cx="1128" cy="0"/>
            </a:xfrm>
            <a:prstGeom prst="straightConnector1">
              <a:avLst/>
            </a:prstGeom>
            <a:noFill/>
            <a:ln w="28575">
              <a:solidFill>
                <a:schemeClr val="tx1"/>
              </a:solidFill>
              <a:miter lim="800000"/>
              <a:headEnd type="none" w="sm" len="lg"/>
              <a:tailEnd type="triangle" w="sm" len="lg"/>
            </a:ln>
            <a:extLst>
              <a:ext uri="{909E8E84-426E-40DD-AFC4-6F175D3DCCD1}">
                <a14:hiddenFill xmlns:a14="http://schemas.microsoft.com/office/drawing/2010/main">
                  <a:noFill/>
                </a14:hiddenFill>
              </a:ext>
            </a:extLst>
          </p:spPr>
        </p:cxnSp>
        <p:grpSp>
          <p:nvGrpSpPr>
            <p:cNvPr id="51281" name="Group 22"/>
            <p:cNvGrpSpPr>
              <a:grpSpLocks/>
            </p:cNvGrpSpPr>
            <p:nvPr/>
          </p:nvGrpSpPr>
          <p:grpSpPr bwMode="auto">
            <a:xfrm>
              <a:off x="-384" y="1632"/>
              <a:ext cx="988" cy="262"/>
              <a:chOff x="-204" y="1632"/>
              <a:chExt cx="988" cy="262"/>
            </a:xfrm>
          </p:grpSpPr>
          <p:sp>
            <p:nvSpPr>
              <p:cNvPr id="51282" name="Rectangle 23"/>
              <p:cNvSpPr>
                <a:spLocks noChangeArrowheads="1"/>
              </p:cNvSpPr>
              <p:nvPr/>
            </p:nvSpPr>
            <p:spPr bwMode="auto">
              <a:xfrm>
                <a:off x="-204" y="1663"/>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&lt;Ident.,       &gt;</a:t>
                </a:r>
              </a:p>
            </p:txBody>
          </p:sp>
          <p:grpSp>
            <p:nvGrpSpPr>
              <p:cNvPr id="51283" name="Group 24"/>
              <p:cNvGrpSpPr>
                <a:grpSpLocks/>
              </p:cNvGrpSpPr>
              <p:nvPr/>
            </p:nvGrpSpPr>
            <p:grpSpPr bwMode="auto">
              <a:xfrm>
                <a:off x="336" y="1632"/>
                <a:ext cx="356" cy="247"/>
                <a:chOff x="130" y="2368"/>
                <a:chExt cx="325" cy="247"/>
              </a:xfrm>
            </p:grpSpPr>
            <p:sp>
              <p:nvSpPr>
                <p:cNvPr id="51284" name="Rectangle 25"/>
                <p:cNvSpPr>
                  <a:spLocks noChangeArrowheads="1"/>
                </p:cNvSpPr>
                <p:nvPr/>
              </p:nvSpPr>
              <p:spPr bwMode="auto">
                <a:xfrm>
                  <a:off x="130" y="2384"/>
                  <a:ext cx="2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P</a:t>
                  </a:r>
                  <a:r>
                    <a:rPr lang="en-US" altLang="en-US" sz="1800" b="1" baseline="-25000">
                      <a:solidFill>
                        <a:schemeClr val="folHlink"/>
                      </a:solidFill>
                    </a:rPr>
                    <a:t>g</a:t>
                  </a:r>
                </a:p>
              </p:txBody>
            </p:sp>
            <p:sp>
              <p:nvSpPr>
                <p:cNvPr id="51285" name="Rectangle 26"/>
                <p:cNvSpPr>
                  <a:spLocks noChangeArrowheads="1"/>
                </p:cNvSpPr>
                <p:nvPr/>
              </p:nvSpPr>
              <p:spPr bwMode="auto">
                <a:xfrm>
                  <a:off x="242" y="2368"/>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baseline="30000">
                      <a:solidFill>
                        <a:schemeClr val="folHlink"/>
                      </a:solidFill>
                    </a:rPr>
                    <a:t>P2</a:t>
                  </a:r>
                </a:p>
              </p:txBody>
            </p:sp>
          </p:grpSp>
        </p:grpSp>
      </p:grpSp>
      <p:sp>
        <p:nvSpPr>
          <p:cNvPr id="51209" name="Rectangle 27"/>
          <p:cNvSpPr>
            <a:spLocks noGrp="1" noChangeArrowheads="1"/>
          </p:cNvSpPr>
          <p:nvPr>
            <p:ph type="title"/>
          </p:nvPr>
        </p:nvSpPr>
        <p:spPr/>
        <p:txBody>
          <a:bodyPr/>
          <a:lstStyle/>
          <a:p>
            <a:pPr eaLnBrk="1" hangingPunct="1"/>
            <a:r>
              <a:rPr lang="en-US" altLang="en-US" smtClean="0"/>
              <a:t>Total Ordering </a:t>
            </a:r>
            <a:r>
              <a:rPr lang="en-US" altLang="en-US" baseline="-25000" smtClean="0"/>
              <a:t>(6)</a:t>
            </a:r>
          </a:p>
        </p:txBody>
      </p:sp>
      <p:sp>
        <p:nvSpPr>
          <p:cNvPr id="309276" name="Oval 28"/>
          <p:cNvSpPr>
            <a:spLocks noChangeArrowheads="1"/>
          </p:cNvSpPr>
          <p:nvPr/>
        </p:nvSpPr>
        <p:spPr bwMode="auto">
          <a:xfrm>
            <a:off x="3276600" y="36957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i="1"/>
              <a:t>P2</a:t>
            </a:r>
          </a:p>
        </p:txBody>
      </p:sp>
      <p:sp>
        <p:nvSpPr>
          <p:cNvPr id="309277" name="Oval 29"/>
          <p:cNvSpPr>
            <a:spLocks noChangeArrowheads="1"/>
          </p:cNvSpPr>
          <p:nvPr/>
        </p:nvSpPr>
        <p:spPr bwMode="auto">
          <a:xfrm>
            <a:off x="5600700" y="19812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i="1"/>
              <a:t>P3</a:t>
            </a:r>
          </a:p>
        </p:txBody>
      </p:sp>
      <p:sp>
        <p:nvSpPr>
          <p:cNvPr id="309278" name="Oval 30"/>
          <p:cNvSpPr>
            <a:spLocks noChangeArrowheads="1"/>
          </p:cNvSpPr>
          <p:nvPr/>
        </p:nvSpPr>
        <p:spPr bwMode="auto">
          <a:xfrm>
            <a:off x="5600700" y="53340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i="1"/>
              <a:t>P5</a:t>
            </a:r>
          </a:p>
        </p:txBody>
      </p:sp>
      <p:sp>
        <p:nvSpPr>
          <p:cNvPr id="309279" name="Oval 31"/>
          <p:cNvSpPr>
            <a:spLocks noChangeArrowheads="1"/>
          </p:cNvSpPr>
          <p:nvPr/>
        </p:nvSpPr>
        <p:spPr bwMode="auto">
          <a:xfrm>
            <a:off x="5600700" y="3695700"/>
            <a:ext cx="533400" cy="533400"/>
          </a:xfrm>
          <a:prstGeom prst="ellipse">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i="1"/>
              <a:t>P1</a:t>
            </a:r>
          </a:p>
        </p:txBody>
      </p:sp>
      <p:sp>
        <p:nvSpPr>
          <p:cNvPr id="309280" name="Oval 32"/>
          <p:cNvSpPr>
            <a:spLocks noChangeArrowheads="1"/>
          </p:cNvSpPr>
          <p:nvPr/>
        </p:nvSpPr>
        <p:spPr bwMode="auto">
          <a:xfrm>
            <a:off x="7924800" y="3695700"/>
            <a:ext cx="533400" cy="533400"/>
          </a:xfrm>
          <a:prstGeom prst="ellipse">
            <a:avLst/>
          </a:prstGeom>
          <a:solidFill>
            <a:srgbClr val="B4B4B4"/>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i="1"/>
              <a:t>P4</a:t>
            </a:r>
          </a:p>
        </p:txBody>
      </p:sp>
      <p:grpSp>
        <p:nvGrpSpPr>
          <p:cNvPr id="11" name="Group 33"/>
          <p:cNvGrpSpPr>
            <a:grpSpLocks/>
          </p:cNvGrpSpPr>
          <p:nvPr/>
        </p:nvGrpSpPr>
        <p:grpSpPr bwMode="auto">
          <a:xfrm>
            <a:off x="3810000" y="2514600"/>
            <a:ext cx="4114800" cy="2819400"/>
            <a:chOff x="1632" y="1872"/>
            <a:chExt cx="2592" cy="1776"/>
          </a:xfrm>
        </p:grpSpPr>
        <p:cxnSp>
          <p:nvCxnSpPr>
            <p:cNvPr id="51266" name="AutoShape 34"/>
            <p:cNvCxnSpPr>
              <a:cxnSpLocks noChangeShapeType="1"/>
              <a:stCxn id="309277" idx="4"/>
              <a:endCxn id="309279" idx="0"/>
            </p:cNvCxnSpPr>
            <p:nvPr/>
          </p:nvCxnSpPr>
          <p:spPr bwMode="auto">
            <a:xfrm rot="5400000">
              <a:off x="2556" y="2244"/>
              <a:ext cx="744" cy="0"/>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cxnSp>
          <p:nvCxnSpPr>
            <p:cNvPr id="51267" name="AutoShape 35"/>
            <p:cNvCxnSpPr>
              <a:cxnSpLocks noChangeShapeType="1"/>
              <a:stCxn id="309276" idx="6"/>
              <a:endCxn id="309279" idx="2"/>
            </p:cNvCxnSpPr>
            <p:nvPr/>
          </p:nvCxnSpPr>
          <p:spPr bwMode="auto">
            <a:xfrm>
              <a:off x="1632" y="2784"/>
              <a:ext cx="1128" cy="0"/>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cxnSp>
          <p:nvCxnSpPr>
            <p:cNvPr id="51268" name="AutoShape 36"/>
            <p:cNvCxnSpPr>
              <a:cxnSpLocks noChangeShapeType="1"/>
              <a:stCxn id="309278" idx="0"/>
              <a:endCxn id="309279" idx="4"/>
            </p:cNvCxnSpPr>
            <p:nvPr/>
          </p:nvCxnSpPr>
          <p:spPr bwMode="auto">
            <a:xfrm rot="-5400000">
              <a:off x="2580" y="3300"/>
              <a:ext cx="696" cy="0"/>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cxnSp>
          <p:nvCxnSpPr>
            <p:cNvPr id="51269" name="AutoShape 37"/>
            <p:cNvCxnSpPr>
              <a:cxnSpLocks noChangeShapeType="1"/>
              <a:stCxn id="309280" idx="2"/>
              <a:endCxn id="309279" idx="6"/>
            </p:cNvCxnSpPr>
            <p:nvPr/>
          </p:nvCxnSpPr>
          <p:spPr bwMode="auto">
            <a:xfrm rot="10800000">
              <a:off x="3096" y="2784"/>
              <a:ext cx="1128" cy="0"/>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sp>
          <p:nvSpPr>
            <p:cNvPr id="51270" name="Rectangle 38"/>
            <p:cNvSpPr>
              <a:spLocks noChangeArrowheads="1"/>
            </p:cNvSpPr>
            <p:nvPr/>
          </p:nvSpPr>
          <p:spPr bwMode="auto">
            <a:xfrm>
              <a:off x="1812" y="2575"/>
              <a:ext cx="8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&lt;m, Ident.&gt;</a:t>
              </a:r>
            </a:p>
          </p:txBody>
        </p:sp>
        <p:sp>
          <p:nvSpPr>
            <p:cNvPr id="51271" name="Rectangle 39"/>
            <p:cNvSpPr>
              <a:spLocks noChangeArrowheads="1"/>
            </p:cNvSpPr>
            <p:nvPr/>
          </p:nvSpPr>
          <p:spPr bwMode="auto">
            <a:xfrm>
              <a:off x="3072" y="2560"/>
              <a:ext cx="8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&lt;m, Ident.&gt;</a:t>
              </a:r>
            </a:p>
          </p:txBody>
        </p:sp>
        <p:sp>
          <p:nvSpPr>
            <p:cNvPr id="51272" name="Rectangle 40"/>
            <p:cNvSpPr>
              <a:spLocks noChangeArrowheads="1"/>
            </p:cNvSpPr>
            <p:nvPr/>
          </p:nvSpPr>
          <p:spPr bwMode="auto">
            <a:xfrm>
              <a:off x="2052" y="2176"/>
              <a:ext cx="8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&lt;m, Ident.&gt;</a:t>
              </a:r>
            </a:p>
          </p:txBody>
        </p:sp>
        <p:sp>
          <p:nvSpPr>
            <p:cNvPr id="51273" name="Rectangle 41"/>
            <p:cNvSpPr>
              <a:spLocks noChangeArrowheads="1"/>
            </p:cNvSpPr>
            <p:nvPr/>
          </p:nvSpPr>
          <p:spPr bwMode="auto">
            <a:xfrm>
              <a:off x="2928" y="3184"/>
              <a:ext cx="8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&lt;m, Ident.&gt;</a:t>
              </a:r>
            </a:p>
          </p:txBody>
        </p:sp>
      </p:grpSp>
      <p:grpSp>
        <p:nvGrpSpPr>
          <p:cNvPr id="12" name="Group 47"/>
          <p:cNvGrpSpPr>
            <a:grpSpLocks/>
          </p:cNvGrpSpPr>
          <p:nvPr/>
        </p:nvGrpSpPr>
        <p:grpSpPr bwMode="auto">
          <a:xfrm>
            <a:off x="3810000" y="2514600"/>
            <a:ext cx="4114800" cy="2819400"/>
            <a:chOff x="-336" y="2640"/>
            <a:chExt cx="2592" cy="1776"/>
          </a:xfrm>
        </p:grpSpPr>
        <p:cxnSp>
          <p:nvCxnSpPr>
            <p:cNvPr id="51258" name="AutoShape 48"/>
            <p:cNvCxnSpPr>
              <a:cxnSpLocks noChangeShapeType="1"/>
            </p:cNvCxnSpPr>
            <p:nvPr/>
          </p:nvCxnSpPr>
          <p:spPr bwMode="auto">
            <a:xfrm rot="5400000">
              <a:off x="588" y="3012"/>
              <a:ext cx="744" cy="0"/>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cxnSp>
          <p:nvCxnSpPr>
            <p:cNvPr id="51259" name="AutoShape 49"/>
            <p:cNvCxnSpPr>
              <a:cxnSpLocks noChangeShapeType="1"/>
            </p:cNvCxnSpPr>
            <p:nvPr/>
          </p:nvCxnSpPr>
          <p:spPr bwMode="auto">
            <a:xfrm>
              <a:off x="-336" y="3552"/>
              <a:ext cx="1128" cy="0"/>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cxnSp>
          <p:nvCxnSpPr>
            <p:cNvPr id="51260" name="AutoShape 50"/>
            <p:cNvCxnSpPr>
              <a:cxnSpLocks noChangeShapeType="1"/>
            </p:cNvCxnSpPr>
            <p:nvPr/>
          </p:nvCxnSpPr>
          <p:spPr bwMode="auto">
            <a:xfrm rot="-5400000">
              <a:off x="612" y="4068"/>
              <a:ext cx="696" cy="0"/>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cxnSp>
          <p:nvCxnSpPr>
            <p:cNvPr id="51261" name="AutoShape 51"/>
            <p:cNvCxnSpPr>
              <a:cxnSpLocks noChangeShapeType="1"/>
            </p:cNvCxnSpPr>
            <p:nvPr/>
          </p:nvCxnSpPr>
          <p:spPr bwMode="auto">
            <a:xfrm rot="10800000">
              <a:off x="1128" y="3552"/>
              <a:ext cx="1128" cy="0"/>
            </a:xfrm>
            <a:prstGeom prst="straightConnector1">
              <a:avLst/>
            </a:prstGeom>
            <a:noFill/>
            <a:ln w="28575">
              <a:solidFill>
                <a:schemeClr val="tx1"/>
              </a:solidFill>
              <a:miter lim="800000"/>
              <a:headEnd type="triangle" w="sm" len="lg"/>
              <a:tailEnd type="none" w="sm" len="lg"/>
            </a:ln>
            <a:extLst>
              <a:ext uri="{909E8E84-426E-40DD-AFC4-6F175D3DCCD1}">
                <a14:hiddenFill xmlns:a14="http://schemas.microsoft.com/office/drawing/2010/main">
                  <a:noFill/>
                </a14:hiddenFill>
              </a:ext>
            </a:extLst>
          </p:spPr>
        </p:cxnSp>
        <p:sp>
          <p:nvSpPr>
            <p:cNvPr id="51262" name="Rectangle 52"/>
            <p:cNvSpPr>
              <a:spLocks noChangeArrowheads="1"/>
            </p:cNvSpPr>
            <p:nvPr/>
          </p:nvSpPr>
          <p:spPr bwMode="auto">
            <a:xfrm>
              <a:off x="-180" y="3343"/>
              <a:ext cx="9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&lt;Ident., SN&gt;</a:t>
              </a:r>
            </a:p>
          </p:txBody>
        </p:sp>
        <p:sp>
          <p:nvSpPr>
            <p:cNvPr id="51263" name="Rectangle 53"/>
            <p:cNvSpPr>
              <a:spLocks noChangeArrowheads="1"/>
            </p:cNvSpPr>
            <p:nvPr/>
          </p:nvSpPr>
          <p:spPr bwMode="auto">
            <a:xfrm>
              <a:off x="1104" y="3328"/>
              <a:ext cx="9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&lt;Ident., SN&gt;</a:t>
              </a:r>
            </a:p>
          </p:txBody>
        </p:sp>
        <p:sp>
          <p:nvSpPr>
            <p:cNvPr id="51264" name="Rectangle 54"/>
            <p:cNvSpPr>
              <a:spLocks noChangeArrowheads="1"/>
            </p:cNvSpPr>
            <p:nvPr/>
          </p:nvSpPr>
          <p:spPr bwMode="auto">
            <a:xfrm>
              <a:off x="0" y="2944"/>
              <a:ext cx="9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&lt;Ident., SN&gt;</a:t>
              </a:r>
            </a:p>
          </p:txBody>
        </p:sp>
        <p:sp>
          <p:nvSpPr>
            <p:cNvPr id="51265" name="Rectangle 55"/>
            <p:cNvSpPr>
              <a:spLocks noChangeArrowheads="1"/>
            </p:cNvSpPr>
            <p:nvPr/>
          </p:nvSpPr>
          <p:spPr bwMode="auto">
            <a:xfrm>
              <a:off x="960" y="3952"/>
              <a:ext cx="9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&lt;Ident., SN&gt;</a:t>
              </a:r>
            </a:p>
          </p:txBody>
        </p:sp>
      </p:grpSp>
      <p:grpSp>
        <p:nvGrpSpPr>
          <p:cNvPr id="13" name="Group 56"/>
          <p:cNvGrpSpPr>
            <a:grpSpLocks/>
          </p:cNvGrpSpPr>
          <p:nvPr/>
        </p:nvGrpSpPr>
        <p:grpSpPr bwMode="auto">
          <a:xfrm>
            <a:off x="2286000" y="2057401"/>
            <a:ext cx="3252788" cy="442913"/>
            <a:chOff x="384" y="2304"/>
            <a:chExt cx="2049" cy="230"/>
          </a:xfrm>
        </p:grpSpPr>
        <p:sp>
          <p:nvSpPr>
            <p:cNvPr id="51254" name="Rectangle 57"/>
            <p:cNvSpPr>
              <a:spLocks noChangeArrowheads="1"/>
            </p:cNvSpPr>
            <p:nvPr/>
          </p:nvSpPr>
          <p:spPr bwMode="auto">
            <a:xfrm>
              <a:off x="384" y="2312"/>
              <a:ext cx="2049"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P</a:t>
              </a:r>
              <a:r>
                <a:rPr lang="en-US" altLang="en-US" sz="2200" b="1" baseline="-25000"/>
                <a:t>g</a:t>
              </a:r>
              <a:r>
                <a:rPr lang="en-US" altLang="en-US" sz="2200" b="1"/>
                <a:t>   = MAX(A</a:t>
              </a:r>
              <a:r>
                <a:rPr lang="en-US" altLang="en-US" sz="2200" b="1" baseline="-25000"/>
                <a:t>g</a:t>
              </a:r>
              <a:r>
                <a:rPr lang="en-US" altLang="en-US" sz="2200" b="1"/>
                <a:t>,  P</a:t>
              </a:r>
              <a:r>
                <a:rPr lang="en-US" altLang="en-US" sz="2200" b="1" baseline="-25000"/>
                <a:t>g   </a:t>
              </a:r>
              <a:r>
                <a:rPr lang="en-US" altLang="en-US" sz="2200" b="1"/>
                <a:t>) + 1</a:t>
              </a:r>
              <a:endParaRPr lang="en-US" altLang="en-US" sz="2200" b="1" baseline="-25000"/>
            </a:p>
          </p:txBody>
        </p:sp>
        <p:sp>
          <p:nvSpPr>
            <p:cNvPr id="51255" name="Rectangle 58"/>
            <p:cNvSpPr>
              <a:spLocks noChangeArrowheads="1"/>
            </p:cNvSpPr>
            <p:nvPr/>
          </p:nvSpPr>
          <p:spPr bwMode="auto">
            <a:xfrm>
              <a:off x="512" y="2304"/>
              <a:ext cx="25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p3</a:t>
              </a:r>
            </a:p>
          </p:txBody>
        </p:sp>
        <p:sp>
          <p:nvSpPr>
            <p:cNvPr id="51256" name="Rectangle 59"/>
            <p:cNvSpPr>
              <a:spLocks noChangeArrowheads="1"/>
            </p:cNvSpPr>
            <p:nvPr/>
          </p:nvSpPr>
          <p:spPr bwMode="auto">
            <a:xfrm>
              <a:off x="1424" y="2304"/>
              <a:ext cx="25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p3</a:t>
              </a:r>
            </a:p>
          </p:txBody>
        </p:sp>
        <p:sp>
          <p:nvSpPr>
            <p:cNvPr id="51257" name="Rectangle 60"/>
            <p:cNvSpPr>
              <a:spLocks noChangeArrowheads="1"/>
            </p:cNvSpPr>
            <p:nvPr/>
          </p:nvSpPr>
          <p:spPr bwMode="auto">
            <a:xfrm>
              <a:off x="1776" y="2304"/>
              <a:ext cx="25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p3</a:t>
              </a:r>
            </a:p>
          </p:txBody>
        </p:sp>
      </p:grpSp>
      <p:grpSp>
        <p:nvGrpSpPr>
          <p:cNvPr id="14" name="Group 61"/>
          <p:cNvGrpSpPr>
            <a:grpSpLocks/>
          </p:cNvGrpSpPr>
          <p:nvPr/>
        </p:nvGrpSpPr>
        <p:grpSpPr bwMode="auto">
          <a:xfrm>
            <a:off x="2286000" y="4343400"/>
            <a:ext cx="7824788" cy="1430338"/>
            <a:chOff x="672" y="3024"/>
            <a:chExt cx="4929" cy="901"/>
          </a:xfrm>
        </p:grpSpPr>
        <p:grpSp>
          <p:nvGrpSpPr>
            <p:cNvPr id="51239" name="Group 62"/>
            <p:cNvGrpSpPr>
              <a:grpSpLocks/>
            </p:cNvGrpSpPr>
            <p:nvPr/>
          </p:nvGrpSpPr>
          <p:grpSpPr bwMode="auto">
            <a:xfrm>
              <a:off x="672" y="3024"/>
              <a:ext cx="2049" cy="277"/>
              <a:chOff x="384" y="2304"/>
              <a:chExt cx="2049" cy="277"/>
            </a:xfrm>
          </p:grpSpPr>
          <p:sp>
            <p:nvSpPr>
              <p:cNvPr id="51250" name="Rectangle 63"/>
              <p:cNvSpPr>
                <a:spLocks noChangeArrowheads="1"/>
              </p:cNvSpPr>
              <p:nvPr/>
            </p:nvSpPr>
            <p:spPr bwMode="auto">
              <a:xfrm>
                <a:off x="384" y="2312"/>
                <a:ext cx="20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P</a:t>
                </a:r>
                <a:r>
                  <a:rPr lang="en-US" altLang="en-US" sz="2200" b="1" baseline="-25000"/>
                  <a:t>g</a:t>
                </a:r>
                <a:r>
                  <a:rPr lang="en-US" altLang="en-US" sz="2200" b="1"/>
                  <a:t>   = MAX(A</a:t>
                </a:r>
                <a:r>
                  <a:rPr lang="en-US" altLang="en-US" sz="2200" b="1" baseline="-25000"/>
                  <a:t>g</a:t>
                </a:r>
                <a:r>
                  <a:rPr lang="en-US" altLang="en-US" sz="2200" b="1"/>
                  <a:t>,  P</a:t>
                </a:r>
                <a:r>
                  <a:rPr lang="en-US" altLang="en-US" sz="2200" b="1" baseline="-25000"/>
                  <a:t>g   </a:t>
                </a:r>
                <a:r>
                  <a:rPr lang="en-US" altLang="en-US" sz="2200" b="1"/>
                  <a:t>) + 1</a:t>
                </a:r>
                <a:endParaRPr lang="en-US" altLang="en-US" sz="2200" b="1" baseline="-25000"/>
              </a:p>
            </p:txBody>
          </p:sp>
          <p:sp>
            <p:nvSpPr>
              <p:cNvPr id="51251" name="Rectangle 64"/>
              <p:cNvSpPr>
                <a:spLocks noChangeArrowheads="1"/>
              </p:cNvSpPr>
              <p:nvPr/>
            </p:nvSpPr>
            <p:spPr bwMode="auto">
              <a:xfrm>
                <a:off x="512" y="2304"/>
                <a:ext cx="2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p2</a:t>
                </a:r>
              </a:p>
            </p:txBody>
          </p:sp>
          <p:sp>
            <p:nvSpPr>
              <p:cNvPr id="51252" name="Rectangle 65"/>
              <p:cNvSpPr>
                <a:spLocks noChangeArrowheads="1"/>
              </p:cNvSpPr>
              <p:nvPr/>
            </p:nvSpPr>
            <p:spPr bwMode="auto">
              <a:xfrm>
                <a:off x="1424" y="2304"/>
                <a:ext cx="2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p2</a:t>
                </a:r>
              </a:p>
            </p:txBody>
          </p:sp>
          <p:sp>
            <p:nvSpPr>
              <p:cNvPr id="51253" name="Rectangle 66"/>
              <p:cNvSpPr>
                <a:spLocks noChangeArrowheads="1"/>
              </p:cNvSpPr>
              <p:nvPr/>
            </p:nvSpPr>
            <p:spPr bwMode="auto">
              <a:xfrm>
                <a:off x="1776" y="2304"/>
                <a:ext cx="2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p2</a:t>
                </a:r>
              </a:p>
            </p:txBody>
          </p:sp>
        </p:grpSp>
        <p:grpSp>
          <p:nvGrpSpPr>
            <p:cNvPr id="51240" name="Group 67"/>
            <p:cNvGrpSpPr>
              <a:grpSpLocks/>
            </p:cNvGrpSpPr>
            <p:nvPr/>
          </p:nvGrpSpPr>
          <p:grpSpPr bwMode="auto">
            <a:xfrm>
              <a:off x="3168" y="3648"/>
              <a:ext cx="2049" cy="277"/>
              <a:chOff x="384" y="2304"/>
              <a:chExt cx="2049" cy="277"/>
            </a:xfrm>
          </p:grpSpPr>
          <p:sp>
            <p:nvSpPr>
              <p:cNvPr id="51246" name="Rectangle 68"/>
              <p:cNvSpPr>
                <a:spLocks noChangeArrowheads="1"/>
              </p:cNvSpPr>
              <p:nvPr/>
            </p:nvSpPr>
            <p:spPr bwMode="auto">
              <a:xfrm>
                <a:off x="384" y="2312"/>
                <a:ext cx="20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P</a:t>
                </a:r>
                <a:r>
                  <a:rPr lang="en-US" altLang="en-US" sz="2200" b="1" baseline="-25000"/>
                  <a:t>g</a:t>
                </a:r>
                <a:r>
                  <a:rPr lang="en-US" altLang="en-US" sz="2200" b="1"/>
                  <a:t>   = MAX(A</a:t>
                </a:r>
                <a:r>
                  <a:rPr lang="en-US" altLang="en-US" sz="2200" b="1" baseline="-25000"/>
                  <a:t>g</a:t>
                </a:r>
                <a:r>
                  <a:rPr lang="en-US" altLang="en-US" sz="2200" b="1"/>
                  <a:t>,  P</a:t>
                </a:r>
                <a:r>
                  <a:rPr lang="en-US" altLang="en-US" sz="2200" b="1" baseline="-25000"/>
                  <a:t>g   </a:t>
                </a:r>
                <a:r>
                  <a:rPr lang="en-US" altLang="en-US" sz="2200" b="1"/>
                  <a:t>) + 1</a:t>
                </a:r>
                <a:endParaRPr lang="en-US" altLang="en-US" sz="2200" b="1" baseline="-25000"/>
              </a:p>
            </p:txBody>
          </p:sp>
          <p:sp>
            <p:nvSpPr>
              <p:cNvPr id="51247" name="Rectangle 69"/>
              <p:cNvSpPr>
                <a:spLocks noChangeArrowheads="1"/>
              </p:cNvSpPr>
              <p:nvPr/>
            </p:nvSpPr>
            <p:spPr bwMode="auto">
              <a:xfrm>
                <a:off x="512" y="2304"/>
                <a:ext cx="2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p5</a:t>
                </a:r>
              </a:p>
            </p:txBody>
          </p:sp>
          <p:sp>
            <p:nvSpPr>
              <p:cNvPr id="51248" name="Rectangle 70"/>
              <p:cNvSpPr>
                <a:spLocks noChangeArrowheads="1"/>
              </p:cNvSpPr>
              <p:nvPr/>
            </p:nvSpPr>
            <p:spPr bwMode="auto">
              <a:xfrm>
                <a:off x="1424" y="2304"/>
                <a:ext cx="2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p5</a:t>
                </a:r>
              </a:p>
            </p:txBody>
          </p:sp>
          <p:sp>
            <p:nvSpPr>
              <p:cNvPr id="51249" name="Rectangle 71"/>
              <p:cNvSpPr>
                <a:spLocks noChangeArrowheads="1"/>
              </p:cNvSpPr>
              <p:nvPr/>
            </p:nvSpPr>
            <p:spPr bwMode="auto">
              <a:xfrm>
                <a:off x="1776" y="2304"/>
                <a:ext cx="2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p5</a:t>
                </a:r>
              </a:p>
            </p:txBody>
          </p:sp>
        </p:grpSp>
        <p:grpSp>
          <p:nvGrpSpPr>
            <p:cNvPr id="51241" name="Group 72"/>
            <p:cNvGrpSpPr>
              <a:grpSpLocks/>
            </p:cNvGrpSpPr>
            <p:nvPr/>
          </p:nvGrpSpPr>
          <p:grpSpPr bwMode="auto">
            <a:xfrm>
              <a:off x="3552" y="3024"/>
              <a:ext cx="2049" cy="277"/>
              <a:chOff x="384" y="2304"/>
              <a:chExt cx="2049" cy="277"/>
            </a:xfrm>
          </p:grpSpPr>
          <p:sp>
            <p:nvSpPr>
              <p:cNvPr id="51242" name="Rectangle 73"/>
              <p:cNvSpPr>
                <a:spLocks noChangeArrowheads="1"/>
              </p:cNvSpPr>
              <p:nvPr/>
            </p:nvSpPr>
            <p:spPr bwMode="auto">
              <a:xfrm>
                <a:off x="384" y="2312"/>
                <a:ext cx="20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P</a:t>
                </a:r>
                <a:r>
                  <a:rPr lang="en-US" altLang="en-US" sz="2200" b="1" baseline="-25000"/>
                  <a:t>g</a:t>
                </a:r>
                <a:r>
                  <a:rPr lang="en-US" altLang="en-US" sz="2200" b="1"/>
                  <a:t>   = MAX(A</a:t>
                </a:r>
                <a:r>
                  <a:rPr lang="en-US" altLang="en-US" sz="2200" b="1" baseline="-25000"/>
                  <a:t>g</a:t>
                </a:r>
                <a:r>
                  <a:rPr lang="en-US" altLang="en-US" sz="2200" b="1"/>
                  <a:t>,  P</a:t>
                </a:r>
                <a:r>
                  <a:rPr lang="en-US" altLang="en-US" sz="2200" b="1" baseline="-25000"/>
                  <a:t>g   </a:t>
                </a:r>
                <a:r>
                  <a:rPr lang="en-US" altLang="en-US" sz="2200" b="1"/>
                  <a:t>) + 1</a:t>
                </a:r>
                <a:endParaRPr lang="en-US" altLang="en-US" sz="2200" b="1" baseline="-25000"/>
              </a:p>
            </p:txBody>
          </p:sp>
          <p:sp>
            <p:nvSpPr>
              <p:cNvPr id="51243" name="Rectangle 74"/>
              <p:cNvSpPr>
                <a:spLocks noChangeArrowheads="1"/>
              </p:cNvSpPr>
              <p:nvPr/>
            </p:nvSpPr>
            <p:spPr bwMode="auto">
              <a:xfrm>
                <a:off x="512" y="2304"/>
                <a:ext cx="2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p4</a:t>
                </a:r>
              </a:p>
            </p:txBody>
          </p:sp>
          <p:sp>
            <p:nvSpPr>
              <p:cNvPr id="51244" name="Rectangle 75"/>
              <p:cNvSpPr>
                <a:spLocks noChangeArrowheads="1"/>
              </p:cNvSpPr>
              <p:nvPr/>
            </p:nvSpPr>
            <p:spPr bwMode="auto">
              <a:xfrm>
                <a:off x="1424" y="2304"/>
                <a:ext cx="2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p4</a:t>
                </a:r>
              </a:p>
            </p:txBody>
          </p:sp>
          <p:sp>
            <p:nvSpPr>
              <p:cNvPr id="51245" name="Rectangle 76"/>
              <p:cNvSpPr>
                <a:spLocks noChangeArrowheads="1"/>
              </p:cNvSpPr>
              <p:nvPr/>
            </p:nvSpPr>
            <p:spPr bwMode="auto">
              <a:xfrm>
                <a:off x="1776" y="2304"/>
                <a:ext cx="2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p4</a:t>
                </a:r>
              </a:p>
            </p:txBody>
          </p:sp>
        </p:grpSp>
      </p:grpSp>
      <p:grpSp>
        <p:nvGrpSpPr>
          <p:cNvPr id="18" name="Group 77"/>
          <p:cNvGrpSpPr>
            <a:grpSpLocks/>
          </p:cNvGrpSpPr>
          <p:nvPr/>
        </p:nvGrpSpPr>
        <p:grpSpPr bwMode="auto">
          <a:xfrm>
            <a:off x="4800601" y="4192588"/>
            <a:ext cx="2663825" cy="455612"/>
            <a:chOff x="192" y="2102"/>
            <a:chExt cx="1678" cy="287"/>
          </a:xfrm>
        </p:grpSpPr>
        <p:sp>
          <p:nvSpPr>
            <p:cNvPr id="51237" name="Rectangle 78"/>
            <p:cNvSpPr>
              <a:spLocks noChangeArrowheads="1"/>
            </p:cNvSpPr>
            <p:nvPr/>
          </p:nvSpPr>
          <p:spPr bwMode="auto">
            <a:xfrm>
              <a:off x="192" y="2120"/>
              <a:ext cx="16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chemeClr val="folHlink"/>
                  </a:solidFill>
                </a:rPr>
                <a:t>SN = MAX</a:t>
              </a:r>
              <a:r>
                <a:rPr lang="en-US" altLang="en-US" sz="2200" b="1" baseline="-25000">
                  <a:solidFill>
                    <a:schemeClr val="folHlink"/>
                  </a:solidFill>
                </a:rPr>
                <a:t>i=1,..,5</a:t>
              </a:r>
              <a:r>
                <a:rPr lang="en-US" altLang="en-US" sz="2200" b="1">
                  <a:solidFill>
                    <a:schemeClr val="folHlink"/>
                  </a:solidFill>
                </a:rPr>
                <a:t>(P</a:t>
              </a:r>
              <a:r>
                <a:rPr lang="en-US" altLang="en-US" sz="2200" b="1" baseline="-25000">
                  <a:solidFill>
                    <a:schemeClr val="folHlink"/>
                  </a:solidFill>
                </a:rPr>
                <a:t>g</a:t>
              </a:r>
              <a:r>
                <a:rPr lang="en-US" altLang="en-US" sz="2200" b="1">
                  <a:solidFill>
                    <a:schemeClr val="folHlink"/>
                  </a:solidFill>
                </a:rPr>
                <a:t> )</a:t>
              </a:r>
              <a:endParaRPr lang="en-US" altLang="en-US" sz="2200" b="1" baseline="-25000">
                <a:solidFill>
                  <a:schemeClr val="folHlink"/>
                </a:solidFill>
              </a:endParaRPr>
            </a:p>
          </p:txBody>
        </p:sp>
        <p:sp>
          <p:nvSpPr>
            <p:cNvPr id="51238" name="Rectangle 79"/>
            <p:cNvSpPr>
              <a:spLocks noChangeArrowheads="1"/>
            </p:cNvSpPr>
            <p:nvPr/>
          </p:nvSpPr>
          <p:spPr bwMode="auto">
            <a:xfrm>
              <a:off x="1554" y="2102"/>
              <a:ext cx="22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solidFill>
                    <a:schemeClr val="folHlink"/>
                  </a:solidFill>
                </a:rPr>
                <a:t>pi</a:t>
              </a:r>
            </a:p>
          </p:txBody>
        </p:sp>
      </p:grpSp>
      <p:grpSp>
        <p:nvGrpSpPr>
          <p:cNvPr id="19" name="Group 80"/>
          <p:cNvGrpSpPr>
            <a:grpSpLocks/>
          </p:cNvGrpSpPr>
          <p:nvPr/>
        </p:nvGrpSpPr>
        <p:grpSpPr bwMode="auto">
          <a:xfrm>
            <a:off x="2590801" y="1919288"/>
            <a:ext cx="7002463" cy="3948112"/>
            <a:chOff x="672" y="1152"/>
            <a:chExt cx="4411" cy="2487"/>
          </a:xfrm>
        </p:grpSpPr>
        <p:grpSp>
          <p:nvGrpSpPr>
            <p:cNvPr id="51222" name="Group 81"/>
            <p:cNvGrpSpPr>
              <a:grpSpLocks/>
            </p:cNvGrpSpPr>
            <p:nvPr/>
          </p:nvGrpSpPr>
          <p:grpSpPr bwMode="auto">
            <a:xfrm>
              <a:off x="1680" y="1152"/>
              <a:ext cx="859" cy="279"/>
              <a:chOff x="0" y="1776"/>
              <a:chExt cx="859" cy="279"/>
            </a:xfrm>
          </p:grpSpPr>
          <p:sp>
            <p:nvSpPr>
              <p:cNvPr id="51235" name="Rectangle 82"/>
              <p:cNvSpPr>
                <a:spLocks noChangeArrowheads="1"/>
              </p:cNvSpPr>
              <p:nvPr/>
            </p:nvSpPr>
            <p:spPr bwMode="auto">
              <a:xfrm>
                <a:off x="0" y="1786"/>
                <a:ext cx="85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A</a:t>
                </a:r>
                <a:r>
                  <a:rPr lang="en-US" altLang="en-US" sz="2200" b="1" baseline="-25000"/>
                  <a:t>g</a:t>
                </a:r>
                <a:r>
                  <a:rPr lang="en-US" altLang="en-US" sz="2200" b="1"/>
                  <a:t>   = SN</a:t>
                </a:r>
                <a:endParaRPr lang="en-US" altLang="en-US" sz="2200" b="1" baseline="-25000"/>
              </a:p>
            </p:txBody>
          </p:sp>
          <p:sp>
            <p:nvSpPr>
              <p:cNvPr id="51236" name="Rectangle 83"/>
              <p:cNvSpPr>
                <a:spLocks noChangeArrowheads="1"/>
              </p:cNvSpPr>
              <p:nvPr/>
            </p:nvSpPr>
            <p:spPr bwMode="auto">
              <a:xfrm>
                <a:off x="128" y="1776"/>
                <a:ext cx="25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p3</a:t>
                </a:r>
              </a:p>
            </p:txBody>
          </p:sp>
        </p:grpSp>
        <p:grpSp>
          <p:nvGrpSpPr>
            <p:cNvPr id="51223" name="Group 84"/>
            <p:cNvGrpSpPr>
              <a:grpSpLocks/>
            </p:cNvGrpSpPr>
            <p:nvPr/>
          </p:nvGrpSpPr>
          <p:grpSpPr bwMode="auto">
            <a:xfrm>
              <a:off x="4224" y="2592"/>
              <a:ext cx="859" cy="279"/>
              <a:chOff x="0" y="1776"/>
              <a:chExt cx="859" cy="279"/>
            </a:xfrm>
          </p:grpSpPr>
          <p:sp>
            <p:nvSpPr>
              <p:cNvPr id="51233" name="Rectangle 85"/>
              <p:cNvSpPr>
                <a:spLocks noChangeArrowheads="1"/>
              </p:cNvSpPr>
              <p:nvPr/>
            </p:nvSpPr>
            <p:spPr bwMode="auto">
              <a:xfrm>
                <a:off x="0" y="1786"/>
                <a:ext cx="85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A</a:t>
                </a:r>
                <a:r>
                  <a:rPr lang="en-US" altLang="en-US" sz="2200" b="1" baseline="-25000"/>
                  <a:t>g</a:t>
                </a:r>
                <a:r>
                  <a:rPr lang="en-US" altLang="en-US" sz="2200" b="1"/>
                  <a:t>   = SN</a:t>
                </a:r>
                <a:endParaRPr lang="en-US" altLang="en-US" sz="2200" b="1" baseline="-25000"/>
              </a:p>
            </p:txBody>
          </p:sp>
          <p:sp>
            <p:nvSpPr>
              <p:cNvPr id="51234" name="Rectangle 86"/>
              <p:cNvSpPr>
                <a:spLocks noChangeArrowheads="1"/>
              </p:cNvSpPr>
              <p:nvPr/>
            </p:nvSpPr>
            <p:spPr bwMode="auto">
              <a:xfrm>
                <a:off x="128" y="1776"/>
                <a:ext cx="25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p4</a:t>
                </a:r>
              </a:p>
            </p:txBody>
          </p:sp>
        </p:grpSp>
        <p:grpSp>
          <p:nvGrpSpPr>
            <p:cNvPr id="51224" name="Group 87"/>
            <p:cNvGrpSpPr>
              <a:grpSpLocks/>
            </p:cNvGrpSpPr>
            <p:nvPr/>
          </p:nvGrpSpPr>
          <p:grpSpPr bwMode="auto">
            <a:xfrm>
              <a:off x="1680" y="3360"/>
              <a:ext cx="859" cy="279"/>
              <a:chOff x="0" y="1776"/>
              <a:chExt cx="859" cy="279"/>
            </a:xfrm>
          </p:grpSpPr>
          <p:sp>
            <p:nvSpPr>
              <p:cNvPr id="51231" name="Rectangle 88"/>
              <p:cNvSpPr>
                <a:spLocks noChangeArrowheads="1"/>
              </p:cNvSpPr>
              <p:nvPr/>
            </p:nvSpPr>
            <p:spPr bwMode="auto">
              <a:xfrm>
                <a:off x="0" y="1786"/>
                <a:ext cx="85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A</a:t>
                </a:r>
                <a:r>
                  <a:rPr lang="en-US" altLang="en-US" sz="2200" b="1" baseline="-25000"/>
                  <a:t>g</a:t>
                </a:r>
                <a:r>
                  <a:rPr lang="en-US" altLang="en-US" sz="2200" b="1"/>
                  <a:t>   = SN</a:t>
                </a:r>
                <a:endParaRPr lang="en-US" altLang="en-US" sz="2200" b="1" baseline="-25000"/>
              </a:p>
            </p:txBody>
          </p:sp>
          <p:sp>
            <p:nvSpPr>
              <p:cNvPr id="51232" name="Rectangle 89"/>
              <p:cNvSpPr>
                <a:spLocks noChangeArrowheads="1"/>
              </p:cNvSpPr>
              <p:nvPr/>
            </p:nvSpPr>
            <p:spPr bwMode="auto">
              <a:xfrm>
                <a:off x="128" y="1776"/>
                <a:ext cx="25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p5</a:t>
                </a:r>
              </a:p>
            </p:txBody>
          </p:sp>
        </p:grpSp>
        <p:grpSp>
          <p:nvGrpSpPr>
            <p:cNvPr id="51225" name="Group 90"/>
            <p:cNvGrpSpPr>
              <a:grpSpLocks/>
            </p:cNvGrpSpPr>
            <p:nvPr/>
          </p:nvGrpSpPr>
          <p:grpSpPr bwMode="auto">
            <a:xfrm>
              <a:off x="672" y="2064"/>
              <a:ext cx="859" cy="279"/>
              <a:chOff x="0" y="1776"/>
              <a:chExt cx="859" cy="279"/>
            </a:xfrm>
          </p:grpSpPr>
          <p:sp>
            <p:nvSpPr>
              <p:cNvPr id="51229" name="Rectangle 91"/>
              <p:cNvSpPr>
                <a:spLocks noChangeArrowheads="1"/>
              </p:cNvSpPr>
              <p:nvPr/>
            </p:nvSpPr>
            <p:spPr bwMode="auto">
              <a:xfrm>
                <a:off x="0" y="1786"/>
                <a:ext cx="85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A</a:t>
                </a:r>
                <a:r>
                  <a:rPr lang="en-US" altLang="en-US" sz="2200" b="1" baseline="-25000"/>
                  <a:t>g</a:t>
                </a:r>
                <a:r>
                  <a:rPr lang="en-US" altLang="en-US" sz="2200" b="1"/>
                  <a:t>   = SN</a:t>
                </a:r>
                <a:endParaRPr lang="en-US" altLang="en-US" sz="2200" b="1" baseline="-25000"/>
              </a:p>
            </p:txBody>
          </p:sp>
          <p:sp>
            <p:nvSpPr>
              <p:cNvPr id="51230" name="Rectangle 92"/>
              <p:cNvSpPr>
                <a:spLocks noChangeArrowheads="1"/>
              </p:cNvSpPr>
              <p:nvPr/>
            </p:nvSpPr>
            <p:spPr bwMode="auto">
              <a:xfrm>
                <a:off x="128" y="1776"/>
                <a:ext cx="25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p2</a:t>
                </a:r>
              </a:p>
            </p:txBody>
          </p:sp>
        </p:grpSp>
        <p:grpSp>
          <p:nvGrpSpPr>
            <p:cNvPr id="51226" name="Group 93"/>
            <p:cNvGrpSpPr>
              <a:grpSpLocks/>
            </p:cNvGrpSpPr>
            <p:nvPr/>
          </p:nvGrpSpPr>
          <p:grpSpPr bwMode="auto">
            <a:xfrm>
              <a:off x="2400" y="2640"/>
              <a:ext cx="859" cy="279"/>
              <a:chOff x="0" y="1776"/>
              <a:chExt cx="859" cy="279"/>
            </a:xfrm>
          </p:grpSpPr>
          <p:sp>
            <p:nvSpPr>
              <p:cNvPr id="51227" name="Rectangle 94"/>
              <p:cNvSpPr>
                <a:spLocks noChangeArrowheads="1"/>
              </p:cNvSpPr>
              <p:nvPr/>
            </p:nvSpPr>
            <p:spPr bwMode="auto">
              <a:xfrm>
                <a:off x="0" y="1786"/>
                <a:ext cx="85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A</a:t>
                </a:r>
                <a:r>
                  <a:rPr lang="en-US" altLang="en-US" sz="2200" b="1" baseline="-25000"/>
                  <a:t>g</a:t>
                </a:r>
                <a:r>
                  <a:rPr lang="en-US" altLang="en-US" sz="2200" b="1"/>
                  <a:t>   = SN</a:t>
                </a:r>
                <a:endParaRPr lang="en-US" altLang="en-US" sz="2200" b="1" baseline="-25000"/>
              </a:p>
            </p:txBody>
          </p:sp>
          <p:sp>
            <p:nvSpPr>
              <p:cNvPr id="51228" name="Rectangle 95"/>
              <p:cNvSpPr>
                <a:spLocks noChangeArrowheads="1"/>
              </p:cNvSpPr>
              <p:nvPr/>
            </p:nvSpPr>
            <p:spPr bwMode="auto">
              <a:xfrm>
                <a:off x="128" y="1776"/>
                <a:ext cx="25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p1</a:t>
                </a:r>
              </a:p>
            </p:txBody>
          </p:sp>
        </p:grpSp>
      </p:grpSp>
      <p:sp>
        <p:nvSpPr>
          <p:cNvPr id="309345" name="AutoShape 97">
            <a:hlinkClick r:id="rId3" action="ppaction://hlinksldjump" highlightClick="1"/>
          </p:cNvPr>
          <p:cNvSpPr>
            <a:spLocks noChangeArrowheads="1"/>
          </p:cNvSpPr>
          <p:nvPr/>
        </p:nvSpPr>
        <p:spPr bwMode="auto">
          <a:xfrm>
            <a:off x="9220200" y="609600"/>
            <a:ext cx="838200" cy="304800"/>
          </a:xfrm>
          <a:prstGeom prst="actionButtonHome">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fr-FR" altLang="en-US">
              <a:solidFill>
                <a:schemeClr val="hlink"/>
              </a:solidFill>
            </a:endParaRPr>
          </a:p>
        </p:txBody>
      </p:sp>
    </p:spTree>
    <p:extLst>
      <p:ext uri="{BB962C8B-B14F-4D97-AF65-F5344CB8AC3E}">
        <p14:creationId xmlns:p14="http://schemas.microsoft.com/office/powerpoint/2010/main" val="22673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09277"/>
                                        </p:tgtEl>
                                        <p:attrNameLst>
                                          <p:attrName>style.visibility</p:attrName>
                                        </p:attrNameLst>
                                      </p:cBhvr>
                                      <p:to>
                                        <p:strVal val="visible"/>
                                      </p:to>
                                    </p:set>
                                    <p:animEffect transition="in" filter="box(out)">
                                      <p:cBhvr>
                                        <p:cTn id="7" dur="500"/>
                                        <p:tgtEl>
                                          <p:spTgt spid="309277"/>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309280"/>
                                        </p:tgtEl>
                                        <p:attrNameLst>
                                          <p:attrName>style.visibility</p:attrName>
                                        </p:attrNameLst>
                                      </p:cBhvr>
                                      <p:to>
                                        <p:strVal val="visible"/>
                                      </p:to>
                                    </p:set>
                                    <p:animEffect transition="in" filter="box(out)">
                                      <p:cBhvr>
                                        <p:cTn id="11" dur="500"/>
                                        <p:tgtEl>
                                          <p:spTgt spid="309280"/>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309278"/>
                                        </p:tgtEl>
                                        <p:attrNameLst>
                                          <p:attrName>style.visibility</p:attrName>
                                        </p:attrNameLst>
                                      </p:cBhvr>
                                      <p:to>
                                        <p:strVal val="visible"/>
                                      </p:to>
                                    </p:set>
                                    <p:animEffect transition="in" filter="box(out)">
                                      <p:cBhvr>
                                        <p:cTn id="15" dur="500"/>
                                        <p:tgtEl>
                                          <p:spTgt spid="309278"/>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309276"/>
                                        </p:tgtEl>
                                        <p:attrNameLst>
                                          <p:attrName>style.visibility</p:attrName>
                                        </p:attrNameLst>
                                      </p:cBhvr>
                                      <p:to>
                                        <p:strVal val="visible"/>
                                      </p:to>
                                    </p:set>
                                    <p:animEffect transition="in" filter="box(out)">
                                      <p:cBhvr>
                                        <p:cTn id="19" dur="500"/>
                                        <p:tgtEl>
                                          <p:spTgt spid="309276"/>
                                        </p:tgtEl>
                                      </p:cBhvr>
                                    </p:animEffect>
                                  </p:childTnLst>
                                </p:cTn>
                              </p:par>
                            </p:childTnLst>
                          </p:cTn>
                        </p:par>
                        <p:par>
                          <p:cTn id="20" fill="hold" nodeType="afterGroup">
                            <p:stCondLst>
                              <p:cond delay="2000"/>
                            </p:stCondLst>
                            <p:childTnLst>
                              <p:par>
                                <p:cTn id="21" presetID="4" presetClass="entr" presetSubtype="32" fill="hold" grpId="0" nodeType="afterEffect">
                                  <p:stCondLst>
                                    <p:cond delay="0"/>
                                  </p:stCondLst>
                                  <p:childTnLst>
                                    <p:set>
                                      <p:cBhvr>
                                        <p:cTn id="22" dur="1" fill="hold">
                                          <p:stCondLst>
                                            <p:cond delay="0"/>
                                          </p:stCondLst>
                                        </p:cTn>
                                        <p:tgtEl>
                                          <p:spTgt spid="309279"/>
                                        </p:tgtEl>
                                        <p:attrNameLst>
                                          <p:attrName>style.visibility</p:attrName>
                                        </p:attrNameLst>
                                      </p:cBhvr>
                                      <p:to>
                                        <p:strVal val="visible"/>
                                      </p:to>
                                    </p:set>
                                    <p:animEffect transition="in" filter="box(out)">
                                      <p:cBhvr>
                                        <p:cTn id="23" dur="500"/>
                                        <p:tgtEl>
                                          <p:spTgt spid="3092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9290"/>
                                        </p:tgtEl>
                                        <p:attrNameLst>
                                          <p:attrName>style.visibility</p:attrName>
                                        </p:attrNameLst>
                                      </p:cBhvr>
                                      <p:to>
                                        <p:strVal val="visible"/>
                                      </p:to>
                                    </p:set>
                                    <p:animEffect transition="in" filter="wipe(left)">
                                      <p:cBhvr>
                                        <p:cTn id="28" dur="500"/>
                                        <p:tgtEl>
                                          <p:spTgt spid="30929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ox(out)">
                                      <p:cBhvr>
                                        <p:cTn id="33"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309291"/>
                                        </p:tgtEl>
                                        <p:attrNameLst>
                                          <p:attrName>style.visibility</p:attrName>
                                        </p:attrNameLst>
                                      </p:cBhvr>
                                      <p:to>
                                        <p:strVal val="visible"/>
                                      </p:to>
                                    </p:se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309292"/>
                                        </p:tgtEl>
                                        <p:attrNameLst>
                                          <p:attrName>style.visibility</p:attrName>
                                        </p:attrNameLst>
                                      </p:cBhvr>
                                      <p:to>
                                        <p:strVal val="visible"/>
                                      </p:to>
                                    </p:set>
                                    <p:animEffect transition="in" filter="wipe(left)">
                                      <p:cBhvr>
                                        <p:cTn id="41" dur="500"/>
                                        <p:tgtEl>
                                          <p:spTgt spid="309292"/>
                                        </p:tgtEl>
                                      </p:cBhvr>
                                    </p:animEffect>
                                  </p:childTnLst>
                                </p:cTn>
                              </p:par>
                            </p:childTnLst>
                          </p:cTn>
                        </p:par>
                        <p:par>
                          <p:cTn id="42" fill="hold" nodeType="afterGroup">
                            <p:stCondLst>
                              <p:cond delay="1000"/>
                            </p:stCondLst>
                            <p:childTnLst>
                              <p:par>
                                <p:cTn id="43" presetID="22" presetClass="entr" presetSubtype="8"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box(in)">
                                      <p:cBhvr>
                                        <p:cTn id="55"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309293"/>
                                        </p:tgtEl>
                                        <p:attrNameLst>
                                          <p:attrName>style.visibility</p:attrName>
                                        </p:attrNameLst>
                                      </p:cBhvr>
                                      <p:to>
                                        <p:strVal val="visible"/>
                                      </p:to>
                                    </p:set>
                                  </p:childTnLst>
                                </p:cTn>
                              </p:par>
                            </p:childTnLst>
                          </p:cTn>
                        </p:par>
                        <p:par>
                          <p:cTn id="60" fill="hold" nodeType="afterGroup">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309294"/>
                                        </p:tgtEl>
                                        <p:attrNameLst>
                                          <p:attrName>style.visibility</p:attrName>
                                        </p:attrNameLst>
                                      </p:cBhvr>
                                      <p:to>
                                        <p:strVal val="visible"/>
                                      </p:to>
                                    </p:set>
                                    <p:animEffect transition="in" filter="wipe(left)">
                                      <p:cBhvr>
                                        <p:cTn id="63" dur="500"/>
                                        <p:tgtEl>
                                          <p:spTgt spid="30929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left)">
                                      <p:cBhvr>
                                        <p:cTn id="68"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box(out)">
                                      <p:cBhvr>
                                        <p:cTn id="7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cTn>
                              </p:par>
                            </p:childTnLst>
                          </p:cTn>
                        </p:par>
                        <p:par>
                          <p:cTn id="79" fill="hold" nodeType="afterGroup">
                            <p:stCondLst>
                              <p:cond delay="500"/>
                            </p:stCondLst>
                            <p:childTnLst>
                              <p:par>
                                <p:cTn id="80" presetID="4" presetClass="entr" presetSubtype="32" fill="hold" grpId="0" nodeType="afterEffect">
                                  <p:stCondLst>
                                    <p:cond delay="0"/>
                                  </p:stCondLst>
                                  <p:childTnLst>
                                    <p:set>
                                      <p:cBhvr>
                                        <p:cTn id="81" dur="1" fill="hold">
                                          <p:stCondLst>
                                            <p:cond delay="0"/>
                                          </p:stCondLst>
                                        </p:cTn>
                                        <p:tgtEl>
                                          <p:spTgt spid="309345"/>
                                        </p:tgtEl>
                                        <p:attrNameLst>
                                          <p:attrName>style.visibility</p:attrName>
                                        </p:attrNameLst>
                                      </p:cBhvr>
                                      <p:to>
                                        <p:strVal val="visible"/>
                                      </p:to>
                                    </p:set>
                                    <p:animEffect transition="in" filter="box(out)">
                                      <p:cBhvr>
                                        <p:cTn id="82" dur="500"/>
                                        <p:tgtEl>
                                          <p:spTgt spid="309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90" grpId="0" autoUpdateAnimBg="0"/>
      <p:bldP spid="309291" grpId="0" animBg="1"/>
      <p:bldP spid="309292" grpId="0" autoUpdateAnimBg="0"/>
      <p:bldP spid="309293" grpId="0" animBg="1"/>
      <p:bldP spid="309294" grpId="0" autoUpdateAnimBg="0"/>
      <p:bldP spid="309276" grpId="0" animBg="1" autoUpdateAnimBg="0"/>
      <p:bldP spid="309277" grpId="0" animBg="1" autoUpdateAnimBg="0"/>
      <p:bldP spid="309278" grpId="0" animBg="1" autoUpdateAnimBg="0"/>
      <p:bldP spid="309279" grpId="0" animBg="1" autoUpdateAnimBg="0"/>
      <p:bldP spid="309280" grpId="0" animBg="1" autoUpdateAnimBg="0"/>
      <p:bldP spid="309345"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0044E051-73DD-40A3-8ABC-04FC4B7961D0}" type="slidenum">
              <a:rPr lang="fr-FR" altLang="en-US" sz="1400"/>
              <a:pPr eaLnBrk="1" hangingPunct="1"/>
              <a:t>82</a:t>
            </a:fld>
            <a:endParaRPr lang="fr-FR" altLang="en-US" sz="1400"/>
          </a:p>
        </p:txBody>
      </p:sp>
      <p:sp>
        <p:nvSpPr>
          <p:cNvPr id="52227" name="Rectangle 2"/>
          <p:cNvSpPr>
            <a:spLocks noGrp="1" noChangeArrowheads="1"/>
          </p:cNvSpPr>
          <p:nvPr>
            <p:ph type="title"/>
          </p:nvPr>
        </p:nvSpPr>
        <p:spPr/>
        <p:txBody>
          <a:bodyPr/>
          <a:lstStyle/>
          <a:p>
            <a:pPr eaLnBrk="1" hangingPunct="1"/>
            <a:r>
              <a:rPr lang="en-US" altLang="en-US" smtClean="0"/>
              <a:t>Causal Ordering </a:t>
            </a:r>
            <a:r>
              <a:rPr lang="en-US" altLang="en-US" baseline="-25000" smtClean="0"/>
              <a:t>(1)</a:t>
            </a:r>
          </a:p>
        </p:txBody>
      </p:sp>
      <p:grpSp>
        <p:nvGrpSpPr>
          <p:cNvPr id="2" name="Group 3"/>
          <p:cNvGrpSpPr>
            <a:grpSpLocks/>
          </p:cNvGrpSpPr>
          <p:nvPr/>
        </p:nvGrpSpPr>
        <p:grpSpPr bwMode="auto">
          <a:xfrm>
            <a:off x="3048001" y="3076576"/>
            <a:ext cx="5580063" cy="3019425"/>
            <a:chOff x="1200" y="2092"/>
            <a:chExt cx="3515" cy="1902"/>
          </a:xfrm>
        </p:grpSpPr>
        <p:sp>
          <p:nvSpPr>
            <p:cNvPr id="52269" name="Line 4"/>
            <p:cNvSpPr>
              <a:spLocks noChangeShapeType="1"/>
            </p:cNvSpPr>
            <p:nvPr/>
          </p:nvSpPr>
          <p:spPr bwMode="auto">
            <a:xfrm>
              <a:off x="1632" y="2092"/>
              <a:ext cx="0" cy="17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2270" name="Line 5"/>
            <p:cNvSpPr>
              <a:spLocks noChangeShapeType="1"/>
            </p:cNvSpPr>
            <p:nvPr/>
          </p:nvSpPr>
          <p:spPr bwMode="auto">
            <a:xfrm>
              <a:off x="4320" y="2092"/>
              <a:ext cx="0" cy="17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2271" name="Line 6"/>
            <p:cNvSpPr>
              <a:spLocks noChangeShapeType="1"/>
            </p:cNvSpPr>
            <p:nvPr/>
          </p:nvSpPr>
          <p:spPr bwMode="auto">
            <a:xfrm>
              <a:off x="2976" y="2092"/>
              <a:ext cx="0" cy="17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2272" name="Text Box 7"/>
            <p:cNvSpPr txBox="1">
              <a:spLocks noChangeArrowheads="1"/>
            </p:cNvSpPr>
            <p:nvPr/>
          </p:nvSpPr>
          <p:spPr bwMode="auto">
            <a:xfrm>
              <a:off x="1200" y="3744"/>
              <a:ext cx="8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Process 1</a:t>
              </a:r>
            </a:p>
          </p:txBody>
        </p:sp>
        <p:sp>
          <p:nvSpPr>
            <p:cNvPr id="52273" name="Text Box 8"/>
            <p:cNvSpPr txBox="1">
              <a:spLocks noChangeArrowheads="1"/>
            </p:cNvSpPr>
            <p:nvPr/>
          </p:nvSpPr>
          <p:spPr bwMode="auto">
            <a:xfrm>
              <a:off x="2556" y="3744"/>
              <a:ext cx="8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Process 2</a:t>
              </a:r>
            </a:p>
          </p:txBody>
        </p:sp>
        <p:sp>
          <p:nvSpPr>
            <p:cNvPr id="52274" name="Text Box 9"/>
            <p:cNvSpPr txBox="1">
              <a:spLocks noChangeArrowheads="1"/>
            </p:cNvSpPr>
            <p:nvPr/>
          </p:nvSpPr>
          <p:spPr bwMode="auto">
            <a:xfrm>
              <a:off x="3888" y="3744"/>
              <a:ext cx="8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Process 3</a:t>
              </a:r>
            </a:p>
          </p:txBody>
        </p:sp>
      </p:grpSp>
      <p:sp>
        <p:nvSpPr>
          <p:cNvPr id="311306" name="Rectangle 10"/>
          <p:cNvSpPr>
            <a:spLocks noChangeArrowheads="1"/>
          </p:cNvSpPr>
          <p:nvPr/>
        </p:nvSpPr>
        <p:spPr bwMode="auto">
          <a:xfrm>
            <a:off x="2286000" y="1752600"/>
            <a:ext cx="78422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If multicast(g, m</a:t>
            </a:r>
            <a:r>
              <a:rPr lang="en-US" altLang="en-US" baseline="-25000"/>
              <a:t>1</a:t>
            </a:r>
            <a:r>
              <a:rPr lang="en-US" altLang="en-US"/>
              <a:t>) </a:t>
            </a:r>
            <a:r>
              <a:rPr lang="en-US" altLang="en-US" b="1">
                <a:sym typeface="Symbol" panose="05050102010706020507" pitchFamily="18" charset="2"/>
              </a:rPr>
              <a:t></a:t>
            </a:r>
            <a:r>
              <a:rPr lang="en-US" altLang="en-US">
                <a:sym typeface="Symbol" panose="05050102010706020507" pitchFamily="18" charset="2"/>
              </a:rPr>
              <a:t> </a:t>
            </a:r>
            <a:r>
              <a:rPr lang="en-US" altLang="en-US"/>
              <a:t>multicast(g, m</a:t>
            </a:r>
            <a:r>
              <a:rPr lang="en-US" altLang="en-US" baseline="-25000"/>
              <a:t>3</a:t>
            </a:r>
            <a:r>
              <a:rPr lang="en-US" altLang="en-US"/>
              <a:t>), then any correct process that delivers m</a:t>
            </a:r>
            <a:r>
              <a:rPr lang="en-US" altLang="en-US" baseline="-25000"/>
              <a:t>3</a:t>
            </a:r>
            <a:r>
              <a:rPr lang="en-US" altLang="en-US"/>
              <a:t> will deliver m</a:t>
            </a:r>
            <a:r>
              <a:rPr lang="en-US" altLang="en-US" baseline="-25000"/>
              <a:t>1</a:t>
            </a:r>
            <a:r>
              <a:rPr lang="en-US" altLang="en-US"/>
              <a:t> before m</a:t>
            </a:r>
            <a:r>
              <a:rPr lang="en-US" altLang="en-US" baseline="-25000"/>
              <a:t>3</a:t>
            </a:r>
          </a:p>
        </p:txBody>
      </p:sp>
      <p:grpSp>
        <p:nvGrpSpPr>
          <p:cNvPr id="3" name="Group 11"/>
          <p:cNvGrpSpPr>
            <a:grpSpLocks/>
          </p:cNvGrpSpPr>
          <p:nvPr/>
        </p:nvGrpSpPr>
        <p:grpSpPr bwMode="auto">
          <a:xfrm>
            <a:off x="3200400" y="2743200"/>
            <a:ext cx="609600" cy="503238"/>
            <a:chOff x="1056" y="1824"/>
            <a:chExt cx="384" cy="317"/>
          </a:xfrm>
        </p:grpSpPr>
        <p:sp>
          <p:nvSpPr>
            <p:cNvPr id="52267" name="Oval 12"/>
            <p:cNvSpPr>
              <a:spLocks noChangeArrowheads="1"/>
            </p:cNvSpPr>
            <p:nvPr/>
          </p:nvSpPr>
          <p:spPr bwMode="auto">
            <a:xfrm>
              <a:off x="1344" y="2045"/>
              <a:ext cx="96" cy="96"/>
            </a:xfrm>
            <a:prstGeom prst="ellipse">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2268" name="Rectangle 13"/>
            <p:cNvSpPr>
              <a:spLocks noChangeArrowheads="1"/>
            </p:cNvSpPr>
            <p:nvPr/>
          </p:nvSpPr>
          <p:spPr bwMode="auto">
            <a:xfrm>
              <a:off x="1056" y="1824"/>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m</a:t>
              </a:r>
              <a:r>
                <a:rPr lang="en-US" altLang="en-US" sz="2000" baseline="-25000"/>
                <a:t>1</a:t>
              </a:r>
            </a:p>
          </p:txBody>
        </p:sp>
      </p:grpSp>
      <p:grpSp>
        <p:nvGrpSpPr>
          <p:cNvPr id="4" name="Group 14"/>
          <p:cNvGrpSpPr>
            <a:grpSpLocks/>
          </p:cNvGrpSpPr>
          <p:nvPr/>
        </p:nvGrpSpPr>
        <p:grpSpPr bwMode="auto">
          <a:xfrm>
            <a:off x="3657600" y="3170238"/>
            <a:ext cx="152400" cy="563562"/>
            <a:chOff x="1584" y="2169"/>
            <a:chExt cx="96" cy="355"/>
          </a:xfrm>
        </p:grpSpPr>
        <p:sp>
          <p:nvSpPr>
            <p:cNvPr id="52265" name="Rectangle 15"/>
            <p:cNvSpPr>
              <a:spLocks noChangeArrowheads="1"/>
            </p:cNvSpPr>
            <p:nvPr/>
          </p:nvSpPr>
          <p:spPr bwMode="auto">
            <a:xfrm>
              <a:off x="1584" y="2428"/>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52266" name="AutoShape 16"/>
            <p:cNvCxnSpPr>
              <a:cxnSpLocks noChangeShapeType="1"/>
              <a:stCxn id="52267" idx="2"/>
              <a:endCxn id="52265" idx="1"/>
            </p:cNvCxnSpPr>
            <p:nvPr/>
          </p:nvCxnSpPr>
          <p:spPr bwMode="auto">
            <a:xfrm rot="10800000" flipH="1" flipV="1">
              <a:off x="1584" y="2169"/>
              <a:ext cx="1" cy="307"/>
            </a:xfrm>
            <a:prstGeom prst="curvedConnector3">
              <a:avLst>
                <a:gd name="adj1" fmla="val -14400005"/>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5" name="Group 17"/>
          <p:cNvGrpSpPr>
            <a:grpSpLocks/>
          </p:cNvGrpSpPr>
          <p:nvPr/>
        </p:nvGrpSpPr>
        <p:grpSpPr bwMode="auto">
          <a:xfrm>
            <a:off x="3787776" y="3224214"/>
            <a:ext cx="2155825" cy="890587"/>
            <a:chOff x="1666" y="2203"/>
            <a:chExt cx="1358" cy="561"/>
          </a:xfrm>
        </p:grpSpPr>
        <p:sp>
          <p:nvSpPr>
            <p:cNvPr id="52263" name="Rectangle 18"/>
            <p:cNvSpPr>
              <a:spLocks noChangeArrowheads="1"/>
            </p:cNvSpPr>
            <p:nvPr/>
          </p:nvSpPr>
          <p:spPr bwMode="auto">
            <a:xfrm>
              <a:off x="2928" y="2668"/>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52264" name="AutoShape 19"/>
            <p:cNvCxnSpPr>
              <a:cxnSpLocks noChangeShapeType="1"/>
              <a:stCxn id="52267" idx="5"/>
              <a:endCxn id="52263" idx="1"/>
            </p:cNvCxnSpPr>
            <p:nvPr/>
          </p:nvCxnSpPr>
          <p:spPr bwMode="auto">
            <a:xfrm>
              <a:off x="1666" y="2203"/>
              <a:ext cx="1262" cy="513"/>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6" name="Group 20"/>
          <p:cNvGrpSpPr>
            <a:grpSpLocks/>
          </p:cNvGrpSpPr>
          <p:nvPr/>
        </p:nvGrpSpPr>
        <p:grpSpPr bwMode="auto">
          <a:xfrm>
            <a:off x="3810000" y="3170238"/>
            <a:ext cx="4267200" cy="334962"/>
            <a:chOff x="1680" y="2169"/>
            <a:chExt cx="2688" cy="211"/>
          </a:xfrm>
        </p:grpSpPr>
        <p:sp>
          <p:nvSpPr>
            <p:cNvPr id="52261" name="Rectangle 21"/>
            <p:cNvSpPr>
              <a:spLocks noChangeArrowheads="1"/>
            </p:cNvSpPr>
            <p:nvPr/>
          </p:nvSpPr>
          <p:spPr bwMode="auto">
            <a:xfrm>
              <a:off x="4272" y="2284"/>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52262" name="AutoShape 22"/>
            <p:cNvCxnSpPr>
              <a:cxnSpLocks noChangeShapeType="1"/>
              <a:stCxn id="52267" idx="6"/>
              <a:endCxn id="52261" idx="1"/>
            </p:cNvCxnSpPr>
            <p:nvPr/>
          </p:nvCxnSpPr>
          <p:spPr bwMode="auto">
            <a:xfrm>
              <a:off x="1680" y="2169"/>
              <a:ext cx="2592" cy="163"/>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7" name="Group 23"/>
          <p:cNvGrpSpPr>
            <a:grpSpLocks/>
          </p:cNvGrpSpPr>
          <p:nvPr/>
        </p:nvGrpSpPr>
        <p:grpSpPr bwMode="auto">
          <a:xfrm>
            <a:off x="3200400" y="3611564"/>
            <a:ext cx="609600" cy="503237"/>
            <a:chOff x="1056" y="2275"/>
            <a:chExt cx="384" cy="317"/>
          </a:xfrm>
        </p:grpSpPr>
        <p:sp>
          <p:nvSpPr>
            <p:cNvPr id="52259" name="Oval 24"/>
            <p:cNvSpPr>
              <a:spLocks noChangeArrowheads="1"/>
            </p:cNvSpPr>
            <p:nvPr/>
          </p:nvSpPr>
          <p:spPr bwMode="auto">
            <a:xfrm>
              <a:off x="1344" y="2496"/>
              <a:ext cx="96" cy="96"/>
            </a:xfrm>
            <a:prstGeom prst="ellipse">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2260" name="Rectangle 25"/>
            <p:cNvSpPr>
              <a:spLocks noChangeArrowheads="1"/>
            </p:cNvSpPr>
            <p:nvPr/>
          </p:nvSpPr>
          <p:spPr bwMode="auto">
            <a:xfrm>
              <a:off x="1056" y="2275"/>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m</a:t>
              </a:r>
              <a:r>
                <a:rPr lang="en-US" altLang="en-US" sz="2000" baseline="-25000"/>
                <a:t>2</a:t>
              </a:r>
            </a:p>
          </p:txBody>
        </p:sp>
      </p:grpSp>
      <p:grpSp>
        <p:nvGrpSpPr>
          <p:cNvPr id="8" name="Group 26"/>
          <p:cNvGrpSpPr>
            <a:grpSpLocks/>
          </p:cNvGrpSpPr>
          <p:nvPr/>
        </p:nvGrpSpPr>
        <p:grpSpPr bwMode="auto">
          <a:xfrm>
            <a:off x="3657600" y="4038600"/>
            <a:ext cx="152400" cy="685800"/>
            <a:chOff x="1344" y="2544"/>
            <a:chExt cx="96" cy="432"/>
          </a:xfrm>
        </p:grpSpPr>
        <p:sp>
          <p:nvSpPr>
            <p:cNvPr id="52257" name="Rectangle 27"/>
            <p:cNvSpPr>
              <a:spLocks noChangeArrowheads="1"/>
            </p:cNvSpPr>
            <p:nvPr/>
          </p:nvSpPr>
          <p:spPr bwMode="auto">
            <a:xfrm>
              <a:off x="1344" y="2880"/>
              <a:ext cx="96" cy="96"/>
            </a:xfrm>
            <a:prstGeom prst="rect">
              <a:avLst/>
            </a:prstGeom>
            <a:solidFill>
              <a:schemeClr va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52258" name="AutoShape 28"/>
            <p:cNvCxnSpPr>
              <a:cxnSpLocks noChangeShapeType="1"/>
              <a:stCxn id="52259" idx="2"/>
              <a:endCxn id="52257" idx="1"/>
            </p:cNvCxnSpPr>
            <p:nvPr/>
          </p:nvCxnSpPr>
          <p:spPr bwMode="auto">
            <a:xfrm rot="10800000" flipH="1" flipV="1">
              <a:off x="1344" y="2544"/>
              <a:ext cx="1" cy="384"/>
            </a:xfrm>
            <a:prstGeom prst="curvedConnector3">
              <a:avLst>
                <a:gd name="adj1" fmla="val -14400005"/>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9" name="Group 29"/>
          <p:cNvGrpSpPr>
            <a:grpSpLocks/>
          </p:cNvGrpSpPr>
          <p:nvPr/>
        </p:nvGrpSpPr>
        <p:grpSpPr bwMode="auto">
          <a:xfrm>
            <a:off x="3810000" y="4038600"/>
            <a:ext cx="4267200" cy="1600200"/>
            <a:chOff x="1440" y="2544"/>
            <a:chExt cx="2688" cy="1008"/>
          </a:xfrm>
        </p:grpSpPr>
        <p:sp>
          <p:nvSpPr>
            <p:cNvPr id="52255" name="Rectangle 30"/>
            <p:cNvSpPr>
              <a:spLocks noChangeArrowheads="1"/>
            </p:cNvSpPr>
            <p:nvPr/>
          </p:nvSpPr>
          <p:spPr bwMode="auto">
            <a:xfrm>
              <a:off x="4032" y="3456"/>
              <a:ext cx="96" cy="96"/>
            </a:xfrm>
            <a:prstGeom prst="rect">
              <a:avLst/>
            </a:prstGeom>
            <a:solidFill>
              <a:schemeClr va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52256" name="AutoShape 31"/>
            <p:cNvCxnSpPr>
              <a:cxnSpLocks noChangeShapeType="1"/>
              <a:stCxn id="52259" idx="6"/>
              <a:endCxn id="52255" idx="1"/>
            </p:cNvCxnSpPr>
            <p:nvPr/>
          </p:nvCxnSpPr>
          <p:spPr bwMode="auto">
            <a:xfrm>
              <a:off x="1440" y="2544"/>
              <a:ext cx="2592" cy="960"/>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10" name="Group 32"/>
          <p:cNvGrpSpPr>
            <a:grpSpLocks/>
          </p:cNvGrpSpPr>
          <p:nvPr/>
        </p:nvGrpSpPr>
        <p:grpSpPr bwMode="auto">
          <a:xfrm>
            <a:off x="3810000" y="4038600"/>
            <a:ext cx="2133600" cy="1295400"/>
            <a:chOff x="1440" y="2544"/>
            <a:chExt cx="1344" cy="816"/>
          </a:xfrm>
        </p:grpSpPr>
        <p:sp>
          <p:nvSpPr>
            <p:cNvPr id="52253" name="Rectangle 33"/>
            <p:cNvSpPr>
              <a:spLocks noChangeArrowheads="1"/>
            </p:cNvSpPr>
            <p:nvPr/>
          </p:nvSpPr>
          <p:spPr bwMode="auto">
            <a:xfrm>
              <a:off x="2688" y="3264"/>
              <a:ext cx="96" cy="96"/>
            </a:xfrm>
            <a:prstGeom prst="rect">
              <a:avLst/>
            </a:prstGeom>
            <a:solidFill>
              <a:schemeClr va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52254" name="AutoShape 34"/>
            <p:cNvCxnSpPr>
              <a:cxnSpLocks noChangeShapeType="1"/>
              <a:stCxn id="52259" idx="6"/>
              <a:endCxn id="52253" idx="1"/>
            </p:cNvCxnSpPr>
            <p:nvPr/>
          </p:nvCxnSpPr>
          <p:spPr bwMode="auto">
            <a:xfrm>
              <a:off x="1440" y="2544"/>
              <a:ext cx="1248" cy="768"/>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11" name="Group 35"/>
          <p:cNvGrpSpPr>
            <a:grpSpLocks/>
          </p:cNvGrpSpPr>
          <p:nvPr/>
        </p:nvGrpSpPr>
        <p:grpSpPr bwMode="auto">
          <a:xfrm>
            <a:off x="7924806" y="3748088"/>
            <a:ext cx="690563" cy="442912"/>
            <a:chOff x="4032" y="2361"/>
            <a:chExt cx="435" cy="279"/>
          </a:xfrm>
        </p:grpSpPr>
        <p:sp>
          <p:nvSpPr>
            <p:cNvPr id="52251" name="Oval 36"/>
            <p:cNvSpPr>
              <a:spLocks noChangeArrowheads="1"/>
            </p:cNvSpPr>
            <p:nvPr/>
          </p:nvSpPr>
          <p:spPr bwMode="auto">
            <a:xfrm>
              <a:off x="4032" y="2544"/>
              <a:ext cx="96" cy="96"/>
            </a:xfrm>
            <a:prstGeom prst="ellipse">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2252" name="Rectangle 37"/>
            <p:cNvSpPr>
              <a:spLocks noChangeArrowheads="1"/>
            </p:cNvSpPr>
            <p:nvPr/>
          </p:nvSpPr>
          <p:spPr bwMode="auto">
            <a:xfrm>
              <a:off x="4157" y="2361"/>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m</a:t>
              </a:r>
              <a:r>
                <a:rPr lang="en-US" altLang="en-US" sz="2000" baseline="-25000"/>
                <a:t>3</a:t>
              </a:r>
            </a:p>
          </p:txBody>
        </p:sp>
      </p:grpSp>
      <p:grpSp>
        <p:nvGrpSpPr>
          <p:cNvPr id="12" name="Group 38"/>
          <p:cNvGrpSpPr>
            <a:grpSpLocks/>
          </p:cNvGrpSpPr>
          <p:nvPr/>
        </p:nvGrpSpPr>
        <p:grpSpPr bwMode="auto">
          <a:xfrm>
            <a:off x="7924800" y="4114800"/>
            <a:ext cx="153988" cy="533400"/>
            <a:chOff x="4032" y="2592"/>
            <a:chExt cx="97" cy="336"/>
          </a:xfrm>
        </p:grpSpPr>
        <p:sp>
          <p:nvSpPr>
            <p:cNvPr id="52249" name="Rectangle 39"/>
            <p:cNvSpPr>
              <a:spLocks noChangeArrowheads="1"/>
            </p:cNvSpPr>
            <p:nvPr/>
          </p:nvSpPr>
          <p:spPr bwMode="auto">
            <a:xfrm>
              <a:off x="4032" y="2832"/>
              <a:ext cx="96" cy="96"/>
            </a:xfrm>
            <a:prstGeom prst="rect">
              <a:avLst/>
            </a:prstGeom>
            <a:solidFill>
              <a:schemeClr val="fo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52250" name="AutoShape 40"/>
            <p:cNvCxnSpPr>
              <a:cxnSpLocks noChangeShapeType="1"/>
              <a:stCxn id="52251" idx="6"/>
              <a:endCxn id="52249" idx="3"/>
            </p:cNvCxnSpPr>
            <p:nvPr/>
          </p:nvCxnSpPr>
          <p:spPr bwMode="auto">
            <a:xfrm>
              <a:off x="4128" y="2592"/>
              <a:ext cx="1" cy="288"/>
            </a:xfrm>
            <a:prstGeom prst="curvedConnector3">
              <a:avLst>
                <a:gd name="adj1" fmla="val 14400005"/>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13" name="Group 41"/>
          <p:cNvGrpSpPr>
            <a:grpSpLocks/>
          </p:cNvGrpSpPr>
          <p:nvPr/>
        </p:nvGrpSpPr>
        <p:grpSpPr bwMode="auto">
          <a:xfrm>
            <a:off x="5791200" y="4114800"/>
            <a:ext cx="2133600" cy="381000"/>
            <a:chOff x="2688" y="2592"/>
            <a:chExt cx="1344" cy="240"/>
          </a:xfrm>
        </p:grpSpPr>
        <p:sp>
          <p:nvSpPr>
            <p:cNvPr id="52247" name="Rectangle 42"/>
            <p:cNvSpPr>
              <a:spLocks noChangeArrowheads="1"/>
            </p:cNvSpPr>
            <p:nvPr/>
          </p:nvSpPr>
          <p:spPr bwMode="auto">
            <a:xfrm>
              <a:off x="2688" y="2736"/>
              <a:ext cx="96" cy="96"/>
            </a:xfrm>
            <a:prstGeom prst="rect">
              <a:avLst/>
            </a:prstGeom>
            <a:solidFill>
              <a:schemeClr val="fo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52248" name="AutoShape 43"/>
            <p:cNvCxnSpPr>
              <a:cxnSpLocks noChangeShapeType="1"/>
              <a:stCxn id="52251" idx="2"/>
              <a:endCxn id="52247" idx="3"/>
            </p:cNvCxnSpPr>
            <p:nvPr/>
          </p:nvCxnSpPr>
          <p:spPr bwMode="auto">
            <a:xfrm flipH="1">
              <a:off x="2784" y="2592"/>
              <a:ext cx="1248" cy="192"/>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14" name="Group 44"/>
          <p:cNvGrpSpPr>
            <a:grpSpLocks/>
          </p:cNvGrpSpPr>
          <p:nvPr/>
        </p:nvGrpSpPr>
        <p:grpSpPr bwMode="auto">
          <a:xfrm>
            <a:off x="3657601" y="4168776"/>
            <a:ext cx="4289425" cy="1165225"/>
            <a:chOff x="1344" y="2626"/>
            <a:chExt cx="2702" cy="734"/>
          </a:xfrm>
        </p:grpSpPr>
        <p:sp>
          <p:nvSpPr>
            <p:cNvPr id="52245" name="Rectangle 45"/>
            <p:cNvSpPr>
              <a:spLocks noChangeArrowheads="1"/>
            </p:cNvSpPr>
            <p:nvPr/>
          </p:nvSpPr>
          <p:spPr bwMode="auto">
            <a:xfrm>
              <a:off x="1344" y="3264"/>
              <a:ext cx="96" cy="96"/>
            </a:xfrm>
            <a:prstGeom prst="rect">
              <a:avLst/>
            </a:prstGeom>
            <a:solidFill>
              <a:schemeClr val="fo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52246" name="AutoShape 46"/>
            <p:cNvCxnSpPr>
              <a:cxnSpLocks noChangeShapeType="1"/>
              <a:stCxn id="52251" idx="3"/>
              <a:endCxn id="52245" idx="3"/>
            </p:cNvCxnSpPr>
            <p:nvPr/>
          </p:nvCxnSpPr>
          <p:spPr bwMode="auto">
            <a:xfrm flipH="1">
              <a:off x="1440" y="2626"/>
              <a:ext cx="2606" cy="686"/>
            </a:xfrm>
            <a:prstGeom prst="straightConnector1">
              <a:avLst/>
            </a:prstGeom>
            <a:noFill/>
            <a:ln w="19050">
              <a:solidFill>
                <a:schemeClr val="tx1"/>
              </a:solidFill>
              <a:prstDash val="dash"/>
              <a:miter lim="800000"/>
              <a:headEnd/>
              <a:tailEnd type="triangle" w="sm" len="lg"/>
            </a:ln>
            <a:extLst>
              <a:ext uri="{909E8E84-426E-40DD-AFC4-6F175D3DCCD1}">
                <a14:hiddenFill xmlns:a14="http://schemas.microsoft.com/office/drawing/2010/main">
                  <a:noFill/>
                </a14:hiddenFill>
              </a:ext>
            </a:extLst>
          </p:spPr>
        </p:cxnSp>
      </p:grpSp>
      <p:grpSp>
        <p:nvGrpSpPr>
          <p:cNvPr id="15" name="Group 47"/>
          <p:cNvGrpSpPr>
            <a:grpSpLocks/>
          </p:cNvGrpSpPr>
          <p:nvPr/>
        </p:nvGrpSpPr>
        <p:grpSpPr bwMode="auto">
          <a:xfrm>
            <a:off x="9067800" y="4071938"/>
            <a:ext cx="469900" cy="912812"/>
            <a:chOff x="4992" y="2737"/>
            <a:chExt cx="296" cy="575"/>
          </a:xfrm>
        </p:grpSpPr>
        <p:sp>
          <p:nvSpPr>
            <p:cNvPr id="52243" name="Line 48"/>
            <p:cNvSpPr>
              <a:spLocks noChangeShapeType="1"/>
            </p:cNvSpPr>
            <p:nvPr/>
          </p:nvSpPr>
          <p:spPr bwMode="auto">
            <a:xfrm>
              <a:off x="4992" y="2784"/>
              <a:ext cx="0" cy="528"/>
            </a:xfrm>
            <a:prstGeom prst="line">
              <a:avLst/>
            </a:prstGeom>
            <a:noFill/>
            <a:ln w="38100">
              <a:solidFill>
                <a:schemeClr val="tx1"/>
              </a:solidFill>
              <a:miter lim="800000"/>
              <a:headEnd/>
              <a:tailEnd type="stealth" w="med" len="lg"/>
            </a:ln>
            <a:extLst>
              <a:ext uri="{909E8E84-426E-40DD-AFC4-6F175D3DCCD1}">
                <a14:hiddenFill xmlns:a14="http://schemas.microsoft.com/office/drawing/2010/main">
                  <a:noFill/>
                </a14:hiddenFill>
              </a:ext>
            </a:extLst>
          </p:spPr>
          <p:txBody>
            <a:bodyPr wrap="none"/>
            <a:lstStyle/>
            <a:p>
              <a:endParaRPr lang="en-US"/>
            </a:p>
          </p:txBody>
        </p:sp>
        <p:sp>
          <p:nvSpPr>
            <p:cNvPr id="52244" name="Text Box 49"/>
            <p:cNvSpPr txBox="1">
              <a:spLocks noChangeArrowheads="1"/>
            </p:cNvSpPr>
            <p:nvPr/>
          </p:nvSpPr>
          <p:spPr bwMode="auto">
            <a:xfrm rot="5310127">
              <a:off x="4927" y="2848"/>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a:t>Time</a:t>
              </a:r>
            </a:p>
          </p:txBody>
        </p:sp>
      </p:grpSp>
    </p:spTree>
    <p:extLst>
      <p:ext uri="{BB962C8B-B14F-4D97-AF65-F5344CB8AC3E}">
        <p14:creationId xmlns:p14="http://schemas.microsoft.com/office/powerpoint/2010/main" val="3938199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1306"/>
                                        </p:tgtEl>
                                        <p:attrNameLst>
                                          <p:attrName>style.visibility</p:attrName>
                                        </p:attrNameLst>
                                      </p:cBhvr>
                                      <p:to>
                                        <p:strVal val="visible"/>
                                      </p:to>
                                    </p:set>
                                    <p:animEffect transition="in" filter="wipe(left)">
                                      <p:cBhvr>
                                        <p:cTn id="7" dur="500"/>
                                        <p:tgtEl>
                                          <p:spTgt spid="311306"/>
                                        </p:tgtEl>
                                      </p:cBhvr>
                                    </p:animEffect>
                                  </p:childTnLst>
                                  <p:subTnLst>
                                    <p:animClr clrSpc="rgb" dir="cw">
                                      <p:cBhvr override="childStyle">
                                        <p:cTn dur="1" fill="hold" display="0" masterRel="nextClick" afterEffect="1"/>
                                        <p:tgtEl>
                                          <p:spTgt spid="311306"/>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5F5F5F"/>
                                      </p:to>
                                    </p:animClr>
                                  </p:sub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nodeType="afterGroup">
                            <p:stCondLst>
                              <p:cond delay="1000"/>
                            </p:stCondLst>
                            <p:childTnLst>
                              <p:par>
                                <p:cTn id="27" presetID="22" presetClass="entr" presetSubtype="1"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par>
                          <p:cTn id="30" fill="hold" nodeType="afterGroup">
                            <p:stCondLst>
                              <p:cond delay="1500"/>
                            </p:stCondLst>
                            <p:childTnLst>
                              <p:par>
                                <p:cTn id="31" presetID="2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par>
                          <p:cTn id="43" fill="hold" nodeType="afterGroup">
                            <p:stCondLst>
                              <p:cond delay="1000"/>
                            </p:stCondLst>
                            <p:childTnLst>
                              <p:par>
                                <p:cTn id="44" presetID="22" presetClass="entr" presetSubtype="1"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up)">
                                      <p:cBhvr>
                                        <p:cTn id="46" dur="500"/>
                                        <p:tgtEl>
                                          <p:spTgt spid="10"/>
                                        </p:tgtEl>
                                      </p:cBhvr>
                                    </p:animEffect>
                                  </p:childTnLst>
                                </p:cTn>
                              </p:par>
                            </p:childTnLst>
                          </p:cTn>
                        </p:par>
                        <p:par>
                          <p:cTn id="47" fill="hold" nodeType="afterGroup">
                            <p:stCondLst>
                              <p:cond delay="1500"/>
                            </p:stCondLst>
                            <p:childTnLst>
                              <p:par>
                                <p:cTn id="48" presetID="22" presetClass="entr" presetSubtype="1"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up)">
                                      <p:cBhvr>
                                        <p:cTn id="50" dur="500"/>
                                        <p:tgtEl>
                                          <p:spTgt spid="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right)">
                                      <p:cBhvr>
                                        <p:cTn id="55" dur="500"/>
                                        <p:tgtEl>
                                          <p:spTgt spid="11"/>
                                        </p:tgtEl>
                                      </p:cBhvr>
                                    </p:animEffect>
                                  </p:childTnLst>
                                </p:cTn>
                              </p:par>
                            </p:childTnLst>
                          </p:cTn>
                        </p:par>
                        <p:par>
                          <p:cTn id="56" fill="hold" nodeType="afterGroup">
                            <p:stCondLst>
                              <p:cond delay="500"/>
                            </p:stCondLst>
                            <p:childTnLst>
                              <p:par>
                                <p:cTn id="57" presetID="22" presetClass="entr" presetSubtype="2"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right)">
                                      <p:cBhvr>
                                        <p:cTn id="59" dur="500"/>
                                        <p:tgtEl>
                                          <p:spTgt spid="13"/>
                                        </p:tgtEl>
                                      </p:cBhvr>
                                    </p:animEffect>
                                  </p:childTnLst>
                                </p:cTn>
                              </p:par>
                            </p:childTnLst>
                          </p:cTn>
                        </p:par>
                        <p:par>
                          <p:cTn id="60" fill="hold" nodeType="afterGroup">
                            <p:stCondLst>
                              <p:cond delay="1000"/>
                            </p:stCondLst>
                            <p:childTnLst>
                              <p:par>
                                <p:cTn id="61" presetID="22" presetClass="entr" presetSubtype="2" fill="hold"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right)">
                                      <p:cBhvr>
                                        <p:cTn id="63" dur="500"/>
                                        <p:tgtEl>
                                          <p:spTgt spid="12"/>
                                        </p:tgtEl>
                                      </p:cBhvr>
                                    </p:animEffect>
                                  </p:childTnLst>
                                </p:cTn>
                              </p:par>
                            </p:childTnLst>
                          </p:cTn>
                        </p:par>
                        <p:par>
                          <p:cTn id="64" fill="hold" nodeType="afterGroup">
                            <p:stCondLst>
                              <p:cond delay="1500"/>
                            </p:stCondLst>
                            <p:childTnLst>
                              <p:par>
                                <p:cTn id="65" presetID="22" presetClass="entr" presetSubtype="2" fill="hold"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right)">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6"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0"/>
          </p:nvPr>
        </p:nvSpPr>
        <p:spPr>
          <a:xfrm>
            <a:off x="8382000" y="6072188"/>
            <a:ext cx="1905000" cy="457200"/>
          </a:xfrm>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DC8239D6-531A-41F7-B6BC-1DDA4376D0B5}" type="slidenum">
              <a:rPr lang="fr-FR" altLang="en-US" sz="1400"/>
              <a:pPr eaLnBrk="1" hangingPunct="1"/>
              <a:t>83</a:t>
            </a:fld>
            <a:endParaRPr lang="fr-FR" altLang="en-US" sz="1400"/>
          </a:p>
        </p:txBody>
      </p:sp>
      <p:sp>
        <p:nvSpPr>
          <p:cNvPr id="53251" name="Rectangle 2"/>
          <p:cNvSpPr>
            <a:spLocks noGrp="1" noChangeArrowheads="1"/>
          </p:cNvSpPr>
          <p:nvPr>
            <p:ph type="title"/>
          </p:nvPr>
        </p:nvSpPr>
        <p:spPr/>
        <p:txBody>
          <a:bodyPr/>
          <a:lstStyle/>
          <a:p>
            <a:pPr eaLnBrk="1" hangingPunct="1"/>
            <a:r>
              <a:rPr lang="en-US" altLang="en-US" smtClean="0"/>
              <a:t>Causal Ordering </a:t>
            </a:r>
            <a:r>
              <a:rPr lang="en-US" altLang="en-US" baseline="-25000" smtClean="0"/>
              <a:t>(2)</a:t>
            </a:r>
          </a:p>
        </p:txBody>
      </p:sp>
      <p:sp>
        <p:nvSpPr>
          <p:cNvPr id="313347" name="Rectangle 3"/>
          <p:cNvSpPr>
            <a:spLocks noChangeArrowheads="1"/>
          </p:cNvSpPr>
          <p:nvPr/>
        </p:nvSpPr>
        <p:spPr bwMode="auto">
          <a:xfrm>
            <a:off x="2286000" y="1752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Primitives:</a:t>
            </a:r>
            <a:r>
              <a:rPr lang="en-US" altLang="en-US"/>
              <a:t> CO_multicast, CO_deliver</a:t>
            </a:r>
          </a:p>
        </p:txBody>
      </p:sp>
      <p:grpSp>
        <p:nvGrpSpPr>
          <p:cNvPr id="2" name="Group 4"/>
          <p:cNvGrpSpPr>
            <a:grpSpLocks/>
          </p:cNvGrpSpPr>
          <p:nvPr/>
        </p:nvGrpSpPr>
        <p:grpSpPr bwMode="auto">
          <a:xfrm>
            <a:off x="2590800" y="3232150"/>
            <a:ext cx="7467600" cy="1200150"/>
            <a:chOff x="576" y="2064"/>
            <a:chExt cx="4704" cy="756"/>
          </a:xfrm>
        </p:grpSpPr>
        <p:sp>
          <p:nvSpPr>
            <p:cNvPr id="53265" name="Text Box 5"/>
            <p:cNvSpPr txBox="1">
              <a:spLocks noChangeArrowheads="1"/>
            </p:cNvSpPr>
            <p:nvPr/>
          </p:nvSpPr>
          <p:spPr bwMode="auto">
            <a:xfrm>
              <a:off x="1296" y="2064"/>
              <a:ext cx="398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r>
                <a:rPr lang="en-US" altLang="en-US"/>
                <a:t>Number of multicast messages received from p</a:t>
              </a:r>
              <a:r>
                <a:rPr lang="en-US" altLang="en-US" b="1" baseline="-25000"/>
                <a:t>j</a:t>
              </a:r>
              <a:r>
                <a:rPr lang="en-US" altLang="en-US"/>
                <a:t> that happened-before the next message to be sent</a:t>
              </a:r>
            </a:p>
          </p:txBody>
        </p:sp>
        <p:grpSp>
          <p:nvGrpSpPr>
            <p:cNvPr id="53266" name="Group 6"/>
            <p:cNvGrpSpPr>
              <a:grpSpLocks/>
            </p:cNvGrpSpPr>
            <p:nvPr/>
          </p:nvGrpSpPr>
          <p:grpSpPr bwMode="auto">
            <a:xfrm>
              <a:off x="576" y="2065"/>
              <a:ext cx="785" cy="289"/>
              <a:chOff x="768" y="1550"/>
              <a:chExt cx="785" cy="289"/>
            </a:xfrm>
          </p:grpSpPr>
          <p:sp>
            <p:nvSpPr>
              <p:cNvPr id="53267" name="Rectangle 7"/>
              <p:cNvSpPr>
                <a:spLocks noChangeArrowheads="1"/>
              </p:cNvSpPr>
              <p:nvPr/>
            </p:nvSpPr>
            <p:spPr bwMode="auto">
              <a:xfrm>
                <a:off x="768" y="1551"/>
                <a:ext cx="7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t>V</a:t>
                </a:r>
                <a:r>
                  <a:rPr lang="en-US" altLang="en-US" b="1" baseline="-25000"/>
                  <a:t>i</a:t>
                </a:r>
                <a:r>
                  <a:rPr lang="en-US" altLang="en-US" b="1"/>
                  <a:t> [j]  = </a:t>
                </a:r>
              </a:p>
            </p:txBody>
          </p:sp>
          <p:sp>
            <p:nvSpPr>
              <p:cNvPr id="53268" name="Rectangle 8"/>
              <p:cNvSpPr>
                <a:spLocks noChangeArrowheads="1"/>
              </p:cNvSpPr>
              <p:nvPr/>
            </p:nvSpPr>
            <p:spPr bwMode="auto">
              <a:xfrm>
                <a:off x="878" y="155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baseline="30000"/>
                  <a:t>g</a:t>
                </a:r>
              </a:p>
            </p:txBody>
          </p:sp>
        </p:grpSp>
      </p:grpSp>
      <p:grpSp>
        <p:nvGrpSpPr>
          <p:cNvPr id="4" name="Group 20"/>
          <p:cNvGrpSpPr>
            <a:grpSpLocks/>
          </p:cNvGrpSpPr>
          <p:nvPr/>
        </p:nvGrpSpPr>
        <p:grpSpPr bwMode="auto">
          <a:xfrm>
            <a:off x="2286000" y="2286000"/>
            <a:ext cx="7772400" cy="838200"/>
            <a:chOff x="480" y="1440"/>
            <a:chExt cx="4896" cy="528"/>
          </a:xfrm>
        </p:grpSpPr>
        <p:sp>
          <p:nvSpPr>
            <p:cNvPr id="53261" name="Rectangle 10"/>
            <p:cNvSpPr>
              <a:spLocks noChangeArrowheads="1"/>
            </p:cNvSpPr>
            <p:nvPr/>
          </p:nvSpPr>
          <p:spPr bwMode="auto">
            <a:xfrm>
              <a:off x="480" y="1440"/>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Each process p</a:t>
              </a:r>
              <a:r>
                <a:rPr lang="en-US" altLang="en-US" b="1" baseline="-25000"/>
                <a:t>i</a:t>
              </a:r>
              <a:r>
                <a:rPr lang="en-US" altLang="en-US"/>
                <a:t> of group g maintains a timestamp vector</a:t>
              </a:r>
            </a:p>
          </p:txBody>
        </p:sp>
        <p:grpSp>
          <p:nvGrpSpPr>
            <p:cNvPr id="53262" name="Group 11"/>
            <p:cNvGrpSpPr>
              <a:grpSpLocks/>
            </p:cNvGrpSpPr>
            <p:nvPr/>
          </p:nvGrpSpPr>
          <p:grpSpPr bwMode="auto">
            <a:xfrm>
              <a:off x="1306" y="1679"/>
              <a:ext cx="304" cy="289"/>
              <a:chOff x="768" y="1550"/>
              <a:chExt cx="304" cy="289"/>
            </a:xfrm>
          </p:grpSpPr>
          <p:sp>
            <p:nvSpPr>
              <p:cNvPr id="53263" name="Rectangle 12"/>
              <p:cNvSpPr>
                <a:spLocks noChangeArrowheads="1"/>
              </p:cNvSpPr>
              <p:nvPr/>
            </p:nvSpPr>
            <p:spPr bwMode="auto">
              <a:xfrm>
                <a:off x="768" y="1551"/>
                <a:ext cx="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a:t>V</a:t>
                </a:r>
                <a:r>
                  <a:rPr lang="en-US" altLang="en-US" b="1" baseline="-25000"/>
                  <a:t>i</a:t>
                </a:r>
                <a:endParaRPr lang="en-US" altLang="en-US" b="1"/>
              </a:p>
            </p:txBody>
          </p:sp>
          <p:sp>
            <p:nvSpPr>
              <p:cNvPr id="53264" name="Rectangle 13"/>
              <p:cNvSpPr>
                <a:spLocks noChangeArrowheads="1"/>
              </p:cNvSpPr>
              <p:nvPr/>
            </p:nvSpPr>
            <p:spPr bwMode="auto">
              <a:xfrm>
                <a:off x="878" y="155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baseline="30000"/>
                  <a:t>g</a:t>
                </a:r>
              </a:p>
            </p:txBody>
          </p:sp>
        </p:grpSp>
      </p:grpSp>
      <p:sp>
        <p:nvSpPr>
          <p:cNvPr id="313358" name="Rectangle 14"/>
          <p:cNvSpPr>
            <a:spLocks noChangeArrowheads="1"/>
          </p:cNvSpPr>
          <p:nvPr/>
        </p:nvSpPr>
        <p:spPr bwMode="auto">
          <a:xfrm>
            <a:off x="2286000" y="44958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Algorithm for group member p</a:t>
            </a:r>
            <a:r>
              <a:rPr lang="en-US" altLang="en-US" b="1" baseline="-25000"/>
              <a:t>i</a:t>
            </a:r>
            <a:r>
              <a:rPr lang="en-US" altLang="en-US" b="1"/>
              <a:t>:</a:t>
            </a:r>
            <a:endParaRPr lang="en-US" altLang="en-US"/>
          </a:p>
        </p:txBody>
      </p:sp>
      <p:sp>
        <p:nvSpPr>
          <p:cNvPr id="313359" name="Rectangle 15"/>
          <p:cNvSpPr>
            <a:spLocks noChangeArrowheads="1"/>
          </p:cNvSpPr>
          <p:nvPr/>
        </p:nvSpPr>
        <p:spPr bwMode="auto">
          <a:xfrm>
            <a:off x="2971801" y="5081588"/>
            <a:ext cx="1941513"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t>Initialization</a:t>
            </a:r>
          </a:p>
        </p:txBody>
      </p:sp>
      <p:grpSp>
        <p:nvGrpSpPr>
          <p:cNvPr id="6" name="Group 16"/>
          <p:cNvGrpSpPr>
            <a:grpSpLocks/>
          </p:cNvGrpSpPr>
          <p:nvPr/>
        </p:nvGrpSpPr>
        <p:grpSpPr bwMode="auto">
          <a:xfrm>
            <a:off x="3429001" y="5640389"/>
            <a:ext cx="3452813" cy="458787"/>
            <a:chOff x="768" y="1550"/>
            <a:chExt cx="2175" cy="289"/>
          </a:xfrm>
        </p:grpSpPr>
        <p:sp>
          <p:nvSpPr>
            <p:cNvPr id="53259" name="Rectangle 17"/>
            <p:cNvSpPr>
              <a:spLocks noChangeArrowheads="1"/>
            </p:cNvSpPr>
            <p:nvPr/>
          </p:nvSpPr>
          <p:spPr bwMode="auto">
            <a:xfrm>
              <a:off x="768" y="1551"/>
              <a:ext cx="21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folHlink"/>
                  </a:solidFill>
                </a:rPr>
                <a:t>V</a:t>
              </a:r>
              <a:r>
                <a:rPr lang="en-US" altLang="en-US" b="1" baseline="-25000">
                  <a:solidFill>
                    <a:schemeClr val="folHlink"/>
                  </a:solidFill>
                </a:rPr>
                <a:t>i</a:t>
              </a:r>
              <a:r>
                <a:rPr lang="en-US" altLang="en-US" b="1">
                  <a:solidFill>
                    <a:schemeClr val="folHlink"/>
                  </a:solidFill>
                </a:rPr>
                <a:t> [j]  := 0 (j = 1, …, N); </a:t>
              </a:r>
            </a:p>
          </p:txBody>
        </p:sp>
        <p:sp>
          <p:nvSpPr>
            <p:cNvPr id="53260" name="Rectangle 18"/>
            <p:cNvSpPr>
              <a:spLocks noChangeArrowheads="1"/>
            </p:cNvSpPr>
            <p:nvPr/>
          </p:nvSpPr>
          <p:spPr bwMode="auto">
            <a:xfrm>
              <a:off x="878" y="155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baseline="30000">
                  <a:solidFill>
                    <a:schemeClr val="folHlink"/>
                  </a:solidFill>
                </a:rPr>
                <a:t>g</a:t>
              </a:r>
            </a:p>
          </p:txBody>
        </p:sp>
      </p:grpSp>
      <p:sp>
        <p:nvSpPr>
          <p:cNvPr id="313363" name="Rectangle 19"/>
          <p:cNvSpPr>
            <a:spLocks noChangeArrowheads="1"/>
          </p:cNvSpPr>
          <p:nvPr/>
        </p:nvSpPr>
        <p:spPr bwMode="auto">
          <a:xfrm>
            <a:off x="2895600" y="5181600"/>
            <a:ext cx="2667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solidFill>
                  <a:schemeClr val="hlink"/>
                </a:solidFill>
              </a:rPr>
              <a:t>Example</a:t>
            </a:r>
            <a:endParaRPr lang="en-US" altLang="en-US">
              <a:solidFill>
                <a:schemeClr val="hlink"/>
              </a:solidFill>
            </a:endParaRPr>
          </a:p>
        </p:txBody>
      </p:sp>
    </p:spTree>
    <p:extLst>
      <p:ext uri="{BB962C8B-B14F-4D97-AF65-F5344CB8AC3E}">
        <p14:creationId xmlns:p14="http://schemas.microsoft.com/office/powerpoint/2010/main" val="671788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347"/>
                                        </p:tgtEl>
                                        <p:attrNameLst>
                                          <p:attrName>style.visibility</p:attrName>
                                        </p:attrNameLst>
                                      </p:cBhvr>
                                      <p:to>
                                        <p:strVal val="visible"/>
                                      </p:to>
                                    </p:set>
                                    <p:animEffect transition="in" filter="wipe(left)">
                                      <p:cBhvr>
                                        <p:cTn id="7" dur="500"/>
                                        <p:tgtEl>
                                          <p:spTgt spid="313347"/>
                                        </p:tgtEl>
                                      </p:cBhvr>
                                    </p:animEffect>
                                  </p:childTnLst>
                                  <p:subTnLst>
                                    <p:animClr clrSpc="rgb" dir="cw">
                                      <p:cBhvr override="childStyle">
                                        <p:cTn dur="1" fill="hold" display="0" masterRel="nextClick" afterEffect="1"/>
                                        <p:tgtEl>
                                          <p:spTgt spid="313347"/>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777777"/>
                                      </p:to>
                                    </p:animClr>
                                  </p:subTnLst>
                                </p:cTn>
                              </p:par>
                              <p:par>
                                <p:cTn id="13" presetID="2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5F5F5F"/>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13358"/>
                                        </p:tgtEl>
                                        <p:attrNameLst>
                                          <p:attrName>style.visibility</p:attrName>
                                        </p:attrNameLst>
                                      </p:cBhvr>
                                      <p:to>
                                        <p:strVal val="visible"/>
                                      </p:to>
                                    </p:set>
                                    <p:animEffect transition="in" filter="wipe(left)">
                                      <p:cBhvr>
                                        <p:cTn id="20" dur="500"/>
                                        <p:tgtEl>
                                          <p:spTgt spid="313358"/>
                                        </p:tgtEl>
                                      </p:cBhvr>
                                    </p:animEffect>
                                  </p:childTnLst>
                                  <p:subTnLst>
                                    <p:animClr clrSpc="rgb" dir="cw">
                                      <p:cBhvr override="childStyle">
                                        <p:cTn dur="1" fill="hold" display="0" masterRel="nextClick" afterEffect="1"/>
                                        <p:tgtEl>
                                          <p:spTgt spid="313358"/>
                                        </p:tgtEl>
                                        <p:attrNameLst>
                                          <p:attrName>ppt_c</p:attrName>
                                        </p:attrNameLst>
                                      </p:cBhvr>
                                      <p:to>
                                        <a:srgbClr val="5F5F5F"/>
                                      </p:to>
                                    </p:animClr>
                                  </p:subTnLst>
                                </p:cTn>
                              </p:par>
                              <p:par>
                                <p:cTn id="21" presetID="22" presetClass="entr" presetSubtype="8" fill="hold" grpId="0" nodeType="withEffect">
                                  <p:stCondLst>
                                    <p:cond delay="0"/>
                                  </p:stCondLst>
                                  <p:childTnLst>
                                    <p:set>
                                      <p:cBhvr>
                                        <p:cTn id="22" dur="1" fill="hold">
                                          <p:stCondLst>
                                            <p:cond delay="0"/>
                                          </p:stCondLst>
                                        </p:cTn>
                                        <p:tgtEl>
                                          <p:spTgt spid="313363"/>
                                        </p:tgtEl>
                                        <p:attrNameLst>
                                          <p:attrName>style.visibility</p:attrName>
                                        </p:attrNameLst>
                                      </p:cBhvr>
                                      <p:to>
                                        <p:strVal val="visible"/>
                                      </p:to>
                                    </p:set>
                                    <p:animEffect transition="in" filter="wipe(left)">
                                      <p:cBhvr>
                                        <p:cTn id="23" dur="500"/>
                                        <p:tgtEl>
                                          <p:spTgt spid="313363"/>
                                        </p:tgtEl>
                                      </p:cBhvr>
                                    </p:animEffect>
                                  </p:childTnLst>
                                  <p:subTnLst>
                                    <p:set>
                                      <p:cBhvr override="childStyle">
                                        <p:cTn dur="1" fill="hold" display="0" masterRel="nextClick" afterEffect="1"/>
                                        <p:tgtEl>
                                          <p:spTgt spid="313363"/>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13359"/>
                                        </p:tgtEl>
                                        <p:attrNameLst>
                                          <p:attrName>style.visibility</p:attrName>
                                        </p:attrNameLst>
                                      </p:cBhvr>
                                      <p:to>
                                        <p:strVal val="visible"/>
                                      </p:to>
                                    </p:set>
                                    <p:animEffect transition="in" filter="wipe(left)">
                                      <p:cBhvr>
                                        <p:cTn id="28" dur="500"/>
                                        <p:tgtEl>
                                          <p:spTgt spid="313359"/>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autoUpdateAnimBg="0"/>
      <p:bldP spid="313358" grpId="0" autoUpdateAnimBg="0"/>
      <p:bldP spid="313359" grpId="0" animBg="1" autoUpdateAnimBg="0"/>
      <p:bldP spid="313363"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DFA819F-D693-4FB2-B1C6-8C79959EC6C3}" type="slidenum">
              <a:rPr lang="fr-FR" altLang="en-US" sz="1400"/>
              <a:pPr eaLnBrk="1" hangingPunct="1"/>
              <a:t>84</a:t>
            </a:fld>
            <a:endParaRPr lang="fr-FR" altLang="en-US" sz="1400"/>
          </a:p>
        </p:txBody>
      </p:sp>
      <p:sp>
        <p:nvSpPr>
          <p:cNvPr id="54275" name="Rectangle 2"/>
          <p:cNvSpPr>
            <a:spLocks noGrp="1" noChangeArrowheads="1"/>
          </p:cNvSpPr>
          <p:nvPr>
            <p:ph type="title"/>
          </p:nvPr>
        </p:nvSpPr>
        <p:spPr/>
        <p:txBody>
          <a:bodyPr/>
          <a:lstStyle/>
          <a:p>
            <a:pPr eaLnBrk="1" hangingPunct="1"/>
            <a:r>
              <a:rPr lang="en-US" altLang="en-US" smtClean="0"/>
              <a:t>Causal Ordering </a:t>
            </a:r>
            <a:r>
              <a:rPr lang="en-US" altLang="en-US" baseline="-25000" smtClean="0"/>
              <a:t>(3)</a:t>
            </a:r>
          </a:p>
        </p:txBody>
      </p:sp>
      <p:sp>
        <p:nvSpPr>
          <p:cNvPr id="315395" name="Rectangle 3"/>
          <p:cNvSpPr>
            <a:spLocks noChangeArrowheads="1"/>
          </p:cNvSpPr>
          <p:nvPr/>
        </p:nvSpPr>
        <p:spPr bwMode="auto">
          <a:xfrm>
            <a:off x="2362200" y="1905000"/>
            <a:ext cx="2909888"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t>CO-multicast(g, m)</a:t>
            </a:r>
          </a:p>
        </p:txBody>
      </p:sp>
      <p:grpSp>
        <p:nvGrpSpPr>
          <p:cNvPr id="2" name="Group 4"/>
          <p:cNvGrpSpPr>
            <a:grpSpLocks/>
          </p:cNvGrpSpPr>
          <p:nvPr/>
        </p:nvGrpSpPr>
        <p:grpSpPr bwMode="auto">
          <a:xfrm>
            <a:off x="2590801" y="2501900"/>
            <a:ext cx="2601913" cy="439738"/>
            <a:chOff x="1200" y="1576"/>
            <a:chExt cx="1639" cy="277"/>
          </a:xfrm>
        </p:grpSpPr>
        <p:grpSp>
          <p:nvGrpSpPr>
            <p:cNvPr id="54316" name="Group 5"/>
            <p:cNvGrpSpPr>
              <a:grpSpLocks/>
            </p:cNvGrpSpPr>
            <p:nvPr/>
          </p:nvGrpSpPr>
          <p:grpSpPr bwMode="auto">
            <a:xfrm>
              <a:off x="1200" y="1576"/>
              <a:ext cx="1639" cy="277"/>
              <a:chOff x="768" y="1558"/>
              <a:chExt cx="1639" cy="277"/>
            </a:xfrm>
          </p:grpSpPr>
          <p:sp>
            <p:nvSpPr>
              <p:cNvPr id="54320" name="Rectangle 6"/>
              <p:cNvSpPr>
                <a:spLocks noChangeArrowheads="1"/>
              </p:cNvSpPr>
              <p:nvPr/>
            </p:nvSpPr>
            <p:spPr bwMode="auto">
              <a:xfrm>
                <a:off x="768" y="1566"/>
                <a:ext cx="163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chemeClr val="folHlink"/>
                    </a:solidFill>
                  </a:rPr>
                  <a:t>V</a:t>
                </a:r>
                <a:r>
                  <a:rPr lang="en-US" altLang="en-US" sz="2200" b="1" baseline="-25000">
                    <a:solidFill>
                      <a:schemeClr val="folHlink"/>
                    </a:solidFill>
                  </a:rPr>
                  <a:t>i</a:t>
                </a:r>
                <a:r>
                  <a:rPr lang="en-US" altLang="en-US" sz="2200" b="1">
                    <a:solidFill>
                      <a:schemeClr val="folHlink"/>
                    </a:solidFill>
                  </a:rPr>
                  <a:t> [i]  :=           + 1; </a:t>
                </a:r>
              </a:p>
            </p:txBody>
          </p:sp>
          <p:sp>
            <p:nvSpPr>
              <p:cNvPr id="54321" name="Rectangle 7"/>
              <p:cNvSpPr>
                <a:spLocks noChangeArrowheads="1"/>
              </p:cNvSpPr>
              <p:nvPr/>
            </p:nvSpPr>
            <p:spPr bwMode="auto">
              <a:xfrm>
                <a:off x="878" y="1558"/>
                <a:ext cx="1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solidFill>
                      <a:schemeClr val="folHlink"/>
                    </a:solidFill>
                  </a:rPr>
                  <a:t>g</a:t>
                </a:r>
              </a:p>
            </p:txBody>
          </p:sp>
        </p:grpSp>
        <p:grpSp>
          <p:nvGrpSpPr>
            <p:cNvPr id="54317" name="Group 8"/>
            <p:cNvGrpSpPr>
              <a:grpSpLocks/>
            </p:cNvGrpSpPr>
            <p:nvPr/>
          </p:nvGrpSpPr>
          <p:grpSpPr bwMode="auto">
            <a:xfrm>
              <a:off x="1968" y="1576"/>
              <a:ext cx="482" cy="277"/>
              <a:chOff x="768" y="1558"/>
              <a:chExt cx="482" cy="277"/>
            </a:xfrm>
          </p:grpSpPr>
          <p:sp>
            <p:nvSpPr>
              <p:cNvPr id="54318" name="Rectangle 9"/>
              <p:cNvSpPr>
                <a:spLocks noChangeArrowheads="1"/>
              </p:cNvSpPr>
              <p:nvPr/>
            </p:nvSpPr>
            <p:spPr bwMode="auto">
              <a:xfrm>
                <a:off x="768" y="1566"/>
                <a:ext cx="48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chemeClr val="folHlink"/>
                    </a:solidFill>
                  </a:rPr>
                  <a:t>V</a:t>
                </a:r>
                <a:r>
                  <a:rPr lang="en-US" altLang="en-US" sz="2200" b="1" baseline="-25000">
                    <a:solidFill>
                      <a:schemeClr val="folHlink"/>
                    </a:solidFill>
                  </a:rPr>
                  <a:t>i</a:t>
                </a:r>
                <a:r>
                  <a:rPr lang="en-US" altLang="en-US" sz="2200" b="1">
                    <a:solidFill>
                      <a:schemeClr val="folHlink"/>
                    </a:solidFill>
                  </a:rPr>
                  <a:t> [i]</a:t>
                </a:r>
              </a:p>
            </p:txBody>
          </p:sp>
          <p:sp>
            <p:nvSpPr>
              <p:cNvPr id="54319" name="Rectangle 10"/>
              <p:cNvSpPr>
                <a:spLocks noChangeArrowheads="1"/>
              </p:cNvSpPr>
              <p:nvPr/>
            </p:nvSpPr>
            <p:spPr bwMode="auto">
              <a:xfrm>
                <a:off x="878" y="1558"/>
                <a:ext cx="1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solidFill>
                      <a:schemeClr val="folHlink"/>
                    </a:solidFill>
                  </a:rPr>
                  <a:t>g</a:t>
                </a:r>
              </a:p>
            </p:txBody>
          </p:sp>
        </p:grpSp>
      </p:grpSp>
      <p:grpSp>
        <p:nvGrpSpPr>
          <p:cNvPr id="5" name="Group 11"/>
          <p:cNvGrpSpPr>
            <a:grpSpLocks/>
          </p:cNvGrpSpPr>
          <p:nvPr/>
        </p:nvGrpSpPr>
        <p:grpSpPr bwMode="auto">
          <a:xfrm>
            <a:off x="2590800" y="2913064"/>
            <a:ext cx="5334000" cy="439737"/>
            <a:chOff x="1200" y="1835"/>
            <a:chExt cx="3360" cy="277"/>
          </a:xfrm>
        </p:grpSpPr>
        <p:sp>
          <p:nvSpPr>
            <p:cNvPr id="54312" name="Rectangle 12"/>
            <p:cNvSpPr>
              <a:spLocks noChangeArrowheads="1"/>
            </p:cNvSpPr>
            <p:nvPr/>
          </p:nvSpPr>
          <p:spPr bwMode="auto">
            <a:xfrm>
              <a:off x="1200" y="1843"/>
              <a:ext cx="33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200" b="1">
                  <a:solidFill>
                    <a:schemeClr val="folHlink"/>
                  </a:solidFill>
                </a:rPr>
                <a:t>B-multicast(g, &lt;m,    &gt;);</a:t>
              </a:r>
            </a:p>
          </p:txBody>
        </p:sp>
        <p:grpSp>
          <p:nvGrpSpPr>
            <p:cNvPr id="54313" name="Group 13"/>
            <p:cNvGrpSpPr>
              <a:grpSpLocks/>
            </p:cNvGrpSpPr>
            <p:nvPr/>
          </p:nvGrpSpPr>
          <p:grpSpPr bwMode="auto">
            <a:xfrm>
              <a:off x="2734" y="1835"/>
              <a:ext cx="299" cy="277"/>
              <a:chOff x="768" y="1558"/>
              <a:chExt cx="299" cy="277"/>
            </a:xfrm>
          </p:grpSpPr>
          <p:sp>
            <p:nvSpPr>
              <p:cNvPr id="54314" name="Rectangle 14"/>
              <p:cNvSpPr>
                <a:spLocks noChangeArrowheads="1"/>
              </p:cNvSpPr>
              <p:nvPr/>
            </p:nvSpPr>
            <p:spPr bwMode="auto">
              <a:xfrm>
                <a:off x="768" y="1566"/>
                <a:ext cx="26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chemeClr val="folHlink"/>
                    </a:solidFill>
                  </a:rPr>
                  <a:t>V</a:t>
                </a:r>
                <a:r>
                  <a:rPr lang="en-US" altLang="en-US" sz="2200" b="1" baseline="-25000">
                    <a:solidFill>
                      <a:schemeClr val="folHlink"/>
                    </a:solidFill>
                  </a:rPr>
                  <a:t>i</a:t>
                </a:r>
                <a:endParaRPr lang="en-US" altLang="en-US" sz="2200" b="1">
                  <a:solidFill>
                    <a:schemeClr val="folHlink"/>
                  </a:solidFill>
                </a:endParaRPr>
              </a:p>
            </p:txBody>
          </p:sp>
          <p:sp>
            <p:nvSpPr>
              <p:cNvPr id="54315" name="Rectangle 15"/>
              <p:cNvSpPr>
                <a:spLocks noChangeArrowheads="1"/>
              </p:cNvSpPr>
              <p:nvPr/>
            </p:nvSpPr>
            <p:spPr bwMode="auto">
              <a:xfrm>
                <a:off x="878" y="1558"/>
                <a:ext cx="1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solidFill>
                      <a:schemeClr val="folHlink"/>
                    </a:solidFill>
                  </a:rPr>
                  <a:t>g</a:t>
                </a:r>
              </a:p>
            </p:txBody>
          </p:sp>
        </p:grpSp>
      </p:grpSp>
      <p:grpSp>
        <p:nvGrpSpPr>
          <p:cNvPr id="7" name="Group 16"/>
          <p:cNvGrpSpPr>
            <a:grpSpLocks/>
          </p:cNvGrpSpPr>
          <p:nvPr/>
        </p:nvGrpSpPr>
        <p:grpSpPr bwMode="auto">
          <a:xfrm>
            <a:off x="2362201" y="5638800"/>
            <a:ext cx="2601913" cy="439738"/>
            <a:chOff x="1200" y="1576"/>
            <a:chExt cx="1639" cy="277"/>
          </a:xfrm>
        </p:grpSpPr>
        <p:grpSp>
          <p:nvGrpSpPr>
            <p:cNvPr id="54306" name="Group 17"/>
            <p:cNvGrpSpPr>
              <a:grpSpLocks/>
            </p:cNvGrpSpPr>
            <p:nvPr/>
          </p:nvGrpSpPr>
          <p:grpSpPr bwMode="auto">
            <a:xfrm>
              <a:off x="1200" y="1576"/>
              <a:ext cx="1639" cy="277"/>
              <a:chOff x="768" y="1558"/>
              <a:chExt cx="1639" cy="277"/>
            </a:xfrm>
          </p:grpSpPr>
          <p:sp>
            <p:nvSpPr>
              <p:cNvPr id="54310" name="Rectangle 18"/>
              <p:cNvSpPr>
                <a:spLocks noChangeArrowheads="1"/>
              </p:cNvSpPr>
              <p:nvPr/>
            </p:nvSpPr>
            <p:spPr bwMode="auto">
              <a:xfrm>
                <a:off x="768" y="1566"/>
                <a:ext cx="163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chemeClr val="folHlink"/>
                    </a:solidFill>
                  </a:rPr>
                  <a:t>V</a:t>
                </a:r>
                <a:r>
                  <a:rPr lang="en-US" altLang="en-US" sz="2200" b="1" baseline="-25000">
                    <a:solidFill>
                      <a:schemeClr val="folHlink"/>
                    </a:solidFill>
                  </a:rPr>
                  <a:t>i</a:t>
                </a:r>
                <a:r>
                  <a:rPr lang="en-US" altLang="en-US" sz="2200" b="1">
                    <a:solidFill>
                      <a:schemeClr val="folHlink"/>
                    </a:solidFill>
                  </a:rPr>
                  <a:t> [j]  :=           + 1; </a:t>
                </a:r>
              </a:p>
            </p:txBody>
          </p:sp>
          <p:sp>
            <p:nvSpPr>
              <p:cNvPr id="54311" name="Rectangle 19"/>
              <p:cNvSpPr>
                <a:spLocks noChangeArrowheads="1"/>
              </p:cNvSpPr>
              <p:nvPr/>
            </p:nvSpPr>
            <p:spPr bwMode="auto">
              <a:xfrm>
                <a:off x="878" y="1558"/>
                <a:ext cx="1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solidFill>
                      <a:schemeClr val="folHlink"/>
                    </a:solidFill>
                  </a:rPr>
                  <a:t>g</a:t>
                </a:r>
              </a:p>
            </p:txBody>
          </p:sp>
        </p:grpSp>
        <p:grpSp>
          <p:nvGrpSpPr>
            <p:cNvPr id="54307" name="Group 20"/>
            <p:cNvGrpSpPr>
              <a:grpSpLocks/>
            </p:cNvGrpSpPr>
            <p:nvPr/>
          </p:nvGrpSpPr>
          <p:grpSpPr bwMode="auto">
            <a:xfrm>
              <a:off x="1968" y="1576"/>
              <a:ext cx="482" cy="277"/>
              <a:chOff x="768" y="1558"/>
              <a:chExt cx="482" cy="277"/>
            </a:xfrm>
          </p:grpSpPr>
          <p:sp>
            <p:nvSpPr>
              <p:cNvPr id="54308" name="Rectangle 21"/>
              <p:cNvSpPr>
                <a:spLocks noChangeArrowheads="1"/>
              </p:cNvSpPr>
              <p:nvPr/>
            </p:nvSpPr>
            <p:spPr bwMode="auto">
              <a:xfrm>
                <a:off x="768" y="1566"/>
                <a:ext cx="48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chemeClr val="folHlink"/>
                    </a:solidFill>
                  </a:rPr>
                  <a:t>V</a:t>
                </a:r>
                <a:r>
                  <a:rPr lang="en-US" altLang="en-US" sz="2200" b="1" baseline="-25000">
                    <a:solidFill>
                      <a:schemeClr val="folHlink"/>
                    </a:solidFill>
                  </a:rPr>
                  <a:t>i</a:t>
                </a:r>
                <a:r>
                  <a:rPr lang="en-US" altLang="en-US" sz="2200" b="1">
                    <a:solidFill>
                      <a:schemeClr val="folHlink"/>
                    </a:solidFill>
                  </a:rPr>
                  <a:t> [j]</a:t>
                </a:r>
              </a:p>
            </p:txBody>
          </p:sp>
          <p:sp>
            <p:nvSpPr>
              <p:cNvPr id="54309" name="Rectangle 22"/>
              <p:cNvSpPr>
                <a:spLocks noChangeArrowheads="1"/>
              </p:cNvSpPr>
              <p:nvPr/>
            </p:nvSpPr>
            <p:spPr bwMode="auto">
              <a:xfrm>
                <a:off x="878" y="1558"/>
                <a:ext cx="1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solidFill>
                      <a:schemeClr val="folHlink"/>
                    </a:solidFill>
                  </a:rPr>
                  <a:t>g</a:t>
                </a:r>
              </a:p>
            </p:txBody>
          </p:sp>
        </p:grpSp>
      </p:grpSp>
      <p:grpSp>
        <p:nvGrpSpPr>
          <p:cNvPr id="10" name="Group 23"/>
          <p:cNvGrpSpPr>
            <a:grpSpLocks/>
          </p:cNvGrpSpPr>
          <p:nvPr/>
        </p:nvGrpSpPr>
        <p:grpSpPr bwMode="auto">
          <a:xfrm>
            <a:off x="2286000" y="3522663"/>
            <a:ext cx="6167438" cy="469900"/>
            <a:chOff x="480" y="2219"/>
            <a:chExt cx="3885" cy="296"/>
          </a:xfrm>
        </p:grpSpPr>
        <p:sp>
          <p:nvSpPr>
            <p:cNvPr id="54302" name="Rectangle 24"/>
            <p:cNvSpPr>
              <a:spLocks noChangeArrowheads="1"/>
            </p:cNvSpPr>
            <p:nvPr/>
          </p:nvSpPr>
          <p:spPr bwMode="auto">
            <a:xfrm>
              <a:off x="480" y="2227"/>
              <a:ext cx="3885" cy="2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t>B-deliver(&lt;m,    &gt;) of p</a:t>
              </a:r>
              <a:r>
                <a:rPr lang="en-US" altLang="en-US" b="1" baseline="-25000"/>
                <a:t>j</a:t>
              </a:r>
              <a:r>
                <a:rPr lang="en-US" altLang="en-US" b="1"/>
                <a:t>, with g = group(m)</a:t>
              </a:r>
            </a:p>
          </p:txBody>
        </p:sp>
        <p:grpSp>
          <p:nvGrpSpPr>
            <p:cNvPr id="54303" name="Group 25"/>
            <p:cNvGrpSpPr>
              <a:grpSpLocks/>
            </p:cNvGrpSpPr>
            <p:nvPr/>
          </p:nvGrpSpPr>
          <p:grpSpPr bwMode="auto">
            <a:xfrm>
              <a:off x="1726" y="2219"/>
              <a:ext cx="299" cy="277"/>
              <a:chOff x="768" y="1558"/>
              <a:chExt cx="299" cy="277"/>
            </a:xfrm>
          </p:grpSpPr>
          <p:sp>
            <p:nvSpPr>
              <p:cNvPr id="54304" name="Rectangle 26"/>
              <p:cNvSpPr>
                <a:spLocks noChangeArrowheads="1"/>
              </p:cNvSpPr>
              <p:nvPr/>
            </p:nvSpPr>
            <p:spPr bwMode="auto">
              <a:xfrm>
                <a:off x="768" y="1566"/>
                <a:ext cx="26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t>V</a:t>
                </a:r>
                <a:r>
                  <a:rPr lang="en-US" altLang="en-US" sz="2200" b="1" baseline="-25000"/>
                  <a:t>j</a:t>
                </a:r>
                <a:endParaRPr lang="en-US" altLang="en-US" sz="2200" b="1"/>
              </a:p>
            </p:txBody>
          </p:sp>
          <p:sp>
            <p:nvSpPr>
              <p:cNvPr id="54305" name="Rectangle 27"/>
              <p:cNvSpPr>
                <a:spLocks noChangeArrowheads="1"/>
              </p:cNvSpPr>
              <p:nvPr/>
            </p:nvSpPr>
            <p:spPr bwMode="auto">
              <a:xfrm>
                <a:off x="878" y="1558"/>
                <a:ext cx="1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t>g</a:t>
                </a:r>
              </a:p>
            </p:txBody>
          </p:sp>
        </p:grpSp>
      </p:grpSp>
      <p:grpSp>
        <p:nvGrpSpPr>
          <p:cNvPr id="12" name="Group 28"/>
          <p:cNvGrpSpPr>
            <a:grpSpLocks/>
          </p:cNvGrpSpPr>
          <p:nvPr/>
        </p:nvGrpSpPr>
        <p:grpSpPr bwMode="auto">
          <a:xfrm>
            <a:off x="2362200" y="4114800"/>
            <a:ext cx="5334000" cy="439738"/>
            <a:chOff x="1200" y="2699"/>
            <a:chExt cx="3360" cy="277"/>
          </a:xfrm>
        </p:grpSpPr>
        <p:sp>
          <p:nvSpPr>
            <p:cNvPr id="54298" name="Rectangle 29"/>
            <p:cNvSpPr>
              <a:spLocks noChangeArrowheads="1"/>
            </p:cNvSpPr>
            <p:nvPr/>
          </p:nvSpPr>
          <p:spPr bwMode="auto">
            <a:xfrm>
              <a:off x="1200" y="2707"/>
              <a:ext cx="33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200" b="1">
                  <a:solidFill>
                    <a:schemeClr val="folHlink"/>
                  </a:solidFill>
                </a:rPr>
                <a:t>Place  &lt;m,     &gt; in a hold-back queue;</a:t>
              </a:r>
            </a:p>
          </p:txBody>
        </p:sp>
        <p:grpSp>
          <p:nvGrpSpPr>
            <p:cNvPr id="54299" name="Group 30"/>
            <p:cNvGrpSpPr>
              <a:grpSpLocks/>
            </p:cNvGrpSpPr>
            <p:nvPr/>
          </p:nvGrpSpPr>
          <p:grpSpPr bwMode="auto">
            <a:xfrm>
              <a:off x="2160" y="2699"/>
              <a:ext cx="299" cy="277"/>
              <a:chOff x="768" y="1558"/>
              <a:chExt cx="299" cy="277"/>
            </a:xfrm>
          </p:grpSpPr>
          <p:sp>
            <p:nvSpPr>
              <p:cNvPr id="54300" name="Rectangle 31"/>
              <p:cNvSpPr>
                <a:spLocks noChangeArrowheads="1"/>
              </p:cNvSpPr>
              <p:nvPr/>
            </p:nvSpPr>
            <p:spPr bwMode="auto">
              <a:xfrm>
                <a:off x="768" y="1566"/>
                <a:ext cx="26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chemeClr val="folHlink"/>
                    </a:solidFill>
                  </a:rPr>
                  <a:t>V</a:t>
                </a:r>
                <a:r>
                  <a:rPr lang="en-US" altLang="en-US" sz="2200" b="1" baseline="-25000">
                    <a:solidFill>
                      <a:schemeClr val="folHlink"/>
                    </a:solidFill>
                  </a:rPr>
                  <a:t>j</a:t>
                </a:r>
                <a:endParaRPr lang="en-US" altLang="en-US" sz="2200" b="1">
                  <a:solidFill>
                    <a:schemeClr val="folHlink"/>
                  </a:solidFill>
                </a:endParaRPr>
              </a:p>
            </p:txBody>
          </p:sp>
          <p:sp>
            <p:nvSpPr>
              <p:cNvPr id="54301" name="Rectangle 32"/>
              <p:cNvSpPr>
                <a:spLocks noChangeArrowheads="1"/>
              </p:cNvSpPr>
              <p:nvPr/>
            </p:nvSpPr>
            <p:spPr bwMode="auto">
              <a:xfrm>
                <a:off x="878" y="1558"/>
                <a:ext cx="1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solidFill>
                      <a:schemeClr val="folHlink"/>
                    </a:solidFill>
                  </a:rPr>
                  <a:t>g</a:t>
                </a:r>
              </a:p>
            </p:txBody>
          </p:sp>
        </p:grpSp>
      </p:grpSp>
      <p:sp>
        <p:nvSpPr>
          <p:cNvPr id="315425" name="Rectangle 33"/>
          <p:cNvSpPr>
            <a:spLocks noChangeArrowheads="1"/>
          </p:cNvSpPr>
          <p:nvPr/>
        </p:nvSpPr>
        <p:spPr bwMode="auto">
          <a:xfrm>
            <a:off x="2362200" y="5181600"/>
            <a:ext cx="21272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chemeClr val="folHlink"/>
                </a:solidFill>
              </a:rPr>
              <a:t>CO-deliver(m);</a:t>
            </a:r>
          </a:p>
        </p:txBody>
      </p:sp>
      <p:grpSp>
        <p:nvGrpSpPr>
          <p:cNvPr id="14" name="Group 50"/>
          <p:cNvGrpSpPr>
            <a:grpSpLocks/>
          </p:cNvGrpSpPr>
          <p:nvPr/>
        </p:nvGrpSpPr>
        <p:grpSpPr bwMode="auto">
          <a:xfrm>
            <a:off x="2362201" y="4645025"/>
            <a:ext cx="6721475" cy="750888"/>
            <a:chOff x="528" y="2926"/>
            <a:chExt cx="4234" cy="473"/>
          </a:xfrm>
        </p:grpSpPr>
        <p:sp>
          <p:nvSpPr>
            <p:cNvPr id="54285" name="Rectangle 36"/>
            <p:cNvSpPr>
              <a:spLocks noChangeArrowheads="1"/>
            </p:cNvSpPr>
            <p:nvPr/>
          </p:nvSpPr>
          <p:spPr bwMode="auto">
            <a:xfrm>
              <a:off x="528" y="2936"/>
              <a:ext cx="30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chemeClr val="folHlink"/>
                  </a:solidFill>
                </a:rPr>
                <a:t>Wait until (V</a:t>
              </a:r>
              <a:r>
                <a:rPr lang="en-US" altLang="en-US" sz="2200" b="1" baseline="-25000">
                  <a:solidFill>
                    <a:schemeClr val="folHlink"/>
                  </a:solidFill>
                </a:rPr>
                <a:t>j</a:t>
              </a:r>
              <a:r>
                <a:rPr lang="en-US" altLang="en-US" sz="2200" b="1">
                  <a:solidFill>
                    <a:schemeClr val="folHlink"/>
                  </a:solidFill>
                </a:rPr>
                <a:t> [j]  =           + 1) AND (  </a:t>
              </a:r>
            </a:p>
          </p:txBody>
        </p:sp>
        <p:sp>
          <p:nvSpPr>
            <p:cNvPr id="54286" name="Rectangle 37"/>
            <p:cNvSpPr>
              <a:spLocks noChangeArrowheads="1"/>
            </p:cNvSpPr>
            <p:nvPr/>
          </p:nvSpPr>
          <p:spPr bwMode="auto">
            <a:xfrm>
              <a:off x="1557" y="2928"/>
              <a:ext cx="1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solidFill>
                    <a:schemeClr val="folHlink"/>
                  </a:solidFill>
                </a:rPr>
                <a:t>g</a:t>
              </a:r>
            </a:p>
          </p:txBody>
        </p:sp>
        <p:sp>
          <p:nvSpPr>
            <p:cNvPr id="54287" name="Rectangle 38"/>
            <p:cNvSpPr>
              <a:spLocks noChangeArrowheads="1"/>
            </p:cNvSpPr>
            <p:nvPr/>
          </p:nvSpPr>
          <p:spPr bwMode="auto">
            <a:xfrm>
              <a:off x="2109" y="2934"/>
              <a:ext cx="48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chemeClr val="folHlink"/>
                  </a:solidFill>
                </a:rPr>
                <a:t>V</a:t>
              </a:r>
              <a:r>
                <a:rPr lang="en-US" altLang="en-US" sz="2200" b="1" baseline="-25000">
                  <a:solidFill>
                    <a:schemeClr val="folHlink"/>
                  </a:solidFill>
                </a:rPr>
                <a:t>i</a:t>
              </a:r>
              <a:r>
                <a:rPr lang="en-US" altLang="en-US" sz="2200" b="1">
                  <a:solidFill>
                    <a:schemeClr val="folHlink"/>
                  </a:solidFill>
                </a:rPr>
                <a:t> [j]</a:t>
              </a:r>
            </a:p>
          </p:txBody>
        </p:sp>
        <p:sp>
          <p:nvSpPr>
            <p:cNvPr id="54288" name="Rectangle 39"/>
            <p:cNvSpPr>
              <a:spLocks noChangeArrowheads="1"/>
            </p:cNvSpPr>
            <p:nvPr/>
          </p:nvSpPr>
          <p:spPr bwMode="auto">
            <a:xfrm>
              <a:off x="2219" y="2926"/>
              <a:ext cx="1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solidFill>
                    <a:schemeClr val="folHlink"/>
                  </a:solidFill>
                </a:rPr>
                <a:t>g</a:t>
              </a:r>
            </a:p>
          </p:txBody>
        </p:sp>
        <p:grpSp>
          <p:nvGrpSpPr>
            <p:cNvPr id="54289" name="Group 49"/>
            <p:cNvGrpSpPr>
              <a:grpSpLocks/>
            </p:cNvGrpSpPr>
            <p:nvPr/>
          </p:nvGrpSpPr>
          <p:grpSpPr bwMode="auto">
            <a:xfrm>
              <a:off x="3379" y="2939"/>
              <a:ext cx="1383" cy="460"/>
              <a:chOff x="3849" y="2939"/>
              <a:chExt cx="1383" cy="460"/>
            </a:xfrm>
          </p:grpSpPr>
          <p:grpSp>
            <p:nvGrpSpPr>
              <p:cNvPr id="54290" name="Group 40"/>
              <p:cNvGrpSpPr>
                <a:grpSpLocks/>
              </p:cNvGrpSpPr>
              <p:nvPr/>
            </p:nvGrpSpPr>
            <p:grpSpPr bwMode="auto">
              <a:xfrm>
                <a:off x="3849" y="2939"/>
                <a:ext cx="1383" cy="277"/>
                <a:chOff x="3264" y="3456"/>
                <a:chExt cx="1383" cy="277"/>
              </a:xfrm>
            </p:grpSpPr>
            <p:grpSp>
              <p:nvGrpSpPr>
                <p:cNvPr id="54292" name="Group 41"/>
                <p:cNvGrpSpPr>
                  <a:grpSpLocks/>
                </p:cNvGrpSpPr>
                <p:nvPr/>
              </p:nvGrpSpPr>
              <p:grpSpPr bwMode="auto">
                <a:xfrm>
                  <a:off x="3264" y="3456"/>
                  <a:ext cx="1383" cy="275"/>
                  <a:chOff x="768" y="1558"/>
                  <a:chExt cx="1383" cy="275"/>
                </a:xfrm>
              </p:grpSpPr>
              <p:sp>
                <p:nvSpPr>
                  <p:cNvPr id="54296" name="Rectangle 42"/>
                  <p:cNvSpPr>
                    <a:spLocks noChangeArrowheads="1"/>
                  </p:cNvSpPr>
                  <p:nvPr/>
                </p:nvSpPr>
                <p:spPr bwMode="auto">
                  <a:xfrm>
                    <a:off x="768" y="1564"/>
                    <a:ext cx="138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chemeClr val="folHlink"/>
                        </a:solidFill>
                      </a:rPr>
                      <a:t>V</a:t>
                    </a:r>
                    <a:r>
                      <a:rPr lang="en-US" altLang="en-US" sz="2200" b="1" baseline="-25000">
                        <a:solidFill>
                          <a:schemeClr val="folHlink"/>
                        </a:solidFill>
                      </a:rPr>
                      <a:t>j</a:t>
                    </a:r>
                    <a:r>
                      <a:rPr lang="en-US" altLang="en-US" sz="2200" b="1">
                        <a:solidFill>
                          <a:schemeClr val="folHlink"/>
                        </a:solidFill>
                      </a:rPr>
                      <a:t> [k]  </a:t>
                    </a:r>
                    <a:r>
                      <a:rPr lang="en-US" altLang="en-US" sz="2200" b="1">
                        <a:solidFill>
                          <a:schemeClr val="folHlink"/>
                        </a:solidFill>
                        <a:sym typeface="Symbol" panose="05050102010706020507" pitchFamily="18" charset="2"/>
                      </a:rPr>
                      <a:t>          </a:t>
                    </a:r>
                    <a:r>
                      <a:rPr lang="en-US" altLang="en-US" sz="2200" b="1">
                        <a:solidFill>
                          <a:schemeClr val="folHlink"/>
                        </a:solidFill>
                      </a:rPr>
                      <a:t>); </a:t>
                    </a:r>
                  </a:p>
                </p:txBody>
              </p:sp>
              <p:sp>
                <p:nvSpPr>
                  <p:cNvPr id="54297" name="Rectangle 43"/>
                  <p:cNvSpPr>
                    <a:spLocks noChangeArrowheads="1"/>
                  </p:cNvSpPr>
                  <p:nvPr/>
                </p:nvSpPr>
                <p:spPr bwMode="auto">
                  <a:xfrm>
                    <a:off x="878" y="1558"/>
                    <a:ext cx="1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solidFill>
                          <a:schemeClr val="folHlink"/>
                        </a:solidFill>
                      </a:rPr>
                      <a:t>g</a:t>
                    </a:r>
                  </a:p>
                </p:txBody>
              </p:sp>
            </p:grpSp>
            <p:grpSp>
              <p:nvGrpSpPr>
                <p:cNvPr id="54293" name="Group 44"/>
                <p:cNvGrpSpPr>
                  <a:grpSpLocks/>
                </p:cNvGrpSpPr>
                <p:nvPr/>
              </p:nvGrpSpPr>
              <p:grpSpPr bwMode="auto">
                <a:xfrm>
                  <a:off x="3936" y="3456"/>
                  <a:ext cx="531" cy="277"/>
                  <a:chOff x="768" y="1558"/>
                  <a:chExt cx="531" cy="277"/>
                </a:xfrm>
              </p:grpSpPr>
              <p:sp>
                <p:nvSpPr>
                  <p:cNvPr id="54294" name="Rectangle 45"/>
                  <p:cNvSpPr>
                    <a:spLocks noChangeArrowheads="1"/>
                  </p:cNvSpPr>
                  <p:nvPr/>
                </p:nvSpPr>
                <p:spPr bwMode="auto">
                  <a:xfrm>
                    <a:off x="768" y="1566"/>
                    <a:ext cx="5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a:solidFill>
                          <a:schemeClr val="folHlink"/>
                        </a:solidFill>
                      </a:rPr>
                      <a:t>V</a:t>
                    </a:r>
                    <a:r>
                      <a:rPr lang="en-US" altLang="en-US" sz="2200" b="1" baseline="-25000">
                        <a:solidFill>
                          <a:schemeClr val="folHlink"/>
                        </a:solidFill>
                      </a:rPr>
                      <a:t>i</a:t>
                    </a:r>
                    <a:r>
                      <a:rPr lang="en-US" altLang="en-US" sz="2200" b="1">
                        <a:solidFill>
                          <a:schemeClr val="folHlink"/>
                        </a:solidFill>
                      </a:rPr>
                      <a:t> [k]</a:t>
                    </a:r>
                  </a:p>
                </p:txBody>
              </p:sp>
              <p:sp>
                <p:nvSpPr>
                  <p:cNvPr id="54295" name="Rectangle 46"/>
                  <p:cNvSpPr>
                    <a:spLocks noChangeArrowheads="1"/>
                  </p:cNvSpPr>
                  <p:nvPr/>
                </p:nvSpPr>
                <p:spPr bwMode="auto">
                  <a:xfrm>
                    <a:off x="878" y="1558"/>
                    <a:ext cx="1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200" b="1" baseline="30000">
                        <a:solidFill>
                          <a:schemeClr val="folHlink"/>
                        </a:solidFill>
                      </a:rPr>
                      <a:t>g</a:t>
                    </a:r>
                  </a:p>
                </p:txBody>
              </p:sp>
            </p:grpSp>
          </p:grpSp>
          <p:sp>
            <p:nvSpPr>
              <p:cNvPr id="54291" name="Rectangle 47"/>
              <p:cNvSpPr>
                <a:spLocks noChangeArrowheads="1"/>
              </p:cNvSpPr>
              <p:nvPr/>
            </p:nvSpPr>
            <p:spPr bwMode="auto">
              <a:xfrm>
                <a:off x="4320" y="316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folHlink"/>
                    </a:solidFill>
                  </a:rPr>
                  <a:t>(k </a:t>
                </a:r>
                <a:r>
                  <a:rPr lang="en-US" altLang="en-US" sz="1800" b="1">
                    <a:solidFill>
                      <a:schemeClr val="folHlink"/>
                    </a:solidFill>
                    <a:sym typeface="Symbol" panose="05050102010706020507" pitchFamily="18" charset="2"/>
                  </a:rPr>
                  <a:t> </a:t>
                </a:r>
                <a:r>
                  <a:rPr lang="en-US" altLang="en-US" sz="1800" b="1">
                    <a:solidFill>
                      <a:schemeClr val="folHlink"/>
                    </a:solidFill>
                  </a:rPr>
                  <a:t>j)</a:t>
                </a:r>
              </a:p>
            </p:txBody>
          </p:sp>
        </p:grpSp>
      </p:grpSp>
    </p:spTree>
    <p:extLst>
      <p:ext uri="{BB962C8B-B14F-4D97-AF65-F5344CB8AC3E}">
        <p14:creationId xmlns:p14="http://schemas.microsoft.com/office/powerpoint/2010/main" val="1378828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5395"/>
                                        </p:tgtEl>
                                        <p:attrNameLst>
                                          <p:attrName>style.visibility</p:attrName>
                                        </p:attrNameLst>
                                      </p:cBhvr>
                                      <p:to>
                                        <p:strVal val="visible"/>
                                      </p:to>
                                    </p:set>
                                    <p:animEffect transition="in" filter="wipe(left)">
                                      <p:cBhvr>
                                        <p:cTn id="7" dur="500"/>
                                        <p:tgtEl>
                                          <p:spTgt spid="31539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5F5F5F"/>
                                      </p:to>
                                    </p:animClr>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5F5F5F"/>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9" presetClass="emph" presetSubtype="0" grpId="1" nodeType="withEffect">
                                  <p:stCondLst>
                                    <p:cond delay="0"/>
                                  </p:stCondLst>
                                  <p:childTnLst>
                                    <p:set>
                                      <p:cBhvr rctx="PPT">
                                        <p:cTn id="23" dur="indefinite"/>
                                        <p:tgtEl>
                                          <p:spTgt spid="315395"/>
                                        </p:tgtEl>
                                        <p:attrNameLst>
                                          <p:attrName>style.opacity</p:attrName>
                                        </p:attrNameLst>
                                      </p:cBhvr>
                                      <p:to>
                                        <p:strVal val="0.5"/>
                                      </p:to>
                                    </p:set>
                                    <p:animEffect filter="image" prLst="opacity: 0.5">
                                      <p:cBhvr rctx="IE">
                                        <p:cTn id="24" dur="indefinite"/>
                                        <p:tgtEl>
                                          <p:spTgt spid="315395"/>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subTnLst>
                                    <p:animClr clrSpc="rgb" dir="cw">
                                      <p:cBhvr override="childStyle">
                                        <p:cTn dur="1" fill="hold" display="0" masterRel="nextClick" afterEffect="1"/>
                                        <p:tgtEl>
                                          <p:spTgt spid="12"/>
                                        </p:tgtEl>
                                        <p:attrNameLst>
                                          <p:attrName>ppt_c</p:attrName>
                                        </p:attrNameLst>
                                      </p:cBhvr>
                                      <p:to>
                                        <a:srgbClr val="5F5F5F"/>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subTnLst>
                                    <p:animClr clrSpc="rgb" dir="cw">
                                      <p:cBhvr override="childStyle">
                                        <p:cTn dur="1" fill="hold" display="0" masterRel="nextClick" afterEffect="1"/>
                                        <p:tgtEl>
                                          <p:spTgt spid="14"/>
                                        </p:tgtEl>
                                        <p:attrNameLst>
                                          <p:attrName>ppt_c</p:attrName>
                                        </p:attrNameLst>
                                      </p:cBhvr>
                                      <p:to>
                                        <a:srgbClr val="777777"/>
                                      </p:to>
                                    </p:animClr>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15425"/>
                                        </p:tgtEl>
                                        <p:attrNameLst>
                                          <p:attrName>style.visibility</p:attrName>
                                        </p:attrNameLst>
                                      </p:cBhvr>
                                      <p:to>
                                        <p:strVal val="visible"/>
                                      </p:to>
                                    </p:set>
                                    <p:animEffect transition="in" filter="wipe(left)">
                                      <p:cBhvr>
                                        <p:cTn id="38" dur="500"/>
                                        <p:tgtEl>
                                          <p:spTgt spid="315425"/>
                                        </p:tgtEl>
                                      </p:cBhvr>
                                    </p:animEffect>
                                  </p:childTnLst>
                                  <p:subTnLst>
                                    <p:animClr clrSpc="rgb" dir="cw">
                                      <p:cBhvr override="childStyle">
                                        <p:cTn dur="1" fill="hold" display="0" masterRel="nextClick" afterEffect="1"/>
                                        <p:tgtEl>
                                          <p:spTgt spid="315425"/>
                                        </p:tgtEl>
                                        <p:attrNameLst>
                                          <p:attrName>ppt_c</p:attrName>
                                        </p:attrNameLst>
                                      </p:cBhvr>
                                      <p:to>
                                        <a:srgbClr val="5F5F5F"/>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5F5F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animBg="1" autoUpdateAnimBg="0"/>
      <p:bldP spid="315395" grpId="1" animBg="1"/>
      <p:bldP spid="315425"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groups</a:t>
            </a:r>
          </a:p>
        </p:txBody>
      </p:sp>
      <p:sp>
        <p:nvSpPr>
          <p:cNvPr id="3" name="Content Placeholder 2"/>
          <p:cNvSpPr>
            <a:spLocks noGrp="1"/>
          </p:cNvSpPr>
          <p:nvPr>
            <p:ph idx="1"/>
          </p:nvPr>
        </p:nvSpPr>
        <p:spPr>
          <a:xfrm>
            <a:off x="2592925" y="1611086"/>
            <a:ext cx="8383588" cy="3777622"/>
          </a:xfrm>
        </p:spPr>
        <p:txBody>
          <a:bodyPr>
            <a:noAutofit/>
          </a:bodyPr>
          <a:lstStyle/>
          <a:p>
            <a:r>
              <a:rPr lang="en-US" sz="2400" dirty="0"/>
              <a:t>We have considered only non-overlapping groups in </a:t>
            </a:r>
            <a:r>
              <a:rPr lang="en-US" sz="2400" dirty="0" smtClean="0"/>
              <a:t>the preceding </a:t>
            </a:r>
            <a:r>
              <a:rPr lang="en-US" sz="2400" dirty="0"/>
              <a:t>definitions and algorithms for FIFO, total and causal ordering semantics. </a:t>
            </a:r>
            <a:endParaRPr lang="en-US" sz="2400" dirty="0" smtClean="0"/>
          </a:p>
          <a:p>
            <a:r>
              <a:rPr lang="en-US" sz="2400" dirty="0" smtClean="0"/>
              <a:t>In </a:t>
            </a:r>
            <a:r>
              <a:rPr lang="en-US" sz="2400" dirty="0"/>
              <a:t>general processes need to </a:t>
            </a:r>
            <a:r>
              <a:rPr lang="en-US" sz="2400" dirty="0" smtClean="0"/>
              <a:t>be events </a:t>
            </a:r>
            <a:r>
              <a:rPr lang="en-US" sz="2400" dirty="0"/>
              <a:t>from multiple sources and thus join a corresponding set of </a:t>
            </a:r>
            <a:r>
              <a:rPr lang="en-US" sz="2400" dirty="0" smtClean="0"/>
              <a:t>event-distribution groups</a:t>
            </a:r>
            <a:r>
              <a:rPr lang="en-US" sz="2400" dirty="0"/>
              <a:t>.</a:t>
            </a:r>
          </a:p>
          <a:p>
            <a:r>
              <a:rPr lang="en-US" sz="2400" dirty="0"/>
              <a:t>We can extend the ordering definitions to global </a:t>
            </a:r>
            <a:r>
              <a:rPr lang="en-US" sz="2400" dirty="0" smtClean="0"/>
              <a:t>orders, </a:t>
            </a:r>
          </a:p>
          <a:p>
            <a:pPr lvl="1"/>
            <a:r>
              <a:rPr lang="en-US" sz="2400" dirty="0" smtClean="0"/>
              <a:t>in </a:t>
            </a:r>
            <a:r>
              <a:rPr lang="en-US" sz="2400" dirty="0"/>
              <a:t>which we have to consider that if message m is multicast to g, and if </a:t>
            </a:r>
            <a:r>
              <a:rPr lang="en-US" sz="2400" dirty="0" smtClean="0"/>
              <a:t>message m’ is </a:t>
            </a:r>
            <a:r>
              <a:rPr lang="en-US" sz="2400" dirty="0"/>
              <a:t>multicast to </a:t>
            </a:r>
            <a:r>
              <a:rPr lang="en-US" sz="2400" dirty="0" smtClean="0"/>
              <a:t>g’ , </a:t>
            </a:r>
            <a:r>
              <a:rPr lang="en-US" sz="2400" dirty="0"/>
              <a:t>then both messages are addressed to the members </a:t>
            </a:r>
            <a:r>
              <a:rPr lang="en-US" sz="2400" dirty="0" smtClean="0"/>
              <a:t>of </a:t>
            </a:r>
            <a:r>
              <a:rPr lang="en-US" sz="2400" i="1" dirty="0" smtClean="0"/>
              <a:t>g ∩ </a:t>
            </a:r>
            <a:r>
              <a:rPr lang="en-US" sz="2400" dirty="0" smtClean="0"/>
              <a:t> </a:t>
            </a:r>
            <a:r>
              <a:rPr lang="en-US" sz="2400" i="1" dirty="0" smtClean="0"/>
              <a:t>g’</a:t>
            </a:r>
            <a:endParaRPr lang="en-US" sz="2400" dirty="0"/>
          </a:p>
        </p:txBody>
      </p:sp>
    </p:spTree>
    <p:extLst>
      <p:ext uri="{BB962C8B-B14F-4D97-AF65-F5344CB8AC3E}">
        <p14:creationId xmlns:p14="http://schemas.microsoft.com/office/powerpoint/2010/main" val="136236816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28525" y="171955"/>
            <a:ext cx="10576703" cy="6359474"/>
          </a:xfrm>
          <a:prstGeom prst="rect">
            <a:avLst/>
          </a:prstGeom>
        </p:spPr>
      </p:pic>
    </p:spTree>
    <p:extLst>
      <p:ext uri="{BB962C8B-B14F-4D97-AF65-F5344CB8AC3E}">
        <p14:creationId xmlns:p14="http://schemas.microsoft.com/office/powerpoint/2010/main" val="5058898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1995488" y="1703614"/>
            <a:ext cx="8458200" cy="4262438"/>
          </a:xfrm>
        </p:spPr>
        <p:txBody>
          <a:bodyPr>
            <a:normAutofit/>
          </a:bodyPr>
          <a:lstStyle/>
          <a:p>
            <a:pPr eaLnBrk="1" hangingPunct="1"/>
            <a:r>
              <a:rPr lang="en-US" altLang="zh-CN" sz="2400" b="1" dirty="0" smtClean="0">
                <a:solidFill>
                  <a:srgbClr val="003399"/>
                </a:solidFill>
                <a:ea typeface="SimSun" panose="02010600030101010101" pitchFamily="2" charset="-122"/>
              </a:rPr>
              <a:t>Make agreement in a distributed manner</a:t>
            </a:r>
          </a:p>
          <a:p>
            <a:pPr lvl="1" eaLnBrk="1" hangingPunct="1"/>
            <a:r>
              <a:rPr lang="en-US" altLang="zh-CN" sz="2400" dirty="0">
                <a:solidFill>
                  <a:srgbClr val="003399"/>
                </a:solidFill>
                <a:ea typeface="SimSun" panose="02010600030101010101" pitchFamily="2" charset="-122"/>
              </a:rPr>
              <a:t>Mutual exclusion: who can enter the critical region</a:t>
            </a:r>
          </a:p>
          <a:p>
            <a:pPr lvl="1" eaLnBrk="1" hangingPunct="1"/>
            <a:r>
              <a:rPr lang="en-US" altLang="zh-CN" sz="2400" dirty="0">
                <a:solidFill>
                  <a:srgbClr val="003399"/>
                </a:solidFill>
                <a:ea typeface="SimSun" panose="02010600030101010101" pitchFamily="2" charset="-122"/>
              </a:rPr>
              <a:t>Totally ordered multicast: the order of message delivery</a:t>
            </a:r>
          </a:p>
          <a:p>
            <a:pPr lvl="1" eaLnBrk="1" hangingPunct="1"/>
            <a:r>
              <a:rPr lang="en-US" altLang="zh-CN" sz="2400" dirty="0">
                <a:solidFill>
                  <a:srgbClr val="003399"/>
                </a:solidFill>
                <a:ea typeface="SimSun" panose="02010600030101010101" pitchFamily="2" charset="-122"/>
              </a:rPr>
              <a:t>Byzantine generals: attack or retreat?</a:t>
            </a:r>
            <a:endParaRPr lang="en-US" altLang="zh-CN" sz="2400" i="1" dirty="0">
              <a:solidFill>
                <a:srgbClr val="003399"/>
              </a:solidFill>
              <a:ea typeface="SimSun" panose="02010600030101010101" pitchFamily="2" charset="-122"/>
            </a:endParaRPr>
          </a:p>
          <a:p>
            <a:pPr eaLnBrk="1" hangingPunct="1"/>
            <a:r>
              <a:rPr lang="en-US" altLang="zh-CN" sz="2400" b="1" dirty="0" smtClean="0">
                <a:solidFill>
                  <a:srgbClr val="003399"/>
                </a:solidFill>
                <a:ea typeface="SimSun" panose="02010600030101010101" pitchFamily="2" charset="-122"/>
              </a:rPr>
              <a:t>Consensus problem</a:t>
            </a:r>
          </a:p>
          <a:p>
            <a:pPr lvl="1" eaLnBrk="1" hangingPunct="1"/>
            <a:r>
              <a:rPr lang="en-US" altLang="zh-CN" sz="2400" dirty="0">
                <a:solidFill>
                  <a:srgbClr val="003399"/>
                </a:solidFill>
                <a:ea typeface="SimSun" panose="02010600030101010101" pitchFamily="2" charset="-122"/>
              </a:rPr>
              <a:t>Agree on a value after one or more of the processes has proposed what the value should be</a:t>
            </a:r>
          </a:p>
        </p:txBody>
      </p:sp>
      <p:sp>
        <p:nvSpPr>
          <p:cNvPr id="41988" name="Text Box 4"/>
          <p:cNvSpPr txBox="1">
            <a:spLocks noChangeArrowheads="1"/>
          </p:cNvSpPr>
          <p:nvPr/>
        </p:nvSpPr>
        <p:spPr bwMode="auto">
          <a:xfrm>
            <a:off x="2699249" y="502740"/>
            <a:ext cx="8001000" cy="646113"/>
          </a:xfrm>
          <a:prstGeom prst="rect">
            <a:avLst/>
          </a:prstGeom>
          <a:noFill/>
          <a:ln w="9525">
            <a:noFill/>
            <a:miter lim="800000"/>
            <a:headEnd/>
            <a:tailEnd/>
          </a:ln>
        </p:spPr>
        <p:txBody>
          <a:bodyPr>
            <a:spAutoFit/>
          </a:bodyPr>
          <a:lstStyle/>
          <a:p>
            <a:pPr>
              <a:defRPr/>
            </a:pPr>
            <a:r>
              <a:rPr lang="en-US" altLang="zh-CN" sz="3600" b="1" dirty="0">
                <a:solidFill>
                  <a:schemeClr val="tx2"/>
                </a:solidFill>
                <a:latin typeface="+mj-lt"/>
                <a:cs typeface="Arial" charset="0"/>
              </a:rPr>
              <a:t>Consensus introduction</a:t>
            </a:r>
          </a:p>
        </p:txBody>
      </p:sp>
    </p:spTree>
    <p:extLst>
      <p:ext uri="{BB962C8B-B14F-4D97-AF65-F5344CB8AC3E}">
        <p14:creationId xmlns:p14="http://schemas.microsoft.com/office/powerpoint/2010/main" val="236317534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9C2D7490-1ED6-449F-A1D9-96422F2F8E5F}" type="slidenum">
              <a:rPr lang="fr-FR" altLang="en-US" sz="1400"/>
              <a:pPr eaLnBrk="1" hangingPunct="1"/>
              <a:t>88</a:t>
            </a:fld>
            <a:endParaRPr lang="fr-FR" altLang="en-US" sz="1400"/>
          </a:p>
        </p:txBody>
      </p:sp>
      <p:sp>
        <p:nvSpPr>
          <p:cNvPr id="57347" name="Rectangle 2"/>
          <p:cNvSpPr>
            <a:spLocks noGrp="1" noChangeArrowheads="1"/>
          </p:cNvSpPr>
          <p:nvPr>
            <p:ph type="title"/>
          </p:nvPr>
        </p:nvSpPr>
        <p:spPr/>
        <p:txBody>
          <a:bodyPr/>
          <a:lstStyle/>
          <a:p>
            <a:pPr eaLnBrk="1" hangingPunct="1"/>
            <a:r>
              <a:rPr lang="en-US" altLang="en-US" smtClean="0"/>
              <a:t>Consensus</a:t>
            </a:r>
            <a:endParaRPr lang="en-US" altLang="en-US" baseline="-25000" dirty="0" smtClean="0"/>
          </a:p>
        </p:txBody>
      </p:sp>
      <p:sp>
        <p:nvSpPr>
          <p:cNvPr id="317443" name="Rectangle 3"/>
          <p:cNvSpPr>
            <a:spLocks noChangeArrowheads="1"/>
          </p:cNvSpPr>
          <p:nvPr/>
        </p:nvSpPr>
        <p:spPr bwMode="auto">
          <a:xfrm>
            <a:off x="2286000" y="1752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b="1" dirty="0"/>
              <a:t>Objective:</a:t>
            </a:r>
            <a:r>
              <a:rPr lang="en-US" altLang="en-US" sz="2000" dirty="0"/>
              <a:t> processes must agree on a value after one or more of the processes has proposed what that value should be</a:t>
            </a:r>
          </a:p>
        </p:txBody>
      </p:sp>
      <p:grpSp>
        <p:nvGrpSpPr>
          <p:cNvPr id="2" name="Group 4"/>
          <p:cNvGrpSpPr>
            <a:grpSpLocks/>
          </p:cNvGrpSpPr>
          <p:nvPr/>
        </p:nvGrpSpPr>
        <p:grpSpPr bwMode="auto">
          <a:xfrm>
            <a:off x="3692525" y="5475288"/>
            <a:ext cx="5932488" cy="762000"/>
            <a:chOff x="912" y="4855"/>
            <a:chExt cx="3737" cy="480"/>
          </a:xfrm>
        </p:grpSpPr>
        <p:sp>
          <p:nvSpPr>
            <p:cNvPr id="57352" name="Text Box 5"/>
            <p:cNvSpPr txBox="1">
              <a:spLocks noChangeArrowheads="1"/>
            </p:cNvSpPr>
            <p:nvPr/>
          </p:nvSpPr>
          <p:spPr bwMode="auto">
            <a:xfrm>
              <a:off x="1200" y="4893"/>
              <a:ext cx="3449" cy="4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Font typeface="Wingdings" panose="05000000000000000000" pitchFamily="2" charset="2"/>
                <a:buNone/>
              </a:pPr>
              <a:r>
                <a:rPr lang="en-US" altLang="en-US" sz="2000"/>
                <a:t>Enters the state </a:t>
              </a:r>
              <a:r>
                <a:rPr lang="en-US" altLang="en-US" sz="2000" i="1"/>
                <a:t>decided</a:t>
              </a:r>
              <a:r>
                <a:rPr lang="en-US" altLang="en-US" sz="2000"/>
                <a:t>, in which it may no longer change d</a:t>
              </a:r>
              <a:r>
                <a:rPr lang="en-US" altLang="en-US" sz="2000" baseline="-25000"/>
                <a:t>i</a:t>
              </a:r>
              <a:r>
                <a:rPr lang="en-US" altLang="en-US" sz="2000"/>
                <a:t> </a:t>
              </a:r>
              <a:r>
                <a:rPr lang="en-US" altLang="en-US" sz="1600">
                  <a:sym typeface="Symbol" panose="05050102010706020507" pitchFamily="18" charset="2"/>
                </a:rPr>
                <a:t>(i=1, …, N)</a:t>
              </a:r>
              <a:endParaRPr lang="en-US" altLang="en-US" sz="2000"/>
            </a:p>
          </p:txBody>
        </p:sp>
        <p:cxnSp>
          <p:nvCxnSpPr>
            <p:cNvPr id="57353" name="AutoShape 6"/>
            <p:cNvCxnSpPr>
              <a:cxnSpLocks noChangeShapeType="1"/>
            </p:cNvCxnSpPr>
            <p:nvPr/>
          </p:nvCxnSpPr>
          <p:spPr bwMode="auto">
            <a:xfrm rot="16200000" flipH="1">
              <a:off x="972" y="4795"/>
              <a:ext cx="192" cy="312"/>
            </a:xfrm>
            <a:prstGeom prst="curvedConnector2">
              <a:avLst/>
            </a:prstGeom>
            <a:noFill/>
            <a:ln w="57150">
              <a:solidFill>
                <a:schemeClr val="tx1"/>
              </a:solidFill>
              <a:round/>
              <a:headEnd type="none" w="lg" len="lg"/>
              <a:tailEnd type="stealth" w="med" len="lg"/>
            </a:ln>
            <a:extLst>
              <a:ext uri="{909E8E84-426E-40DD-AFC4-6F175D3DCCD1}">
                <a14:hiddenFill xmlns:a14="http://schemas.microsoft.com/office/drawing/2010/main">
                  <a:noFill/>
                </a14:hiddenFill>
              </a:ext>
            </a:extLst>
          </p:spPr>
        </p:cxnSp>
      </p:grpSp>
      <p:sp>
        <p:nvSpPr>
          <p:cNvPr id="317447" name="Rectangle 7"/>
          <p:cNvSpPr>
            <a:spLocks noChangeArrowheads="1"/>
          </p:cNvSpPr>
          <p:nvPr/>
        </p:nvSpPr>
        <p:spPr bwMode="auto">
          <a:xfrm>
            <a:off x="2279650" y="2535238"/>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b="1"/>
              <a:t>Hypotheses:</a:t>
            </a:r>
            <a:r>
              <a:rPr lang="en-US" altLang="en-US" sz="2000"/>
              <a:t> reliable communication, but processes may fail</a:t>
            </a:r>
          </a:p>
        </p:txBody>
      </p:sp>
      <p:sp>
        <p:nvSpPr>
          <p:cNvPr id="317448" name="Rectangle 8"/>
          <p:cNvSpPr>
            <a:spLocks noChangeArrowheads="1"/>
          </p:cNvSpPr>
          <p:nvPr/>
        </p:nvSpPr>
        <p:spPr bwMode="auto">
          <a:xfrm>
            <a:off x="2279650" y="3040063"/>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40000"/>
              </a:spcBef>
              <a:buClr>
                <a:schemeClr val="folHlink"/>
              </a:buClr>
              <a:buSzPct val="60000"/>
              <a:buFont typeface="Wingdings" panose="05000000000000000000" pitchFamily="2" charset="2"/>
              <a:buChar char="n"/>
            </a:pPr>
            <a:r>
              <a:rPr lang="en-US" altLang="en-US" sz="2000" b="1" dirty="0"/>
              <a:t>Consensus problem:</a:t>
            </a:r>
          </a:p>
          <a:p>
            <a:pPr lvl="1" algn="just" eaLnBrk="1" hangingPunct="1">
              <a:spcBef>
                <a:spcPct val="40000"/>
              </a:spcBef>
              <a:buClr>
                <a:schemeClr val="hlink"/>
              </a:buClr>
              <a:buSzPct val="55000"/>
              <a:buFont typeface="Wingdings" panose="05000000000000000000" pitchFamily="2" charset="2"/>
              <a:buChar char="n"/>
            </a:pPr>
            <a:r>
              <a:rPr lang="en-US" altLang="en-US" sz="2000" dirty="0"/>
              <a:t>Every process P</a:t>
            </a:r>
            <a:r>
              <a:rPr lang="en-US" altLang="en-US" sz="2000" baseline="-25000" dirty="0"/>
              <a:t>i</a:t>
            </a:r>
            <a:r>
              <a:rPr lang="en-US" altLang="en-US" sz="2000" dirty="0"/>
              <a:t> begins in the </a:t>
            </a:r>
            <a:r>
              <a:rPr lang="en-US" altLang="en-US" sz="2000" i="1" dirty="0"/>
              <a:t>undecided</a:t>
            </a:r>
            <a:r>
              <a:rPr lang="en-US" altLang="en-US" sz="2000" dirty="0"/>
              <a:t> state</a:t>
            </a:r>
          </a:p>
          <a:p>
            <a:pPr lvl="1" algn="just" eaLnBrk="1" hangingPunct="1">
              <a:spcBef>
                <a:spcPct val="40000"/>
              </a:spcBef>
              <a:buClr>
                <a:schemeClr val="hlink"/>
              </a:buClr>
              <a:buSzPct val="55000"/>
              <a:buFont typeface="Wingdings" panose="05000000000000000000" pitchFamily="2" charset="2"/>
              <a:buChar char="n"/>
            </a:pPr>
            <a:r>
              <a:rPr lang="en-US" altLang="en-US" sz="2000" dirty="0"/>
              <a:t>Proposes a value V</a:t>
            </a:r>
            <a:r>
              <a:rPr lang="en-US" altLang="en-US" sz="2000" baseline="-25000" dirty="0"/>
              <a:t>i</a:t>
            </a:r>
            <a:r>
              <a:rPr lang="en-US" altLang="en-US" sz="2000" dirty="0"/>
              <a:t> </a:t>
            </a:r>
            <a:r>
              <a:rPr lang="en-US" altLang="en-US" sz="2000" dirty="0">
                <a:sym typeface="Symbol" panose="05050102010706020507" pitchFamily="18" charset="2"/>
              </a:rPr>
              <a:t> D (</a:t>
            </a:r>
            <a:r>
              <a:rPr lang="en-US" altLang="en-US" sz="2000" dirty="0" err="1">
                <a:sym typeface="Symbol" panose="05050102010706020507" pitchFamily="18" charset="2"/>
              </a:rPr>
              <a:t>i</a:t>
            </a:r>
            <a:r>
              <a:rPr lang="en-US" altLang="en-US" sz="2000" dirty="0">
                <a:sym typeface="Symbol" panose="05050102010706020507" pitchFamily="18" charset="2"/>
              </a:rPr>
              <a:t>=1, …, N) </a:t>
            </a:r>
          </a:p>
          <a:p>
            <a:pPr lvl="1" algn="just" eaLnBrk="1" hangingPunct="1">
              <a:spcBef>
                <a:spcPct val="40000"/>
              </a:spcBef>
              <a:buClr>
                <a:schemeClr val="hlink"/>
              </a:buClr>
              <a:buSzPct val="55000"/>
              <a:buFont typeface="Wingdings" panose="05000000000000000000" pitchFamily="2" charset="2"/>
              <a:buChar char="n"/>
            </a:pPr>
            <a:r>
              <a:rPr lang="en-US" altLang="en-US" sz="2000" dirty="0">
                <a:sym typeface="Symbol" panose="05050102010706020507" pitchFamily="18" charset="2"/>
              </a:rPr>
              <a:t>Processes communicate with one another, exchanging values</a:t>
            </a:r>
          </a:p>
          <a:p>
            <a:pPr lvl="1" algn="just" eaLnBrk="1" hangingPunct="1">
              <a:spcBef>
                <a:spcPct val="40000"/>
              </a:spcBef>
              <a:buClr>
                <a:schemeClr val="hlink"/>
              </a:buClr>
              <a:buSzPct val="55000"/>
              <a:buFont typeface="Wingdings" panose="05000000000000000000" pitchFamily="2" charset="2"/>
              <a:buChar char="n"/>
            </a:pPr>
            <a:r>
              <a:rPr lang="en-US" altLang="en-US" sz="2000" dirty="0">
                <a:sym typeface="Symbol" panose="05050102010706020507" pitchFamily="18" charset="2"/>
              </a:rPr>
              <a:t>Each process then sets the value of a decision variable d</a:t>
            </a:r>
            <a:r>
              <a:rPr lang="en-US" altLang="en-US" sz="2000" baseline="-25000" dirty="0">
                <a:sym typeface="Symbol" panose="05050102010706020507" pitchFamily="18" charset="2"/>
              </a:rPr>
              <a:t>i</a:t>
            </a:r>
            <a:endParaRPr lang="en-US" altLang="en-US" sz="2000" dirty="0">
              <a:sym typeface="Symbol" panose="05050102010706020507" pitchFamily="18" charset="2"/>
            </a:endParaRPr>
          </a:p>
        </p:txBody>
      </p:sp>
    </p:spTree>
    <p:extLst>
      <p:ext uri="{BB962C8B-B14F-4D97-AF65-F5344CB8AC3E}">
        <p14:creationId xmlns:p14="http://schemas.microsoft.com/office/powerpoint/2010/main" val="40461755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7443"/>
                                        </p:tgtEl>
                                        <p:attrNameLst>
                                          <p:attrName>style.visibility</p:attrName>
                                        </p:attrNameLst>
                                      </p:cBhvr>
                                      <p:to>
                                        <p:strVal val="visible"/>
                                      </p:to>
                                    </p:set>
                                    <p:animEffect transition="in" filter="wipe(left)">
                                      <p:cBhvr>
                                        <p:cTn id="7" dur="500"/>
                                        <p:tgtEl>
                                          <p:spTgt spid="317443"/>
                                        </p:tgtEl>
                                      </p:cBhvr>
                                    </p:animEffect>
                                  </p:childTnLst>
                                  <p:subTnLst>
                                    <p:animClr clrSpc="rgb" dir="cw">
                                      <p:cBhvr override="childStyle">
                                        <p:cTn dur="1" fill="hold" display="0" masterRel="nextClick" afterEffect="1"/>
                                        <p:tgtEl>
                                          <p:spTgt spid="317443"/>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47"/>
                                        </p:tgtEl>
                                        <p:attrNameLst>
                                          <p:attrName>style.visibility</p:attrName>
                                        </p:attrNameLst>
                                      </p:cBhvr>
                                      <p:to>
                                        <p:strVal val="visible"/>
                                      </p:to>
                                    </p:set>
                                    <p:animEffect transition="in" filter="wipe(left)">
                                      <p:cBhvr>
                                        <p:cTn id="12" dur="500"/>
                                        <p:tgtEl>
                                          <p:spTgt spid="317447"/>
                                        </p:tgtEl>
                                      </p:cBhvr>
                                    </p:animEffect>
                                  </p:childTnLst>
                                  <p:subTnLst>
                                    <p:animClr clrSpc="rgb" dir="cw">
                                      <p:cBhvr override="childStyle">
                                        <p:cTn dur="1" fill="hold" display="0" masterRel="nextClick" afterEffect="1"/>
                                        <p:tgtEl>
                                          <p:spTgt spid="317447"/>
                                        </p:tgtEl>
                                        <p:attrNameLst>
                                          <p:attrName>ppt_c</p:attrName>
                                        </p:attrNameLst>
                                      </p:cBhvr>
                                      <p:to>
                                        <a:srgbClr val="5F5F5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48"/>
                                        </p:tgtEl>
                                        <p:attrNameLst>
                                          <p:attrName>style.visibility</p:attrName>
                                        </p:attrNameLst>
                                      </p:cBhvr>
                                      <p:to>
                                        <p:strVal val="visible"/>
                                      </p:to>
                                    </p:set>
                                    <p:animEffect transition="in" filter="wipe(left)">
                                      <p:cBhvr>
                                        <p:cTn id="17" dur="500"/>
                                        <p:tgtEl>
                                          <p:spTgt spid="317448"/>
                                        </p:tgtEl>
                                      </p:cBhvr>
                                    </p:animEffect>
                                  </p:childTnLst>
                                  <p:subTnLst>
                                    <p:animClr clrSpc="rgb" dir="cw">
                                      <p:cBhvr override="childStyle">
                                        <p:cTn dur="1" fill="hold" display="0" masterRel="nextClick" afterEffect="1"/>
                                        <p:tgtEl>
                                          <p:spTgt spid="317448"/>
                                        </p:tgtEl>
                                        <p:attrNameLst>
                                          <p:attrName>ppt_c</p:attrName>
                                        </p:attrNameLst>
                                      </p:cBhvr>
                                      <p:to>
                                        <a:srgbClr val="5F5F5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autoUpdateAnimBg="0"/>
      <p:bldP spid="317447" grpId="0" autoUpdateAnimBg="0"/>
      <p:bldP spid="317448"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46A82D7B-5A2A-46C2-A07B-E8AB0CB8F0ED}" type="slidenum">
              <a:rPr lang="fr-FR" altLang="en-US" sz="1400"/>
              <a:pPr eaLnBrk="1" hangingPunct="1"/>
              <a:t>89</a:t>
            </a:fld>
            <a:endParaRPr lang="fr-FR" altLang="en-US" sz="1400"/>
          </a:p>
        </p:txBody>
      </p:sp>
      <p:sp>
        <p:nvSpPr>
          <p:cNvPr id="58371" name="Rectangle 2"/>
          <p:cNvSpPr>
            <a:spLocks noGrp="1" noChangeArrowheads="1"/>
          </p:cNvSpPr>
          <p:nvPr>
            <p:ph type="title"/>
          </p:nvPr>
        </p:nvSpPr>
        <p:spPr/>
        <p:txBody>
          <a:bodyPr/>
          <a:lstStyle/>
          <a:p>
            <a:pPr eaLnBrk="1" hangingPunct="1"/>
            <a:r>
              <a:rPr lang="en-US" altLang="en-US" sz="4400" dirty="0" smtClean="0"/>
              <a:t>Consensus</a:t>
            </a:r>
            <a:endParaRPr lang="en-US" altLang="en-US" sz="4400" baseline="-25000" dirty="0"/>
          </a:p>
        </p:txBody>
      </p:sp>
      <p:sp>
        <p:nvSpPr>
          <p:cNvPr id="318467" name="Oval 3"/>
          <p:cNvSpPr>
            <a:spLocks noChangeArrowheads="1"/>
          </p:cNvSpPr>
          <p:nvPr/>
        </p:nvSpPr>
        <p:spPr bwMode="auto">
          <a:xfrm>
            <a:off x="4583114" y="3070226"/>
            <a:ext cx="2447925" cy="1584325"/>
          </a:xfrm>
          <a:prstGeom prst="ellipse">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a:t>Consensus </a:t>
            </a:r>
          </a:p>
          <a:p>
            <a:pPr algn="ctr" eaLnBrk="1" hangingPunct="1"/>
            <a:r>
              <a:rPr lang="en-US" altLang="en-US"/>
              <a:t>algorithm</a:t>
            </a:r>
          </a:p>
        </p:txBody>
      </p:sp>
      <p:sp>
        <p:nvSpPr>
          <p:cNvPr id="318468" name="Oval 4"/>
          <p:cNvSpPr>
            <a:spLocks noChangeArrowheads="1"/>
          </p:cNvSpPr>
          <p:nvPr/>
        </p:nvSpPr>
        <p:spPr bwMode="auto">
          <a:xfrm>
            <a:off x="3648075" y="1846263"/>
            <a:ext cx="647700" cy="647700"/>
          </a:xfrm>
          <a:prstGeom prst="ellipse">
            <a:avLst/>
          </a:prstGeom>
          <a:solidFill>
            <a:srgbClr val="E6E8E8"/>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a:t>P</a:t>
            </a:r>
            <a:r>
              <a:rPr lang="en-US" altLang="en-US" baseline="-25000"/>
              <a:t>1</a:t>
            </a:r>
            <a:endParaRPr lang="en-US" altLang="en-US"/>
          </a:p>
        </p:txBody>
      </p:sp>
      <p:sp>
        <p:nvSpPr>
          <p:cNvPr id="318469" name="Oval 5"/>
          <p:cNvSpPr>
            <a:spLocks noChangeArrowheads="1"/>
          </p:cNvSpPr>
          <p:nvPr/>
        </p:nvSpPr>
        <p:spPr bwMode="auto">
          <a:xfrm>
            <a:off x="5519738" y="5518150"/>
            <a:ext cx="647700" cy="647700"/>
          </a:xfrm>
          <a:prstGeom prst="ellipse">
            <a:avLst/>
          </a:prstGeom>
          <a:solidFill>
            <a:schemeClr val="hlink"/>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a:t>P</a:t>
            </a:r>
            <a:r>
              <a:rPr lang="en-US" altLang="en-US" baseline="-25000"/>
              <a:t>3</a:t>
            </a:r>
            <a:endParaRPr lang="en-US" altLang="en-US"/>
          </a:p>
        </p:txBody>
      </p:sp>
      <p:sp>
        <p:nvSpPr>
          <p:cNvPr id="318470" name="Oval 6"/>
          <p:cNvSpPr>
            <a:spLocks noChangeArrowheads="1"/>
          </p:cNvSpPr>
          <p:nvPr/>
        </p:nvSpPr>
        <p:spPr bwMode="auto">
          <a:xfrm>
            <a:off x="7391400" y="1773238"/>
            <a:ext cx="647700" cy="647700"/>
          </a:xfrm>
          <a:prstGeom prst="ellipse">
            <a:avLst/>
          </a:prstGeom>
          <a:solidFill>
            <a:srgbClr val="E6E8E8"/>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a:t>P</a:t>
            </a:r>
            <a:r>
              <a:rPr lang="en-US" altLang="en-US" baseline="-25000"/>
              <a:t>2</a:t>
            </a:r>
            <a:endParaRPr lang="en-US" altLang="en-US"/>
          </a:p>
        </p:txBody>
      </p:sp>
      <p:grpSp>
        <p:nvGrpSpPr>
          <p:cNvPr id="2" name="Group 7"/>
          <p:cNvGrpSpPr>
            <a:grpSpLocks/>
          </p:cNvGrpSpPr>
          <p:nvPr/>
        </p:nvGrpSpPr>
        <p:grpSpPr bwMode="auto">
          <a:xfrm>
            <a:off x="4200526" y="2325688"/>
            <a:ext cx="3286125" cy="3192462"/>
            <a:chOff x="1686" y="1465"/>
            <a:chExt cx="2070" cy="2011"/>
          </a:xfrm>
        </p:grpSpPr>
        <p:cxnSp>
          <p:nvCxnSpPr>
            <p:cNvPr id="58386" name="AutoShape 8"/>
            <p:cNvCxnSpPr>
              <a:cxnSpLocks noChangeShapeType="1"/>
              <a:stCxn id="318468" idx="5"/>
              <a:endCxn id="318467" idx="1"/>
            </p:cNvCxnSpPr>
            <p:nvPr/>
          </p:nvCxnSpPr>
          <p:spPr bwMode="auto">
            <a:xfrm>
              <a:off x="1686" y="1511"/>
              <a:ext cx="467" cy="569"/>
            </a:xfrm>
            <a:prstGeom prst="straightConnector1">
              <a:avLst/>
            </a:prstGeom>
            <a:noFill/>
            <a:ln w="28575">
              <a:solidFill>
                <a:schemeClr val="folHlink"/>
              </a:solidFill>
              <a:miter lim="800000"/>
              <a:headEnd/>
              <a:tailEnd type="triangle" w="med" len="lg"/>
            </a:ln>
            <a:extLst>
              <a:ext uri="{909E8E84-426E-40DD-AFC4-6F175D3DCCD1}">
                <a14:hiddenFill xmlns:a14="http://schemas.microsoft.com/office/drawing/2010/main">
                  <a:noFill/>
                </a14:hiddenFill>
              </a:ext>
            </a:extLst>
          </p:spPr>
        </p:cxnSp>
        <p:cxnSp>
          <p:nvCxnSpPr>
            <p:cNvPr id="58387" name="AutoShape 9"/>
            <p:cNvCxnSpPr>
              <a:cxnSpLocks noChangeShapeType="1"/>
              <a:stCxn id="318469" idx="0"/>
              <a:endCxn id="318467" idx="4"/>
            </p:cNvCxnSpPr>
            <p:nvPr/>
          </p:nvCxnSpPr>
          <p:spPr bwMode="auto">
            <a:xfrm flipH="1" flipV="1">
              <a:off x="2698" y="2932"/>
              <a:ext cx="23" cy="544"/>
            </a:xfrm>
            <a:prstGeom prst="straightConnector1">
              <a:avLst/>
            </a:prstGeom>
            <a:noFill/>
            <a:ln w="28575">
              <a:solidFill>
                <a:schemeClr val="folHlink"/>
              </a:solidFill>
              <a:miter lim="800000"/>
              <a:headEnd/>
              <a:tailEnd type="triangle" w="med" len="lg"/>
            </a:ln>
            <a:extLst>
              <a:ext uri="{909E8E84-426E-40DD-AFC4-6F175D3DCCD1}">
                <a14:hiddenFill xmlns:a14="http://schemas.microsoft.com/office/drawing/2010/main">
                  <a:noFill/>
                </a14:hiddenFill>
              </a:ext>
            </a:extLst>
          </p:spPr>
        </p:cxnSp>
        <p:cxnSp>
          <p:nvCxnSpPr>
            <p:cNvPr id="58388" name="AutoShape 10"/>
            <p:cNvCxnSpPr>
              <a:cxnSpLocks noChangeShapeType="1"/>
              <a:stCxn id="318470" idx="3"/>
              <a:endCxn id="318467" idx="7"/>
            </p:cNvCxnSpPr>
            <p:nvPr/>
          </p:nvCxnSpPr>
          <p:spPr bwMode="auto">
            <a:xfrm flipH="1">
              <a:off x="3243" y="1465"/>
              <a:ext cx="513" cy="615"/>
            </a:xfrm>
            <a:prstGeom prst="straightConnector1">
              <a:avLst/>
            </a:prstGeom>
            <a:noFill/>
            <a:ln w="28575">
              <a:solidFill>
                <a:schemeClr val="folHlink"/>
              </a:solidFill>
              <a:miter lim="800000"/>
              <a:headEnd/>
              <a:tailEnd type="triangle" w="med" len="lg"/>
            </a:ln>
            <a:extLst>
              <a:ext uri="{909E8E84-426E-40DD-AFC4-6F175D3DCCD1}">
                <a14:hiddenFill xmlns:a14="http://schemas.microsoft.com/office/drawing/2010/main">
                  <a:noFill/>
                </a14:hiddenFill>
              </a:ext>
            </a:extLst>
          </p:spPr>
        </p:cxnSp>
      </p:grpSp>
      <p:grpSp>
        <p:nvGrpSpPr>
          <p:cNvPr id="3" name="Group 11"/>
          <p:cNvGrpSpPr>
            <a:grpSpLocks/>
          </p:cNvGrpSpPr>
          <p:nvPr/>
        </p:nvGrpSpPr>
        <p:grpSpPr bwMode="auto">
          <a:xfrm>
            <a:off x="4295776" y="2097089"/>
            <a:ext cx="3095625" cy="1044575"/>
            <a:chOff x="1746" y="1321"/>
            <a:chExt cx="1950" cy="658"/>
          </a:xfrm>
        </p:grpSpPr>
        <p:cxnSp>
          <p:nvCxnSpPr>
            <p:cNvPr id="58384" name="AutoShape 12"/>
            <p:cNvCxnSpPr>
              <a:cxnSpLocks noChangeShapeType="1"/>
              <a:endCxn id="318468" idx="6"/>
            </p:cNvCxnSpPr>
            <p:nvPr/>
          </p:nvCxnSpPr>
          <p:spPr bwMode="auto">
            <a:xfrm rot="5400000" flipH="1">
              <a:off x="1735" y="1378"/>
              <a:ext cx="612" cy="590"/>
            </a:xfrm>
            <a:prstGeom prst="curvedConnector2">
              <a:avLst/>
            </a:prstGeom>
            <a:noFill/>
            <a:ln w="28575">
              <a:solidFill>
                <a:schemeClr val="folHlink"/>
              </a:solidFill>
              <a:miter lim="800000"/>
              <a:headEnd/>
              <a:tailEnd type="triangle" w="med" len="lg"/>
            </a:ln>
            <a:extLst>
              <a:ext uri="{909E8E84-426E-40DD-AFC4-6F175D3DCCD1}">
                <a14:hiddenFill xmlns:a14="http://schemas.microsoft.com/office/drawing/2010/main">
                  <a:noFill/>
                </a14:hiddenFill>
              </a:ext>
            </a:extLst>
          </p:spPr>
        </p:cxnSp>
        <p:cxnSp>
          <p:nvCxnSpPr>
            <p:cNvPr id="58385" name="AutoShape 13"/>
            <p:cNvCxnSpPr>
              <a:cxnSpLocks noChangeShapeType="1"/>
              <a:endCxn id="318470" idx="2"/>
            </p:cNvCxnSpPr>
            <p:nvPr/>
          </p:nvCxnSpPr>
          <p:spPr bwMode="auto">
            <a:xfrm rot="-5400000">
              <a:off x="3050" y="1333"/>
              <a:ext cx="658" cy="634"/>
            </a:xfrm>
            <a:prstGeom prst="curvedConnector2">
              <a:avLst/>
            </a:prstGeom>
            <a:noFill/>
            <a:ln w="28575">
              <a:solidFill>
                <a:schemeClr val="folHlink"/>
              </a:solidFill>
              <a:miter lim="800000"/>
              <a:headEnd/>
              <a:tailEnd type="triangle" w="med" len="lg"/>
            </a:ln>
            <a:extLst>
              <a:ext uri="{909E8E84-426E-40DD-AFC4-6F175D3DCCD1}">
                <a14:hiddenFill xmlns:a14="http://schemas.microsoft.com/office/drawing/2010/main">
                  <a:noFill/>
                </a14:hiddenFill>
              </a:ext>
            </a:extLst>
          </p:spPr>
        </p:cxnSp>
      </p:grpSp>
      <p:sp>
        <p:nvSpPr>
          <p:cNvPr id="318478" name="Text Box 14"/>
          <p:cNvSpPr txBox="1">
            <a:spLocks noChangeArrowheads="1"/>
          </p:cNvSpPr>
          <p:nvPr/>
        </p:nvSpPr>
        <p:spPr bwMode="auto">
          <a:xfrm>
            <a:off x="4367214" y="1773238"/>
            <a:ext cx="16690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folHlink"/>
                </a:solidFill>
              </a:rPr>
              <a:t>d</a:t>
            </a:r>
            <a:r>
              <a:rPr lang="en-US" altLang="en-US" sz="2000" b="1" baseline="-25000">
                <a:solidFill>
                  <a:schemeClr val="folHlink"/>
                </a:solidFill>
              </a:rPr>
              <a:t>1</a:t>
            </a:r>
            <a:r>
              <a:rPr lang="en-US" altLang="en-US" sz="2000" b="1">
                <a:solidFill>
                  <a:schemeClr val="folHlink"/>
                </a:solidFill>
              </a:rPr>
              <a:t>:=proceed</a:t>
            </a:r>
          </a:p>
        </p:txBody>
      </p:sp>
      <p:sp>
        <p:nvSpPr>
          <p:cNvPr id="318479" name="Text Box 15"/>
          <p:cNvSpPr txBox="1">
            <a:spLocks noChangeArrowheads="1"/>
          </p:cNvSpPr>
          <p:nvPr/>
        </p:nvSpPr>
        <p:spPr bwMode="auto">
          <a:xfrm>
            <a:off x="8112126" y="1844675"/>
            <a:ext cx="16690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folHlink"/>
                </a:solidFill>
              </a:rPr>
              <a:t>d</a:t>
            </a:r>
            <a:r>
              <a:rPr lang="en-US" altLang="en-US" sz="2000" b="1" baseline="-25000">
                <a:solidFill>
                  <a:schemeClr val="folHlink"/>
                </a:solidFill>
              </a:rPr>
              <a:t>2</a:t>
            </a:r>
            <a:r>
              <a:rPr lang="en-US" altLang="en-US" sz="2000" b="1">
                <a:solidFill>
                  <a:schemeClr val="folHlink"/>
                </a:solidFill>
              </a:rPr>
              <a:t>:=proceed</a:t>
            </a:r>
          </a:p>
        </p:txBody>
      </p:sp>
      <p:sp>
        <p:nvSpPr>
          <p:cNvPr id="318480" name="Text Box 16"/>
          <p:cNvSpPr txBox="1">
            <a:spLocks noChangeArrowheads="1"/>
          </p:cNvSpPr>
          <p:nvPr/>
        </p:nvSpPr>
        <p:spPr bwMode="auto">
          <a:xfrm>
            <a:off x="2855913" y="2781300"/>
            <a:ext cx="16834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folHlink"/>
                </a:solidFill>
              </a:rPr>
              <a:t>V</a:t>
            </a:r>
            <a:r>
              <a:rPr lang="en-US" altLang="en-US" sz="2000" b="1" baseline="-25000">
                <a:solidFill>
                  <a:schemeClr val="folHlink"/>
                </a:solidFill>
              </a:rPr>
              <a:t>1</a:t>
            </a:r>
            <a:r>
              <a:rPr lang="en-US" altLang="en-US" sz="2000" b="1">
                <a:solidFill>
                  <a:schemeClr val="folHlink"/>
                </a:solidFill>
              </a:rPr>
              <a:t>:=proceed</a:t>
            </a:r>
          </a:p>
        </p:txBody>
      </p:sp>
      <p:sp>
        <p:nvSpPr>
          <p:cNvPr id="318481" name="Text Box 17"/>
          <p:cNvSpPr txBox="1">
            <a:spLocks noChangeArrowheads="1"/>
          </p:cNvSpPr>
          <p:nvPr/>
        </p:nvSpPr>
        <p:spPr bwMode="auto">
          <a:xfrm>
            <a:off x="7175500" y="2781300"/>
            <a:ext cx="16834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folHlink"/>
                </a:solidFill>
              </a:rPr>
              <a:t>V</a:t>
            </a:r>
            <a:r>
              <a:rPr lang="en-US" altLang="en-US" sz="2000" b="1" baseline="-25000">
                <a:solidFill>
                  <a:schemeClr val="folHlink"/>
                </a:solidFill>
              </a:rPr>
              <a:t>2</a:t>
            </a:r>
            <a:r>
              <a:rPr lang="en-US" altLang="en-US" sz="2000" b="1">
                <a:solidFill>
                  <a:schemeClr val="folHlink"/>
                </a:solidFill>
              </a:rPr>
              <a:t>:=proceed</a:t>
            </a:r>
          </a:p>
        </p:txBody>
      </p:sp>
      <p:sp>
        <p:nvSpPr>
          <p:cNvPr id="318482" name="Text Box 18"/>
          <p:cNvSpPr txBox="1">
            <a:spLocks noChangeArrowheads="1"/>
          </p:cNvSpPr>
          <p:nvPr/>
        </p:nvSpPr>
        <p:spPr bwMode="auto">
          <a:xfrm>
            <a:off x="3719513" y="4941888"/>
            <a:ext cx="13260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folHlink"/>
                </a:solidFill>
              </a:rPr>
              <a:t>V</a:t>
            </a:r>
            <a:r>
              <a:rPr lang="en-US" altLang="en-US" sz="2000" b="1" baseline="-25000">
                <a:solidFill>
                  <a:schemeClr val="folHlink"/>
                </a:solidFill>
              </a:rPr>
              <a:t>3</a:t>
            </a:r>
            <a:r>
              <a:rPr lang="en-US" altLang="en-US" sz="2000" b="1">
                <a:solidFill>
                  <a:schemeClr val="folHlink"/>
                </a:solidFill>
              </a:rPr>
              <a:t>:=abort</a:t>
            </a:r>
          </a:p>
        </p:txBody>
      </p:sp>
      <p:sp>
        <p:nvSpPr>
          <p:cNvPr id="318483" name="Text Box 19"/>
          <p:cNvSpPr txBox="1">
            <a:spLocks noChangeArrowheads="1"/>
          </p:cNvSpPr>
          <p:nvPr/>
        </p:nvSpPr>
        <p:spPr bwMode="auto">
          <a:xfrm>
            <a:off x="6456364" y="5637214"/>
            <a:ext cx="1355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hlink"/>
                </a:solidFill>
              </a:rPr>
              <a:t>(Crashes)</a:t>
            </a:r>
          </a:p>
        </p:txBody>
      </p:sp>
    </p:spTree>
    <p:extLst>
      <p:ext uri="{BB962C8B-B14F-4D97-AF65-F5344CB8AC3E}">
        <p14:creationId xmlns:p14="http://schemas.microsoft.com/office/powerpoint/2010/main" val="26055266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withEffect">
                                  <p:stCondLst>
                                    <p:cond delay="0"/>
                                  </p:stCondLst>
                                  <p:childTnLst>
                                    <p:set>
                                      <p:cBhvr>
                                        <p:cTn id="6" dur="1" fill="hold">
                                          <p:stCondLst>
                                            <p:cond delay="0"/>
                                          </p:stCondLst>
                                        </p:cTn>
                                        <p:tgtEl>
                                          <p:spTgt spid="318468"/>
                                        </p:tgtEl>
                                        <p:attrNameLst>
                                          <p:attrName>style.visibility</p:attrName>
                                        </p:attrNameLst>
                                      </p:cBhvr>
                                      <p:to>
                                        <p:strVal val="visible"/>
                                      </p:to>
                                    </p:set>
                                    <p:animEffect transition="in" filter="box(out)">
                                      <p:cBhvr>
                                        <p:cTn id="7" dur="500"/>
                                        <p:tgtEl>
                                          <p:spTgt spid="318468"/>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18470"/>
                                        </p:tgtEl>
                                        <p:attrNameLst>
                                          <p:attrName>style.visibility</p:attrName>
                                        </p:attrNameLst>
                                      </p:cBhvr>
                                      <p:to>
                                        <p:strVal val="visible"/>
                                      </p:to>
                                    </p:set>
                                    <p:animEffect transition="in" filter="box(out)">
                                      <p:cBhvr>
                                        <p:cTn id="10" dur="500"/>
                                        <p:tgtEl>
                                          <p:spTgt spid="318470"/>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318469"/>
                                        </p:tgtEl>
                                        <p:attrNameLst>
                                          <p:attrName>style.visibility</p:attrName>
                                        </p:attrNameLst>
                                      </p:cBhvr>
                                      <p:to>
                                        <p:strVal val="visible"/>
                                      </p:to>
                                    </p:set>
                                    <p:animEffect transition="in" filter="box(out)">
                                      <p:cBhvr>
                                        <p:cTn id="13" dur="500"/>
                                        <p:tgtEl>
                                          <p:spTgt spid="31846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8483"/>
                                        </p:tgtEl>
                                        <p:attrNameLst>
                                          <p:attrName>style.visibility</p:attrName>
                                        </p:attrNameLst>
                                      </p:cBhvr>
                                      <p:to>
                                        <p:strVal val="visible"/>
                                      </p:to>
                                    </p:set>
                                    <p:animEffect transition="in" filter="wipe(left)">
                                      <p:cBhvr>
                                        <p:cTn id="16" dur="500"/>
                                        <p:tgtEl>
                                          <p:spTgt spid="3184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18467"/>
                                        </p:tgtEl>
                                        <p:attrNameLst>
                                          <p:attrName>style.visibility</p:attrName>
                                        </p:attrNameLst>
                                      </p:cBhvr>
                                      <p:to>
                                        <p:strVal val="visible"/>
                                      </p:to>
                                    </p:set>
                                    <p:animEffect transition="in" filter="box(out)">
                                      <p:cBhvr>
                                        <p:cTn id="21" dur="500"/>
                                        <p:tgtEl>
                                          <p:spTgt spid="3184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8482"/>
                                        </p:tgtEl>
                                        <p:attrNameLst>
                                          <p:attrName>style.visibility</p:attrName>
                                        </p:attrNameLst>
                                      </p:cBhvr>
                                      <p:to>
                                        <p:strVal val="visible"/>
                                      </p:to>
                                    </p:set>
                                    <p:animEffect transition="in" filter="wipe(left)">
                                      <p:cBhvr>
                                        <p:cTn id="26" dur="500"/>
                                        <p:tgtEl>
                                          <p:spTgt spid="318482"/>
                                        </p:tgtEl>
                                      </p:cBhvr>
                                    </p:animEffect>
                                  </p:childTnLst>
                                  <p:subTnLst>
                                    <p:animClr clrSpc="rgb" dir="cw">
                                      <p:cBhvr override="childStyle">
                                        <p:cTn dur="1" fill="hold" display="0" masterRel="nextClick" afterEffect="1"/>
                                        <p:tgtEl>
                                          <p:spTgt spid="318482"/>
                                        </p:tgtEl>
                                        <p:attrNameLst>
                                          <p:attrName>ppt_c</p:attrName>
                                        </p:attrNameLst>
                                      </p:cBhvr>
                                      <p:to>
                                        <a:srgbClr val="777777"/>
                                      </p:to>
                                    </p:animClr>
                                  </p:subTnLst>
                                </p:cTn>
                              </p:par>
                              <p:par>
                                <p:cTn id="27" presetID="22" presetClass="entr" presetSubtype="8" fill="hold" grpId="0" nodeType="withEffect">
                                  <p:stCondLst>
                                    <p:cond delay="0"/>
                                  </p:stCondLst>
                                  <p:childTnLst>
                                    <p:set>
                                      <p:cBhvr>
                                        <p:cTn id="28" dur="1" fill="hold">
                                          <p:stCondLst>
                                            <p:cond delay="0"/>
                                          </p:stCondLst>
                                        </p:cTn>
                                        <p:tgtEl>
                                          <p:spTgt spid="318480"/>
                                        </p:tgtEl>
                                        <p:attrNameLst>
                                          <p:attrName>style.visibility</p:attrName>
                                        </p:attrNameLst>
                                      </p:cBhvr>
                                      <p:to>
                                        <p:strVal val="visible"/>
                                      </p:to>
                                    </p:set>
                                    <p:animEffect transition="in" filter="wipe(left)">
                                      <p:cBhvr>
                                        <p:cTn id="29" dur="500"/>
                                        <p:tgtEl>
                                          <p:spTgt spid="318480"/>
                                        </p:tgtEl>
                                      </p:cBhvr>
                                    </p:animEffect>
                                  </p:childTnLst>
                                  <p:subTnLst>
                                    <p:animClr clrSpc="rgb" dir="cw">
                                      <p:cBhvr override="childStyle">
                                        <p:cTn dur="1" fill="hold" display="0" masterRel="nextClick" afterEffect="1"/>
                                        <p:tgtEl>
                                          <p:spTgt spid="318480"/>
                                        </p:tgtEl>
                                        <p:attrNameLst>
                                          <p:attrName>ppt_c</p:attrName>
                                        </p:attrNameLst>
                                      </p:cBhvr>
                                      <p:to>
                                        <a:srgbClr val="777777"/>
                                      </p:to>
                                    </p:animClr>
                                  </p:subTnLst>
                                </p:cTn>
                              </p:par>
                              <p:par>
                                <p:cTn id="30" presetID="22" presetClass="entr" presetSubtype="8" fill="hold" grpId="0" nodeType="withEffect">
                                  <p:stCondLst>
                                    <p:cond delay="0"/>
                                  </p:stCondLst>
                                  <p:childTnLst>
                                    <p:set>
                                      <p:cBhvr>
                                        <p:cTn id="31" dur="1" fill="hold">
                                          <p:stCondLst>
                                            <p:cond delay="0"/>
                                          </p:stCondLst>
                                        </p:cTn>
                                        <p:tgtEl>
                                          <p:spTgt spid="318481"/>
                                        </p:tgtEl>
                                        <p:attrNameLst>
                                          <p:attrName>style.visibility</p:attrName>
                                        </p:attrNameLst>
                                      </p:cBhvr>
                                      <p:to>
                                        <p:strVal val="visible"/>
                                      </p:to>
                                    </p:set>
                                    <p:animEffect transition="in" filter="wipe(left)">
                                      <p:cBhvr>
                                        <p:cTn id="32" dur="500"/>
                                        <p:tgtEl>
                                          <p:spTgt spid="318481"/>
                                        </p:tgtEl>
                                      </p:cBhvr>
                                    </p:animEffect>
                                  </p:childTnLst>
                                  <p:subTnLst>
                                    <p:animClr clrSpc="rgb" dir="cw">
                                      <p:cBhvr override="childStyle">
                                        <p:cTn dur="1" fill="hold" display="0" masterRel="nextClick" afterEffect="1"/>
                                        <p:tgtEl>
                                          <p:spTgt spid="318481"/>
                                        </p:tgtEl>
                                        <p:attrNameLst>
                                          <p:attrName>ppt_c</p:attrName>
                                        </p:attrNameLst>
                                      </p:cBhvr>
                                      <p:to>
                                        <a:srgbClr val="777777"/>
                                      </p:to>
                                    </p:animClr>
                                  </p:subTnLst>
                                </p:cTn>
                              </p:par>
                              <p:par>
                                <p:cTn id="33" presetID="4" presetClass="entr" presetSubtype="16"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ox(in)">
                                      <p:cBhvr>
                                        <p:cTn id="35"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777777"/>
                                      </p:to>
                                    </p:animClr>
                                  </p:sub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500"/>
                                        <p:tgtEl>
                                          <p:spTgt spid="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18478"/>
                                        </p:tgtEl>
                                        <p:attrNameLst>
                                          <p:attrName>style.visibility</p:attrName>
                                        </p:attrNameLst>
                                      </p:cBhvr>
                                      <p:to>
                                        <p:strVal val="visible"/>
                                      </p:to>
                                    </p:set>
                                    <p:animEffect transition="in" filter="wipe(left)">
                                      <p:cBhvr>
                                        <p:cTn id="43" dur="500"/>
                                        <p:tgtEl>
                                          <p:spTgt spid="31847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18479"/>
                                        </p:tgtEl>
                                        <p:attrNameLst>
                                          <p:attrName>style.visibility</p:attrName>
                                        </p:attrNameLst>
                                      </p:cBhvr>
                                      <p:to>
                                        <p:strVal val="visible"/>
                                      </p:to>
                                    </p:set>
                                    <p:animEffect transition="in" filter="wipe(left)">
                                      <p:cBhvr>
                                        <p:cTn id="46" dur="500"/>
                                        <p:tgtEl>
                                          <p:spTgt spid="318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animBg="1"/>
      <p:bldP spid="318468" grpId="0" animBg="1"/>
      <p:bldP spid="318469" grpId="0" animBg="1"/>
      <p:bldP spid="318470" grpId="0" animBg="1"/>
      <p:bldP spid="318478" grpId="0"/>
      <p:bldP spid="318479" grpId="0"/>
      <p:bldP spid="318480" grpId="0"/>
      <p:bldP spid="318481" grpId="0"/>
      <p:bldP spid="318482" grpId="0"/>
      <p:bldP spid="3184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Failure assumptions and failure detectors</a:t>
            </a:r>
            <a:endParaRPr lang="en-US" dirty="0"/>
          </a:p>
        </p:txBody>
      </p:sp>
      <p:sp>
        <p:nvSpPr>
          <p:cNvPr id="3" name="Content Placeholder 2"/>
          <p:cNvSpPr>
            <a:spLocks noGrp="1"/>
          </p:cNvSpPr>
          <p:nvPr>
            <p:ph idx="1"/>
          </p:nvPr>
        </p:nvSpPr>
        <p:spPr/>
        <p:txBody>
          <a:bodyPr>
            <a:noAutofit/>
          </a:bodyPr>
          <a:lstStyle/>
          <a:p>
            <a:r>
              <a:rPr lang="en-US" sz="2400" dirty="0"/>
              <a:t>One of the problems in the design of algorithms that can overcome process </a:t>
            </a:r>
            <a:r>
              <a:rPr lang="en-US" sz="2400" dirty="0" smtClean="0"/>
              <a:t>crashes is </a:t>
            </a:r>
            <a:r>
              <a:rPr lang="en-US" sz="2400" dirty="0"/>
              <a:t>that of deciding when a process has crashed. </a:t>
            </a:r>
            <a:endParaRPr lang="en-US" sz="2400" dirty="0" smtClean="0"/>
          </a:p>
          <a:p>
            <a:r>
              <a:rPr lang="en-US" sz="2400" dirty="0" smtClean="0"/>
              <a:t>A </a:t>
            </a:r>
            <a:r>
              <a:rPr lang="en-US" sz="2400" i="1" dirty="0"/>
              <a:t>failure detector </a:t>
            </a:r>
            <a:r>
              <a:rPr lang="en-US" sz="2400" dirty="0" smtClean="0"/>
              <a:t>is </a:t>
            </a:r>
            <a:r>
              <a:rPr lang="en-US" sz="2400" dirty="0"/>
              <a:t>a service that processes queries about whether a </a:t>
            </a:r>
            <a:r>
              <a:rPr lang="en-US" sz="2400" dirty="0" smtClean="0"/>
              <a:t>particular process </a:t>
            </a:r>
            <a:r>
              <a:rPr lang="en-US" sz="2400" dirty="0"/>
              <a:t>has failed</a:t>
            </a:r>
            <a:r>
              <a:rPr lang="en-US" sz="2400" dirty="0" smtClean="0"/>
              <a:t>.</a:t>
            </a:r>
          </a:p>
          <a:p>
            <a:pPr lvl="1"/>
            <a:r>
              <a:rPr lang="en-US" sz="2400" dirty="0" smtClean="0"/>
              <a:t> </a:t>
            </a:r>
            <a:r>
              <a:rPr lang="en-US" sz="2400" dirty="0"/>
              <a:t>It is often implemented by an object local to each process (on </a:t>
            </a:r>
            <a:r>
              <a:rPr lang="en-US" sz="2400" dirty="0" smtClean="0"/>
              <a:t>the same </a:t>
            </a:r>
            <a:r>
              <a:rPr lang="en-US" sz="2400" dirty="0"/>
              <a:t>computer) that runs a failure-detection algorithm in conjunction with </a:t>
            </a:r>
            <a:r>
              <a:rPr lang="en-US" sz="2400" dirty="0" smtClean="0"/>
              <a:t>its counterparts </a:t>
            </a:r>
            <a:r>
              <a:rPr lang="en-US" sz="2400" dirty="0"/>
              <a:t>at other processes</a:t>
            </a:r>
            <a:r>
              <a:rPr lang="en-US" sz="2400" dirty="0" smtClean="0"/>
              <a:t>.</a:t>
            </a:r>
          </a:p>
          <a:p>
            <a:pPr lvl="1"/>
            <a:r>
              <a:rPr lang="en-US" sz="2400" dirty="0" smtClean="0"/>
              <a:t> </a:t>
            </a:r>
            <a:r>
              <a:rPr lang="en-US" sz="2400" dirty="0"/>
              <a:t>The object local to each process is called a </a:t>
            </a:r>
            <a:r>
              <a:rPr lang="en-US" sz="2400" i="1" dirty="0"/>
              <a:t>local </a:t>
            </a:r>
            <a:r>
              <a:rPr lang="en-US" sz="2400" i="1" dirty="0" smtClean="0"/>
              <a:t>failure detector</a:t>
            </a:r>
            <a:r>
              <a:rPr lang="en-US" sz="2400" dirty="0"/>
              <a:t>. </a:t>
            </a:r>
          </a:p>
        </p:txBody>
      </p:sp>
    </p:spTree>
    <p:extLst>
      <p:ext uri="{BB962C8B-B14F-4D97-AF65-F5344CB8AC3E}">
        <p14:creationId xmlns:p14="http://schemas.microsoft.com/office/powerpoint/2010/main" val="127411597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A5B6423-E361-44B1-93FC-7A079F921224}" type="slidenum">
              <a:rPr lang="fr-FR" altLang="en-US" sz="1400"/>
              <a:pPr eaLnBrk="1" hangingPunct="1"/>
              <a:t>90</a:t>
            </a:fld>
            <a:endParaRPr lang="fr-FR" altLang="en-US" sz="1400"/>
          </a:p>
        </p:txBody>
      </p:sp>
      <p:sp>
        <p:nvSpPr>
          <p:cNvPr id="319490" name="Rectangle 2"/>
          <p:cNvSpPr>
            <a:spLocks noChangeArrowheads="1"/>
          </p:cNvSpPr>
          <p:nvPr/>
        </p:nvSpPr>
        <p:spPr bwMode="auto">
          <a:xfrm>
            <a:off x="2279650" y="17430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Proprieties to satisfy:</a:t>
            </a:r>
          </a:p>
        </p:txBody>
      </p:sp>
      <p:sp>
        <p:nvSpPr>
          <p:cNvPr id="59396" name="Rectangle 3"/>
          <p:cNvSpPr>
            <a:spLocks noGrp="1" noChangeArrowheads="1"/>
          </p:cNvSpPr>
          <p:nvPr>
            <p:ph type="title"/>
          </p:nvPr>
        </p:nvSpPr>
        <p:spPr/>
        <p:txBody>
          <a:bodyPr/>
          <a:lstStyle/>
          <a:p>
            <a:pPr eaLnBrk="1" hangingPunct="1"/>
            <a:r>
              <a:rPr lang="en-US" altLang="en-US" sz="4400" dirty="0" smtClean="0"/>
              <a:t>Consensus</a:t>
            </a:r>
            <a:endParaRPr lang="en-US" altLang="en-US" sz="4400" baseline="-25000" dirty="0"/>
          </a:p>
        </p:txBody>
      </p:sp>
      <p:sp>
        <p:nvSpPr>
          <p:cNvPr id="319492" name="Rectangle 4"/>
          <p:cNvSpPr>
            <a:spLocks noChangeArrowheads="1"/>
          </p:cNvSpPr>
          <p:nvPr/>
        </p:nvSpPr>
        <p:spPr bwMode="auto">
          <a:xfrm>
            <a:off x="2743200" y="2251076"/>
            <a:ext cx="701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a:t> </a:t>
            </a:r>
            <a:r>
              <a:rPr lang="en-US" altLang="en-US" b="1">
                <a:solidFill>
                  <a:schemeClr val="hlink"/>
                </a:solidFill>
              </a:rPr>
              <a:t>Termination:</a:t>
            </a:r>
            <a:r>
              <a:rPr lang="en-US" altLang="en-US"/>
              <a:t> Eventually each correct process sets its decision variable</a:t>
            </a:r>
          </a:p>
        </p:txBody>
      </p:sp>
      <p:sp>
        <p:nvSpPr>
          <p:cNvPr id="319493" name="Rectangle 5"/>
          <p:cNvSpPr>
            <a:spLocks noChangeArrowheads="1"/>
          </p:cNvSpPr>
          <p:nvPr/>
        </p:nvSpPr>
        <p:spPr bwMode="auto">
          <a:xfrm>
            <a:off x="2711450" y="3213101"/>
            <a:ext cx="7010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a:t> </a:t>
            </a:r>
            <a:r>
              <a:rPr lang="en-US" altLang="en-US" b="1">
                <a:solidFill>
                  <a:schemeClr val="hlink"/>
                </a:solidFill>
              </a:rPr>
              <a:t>Agreement:</a:t>
            </a:r>
            <a:r>
              <a:rPr lang="en-US" altLang="en-US"/>
              <a:t> the decision value of all correct processes is the same: </a:t>
            </a:r>
          </a:p>
          <a:p>
            <a:pPr eaLnBrk="1" hangingPunct="1"/>
            <a:r>
              <a:rPr lang="en-US" altLang="en-US"/>
              <a:t>	 P</a:t>
            </a:r>
            <a:r>
              <a:rPr lang="en-US" altLang="en-US" baseline="-25000"/>
              <a:t>i</a:t>
            </a:r>
            <a:r>
              <a:rPr lang="en-US" altLang="en-US"/>
              <a:t> and P</a:t>
            </a:r>
            <a:r>
              <a:rPr lang="en-US" altLang="en-US" baseline="-25000"/>
              <a:t>j</a:t>
            </a:r>
            <a:r>
              <a:rPr lang="en-US" altLang="en-US"/>
              <a:t> are correct </a:t>
            </a:r>
            <a:r>
              <a:rPr lang="en-US" altLang="en-US" b="1">
                <a:sym typeface="Symbol" panose="05050102010706020507" pitchFamily="18" charset="2"/>
              </a:rPr>
              <a:t></a:t>
            </a:r>
            <a:r>
              <a:rPr lang="en-US" altLang="en-US">
                <a:sym typeface="Symbol" panose="05050102010706020507" pitchFamily="18" charset="2"/>
              </a:rPr>
              <a:t> </a:t>
            </a:r>
            <a:r>
              <a:rPr lang="en-US" altLang="en-US"/>
              <a:t>d</a:t>
            </a:r>
            <a:r>
              <a:rPr lang="en-US" altLang="en-US" baseline="-25000"/>
              <a:t>i</a:t>
            </a:r>
            <a:r>
              <a:rPr lang="en-US" altLang="en-US"/>
              <a:t> = d</a:t>
            </a:r>
            <a:r>
              <a:rPr lang="en-US" altLang="en-US" baseline="-25000"/>
              <a:t>j</a:t>
            </a:r>
            <a:r>
              <a:rPr lang="en-US" altLang="en-US"/>
              <a:t> </a:t>
            </a:r>
            <a:r>
              <a:rPr lang="en-US" altLang="en-US" sz="2000"/>
              <a:t>(i,j=1, …, N)</a:t>
            </a:r>
          </a:p>
        </p:txBody>
      </p:sp>
      <p:sp>
        <p:nvSpPr>
          <p:cNvPr id="319494" name="Rectangle 6"/>
          <p:cNvSpPr>
            <a:spLocks noChangeArrowheads="1"/>
          </p:cNvSpPr>
          <p:nvPr/>
        </p:nvSpPr>
        <p:spPr bwMode="auto">
          <a:xfrm>
            <a:off x="2711450" y="4478339"/>
            <a:ext cx="7010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b="1">
                <a:solidFill>
                  <a:schemeClr val="hlink"/>
                </a:solidFill>
              </a:rPr>
              <a:t>Integrity:</a:t>
            </a:r>
            <a:r>
              <a:rPr lang="en-US" altLang="en-US"/>
              <a:t> If the correct processes all proposed the same value, then any correct process in the decided state has chosen that value</a:t>
            </a:r>
          </a:p>
        </p:txBody>
      </p:sp>
    </p:spTree>
    <p:extLst>
      <p:ext uri="{BB962C8B-B14F-4D97-AF65-F5344CB8AC3E}">
        <p14:creationId xmlns:p14="http://schemas.microsoft.com/office/powerpoint/2010/main" val="15108017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9490"/>
                                        </p:tgtEl>
                                        <p:attrNameLst>
                                          <p:attrName>style.visibility</p:attrName>
                                        </p:attrNameLst>
                                      </p:cBhvr>
                                      <p:to>
                                        <p:strVal val="visible"/>
                                      </p:to>
                                    </p:set>
                                    <p:animEffect transition="in" filter="wipe(left)">
                                      <p:cBhvr>
                                        <p:cTn id="7" dur="500"/>
                                        <p:tgtEl>
                                          <p:spTgt spid="319490"/>
                                        </p:tgtEl>
                                      </p:cBhvr>
                                    </p:animEffect>
                                  </p:childTnLst>
                                  <p:subTnLst>
                                    <p:animClr clrSpc="rgb" dir="cw">
                                      <p:cBhvr override="childStyle">
                                        <p:cTn dur="1" fill="hold" display="0" masterRel="nextClick" afterEffect="1"/>
                                        <p:tgtEl>
                                          <p:spTgt spid="319490"/>
                                        </p:tgtEl>
                                        <p:attrNameLst>
                                          <p:attrName>ppt_c</p:attrName>
                                        </p:attrNameLst>
                                      </p:cBhvr>
                                      <p:to>
                                        <a:srgbClr val="5F5F5F"/>
                                      </p:to>
                                    </p:animClr>
                                  </p:subTnLst>
                                </p:cTn>
                              </p:par>
                              <p:par>
                                <p:cTn id="8" presetID="22" presetClass="entr" presetSubtype="8" fill="hold" grpId="0" nodeType="withEffect">
                                  <p:stCondLst>
                                    <p:cond delay="0"/>
                                  </p:stCondLst>
                                  <p:childTnLst>
                                    <p:set>
                                      <p:cBhvr>
                                        <p:cTn id="9" dur="1" fill="hold">
                                          <p:stCondLst>
                                            <p:cond delay="0"/>
                                          </p:stCondLst>
                                        </p:cTn>
                                        <p:tgtEl>
                                          <p:spTgt spid="319492"/>
                                        </p:tgtEl>
                                        <p:attrNameLst>
                                          <p:attrName>style.visibility</p:attrName>
                                        </p:attrNameLst>
                                      </p:cBhvr>
                                      <p:to>
                                        <p:strVal val="visible"/>
                                      </p:to>
                                    </p:set>
                                    <p:animEffect transition="in" filter="wipe(left)">
                                      <p:cBhvr>
                                        <p:cTn id="10" dur="500"/>
                                        <p:tgtEl>
                                          <p:spTgt spid="319492"/>
                                        </p:tgtEl>
                                      </p:cBhvr>
                                    </p:animEffect>
                                  </p:childTnLst>
                                  <p:subTnLst>
                                    <p:animClr clrSpc="rgb" dir="cw">
                                      <p:cBhvr override="childStyle">
                                        <p:cTn dur="1" fill="hold" display="0" masterRel="nextClick" afterEffect="1"/>
                                        <p:tgtEl>
                                          <p:spTgt spid="319492"/>
                                        </p:tgtEl>
                                        <p:attrNameLst>
                                          <p:attrName>ppt_c</p:attrName>
                                        </p:attrNameLst>
                                      </p:cBhvr>
                                      <p:to>
                                        <a:srgbClr val="5F5F5F"/>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19493"/>
                                        </p:tgtEl>
                                        <p:attrNameLst>
                                          <p:attrName>style.visibility</p:attrName>
                                        </p:attrNameLst>
                                      </p:cBhvr>
                                      <p:to>
                                        <p:strVal val="visible"/>
                                      </p:to>
                                    </p:set>
                                    <p:animEffect transition="in" filter="wipe(left)">
                                      <p:cBhvr>
                                        <p:cTn id="15" dur="500"/>
                                        <p:tgtEl>
                                          <p:spTgt spid="319493"/>
                                        </p:tgtEl>
                                      </p:cBhvr>
                                    </p:animEffect>
                                  </p:childTnLst>
                                  <p:subTnLst>
                                    <p:animClr clrSpc="rgb" dir="cw">
                                      <p:cBhvr override="childStyle">
                                        <p:cTn dur="1" fill="hold" display="0" masterRel="nextClick" afterEffect="1"/>
                                        <p:tgtEl>
                                          <p:spTgt spid="319493"/>
                                        </p:tgtEl>
                                        <p:attrNameLst>
                                          <p:attrName>ppt_c</p:attrName>
                                        </p:attrNameLst>
                                      </p:cBhvr>
                                      <p:to>
                                        <a:srgbClr val="5F5F5F"/>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19494"/>
                                        </p:tgtEl>
                                        <p:attrNameLst>
                                          <p:attrName>style.visibility</p:attrName>
                                        </p:attrNameLst>
                                      </p:cBhvr>
                                      <p:to>
                                        <p:strVal val="visible"/>
                                      </p:to>
                                    </p:set>
                                    <p:animEffect transition="in" filter="wipe(left)">
                                      <p:cBhvr>
                                        <p:cTn id="20" dur="500"/>
                                        <p:tgtEl>
                                          <p:spTgt spid="319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autoUpdateAnimBg="0"/>
      <p:bldP spid="319492" grpId="0" autoUpdateAnimBg="0"/>
      <p:bldP spid="319493" grpId="0" autoUpdateAnimBg="0"/>
      <p:bldP spid="319494"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02C9E621-DDCD-442E-8C5B-4A4A22CC2ED9}" type="slidenum">
              <a:rPr lang="fr-FR" altLang="en-US" sz="1400"/>
              <a:pPr eaLnBrk="1" hangingPunct="1"/>
              <a:t>91</a:t>
            </a:fld>
            <a:endParaRPr lang="fr-FR" altLang="en-US" sz="1400"/>
          </a:p>
        </p:txBody>
      </p:sp>
      <p:grpSp>
        <p:nvGrpSpPr>
          <p:cNvPr id="2" name="Group 3"/>
          <p:cNvGrpSpPr>
            <a:grpSpLocks/>
          </p:cNvGrpSpPr>
          <p:nvPr/>
        </p:nvGrpSpPr>
        <p:grpSpPr bwMode="auto">
          <a:xfrm>
            <a:off x="2286000" y="1752601"/>
            <a:ext cx="7772400" cy="2327275"/>
            <a:chOff x="480" y="1104"/>
            <a:chExt cx="4896" cy="1466"/>
          </a:xfrm>
        </p:grpSpPr>
        <p:sp>
          <p:nvSpPr>
            <p:cNvPr id="5128" name="Rectangle 4"/>
            <p:cNvSpPr>
              <a:spLocks noChangeArrowheads="1"/>
            </p:cNvSpPr>
            <p:nvPr/>
          </p:nvSpPr>
          <p:spPr bwMode="auto">
            <a:xfrm>
              <a:off x="768" y="1418"/>
              <a:ext cx="4416"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25000"/>
                </a:spcBef>
                <a:buClr>
                  <a:schemeClr val="hlink"/>
                </a:buClr>
                <a:buFont typeface="Wingdings" panose="05000000000000000000" pitchFamily="2" charset="2"/>
                <a:buChar char="§"/>
              </a:pPr>
              <a:r>
                <a:rPr lang="en-US" altLang="en-US"/>
                <a:t> Use of </a:t>
              </a:r>
              <a:r>
                <a:rPr lang="en-US" altLang="en-US" i="1"/>
                <a:t>basic multicast</a:t>
              </a:r>
              <a:r>
                <a:rPr lang="en-US" altLang="en-US"/>
                <a:t> </a:t>
              </a:r>
            </a:p>
            <a:p>
              <a:pPr eaLnBrk="1" hangingPunct="1">
                <a:spcBef>
                  <a:spcPct val="25000"/>
                </a:spcBef>
                <a:buClr>
                  <a:schemeClr val="hlink"/>
                </a:buClr>
                <a:buFont typeface="Wingdings" panose="05000000000000000000" pitchFamily="2" charset="2"/>
                <a:buChar char="§"/>
              </a:pPr>
              <a:r>
                <a:rPr lang="en-US" altLang="en-US"/>
                <a:t> At most </a:t>
              </a:r>
              <a:r>
                <a:rPr lang="en-US" altLang="en-US" i="1"/>
                <a:t>f </a:t>
              </a:r>
              <a:r>
                <a:rPr lang="en-US" altLang="en-US"/>
                <a:t>processes may crash</a:t>
              </a:r>
            </a:p>
            <a:p>
              <a:pPr eaLnBrk="1" hangingPunct="1">
                <a:spcBef>
                  <a:spcPct val="25000"/>
                </a:spcBef>
                <a:buClr>
                  <a:schemeClr val="hlink"/>
                </a:buClr>
                <a:buFont typeface="Wingdings" panose="05000000000000000000" pitchFamily="2" charset="2"/>
                <a:buChar char="§"/>
              </a:pPr>
              <a:r>
                <a:rPr lang="en-US" altLang="en-US" i="1"/>
                <a:t> f</a:t>
              </a:r>
              <a:r>
                <a:rPr lang="en-US" altLang="en-US"/>
                <a:t>+1 rounds are necessary</a:t>
              </a:r>
            </a:p>
            <a:p>
              <a:pPr eaLnBrk="1" hangingPunct="1">
                <a:spcBef>
                  <a:spcPct val="25000"/>
                </a:spcBef>
                <a:buClr>
                  <a:schemeClr val="hlink"/>
                </a:buClr>
                <a:buFont typeface="Wingdings" panose="05000000000000000000" pitchFamily="2" charset="2"/>
                <a:buChar char="§"/>
              </a:pPr>
              <a:r>
                <a:rPr lang="en-US" altLang="en-US"/>
                <a:t> Delay of one round is bounded by a timeout</a:t>
              </a:r>
            </a:p>
          </p:txBody>
        </p:sp>
        <p:sp>
          <p:nvSpPr>
            <p:cNvPr id="5129" name="Rectangle 5"/>
            <p:cNvSpPr>
              <a:spLocks noChangeArrowheads="1"/>
            </p:cNvSpPr>
            <p:nvPr/>
          </p:nvSpPr>
          <p:spPr bwMode="auto">
            <a:xfrm>
              <a:off x="480" y="1104"/>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Consensus in a synchronous system:</a:t>
              </a:r>
              <a:r>
                <a:rPr lang="en-US" altLang="en-US"/>
                <a:t> </a:t>
              </a:r>
              <a:endParaRPr lang="en-US" altLang="en-US" b="1"/>
            </a:p>
          </p:txBody>
        </p:sp>
      </p:grpSp>
      <p:sp>
        <p:nvSpPr>
          <p:cNvPr id="5126" name="Rectangle 2"/>
          <p:cNvSpPr>
            <a:spLocks noGrp="1" noChangeArrowheads="1"/>
          </p:cNvSpPr>
          <p:nvPr>
            <p:ph type="title"/>
          </p:nvPr>
        </p:nvSpPr>
        <p:spPr/>
        <p:txBody>
          <a:bodyPr/>
          <a:lstStyle/>
          <a:p>
            <a:pPr eaLnBrk="1" hangingPunct="1"/>
            <a:r>
              <a:rPr lang="en-US" altLang="en-US" sz="4400" dirty="0" smtClean="0"/>
              <a:t>Consensus</a:t>
            </a:r>
            <a:endParaRPr lang="en-US" altLang="en-US" sz="4400" baseline="-25000" dirty="0"/>
          </a:p>
        </p:txBody>
      </p:sp>
    </p:spTree>
    <p:extLst>
      <p:ext uri="{BB962C8B-B14F-4D97-AF65-F5344CB8AC3E}">
        <p14:creationId xmlns:p14="http://schemas.microsoft.com/office/powerpoint/2010/main" val="31653450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58425" y="347751"/>
            <a:ext cx="9808296" cy="5922420"/>
          </a:xfrm>
          <a:prstGeom prst="rect">
            <a:avLst/>
          </a:prstGeom>
        </p:spPr>
      </p:pic>
    </p:spTree>
    <p:extLst>
      <p:ext uri="{BB962C8B-B14F-4D97-AF65-F5344CB8AC3E}">
        <p14:creationId xmlns:p14="http://schemas.microsoft.com/office/powerpoint/2010/main" val="236892971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C7071EE-045B-4E0E-9574-EDA35B3009EE}" type="slidenum">
              <a:rPr lang="fr-FR" altLang="en-US" sz="1400"/>
              <a:pPr eaLnBrk="1" hangingPunct="1"/>
              <a:t>93</a:t>
            </a:fld>
            <a:endParaRPr lang="fr-FR" altLang="en-US" sz="1400"/>
          </a:p>
        </p:txBody>
      </p:sp>
      <p:sp>
        <p:nvSpPr>
          <p:cNvPr id="60419" name="Rectangle 2"/>
          <p:cNvSpPr>
            <a:spLocks noGrp="1" noChangeArrowheads="1"/>
          </p:cNvSpPr>
          <p:nvPr>
            <p:ph type="title"/>
          </p:nvPr>
        </p:nvSpPr>
        <p:spPr/>
        <p:txBody>
          <a:bodyPr/>
          <a:lstStyle/>
          <a:p>
            <a:pPr eaLnBrk="1" hangingPunct="1"/>
            <a:r>
              <a:rPr lang="en-US" altLang="en-US" sz="4400" dirty="0" smtClean="0"/>
              <a:t>Consensus</a:t>
            </a:r>
            <a:endParaRPr lang="en-US" altLang="en-US" sz="4400" baseline="-25000" dirty="0"/>
          </a:p>
        </p:txBody>
      </p:sp>
      <p:sp>
        <p:nvSpPr>
          <p:cNvPr id="321539" name="Rectangle 3"/>
          <p:cNvSpPr>
            <a:spLocks noChangeArrowheads="1"/>
          </p:cNvSpPr>
          <p:nvPr/>
        </p:nvSpPr>
        <p:spPr bwMode="auto">
          <a:xfrm>
            <a:off x="2286000" y="1752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b="1"/>
              <a:t>Interactive consistency problem: </a:t>
            </a:r>
            <a:r>
              <a:rPr lang="en-US" altLang="en-US" sz="2000"/>
              <a:t>variant of the consensus problem</a:t>
            </a:r>
          </a:p>
        </p:txBody>
      </p:sp>
      <p:sp>
        <p:nvSpPr>
          <p:cNvPr id="321540" name="Rectangle 4"/>
          <p:cNvSpPr>
            <a:spLocks noChangeArrowheads="1"/>
          </p:cNvSpPr>
          <p:nvPr/>
        </p:nvSpPr>
        <p:spPr bwMode="auto">
          <a:xfrm>
            <a:off x="2279650" y="24923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b="1"/>
              <a:t>Objective: </a:t>
            </a:r>
            <a:r>
              <a:rPr lang="en-US" altLang="en-US" sz="2000"/>
              <a:t>correct processes must agree on a </a:t>
            </a:r>
            <a:r>
              <a:rPr lang="en-US" altLang="en-US" sz="2000" i="1"/>
              <a:t>vector</a:t>
            </a:r>
            <a:r>
              <a:rPr lang="en-US" altLang="en-US" sz="2000"/>
              <a:t> of values, one for each process</a:t>
            </a:r>
          </a:p>
        </p:txBody>
      </p:sp>
      <p:sp>
        <p:nvSpPr>
          <p:cNvPr id="321541" name="Rectangle 5"/>
          <p:cNvSpPr>
            <a:spLocks noChangeArrowheads="1"/>
          </p:cNvSpPr>
          <p:nvPr/>
        </p:nvSpPr>
        <p:spPr bwMode="auto">
          <a:xfrm>
            <a:off x="2279650" y="3287713"/>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b="1"/>
              <a:t>Proprieties to satisfy:</a:t>
            </a:r>
          </a:p>
        </p:txBody>
      </p:sp>
      <p:sp>
        <p:nvSpPr>
          <p:cNvPr id="321542" name="Rectangle 6"/>
          <p:cNvSpPr>
            <a:spLocks noChangeArrowheads="1"/>
          </p:cNvSpPr>
          <p:nvPr/>
        </p:nvSpPr>
        <p:spPr bwMode="auto">
          <a:xfrm>
            <a:off x="2743200" y="3757614"/>
            <a:ext cx="701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sz="2000" b="1">
                <a:solidFill>
                  <a:schemeClr val="hlink"/>
                </a:solidFill>
              </a:rPr>
              <a:t>Termination:</a:t>
            </a:r>
            <a:r>
              <a:rPr lang="en-US" altLang="en-US" sz="2000"/>
              <a:t> Eventually each correct process sets its decision variable</a:t>
            </a:r>
          </a:p>
        </p:txBody>
      </p:sp>
      <p:sp>
        <p:nvSpPr>
          <p:cNvPr id="321543" name="Rectangle 7"/>
          <p:cNvSpPr>
            <a:spLocks noChangeArrowheads="1"/>
          </p:cNvSpPr>
          <p:nvPr/>
        </p:nvSpPr>
        <p:spPr bwMode="auto">
          <a:xfrm>
            <a:off x="2711450" y="4470401"/>
            <a:ext cx="701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sz="2000" b="1">
                <a:solidFill>
                  <a:schemeClr val="hlink"/>
                </a:solidFill>
              </a:rPr>
              <a:t>Agreement:</a:t>
            </a:r>
            <a:r>
              <a:rPr lang="en-US" altLang="en-US" sz="2000"/>
              <a:t> the decision vector of all correct processes is the same</a:t>
            </a:r>
          </a:p>
        </p:txBody>
      </p:sp>
      <p:sp>
        <p:nvSpPr>
          <p:cNvPr id="321544" name="Rectangle 8"/>
          <p:cNvSpPr>
            <a:spLocks noChangeArrowheads="1"/>
          </p:cNvSpPr>
          <p:nvPr/>
        </p:nvSpPr>
        <p:spPr bwMode="auto">
          <a:xfrm>
            <a:off x="2711450" y="5229226"/>
            <a:ext cx="701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sz="2000" b="1">
                <a:solidFill>
                  <a:schemeClr val="hlink"/>
                </a:solidFill>
              </a:rPr>
              <a:t>Integrity:</a:t>
            </a:r>
            <a:r>
              <a:rPr lang="en-US" altLang="en-US" sz="2000"/>
              <a:t> If P</a:t>
            </a:r>
            <a:r>
              <a:rPr lang="en-US" altLang="en-US" sz="2000" baseline="-25000"/>
              <a:t>i</a:t>
            </a:r>
            <a:r>
              <a:rPr lang="en-US" altLang="en-US" sz="2000"/>
              <a:t> is correct, then all correct processes decide on V</a:t>
            </a:r>
            <a:r>
              <a:rPr lang="en-US" altLang="en-US" sz="2000" baseline="-25000"/>
              <a:t>i</a:t>
            </a:r>
            <a:r>
              <a:rPr lang="en-US" altLang="en-US" sz="2000"/>
              <a:t> as the i</a:t>
            </a:r>
            <a:r>
              <a:rPr lang="en-US" altLang="en-US" sz="2000" baseline="30000"/>
              <a:t>th</a:t>
            </a:r>
            <a:r>
              <a:rPr lang="en-US" altLang="en-US" sz="2000"/>
              <a:t> component of their vector</a:t>
            </a:r>
          </a:p>
        </p:txBody>
      </p:sp>
    </p:spTree>
    <p:extLst>
      <p:ext uri="{BB962C8B-B14F-4D97-AF65-F5344CB8AC3E}">
        <p14:creationId xmlns:p14="http://schemas.microsoft.com/office/powerpoint/2010/main" val="3906576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1539"/>
                                        </p:tgtEl>
                                        <p:attrNameLst>
                                          <p:attrName>style.visibility</p:attrName>
                                        </p:attrNameLst>
                                      </p:cBhvr>
                                      <p:to>
                                        <p:strVal val="visible"/>
                                      </p:to>
                                    </p:set>
                                    <p:animEffect transition="in" filter="wipe(left)">
                                      <p:cBhvr>
                                        <p:cTn id="7" dur="500"/>
                                        <p:tgtEl>
                                          <p:spTgt spid="321539"/>
                                        </p:tgtEl>
                                      </p:cBhvr>
                                    </p:animEffect>
                                  </p:childTnLst>
                                  <p:subTnLst>
                                    <p:animClr clrSpc="rgb" dir="cw">
                                      <p:cBhvr override="childStyle">
                                        <p:cTn dur="1" fill="hold" display="0" masterRel="nextClick" afterEffect="1"/>
                                        <p:tgtEl>
                                          <p:spTgt spid="321539"/>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40"/>
                                        </p:tgtEl>
                                        <p:attrNameLst>
                                          <p:attrName>style.visibility</p:attrName>
                                        </p:attrNameLst>
                                      </p:cBhvr>
                                      <p:to>
                                        <p:strVal val="visible"/>
                                      </p:to>
                                    </p:set>
                                    <p:animEffect transition="in" filter="wipe(left)">
                                      <p:cBhvr>
                                        <p:cTn id="12" dur="500"/>
                                        <p:tgtEl>
                                          <p:spTgt spid="321540"/>
                                        </p:tgtEl>
                                      </p:cBhvr>
                                    </p:animEffect>
                                  </p:childTnLst>
                                  <p:subTnLst>
                                    <p:animClr clrSpc="rgb" dir="cw">
                                      <p:cBhvr override="childStyle">
                                        <p:cTn dur="1" fill="hold" display="0" masterRel="nextClick" afterEffect="1"/>
                                        <p:tgtEl>
                                          <p:spTgt spid="321540"/>
                                        </p:tgtEl>
                                        <p:attrNameLst>
                                          <p:attrName>ppt_c</p:attrName>
                                        </p:attrNameLst>
                                      </p:cBhvr>
                                      <p:to>
                                        <a:srgbClr val="5F5F5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1541"/>
                                        </p:tgtEl>
                                        <p:attrNameLst>
                                          <p:attrName>style.visibility</p:attrName>
                                        </p:attrNameLst>
                                      </p:cBhvr>
                                      <p:to>
                                        <p:strVal val="visible"/>
                                      </p:to>
                                    </p:set>
                                    <p:animEffect transition="in" filter="wipe(left)">
                                      <p:cBhvr>
                                        <p:cTn id="17" dur="500"/>
                                        <p:tgtEl>
                                          <p:spTgt spid="321541"/>
                                        </p:tgtEl>
                                      </p:cBhvr>
                                    </p:animEffect>
                                  </p:childTnLst>
                                  <p:subTnLst>
                                    <p:animClr clrSpc="rgb" dir="cw">
                                      <p:cBhvr override="childStyle">
                                        <p:cTn dur="1" fill="hold" display="0" masterRel="nextClick" afterEffect="1"/>
                                        <p:tgtEl>
                                          <p:spTgt spid="321541"/>
                                        </p:tgtEl>
                                        <p:attrNameLst>
                                          <p:attrName>ppt_c</p:attrName>
                                        </p:attrNameLst>
                                      </p:cBhvr>
                                      <p:to>
                                        <a:srgbClr val="5F5F5F"/>
                                      </p:to>
                                    </p:animClr>
                                  </p:subTnLst>
                                </p:cTn>
                              </p:par>
                              <p:par>
                                <p:cTn id="18" presetID="22" presetClass="entr" presetSubtype="8" fill="hold" grpId="0" nodeType="withEffect">
                                  <p:stCondLst>
                                    <p:cond delay="0"/>
                                  </p:stCondLst>
                                  <p:childTnLst>
                                    <p:set>
                                      <p:cBhvr>
                                        <p:cTn id="19" dur="1" fill="hold">
                                          <p:stCondLst>
                                            <p:cond delay="0"/>
                                          </p:stCondLst>
                                        </p:cTn>
                                        <p:tgtEl>
                                          <p:spTgt spid="321542"/>
                                        </p:tgtEl>
                                        <p:attrNameLst>
                                          <p:attrName>style.visibility</p:attrName>
                                        </p:attrNameLst>
                                      </p:cBhvr>
                                      <p:to>
                                        <p:strVal val="visible"/>
                                      </p:to>
                                    </p:set>
                                    <p:animEffect transition="in" filter="wipe(left)">
                                      <p:cBhvr>
                                        <p:cTn id="20" dur="500"/>
                                        <p:tgtEl>
                                          <p:spTgt spid="321542"/>
                                        </p:tgtEl>
                                      </p:cBhvr>
                                    </p:animEffect>
                                  </p:childTnLst>
                                  <p:subTnLst>
                                    <p:animClr clrSpc="rgb" dir="cw">
                                      <p:cBhvr override="childStyle">
                                        <p:cTn dur="1" fill="hold" display="0" masterRel="nextClick" afterEffect="1"/>
                                        <p:tgtEl>
                                          <p:spTgt spid="321542"/>
                                        </p:tgtEl>
                                        <p:attrNameLst>
                                          <p:attrName>ppt_c</p:attrName>
                                        </p:attrNameLst>
                                      </p:cBhvr>
                                      <p:to>
                                        <a:srgbClr val="5F5F5F"/>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21543"/>
                                        </p:tgtEl>
                                        <p:attrNameLst>
                                          <p:attrName>style.visibility</p:attrName>
                                        </p:attrNameLst>
                                      </p:cBhvr>
                                      <p:to>
                                        <p:strVal val="visible"/>
                                      </p:to>
                                    </p:set>
                                    <p:animEffect transition="in" filter="wipe(left)">
                                      <p:cBhvr>
                                        <p:cTn id="25" dur="500"/>
                                        <p:tgtEl>
                                          <p:spTgt spid="321543"/>
                                        </p:tgtEl>
                                      </p:cBhvr>
                                    </p:animEffect>
                                  </p:childTnLst>
                                  <p:subTnLst>
                                    <p:animClr clrSpc="rgb" dir="cw">
                                      <p:cBhvr override="childStyle">
                                        <p:cTn dur="1" fill="hold" display="0" masterRel="nextClick" afterEffect="1"/>
                                        <p:tgtEl>
                                          <p:spTgt spid="321543"/>
                                        </p:tgtEl>
                                        <p:attrNameLst>
                                          <p:attrName>ppt_c</p:attrName>
                                        </p:attrNameLst>
                                      </p:cBhvr>
                                      <p:to>
                                        <a:srgbClr val="5F5F5F"/>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21544"/>
                                        </p:tgtEl>
                                        <p:attrNameLst>
                                          <p:attrName>style.visibility</p:attrName>
                                        </p:attrNameLst>
                                      </p:cBhvr>
                                      <p:to>
                                        <p:strVal val="visible"/>
                                      </p:to>
                                    </p:set>
                                    <p:animEffect transition="in" filter="wipe(left)">
                                      <p:cBhvr>
                                        <p:cTn id="30" dur="500"/>
                                        <p:tgtEl>
                                          <p:spTgt spid="321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autoUpdateAnimBg="0"/>
      <p:bldP spid="321540" grpId="0" autoUpdateAnimBg="0"/>
      <p:bldP spid="321541" grpId="0" autoUpdateAnimBg="0"/>
      <p:bldP spid="321542" grpId="0" autoUpdateAnimBg="0"/>
      <p:bldP spid="321543" grpId="0" autoUpdateAnimBg="0"/>
      <p:bldP spid="321544"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en-US" smtClean="0"/>
              <a:t>Byzantine general problem ( proposed in1982)</a:t>
            </a:r>
          </a:p>
        </p:txBody>
      </p:sp>
      <p:sp>
        <p:nvSpPr>
          <p:cNvPr id="39938" name="Content Placeholder 2"/>
          <p:cNvSpPr>
            <a:spLocks noGrp="1"/>
          </p:cNvSpPr>
          <p:nvPr>
            <p:ph idx="1"/>
          </p:nvPr>
        </p:nvSpPr>
        <p:spPr/>
        <p:txBody>
          <a:bodyPr>
            <a:noAutofit/>
          </a:bodyPr>
          <a:lstStyle/>
          <a:p>
            <a:r>
              <a:rPr lang="en-US" altLang="en-US" sz="2400" dirty="0" smtClean="0"/>
              <a:t>Three or more generals are to agree to attack or to retreat. One, the commander, issues the order. The others, lieutenants to the commander, are to decide to attack or retreat. </a:t>
            </a:r>
          </a:p>
          <a:p>
            <a:r>
              <a:rPr lang="en-US" altLang="en-US" sz="2400" dirty="0" smtClean="0"/>
              <a:t>But one or more of the general may be treacherous-that is, faulty. If the commander is treacherous, he proposes attacking to one general and retreating to another. If a lieutenant is treacherous, he tells one of his peers that the commander told him to attack and another that they are to retreat. </a:t>
            </a:r>
          </a:p>
        </p:txBody>
      </p:sp>
    </p:spTree>
    <p:extLst>
      <p:ext uri="{BB962C8B-B14F-4D97-AF65-F5344CB8AC3E}">
        <p14:creationId xmlns:p14="http://schemas.microsoft.com/office/powerpoint/2010/main" val="68427611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57EF66F-3362-492F-9E66-2772DB28504B}" type="slidenum">
              <a:rPr lang="fr-FR" altLang="en-US" sz="1400"/>
              <a:pPr eaLnBrk="1" hangingPunct="1"/>
              <a:t>95</a:t>
            </a:fld>
            <a:endParaRPr lang="fr-FR" altLang="en-US" sz="1400"/>
          </a:p>
        </p:txBody>
      </p:sp>
      <p:sp>
        <p:nvSpPr>
          <p:cNvPr id="322562" name="Rectangle 2"/>
          <p:cNvSpPr>
            <a:spLocks noChangeArrowheads="1"/>
          </p:cNvSpPr>
          <p:nvPr/>
        </p:nvSpPr>
        <p:spPr bwMode="auto">
          <a:xfrm>
            <a:off x="2711450" y="4510089"/>
            <a:ext cx="7010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sz="2000" b="1">
                <a:solidFill>
                  <a:schemeClr val="hlink"/>
                </a:solidFill>
              </a:rPr>
              <a:t>Agreement:</a:t>
            </a:r>
            <a:r>
              <a:rPr lang="en-US" altLang="en-US" sz="2000"/>
              <a:t> the decision value of all correct processes is the same: </a:t>
            </a:r>
          </a:p>
          <a:p>
            <a:pPr eaLnBrk="1" hangingPunct="1"/>
            <a:r>
              <a:rPr lang="en-US" altLang="en-US" sz="2000"/>
              <a:t>	 Pi and Pj are correct </a:t>
            </a:r>
            <a:r>
              <a:rPr lang="en-US" altLang="en-US" sz="2000" b="1">
                <a:sym typeface="Symbol" panose="05050102010706020507" pitchFamily="18" charset="2"/>
              </a:rPr>
              <a:t></a:t>
            </a:r>
            <a:r>
              <a:rPr lang="en-US" altLang="en-US" sz="2000">
                <a:sym typeface="Symbol" panose="05050102010706020507" pitchFamily="18" charset="2"/>
              </a:rPr>
              <a:t> </a:t>
            </a:r>
            <a:r>
              <a:rPr lang="en-US" altLang="en-US" sz="2000"/>
              <a:t>di = dj (i,j=1, …, N)</a:t>
            </a:r>
            <a:endParaRPr lang="en-US" altLang="en-US" sz="1800" b="1">
              <a:solidFill>
                <a:schemeClr val="hlink"/>
              </a:solidFill>
            </a:endParaRPr>
          </a:p>
        </p:txBody>
      </p:sp>
      <p:sp>
        <p:nvSpPr>
          <p:cNvPr id="61444" name="Rectangle 3"/>
          <p:cNvSpPr>
            <a:spLocks noGrp="1" noChangeArrowheads="1"/>
          </p:cNvSpPr>
          <p:nvPr>
            <p:ph type="title"/>
          </p:nvPr>
        </p:nvSpPr>
        <p:spPr/>
        <p:txBody>
          <a:bodyPr/>
          <a:lstStyle/>
          <a:p>
            <a:pPr eaLnBrk="1" hangingPunct="1"/>
            <a:r>
              <a:rPr lang="en-US" altLang="en-US" sz="4400" dirty="0" smtClean="0"/>
              <a:t>Consensus</a:t>
            </a:r>
            <a:endParaRPr lang="en-US" altLang="en-US" sz="4400" baseline="-25000" dirty="0"/>
          </a:p>
        </p:txBody>
      </p:sp>
      <p:sp>
        <p:nvSpPr>
          <p:cNvPr id="322564" name="Rectangle 4"/>
          <p:cNvSpPr>
            <a:spLocks noChangeArrowheads="1"/>
          </p:cNvSpPr>
          <p:nvPr/>
        </p:nvSpPr>
        <p:spPr bwMode="auto">
          <a:xfrm>
            <a:off x="2286000" y="1752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b="1"/>
              <a:t>Byzantine generals problems: </a:t>
            </a:r>
            <a:r>
              <a:rPr lang="en-US" altLang="en-US" sz="2000"/>
              <a:t>variant of the consensus problem</a:t>
            </a:r>
          </a:p>
        </p:txBody>
      </p:sp>
      <p:sp>
        <p:nvSpPr>
          <p:cNvPr id="322565" name="Rectangle 5"/>
          <p:cNvSpPr>
            <a:spLocks noChangeArrowheads="1"/>
          </p:cNvSpPr>
          <p:nvPr/>
        </p:nvSpPr>
        <p:spPr bwMode="auto">
          <a:xfrm>
            <a:off x="2279650" y="24923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b="1"/>
              <a:t>Objective: </a:t>
            </a:r>
            <a:r>
              <a:rPr lang="en-US" altLang="en-US" sz="2000"/>
              <a:t>a distinguished process supplies a value that the others must agree upon</a:t>
            </a:r>
            <a:endParaRPr lang="en-US" altLang="en-US" sz="1800"/>
          </a:p>
        </p:txBody>
      </p:sp>
      <p:sp>
        <p:nvSpPr>
          <p:cNvPr id="322566" name="Rectangle 6"/>
          <p:cNvSpPr>
            <a:spLocks noChangeArrowheads="1"/>
          </p:cNvSpPr>
          <p:nvPr/>
        </p:nvSpPr>
        <p:spPr bwMode="auto">
          <a:xfrm>
            <a:off x="2279650" y="3287713"/>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b="1"/>
              <a:t>Proprieties to satisfy:</a:t>
            </a:r>
          </a:p>
        </p:txBody>
      </p:sp>
      <p:sp>
        <p:nvSpPr>
          <p:cNvPr id="322567" name="Rectangle 7"/>
          <p:cNvSpPr>
            <a:spLocks noChangeArrowheads="1"/>
          </p:cNvSpPr>
          <p:nvPr/>
        </p:nvSpPr>
        <p:spPr bwMode="auto">
          <a:xfrm>
            <a:off x="2743200" y="3757614"/>
            <a:ext cx="701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sz="2000" b="1">
                <a:solidFill>
                  <a:schemeClr val="hlink"/>
                </a:solidFill>
              </a:rPr>
              <a:t>Termination:</a:t>
            </a:r>
            <a:r>
              <a:rPr lang="en-US" altLang="en-US" sz="2000"/>
              <a:t> Eventually each correct process sets its decision variable</a:t>
            </a:r>
            <a:endParaRPr lang="en-US" altLang="en-US" sz="1800"/>
          </a:p>
        </p:txBody>
      </p:sp>
      <p:sp>
        <p:nvSpPr>
          <p:cNvPr id="322568" name="Rectangle 8"/>
          <p:cNvSpPr>
            <a:spLocks noChangeArrowheads="1"/>
          </p:cNvSpPr>
          <p:nvPr/>
        </p:nvSpPr>
        <p:spPr bwMode="auto">
          <a:xfrm>
            <a:off x="2711450" y="5230814"/>
            <a:ext cx="7010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chemeClr val="hlink"/>
              </a:buClr>
              <a:buFont typeface="Wingdings" panose="05000000000000000000" pitchFamily="2" charset="2"/>
              <a:buChar char="§"/>
            </a:pPr>
            <a:r>
              <a:rPr lang="en-US" altLang="en-US" sz="2000" b="1">
                <a:solidFill>
                  <a:schemeClr val="hlink"/>
                </a:solidFill>
              </a:rPr>
              <a:t>Integrity:</a:t>
            </a:r>
            <a:r>
              <a:rPr lang="en-US" altLang="en-US" sz="2000"/>
              <a:t> If the commander is correct, then all correct processes decide on the value that the commander proposed</a:t>
            </a:r>
            <a:endParaRPr lang="en-US" altLang="en-US" sz="1800"/>
          </a:p>
        </p:txBody>
      </p:sp>
      <p:sp>
        <p:nvSpPr>
          <p:cNvPr id="322569" name="Rectangle 9"/>
          <p:cNvSpPr>
            <a:spLocks noChangeArrowheads="1"/>
          </p:cNvSpPr>
          <p:nvPr/>
        </p:nvSpPr>
        <p:spPr bwMode="auto">
          <a:xfrm>
            <a:off x="2711450" y="4510089"/>
            <a:ext cx="701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buClr>
                <a:srgbClr val="777777"/>
              </a:buClr>
              <a:buFont typeface="Wingdings" panose="05000000000000000000" pitchFamily="2" charset="2"/>
              <a:buChar char="§"/>
            </a:pPr>
            <a:r>
              <a:rPr lang="en-US" altLang="en-US" sz="2000" b="1">
                <a:solidFill>
                  <a:srgbClr val="777777"/>
                </a:solidFill>
              </a:rPr>
              <a:t>Agreement:</a:t>
            </a:r>
            <a:r>
              <a:rPr lang="en-US" altLang="en-US" sz="2000">
                <a:solidFill>
                  <a:srgbClr val="777777"/>
                </a:solidFill>
              </a:rPr>
              <a:t> the decision value of all correct processes is the same</a:t>
            </a:r>
          </a:p>
        </p:txBody>
      </p:sp>
    </p:spTree>
    <p:extLst>
      <p:ext uri="{BB962C8B-B14F-4D97-AF65-F5344CB8AC3E}">
        <p14:creationId xmlns:p14="http://schemas.microsoft.com/office/powerpoint/2010/main" val="8970986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2564"/>
                                        </p:tgtEl>
                                        <p:attrNameLst>
                                          <p:attrName>style.visibility</p:attrName>
                                        </p:attrNameLst>
                                      </p:cBhvr>
                                      <p:to>
                                        <p:strVal val="visible"/>
                                      </p:to>
                                    </p:set>
                                    <p:animEffect transition="in" filter="wipe(left)">
                                      <p:cBhvr>
                                        <p:cTn id="7" dur="500"/>
                                        <p:tgtEl>
                                          <p:spTgt spid="322564"/>
                                        </p:tgtEl>
                                      </p:cBhvr>
                                    </p:animEffect>
                                  </p:childTnLst>
                                  <p:subTnLst>
                                    <p:animClr clrSpc="rgb" dir="cw">
                                      <p:cBhvr override="childStyle">
                                        <p:cTn dur="1" fill="hold" display="0" masterRel="nextClick" afterEffect="1"/>
                                        <p:tgtEl>
                                          <p:spTgt spid="322564"/>
                                        </p:tgtEl>
                                        <p:attrNameLst>
                                          <p:attrName>ppt_c</p:attrName>
                                        </p:attrNameLst>
                                      </p:cBhvr>
                                      <p:to>
                                        <a:srgbClr val="5F5F5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2565"/>
                                        </p:tgtEl>
                                        <p:attrNameLst>
                                          <p:attrName>style.visibility</p:attrName>
                                        </p:attrNameLst>
                                      </p:cBhvr>
                                      <p:to>
                                        <p:strVal val="visible"/>
                                      </p:to>
                                    </p:set>
                                    <p:animEffect transition="in" filter="wipe(left)">
                                      <p:cBhvr>
                                        <p:cTn id="12" dur="500"/>
                                        <p:tgtEl>
                                          <p:spTgt spid="322565"/>
                                        </p:tgtEl>
                                      </p:cBhvr>
                                    </p:animEffect>
                                  </p:childTnLst>
                                  <p:subTnLst>
                                    <p:animClr clrSpc="rgb" dir="cw">
                                      <p:cBhvr override="childStyle">
                                        <p:cTn dur="1" fill="hold" display="0" masterRel="nextClick" afterEffect="1"/>
                                        <p:tgtEl>
                                          <p:spTgt spid="322565"/>
                                        </p:tgtEl>
                                        <p:attrNameLst>
                                          <p:attrName>ppt_c</p:attrName>
                                        </p:attrNameLst>
                                      </p:cBhvr>
                                      <p:to>
                                        <a:srgbClr val="5F5F5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2566"/>
                                        </p:tgtEl>
                                        <p:attrNameLst>
                                          <p:attrName>style.visibility</p:attrName>
                                        </p:attrNameLst>
                                      </p:cBhvr>
                                      <p:to>
                                        <p:strVal val="visible"/>
                                      </p:to>
                                    </p:set>
                                    <p:animEffect transition="in" filter="wipe(left)">
                                      <p:cBhvr>
                                        <p:cTn id="17" dur="500"/>
                                        <p:tgtEl>
                                          <p:spTgt spid="322566"/>
                                        </p:tgtEl>
                                      </p:cBhvr>
                                    </p:animEffect>
                                  </p:childTnLst>
                                  <p:subTnLst>
                                    <p:animClr clrSpc="rgb" dir="cw">
                                      <p:cBhvr override="childStyle">
                                        <p:cTn dur="1" fill="hold" display="0" masterRel="nextClick" afterEffect="1"/>
                                        <p:tgtEl>
                                          <p:spTgt spid="322566"/>
                                        </p:tgtEl>
                                        <p:attrNameLst>
                                          <p:attrName>ppt_c</p:attrName>
                                        </p:attrNameLst>
                                      </p:cBhvr>
                                      <p:to>
                                        <a:srgbClr val="5F5F5F"/>
                                      </p:to>
                                    </p:animClr>
                                  </p:subTnLst>
                                </p:cTn>
                              </p:par>
                              <p:par>
                                <p:cTn id="18" presetID="22" presetClass="entr" presetSubtype="8" fill="hold" grpId="0" nodeType="withEffect">
                                  <p:stCondLst>
                                    <p:cond delay="0"/>
                                  </p:stCondLst>
                                  <p:childTnLst>
                                    <p:set>
                                      <p:cBhvr>
                                        <p:cTn id="19" dur="1" fill="hold">
                                          <p:stCondLst>
                                            <p:cond delay="0"/>
                                          </p:stCondLst>
                                        </p:cTn>
                                        <p:tgtEl>
                                          <p:spTgt spid="322567"/>
                                        </p:tgtEl>
                                        <p:attrNameLst>
                                          <p:attrName>style.visibility</p:attrName>
                                        </p:attrNameLst>
                                      </p:cBhvr>
                                      <p:to>
                                        <p:strVal val="visible"/>
                                      </p:to>
                                    </p:set>
                                    <p:animEffect transition="in" filter="wipe(left)">
                                      <p:cBhvr>
                                        <p:cTn id="20" dur="500"/>
                                        <p:tgtEl>
                                          <p:spTgt spid="322567"/>
                                        </p:tgtEl>
                                      </p:cBhvr>
                                    </p:animEffect>
                                  </p:childTnLst>
                                  <p:subTnLst>
                                    <p:animClr clrSpc="rgb" dir="cw">
                                      <p:cBhvr override="childStyle">
                                        <p:cTn dur="1" fill="hold" display="0" masterRel="nextClick" afterEffect="1"/>
                                        <p:tgtEl>
                                          <p:spTgt spid="322567"/>
                                        </p:tgtEl>
                                        <p:attrNameLst>
                                          <p:attrName>ppt_c</p:attrName>
                                        </p:attrNameLst>
                                      </p:cBhvr>
                                      <p:to>
                                        <a:srgbClr val="5F5F5F"/>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22562"/>
                                        </p:tgtEl>
                                        <p:attrNameLst>
                                          <p:attrName>style.visibility</p:attrName>
                                        </p:attrNameLst>
                                      </p:cBhvr>
                                      <p:to>
                                        <p:strVal val="visible"/>
                                      </p:to>
                                    </p:set>
                                    <p:animEffect transition="in" filter="wipe(left)">
                                      <p:cBhvr>
                                        <p:cTn id="25" dur="500"/>
                                        <p:tgtEl>
                                          <p:spTgt spid="322562"/>
                                        </p:tgtEl>
                                      </p:cBhvr>
                                    </p:animEffect>
                                  </p:childTnLst>
                                  <p:subTnLst>
                                    <p:set>
                                      <p:cBhvr override="childStyle">
                                        <p:cTn dur="1" fill="hold" display="0" masterRel="nextClick" afterEffect="1"/>
                                        <p:tgtEl>
                                          <p:spTgt spid="322562"/>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22568"/>
                                        </p:tgtEl>
                                        <p:attrNameLst>
                                          <p:attrName>style.visibility</p:attrName>
                                        </p:attrNameLst>
                                      </p:cBhvr>
                                      <p:to>
                                        <p:strVal val="visible"/>
                                      </p:to>
                                    </p:set>
                                    <p:animEffect transition="in" filter="wipe(left)">
                                      <p:cBhvr>
                                        <p:cTn id="30" dur="500"/>
                                        <p:tgtEl>
                                          <p:spTgt spid="32256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22569"/>
                                        </p:tgtEl>
                                        <p:attrNameLst>
                                          <p:attrName>style.visibility</p:attrName>
                                        </p:attrNameLst>
                                      </p:cBhvr>
                                      <p:to>
                                        <p:strVal val="visible"/>
                                      </p:to>
                                    </p:set>
                                    <p:animEffect transition="in" filter="wipe(left)">
                                      <p:cBhvr>
                                        <p:cTn id="33" dur="500"/>
                                        <p:tgtEl>
                                          <p:spTgt spid="322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2" grpId="0" autoUpdateAnimBg="0"/>
      <p:bldP spid="322564" grpId="0" autoUpdateAnimBg="0"/>
      <p:bldP spid="322565" grpId="0" autoUpdateAnimBg="0"/>
      <p:bldP spid="322566" grpId="0" autoUpdateAnimBg="0"/>
      <p:bldP spid="322567" grpId="0" autoUpdateAnimBg="0"/>
      <p:bldP spid="322568" grpId="0" autoUpdateAnimBg="0"/>
      <p:bldP spid="322569"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166414" y="286879"/>
            <a:ext cx="8911687" cy="1280890"/>
          </a:xfrm>
        </p:spPr>
        <p:txBody>
          <a:bodyPr/>
          <a:lstStyle/>
          <a:p>
            <a:r>
              <a:rPr lang="en-GB" altLang="en-US" dirty="0" smtClean="0"/>
              <a:t>Three </a:t>
            </a:r>
            <a:r>
              <a:rPr lang="en-GB" altLang="en-US" dirty="0" smtClean="0"/>
              <a:t>byzantine generals</a:t>
            </a:r>
          </a:p>
        </p:txBody>
      </p:sp>
      <p:grpSp>
        <p:nvGrpSpPr>
          <p:cNvPr id="44035" name="Group 50"/>
          <p:cNvGrpSpPr>
            <a:grpSpLocks/>
          </p:cNvGrpSpPr>
          <p:nvPr/>
        </p:nvGrpSpPr>
        <p:grpSpPr bwMode="auto">
          <a:xfrm>
            <a:off x="2430036" y="1384663"/>
            <a:ext cx="8648065" cy="5185954"/>
            <a:chOff x="438" y="1389"/>
            <a:chExt cx="5102" cy="3003"/>
          </a:xfrm>
        </p:grpSpPr>
        <p:sp>
          <p:nvSpPr>
            <p:cNvPr id="44036" name="Rectangle 4"/>
            <p:cNvSpPr>
              <a:spLocks noChangeArrowheads="1"/>
            </p:cNvSpPr>
            <p:nvPr/>
          </p:nvSpPr>
          <p:spPr bwMode="auto">
            <a:xfrm>
              <a:off x="438" y="138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Arial" panose="020B0604020202020204" pitchFamily="34" charset="0"/>
                </a:rPr>
                <a:t>p</a:t>
              </a:r>
              <a:endParaRPr lang="en-GB" altLang="en-US">
                <a:latin typeface="Arial" panose="020B0604020202020204" pitchFamily="34" charset="0"/>
              </a:endParaRPr>
            </a:p>
          </p:txBody>
        </p:sp>
        <p:sp>
          <p:nvSpPr>
            <p:cNvPr id="44037" name="Rectangle 5"/>
            <p:cNvSpPr>
              <a:spLocks noChangeArrowheads="1"/>
            </p:cNvSpPr>
            <p:nvPr/>
          </p:nvSpPr>
          <p:spPr bwMode="auto">
            <a:xfrm>
              <a:off x="511" y="1474"/>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a:solidFill>
                    <a:srgbClr val="000000"/>
                  </a:solidFill>
                  <a:latin typeface="Arial" panose="020B0604020202020204" pitchFamily="34" charset="0"/>
                </a:rPr>
                <a:t>1 </a:t>
              </a:r>
              <a:endParaRPr lang="en-GB" altLang="en-US"/>
            </a:p>
          </p:txBody>
        </p:sp>
        <p:sp>
          <p:nvSpPr>
            <p:cNvPr id="44038" name="Rectangle 6"/>
            <p:cNvSpPr>
              <a:spLocks noChangeArrowheads="1"/>
            </p:cNvSpPr>
            <p:nvPr/>
          </p:nvSpPr>
          <p:spPr bwMode="auto">
            <a:xfrm>
              <a:off x="588" y="1419"/>
              <a:ext cx="7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(Commander)</a:t>
              </a:r>
              <a:endParaRPr lang="en-GB" altLang="en-US"/>
            </a:p>
          </p:txBody>
        </p:sp>
        <p:sp>
          <p:nvSpPr>
            <p:cNvPr id="44039" name="Rectangle 7"/>
            <p:cNvSpPr>
              <a:spLocks noChangeArrowheads="1"/>
            </p:cNvSpPr>
            <p:nvPr/>
          </p:nvSpPr>
          <p:spPr bwMode="auto">
            <a:xfrm>
              <a:off x="518" y="228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Arial" panose="020B0604020202020204" pitchFamily="34" charset="0"/>
                </a:rPr>
                <a:t>p</a:t>
              </a:r>
              <a:endParaRPr lang="en-GB" altLang="en-US">
                <a:latin typeface="Arial" panose="020B0604020202020204" pitchFamily="34" charset="0"/>
              </a:endParaRPr>
            </a:p>
          </p:txBody>
        </p:sp>
        <p:sp>
          <p:nvSpPr>
            <p:cNvPr id="44040" name="Rectangle 8"/>
            <p:cNvSpPr>
              <a:spLocks noChangeArrowheads="1"/>
            </p:cNvSpPr>
            <p:nvPr/>
          </p:nvSpPr>
          <p:spPr bwMode="auto">
            <a:xfrm>
              <a:off x="591" y="2369"/>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a:solidFill>
                    <a:srgbClr val="000000"/>
                  </a:solidFill>
                  <a:latin typeface="Arial" panose="020B0604020202020204" pitchFamily="34" charset="0"/>
                </a:rPr>
                <a:t>2</a:t>
              </a:r>
              <a:endParaRPr lang="en-GB" altLang="en-US"/>
            </a:p>
          </p:txBody>
        </p:sp>
        <p:sp>
          <p:nvSpPr>
            <p:cNvPr id="44041" name="Rectangle 9"/>
            <p:cNvSpPr>
              <a:spLocks noChangeArrowheads="1"/>
            </p:cNvSpPr>
            <p:nvPr/>
          </p:nvSpPr>
          <p:spPr bwMode="auto">
            <a:xfrm>
              <a:off x="2638" y="228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Arial" panose="020B0604020202020204" pitchFamily="34" charset="0"/>
                </a:rPr>
                <a:t>p</a:t>
              </a:r>
              <a:endParaRPr lang="en-GB" altLang="en-US"/>
            </a:p>
          </p:txBody>
        </p:sp>
        <p:sp>
          <p:nvSpPr>
            <p:cNvPr id="44042" name="Rectangle 10"/>
            <p:cNvSpPr>
              <a:spLocks noChangeArrowheads="1"/>
            </p:cNvSpPr>
            <p:nvPr/>
          </p:nvSpPr>
          <p:spPr bwMode="auto">
            <a:xfrm>
              <a:off x="2710" y="2369"/>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a:solidFill>
                    <a:srgbClr val="000000"/>
                  </a:solidFill>
                  <a:latin typeface="Arial" panose="020B0604020202020204" pitchFamily="34" charset="0"/>
                </a:rPr>
                <a:t>3</a:t>
              </a:r>
              <a:endParaRPr lang="en-GB" altLang="en-US"/>
            </a:p>
          </p:txBody>
        </p:sp>
        <p:sp>
          <p:nvSpPr>
            <p:cNvPr id="44043" name="Oval 11"/>
            <p:cNvSpPr>
              <a:spLocks noChangeArrowheads="1"/>
            </p:cNvSpPr>
            <p:nvPr/>
          </p:nvSpPr>
          <p:spPr bwMode="auto">
            <a:xfrm>
              <a:off x="1403" y="1427"/>
              <a:ext cx="493" cy="515"/>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4044" name="Oval 12"/>
            <p:cNvSpPr>
              <a:spLocks noChangeArrowheads="1"/>
            </p:cNvSpPr>
            <p:nvPr/>
          </p:nvSpPr>
          <p:spPr bwMode="auto">
            <a:xfrm>
              <a:off x="735" y="2109"/>
              <a:ext cx="493" cy="516"/>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4045" name="Oval 13"/>
            <p:cNvSpPr>
              <a:spLocks noChangeArrowheads="1"/>
            </p:cNvSpPr>
            <p:nvPr/>
          </p:nvSpPr>
          <p:spPr bwMode="auto">
            <a:xfrm>
              <a:off x="2055" y="2109"/>
              <a:ext cx="493" cy="516"/>
            </a:xfrm>
            <a:prstGeom prst="ellipse">
              <a:avLst/>
            </a:prstGeom>
            <a:solidFill>
              <a:srgbClr val="FFDC99"/>
            </a:solidFill>
            <a:ln w="36513">
              <a:solidFill>
                <a:srgbClr val="FFDC99"/>
              </a:solidFill>
              <a:round/>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4046" name="Freeform 14"/>
            <p:cNvSpPr>
              <a:spLocks/>
            </p:cNvSpPr>
            <p:nvPr/>
          </p:nvSpPr>
          <p:spPr bwMode="auto">
            <a:xfrm>
              <a:off x="1156" y="2125"/>
              <a:ext cx="57" cy="61"/>
            </a:xfrm>
            <a:custGeom>
              <a:avLst/>
              <a:gdLst>
                <a:gd name="T0" fmla="*/ 31 w 62"/>
                <a:gd name="T1" fmla="*/ 26 h 63"/>
                <a:gd name="T2" fmla="*/ 40 w 62"/>
                <a:gd name="T3" fmla="*/ 42 h 63"/>
                <a:gd name="T4" fmla="*/ 0 w 62"/>
                <a:gd name="T5" fmla="*/ 53 h 63"/>
                <a:gd name="T6" fmla="*/ 10 w 62"/>
                <a:gd name="T7" fmla="*/ 0 h 63"/>
                <a:gd name="T8" fmla="*/ 31 w 62"/>
                <a:gd name="T9" fmla="*/ 26 h 63"/>
                <a:gd name="T10" fmla="*/ 0 60000 65536"/>
                <a:gd name="T11" fmla="*/ 0 60000 65536"/>
                <a:gd name="T12" fmla="*/ 0 60000 65536"/>
                <a:gd name="T13" fmla="*/ 0 60000 65536"/>
                <a:gd name="T14" fmla="*/ 0 60000 65536"/>
                <a:gd name="T15" fmla="*/ 0 w 62"/>
                <a:gd name="T16" fmla="*/ 0 h 63"/>
                <a:gd name="T17" fmla="*/ 62 w 62"/>
                <a:gd name="T18" fmla="*/ 63 h 63"/>
              </a:gdLst>
              <a:ahLst/>
              <a:cxnLst>
                <a:cxn ang="T10">
                  <a:pos x="T0" y="T1"/>
                </a:cxn>
                <a:cxn ang="T11">
                  <a:pos x="T2" y="T3"/>
                </a:cxn>
                <a:cxn ang="T12">
                  <a:pos x="T4" y="T5"/>
                </a:cxn>
                <a:cxn ang="T13">
                  <a:pos x="T6" y="T7"/>
                </a:cxn>
                <a:cxn ang="T14">
                  <a:pos x="T8" y="T9"/>
                </a:cxn>
              </a:cxnLst>
              <a:rect l="T15" t="T16" r="T17" b="T18"/>
              <a:pathLst>
                <a:path w="62" h="63">
                  <a:moveTo>
                    <a:pt x="47" y="31"/>
                  </a:moveTo>
                  <a:lnTo>
                    <a:pt x="62" y="47"/>
                  </a:lnTo>
                  <a:lnTo>
                    <a:pt x="0" y="63"/>
                  </a:lnTo>
                  <a:lnTo>
                    <a:pt x="15" y="0"/>
                  </a:lnTo>
                  <a:lnTo>
                    <a:pt x="47" y="31"/>
                  </a:lnTo>
                  <a:close/>
                </a:path>
              </a:pathLst>
            </a:custGeom>
            <a:solidFill>
              <a:srgbClr val="000000"/>
            </a:solidFill>
            <a:ln w="36513">
              <a:solidFill>
                <a:srgbClr val="000000"/>
              </a:solidFill>
              <a:round/>
              <a:headEnd/>
              <a:tailEnd/>
            </a:ln>
          </p:spPr>
          <p:txBody>
            <a:bodyPr/>
            <a:lstStyle/>
            <a:p>
              <a:endParaRPr lang="en-US"/>
            </a:p>
          </p:txBody>
        </p:sp>
        <p:sp>
          <p:nvSpPr>
            <p:cNvPr id="44047" name="Line 15"/>
            <p:cNvSpPr>
              <a:spLocks noChangeShapeType="1"/>
            </p:cNvSpPr>
            <p:nvPr/>
          </p:nvSpPr>
          <p:spPr bwMode="auto">
            <a:xfrm flipH="1">
              <a:off x="1200" y="1852"/>
              <a:ext cx="275" cy="28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8" name="Freeform 16"/>
            <p:cNvSpPr>
              <a:spLocks/>
            </p:cNvSpPr>
            <p:nvPr/>
          </p:nvSpPr>
          <p:spPr bwMode="auto">
            <a:xfrm>
              <a:off x="2069" y="2125"/>
              <a:ext cx="58" cy="61"/>
            </a:xfrm>
            <a:custGeom>
              <a:avLst/>
              <a:gdLst>
                <a:gd name="T0" fmla="*/ 11 w 63"/>
                <a:gd name="T1" fmla="*/ 26 h 63"/>
                <a:gd name="T2" fmla="*/ 31 w 63"/>
                <a:gd name="T3" fmla="*/ 0 h 63"/>
                <a:gd name="T4" fmla="*/ 41 w 63"/>
                <a:gd name="T5" fmla="*/ 53 h 63"/>
                <a:gd name="T6" fmla="*/ 0 w 63"/>
                <a:gd name="T7" fmla="*/ 42 h 63"/>
                <a:gd name="T8" fmla="*/ 11 w 63"/>
                <a:gd name="T9" fmla="*/ 26 h 63"/>
                <a:gd name="T10" fmla="*/ 0 60000 65536"/>
                <a:gd name="T11" fmla="*/ 0 60000 65536"/>
                <a:gd name="T12" fmla="*/ 0 60000 65536"/>
                <a:gd name="T13" fmla="*/ 0 60000 65536"/>
                <a:gd name="T14" fmla="*/ 0 60000 65536"/>
                <a:gd name="T15" fmla="*/ 0 w 63"/>
                <a:gd name="T16" fmla="*/ 0 h 63"/>
                <a:gd name="T17" fmla="*/ 63 w 63"/>
                <a:gd name="T18" fmla="*/ 63 h 63"/>
              </a:gdLst>
              <a:ahLst/>
              <a:cxnLst>
                <a:cxn ang="T10">
                  <a:pos x="T0" y="T1"/>
                </a:cxn>
                <a:cxn ang="T11">
                  <a:pos x="T2" y="T3"/>
                </a:cxn>
                <a:cxn ang="T12">
                  <a:pos x="T4" y="T5"/>
                </a:cxn>
                <a:cxn ang="T13">
                  <a:pos x="T6" y="T7"/>
                </a:cxn>
                <a:cxn ang="T14">
                  <a:pos x="T8" y="T9"/>
                </a:cxn>
              </a:cxnLst>
              <a:rect l="T15" t="T16" r="T17" b="T18"/>
              <a:pathLst>
                <a:path w="63" h="63">
                  <a:moveTo>
                    <a:pt x="16" y="31"/>
                  </a:moveTo>
                  <a:lnTo>
                    <a:pt x="47" y="0"/>
                  </a:lnTo>
                  <a:lnTo>
                    <a:pt x="63" y="63"/>
                  </a:lnTo>
                  <a:lnTo>
                    <a:pt x="0" y="47"/>
                  </a:lnTo>
                  <a:lnTo>
                    <a:pt x="16" y="31"/>
                  </a:lnTo>
                  <a:close/>
                </a:path>
              </a:pathLst>
            </a:custGeom>
            <a:solidFill>
              <a:srgbClr val="000000"/>
            </a:solidFill>
            <a:ln w="36513">
              <a:solidFill>
                <a:srgbClr val="000000"/>
              </a:solidFill>
              <a:round/>
              <a:headEnd/>
              <a:tailEnd/>
            </a:ln>
          </p:spPr>
          <p:txBody>
            <a:bodyPr/>
            <a:lstStyle/>
            <a:p>
              <a:endParaRPr lang="en-US"/>
            </a:p>
          </p:txBody>
        </p:sp>
        <p:sp>
          <p:nvSpPr>
            <p:cNvPr id="44049" name="Line 17"/>
            <p:cNvSpPr>
              <a:spLocks noChangeShapeType="1"/>
            </p:cNvSpPr>
            <p:nvPr/>
          </p:nvSpPr>
          <p:spPr bwMode="auto">
            <a:xfrm>
              <a:off x="1809" y="1852"/>
              <a:ext cx="275" cy="28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0" name="Freeform 18"/>
            <p:cNvSpPr>
              <a:spLocks/>
            </p:cNvSpPr>
            <p:nvPr/>
          </p:nvSpPr>
          <p:spPr bwMode="auto">
            <a:xfrm>
              <a:off x="1982" y="2261"/>
              <a:ext cx="58" cy="61"/>
            </a:xfrm>
            <a:custGeom>
              <a:avLst/>
              <a:gdLst>
                <a:gd name="T0" fmla="*/ 0 w 63"/>
                <a:gd name="T1" fmla="*/ 27 h 63"/>
                <a:gd name="T2" fmla="*/ 0 w 63"/>
                <a:gd name="T3" fmla="*/ 0 h 63"/>
                <a:gd name="T4" fmla="*/ 41 w 63"/>
                <a:gd name="T5" fmla="*/ 27 h 63"/>
                <a:gd name="T6" fmla="*/ 0 w 63"/>
                <a:gd name="T7" fmla="*/ 53 h 63"/>
                <a:gd name="T8" fmla="*/ 0 w 63"/>
                <a:gd name="T9" fmla="*/ 27 h 63"/>
                <a:gd name="T10" fmla="*/ 0 60000 65536"/>
                <a:gd name="T11" fmla="*/ 0 60000 65536"/>
                <a:gd name="T12" fmla="*/ 0 60000 65536"/>
                <a:gd name="T13" fmla="*/ 0 60000 65536"/>
                <a:gd name="T14" fmla="*/ 0 60000 65536"/>
                <a:gd name="T15" fmla="*/ 0 w 63"/>
                <a:gd name="T16" fmla="*/ 0 h 63"/>
                <a:gd name="T17" fmla="*/ 63 w 63"/>
                <a:gd name="T18" fmla="*/ 63 h 63"/>
              </a:gdLst>
              <a:ahLst/>
              <a:cxnLst>
                <a:cxn ang="T10">
                  <a:pos x="T0" y="T1"/>
                </a:cxn>
                <a:cxn ang="T11">
                  <a:pos x="T2" y="T3"/>
                </a:cxn>
                <a:cxn ang="T12">
                  <a:pos x="T4" y="T5"/>
                </a:cxn>
                <a:cxn ang="T13">
                  <a:pos x="T6" y="T7"/>
                </a:cxn>
                <a:cxn ang="T14">
                  <a:pos x="T8" y="T9"/>
                </a:cxn>
              </a:cxnLst>
              <a:rect l="T15" t="T16" r="T17" b="T18"/>
              <a:pathLst>
                <a:path w="63" h="63">
                  <a:moveTo>
                    <a:pt x="0" y="32"/>
                  </a:moveTo>
                  <a:lnTo>
                    <a:pt x="0" y="0"/>
                  </a:lnTo>
                  <a:lnTo>
                    <a:pt x="63" y="32"/>
                  </a:lnTo>
                  <a:lnTo>
                    <a:pt x="0" y="63"/>
                  </a:lnTo>
                  <a:lnTo>
                    <a:pt x="0" y="32"/>
                  </a:lnTo>
                  <a:close/>
                </a:path>
              </a:pathLst>
            </a:custGeom>
            <a:solidFill>
              <a:srgbClr val="000000"/>
            </a:solidFill>
            <a:ln w="36513">
              <a:solidFill>
                <a:srgbClr val="000000"/>
              </a:solidFill>
              <a:round/>
              <a:headEnd/>
              <a:tailEnd/>
            </a:ln>
          </p:spPr>
          <p:txBody>
            <a:bodyPr/>
            <a:lstStyle/>
            <a:p>
              <a:endParaRPr lang="en-US"/>
            </a:p>
          </p:txBody>
        </p:sp>
        <p:sp>
          <p:nvSpPr>
            <p:cNvPr id="44051" name="Line 19"/>
            <p:cNvSpPr>
              <a:spLocks noChangeShapeType="1"/>
            </p:cNvSpPr>
            <p:nvPr/>
          </p:nvSpPr>
          <p:spPr bwMode="auto">
            <a:xfrm>
              <a:off x="1228" y="2292"/>
              <a:ext cx="75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2" name="Freeform 20"/>
            <p:cNvSpPr>
              <a:spLocks/>
            </p:cNvSpPr>
            <p:nvPr/>
          </p:nvSpPr>
          <p:spPr bwMode="auto">
            <a:xfrm>
              <a:off x="1243" y="2444"/>
              <a:ext cx="58" cy="61"/>
            </a:xfrm>
            <a:custGeom>
              <a:avLst/>
              <a:gdLst>
                <a:gd name="T0" fmla="*/ 41 w 63"/>
                <a:gd name="T1" fmla="*/ 26 h 63"/>
                <a:gd name="T2" fmla="*/ 41 w 63"/>
                <a:gd name="T3" fmla="*/ 53 h 63"/>
                <a:gd name="T4" fmla="*/ 0 w 63"/>
                <a:gd name="T5" fmla="*/ 26 h 63"/>
                <a:gd name="T6" fmla="*/ 41 w 63"/>
                <a:gd name="T7" fmla="*/ 0 h 63"/>
                <a:gd name="T8" fmla="*/ 41 w 63"/>
                <a:gd name="T9" fmla="*/ 26 h 63"/>
                <a:gd name="T10" fmla="*/ 0 60000 65536"/>
                <a:gd name="T11" fmla="*/ 0 60000 65536"/>
                <a:gd name="T12" fmla="*/ 0 60000 65536"/>
                <a:gd name="T13" fmla="*/ 0 60000 65536"/>
                <a:gd name="T14" fmla="*/ 0 60000 65536"/>
                <a:gd name="T15" fmla="*/ 0 w 63"/>
                <a:gd name="T16" fmla="*/ 0 h 63"/>
                <a:gd name="T17" fmla="*/ 63 w 63"/>
                <a:gd name="T18" fmla="*/ 63 h 63"/>
              </a:gdLst>
              <a:ahLst/>
              <a:cxnLst>
                <a:cxn ang="T10">
                  <a:pos x="T0" y="T1"/>
                </a:cxn>
                <a:cxn ang="T11">
                  <a:pos x="T2" y="T3"/>
                </a:cxn>
                <a:cxn ang="T12">
                  <a:pos x="T4" y="T5"/>
                </a:cxn>
                <a:cxn ang="T13">
                  <a:pos x="T6" y="T7"/>
                </a:cxn>
                <a:cxn ang="T14">
                  <a:pos x="T8" y="T9"/>
                </a:cxn>
              </a:cxnLst>
              <a:rect l="T15" t="T16" r="T17" b="T18"/>
              <a:pathLst>
                <a:path w="63" h="63">
                  <a:moveTo>
                    <a:pt x="63" y="31"/>
                  </a:moveTo>
                  <a:lnTo>
                    <a:pt x="63" y="63"/>
                  </a:lnTo>
                  <a:lnTo>
                    <a:pt x="0" y="31"/>
                  </a:lnTo>
                  <a:lnTo>
                    <a:pt x="63" y="0"/>
                  </a:lnTo>
                  <a:lnTo>
                    <a:pt x="63" y="31"/>
                  </a:lnTo>
                  <a:close/>
                </a:path>
              </a:pathLst>
            </a:custGeom>
            <a:solidFill>
              <a:srgbClr val="000000"/>
            </a:solidFill>
            <a:ln w="36513">
              <a:solidFill>
                <a:srgbClr val="000000"/>
              </a:solidFill>
              <a:round/>
              <a:headEnd/>
              <a:tailEnd/>
            </a:ln>
          </p:spPr>
          <p:txBody>
            <a:bodyPr/>
            <a:lstStyle/>
            <a:p>
              <a:endParaRPr lang="en-US"/>
            </a:p>
          </p:txBody>
        </p:sp>
        <p:sp>
          <p:nvSpPr>
            <p:cNvPr id="44053" name="Line 21"/>
            <p:cNvSpPr>
              <a:spLocks noChangeShapeType="1"/>
            </p:cNvSpPr>
            <p:nvPr/>
          </p:nvSpPr>
          <p:spPr bwMode="auto">
            <a:xfrm flipH="1">
              <a:off x="1301" y="2474"/>
              <a:ext cx="75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4" name="Rectangle 22"/>
            <p:cNvSpPr>
              <a:spLocks noChangeArrowheads="1"/>
            </p:cNvSpPr>
            <p:nvPr/>
          </p:nvSpPr>
          <p:spPr bwMode="auto">
            <a:xfrm>
              <a:off x="1962" y="1883"/>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1:v</a:t>
              </a:r>
              <a:endParaRPr lang="en-GB" altLang="en-US"/>
            </a:p>
          </p:txBody>
        </p:sp>
        <p:sp>
          <p:nvSpPr>
            <p:cNvPr id="44055" name="Rectangle 23"/>
            <p:cNvSpPr>
              <a:spLocks noChangeArrowheads="1"/>
            </p:cNvSpPr>
            <p:nvPr/>
          </p:nvSpPr>
          <p:spPr bwMode="auto">
            <a:xfrm>
              <a:off x="1102" y="1892"/>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1:v</a:t>
              </a:r>
              <a:endParaRPr lang="en-GB" altLang="en-US"/>
            </a:p>
          </p:txBody>
        </p:sp>
        <p:sp>
          <p:nvSpPr>
            <p:cNvPr id="44056" name="Rectangle 24"/>
            <p:cNvSpPr>
              <a:spLocks noChangeArrowheads="1"/>
            </p:cNvSpPr>
            <p:nvPr/>
          </p:nvSpPr>
          <p:spPr bwMode="auto">
            <a:xfrm>
              <a:off x="1532" y="2147"/>
              <a:ext cx="2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2:1:v</a:t>
              </a:r>
              <a:endParaRPr lang="en-GB" altLang="en-US"/>
            </a:p>
          </p:txBody>
        </p:sp>
        <p:sp>
          <p:nvSpPr>
            <p:cNvPr id="44057" name="Rectangle 25"/>
            <p:cNvSpPr>
              <a:spLocks noChangeArrowheads="1"/>
            </p:cNvSpPr>
            <p:nvPr/>
          </p:nvSpPr>
          <p:spPr bwMode="auto">
            <a:xfrm>
              <a:off x="1524" y="2511"/>
              <a:ext cx="2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3:1:u</a:t>
              </a:r>
              <a:endParaRPr lang="en-GB" altLang="en-US"/>
            </a:p>
          </p:txBody>
        </p:sp>
        <p:sp>
          <p:nvSpPr>
            <p:cNvPr id="44058" name="Rectangle 26"/>
            <p:cNvSpPr>
              <a:spLocks noChangeArrowheads="1"/>
            </p:cNvSpPr>
            <p:nvPr/>
          </p:nvSpPr>
          <p:spPr bwMode="auto">
            <a:xfrm>
              <a:off x="3076" y="138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Arial" panose="020B0604020202020204" pitchFamily="34" charset="0"/>
                </a:rPr>
                <a:t>p</a:t>
              </a:r>
              <a:endParaRPr lang="en-GB" altLang="en-US"/>
            </a:p>
          </p:txBody>
        </p:sp>
        <p:sp>
          <p:nvSpPr>
            <p:cNvPr id="44059" name="Rectangle 27"/>
            <p:cNvSpPr>
              <a:spLocks noChangeArrowheads="1"/>
            </p:cNvSpPr>
            <p:nvPr/>
          </p:nvSpPr>
          <p:spPr bwMode="auto">
            <a:xfrm>
              <a:off x="3148" y="1474"/>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a:solidFill>
                    <a:srgbClr val="000000"/>
                  </a:solidFill>
                  <a:latin typeface="Arial" panose="020B0604020202020204" pitchFamily="34" charset="0"/>
                </a:rPr>
                <a:t>1 </a:t>
              </a:r>
              <a:endParaRPr lang="en-GB" altLang="en-US"/>
            </a:p>
          </p:txBody>
        </p:sp>
        <p:sp>
          <p:nvSpPr>
            <p:cNvPr id="44060" name="Rectangle 28"/>
            <p:cNvSpPr>
              <a:spLocks noChangeArrowheads="1"/>
            </p:cNvSpPr>
            <p:nvPr/>
          </p:nvSpPr>
          <p:spPr bwMode="auto">
            <a:xfrm>
              <a:off x="3226" y="1419"/>
              <a:ext cx="7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(Commander)</a:t>
              </a:r>
              <a:endParaRPr lang="en-GB" altLang="en-US"/>
            </a:p>
          </p:txBody>
        </p:sp>
        <p:sp>
          <p:nvSpPr>
            <p:cNvPr id="44061" name="Rectangle 29"/>
            <p:cNvSpPr>
              <a:spLocks noChangeArrowheads="1"/>
            </p:cNvSpPr>
            <p:nvPr/>
          </p:nvSpPr>
          <p:spPr bwMode="auto">
            <a:xfrm>
              <a:off x="3167" y="228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Arial" panose="020B0604020202020204" pitchFamily="34" charset="0"/>
                </a:rPr>
                <a:t>p</a:t>
              </a:r>
              <a:endParaRPr lang="en-GB" altLang="en-US">
                <a:latin typeface="Arial" panose="020B0604020202020204" pitchFamily="34" charset="0"/>
              </a:endParaRPr>
            </a:p>
          </p:txBody>
        </p:sp>
        <p:sp>
          <p:nvSpPr>
            <p:cNvPr id="44062" name="Rectangle 30"/>
            <p:cNvSpPr>
              <a:spLocks noChangeArrowheads="1"/>
            </p:cNvSpPr>
            <p:nvPr/>
          </p:nvSpPr>
          <p:spPr bwMode="auto">
            <a:xfrm>
              <a:off x="3239" y="2369"/>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a:solidFill>
                    <a:srgbClr val="000000"/>
                  </a:solidFill>
                  <a:latin typeface="Arial" panose="020B0604020202020204" pitchFamily="34" charset="0"/>
                </a:rPr>
                <a:t>2</a:t>
              </a:r>
              <a:endParaRPr lang="en-GB" altLang="en-US"/>
            </a:p>
          </p:txBody>
        </p:sp>
        <p:sp>
          <p:nvSpPr>
            <p:cNvPr id="44063" name="Rectangle 31"/>
            <p:cNvSpPr>
              <a:spLocks noChangeArrowheads="1"/>
            </p:cNvSpPr>
            <p:nvPr/>
          </p:nvSpPr>
          <p:spPr bwMode="auto">
            <a:xfrm>
              <a:off x="5287" y="228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Arial" panose="020B0604020202020204" pitchFamily="34" charset="0"/>
                </a:rPr>
                <a:t>p</a:t>
              </a:r>
              <a:endParaRPr lang="en-GB" altLang="en-US">
                <a:latin typeface="Arial" panose="020B0604020202020204" pitchFamily="34" charset="0"/>
              </a:endParaRPr>
            </a:p>
          </p:txBody>
        </p:sp>
        <p:sp>
          <p:nvSpPr>
            <p:cNvPr id="44064" name="Rectangle 32"/>
            <p:cNvSpPr>
              <a:spLocks noChangeArrowheads="1"/>
            </p:cNvSpPr>
            <p:nvPr/>
          </p:nvSpPr>
          <p:spPr bwMode="auto">
            <a:xfrm>
              <a:off x="5359" y="2369"/>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a:solidFill>
                    <a:srgbClr val="000000"/>
                  </a:solidFill>
                  <a:latin typeface="Arial" panose="020B0604020202020204" pitchFamily="34" charset="0"/>
                </a:rPr>
                <a:t>3</a:t>
              </a:r>
              <a:endParaRPr lang="en-GB" altLang="en-US"/>
            </a:p>
          </p:txBody>
        </p:sp>
        <p:sp>
          <p:nvSpPr>
            <p:cNvPr id="44065" name="Oval 33"/>
            <p:cNvSpPr>
              <a:spLocks noChangeArrowheads="1"/>
            </p:cNvSpPr>
            <p:nvPr/>
          </p:nvSpPr>
          <p:spPr bwMode="auto">
            <a:xfrm>
              <a:off x="4042" y="1427"/>
              <a:ext cx="493" cy="515"/>
            </a:xfrm>
            <a:prstGeom prst="ellipse">
              <a:avLst/>
            </a:prstGeom>
            <a:solidFill>
              <a:srgbClr val="FFDC99"/>
            </a:solidFill>
            <a:ln w="36513">
              <a:solidFill>
                <a:srgbClr val="FFDC99"/>
              </a:solidFill>
              <a:round/>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4066" name="Oval 34"/>
            <p:cNvSpPr>
              <a:spLocks noChangeArrowheads="1"/>
            </p:cNvSpPr>
            <p:nvPr/>
          </p:nvSpPr>
          <p:spPr bwMode="auto">
            <a:xfrm>
              <a:off x="3389" y="2109"/>
              <a:ext cx="493" cy="516"/>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4067" name="Oval 35"/>
            <p:cNvSpPr>
              <a:spLocks noChangeArrowheads="1"/>
            </p:cNvSpPr>
            <p:nvPr/>
          </p:nvSpPr>
          <p:spPr bwMode="auto">
            <a:xfrm>
              <a:off x="4708" y="2109"/>
              <a:ext cx="494" cy="516"/>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4068" name="Freeform 36"/>
            <p:cNvSpPr>
              <a:spLocks/>
            </p:cNvSpPr>
            <p:nvPr/>
          </p:nvSpPr>
          <p:spPr bwMode="auto">
            <a:xfrm>
              <a:off x="3809" y="2125"/>
              <a:ext cx="58" cy="61"/>
            </a:xfrm>
            <a:custGeom>
              <a:avLst/>
              <a:gdLst>
                <a:gd name="T0" fmla="*/ 32 w 63"/>
                <a:gd name="T1" fmla="*/ 26 h 63"/>
                <a:gd name="T2" fmla="*/ 41 w 63"/>
                <a:gd name="T3" fmla="*/ 42 h 63"/>
                <a:gd name="T4" fmla="*/ 0 w 63"/>
                <a:gd name="T5" fmla="*/ 53 h 63"/>
                <a:gd name="T6" fmla="*/ 11 w 63"/>
                <a:gd name="T7" fmla="*/ 0 h 63"/>
                <a:gd name="T8" fmla="*/ 32 w 63"/>
                <a:gd name="T9" fmla="*/ 26 h 63"/>
                <a:gd name="T10" fmla="*/ 0 60000 65536"/>
                <a:gd name="T11" fmla="*/ 0 60000 65536"/>
                <a:gd name="T12" fmla="*/ 0 60000 65536"/>
                <a:gd name="T13" fmla="*/ 0 60000 65536"/>
                <a:gd name="T14" fmla="*/ 0 60000 65536"/>
                <a:gd name="T15" fmla="*/ 0 w 63"/>
                <a:gd name="T16" fmla="*/ 0 h 63"/>
                <a:gd name="T17" fmla="*/ 63 w 63"/>
                <a:gd name="T18" fmla="*/ 63 h 63"/>
              </a:gdLst>
              <a:ahLst/>
              <a:cxnLst>
                <a:cxn ang="T10">
                  <a:pos x="T0" y="T1"/>
                </a:cxn>
                <a:cxn ang="T11">
                  <a:pos x="T2" y="T3"/>
                </a:cxn>
                <a:cxn ang="T12">
                  <a:pos x="T4" y="T5"/>
                </a:cxn>
                <a:cxn ang="T13">
                  <a:pos x="T6" y="T7"/>
                </a:cxn>
                <a:cxn ang="T14">
                  <a:pos x="T8" y="T9"/>
                </a:cxn>
              </a:cxnLst>
              <a:rect l="T15" t="T16" r="T17" b="T18"/>
              <a:pathLst>
                <a:path w="63" h="63">
                  <a:moveTo>
                    <a:pt x="48" y="31"/>
                  </a:moveTo>
                  <a:lnTo>
                    <a:pt x="63" y="47"/>
                  </a:lnTo>
                  <a:lnTo>
                    <a:pt x="0" y="63"/>
                  </a:lnTo>
                  <a:lnTo>
                    <a:pt x="16" y="0"/>
                  </a:lnTo>
                  <a:lnTo>
                    <a:pt x="48" y="31"/>
                  </a:lnTo>
                  <a:close/>
                </a:path>
              </a:pathLst>
            </a:custGeom>
            <a:solidFill>
              <a:srgbClr val="000000"/>
            </a:solidFill>
            <a:ln w="36513">
              <a:solidFill>
                <a:srgbClr val="000000"/>
              </a:solidFill>
              <a:round/>
              <a:headEnd/>
              <a:tailEnd/>
            </a:ln>
          </p:spPr>
          <p:txBody>
            <a:bodyPr/>
            <a:lstStyle/>
            <a:p>
              <a:endParaRPr lang="en-US"/>
            </a:p>
          </p:txBody>
        </p:sp>
        <p:sp>
          <p:nvSpPr>
            <p:cNvPr id="44069" name="Line 37"/>
            <p:cNvSpPr>
              <a:spLocks noChangeShapeType="1"/>
            </p:cNvSpPr>
            <p:nvPr/>
          </p:nvSpPr>
          <p:spPr bwMode="auto">
            <a:xfrm flipH="1">
              <a:off x="3853" y="1852"/>
              <a:ext cx="275" cy="28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0" name="Freeform 38"/>
            <p:cNvSpPr>
              <a:spLocks/>
            </p:cNvSpPr>
            <p:nvPr/>
          </p:nvSpPr>
          <p:spPr bwMode="auto">
            <a:xfrm>
              <a:off x="4708" y="2125"/>
              <a:ext cx="73" cy="61"/>
            </a:xfrm>
            <a:custGeom>
              <a:avLst/>
              <a:gdLst>
                <a:gd name="T0" fmla="*/ 22 w 79"/>
                <a:gd name="T1" fmla="*/ 26 h 63"/>
                <a:gd name="T2" fmla="*/ 32 w 79"/>
                <a:gd name="T3" fmla="*/ 0 h 63"/>
                <a:gd name="T4" fmla="*/ 53 w 79"/>
                <a:gd name="T5" fmla="*/ 53 h 63"/>
                <a:gd name="T6" fmla="*/ 0 w 79"/>
                <a:gd name="T7" fmla="*/ 42 h 63"/>
                <a:gd name="T8" fmla="*/ 22 w 79"/>
                <a:gd name="T9" fmla="*/ 26 h 63"/>
                <a:gd name="T10" fmla="*/ 0 60000 65536"/>
                <a:gd name="T11" fmla="*/ 0 60000 65536"/>
                <a:gd name="T12" fmla="*/ 0 60000 65536"/>
                <a:gd name="T13" fmla="*/ 0 60000 65536"/>
                <a:gd name="T14" fmla="*/ 0 60000 65536"/>
                <a:gd name="T15" fmla="*/ 0 w 79"/>
                <a:gd name="T16" fmla="*/ 0 h 63"/>
                <a:gd name="T17" fmla="*/ 79 w 79"/>
                <a:gd name="T18" fmla="*/ 63 h 63"/>
              </a:gdLst>
              <a:ahLst/>
              <a:cxnLst>
                <a:cxn ang="T10">
                  <a:pos x="T0" y="T1"/>
                </a:cxn>
                <a:cxn ang="T11">
                  <a:pos x="T2" y="T3"/>
                </a:cxn>
                <a:cxn ang="T12">
                  <a:pos x="T4" y="T5"/>
                </a:cxn>
                <a:cxn ang="T13">
                  <a:pos x="T6" y="T7"/>
                </a:cxn>
                <a:cxn ang="T14">
                  <a:pos x="T8" y="T9"/>
                </a:cxn>
              </a:cxnLst>
              <a:rect l="T15" t="T16" r="T17" b="T18"/>
              <a:pathLst>
                <a:path w="79" h="63">
                  <a:moveTo>
                    <a:pt x="32" y="31"/>
                  </a:moveTo>
                  <a:lnTo>
                    <a:pt x="48" y="0"/>
                  </a:lnTo>
                  <a:lnTo>
                    <a:pt x="79" y="63"/>
                  </a:lnTo>
                  <a:lnTo>
                    <a:pt x="0" y="47"/>
                  </a:lnTo>
                  <a:lnTo>
                    <a:pt x="32" y="31"/>
                  </a:lnTo>
                  <a:close/>
                </a:path>
              </a:pathLst>
            </a:custGeom>
            <a:solidFill>
              <a:srgbClr val="000000"/>
            </a:solidFill>
            <a:ln w="36513">
              <a:solidFill>
                <a:srgbClr val="000000"/>
              </a:solidFill>
              <a:round/>
              <a:headEnd/>
              <a:tailEnd/>
            </a:ln>
          </p:spPr>
          <p:txBody>
            <a:bodyPr/>
            <a:lstStyle/>
            <a:p>
              <a:endParaRPr lang="en-US"/>
            </a:p>
          </p:txBody>
        </p:sp>
        <p:sp>
          <p:nvSpPr>
            <p:cNvPr id="44071" name="Line 39"/>
            <p:cNvSpPr>
              <a:spLocks noChangeShapeType="1"/>
            </p:cNvSpPr>
            <p:nvPr/>
          </p:nvSpPr>
          <p:spPr bwMode="auto">
            <a:xfrm>
              <a:off x="4462" y="1852"/>
              <a:ext cx="276" cy="28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2" name="Freeform 40"/>
            <p:cNvSpPr>
              <a:spLocks/>
            </p:cNvSpPr>
            <p:nvPr/>
          </p:nvSpPr>
          <p:spPr bwMode="auto">
            <a:xfrm>
              <a:off x="4636" y="2261"/>
              <a:ext cx="58" cy="61"/>
            </a:xfrm>
            <a:custGeom>
              <a:avLst/>
              <a:gdLst>
                <a:gd name="T0" fmla="*/ 0 w 63"/>
                <a:gd name="T1" fmla="*/ 27 h 63"/>
                <a:gd name="T2" fmla="*/ 0 w 63"/>
                <a:gd name="T3" fmla="*/ 0 h 63"/>
                <a:gd name="T4" fmla="*/ 41 w 63"/>
                <a:gd name="T5" fmla="*/ 27 h 63"/>
                <a:gd name="T6" fmla="*/ 0 w 63"/>
                <a:gd name="T7" fmla="*/ 53 h 63"/>
                <a:gd name="T8" fmla="*/ 0 w 63"/>
                <a:gd name="T9" fmla="*/ 27 h 63"/>
                <a:gd name="T10" fmla="*/ 0 60000 65536"/>
                <a:gd name="T11" fmla="*/ 0 60000 65536"/>
                <a:gd name="T12" fmla="*/ 0 60000 65536"/>
                <a:gd name="T13" fmla="*/ 0 60000 65536"/>
                <a:gd name="T14" fmla="*/ 0 60000 65536"/>
                <a:gd name="T15" fmla="*/ 0 w 63"/>
                <a:gd name="T16" fmla="*/ 0 h 63"/>
                <a:gd name="T17" fmla="*/ 63 w 63"/>
                <a:gd name="T18" fmla="*/ 63 h 63"/>
              </a:gdLst>
              <a:ahLst/>
              <a:cxnLst>
                <a:cxn ang="T10">
                  <a:pos x="T0" y="T1"/>
                </a:cxn>
                <a:cxn ang="T11">
                  <a:pos x="T2" y="T3"/>
                </a:cxn>
                <a:cxn ang="T12">
                  <a:pos x="T4" y="T5"/>
                </a:cxn>
                <a:cxn ang="T13">
                  <a:pos x="T6" y="T7"/>
                </a:cxn>
                <a:cxn ang="T14">
                  <a:pos x="T8" y="T9"/>
                </a:cxn>
              </a:cxnLst>
              <a:rect l="T15" t="T16" r="T17" b="T18"/>
              <a:pathLst>
                <a:path w="63" h="63">
                  <a:moveTo>
                    <a:pt x="0" y="32"/>
                  </a:moveTo>
                  <a:lnTo>
                    <a:pt x="0" y="0"/>
                  </a:lnTo>
                  <a:lnTo>
                    <a:pt x="63" y="32"/>
                  </a:lnTo>
                  <a:lnTo>
                    <a:pt x="0" y="63"/>
                  </a:lnTo>
                  <a:lnTo>
                    <a:pt x="0" y="32"/>
                  </a:lnTo>
                  <a:close/>
                </a:path>
              </a:pathLst>
            </a:custGeom>
            <a:solidFill>
              <a:srgbClr val="000000"/>
            </a:solidFill>
            <a:ln w="36513">
              <a:solidFill>
                <a:srgbClr val="000000"/>
              </a:solidFill>
              <a:round/>
              <a:headEnd/>
              <a:tailEnd/>
            </a:ln>
          </p:spPr>
          <p:txBody>
            <a:bodyPr/>
            <a:lstStyle/>
            <a:p>
              <a:endParaRPr lang="en-US"/>
            </a:p>
          </p:txBody>
        </p:sp>
        <p:sp>
          <p:nvSpPr>
            <p:cNvPr id="44073" name="Line 41"/>
            <p:cNvSpPr>
              <a:spLocks noChangeShapeType="1"/>
            </p:cNvSpPr>
            <p:nvPr/>
          </p:nvSpPr>
          <p:spPr bwMode="auto">
            <a:xfrm>
              <a:off x="3882" y="2292"/>
              <a:ext cx="73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4" name="Freeform 42"/>
            <p:cNvSpPr>
              <a:spLocks/>
            </p:cNvSpPr>
            <p:nvPr/>
          </p:nvSpPr>
          <p:spPr bwMode="auto">
            <a:xfrm>
              <a:off x="3897" y="2444"/>
              <a:ext cx="58" cy="61"/>
            </a:xfrm>
            <a:custGeom>
              <a:avLst/>
              <a:gdLst>
                <a:gd name="T0" fmla="*/ 41 w 63"/>
                <a:gd name="T1" fmla="*/ 26 h 63"/>
                <a:gd name="T2" fmla="*/ 41 w 63"/>
                <a:gd name="T3" fmla="*/ 53 h 63"/>
                <a:gd name="T4" fmla="*/ 0 w 63"/>
                <a:gd name="T5" fmla="*/ 26 h 63"/>
                <a:gd name="T6" fmla="*/ 41 w 63"/>
                <a:gd name="T7" fmla="*/ 0 h 63"/>
                <a:gd name="T8" fmla="*/ 41 w 63"/>
                <a:gd name="T9" fmla="*/ 26 h 63"/>
                <a:gd name="T10" fmla="*/ 0 60000 65536"/>
                <a:gd name="T11" fmla="*/ 0 60000 65536"/>
                <a:gd name="T12" fmla="*/ 0 60000 65536"/>
                <a:gd name="T13" fmla="*/ 0 60000 65536"/>
                <a:gd name="T14" fmla="*/ 0 60000 65536"/>
                <a:gd name="T15" fmla="*/ 0 w 63"/>
                <a:gd name="T16" fmla="*/ 0 h 63"/>
                <a:gd name="T17" fmla="*/ 63 w 63"/>
                <a:gd name="T18" fmla="*/ 63 h 63"/>
              </a:gdLst>
              <a:ahLst/>
              <a:cxnLst>
                <a:cxn ang="T10">
                  <a:pos x="T0" y="T1"/>
                </a:cxn>
                <a:cxn ang="T11">
                  <a:pos x="T2" y="T3"/>
                </a:cxn>
                <a:cxn ang="T12">
                  <a:pos x="T4" y="T5"/>
                </a:cxn>
                <a:cxn ang="T13">
                  <a:pos x="T6" y="T7"/>
                </a:cxn>
                <a:cxn ang="T14">
                  <a:pos x="T8" y="T9"/>
                </a:cxn>
              </a:cxnLst>
              <a:rect l="T15" t="T16" r="T17" b="T18"/>
              <a:pathLst>
                <a:path w="63" h="63">
                  <a:moveTo>
                    <a:pt x="63" y="31"/>
                  </a:moveTo>
                  <a:lnTo>
                    <a:pt x="63" y="63"/>
                  </a:lnTo>
                  <a:lnTo>
                    <a:pt x="0" y="31"/>
                  </a:lnTo>
                  <a:lnTo>
                    <a:pt x="63" y="0"/>
                  </a:lnTo>
                  <a:lnTo>
                    <a:pt x="63" y="31"/>
                  </a:lnTo>
                  <a:close/>
                </a:path>
              </a:pathLst>
            </a:custGeom>
            <a:solidFill>
              <a:srgbClr val="000000"/>
            </a:solidFill>
            <a:ln w="36513">
              <a:solidFill>
                <a:srgbClr val="000000"/>
              </a:solidFill>
              <a:round/>
              <a:headEnd/>
              <a:tailEnd/>
            </a:ln>
          </p:spPr>
          <p:txBody>
            <a:bodyPr/>
            <a:lstStyle/>
            <a:p>
              <a:endParaRPr lang="en-US"/>
            </a:p>
          </p:txBody>
        </p:sp>
        <p:sp>
          <p:nvSpPr>
            <p:cNvPr id="44075" name="Line 43"/>
            <p:cNvSpPr>
              <a:spLocks noChangeShapeType="1"/>
            </p:cNvSpPr>
            <p:nvPr/>
          </p:nvSpPr>
          <p:spPr bwMode="auto">
            <a:xfrm flipH="1">
              <a:off x="3955" y="2474"/>
              <a:ext cx="75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6" name="Rectangle 44"/>
            <p:cNvSpPr>
              <a:spLocks noChangeArrowheads="1"/>
            </p:cNvSpPr>
            <p:nvPr/>
          </p:nvSpPr>
          <p:spPr bwMode="auto">
            <a:xfrm>
              <a:off x="4611" y="1883"/>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1:x</a:t>
              </a:r>
              <a:endParaRPr lang="en-GB" altLang="en-US"/>
            </a:p>
          </p:txBody>
        </p:sp>
        <p:sp>
          <p:nvSpPr>
            <p:cNvPr id="44077" name="Rectangle 45"/>
            <p:cNvSpPr>
              <a:spLocks noChangeArrowheads="1"/>
            </p:cNvSpPr>
            <p:nvPr/>
          </p:nvSpPr>
          <p:spPr bwMode="auto">
            <a:xfrm>
              <a:off x="3751" y="1892"/>
              <a:ext cx="1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1:w</a:t>
              </a:r>
              <a:endParaRPr lang="en-GB" altLang="en-US"/>
            </a:p>
          </p:txBody>
        </p:sp>
        <p:sp>
          <p:nvSpPr>
            <p:cNvPr id="44078" name="Rectangle 46"/>
            <p:cNvSpPr>
              <a:spLocks noChangeArrowheads="1"/>
            </p:cNvSpPr>
            <p:nvPr/>
          </p:nvSpPr>
          <p:spPr bwMode="auto">
            <a:xfrm>
              <a:off x="4180" y="2147"/>
              <a:ext cx="3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2:1:w</a:t>
              </a:r>
              <a:endParaRPr lang="en-GB" altLang="en-US"/>
            </a:p>
          </p:txBody>
        </p:sp>
        <p:sp>
          <p:nvSpPr>
            <p:cNvPr id="44079" name="Rectangle 47"/>
            <p:cNvSpPr>
              <a:spLocks noChangeArrowheads="1"/>
            </p:cNvSpPr>
            <p:nvPr/>
          </p:nvSpPr>
          <p:spPr bwMode="auto">
            <a:xfrm>
              <a:off x="4174" y="2511"/>
              <a:ext cx="2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3:1:x</a:t>
              </a:r>
              <a:endParaRPr lang="en-GB" altLang="en-US"/>
            </a:p>
          </p:txBody>
        </p:sp>
        <p:sp>
          <p:nvSpPr>
            <p:cNvPr id="44080" name="Rectangle 48"/>
            <p:cNvSpPr>
              <a:spLocks noChangeArrowheads="1"/>
            </p:cNvSpPr>
            <p:nvPr/>
          </p:nvSpPr>
          <p:spPr bwMode="auto">
            <a:xfrm>
              <a:off x="448" y="2686"/>
              <a:ext cx="5092" cy="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dirty="0">
                  <a:solidFill>
                    <a:srgbClr val="000000"/>
                  </a:solidFill>
                  <a:latin typeface="Arial" panose="020B0604020202020204" pitchFamily="34" charset="0"/>
                </a:rPr>
                <a:t>Faulty processes are shown coloured</a:t>
              </a:r>
            </a:p>
            <a:p>
              <a:endParaRPr lang="en-GB" altLang="en-US" sz="1600" dirty="0">
                <a:solidFill>
                  <a:srgbClr val="000000"/>
                </a:solidFill>
                <a:latin typeface="Arial" panose="020B0604020202020204" pitchFamily="34" charset="0"/>
              </a:endParaRPr>
            </a:p>
            <a:p>
              <a:r>
                <a:rPr lang="en-GB" altLang="en-US" sz="1800" dirty="0">
                  <a:solidFill>
                    <a:srgbClr val="000000"/>
                  </a:solidFill>
                  <a:latin typeface="Arial" panose="020B0604020202020204" pitchFamily="34" charset="0"/>
                </a:rPr>
                <a:t>3:1:u: first number indicates source, the second number indicates Who says. From P3, P1 says u. </a:t>
              </a:r>
            </a:p>
            <a:p>
              <a:r>
                <a:rPr lang="en-GB" altLang="en-US" sz="1800" dirty="0">
                  <a:solidFill>
                    <a:srgbClr val="000000"/>
                  </a:solidFill>
                  <a:latin typeface="Arial" panose="020B0604020202020204" pitchFamily="34" charset="0"/>
                </a:rPr>
                <a:t>If solution exists, P2 bound to decide on v when commander is correct. If no solution can distinguish between correct and faulty commander, p2 must also choose the value sent by commander. By Symmetry, P3 should also choose commander, p2 does the same thing. But it contradicts with agreement. No solution is N&lt;=3f. All because that a correct general can not tell which process is faulty. Digital signature can solve this problem.</a:t>
              </a:r>
              <a:endParaRPr lang="en-GB" altLang="en-US" sz="2800" dirty="0"/>
            </a:p>
          </p:txBody>
        </p:sp>
      </p:grpSp>
    </p:spTree>
    <p:extLst>
      <p:ext uri="{BB962C8B-B14F-4D97-AF65-F5344CB8AC3E}">
        <p14:creationId xmlns:p14="http://schemas.microsoft.com/office/powerpoint/2010/main" val="24172027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194194" y="166910"/>
            <a:ext cx="8911687" cy="772890"/>
          </a:xfrm>
        </p:spPr>
        <p:txBody>
          <a:bodyPr/>
          <a:lstStyle/>
          <a:p>
            <a:r>
              <a:rPr lang="en-GB" altLang="en-US" dirty="0" smtClean="0"/>
              <a:t>Four </a:t>
            </a:r>
            <a:r>
              <a:rPr lang="en-GB" altLang="en-US" dirty="0" smtClean="0"/>
              <a:t>byzantine generals</a:t>
            </a:r>
          </a:p>
        </p:txBody>
      </p:sp>
      <p:grpSp>
        <p:nvGrpSpPr>
          <p:cNvPr id="45059" name="Group 86"/>
          <p:cNvGrpSpPr>
            <a:grpSpLocks/>
          </p:cNvGrpSpPr>
          <p:nvPr/>
        </p:nvGrpSpPr>
        <p:grpSpPr bwMode="auto">
          <a:xfrm>
            <a:off x="2141538" y="774700"/>
            <a:ext cx="8031162" cy="3557588"/>
            <a:chOff x="389" y="1125"/>
            <a:chExt cx="5059" cy="2241"/>
          </a:xfrm>
        </p:grpSpPr>
        <p:sp>
          <p:nvSpPr>
            <p:cNvPr id="45061" name="Rectangle 4"/>
            <p:cNvSpPr>
              <a:spLocks noChangeArrowheads="1"/>
            </p:cNvSpPr>
            <p:nvPr/>
          </p:nvSpPr>
          <p:spPr bwMode="auto">
            <a:xfrm>
              <a:off x="389" y="1163"/>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Arial" panose="020B0604020202020204" pitchFamily="34" charset="0"/>
                </a:rPr>
                <a:t>p</a:t>
              </a:r>
              <a:endParaRPr lang="en-GB" altLang="en-US">
                <a:latin typeface="Arial" panose="020B0604020202020204" pitchFamily="34" charset="0"/>
              </a:endParaRPr>
            </a:p>
          </p:txBody>
        </p:sp>
        <p:sp>
          <p:nvSpPr>
            <p:cNvPr id="45062" name="Rectangle 5"/>
            <p:cNvSpPr>
              <a:spLocks noChangeArrowheads="1"/>
            </p:cNvSpPr>
            <p:nvPr/>
          </p:nvSpPr>
          <p:spPr bwMode="auto">
            <a:xfrm>
              <a:off x="463" y="1251"/>
              <a:ext cx="8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a:solidFill>
                    <a:srgbClr val="000000"/>
                  </a:solidFill>
                  <a:latin typeface="Arial" panose="020B0604020202020204" pitchFamily="34" charset="0"/>
                </a:rPr>
                <a:t>1 </a:t>
              </a:r>
              <a:endParaRPr lang="en-GB" altLang="en-US"/>
            </a:p>
          </p:txBody>
        </p:sp>
        <p:sp>
          <p:nvSpPr>
            <p:cNvPr id="45063" name="Rectangle 6"/>
            <p:cNvSpPr>
              <a:spLocks noChangeArrowheads="1"/>
            </p:cNvSpPr>
            <p:nvPr/>
          </p:nvSpPr>
          <p:spPr bwMode="auto">
            <a:xfrm>
              <a:off x="542" y="1194"/>
              <a:ext cx="7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dirty="0">
                  <a:solidFill>
                    <a:srgbClr val="000000"/>
                  </a:solidFill>
                  <a:latin typeface="Arial" panose="020B0604020202020204" pitchFamily="34" charset="0"/>
                </a:rPr>
                <a:t>(Commander)</a:t>
              </a:r>
              <a:endParaRPr lang="en-GB" altLang="en-US" dirty="0"/>
            </a:p>
          </p:txBody>
        </p:sp>
        <p:sp>
          <p:nvSpPr>
            <p:cNvPr id="45064" name="Rectangle 7"/>
            <p:cNvSpPr>
              <a:spLocks noChangeArrowheads="1"/>
            </p:cNvSpPr>
            <p:nvPr/>
          </p:nvSpPr>
          <p:spPr bwMode="auto">
            <a:xfrm>
              <a:off x="484" y="2012"/>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Arial" panose="020B0604020202020204" pitchFamily="34" charset="0"/>
                </a:rPr>
                <a:t>p</a:t>
              </a:r>
              <a:endParaRPr lang="en-GB" altLang="en-US">
                <a:latin typeface="Arial" panose="020B0604020202020204" pitchFamily="34" charset="0"/>
              </a:endParaRPr>
            </a:p>
          </p:txBody>
        </p:sp>
        <p:sp>
          <p:nvSpPr>
            <p:cNvPr id="45065" name="Rectangle 8"/>
            <p:cNvSpPr>
              <a:spLocks noChangeArrowheads="1"/>
            </p:cNvSpPr>
            <p:nvPr/>
          </p:nvSpPr>
          <p:spPr bwMode="auto">
            <a:xfrm>
              <a:off x="558" y="2100"/>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a:solidFill>
                    <a:srgbClr val="000000"/>
                  </a:solidFill>
                  <a:latin typeface="Arial" panose="020B0604020202020204" pitchFamily="34" charset="0"/>
                </a:rPr>
                <a:t>2</a:t>
              </a:r>
              <a:endParaRPr lang="en-GB" altLang="en-US"/>
            </a:p>
          </p:txBody>
        </p:sp>
        <p:sp>
          <p:nvSpPr>
            <p:cNvPr id="45066" name="Rectangle 9"/>
            <p:cNvSpPr>
              <a:spLocks noChangeArrowheads="1"/>
            </p:cNvSpPr>
            <p:nvPr/>
          </p:nvSpPr>
          <p:spPr bwMode="auto">
            <a:xfrm>
              <a:off x="2638" y="2012"/>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Arial" panose="020B0604020202020204" pitchFamily="34" charset="0"/>
                </a:rPr>
                <a:t>p</a:t>
              </a:r>
              <a:endParaRPr lang="en-GB" altLang="en-US">
                <a:latin typeface="Arial" panose="020B0604020202020204" pitchFamily="34" charset="0"/>
              </a:endParaRPr>
            </a:p>
          </p:txBody>
        </p:sp>
        <p:sp>
          <p:nvSpPr>
            <p:cNvPr id="45067" name="Rectangle 10"/>
            <p:cNvSpPr>
              <a:spLocks noChangeArrowheads="1"/>
            </p:cNvSpPr>
            <p:nvPr/>
          </p:nvSpPr>
          <p:spPr bwMode="auto">
            <a:xfrm>
              <a:off x="2711" y="2100"/>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a:solidFill>
                    <a:srgbClr val="000000"/>
                  </a:solidFill>
                  <a:latin typeface="Arial" panose="020B0604020202020204" pitchFamily="34" charset="0"/>
                </a:rPr>
                <a:t>3</a:t>
              </a:r>
              <a:endParaRPr lang="en-GB" altLang="en-US"/>
            </a:p>
          </p:txBody>
        </p:sp>
        <p:sp>
          <p:nvSpPr>
            <p:cNvPr id="45068" name="Oval 12"/>
            <p:cNvSpPr>
              <a:spLocks noChangeArrowheads="1"/>
            </p:cNvSpPr>
            <p:nvPr/>
          </p:nvSpPr>
          <p:spPr bwMode="auto">
            <a:xfrm>
              <a:off x="705" y="1835"/>
              <a:ext cx="500" cy="525"/>
            </a:xfrm>
            <a:prstGeom prst="ellipse">
              <a:avLst/>
            </a:prstGeom>
            <a:solidFill>
              <a:srgbClr val="FFFFFF"/>
            </a:solidFill>
            <a:ln w="12700">
              <a:solidFill>
                <a:srgbClr val="000000"/>
              </a:solidFill>
              <a:round/>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69" name="Oval 13"/>
            <p:cNvSpPr>
              <a:spLocks noChangeArrowheads="1"/>
            </p:cNvSpPr>
            <p:nvPr/>
          </p:nvSpPr>
          <p:spPr bwMode="auto">
            <a:xfrm>
              <a:off x="2046" y="1835"/>
              <a:ext cx="501" cy="525"/>
            </a:xfrm>
            <a:prstGeom prst="ellipse">
              <a:avLst/>
            </a:prstGeom>
            <a:solidFill>
              <a:srgbClr val="FFDC99"/>
            </a:solidFill>
            <a:ln w="36513">
              <a:solidFill>
                <a:srgbClr val="FFDC99"/>
              </a:solidFill>
              <a:round/>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70" name="Freeform 14"/>
            <p:cNvSpPr>
              <a:spLocks/>
            </p:cNvSpPr>
            <p:nvPr/>
          </p:nvSpPr>
          <p:spPr bwMode="auto">
            <a:xfrm>
              <a:off x="1132" y="1850"/>
              <a:ext cx="59" cy="62"/>
            </a:xfrm>
            <a:custGeom>
              <a:avLst/>
              <a:gdLst>
                <a:gd name="T0" fmla="*/ 37 w 62"/>
                <a:gd name="T1" fmla="*/ 16 h 62"/>
                <a:gd name="T2" fmla="*/ 48 w 62"/>
                <a:gd name="T3" fmla="*/ 47 h 62"/>
                <a:gd name="T4" fmla="*/ 0 w 62"/>
                <a:gd name="T5" fmla="*/ 62 h 62"/>
                <a:gd name="T6" fmla="*/ 11 w 62"/>
                <a:gd name="T7" fmla="*/ 0 h 62"/>
                <a:gd name="T8" fmla="*/ 37 w 62"/>
                <a:gd name="T9" fmla="*/ 16 h 62"/>
                <a:gd name="T10" fmla="*/ 0 60000 65536"/>
                <a:gd name="T11" fmla="*/ 0 60000 65536"/>
                <a:gd name="T12" fmla="*/ 0 60000 65536"/>
                <a:gd name="T13" fmla="*/ 0 60000 65536"/>
                <a:gd name="T14" fmla="*/ 0 60000 65536"/>
                <a:gd name="T15" fmla="*/ 0 w 62"/>
                <a:gd name="T16" fmla="*/ 0 h 62"/>
                <a:gd name="T17" fmla="*/ 62 w 62"/>
                <a:gd name="T18" fmla="*/ 62 h 62"/>
              </a:gdLst>
              <a:ahLst/>
              <a:cxnLst>
                <a:cxn ang="T10">
                  <a:pos x="T0" y="T1"/>
                </a:cxn>
                <a:cxn ang="T11">
                  <a:pos x="T2" y="T3"/>
                </a:cxn>
                <a:cxn ang="T12">
                  <a:pos x="T4" y="T5"/>
                </a:cxn>
                <a:cxn ang="T13">
                  <a:pos x="T6" y="T7"/>
                </a:cxn>
                <a:cxn ang="T14">
                  <a:pos x="T8" y="T9"/>
                </a:cxn>
              </a:cxnLst>
              <a:rect l="T15" t="T16" r="T17" b="T18"/>
              <a:pathLst>
                <a:path w="62" h="62">
                  <a:moveTo>
                    <a:pt x="47" y="16"/>
                  </a:moveTo>
                  <a:lnTo>
                    <a:pt x="62" y="47"/>
                  </a:lnTo>
                  <a:lnTo>
                    <a:pt x="0" y="62"/>
                  </a:lnTo>
                  <a:lnTo>
                    <a:pt x="16" y="0"/>
                  </a:lnTo>
                  <a:lnTo>
                    <a:pt x="47" y="16"/>
                  </a:lnTo>
                  <a:close/>
                </a:path>
              </a:pathLst>
            </a:custGeom>
            <a:solidFill>
              <a:srgbClr val="000000"/>
            </a:solidFill>
            <a:ln w="36513">
              <a:solidFill>
                <a:srgbClr val="000000"/>
              </a:solidFill>
              <a:round/>
              <a:headEnd/>
              <a:tailEnd/>
            </a:ln>
          </p:spPr>
          <p:txBody>
            <a:bodyPr/>
            <a:lstStyle/>
            <a:p>
              <a:endParaRPr lang="en-US"/>
            </a:p>
          </p:txBody>
        </p:sp>
        <p:sp>
          <p:nvSpPr>
            <p:cNvPr id="45071" name="Line 15"/>
            <p:cNvSpPr>
              <a:spLocks noChangeShapeType="1"/>
            </p:cNvSpPr>
            <p:nvPr/>
          </p:nvSpPr>
          <p:spPr bwMode="auto">
            <a:xfrm flipH="1">
              <a:off x="1177" y="1573"/>
              <a:ext cx="280" cy="29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2" name="Freeform 16"/>
            <p:cNvSpPr>
              <a:spLocks/>
            </p:cNvSpPr>
            <p:nvPr/>
          </p:nvSpPr>
          <p:spPr bwMode="auto">
            <a:xfrm>
              <a:off x="2060" y="1850"/>
              <a:ext cx="59" cy="62"/>
            </a:xfrm>
            <a:custGeom>
              <a:avLst/>
              <a:gdLst>
                <a:gd name="T0" fmla="*/ 11 w 62"/>
                <a:gd name="T1" fmla="*/ 16 h 62"/>
                <a:gd name="T2" fmla="*/ 37 w 62"/>
                <a:gd name="T3" fmla="*/ 0 h 62"/>
                <a:gd name="T4" fmla="*/ 48 w 62"/>
                <a:gd name="T5" fmla="*/ 62 h 62"/>
                <a:gd name="T6" fmla="*/ 0 w 62"/>
                <a:gd name="T7" fmla="*/ 47 h 62"/>
                <a:gd name="T8" fmla="*/ 11 w 62"/>
                <a:gd name="T9" fmla="*/ 16 h 62"/>
                <a:gd name="T10" fmla="*/ 0 60000 65536"/>
                <a:gd name="T11" fmla="*/ 0 60000 65536"/>
                <a:gd name="T12" fmla="*/ 0 60000 65536"/>
                <a:gd name="T13" fmla="*/ 0 60000 65536"/>
                <a:gd name="T14" fmla="*/ 0 60000 65536"/>
                <a:gd name="T15" fmla="*/ 0 w 62"/>
                <a:gd name="T16" fmla="*/ 0 h 62"/>
                <a:gd name="T17" fmla="*/ 62 w 62"/>
                <a:gd name="T18" fmla="*/ 62 h 62"/>
              </a:gdLst>
              <a:ahLst/>
              <a:cxnLst>
                <a:cxn ang="T10">
                  <a:pos x="T0" y="T1"/>
                </a:cxn>
                <a:cxn ang="T11">
                  <a:pos x="T2" y="T3"/>
                </a:cxn>
                <a:cxn ang="T12">
                  <a:pos x="T4" y="T5"/>
                </a:cxn>
                <a:cxn ang="T13">
                  <a:pos x="T6" y="T7"/>
                </a:cxn>
                <a:cxn ang="T14">
                  <a:pos x="T8" y="T9"/>
                </a:cxn>
              </a:cxnLst>
              <a:rect l="T15" t="T16" r="T17" b="T18"/>
              <a:pathLst>
                <a:path w="62" h="62">
                  <a:moveTo>
                    <a:pt x="16" y="16"/>
                  </a:moveTo>
                  <a:lnTo>
                    <a:pt x="47" y="0"/>
                  </a:lnTo>
                  <a:lnTo>
                    <a:pt x="62" y="62"/>
                  </a:lnTo>
                  <a:lnTo>
                    <a:pt x="0" y="47"/>
                  </a:lnTo>
                  <a:lnTo>
                    <a:pt x="16" y="16"/>
                  </a:lnTo>
                  <a:close/>
                </a:path>
              </a:pathLst>
            </a:custGeom>
            <a:solidFill>
              <a:srgbClr val="000000"/>
            </a:solidFill>
            <a:ln w="36513">
              <a:solidFill>
                <a:srgbClr val="000000"/>
              </a:solidFill>
              <a:round/>
              <a:headEnd/>
              <a:tailEnd/>
            </a:ln>
          </p:spPr>
          <p:txBody>
            <a:bodyPr/>
            <a:lstStyle/>
            <a:p>
              <a:endParaRPr lang="en-US"/>
            </a:p>
          </p:txBody>
        </p:sp>
        <p:sp>
          <p:nvSpPr>
            <p:cNvPr id="45073" name="Line 17"/>
            <p:cNvSpPr>
              <a:spLocks noChangeShapeType="1"/>
            </p:cNvSpPr>
            <p:nvPr/>
          </p:nvSpPr>
          <p:spPr bwMode="auto">
            <a:xfrm>
              <a:off x="1796" y="1573"/>
              <a:ext cx="279" cy="29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4" name="Freeform 18"/>
            <p:cNvSpPr>
              <a:spLocks/>
            </p:cNvSpPr>
            <p:nvPr/>
          </p:nvSpPr>
          <p:spPr bwMode="auto">
            <a:xfrm>
              <a:off x="1972" y="1989"/>
              <a:ext cx="58" cy="62"/>
            </a:xfrm>
            <a:custGeom>
              <a:avLst/>
              <a:gdLst>
                <a:gd name="T0" fmla="*/ 0 w 61"/>
                <a:gd name="T1" fmla="*/ 31 h 62"/>
                <a:gd name="T2" fmla="*/ 0 w 61"/>
                <a:gd name="T3" fmla="*/ 0 h 62"/>
                <a:gd name="T4" fmla="*/ 47 w 61"/>
                <a:gd name="T5" fmla="*/ 31 h 62"/>
                <a:gd name="T6" fmla="*/ 0 w 61"/>
                <a:gd name="T7" fmla="*/ 62 h 62"/>
                <a:gd name="T8" fmla="*/ 0 w 61"/>
                <a:gd name="T9" fmla="*/ 31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0" y="31"/>
                  </a:moveTo>
                  <a:lnTo>
                    <a:pt x="0" y="0"/>
                  </a:lnTo>
                  <a:lnTo>
                    <a:pt x="61" y="31"/>
                  </a:lnTo>
                  <a:lnTo>
                    <a:pt x="0" y="62"/>
                  </a:lnTo>
                  <a:lnTo>
                    <a:pt x="0" y="31"/>
                  </a:lnTo>
                  <a:close/>
                </a:path>
              </a:pathLst>
            </a:custGeom>
            <a:solidFill>
              <a:srgbClr val="000000"/>
            </a:solidFill>
            <a:ln w="36513">
              <a:solidFill>
                <a:srgbClr val="000000"/>
              </a:solidFill>
              <a:round/>
              <a:headEnd/>
              <a:tailEnd/>
            </a:ln>
          </p:spPr>
          <p:txBody>
            <a:bodyPr/>
            <a:lstStyle/>
            <a:p>
              <a:endParaRPr lang="en-US"/>
            </a:p>
          </p:txBody>
        </p:sp>
        <p:sp>
          <p:nvSpPr>
            <p:cNvPr id="45075" name="Line 19"/>
            <p:cNvSpPr>
              <a:spLocks noChangeShapeType="1"/>
            </p:cNvSpPr>
            <p:nvPr/>
          </p:nvSpPr>
          <p:spPr bwMode="auto">
            <a:xfrm>
              <a:off x="1205" y="2020"/>
              <a:ext cx="76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6" name="Freeform 20"/>
            <p:cNvSpPr>
              <a:spLocks/>
            </p:cNvSpPr>
            <p:nvPr/>
          </p:nvSpPr>
          <p:spPr bwMode="auto">
            <a:xfrm>
              <a:off x="1221" y="2174"/>
              <a:ext cx="59" cy="62"/>
            </a:xfrm>
            <a:custGeom>
              <a:avLst/>
              <a:gdLst>
                <a:gd name="T0" fmla="*/ 48 w 62"/>
                <a:gd name="T1" fmla="*/ 31 h 62"/>
                <a:gd name="T2" fmla="*/ 48 w 62"/>
                <a:gd name="T3" fmla="*/ 62 h 62"/>
                <a:gd name="T4" fmla="*/ 0 w 62"/>
                <a:gd name="T5" fmla="*/ 31 h 62"/>
                <a:gd name="T6" fmla="*/ 48 w 62"/>
                <a:gd name="T7" fmla="*/ 0 h 62"/>
                <a:gd name="T8" fmla="*/ 48 w 62"/>
                <a:gd name="T9" fmla="*/ 31 h 62"/>
                <a:gd name="T10" fmla="*/ 0 60000 65536"/>
                <a:gd name="T11" fmla="*/ 0 60000 65536"/>
                <a:gd name="T12" fmla="*/ 0 60000 65536"/>
                <a:gd name="T13" fmla="*/ 0 60000 65536"/>
                <a:gd name="T14" fmla="*/ 0 60000 65536"/>
                <a:gd name="T15" fmla="*/ 0 w 62"/>
                <a:gd name="T16" fmla="*/ 0 h 62"/>
                <a:gd name="T17" fmla="*/ 62 w 62"/>
                <a:gd name="T18" fmla="*/ 62 h 62"/>
              </a:gdLst>
              <a:ahLst/>
              <a:cxnLst>
                <a:cxn ang="T10">
                  <a:pos x="T0" y="T1"/>
                </a:cxn>
                <a:cxn ang="T11">
                  <a:pos x="T2" y="T3"/>
                </a:cxn>
                <a:cxn ang="T12">
                  <a:pos x="T4" y="T5"/>
                </a:cxn>
                <a:cxn ang="T13">
                  <a:pos x="T6" y="T7"/>
                </a:cxn>
                <a:cxn ang="T14">
                  <a:pos x="T8" y="T9"/>
                </a:cxn>
              </a:cxnLst>
              <a:rect l="T15" t="T16" r="T17" b="T18"/>
              <a:pathLst>
                <a:path w="62" h="62">
                  <a:moveTo>
                    <a:pt x="62" y="31"/>
                  </a:moveTo>
                  <a:lnTo>
                    <a:pt x="62" y="62"/>
                  </a:lnTo>
                  <a:lnTo>
                    <a:pt x="0" y="31"/>
                  </a:lnTo>
                  <a:lnTo>
                    <a:pt x="62" y="0"/>
                  </a:lnTo>
                  <a:lnTo>
                    <a:pt x="62" y="31"/>
                  </a:lnTo>
                  <a:close/>
                </a:path>
              </a:pathLst>
            </a:custGeom>
            <a:solidFill>
              <a:srgbClr val="000000"/>
            </a:solidFill>
            <a:ln w="36513">
              <a:solidFill>
                <a:srgbClr val="000000"/>
              </a:solidFill>
              <a:round/>
              <a:headEnd/>
              <a:tailEnd/>
            </a:ln>
          </p:spPr>
          <p:txBody>
            <a:bodyPr/>
            <a:lstStyle/>
            <a:p>
              <a:endParaRPr lang="en-US"/>
            </a:p>
          </p:txBody>
        </p:sp>
        <p:sp>
          <p:nvSpPr>
            <p:cNvPr id="45077" name="Line 21"/>
            <p:cNvSpPr>
              <a:spLocks noChangeShapeType="1"/>
            </p:cNvSpPr>
            <p:nvPr/>
          </p:nvSpPr>
          <p:spPr bwMode="auto">
            <a:xfrm flipH="1">
              <a:off x="1280" y="2205"/>
              <a:ext cx="76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8" name="Rectangle 22"/>
            <p:cNvSpPr>
              <a:spLocks noChangeArrowheads="1"/>
            </p:cNvSpPr>
            <p:nvPr/>
          </p:nvSpPr>
          <p:spPr bwMode="auto">
            <a:xfrm>
              <a:off x="1951" y="1626"/>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1:v</a:t>
              </a:r>
              <a:endParaRPr lang="en-GB" altLang="en-US"/>
            </a:p>
          </p:txBody>
        </p:sp>
        <p:sp>
          <p:nvSpPr>
            <p:cNvPr id="45079" name="Rectangle 23"/>
            <p:cNvSpPr>
              <a:spLocks noChangeArrowheads="1"/>
            </p:cNvSpPr>
            <p:nvPr/>
          </p:nvSpPr>
          <p:spPr bwMode="auto">
            <a:xfrm>
              <a:off x="1123" y="1626"/>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1:v</a:t>
              </a:r>
              <a:endParaRPr lang="en-GB" altLang="en-US"/>
            </a:p>
          </p:txBody>
        </p:sp>
        <p:sp>
          <p:nvSpPr>
            <p:cNvPr id="45080" name="Rectangle 24"/>
            <p:cNvSpPr>
              <a:spLocks noChangeArrowheads="1"/>
            </p:cNvSpPr>
            <p:nvPr/>
          </p:nvSpPr>
          <p:spPr bwMode="auto">
            <a:xfrm>
              <a:off x="1302" y="1872"/>
              <a:ext cx="2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2:1:v</a:t>
              </a:r>
              <a:endParaRPr lang="en-GB" altLang="en-US"/>
            </a:p>
          </p:txBody>
        </p:sp>
        <p:sp>
          <p:nvSpPr>
            <p:cNvPr id="45081" name="Rectangle 25"/>
            <p:cNvSpPr>
              <a:spLocks noChangeArrowheads="1"/>
            </p:cNvSpPr>
            <p:nvPr/>
          </p:nvSpPr>
          <p:spPr bwMode="auto">
            <a:xfrm>
              <a:off x="1675" y="2057"/>
              <a:ext cx="2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3:1:u</a:t>
              </a:r>
              <a:endParaRPr lang="en-GB" altLang="en-US"/>
            </a:p>
          </p:txBody>
        </p:sp>
        <p:sp>
          <p:nvSpPr>
            <p:cNvPr id="45082" name="Rectangle 26"/>
            <p:cNvSpPr>
              <a:spLocks noChangeArrowheads="1"/>
            </p:cNvSpPr>
            <p:nvPr/>
          </p:nvSpPr>
          <p:spPr bwMode="auto">
            <a:xfrm>
              <a:off x="1956" y="3014"/>
              <a:ext cx="21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Faulty processes are shown coloured</a:t>
              </a:r>
              <a:endParaRPr lang="en-GB" altLang="en-US"/>
            </a:p>
          </p:txBody>
        </p:sp>
        <p:sp>
          <p:nvSpPr>
            <p:cNvPr id="45083" name="Oval 27"/>
            <p:cNvSpPr>
              <a:spLocks noChangeArrowheads="1"/>
            </p:cNvSpPr>
            <p:nvPr/>
          </p:nvSpPr>
          <p:spPr bwMode="auto">
            <a:xfrm>
              <a:off x="1383" y="2560"/>
              <a:ext cx="500" cy="525"/>
            </a:xfrm>
            <a:prstGeom prst="ellipse">
              <a:avLst/>
            </a:prstGeom>
            <a:solidFill>
              <a:srgbClr val="FFFFFF"/>
            </a:solidFill>
            <a:ln w="12700">
              <a:solidFill>
                <a:srgbClr val="000000"/>
              </a:solidFill>
              <a:round/>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84" name="Rectangle 28"/>
            <p:cNvSpPr>
              <a:spLocks noChangeArrowheads="1"/>
            </p:cNvSpPr>
            <p:nvPr/>
          </p:nvSpPr>
          <p:spPr bwMode="auto">
            <a:xfrm>
              <a:off x="1569" y="3153"/>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Arial" panose="020B0604020202020204" pitchFamily="34" charset="0"/>
                </a:rPr>
                <a:t>p</a:t>
              </a:r>
              <a:endParaRPr lang="en-GB" altLang="en-US">
                <a:latin typeface="Arial" panose="020B0604020202020204" pitchFamily="34" charset="0"/>
              </a:endParaRPr>
            </a:p>
          </p:txBody>
        </p:sp>
        <p:sp>
          <p:nvSpPr>
            <p:cNvPr id="45085" name="Rectangle 29"/>
            <p:cNvSpPr>
              <a:spLocks noChangeArrowheads="1"/>
            </p:cNvSpPr>
            <p:nvPr/>
          </p:nvSpPr>
          <p:spPr bwMode="auto">
            <a:xfrm>
              <a:off x="1643" y="3241"/>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a:solidFill>
                    <a:srgbClr val="000000"/>
                  </a:solidFill>
                  <a:latin typeface="Arial" panose="020B0604020202020204" pitchFamily="34" charset="0"/>
                </a:rPr>
                <a:t>4</a:t>
              </a:r>
              <a:endParaRPr lang="en-GB" altLang="en-US"/>
            </a:p>
          </p:txBody>
        </p:sp>
        <p:sp>
          <p:nvSpPr>
            <p:cNvPr id="45086" name="Freeform 30"/>
            <p:cNvSpPr>
              <a:spLocks/>
            </p:cNvSpPr>
            <p:nvPr/>
          </p:nvSpPr>
          <p:spPr bwMode="auto">
            <a:xfrm>
              <a:off x="1604" y="2498"/>
              <a:ext cx="59" cy="47"/>
            </a:xfrm>
            <a:custGeom>
              <a:avLst/>
              <a:gdLst>
                <a:gd name="T0" fmla="*/ 26 w 62"/>
                <a:gd name="T1" fmla="*/ 0 h 47"/>
                <a:gd name="T2" fmla="*/ 48 w 62"/>
                <a:gd name="T3" fmla="*/ 0 h 47"/>
                <a:gd name="T4" fmla="*/ 26 w 62"/>
                <a:gd name="T5" fmla="*/ 47 h 47"/>
                <a:gd name="T6" fmla="*/ 0 w 62"/>
                <a:gd name="T7" fmla="*/ 0 h 47"/>
                <a:gd name="T8" fmla="*/ 26 w 62"/>
                <a:gd name="T9" fmla="*/ 0 h 47"/>
                <a:gd name="T10" fmla="*/ 0 60000 65536"/>
                <a:gd name="T11" fmla="*/ 0 60000 65536"/>
                <a:gd name="T12" fmla="*/ 0 60000 65536"/>
                <a:gd name="T13" fmla="*/ 0 60000 65536"/>
                <a:gd name="T14" fmla="*/ 0 60000 65536"/>
                <a:gd name="T15" fmla="*/ 0 w 62"/>
                <a:gd name="T16" fmla="*/ 0 h 47"/>
                <a:gd name="T17" fmla="*/ 62 w 62"/>
                <a:gd name="T18" fmla="*/ 47 h 47"/>
              </a:gdLst>
              <a:ahLst/>
              <a:cxnLst>
                <a:cxn ang="T10">
                  <a:pos x="T0" y="T1"/>
                </a:cxn>
                <a:cxn ang="T11">
                  <a:pos x="T2" y="T3"/>
                </a:cxn>
                <a:cxn ang="T12">
                  <a:pos x="T4" y="T5"/>
                </a:cxn>
                <a:cxn ang="T13">
                  <a:pos x="T6" y="T7"/>
                </a:cxn>
                <a:cxn ang="T14">
                  <a:pos x="T8" y="T9"/>
                </a:cxn>
              </a:cxnLst>
              <a:rect l="T15" t="T16" r="T17" b="T18"/>
              <a:pathLst>
                <a:path w="62" h="47">
                  <a:moveTo>
                    <a:pt x="31" y="0"/>
                  </a:moveTo>
                  <a:lnTo>
                    <a:pt x="62" y="0"/>
                  </a:lnTo>
                  <a:lnTo>
                    <a:pt x="31" y="47"/>
                  </a:lnTo>
                  <a:lnTo>
                    <a:pt x="0" y="0"/>
                  </a:lnTo>
                  <a:lnTo>
                    <a:pt x="31" y="0"/>
                  </a:lnTo>
                  <a:close/>
                </a:path>
              </a:pathLst>
            </a:custGeom>
            <a:solidFill>
              <a:srgbClr val="000000"/>
            </a:solidFill>
            <a:ln w="36513">
              <a:solidFill>
                <a:srgbClr val="000000"/>
              </a:solidFill>
              <a:round/>
              <a:headEnd/>
              <a:tailEnd/>
            </a:ln>
          </p:spPr>
          <p:txBody>
            <a:bodyPr/>
            <a:lstStyle/>
            <a:p>
              <a:endParaRPr lang="en-US"/>
            </a:p>
          </p:txBody>
        </p:sp>
        <p:sp>
          <p:nvSpPr>
            <p:cNvPr id="45087" name="Line 31"/>
            <p:cNvSpPr>
              <a:spLocks noChangeShapeType="1"/>
            </p:cNvSpPr>
            <p:nvPr/>
          </p:nvSpPr>
          <p:spPr bwMode="auto">
            <a:xfrm>
              <a:off x="1633" y="1604"/>
              <a:ext cx="1" cy="879"/>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8" name="Rectangle 32"/>
            <p:cNvSpPr>
              <a:spLocks noChangeArrowheads="1"/>
            </p:cNvSpPr>
            <p:nvPr/>
          </p:nvSpPr>
          <p:spPr bwMode="auto">
            <a:xfrm>
              <a:off x="1654" y="1750"/>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1:v</a:t>
              </a:r>
              <a:endParaRPr lang="en-GB" altLang="en-US"/>
            </a:p>
          </p:txBody>
        </p:sp>
        <p:sp>
          <p:nvSpPr>
            <p:cNvPr id="45089" name="Rectangle 33"/>
            <p:cNvSpPr>
              <a:spLocks noChangeArrowheads="1"/>
            </p:cNvSpPr>
            <p:nvPr/>
          </p:nvSpPr>
          <p:spPr bwMode="auto">
            <a:xfrm>
              <a:off x="1292" y="2336"/>
              <a:ext cx="2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4:1:v</a:t>
              </a:r>
              <a:endParaRPr lang="en-GB" altLang="en-US"/>
            </a:p>
          </p:txBody>
        </p:sp>
        <p:sp>
          <p:nvSpPr>
            <p:cNvPr id="45090" name="Rectangle 34"/>
            <p:cNvSpPr>
              <a:spLocks noChangeArrowheads="1"/>
            </p:cNvSpPr>
            <p:nvPr/>
          </p:nvSpPr>
          <p:spPr bwMode="auto">
            <a:xfrm>
              <a:off x="954" y="2552"/>
              <a:ext cx="2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2:1:v</a:t>
              </a:r>
              <a:endParaRPr lang="en-GB" altLang="en-US"/>
            </a:p>
          </p:txBody>
        </p:sp>
        <p:sp>
          <p:nvSpPr>
            <p:cNvPr id="45091" name="Rectangle 35"/>
            <p:cNvSpPr>
              <a:spLocks noChangeArrowheads="1"/>
            </p:cNvSpPr>
            <p:nvPr/>
          </p:nvSpPr>
          <p:spPr bwMode="auto">
            <a:xfrm>
              <a:off x="2069" y="2552"/>
              <a:ext cx="3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3:1:w</a:t>
              </a:r>
              <a:endParaRPr lang="en-GB" altLang="en-US"/>
            </a:p>
          </p:txBody>
        </p:sp>
        <p:sp>
          <p:nvSpPr>
            <p:cNvPr id="45092" name="Freeform 36"/>
            <p:cNvSpPr>
              <a:spLocks/>
            </p:cNvSpPr>
            <p:nvPr/>
          </p:nvSpPr>
          <p:spPr bwMode="auto">
            <a:xfrm>
              <a:off x="2060" y="2298"/>
              <a:ext cx="59" cy="62"/>
            </a:xfrm>
            <a:custGeom>
              <a:avLst/>
              <a:gdLst>
                <a:gd name="T0" fmla="*/ 26 w 62"/>
                <a:gd name="T1" fmla="*/ 46 h 62"/>
                <a:gd name="T2" fmla="*/ 0 w 62"/>
                <a:gd name="T3" fmla="*/ 15 h 62"/>
                <a:gd name="T4" fmla="*/ 48 w 62"/>
                <a:gd name="T5" fmla="*/ 0 h 62"/>
                <a:gd name="T6" fmla="*/ 37 w 62"/>
                <a:gd name="T7" fmla="*/ 62 h 62"/>
                <a:gd name="T8" fmla="*/ 26 w 62"/>
                <a:gd name="T9" fmla="*/ 46 h 62"/>
                <a:gd name="T10" fmla="*/ 0 60000 65536"/>
                <a:gd name="T11" fmla="*/ 0 60000 65536"/>
                <a:gd name="T12" fmla="*/ 0 60000 65536"/>
                <a:gd name="T13" fmla="*/ 0 60000 65536"/>
                <a:gd name="T14" fmla="*/ 0 60000 65536"/>
                <a:gd name="T15" fmla="*/ 0 w 62"/>
                <a:gd name="T16" fmla="*/ 0 h 62"/>
                <a:gd name="T17" fmla="*/ 62 w 62"/>
                <a:gd name="T18" fmla="*/ 62 h 62"/>
              </a:gdLst>
              <a:ahLst/>
              <a:cxnLst>
                <a:cxn ang="T10">
                  <a:pos x="T0" y="T1"/>
                </a:cxn>
                <a:cxn ang="T11">
                  <a:pos x="T2" y="T3"/>
                </a:cxn>
                <a:cxn ang="T12">
                  <a:pos x="T4" y="T5"/>
                </a:cxn>
                <a:cxn ang="T13">
                  <a:pos x="T6" y="T7"/>
                </a:cxn>
                <a:cxn ang="T14">
                  <a:pos x="T8" y="T9"/>
                </a:cxn>
              </a:cxnLst>
              <a:rect l="T15" t="T16" r="T17" b="T18"/>
              <a:pathLst>
                <a:path w="62" h="62">
                  <a:moveTo>
                    <a:pt x="31" y="46"/>
                  </a:moveTo>
                  <a:lnTo>
                    <a:pt x="0" y="15"/>
                  </a:lnTo>
                  <a:lnTo>
                    <a:pt x="62" y="0"/>
                  </a:lnTo>
                  <a:lnTo>
                    <a:pt x="47" y="62"/>
                  </a:lnTo>
                  <a:lnTo>
                    <a:pt x="31" y="46"/>
                  </a:lnTo>
                  <a:close/>
                </a:path>
              </a:pathLst>
            </a:custGeom>
            <a:solidFill>
              <a:srgbClr val="000000"/>
            </a:solidFill>
            <a:ln w="36513">
              <a:solidFill>
                <a:srgbClr val="000000"/>
              </a:solidFill>
              <a:round/>
              <a:headEnd/>
              <a:tailEnd/>
            </a:ln>
          </p:spPr>
          <p:txBody>
            <a:bodyPr/>
            <a:lstStyle/>
            <a:p>
              <a:endParaRPr lang="en-US"/>
            </a:p>
          </p:txBody>
        </p:sp>
        <p:sp>
          <p:nvSpPr>
            <p:cNvPr id="45093" name="Line 37"/>
            <p:cNvSpPr>
              <a:spLocks noChangeShapeType="1"/>
            </p:cNvSpPr>
            <p:nvPr/>
          </p:nvSpPr>
          <p:spPr bwMode="auto">
            <a:xfrm flipV="1">
              <a:off x="1796" y="2344"/>
              <a:ext cx="279" cy="29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4" name="Freeform 38"/>
            <p:cNvSpPr>
              <a:spLocks/>
            </p:cNvSpPr>
            <p:nvPr/>
          </p:nvSpPr>
          <p:spPr bwMode="auto">
            <a:xfrm>
              <a:off x="1854" y="2668"/>
              <a:ext cx="59" cy="62"/>
            </a:xfrm>
            <a:custGeom>
              <a:avLst/>
              <a:gdLst>
                <a:gd name="T0" fmla="*/ 26 w 62"/>
                <a:gd name="T1" fmla="*/ 16 h 62"/>
                <a:gd name="T2" fmla="*/ 48 w 62"/>
                <a:gd name="T3" fmla="*/ 46 h 62"/>
                <a:gd name="T4" fmla="*/ 0 w 62"/>
                <a:gd name="T5" fmla="*/ 62 h 62"/>
                <a:gd name="T6" fmla="*/ 11 w 62"/>
                <a:gd name="T7" fmla="*/ 0 h 62"/>
                <a:gd name="T8" fmla="*/ 26 w 62"/>
                <a:gd name="T9" fmla="*/ 16 h 62"/>
                <a:gd name="T10" fmla="*/ 0 60000 65536"/>
                <a:gd name="T11" fmla="*/ 0 60000 65536"/>
                <a:gd name="T12" fmla="*/ 0 60000 65536"/>
                <a:gd name="T13" fmla="*/ 0 60000 65536"/>
                <a:gd name="T14" fmla="*/ 0 60000 65536"/>
                <a:gd name="T15" fmla="*/ 0 w 62"/>
                <a:gd name="T16" fmla="*/ 0 h 62"/>
                <a:gd name="T17" fmla="*/ 62 w 62"/>
                <a:gd name="T18" fmla="*/ 62 h 62"/>
              </a:gdLst>
              <a:ahLst/>
              <a:cxnLst>
                <a:cxn ang="T10">
                  <a:pos x="T0" y="T1"/>
                </a:cxn>
                <a:cxn ang="T11">
                  <a:pos x="T2" y="T3"/>
                </a:cxn>
                <a:cxn ang="T12">
                  <a:pos x="T4" y="T5"/>
                </a:cxn>
                <a:cxn ang="T13">
                  <a:pos x="T6" y="T7"/>
                </a:cxn>
                <a:cxn ang="T14">
                  <a:pos x="T8" y="T9"/>
                </a:cxn>
              </a:cxnLst>
              <a:rect l="T15" t="T16" r="T17" b="T18"/>
              <a:pathLst>
                <a:path w="62" h="62">
                  <a:moveTo>
                    <a:pt x="31" y="16"/>
                  </a:moveTo>
                  <a:lnTo>
                    <a:pt x="62" y="46"/>
                  </a:lnTo>
                  <a:lnTo>
                    <a:pt x="0" y="62"/>
                  </a:lnTo>
                  <a:lnTo>
                    <a:pt x="16" y="0"/>
                  </a:lnTo>
                  <a:lnTo>
                    <a:pt x="31" y="16"/>
                  </a:lnTo>
                  <a:close/>
                </a:path>
              </a:pathLst>
            </a:custGeom>
            <a:solidFill>
              <a:srgbClr val="000000"/>
            </a:solidFill>
            <a:ln w="36513">
              <a:solidFill>
                <a:srgbClr val="000000"/>
              </a:solidFill>
              <a:round/>
              <a:headEnd/>
              <a:tailEnd/>
            </a:ln>
          </p:spPr>
          <p:txBody>
            <a:bodyPr/>
            <a:lstStyle/>
            <a:p>
              <a:endParaRPr lang="en-US"/>
            </a:p>
          </p:txBody>
        </p:sp>
        <p:sp>
          <p:nvSpPr>
            <p:cNvPr id="45095" name="Line 39"/>
            <p:cNvSpPr>
              <a:spLocks noChangeShapeType="1"/>
            </p:cNvSpPr>
            <p:nvPr/>
          </p:nvSpPr>
          <p:spPr bwMode="auto">
            <a:xfrm flipH="1">
              <a:off x="1883" y="2329"/>
              <a:ext cx="339" cy="355"/>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6" name="Rectangle 40"/>
            <p:cNvSpPr>
              <a:spLocks noChangeArrowheads="1"/>
            </p:cNvSpPr>
            <p:nvPr/>
          </p:nvSpPr>
          <p:spPr bwMode="auto">
            <a:xfrm>
              <a:off x="1704" y="2336"/>
              <a:ext cx="2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4:1:v</a:t>
              </a:r>
              <a:endParaRPr lang="en-GB" altLang="en-US"/>
            </a:p>
          </p:txBody>
        </p:sp>
        <p:sp>
          <p:nvSpPr>
            <p:cNvPr id="45097" name="Freeform 41"/>
            <p:cNvSpPr>
              <a:spLocks/>
            </p:cNvSpPr>
            <p:nvPr/>
          </p:nvSpPr>
          <p:spPr bwMode="auto">
            <a:xfrm>
              <a:off x="1132" y="2298"/>
              <a:ext cx="73" cy="62"/>
            </a:xfrm>
            <a:custGeom>
              <a:avLst/>
              <a:gdLst>
                <a:gd name="T0" fmla="*/ 37 w 77"/>
                <a:gd name="T1" fmla="*/ 31 h 62"/>
                <a:gd name="T2" fmla="*/ 24 w 77"/>
                <a:gd name="T3" fmla="*/ 62 h 62"/>
                <a:gd name="T4" fmla="*/ 0 w 77"/>
                <a:gd name="T5" fmla="*/ 0 h 62"/>
                <a:gd name="T6" fmla="*/ 59 w 77"/>
                <a:gd name="T7" fmla="*/ 15 h 62"/>
                <a:gd name="T8" fmla="*/ 37 w 77"/>
                <a:gd name="T9" fmla="*/ 31 h 62"/>
                <a:gd name="T10" fmla="*/ 0 60000 65536"/>
                <a:gd name="T11" fmla="*/ 0 60000 65536"/>
                <a:gd name="T12" fmla="*/ 0 60000 65536"/>
                <a:gd name="T13" fmla="*/ 0 60000 65536"/>
                <a:gd name="T14" fmla="*/ 0 60000 65536"/>
                <a:gd name="T15" fmla="*/ 0 w 77"/>
                <a:gd name="T16" fmla="*/ 0 h 62"/>
                <a:gd name="T17" fmla="*/ 77 w 77"/>
                <a:gd name="T18" fmla="*/ 62 h 62"/>
              </a:gdLst>
              <a:ahLst/>
              <a:cxnLst>
                <a:cxn ang="T10">
                  <a:pos x="T0" y="T1"/>
                </a:cxn>
                <a:cxn ang="T11">
                  <a:pos x="T2" y="T3"/>
                </a:cxn>
                <a:cxn ang="T12">
                  <a:pos x="T4" y="T5"/>
                </a:cxn>
                <a:cxn ang="T13">
                  <a:pos x="T6" y="T7"/>
                </a:cxn>
                <a:cxn ang="T14">
                  <a:pos x="T8" y="T9"/>
                </a:cxn>
              </a:cxnLst>
              <a:rect l="T15" t="T16" r="T17" b="T18"/>
              <a:pathLst>
                <a:path w="77" h="62">
                  <a:moveTo>
                    <a:pt x="47" y="31"/>
                  </a:moveTo>
                  <a:lnTo>
                    <a:pt x="31" y="62"/>
                  </a:lnTo>
                  <a:lnTo>
                    <a:pt x="0" y="0"/>
                  </a:lnTo>
                  <a:lnTo>
                    <a:pt x="77" y="15"/>
                  </a:lnTo>
                  <a:lnTo>
                    <a:pt x="47" y="31"/>
                  </a:lnTo>
                  <a:close/>
                </a:path>
              </a:pathLst>
            </a:custGeom>
            <a:solidFill>
              <a:srgbClr val="000000"/>
            </a:solidFill>
            <a:ln w="36513">
              <a:solidFill>
                <a:srgbClr val="000000"/>
              </a:solidFill>
              <a:round/>
              <a:headEnd/>
              <a:tailEnd/>
            </a:ln>
          </p:spPr>
          <p:txBody>
            <a:bodyPr/>
            <a:lstStyle/>
            <a:p>
              <a:endParaRPr lang="en-US"/>
            </a:p>
          </p:txBody>
        </p:sp>
        <p:sp>
          <p:nvSpPr>
            <p:cNvPr id="45098" name="Line 42"/>
            <p:cNvSpPr>
              <a:spLocks noChangeShapeType="1"/>
            </p:cNvSpPr>
            <p:nvPr/>
          </p:nvSpPr>
          <p:spPr bwMode="auto">
            <a:xfrm flipH="1" flipV="1">
              <a:off x="1177" y="2344"/>
              <a:ext cx="294" cy="29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9" name="Freeform 43"/>
            <p:cNvSpPr>
              <a:spLocks/>
            </p:cNvSpPr>
            <p:nvPr/>
          </p:nvSpPr>
          <p:spPr bwMode="auto">
            <a:xfrm>
              <a:off x="1353" y="2668"/>
              <a:ext cx="59" cy="62"/>
            </a:xfrm>
            <a:custGeom>
              <a:avLst/>
              <a:gdLst>
                <a:gd name="T0" fmla="*/ 26 w 61"/>
                <a:gd name="T1" fmla="*/ 16 h 62"/>
                <a:gd name="T2" fmla="*/ 40 w 61"/>
                <a:gd name="T3" fmla="*/ 0 h 62"/>
                <a:gd name="T4" fmla="*/ 51 w 61"/>
                <a:gd name="T5" fmla="*/ 62 h 62"/>
                <a:gd name="T6" fmla="*/ 0 w 61"/>
                <a:gd name="T7" fmla="*/ 46 h 62"/>
                <a:gd name="T8" fmla="*/ 26 w 61"/>
                <a:gd name="T9" fmla="*/ 1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1" y="16"/>
                  </a:moveTo>
                  <a:lnTo>
                    <a:pt x="46" y="0"/>
                  </a:lnTo>
                  <a:lnTo>
                    <a:pt x="61" y="62"/>
                  </a:lnTo>
                  <a:lnTo>
                    <a:pt x="0" y="46"/>
                  </a:lnTo>
                  <a:lnTo>
                    <a:pt x="31" y="16"/>
                  </a:lnTo>
                  <a:close/>
                </a:path>
              </a:pathLst>
            </a:custGeom>
            <a:solidFill>
              <a:srgbClr val="000000"/>
            </a:solidFill>
            <a:ln w="36513">
              <a:solidFill>
                <a:srgbClr val="000000"/>
              </a:solidFill>
              <a:round/>
              <a:headEnd/>
              <a:tailEnd/>
            </a:ln>
          </p:spPr>
          <p:txBody>
            <a:bodyPr/>
            <a:lstStyle/>
            <a:p>
              <a:endParaRPr lang="en-US"/>
            </a:p>
          </p:txBody>
        </p:sp>
        <p:sp>
          <p:nvSpPr>
            <p:cNvPr id="45100" name="Line 44"/>
            <p:cNvSpPr>
              <a:spLocks noChangeShapeType="1"/>
            </p:cNvSpPr>
            <p:nvPr/>
          </p:nvSpPr>
          <p:spPr bwMode="auto">
            <a:xfrm>
              <a:off x="1044" y="2329"/>
              <a:ext cx="339" cy="355"/>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1" name="Rectangle 45"/>
            <p:cNvSpPr>
              <a:spLocks noChangeArrowheads="1"/>
            </p:cNvSpPr>
            <p:nvPr/>
          </p:nvSpPr>
          <p:spPr bwMode="auto">
            <a:xfrm>
              <a:off x="3067" y="1163"/>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Arial" panose="020B0604020202020204" pitchFamily="34" charset="0"/>
                </a:rPr>
                <a:t>p</a:t>
              </a:r>
              <a:endParaRPr lang="en-GB" altLang="en-US">
                <a:latin typeface="Arial" panose="020B0604020202020204" pitchFamily="34" charset="0"/>
              </a:endParaRPr>
            </a:p>
          </p:txBody>
        </p:sp>
        <p:sp>
          <p:nvSpPr>
            <p:cNvPr id="45102" name="Rectangle 46"/>
            <p:cNvSpPr>
              <a:spLocks noChangeArrowheads="1"/>
            </p:cNvSpPr>
            <p:nvPr/>
          </p:nvSpPr>
          <p:spPr bwMode="auto">
            <a:xfrm>
              <a:off x="3141" y="1251"/>
              <a:ext cx="8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a:solidFill>
                    <a:srgbClr val="000000"/>
                  </a:solidFill>
                  <a:latin typeface="Arial" panose="020B0604020202020204" pitchFamily="34" charset="0"/>
                </a:rPr>
                <a:t>1 </a:t>
              </a:r>
              <a:endParaRPr lang="en-GB" altLang="en-US"/>
            </a:p>
          </p:txBody>
        </p:sp>
        <p:sp>
          <p:nvSpPr>
            <p:cNvPr id="45103" name="Rectangle 47"/>
            <p:cNvSpPr>
              <a:spLocks noChangeArrowheads="1"/>
            </p:cNvSpPr>
            <p:nvPr/>
          </p:nvSpPr>
          <p:spPr bwMode="auto">
            <a:xfrm>
              <a:off x="3219" y="1194"/>
              <a:ext cx="7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(Commander)</a:t>
              </a:r>
              <a:endParaRPr lang="en-GB" altLang="en-US"/>
            </a:p>
          </p:txBody>
        </p:sp>
        <p:sp>
          <p:nvSpPr>
            <p:cNvPr id="45104" name="Rectangle 48"/>
            <p:cNvSpPr>
              <a:spLocks noChangeArrowheads="1"/>
            </p:cNvSpPr>
            <p:nvPr/>
          </p:nvSpPr>
          <p:spPr bwMode="auto">
            <a:xfrm>
              <a:off x="3162" y="2012"/>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Arial" panose="020B0604020202020204" pitchFamily="34" charset="0"/>
                </a:rPr>
                <a:t>p</a:t>
              </a:r>
              <a:endParaRPr lang="en-GB" altLang="en-US">
                <a:latin typeface="Arial" panose="020B0604020202020204" pitchFamily="34" charset="0"/>
              </a:endParaRPr>
            </a:p>
          </p:txBody>
        </p:sp>
        <p:sp>
          <p:nvSpPr>
            <p:cNvPr id="45105" name="Rectangle 49"/>
            <p:cNvSpPr>
              <a:spLocks noChangeArrowheads="1"/>
            </p:cNvSpPr>
            <p:nvPr/>
          </p:nvSpPr>
          <p:spPr bwMode="auto">
            <a:xfrm>
              <a:off x="3236" y="2100"/>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a:solidFill>
                    <a:srgbClr val="000000"/>
                  </a:solidFill>
                  <a:latin typeface="Arial" panose="020B0604020202020204" pitchFamily="34" charset="0"/>
                </a:rPr>
                <a:t>2</a:t>
              </a:r>
              <a:endParaRPr lang="en-GB" altLang="en-US"/>
            </a:p>
          </p:txBody>
        </p:sp>
        <p:sp>
          <p:nvSpPr>
            <p:cNvPr id="45106" name="Rectangle 50"/>
            <p:cNvSpPr>
              <a:spLocks noChangeArrowheads="1"/>
            </p:cNvSpPr>
            <p:nvPr/>
          </p:nvSpPr>
          <p:spPr bwMode="auto">
            <a:xfrm>
              <a:off x="5315" y="2012"/>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Arial" panose="020B0604020202020204" pitchFamily="34" charset="0"/>
                </a:rPr>
                <a:t>p</a:t>
              </a:r>
              <a:endParaRPr lang="en-GB" altLang="en-US">
                <a:latin typeface="Arial" panose="020B0604020202020204" pitchFamily="34" charset="0"/>
              </a:endParaRPr>
            </a:p>
          </p:txBody>
        </p:sp>
        <p:sp>
          <p:nvSpPr>
            <p:cNvPr id="45107" name="Rectangle 51"/>
            <p:cNvSpPr>
              <a:spLocks noChangeArrowheads="1"/>
            </p:cNvSpPr>
            <p:nvPr/>
          </p:nvSpPr>
          <p:spPr bwMode="auto">
            <a:xfrm>
              <a:off x="5390" y="2100"/>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a:solidFill>
                    <a:srgbClr val="000000"/>
                  </a:solidFill>
                  <a:latin typeface="Arial" panose="020B0604020202020204" pitchFamily="34" charset="0"/>
                </a:rPr>
                <a:t>3</a:t>
              </a:r>
              <a:endParaRPr lang="en-GB" altLang="en-US"/>
            </a:p>
          </p:txBody>
        </p:sp>
        <p:sp>
          <p:nvSpPr>
            <p:cNvPr id="45108" name="Oval 53"/>
            <p:cNvSpPr>
              <a:spLocks noChangeArrowheads="1"/>
            </p:cNvSpPr>
            <p:nvPr/>
          </p:nvSpPr>
          <p:spPr bwMode="auto">
            <a:xfrm>
              <a:off x="3386" y="1835"/>
              <a:ext cx="502" cy="525"/>
            </a:xfrm>
            <a:prstGeom prst="ellipse">
              <a:avLst/>
            </a:prstGeom>
            <a:solidFill>
              <a:srgbClr val="FFFFFF"/>
            </a:solidFill>
            <a:ln w="12700">
              <a:solidFill>
                <a:srgbClr val="000000"/>
              </a:solidFill>
              <a:round/>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109" name="Oval 54"/>
            <p:cNvSpPr>
              <a:spLocks noChangeArrowheads="1"/>
            </p:cNvSpPr>
            <p:nvPr/>
          </p:nvSpPr>
          <p:spPr bwMode="auto">
            <a:xfrm>
              <a:off x="4727" y="1835"/>
              <a:ext cx="501" cy="525"/>
            </a:xfrm>
            <a:prstGeom prst="ellipse">
              <a:avLst/>
            </a:prstGeom>
            <a:solidFill>
              <a:srgbClr val="FFFFFF"/>
            </a:solidFill>
            <a:ln w="12700">
              <a:solidFill>
                <a:srgbClr val="000000"/>
              </a:solidFill>
              <a:round/>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110" name="Freeform 55"/>
            <p:cNvSpPr>
              <a:spLocks/>
            </p:cNvSpPr>
            <p:nvPr/>
          </p:nvSpPr>
          <p:spPr bwMode="auto">
            <a:xfrm>
              <a:off x="3814" y="1850"/>
              <a:ext cx="58" cy="62"/>
            </a:xfrm>
            <a:custGeom>
              <a:avLst/>
              <a:gdLst>
                <a:gd name="T0" fmla="*/ 36 w 61"/>
                <a:gd name="T1" fmla="*/ 16 h 62"/>
                <a:gd name="T2" fmla="*/ 47 w 61"/>
                <a:gd name="T3" fmla="*/ 47 h 62"/>
                <a:gd name="T4" fmla="*/ 0 w 61"/>
                <a:gd name="T5" fmla="*/ 62 h 62"/>
                <a:gd name="T6" fmla="*/ 10 w 61"/>
                <a:gd name="T7" fmla="*/ 0 h 62"/>
                <a:gd name="T8" fmla="*/ 36 w 61"/>
                <a:gd name="T9" fmla="*/ 1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46" y="16"/>
                  </a:moveTo>
                  <a:lnTo>
                    <a:pt x="61" y="47"/>
                  </a:lnTo>
                  <a:lnTo>
                    <a:pt x="0" y="62"/>
                  </a:lnTo>
                  <a:lnTo>
                    <a:pt x="15" y="0"/>
                  </a:lnTo>
                  <a:lnTo>
                    <a:pt x="46" y="16"/>
                  </a:lnTo>
                  <a:close/>
                </a:path>
              </a:pathLst>
            </a:custGeom>
            <a:solidFill>
              <a:srgbClr val="000000"/>
            </a:solidFill>
            <a:ln w="36513">
              <a:solidFill>
                <a:srgbClr val="000000"/>
              </a:solidFill>
              <a:round/>
              <a:headEnd/>
              <a:tailEnd/>
            </a:ln>
          </p:spPr>
          <p:txBody>
            <a:bodyPr/>
            <a:lstStyle/>
            <a:p>
              <a:endParaRPr lang="en-US"/>
            </a:p>
          </p:txBody>
        </p:sp>
        <p:sp>
          <p:nvSpPr>
            <p:cNvPr id="45111" name="Line 56"/>
            <p:cNvSpPr>
              <a:spLocks noChangeShapeType="1"/>
            </p:cNvSpPr>
            <p:nvPr/>
          </p:nvSpPr>
          <p:spPr bwMode="auto">
            <a:xfrm flipH="1">
              <a:off x="3858" y="1573"/>
              <a:ext cx="280" cy="29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12" name="Freeform 57"/>
            <p:cNvSpPr>
              <a:spLocks/>
            </p:cNvSpPr>
            <p:nvPr/>
          </p:nvSpPr>
          <p:spPr bwMode="auto">
            <a:xfrm>
              <a:off x="4742" y="1850"/>
              <a:ext cx="59" cy="62"/>
            </a:xfrm>
            <a:custGeom>
              <a:avLst/>
              <a:gdLst>
                <a:gd name="T0" fmla="*/ 15 w 61"/>
                <a:gd name="T1" fmla="*/ 16 h 62"/>
                <a:gd name="T2" fmla="*/ 40 w 61"/>
                <a:gd name="T3" fmla="*/ 0 h 62"/>
                <a:gd name="T4" fmla="*/ 51 w 61"/>
                <a:gd name="T5" fmla="*/ 62 h 62"/>
                <a:gd name="T6" fmla="*/ 0 w 61"/>
                <a:gd name="T7" fmla="*/ 47 h 62"/>
                <a:gd name="T8" fmla="*/ 15 w 61"/>
                <a:gd name="T9" fmla="*/ 1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15" y="16"/>
                  </a:moveTo>
                  <a:lnTo>
                    <a:pt x="46" y="0"/>
                  </a:lnTo>
                  <a:lnTo>
                    <a:pt x="61" y="62"/>
                  </a:lnTo>
                  <a:lnTo>
                    <a:pt x="0" y="47"/>
                  </a:lnTo>
                  <a:lnTo>
                    <a:pt x="15" y="16"/>
                  </a:lnTo>
                  <a:close/>
                </a:path>
              </a:pathLst>
            </a:custGeom>
            <a:solidFill>
              <a:srgbClr val="000000"/>
            </a:solidFill>
            <a:ln w="36513">
              <a:solidFill>
                <a:srgbClr val="000000"/>
              </a:solidFill>
              <a:round/>
              <a:headEnd/>
              <a:tailEnd/>
            </a:ln>
          </p:spPr>
          <p:txBody>
            <a:bodyPr/>
            <a:lstStyle/>
            <a:p>
              <a:endParaRPr lang="en-US"/>
            </a:p>
          </p:txBody>
        </p:sp>
        <p:sp>
          <p:nvSpPr>
            <p:cNvPr id="45113" name="Line 58"/>
            <p:cNvSpPr>
              <a:spLocks noChangeShapeType="1"/>
            </p:cNvSpPr>
            <p:nvPr/>
          </p:nvSpPr>
          <p:spPr bwMode="auto">
            <a:xfrm>
              <a:off x="4477" y="1573"/>
              <a:ext cx="280" cy="29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14" name="Freeform 59"/>
            <p:cNvSpPr>
              <a:spLocks/>
            </p:cNvSpPr>
            <p:nvPr/>
          </p:nvSpPr>
          <p:spPr bwMode="auto">
            <a:xfrm>
              <a:off x="4654" y="1989"/>
              <a:ext cx="59" cy="62"/>
            </a:xfrm>
            <a:custGeom>
              <a:avLst/>
              <a:gdLst>
                <a:gd name="T0" fmla="*/ 0 w 62"/>
                <a:gd name="T1" fmla="*/ 31 h 62"/>
                <a:gd name="T2" fmla="*/ 0 w 62"/>
                <a:gd name="T3" fmla="*/ 0 h 62"/>
                <a:gd name="T4" fmla="*/ 48 w 62"/>
                <a:gd name="T5" fmla="*/ 31 h 62"/>
                <a:gd name="T6" fmla="*/ 0 w 62"/>
                <a:gd name="T7" fmla="*/ 62 h 62"/>
                <a:gd name="T8" fmla="*/ 0 w 62"/>
                <a:gd name="T9" fmla="*/ 31 h 62"/>
                <a:gd name="T10" fmla="*/ 0 60000 65536"/>
                <a:gd name="T11" fmla="*/ 0 60000 65536"/>
                <a:gd name="T12" fmla="*/ 0 60000 65536"/>
                <a:gd name="T13" fmla="*/ 0 60000 65536"/>
                <a:gd name="T14" fmla="*/ 0 60000 65536"/>
                <a:gd name="T15" fmla="*/ 0 w 62"/>
                <a:gd name="T16" fmla="*/ 0 h 62"/>
                <a:gd name="T17" fmla="*/ 62 w 62"/>
                <a:gd name="T18" fmla="*/ 62 h 62"/>
              </a:gdLst>
              <a:ahLst/>
              <a:cxnLst>
                <a:cxn ang="T10">
                  <a:pos x="T0" y="T1"/>
                </a:cxn>
                <a:cxn ang="T11">
                  <a:pos x="T2" y="T3"/>
                </a:cxn>
                <a:cxn ang="T12">
                  <a:pos x="T4" y="T5"/>
                </a:cxn>
                <a:cxn ang="T13">
                  <a:pos x="T6" y="T7"/>
                </a:cxn>
                <a:cxn ang="T14">
                  <a:pos x="T8" y="T9"/>
                </a:cxn>
              </a:cxnLst>
              <a:rect l="T15" t="T16" r="T17" b="T18"/>
              <a:pathLst>
                <a:path w="62" h="62">
                  <a:moveTo>
                    <a:pt x="0" y="31"/>
                  </a:moveTo>
                  <a:lnTo>
                    <a:pt x="0" y="0"/>
                  </a:lnTo>
                  <a:lnTo>
                    <a:pt x="62" y="31"/>
                  </a:lnTo>
                  <a:lnTo>
                    <a:pt x="0" y="62"/>
                  </a:lnTo>
                  <a:lnTo>
                    <a:pt x="0" y="31"/>
                  </a:lnTo>
                  <a:close/>
                </a:path>
              </a:pathLst>
            </a:custGeom>
            <a:solidFill>
              <a:srgbClr val="000000"/>
            </a:solidFill>
            <a:ln w="36513">
              <a:solidFill>
                <a:srgbClr val="000000"/>
              </a:solidFill>
              <a:round/>
              <a:headEnd/>
              <a:tailEnd/>
            </a:ln>
          </p:spPr>
          <p:txBody>
            <a:bodyPr/>
            <a:lstStyle/>
            <a:p>
              <a:endParaRPr lang="en-US"/>
            </a:p>
          </p:txBody>
        </p:sp>
        <p:sp>
          <p:nvSpPr>
            <p:cNvPr id="45115" name="Line 60"/>
            <p:cNvSpPr>
              <a:spLocks noChangeShapeType="1"/>
            </p:cNvSpPr>
            <p:nvPr/>
          </p:nvSpPr>
          <p:spPr bwMode="auto">
            <a:xfrm>
              <a:off x="3888" y="2020"/>
              <a:ext cx="76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16" name="Freeform 61"/>
            <p:cNvSpPr>
              <a:spLocks/>
            </p:cNvSpPr>
            <p:nvPr/>
          </p:nvSpPr>
          <p:spPr bwMode="auto">
            <a:xfrm>
              <a:off x="3902" y="2174"/>
              <a:ext cx="59" cy="62"/>
            </a:xfrm>
            <a:custGeom>
              <a:avLst/>
              <a:gdLst>
                <a:gd name="T0" fmla="*/ 48 w 62"/>
                <a:gd name="T1" fmla="*/ 31 h 62"/>
                <a:gd name="T2" fmla="*/ 48 w 62"/>
                <a:gd name="T3" fmla="*/ 62 h 62"/>
                <a:gd name="T4" fmla="*/ 0 w 62"/>
                <a:gd name="T5" fmla="*/ 31 h 62"/>
                <a:gd name="T6" fmla="*/ 48 w 62"/>
                <a:gd name="T7" fmla="*/ 0 h 62"/>
                <a:gd name="T8" fmla="*/ 48 w 62"/>
                <a:gd name="T9" fmla="*/ 31 h 62"/>
                <a:gd name="T10" fmla="*/ 0 60000 65536"/>
                <a:gd name="T11" fmla="*/ 0 60000 65536"/>
                <a:gd name="T12" fmla="*/ 0 60000 65536"/>
                <a:gd name="T13" fmla="*/ 0 60000 65536"/>
                <a:gd name="T14" fmla="*/ 0 60000 65536"/>
                <a:gd name="T15" fmla="*/ 0 w 62"/>
                <a:gd name="T16" fmla="*/ 0 h 62"/>
                <a:gd name="T17" fmla="*/ 62 w 62"/>
                <a:gd name="T18" fmla="*/ 62 h 62"/>
              </a:gdLst>
              <a:ahLst/>
              <a:cxnLst>
                <a:cxn ang="T10">
                  <a:pos x="T0" y="T1"/>
                </a:cxn>
                <a:cxn ang="T11">
                  <a:pos x="T2" y="T3"/>
                </a:cxn>
                <a:cxn ang="T12">
                  <a:pos x="T4" y="T5"/>
                </a:cxn>
                <a:cxn ang="T13">
                  <a:pos x="T6" y="T7"/>
                </a:cxn>
                <a:cxn ang="T14">
                  <a:pos x="T8" y="T9"/>
                </a:cxn>
              </a:cxnLst>
              <a:rect l="T15" t="T16" r="T17" b="T18"/>
              <a:pathLst>
                <a:path w="62" h="62">
                  <a:moveTo>
                    <a:pt x="62" y="31"/>
                  </a:moveTo>
                  <a:lnTo>
                    <a:pt x="62" y="62"/>
                  </a:lnTo>
                  <a:lnTo>
                    <a:pt x="0" y="31"/>
                  </a:lnTo>
                  <a:lnTo>
                    <a:pt x="62" y="0"/>
                  </a:lnTo>
                  <a:lnTo>
                    <a:pt x="62" y="31"/>
                  </a:lnTo>
                  <a:close/>
                </a:path>
              </a:pathLst>
            </a:custGeom>
            <a:solidFill>
              <a:srgbClr val="000000"/>
            </a:solidFill>
            <a:ln w="36513">
              <a:solidFill>
                <a:srgbClr val="000000"/>
              </a:solidFill>
              <a:round/>
              <a:headEnd/>
              <a:tailEnd/>
            </a:ln>
          </p:spPr>
          <p:txBody>
            <a:bodyPr/>
            <a:lstStyle/>
            <a:p>
              <a:endParaRPr lang="en-US"/>
            </a:p>
          </p:txBody>
        </p:sp>
        <p:sp>
          <p:nvSpPr>
            <p:cNvPr id="45117" name="Line 62"/>
            <p:cNvSpPr>
              <a:spLocks noChangeShapeType="1"/>
            </p:cNvSpPr>
            <p:nvPr/>
          </p:nvSpPr>
          <p:spPr bwMode="auto">
            <a:xfrm flipH="1">
              <a:off x="3961" y="2205"/>
              <a:ext cx="76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18" name="Rectangle 63"/>
            <p:cNvSpPr>
              <a:spLocks noChangeArrowheads="1"/>
            </p:cNvSpPr>
            <p:nvPr/>
          </p:nvSpPr>
          <p:spPr bwMode="auto">
            <a:xfrm>
              <a:off x="4631" y="1626"/>
              <a:ext cx="2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1:w</a:t>
              </a:r>
              <a:endParaRPr lang="en-GB" altLang="en-US"/>
            </a:p>
          </p:txBody>
        </p:sp>
        <p:sp>
          <p:nvSpPr>
            <p:cNvPr id="45119" name="Rectangle 64"/>
            <p:cNvSpPr>
              <a:spLocks noChangeArrowheads="1"/>
            </p:cNvSpPr>
            <p:nvPr/>
          </p:nvSpPr>
          <p:spPr bwMode="auto">
            <a:xfrm>
              <a:off x="3803" y="1626"/>
              <a:ext cx="1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1:u</a:t>
              </a:r>
              <a:endParaRPr lang="en-GB" altLang="en-US"/>
            </a:p>
          </p:txBody>
        </p:sp>
        <p:sp>
          <p:nvSpPr>
            <p:cNvPr id="45120" name="Rectangle 65"/>
            <p:cNvSpPr>
              <a:spLocks noChangeArrowheads="1"/>
            </p:cNvSpPr>
            <p:nvPr/>
          </p:nvSpPr>
          <p:spPr bwMode="auto">
            <a:xfrm>
              <a:off x="3979" y="1872"/>
              <a:ext cx="2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2:1:u</a:t>
              </a:r>
              <a:endParaRPr lang="en-GB" altLang="en-US"/>
            </a:p>
          </p:txBody>
        </p:sp>
        <p:sp>
          <p:nvSpPr>
            <p:cNvPr id="45121" name="Rectangle 66"/>
            <p:cNvSpPr>
              <a:spLocks noChangeArrowheads="1"/>
            </p:cNvSpPr>
            <p:nvPr/>
          </p:nvSpPr>
          <p:spPr bwMode="auto">
            <a:xfrm>
              <a:off x="4353" y="2057"/>
              <a:ext cx="3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3:1:w</a:t>
              </a:r>
              <a:endParaRPr lang="en-GB" altLang="en-US"/>
            </a:p>
          </p:txBody>
        </p:sp>
        <p:sp>
          <p:nvSpPr>
            <p:cNvPr id="45122" name="Oval 67"/>
            <p:cNvSpPr>
              <a:spLocks noChangeArrowheads="1"/>
            </p:cNvSpPr>
            <p:nvPr/>
          </p:nvSpPr>
          <p:spPr bwMode="auto">
            <a:xfrm>
              <a:off x="4049" y="2576"/>
              <a:ext cx="501" cy="524"/>
            </a:xfrm>
            <a:prstGeom prst="ellipse">
              <a:avLst/>
            </a:prstGeom>
            <a:solidFill>
              <a:srgbClr val="FFFFFF"/>
            </a:solidFill>
            <a:ln w="12700">
              <a:solidFill>
                <a:srgbClr val="000000"/>
              </a:solidFill>
              <a:round/>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123" name="Rectangle 68"/>
            <p:cNvSpPr>
              <a:spLocks noChangeArrowheads="1"/>
            </p:cNvSpPr>
            <p:nvPr/>
          </p:nvSpPr>
          <p:spPr bwMode="auto">
            <a:xfrm>
              <a:off x="4247" y="3153"/>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Arial" panose="020B0604020202020204" pitchFamily="34" charset="0"/>
                </a:rPr>
                <a:t>p</a:t>
              </a:r>
              <a:endParaRPr lang="en-GB" altLang="en-US">
                <a:latin typeface="Arial" panose="020B0604020202020204" pitchFamily="34" charset="0"/>
              </a:endParaRPr>
            </a:p>
          </p:txBody>
        </p:sp>
        <p:sp>
          <p:nvSpPr>
            <p:cNvPr id="45124" name="Rectangle 69"/>
            <p:cNvSpPr>
              <a:spLocks noChangeArrowheads="1"/>
            </p:cNvSpPr>
            <p:nvPr/>
          </p:nvSpPr>
          <p:spPr bwMode="auto">
            <a:xfrm>
              <a:off x="4320" y="3241"/>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a:solidFill>
                    <a:srgbClr val="000000"/>
                  </a:solidFill>
                  <a:latin typeface="Arial" panose="020B0604020202020204" pitchFamily="34" charset="0"/>
                </a:rPr>
                <a:t>4</a:t>
              </a:r>
              <a:endParaRPr lang="en-GB" altLang="en-US"/>
            </a:p>
          </p:txBody>
        </p:sp>
        <p:sp>
          <p:nvSpPr>
            <p:cNvPr id="45125" name="Freeform 70"/>
            <p:cNvSpPr>
              <a:spLocks/>
            </p:cNvSpPr>
            <p:nvPr/>
          </p:nvSpPr>
          <p:spPr bwMode="auto">
            <a:xfrm>
              <a:off x="4271" y="2498"/>
              <a:ext cx="73" cy="62"/>
            </a:xfrm>
            <a:custGeom>
              <a:avLst/>
              <a:gdLst>
                <a:gd name="T0" fmla="*/ 24 w 77"/>
                <a:gd name="T1" fmla="*/ 0 h 62"/>
                <a:gd name="T2" fmla="*/ 59 w 77"/>
                <a:gd name="T3" fmla="*/ 0 h 62"/>
                <a:gd name="T4" fmla="*/ 24 w 77"/>
                <a:gd name="T5" fmla="*/ 62 h 62"/>
                <a:gd name="T6" fmla="*/ 0 w 77"/>
                <a:gd name="T7" fmla="*/ 0 h 62"/>
                <a:gd name="T8" fmla="*/ 24 w 77"/>
                <a:gd name="T9" fmla="*/ 0 h 62"/>
                <a:gd name="T10" fmla="*/ 0 60000 65536"/>
                <a:gd name="T11" fmla="*/ 0 60000 65536"/>
                <a:gd name="T12" fmla="*/ 0 60000 65536"/>
                <a:gd name="T13" fmla="*/ 0 60000 65536"/>
                <a:gd name="T14" fmla="*/ 0 60000 65536"/>
                <a:gd name="T15" fmla="*/ 0 w 77"/>
                <a:gd name="T16" fmla="*/ 0 h 62"/>
                <a:gd name="T17" fmla="*/ 77 w 77"/>
                <a:gd name="T18" fmla="*/ 62 h 62"/>
              </a:gdLst>
              <a:ahLst/>
              <a:cxnLst>
                <a:cxn ang="T10">
                  <a:pos x="T0" y="T1"/>
                </a:cxn>
                <a:cxn ang="T11">
                  <a:pos x="T2" y="T3"/>
                </a:cxn>
                <a:cxn ang="T12">
                  <a:pos x="T4" y="T5"/>
                </a:cxn>
                <a:cxn ang="T13">
                  <a:pos x="T6" y="T7"/>
                </a:cxn>
                <a:cxn ang="T14">
                  <a:pos x="T8" y="T9"/>
                </a:cxn>
              </a:cxnLst>
              <a:rect l="T15" t="T16" r="T17" b="T18"/>
              <a:pathLst>
                <a:path w="77" h="62">
                  <a:moveTo>
                    <a:pt x="31" y="0"/>
                  </a:moveTo>
                  <a:lnTo>
                    <a:pt x="77" y="0"/>
                  </a:lnTo>
                  <a:lnTo>
                    <a:pt x="31" y="62"/>
                  </a:lnTo>
                  <a:lnTo>
                    <a:pt x="0" y="0"/>
                  </a:lnTo>
                  <a:lnTo>
                    <a:pt x="31" y="0"/>
                  </a:lnTo>
                  <a:close/>
                </a:path>
              </a:pathLst>
            </a:custGeom>
            <a:solidFill>
              <a:srgbClr val="000000"/>
            </a:solidFill>
            <a:ln w="36513">
              <a:solidFill>
                <a:srgbClr val="000000"/>
              </a:solidFill>
              <a:round/>
              <a:headEnd/>
              <a:tailEnd/>
            </a:ln>
          </p:spPr>
          <p:txBody>
            <a:bodyPr/>
            <a:lstStyle/>
            <a:p>
              <a:endParaRPr lang="en-US"/>
            </a:p>
          </p:txBody>
        </p:sp>
        <p:sp>
          <p:nvSpPr>
            <p:cNvPr id="45126" name="Line 71"/>
            <p:cNvSpPr>
              <a:spLocks noChangeShapeType="1"/>
            </p:cNvSpPr>
            <p:nvPr/>
          </p:nvSpPr>
          <p:spPr bwMode="auto">
            <a:xfrm>
              <a:off x="4300" y="1604"/>
              <a:ext cx="1" cy="879"/>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7" name="Rectangle 72"/>
            <p:cNvSpPr>
              <a:spLocks noChangeArrowheads="1"/>
            </p:cNvSpPr>
            <p:nvPr/>
          </p:nvSpPr>
          <p:spPr bwMode="auto">
            <a:xfrm>
              <a:off x="4314" y="1750"/>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1:v</a:t>
              </a:r>
              <a:endParaRPr lang="en-GB" altLang="en-US"/>
            </a:p>
          </p:txBody>
        </p:sp>
        <p:sp>
          <p:nvSpPr>
            <p:cNvPr id="45128" name="Rectangle 73"/>
            <p:cNvSpPr>
              <a:spLocks noChangeArrowheads="1"/>
            </p:cNvSpPr>
            <p:nvPr/>
          </p:nvSpPr>
          <p:spPr bwMode="auto">
            <a:xfrm>
              <a:off x="3971" y="2336"/>
              <a:ext cx="2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4:1:v</a:t>
              </a:r>
              <a:endParaRPr lang="en-GB" altLang="en-US"/>
            </a:p>
          </p:txBody>
        </p:sp>
        <p:sp>
          <p:nvSpPr>
            <p:cNvPr id="45129" name="Rectangle 74"/>
            <p:cNvSpPr>
              <a:spLocks noChangeArrowheads="1"/>
            </p:cNvSpPr>
            <p:nvPr/>
          </p:nvSpPr>
          <p:spPr bwMode="auto">
            <a:xfrm>
              <a:off x="3632" y="2552"/>
              <a:ext cx="2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2:1:u</a:t>
              </a:r>
              <a:endParaRPr lang="en-GB" altLang="en-US"/>
            </a:p>
          </p:txBody>
        </p:sp>
        <p:sp>
          <p:nvSpPr>
            <p:cNvPr id="45130" name="Rectangle 75"/>
            <p:cNvSpPr>
              <a:spLocks noChangeArrowheads="1"/>
            </p:cNvSpPr>
            <p:nvPr/>
          </p:nvSpPr>
          <p:spPr bwMode="auto">
            <a:xfrm>
              <a:off x="4745" y="2552"/>
              <a:ext cx="3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3:1:w</a:t>
              </a:r>
              <a:endParaRPr lang="en-GB" altLang="en-US"/>
            </a:p>
          </p:txBody>
        </p:sp>
        <p:sp>
          <p:nvSpPr>
            <p:cNvPr id="45131" name="Freeform 76"/>
            <p:cNvSpPr>
              <a:spLocks/>
            </p:cNvSpPr>
            <p:nvPr/>
          </p:nvSpPr>
          <p:spPr bwMode="auto">
            <a:xfrm>
              <a:off x="4742" y="2298"/>
              <a:ext cx="59" cy="62"/>
            </a:xfrm>
            <a:custGeom>
              <a:avLst/>
              <a:gdLst>
                <a:gd name="T0" fmla="*/ 15 w 61"/>
                <a:gd name="T1" fmla="*/ 46 h 62"/>
                <a:gd name="T2" fmla="*/ 0 w 61"/>
                <a:gd name="T3" fmla="*/ 15 h 62"/>
                <a:gd name="T4" fmla="*/ 51 w 61"/>
                <a:gd name="T5" fmla="*/ 0 h 62"/>
                <a:gd name="T6" fmla="*/ 40 w 61"/>
                <a:gd name="T7" fmla="*/ 62 h 62"/>
                <a:gd name="T8" fmla="*/ 15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15" y="46"/>
                  </a:moveTo>
                  <a:lnTo>
                    <a:pt x="0" y="15"/>
                  </a:lnTo>
                  <a:lnTo>
                    <a:pt x="61" y="0"/>
                  </a:lnTo>
                  <a:lnTo>
                    <a:pt x="46" y="62"/>
                  </a:lnTo>
                  <a:lnTo>
                    <a:pt x="15" y="46"/>
                  </a:lnTo>
                  <a:close/>
                </a:path>
              </a:pathLst>
            </a:custGeom>
            <a:solidFill>
              <a:srgbClr val="000000"/>
            </a:solidFill>
            <a:ln w="36513">
              <a:solidFill>
                <a:srgbClr val="000000"/>
              </a:solidFill>
              <a:round/>
              <a:headEnd/>
              <a:tailEnd/>
            </a:ln>
          </p:spPr>
          <p:txBody>
            <a:bodyPr/>
            <a:lstStyle/>
            <a:p>
              <a:endParaRPr lang="en-US"/>
            </a:p>
          </p:txBody>
        </p:sp>
        <p:sp>
          <p:nvSpPr>
            <p:cNvPr id="45132" name="Line 77"/>
            <p:cNvSpPr>
              <a:spLocks noChangeShapeType="1"/>
            </p:cNvSpPr>
            <p:nvPr/>
          </p:nvSpPr>
          <p:spPr bwMode="auto">
            <a:xfrm flipV="1">
              <a:off x="4462" y="2344"/>
              <a:ext cx="295" cy="29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33" name="Freeform 78"/>
            <p:cNvSpPr>
              <a:spLocks/>
            </p:cNvSpPr>
            <p:nvPr/>
          </p:nvSpPr>
          <p:spPr bwMode="auto">
            <a:xfrm>
              <a:off x="4521" y="2668"/>
              <a:ext cx="59" cy="62"/>
            </a:xfrm>
            <a:custGeom>
              <a:avLst/>
              <a:gdLst>
                <a:gd name="T0" fmla="*/ 36 w 62"/>
                <a:gd name="T1" fmla="*/ 16 h 62"/>
                <a:gd name="T2" fmla="*/ 48 w 62"/>
                <a:gd name="T3" fmla="*/ 46 h 62"/>
                <a:gd name="T4" fmla="*/ 0 w 62"/>
                <a:gd name="T5" fmla="*/ 62 h 62"/>
                <a:gd name="T6" fmla="*/ 11 w 62"/>
                <a:gd name="T7" fmla="*/ 0 h 62"/>
                <a:gd name="T8" fmla="*/ 36 w 62"/>
                <a:gd name="T9" fmla="*/ 16 h 62"/>
                <a:gd name="T10" fmla="*/ 0 60000 65536"/>
                <a:gd name="T11" fmla="*/ 0 60000 65536"/>
                <a:gd name="T12" fmla="*/ 0 60000 65536"/>
                <a:gd name="T13" fmla="*/ 0 60000 65536"/>
                <a:gd name="T14" fmla="*/ 0 60000 65536"/>
                <a:gd name="T15" fmla="*/ 0 w 62"/>
                <a:gd name="T16" fmla="*/ 0 h 62"/>
                <a:gd name="T17" fmla="*/ 62 w 62"/>
                <a:gd name="T18" fmla="*/ 62 h 62"/>
              </a:gdLst>
              <a:ahLst/>
              <a:cxnLst>
                <a:cxn ang="T10">
                  <a:pos x="T0" y="T1"/>
                </a:cxn>
                <a:cxn ang="T11">
                  <a:pos x="T2" y="T3"/>
                </a:cxn>
                <a:cxn ang="T12">
                  <a:pos x="T4" y="T5"/>
                </a:cxn>
                <a:cxn ang="T13">
                  <a:pos x="T6" y="T7"/>
                </a:cxn>
                <a:cxn ang="T14">
                  <a:pos x="T8" y="T9"/>
                </a:cxn>
              </a:cxnLst>
              <a:rect l="T15" t="T16" r="T17" b="T18"/>
              <a:pathLst>
                <a:path w="62" h="62">
                  <a:moveTo>
                    <a:pt x="46" y="16"/>
                  </a:moveTo>
                  <a:lnTo>
                    <a:pt x="62" y="46"/>
                  </a:lnTo>
                  <a:lnTo>
                    <a:pt x="0" y="62"/>
                  </a:lnTo>
                  <a:lnTo>
                    <a:pt x="16" y="0"/>
                  </a:lnTo>
                  <a:lnTo>
                    <a:pt x="46" y="16"/>
                  </a:lnTo>
                  <a:close/>
                </a:path>
              </a:pathLst>
            </a:custGeom>
            <a:solidFill>
              <a:srgbClr val="000000"/>
            </a:solidFill>
            <a:ln w="36513">
              <a:solidFill>
                <a:srgbClr val="000000"/>
              </a:solidFill>
              <a:round/>
              <a:headEnd/>
              <a:tailEnd/>
            </a:ln>
          </p:spPr>
          <p:txBody>
            <a:bodyPr/>
            <a:lstStyle/>
            <a:p>
              <a:endParaRPr lang="en-US"/>
            </a:p>
          </p:txBody>
        </p:sp>
        <p:sp>
          <p:nvSpPr>
            <p:cNvPr id="45134" name="Line 79"/>
            <p:cNvSpPr>
              <a:spLocks noChangeShapeType="1"/>
            </p:cNvSpPr>
            <p:nvPr/>
          </p:nvSpPr>
          <p:spPr bwMode="auto">
            <a:xfrm flipH="1">
              <a:off x="4565" y="2329"/>
              <a:ext cx="324" cy="355"/>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35" name="Rectangle 80"/>
            <p:cNvSpPr>
              <a:spLocks noChangeArrowheads="1"/>
            </p:cNvSpPr>
            <p:nvPr/>
          </p:nvSpPr>
          <p:spPr bwMode="auto">
            <a:xfrm>
              <a:off x="4381" y="2336"/>
              <a:ext cx="2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4:1:v</a:t>
              </a:r>
              <a:endParaRPr lang="en-GB" altLang="en-US"/>
            </a:p>
          </p:txBody>
        </p:sp>
        <p:sp>
          <p:nvSpPr>
            <p:cNvPr id="45136" name="Freeform 81"/>
            <p:cNvSpPr>
              <a:spLocks/>
            </p:cNvSpPr>
            <p:nvPr/>
          </p:nvSpPr>
          <p:spPr bwMode="auto">
            <a:xfrm>
              <a:off x="3814" y="2298"/>
              <a:ext cx="58" cy="62"/>
            </a:xfrm>
            <a:custGeom>
              <a:avLst/>
              <a:gdLst>
                <a:gd name="T0" fmla="*/ 36 w 61"/>
                <a:gd name="T1" fmla="*/ 31 h 62"/>
                <a:gd name="T2" fmla="*/ 10 w 61"/>
                <a:gd name="T3" fmla="*/ 62 h 62"/>
                <a:gd name="T4" fmla="*/ 0 w 61"/>
                <a:gd name="T5" fmla="*/ 0 h 62"/>
                <a:gd name="T6" fmla="*/ 47 w 61"/>
                <a:gd name="T7" fmla="*/ 15 h 62"/>
                <a:gd name="T8" fmla="*/ 36 w 61"/>
                <a:gd name="T9" fmla="*/ 31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46" y="31"/>
                  </a:moveTo>
                  <a:lnTo>
                    <a:pt x="15" y="62"/>
                  </a:lnTo>
                  <a:lnTo>
                    <a:pt x="0" y="0"/>
                  </a:lnTo>
                  <a:lnTo>
                    <a:pt x="61" y="15"/>
                  </a:lnTo>
                  <a:lnTo>
                    <a:pt x="46" y="31"/>
                  </a:lnTo>
                  <a:close/>
                </a:path>
              </a:pathLst>
            </a:custGeom>
            <a:solidFill>
              <a:srgbClr val="000000"/>
            </a:solidFill>
            <a:ln w="36513">
              <a:solidFill>
                <a:srgbClr val="000000"/>
              </a:solidFill>
              <a:round/>
              <a:headEnd/>
              <a:tailEnd/>
            </a:ln>
          </p:spPr>
          <p:txBody>
            <a:bodyPr/>
            <a:lstStyle/>
            <a:p>
              <a:endParaRPr lang="en-US"/>
            </a:p>
          </p:txBody>
        </p:sp>
        <p:sp>
          <p:nvSpPr>
            <p:cNvPr id="45137" name="Line 82"/>
            <p:cNvSpPr>
              <a:spLocks noChangeShapeType="1"/>
            </p:cNvSpPr>
            <p:nvPr/>
          </p:nvSpPr>
          <p:spPr bwMode="auto">
            <a:xfrm flipH="1" flipV="1">
              <a:off x="3858" y="2344"/>
              <a:ext cx="294" cy="29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38" name="Freeform 83"/>
            <p:cNvSpPr>
              <a:spLocks/>
            </p:cNvSpPr>
            <p:nvPr/>
          </p:nvSpPr>
          <p:spPr bwMode="auto">
            <a:xfrm>
              <a:off x="4026" y="2650"/>
              <a:ext cx="59" cy="62"/>
            </a:xfrm>
            <a:custGeom>
              <a:avLst/>
              <a:gdLst>
                <a:gd name="T0" fmla="*/ 26 w 62"/>
                <a:gd name="T1" fmla="*/ 16 h 62"/>
                <a:gd name="T2" fmla="*/ 36 w 62"/>
                <a:gd name="T3" fmla="*/ 0 h 62"/>
                <a:gd name="T4" fmla="*/ 48 w 62"/>
                <a:gd name="T5" fmla="*/ 62 h 62"/>
                <a:gd name="T6" fmla="*/ 0 w 62"/>
                <a:gd name="T7" fmla="*/ 46 h 62"/>
                <a:gd name="T8" fmla="*/ 26 w 62"/>
                <a:gd name="T9" fmla="*/ 16 h 62"/>
                <a:gd name="T10" fmla="*/ 0 60000 65536"/>
                <a:gd name="T11" fmla="*/ 0 60000 65536"/>
                <a:gd name="T12" fmla="*/ 0 60000 65536"/>
                <a:gd name="T13" fmla="*/ 0 60000 65536"/>
                <a:gd name="T14" fmla="*/ 0 60000 65536"/>
                <a:gd name="T15" fmla="*/ 0 w 62"/>
                <a:gd name="T16" fmla="*/ 0 h 62"/>
                <a:gd name="T17" fmla="*/ 62 w 62"/>
                <a:gd name="T18" fmla="*/ 62 h 62"/>
              </a:gdLst>
              <a:ahLst/>
              <a:cxnLst>
                <a:cxn ang="T10">
                  <a:pos x="T0" y="T1"/>
                </a:cxn>
                <a:cxn ang="T11">
                  <a:pos x="T2" y="T3"/>
                </a:cxn>
                <a:cxn ang="T12">
                  <a:pos x="T4" y="T5"/>
                </a:cxn>
                <a:cxn ang="T13">
                  <a:pos x="T6" y="T7"/>
                </a:cxn>
                <a:cxn ang="T14">
                  <a:pos x="T8" y="T9"/>
                </a:cxn>
              </a:cxnLst>
              <a:rect l="T15" t="T16" r="T17" b="T18"/>
              <a:pathLst>
                <a:path w="62" h="62">
                  <a:moveTo>
                    <a:pt x="31" y="16"/>
                  </a:moveTo>
                  <a:lnTo>
                    <a:pt x="46" y="0"/>
                  </a:lnTo>
                  <a:lnTo>
                    <a:pt x="62" y="62"/>
                  </a:lnTo>
                  <a:lnTo>
                    <a:pt x="0" y="46"/>
                  </a:lnTo>
                  <a:lnTo>
                    <a:pt x="31" y="16"/>
                  </a:lnTo>
                  <a:close/>
                </a:path>
              </a:pathLst>
            </a:custGeom>
            <a:solidFill>
              <a:srgbClr val="000000"/>
            </a:solidFill>
            <a:ln w="36513">
              <a:solidFill>
                <a:srgbClr val="000000"/>
              </a:solidFill>
              <a:round/>
              <a:headEnd/>
              <a:tailEnd/>
            </a:ln>
          </p:spPr>
          <p:txBody>
            <a:bodyPr/>
            <a:lstStyle/>
            <a:p>
              <a:endParaRPr lang="en-US"/>
            </a:p>
          </p:txBody>
        </p:sp>
        <p:sp>
          <p:nvSpPr>
            <p:cNvPr id="45139" name="Line 84"/>
            <p:cNvSpPr>
              <a:spLocks noChangeShapeType="1"/>
            </p:cNvSpPr>
            <p:nvPr/>
          </p:nvSpPr>
          <p:spPr bwMode="auto">
            <a:xfrm>
              <a:off x="3725" y="2329"/>
              <a:ext cx="324" cy="337"/>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40" name="Oval 11"/>
            <p:cNvSpPr>
              <a:spLocks noChangeArrowheads="1"/>
            </p:cNvSpPr>
            <p:nvPr/>
          </p:nvSpPr>
          <p:spPr bwMode="auto">
            <a:xfrm>
              <a:off x="1383" y="1125"/>
              <a:ext cx="500" cy="525"/>
            </a:xfrm>
            <a:prstGeom prst="ellipse">
              <a:avLst/>
            </a:prstGeom>
            <a:solidFill>
              <a:schemeClr val="bg1"/>
            </a:solidFill>
            <a:ln w="12700">
              <a:solidFill>
                <a:srgbClr val="000000"/>
              </a:solidFill>
              <a:round/>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141" name="Oval 52"/>
            <p:cNvSpPr>
              <a:spLocks noChangeArrowheads="1"/>
            </p:cNvSpPr>
            <p:nvPr/>
          </p:nvSpPr>
          <p:spPr bwMode="auto">
            <a:xfrm>
              <a:off x="4049" y="1125"/>
              <a:ext cx="501" cy="525"/>
            </a:xfrm>
            <a:prstGeom prst="ellipse">
              <a:avLst/>
            </a:prstGeom>
            <a:solidFill>
              <a:srgbClr val="FFDC99"/>
            </a:solidFill>
            <a:ln w="36513">
              <a:solidFill>
                <a:srgbClr val="FFDC99"/>
              </a:solidFill>
              <a:round/>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
        <p:nvSpPr>
          <p:cNvPr id="45060" name="Rectangle 26"/>
          <p:cNvSpPr>
            <a:spLocks noChangeArrowheads="1"/>
          </p:cNvSpPr>
          <p:nvPr/>
        </p:nvSpPr>
        <p:spPr bwMode="auto">
          <a:xfrm>
            <a:off x="1502229" y="4688682"/>
            <a:ext cx="939219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dirty="0">
                <a:solidFill>
                  <a:srgbClr val="000000"/>
                </a:solidFill>
                <a:latin typeface="Arial" panose="020B0604020202020204" pitchFamily="34" charset="0"/>
              </a:rPr>
              <a:t>First round: the commander sends a value to each of the lieutenants. </a:t>
            </a:r>
          </a:p>
          <a:p>
            <a:endParaRPr lang="en-GB" altLang="en-US" sz="1800" dirty="0">
              <a:solidFill>
                <a:srgbClr val="000000"/>
              </a:solidFill>
              <a:latin typeface="Arial" panose="020B0604020202020204" pitchFamily="34" charset="0"/>
            </a:endParaRPr>
          </a:p>
          <a:p>
            <a:r>
              <a:rPr lang="en-GB" altLang="en-US" sz="1800" dirty="0">
                <a:solidFill>
                  <a:srgbClr val="000000"/>
                </a:solidFill>
                <a:latin typeface="Arial" panose="020B0604020202020204" pitchFamily="34" charset="0"/>
              </a:rPr>
              <a:t>Second round: each of the lieutenants sends the value it received to its peers.</a:t>
            </a:r>
          </a:p>
          <a:p>
            <a:endParaRPr lang="en-GB" altLang="en-US" sz="1800" dirty="0">
              <a:solidFill>
                <a:srgbClr val="000000"/>
              </a:solidFill>
              <a:latin typeface="Arial" panose="020B0604020202020204" pitchFamily="34" charset="0"/>
            </a:endParaRPr>
          </a:p>
          <a:p>
            <a:r>
              <a:rPr lang="en-GB" altLang="en-US" sz="1800" dirty="0">
                <a:solidFill>
                  <a:srgbClr val="000000"/>
                </a:solidFill>
                <a:latin typeface="Arial" panose="020B0604020202020204" pitchFamily="34" charset="0"/>
              </a:rPr>
              <a:t>A lieutenant receives a value from the commander, plus N-2 values from its peers. Lieutenant just applies a simple majority function to the set of values it receives. The faulty process may omit to send a value. If timeouts, the receiver just set null as received value.  </a:t>
            </a:r>
          </a:p>
          <a:p>
            <a:r>
              <a:rPr lang="en-GB" altLang="en-US" sz="1800" dirty="0">
                <a:solidFill>
                  <a:srgbClr val="000000"/>
                </a:solidFill>
                <a:latin typeface="Arial" panose="020B0604020202020204" pitchFamily="34" charset="0"/>
              </a:rPr>
              <a:t> </a:t>
            </a:r>
            <a:endParaRPr lang="en-GB" altLang="en-US" sz="2800" dirty="0"/>
          </a:p>
        </p:txBody>
      </p:sp>
    </p:spTree>
    <p:extLst>
      <p:ext uri="{BB962C8B-B14F-4D97-AF65-F5344CB8AC3E}">
        <p14:creationId xmlns:p14="http://schemas.microsoft.com/office/powerpoint/2010/main" val="31490597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4DE0206-FB41-48DE-958E-BCCE508FE4C0}" type="slidenum">
              <a:rPr lang="fr-FR" altLang="en-US" sz="1400"/>
              <a:pPr eaLnBrk="1" hangingPunct="1"/>
              <a:t>98</a:t>
            </a:fld>
            <a:endParaRPr lang="fr-FR" altLang="en-US" sz="1400"/>
          </a:p>
        </p:txBody>
      </p:sp>
      <p:sp>
        <p:nvSpPr>
          <p:cNvPr id="63491" name="Rectangle 2"/>
          <p:cNvSpPr>
            <a:spLocks noGrp="1" noChangeArrowheads="1"/>
          </p:cNvSpPr>
          <p:nvPr>
            <p:ph type="title"/>
          </p:nvPr>
        </p:nvSpPr>
        <p:spPr/>
        <p:txBody>
          <a:bodyPr/>
          <a:lstStyle/>
          <a:p>
            <a:pPr eaLnBrk="1" hangingPunct="1"/>
            <a:r>
              <a:rPr lang="en-US" altLang="en-US" sz="4400" dirty="0" smtClean="0"/>
              <a:t>Consensus</a:t>
            </a:r>
            <a:endParaRPr lang="en-US" altLang="en-US" sz="4400" baseline="-25000" dirty="0"/>
          </a:p>
        </p:txBody>
      </p:sp>
      <p:sp>
        <p:nvSpPr>
          <p:cNvPr id="63492" name="Rectangle 3"/>
          <p:cNvSpPr>
            <a:spLocks noChangeArrowheads="1"/>
          </p:cNvSpPr>
          <p:nvPr/>
        </p:nvSpPr>
        <p:spPr bwMode="auto">
          <a:xfrm>
            <a:off x="2284414" y="1773238"/>
            <a:ext cx="75596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a:t>For </a:t>
            </a:r>
            <a:r>
              <a:rPr lang="en-US" altLang="en-US" i="1"/>
              <a:t>m</a:t>
            </a:r>
            <a:r>
              <a:rPr lang="en-US" altLang="en-US"/>
              <a:t> faulty processes, </a:t>
            </a:r>
            <a:r>
              <a:rPr lang="en-US" altLang="en-US" b="1" i="1">
                <a:solidFill>
                  <a:schemeClr val="hlink"/>
                </a:solidFill>
              </a:rPr>
              <a:t>n </a:t>
            </a:r>
            <a:r>
              <a:rPr lang="en-US" altLang="en-US" b="1" i="1">
                <a:solidFill>
                  <a:schemeClr val="hlink"/>
                </a:solidFill>
                <a:sym typeface="Symbol" panose="05050102010706020507" pitchFamily="18" charset="2"/>
              </a:rPr>
              <a:t> </a:t>
            </a:r>
            <a:r>
              <a:rPr lang="en-US" altLang="en-US" b="1" i="1">
                <a:solidFill>
                  <a:schemeClr val="hlink"/>
                </a:solidFill>
              </a:rPr>
              <a:t>3m+1</a:t>
            </a:r>
            <a:r>
              <a:rPr lang="en-US" altLang="en-US" i="1"/>
              <a:t>, where n</a:t>
            </a:r>
            <a:r>
              <a:rPr lang="en-US" altLang="en-US"/>
              <a:t> denotes the total number of processes</a:t>
            </a:r>
          </a:p>
        </p:txBody>
      </p:sp>
      <p:sp>
        <p:nvSpPr>
          <p:cNvPr id="63493" name="Rectangle 4"/>
          <p:cNvSpPr>
            <a:spLocks noChangeArrowheads="1"/>
          </p:cNvSpPr>
          <p:nvPr/>
        </p:nvSpPr>
        <p:spPr bwMode="auto">
          <a:xfrm>
            <a:off x="2208214" y="4652963"/>
            <a:ext cx="75596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a:t>If a process doesn’t send a message, the receiving process will use a default value </a:t>
            </a:r>
            <a:r>
              <a:rPr lang="en-US" altLang="en-US" sz="2000" b="1">
                <a:sym typeface="Symbol" panose="05050102010706020507" pitchFamily="18" charset="2"/>
              </a:rPr>
              <a:t></a:t>
            </a:r>
            <a:endParaRPr lang="en-US" altLang="en-US" sz="2000"/>
          </a:p>
        </p:txBody>
      </p:sp>
      <p:sp>
        <p:nvSpPr>
          <p:cNvPr id="63494" name="Rectangle 5"/>
          <p:cNvSpPr>
            <a:spLocks noChangeArrowheads="1"/>
          </p:cNvSpPr>
          <p:nvPr/>
        </p:nvSpPr>
        <p:spPr bwMode="auto">
          <a:xfrm>
            <a:off x="2281239" y="2751138"/>
            <a:ext cx="75596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b="1"/>
              <a:t>Interactive Consistency Algorithm: </a:t>
            </a:r>
            <a:r>
              <a:rPr lang="en-US" altLang="en-US" sz="2000" i="1"/>
              <a:t>ICA(m), m&gt;0,</a:t>
            </a:r>
            <a:r>
              <a:rPr lang="en-US" altLang="en-US" sz="2000"/>
              <a:t> </a:t>
            </a:r>
            <a:r>
              <a:rPr lang="en-US" altLang="en-US" sz="2000" i="1"/>
              <a:t>m</a:t>
            </a:r>
            <a:r>
              <a:rPr lang="en-US" altLang="en-US" sz="2000"/>
              <a:t> denotes the maximal number of processes that may fail simultaneously</a:t>
            </a:r>
            <a:endParaRPr lang="en-US" altLang="en-US" sz="2000" b="1"/>
          </a:p>
          <a:p>
            <a:pPr lvl="1" algn="just" eaLnBrk="1" hangingPunct="1">
              <a:spcBef>
                <a:spcPct val="30000"/>
              </a:spcBef>
              <a:buClr>
                <a:schemeClr val="hlink"/>
              </a:buClr>
              <a:buSzPct val="55000"/>
              <a:buFont typeface="Wingdings" panose="05000000000000000000" pitchFamily="2" charset="2"/>
              <a:buChar char="n"/>
            </a:pPr>
            <a:r>
              <a:rPr lang="en-US" altLang="en-US" sz="2000" b="1">
                <a:solidFill>
                  <a:schemeClr val="hlink"/>
                </a:solidFill>
              </a:rPr>
              <a:t>Sender:</a:t>
            </a:r>
            <a:r>
              <a:rPr lang="en-US" altLang="en-US" sz="2000"/>
              <a:t> all nodes must agree upon its value</a:t>
            </a:r>
          </a:p>
          <a:p>
            <a:pPr lvl="1" algn="just" eaLnBrk="1" hangingPunct="1">
              <a:spcBef>
                <a:spcPct val="30000"/>
              </a:spcBef>
              <a:buClr>
                <a:schemeClr val="hlink"/>
              </a:buClr>
              <a:buSzPct val="55000"/>
              <a:buFont typeface="Wingdings" panose="05000000000000000000" pitchFamily="2" charset="2"/>
              <a:buChar char="n"/>
            </a:pPr>
            <a:r>
              <a:rPr lang="en-US" altLang="en-US" sz="2000" b="1">
                <a:solidFill>
                  <a:schemeClr val="hlink"/>
                </a:solidFill>
              </a:rPr>
              <a:t>Receivers:</a:t>
            </a:r>
            <a:r>
              <a:rPr lang="en-US" altLang="en-US" sz="2000"/>
              <a:t> all other processes</a:t>
            </a:r>
          </a:p>
        </p:txBody>
      </p:sp>
      <p:sp>
        <p:nvSpPr>
          <p:cNvPr id="63495" name="Rectangle 6"/>
          <p:cNvSpPr>
            <a:spLocks noChangeArrowheads="1"/>
          </p:cNvSpPr>
          <p:nvPr/>
        </p:nvSpPr>
        <p:spPr bwMode="auto">
          <a:xfrm>
            <a:off x="2208214" y="5445125"/>
            <a:ext cx="75596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sz="2000" i="1"/>
              <a:t>ICA</a:t>
            </a:r>
            <a:r>
              <a:rPr lang="en-US" altLang="en-US" sz="2000"/>
              <a:t> Algorithm requires </a:t>
            </a:r>
            <a:r>
              <a:rPr lang="en-US" altLang="en-US" sz="2000" b="1" i="1">
                <a:solidFill>
                  <a:schemeClr val="hlink"/>
                </a:solidFill>
              </a:rPr>
              <a:t>m+1</a:t>
            </a:r>
            <a:r>
              <a:rPr lang="en-US" altLang="en-US" sz="2000"/>
              <a:t> rounds in order to achieve the consensus</a:t>
            </a:r>
          </a:p>
        </p:txBody>
      </p:sp>
    </p:spTree>
    <p:extLst>
      <p:ext uri="{BB962C8B-B14F-4D97-AF65-F5344CB8AC3E}">
        <p14:creationId xmlns:p14="http://schemas.microsoft.com/office/powerpoint/2010/main" val="3321527481"/>
      </p:ext>
    </p:extLst>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0"/>
          </p:nvPr>
        </p:nvSpPr>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41629BE-170B-4889-A076-9AB248F314A6}" type="slidenum">
              <a:rPr lang="fr-FR" altLang="en-US" sz="1400"/>
              <a:pPr eaLnBrk="1" hangingPunct="1"/>
              <a:t>99</a:t>
            </a:fld>
            <a:endParaRPr lang="fr-FR" altLang="en-US" sz="1400"/>
          </a:p>
        </p:txBody>
      </p:sp>
      <p:sp>
        <p:nvSpPr>
          <p:cNvPr id="325637" name="Text Box 5"/>
          <p:cNvSpPr txBox="1">
            <a:spLocks noChangeArrowheads="1"/>
          </p:cNvSpPr>
          <p:nvPr/>
        </p:nvSpPr>
        <p:spPr bwMode="auto">
          <a:xfrm>
            <a:off x="2640013" y="2276476"/>
            <a:ext cx="7632700" cy="3292475"/>
          </a:xfrm>
          <a:prstGeom prst="rect">
            <a:avLst/>
          </a:prstGeom>
          <a:solidFill>
            <a:schemeClr val="accent2"/>
          </a:solidFill>
          <a:ln w="9525">
            <a:noFill/>
            <a:miter lim="800000"/>
            <a:headEnd/>
            <a:tailEnd/>
          </a:ln>
          <a:effectLst/>
        </p:spPr>
        <p:txBody>
          <a:bodyPr>
            <a:spAutoFit/>
          </a:bodyPr>
          <a:lstStyle/>
          <a:p>
            <a:pPr eaLnBrk="0" hangingPunct="0">
              <a:defRPr/>
            </a:pPr>
            <a:r>
              <a:rPr lang="en-US" sz="2000" b="1">
                <a:latin typeface="Arial" charset="0"/>
              </a:rPr>
              <a:t>Algorithm </a:t>
            </a:r>
            <a:r>
              <a:rPr lang="en-US" sz="2000" b="1" i="1">
                <a:latin typeface="Arial" charset="0"/>
              </a:rPr>
              <a:t>ICA(m)</a:t>
            </a:r>
          </a:p>
          <a:p>
            <a:pPr eaLnBrk="0" hangingPunct="0">
              <a:spcBef>
                <a:spcPct val="25000"/>
              </a:spcBef>
              <a:defRPr/>
            </a:pPr>
            <a:r>
              <a:rPr lang="en-US" sz="2000" b="1">
                <a:effectLst>
                  <a:outerShdw blurRad="38100" dist="38100" dir="2700000" algn="tl">
                    <a:srgbClr val="FFFFFF"/>
                  </a:outerShdw>
                </a:effectLst>
                <a:latin typeface="Arial" charset="0"/>
              </a:rPr>
              <a:t>    </a:t>
            </a:r>
            <a:r>
              <a:rPr lang="en-US" sz="2000" b="1">
                <a:latin typeface="Arial" charset="0"/>
              </a:rPr>
              <a:t>1.</a:t>
            </a:r>
            <a:r>
              <a:rPr lang="en-US" sz="2000">
                <a:latin typeface="Arial" charset="0"/>
              </a:rPr>
              <a:t> The sender sends its value to all the other </a:t>
            </a:r>
            <a:r>
              <a:rPr lang="en-US" sz="2000" i="1">
                <a:latin typeface="Arial" charset="0"/>
              </a:rPr>
              <a:t>n-1</a:t>
            </a:r>
            <a:r>
              <a:rPr lang="en-US" sz="2000">
                <a:latin typeface="Arial" charset="0"/>
              </a:rPr>
              <a:t> processes</a:t>
            </a:r>
          </a:p>
          <a:p>
            <a:pPr eaLnBrk="0" hangingPunct="0">
              <a:spcBef>
                <a:spcPct val="25000"/>
              </a:spcBef>
              <a:defRPr/>
            </a:pPr>
            <a:r>
              <a:rPr lang="en-US" sz="2000">
                <a:effectLst>
                  <a:outerShdw blurRad="38100" dist="38100" dir="2700000" algn="tl">
                    <a:srgbClr val="FFFFFF"/>
                  </a:outerShdw>
                </a:effectLst>
                <a:latin typeface="Arial" charset="0"/>
              </a:rPr>
              <a:t>    </a:t>
            </a:r>
            <a:r>
              <a:rPr lang="en-US" sz="2000" b="1">
                <a:latin typeface="Arial" charset="0"/>
              </a:rPr>
              <a:t>2.</a:t>
            </a:r>
            <a:r>
              <a:rPr lang="en-US" sz="2000">
                <a:latin typeface="Arial" charset="0"/>
              </a:rPr>
              <a:t> Let </a:t>
            </a:r>
            <a:r>
              <a:rPr lang="en-US" sz="2000" i="1">
                <a:latin typeface="Arial" charset="0"/>
              </a:rPr>
              <a:t>V</a:t>
            </a:r>
            <a:r>
              <a:rPr lang="en-US" sz="2000" i="1" baseline="-25000">
                <a:latin typeface="Arial" charset="0"/>
              </a:rPr>
              <a:t>i</a:t>
            </a:r>
            <a:r>
              <a:rPr lang="en-US" sz="2000">
                <a:latin typeface="Arial" charset="0"/>
              </a:rPr>
              <a:t> be the value received by process</a:t>
            </a:r>
            <a:r>
              <a:rPr lang="en-US" sz="2000" i="1">
                <a:latin typeface="Arial" charset="0"/>
              </a:rPr>
              <a:t> i</a:t>
            </a:r>
            <a:r>
              <a:rPr lang="en-US" sz="2000">
                <a:latin typeface="Arial" charset="0"/>
              </a:rPr>
              <a:t> from the sender, </a:t>
            </a:r>
          </a:p>
          <a:p>
            <a:pPr eaLnBrk="0" hangingPunct="0">
              <a:spcBef>
                <a:spcPct val="25000"/>
              </a:spcBef>
              <a:defRPr/>
            </a:pPr>
            <a:r>
              <a:rPr lang="en-US" sz="2000">
                <a:latin typeface="Arial" charset="0"/>
              </a:rPr>
              <a:t>	or the default value if no message is received</a:t>
            </a:r>
          </a:p>
          <a:p>
            <a:pPr eaLnBrk="0" hangingPunct="0">
              <a:spcBef>
                <a:spcPct val="25000"/>
              </a:spcBef>
              <a:defRPr/>
            </a:pPr>
            <a:r>
              <a:rPr lang="en-US" sz="2000">
                <a:latin typeface="Arial" charset="0"/>
              </a:rPr>
              <a:t>        Process </a:t>
            </a:r>
            <a:r>
              <a:rPr lang="en-US" sz="2000" i="1">
                <a:latin typeface="Arial" charset="0"/>
              </a:rPr>
              <a:t>i</a:t>
            </a:r>
            <a:r>
              <a:rPr lang="en-US" sz="2000">
                <a:latin typeface="Arial" charset="0"/>
              </a:rPr>
              <a:t> consider itself as a sender in </a:t>
            </a:r>
            <a:r>
              <a:rPr lang="en-US" sz="2000" i="1">
                <a:latin typeface="Arial" charset="0"/>
              </a:rPr>
              <a:t>ICA(m-1)</a:t>
            </a:r>
            <a:r>
              <a:rPr lang="en-US" sz="2000">
                <a:latin typeface="Arial" charset="0"/>
              </a:rPr>
              <a:t>: </a:t>
            </a:r>
          </a:p>
          <a:p>
            <a:pPr eaLnBrk="0" hangingPunct="0">
              <a:spcBef>
                <a:spcPct val="25000"/>
              </a:spcBef>
              <a:defRPr/>
            </a:pPr>
            <a:r>
              <a:rPr lang="en-US" sz="2000">
                <a:latin typeface="Arial" charset="0"/>
              </a:rPr>
              <a:t>	it sends the value </a:t>
            </a:r>
            <a:r>
              <a:rPr lang="en-US" sz="2000" i="1">
                <a:latin typeface="Arial" charset="0"/>
              </a:rPr>
              <a:t>V</a:t>
            </a:r>
            <a:r>
              <a:rPr lang="en-US" sz="2000" i="1" baseline="-25000">
                <a:latin typeface="Arial" charset="0"/>
              </a:rPr>
              <a:t>i </a:t>
            </a:r>
            <a:r>
              <a:rPr lang="en-US" sz="2000" i="1">
                <a:latin typeface="Arial" charset="0"/>
              </a:rPr>
              <a:t> </a:t>
            </a:r>
            <a:r>
              <a:rPr lang="en-US" sz="2000">
                <a:latin typeface="Arial" charset="0"/>
              </a:rPr>
              <a:t>to the </a:t>
            </a:r>
            <a:r>
              <a:rPr lang="en-US" sz="2000" i="1">
                <a:latin typeface="Arial" charset="0"/>
              </a:rPr>
              <a:t>n-2</a:t>
            </a:r>
            <a:r>
              <a:rPr lang="en-US" sz="2000">
                <a:latin typeface="Arial" charset="0"/>
              </a:rPr>
              <a:t> other processes</a:t>
            </a:r>
          </a:p>
          <a:p>
            <a:pPr eaLnBrk="0" hangingPunct="0">
              <a:spcBef>
                <a:spcPct val="25000"/>
              </a:spcBef>
              <a:defRPr/>
            </a:pPr>
            <a:r>
              <a:rPr lang="en-US" sz="2000">
                <a:latin typeface="Arial" charset="0"/>
              </a:rPr>
              <a:t>    </a:t>
            </a:r>
            <a:r>
              <a:rPr lang="en-US" sz="2000" b="1">
                <a:latin typeface="Arial" charset="0"/>
              </a:rPr>
              <a:t>3.</a:t>
            </a:r>
            <a:r>
              <a:rPr lang="en-US" sz="2000">
                <a:latin typeface="Arial" charset="0"/>
              </a:rPr>
              <a:t> </a:t>
            </a:r>
            <a:r>
              <a:rPr lang="en-US" sz="2000">
                <a:latin typeface="Arial" charset="0"/>
                <a:sym typeface="Symbol" pitchFamily="18" charset="2"/>
              </a:rPr>
              <a:t> </a:t>
            </a:r>
            <a:r>
              <a:rPr lang="en-US" sz="2000" i="1">
                <a:latin typeface="Arial" charset="0"/>
              </a:rPr>
              <a:t>i</a:t>
            </a:r>
            <a:r>
              <a:rPr lang="en-US" sz="2000">
                <a:latin typeface="Arial" charset="0"/>
              </a:rPr>
              <a:t>, Let </a:t>
            </a:r>
            <a:r>
              <a:rPr lang="en-US" sz="2000" i="1">
                <a:latin typeface="Arial" charset="0"/>
              </a:rPr>
              <a:t>V</a:t>
            </a:r>
            <a:r>
              <a:rPr lang="en-US" sz="2000" i="1" baseline="-25000">
                <a:latin typeface="Arial" charset="0"/>
              </a:rPr>
              <a:t>j</a:t>
            </a:r>
            <a:r>
              <a:rPr lang="en-US" sz="2000">
                <a:latin typeface="Arial" charset="0"/>
              </a:rPr>
              <a:t> be the value received from process </a:t>
            </a:r>
            <a:r>
              <a:rPr lang="en-US" sz="2000" i="1">
                <a:latin typeface="Arial" charset="0"/>
              </a:rPr>
              <a:t>j (j </a:t>
            </a:r>
            <a:r>
              <a:rPr lang="en-US" sz="2000" i="1">
                <a:latin typeface="Arial" charset="0"/>
                <a:sym typeface="Symbol" pitchFamily="18" charset="2"/>
              </a:rPr>
              <a:t></a:t>
            </a:r>
            <a:r>
              <a:rPr lang="en-US" sz="2000" i="1">
                <a:latin typeface="Arial" charset="0"/>
              </a:rPr>
              <a:t> i)</a:t>
            </a:r>
          </a:p>
          <a:p>
            <a:pPr eaLnBrk="0" hangingPunct="0">
              <a:defRPr/>
            </a:pPr>
            <a:r>
              <a:rPr lang="en-US" sz="2000">
                <a:latin typeface="Arial" charset="0"/>
              </a:rPr>
              <a:t>        The process </a:t>
            </a:r>
            <a:r>
              <a:rPr lang="en-US" sz="2000" i="1">
                <a:latin typeface="Arial" charset="0"/>
              </a:rPr>
              <a:t>i</a:t>
            </a:r>
            <a:r>
              <a:rPr lang="en-US" sz="2000">
                <a:latin typeface="Arial" charset="0"/>
              </a:rPr>
              <a:t> uses the value </a:t>
            </a:r>
            <a:r>
              <a:rPr lang="en-US" sz="2000" i="1">
                <a:latin typeface="Arial" charset="0"/>
              </a:rPr>
              <a:t>Choice(V</a:t>
            </a:r>
            <a:r>
              <a:rPr lang="en-US" sz="2000" i="1" baseline="-25000">
                <a:latin typeface="Arial" charset="0"/>
              </a:rPr>
              <a:t>1</a:t>
            </a:r>
            <a:r>
              <a:rPr lang="en-US" sz="2000" i="1">
                <a:latin typeface="Arial" charset="0"/>
              </a:rPr>
              <a:t>, …, V</a:t>
            </a:r>
            <a:r>
              <a:rPr lang="en-US" sz="2000" i="1" baseline="-25000">
                <a:latin typeface="Arial" charset="0"/>
              </a:rPr>
              <a:t>n</a:t>
            </a:r>
            <a:r>
              <a:rPr lang="en-US" sz="2000" i="1">
                <a:latin typeface="Arial" charset="0"/>
              </a:rPr>
              <a:t>)</a:t>
            </a:r>
            <a:endParaRPr lang="en-US" sz="2000">
              <a:latin typeface="Arial" charset="0"/>
            </a:endParaRPr>
          </a:p>
          <a:p>
            <a:pPr eaLnBrk="0" hangingPunct="0">
              <a:defRPr/>
            </a:pPr>
            <a:r>
              <a:rPr lang="en-US" sz="2000" b="1">
                <a:latin typeface="Arial" charset="0"/>
              </a:rPr>
              <a:t>End</a:t>
            </a:r>
          </a:p>
        </p:txBody>
      </p:sp>
      <p:sp>
        <p:nvSpPr>
          <p:cNvPr id="64516" name="Rectangle 2"/>
          <p:cNvSpPr>
            <a:spLocks noGrp="1" noChangeArrowheads="1"/>
          </p:cNvSpPr>
          <p:nvPr>
            <p:ph type="title"/>
          </p:nvPr>
        </p:nvSpPr>
        <p:spPr/>
        <p:txBody>
          <a:bodyPr/>
          <a:lstStyle/>
          <a:p>
            <a:pPr eaLnBrk="1" hangingPunct="1"/>
            <a:r>
              <a:rPr lang="en-US" altLang="en-US" sz="4400" dirty="0" smtClean="0"/>
              <a:t>Consensus</a:t>
            </a:r>
            <a:endParaRPr lang="en-US" altLang="en-US" sz="4400" baseline="-25000" dirty="0"/>
          </a:p>
        </p:txBody>
      </p:sp>
      <p:sp>
        <p:nvSpPr>
          <p:cNvPr id="325635" name="Rectangle 3"/>
          <p:cNvSpPr>
            <a:spLocks noChangeArrowheads="1"/>
          </p:cNvSpPr>
          <p:nvPr/>
        </p:nvSpPr>
        <p:spPr bwMode="auto">
          <a:xfrm>
            <a:off x="2427288" y="1700213"/>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Clr>
                <a:schemeClr val="folHlink"/>
              </a:buClr>
              <a:buSzPct val="60000"/>
              <a:buFont typeface="Wingdings" panose="05000000000000000000" pitchFamily="2" charset="2"/>
              <a:buChar char="n"/>
            </a:pPr>
            <a:r>
              <a:rPr lang="en-US" altLang="en-US" b="1"/>
              <a:t>Interactive Consistency Algorithm:</a:t>
            </a:r>
          </a:p>
        </p:txBody>
      </p:sp>
      <p:sp>
        <p:nvSpPr>
          <p:cNvPr id="325636" name="Text Box 4"/>
          <p:cNvSpPr txBox="1">
            <a:spLocks noChangeArrowheads="1"/>
          </p:cNvSpPr>
          <p:nvPr/>
        </p:nvSpPr>
        <p:spPr bwMode="auto">
          <a:xfrm>
            <a:off x="2782889" y="2276476"/>
            <a:ext cx="7273925" cy="18446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000" b="1"/>
              <a:t>Algorithm </a:t>
            </a:r>
            <a:r>
              <a:rPr lang="en-US" altLang="en-US" sz="2000" b="1" i="1"/>
              <a:t>ICA(0)</a:t>
            </a:r>
            <a:endParaRPr lang="en-US" altLang="en-US" sz="2000" b="1"/>
          </a:p>
          <a:p>
            <a:pPr>
              <a:spcBef>
                <a:spcPct val="25000"/>
              </a:spcBef>
            </a:pPr>
            <a:r>
              <a:rPr lang="en-US" altLang="en-US" sz="2000"/>
              <a:t>    1. The sender sends its value to all the other </a:t>
            </a:r>
            <a:r>
              <a:rPr lang="en-US" altLang="en-US" sz="2000" i="1"/>
              <a:t>n-1</a:t>
            </a:r>
            <a:r>
              <a:rPr lang="en-US" altLang="en-US" sz="2000"/>
              <a:t> processes</a:t>
            </a:r>
            <a:endParaRPr lang="en-US" altLang="en-US" sz="1800"/>
          </a:p>
          <a:p>
            <a:pPr>
              <a:spcBef>
                <a:spcPct val="25000"/>
              </a:spcBef>
            </a:pPr>
            <a:r>
              <a:rPr lang="en-US" altLang="en-US" sz="2000"/>
              <a:t>    2. Each process uses the value received from the sender,</a:t>
            </a:r>
          </a:p>
          <a:p>
            <a:pPr>
              <a:spcBef>
                <a:spcPct val="25000"/>
              </a:spcBef>
            </a:pPr>
            <a:r>
              <a:rPr lang="en-US" altLang="en-US" sz="2000"/>
              <a:t>	or use the default value if no message is received</a:t>
            </a:r>
            <a:endParaRPr lang="en-US" altLang="en-US" sz="1800"/>
          </a:p>
          <a:p>
            <a:r>
              <a:rPr lang="en-US" altLang="en-US" sz="2000" b="1"/>
              <a:t>End</a:t>
            </a:r>
          </a:p>
        </p:txBody>
      </p:sp>
    </p:spTree>
    <p:extLst>
      <p:ext uri="{BB962C8B-B14F-4D97-AF65-F5344CB8AC3E}">
        <p14:creationId xmlns:p14="http://schemas.microsoft.com/office/powerpoint/2010/main" val="38946314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5635"/>
                                        </p:tgtEl>
                                        <p:attrNameLst>
                                          <p:attrName>style.visibility</p:attrName>
                                        </p:attrNameLst>
                                      </p:cBhvr>
                                      <p:to>
                                        <p:strVal val="visible"/>
                                      </p:to>
                                    </p:set>
                                    <p:animEffect transition="in" filter="wipe(left)">
                                      <p:cBhvr>
                                        <p:cTn id="7" dur="500"/>
                                        <p:tgtEl>
                                          <p:spTgt spid="325635"/>
                                        </p:tgtEl>
                                      </p:cBhvr>
                                    </p:animEffect>
                                  </p:childTnLst>
                                  <p:subTnLst>
                                    <p:animClr clrSpc="rgb" dir="cw">
                                      <p:cBhvr override="childStyle">
                                        <p:cTn dur="1" fill="hold" display="0" masterRel="nextClick" afterEffect="1"/>
                                        <p:tgtEl>
                                          <p:spTgt spid="325635"/>
                                        </p:tgtEl>
                                        <p:attrNameLst>
                                          <p:attrName>ppt_c</p:attrName>
                                        </p:attrNameLst>
                                      </p:cBhvr>
                                      <p:to>
                                        <a:srgbClr val="777777"/>
                                      </p:to>
                                    </p:animClr>
                                  </p:subTnLst>
                                </p:cTn>
                              </p:par>
                              <p:par>
                                <p:cTn id="8" presetID="22" presetClass="entr" presetSubtype="8" fill="hold" grpId="0" nodeType="withEffect">
                                  <p:stCondLst>
                                    <p:cond delay="0"/>
                                  </p:stCondLst>
                                  <p:childTnLst>
                                    <p:set>
                                      <p:cBhvr>
                                        <p:cTn id="9" dur="1" fill="hold">
                                          <p:stCondLst>
                                            <p:cond delay="0"/>
                                          </p:stCondLst>
                                        </p:cTn>
                                        <p:tgtEl>
                                          <p:spTgt spid="325636"/>
                                        </p:tgtEl>
                                        <p:attrNameLst>
                                          <p:attrName>style.visibility</p:attrName>
                                        </p:attrNameLst>
                                      </p:cBhvr>
                                      <p:to>
                                        <p:strVal val="visible"/>
                                      </p:to>
                                    </p:set>
                                    <p:animEffect transition="in" filter="wipe(left)">
                                      <p:cBhvr>
                                        <p:cTn id="10" dur="500"/>
                                        <p:tgtEl>
                                          <p:spTgt spid="325636"/>
                                        </p:tgtEl>
                                      </p:cBhvr>
                                    </p:animEffect>
                                  </p:childTnLst>
                                  <p:subTnLst>
                                    <p:set>
                                      <p:cBhvr override="childStyle">
                                        <p:cTn dur="1" fill="hold" display="0" masterRel="nextClick" afterEffect="1"/>
                                        <p:tgtEl>
                                          <p:spTgt spid="32563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25637"/>
                                        </p:tgtEl>
                                        <p:attrNameLst>
                                          <p:attrName>style.visibility</p:attrName>
                                        </p:attrNameLst>
                                      </p:cBhvr>
                                      <p:to>
                                        <p:strVal val="visible"/>
                                      </p:to>
                                    </p:set>
                                    <p:animEffect transition="in" filter="wipe(left)">
                                      <p:cBhvr>
                                        <p:cTn id="15" dur="500"/>
                                        <p:tgtEl>
                                          <p:spTgt spid="325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7" grpId="0" animBg="1"/>
      <p:bldP spid="325635" grpId="0" autoUpdateAnimBg="0"/>
      <p:bldP spid="325636"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14418</TotalTime>
  <Words>6547</Words>
  <Application>Microsoft Office PowerPoint</Application>
  <PresentationFormat>Widescreen</PresentationFormat>
  <Paragraphs>1011</Paragraphs>
  <Slides>101</Slides>
  <Notes>20</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3</vt:i4>
      </vt:variant>
      <vt:variant>
        <vt:lpstr>Slide Titles</vt:lpstr>
      </vt:variant>
      <vt:variant>
        <vt:i4>101</vt:i4>
      </vt:variant>
    </vt:vector>
  </HeadingPairs>
  <TitlesOfParts>
    <vt:vector size="120" baseType="lpstr">
      <vt:lpstr>MS PGothic</vt:lpstr>
      <vt:lpstr>MS PGothic</vt:lpstr>
      <vt:lpstr>SimSun</vt:lpstr>
      <vt:lpstr>Arial</vt:lpstr>
      <vt:lpstr>Calibri</vt:lpstr>
      <vt:lpstr>Century Gothic</vt:lpstr>
      <vt:lpstr>Helvetica</vt:lpstr>
      <vt:lpstr>Monotype Sorts</vt:lpstr>
      <vt:lpstr>Symbol</vt:lpstr>
      <vt:lpstr>Tahoma</vt:lpstr>
      <vt:lpstr>Times</vt:lpstr>
      <vt:lpstr>Times New Roman</vt:lpstr>
      <vt:lpstr>Wingdings</vt:lpstr>
      <vt:lpstr>Wingdings 3</vt:lpstr>
      <vt:lpstr>幼圆</vt:lpstr>
      <vt:lpstr>Wisp</vt:lpstr>
      <vt:lpstr>Bitmap Image</vt:lpstr>
      <vt:lpstr>Image bitmap</vt:lpstr>
      <vt:lpstr>Equation</vt:lpstr>
      <vt:lpstr>COORDINATION AND AGREEMENT</vt:lpstr>
      <vt:lpstr>Introduction</vt:lpstr>
      <vt:lpstr>Introduction</vt:lpstr>
      <vt:lpstr>Introduction</vt:lpstr>
      <vt:lpstr>Failure assumptions and failure detectors</vt:lpstr>
      <vt:lpstr>Failure assumptions and failure detectors</vt:lpstr>
      <vt:lpstr>Failure assumptions and failure detectors</vt:lpstr>
      <vt:lpstr>Failure assumptions and failure detectors</vt:lpstr>
      <vt:lpstr>Failure assumptions and failure detectors</vt:lpstr>
      <vt:lpstr>Failure assumptions and failure detectors</vt:lpstr>
      <vt:lpstr>Failure assumptions and failure detectors</vt:lpstr>
      <vt:lpstr>Distributed mutual exclusion</vt:lpstr>
      <vt:lpstr>Distributed mutual exclusion</vt:lpstr>
      <vt:lpstr>Distributed mutual exclusion</vt:lpstr>
      <vt:lpstr>Algorithms for mutual exclusion</vt:lpstr>
      <vt:lpstr>Algorithms for mutual exclusion</vt:lpstr>
      <vt:lpstr>Performance of algorithms for mutual exclusion- Criteria</vt:lpstr>
      <vt:lpstr>Mutual Exclusion Algorithms</vt:lpstr>
      <vt:lpstr>The central server algorithm</vt:lpstr>
      <vt:lpstr>PowerPoint Presentation</vt:lpstr>
      <vt:lpstr>The central server algorithm</vt:lpstr>
      <vt:lpstr>Alternatives …?</vt:lpstr>
      <vt:lpstr>Ring-based Algorithm</vt:lpstr>
      <vt:lpstr>Ring-Based Algorithm </vt:lpstr>
      <vt:lpstr>Ring-based Algorithm</vt:lpstr>
      <vt:lpstr>Using Multicast and logical clocks- Ricart and Agrawala’s algorithm</vt:lpstr>
      <vt:lpstr>Using Multicast and logical clocks</vt:lpstr>
      <vt:lpstr>Ricart and Agrawala’s algorithm</vt:lpstr>
      <vt:lpstr>Multicast synchronization</vt:lpstr>
      <vt:lpstr>Ricart and Agrawala’s algorithm</vt:lpstr>
      <vt:lpstr>Maekawa’s voting algorithm</vt:lpstr>
      <vt:lpstr>Maekawa’s voting algorithm</vt:lpstr>
      <vt:lpstr>PowerPoint Presentation</vt:lpstr>
      <vt:lpstr>Maekawa’s algorithm – part 1</vt:lpstr>
      <vt:lpstr>PowerPoint Presentation</vt:lpstr>
      <vt:lpstr>PowerPoint Presentation</vt:lpstr>
      <vt:lpstr>PowerPoint Presentation</vt:lpstr>
      <vt:lpstr>M. E. Algorithms Comparison</vt:lpstr>
      <vt:lpstr>Notes on Fault Tolerance </vt:lpstr>
      <vt:lpstr>Election Algorithms</vt:lpstr>
      <vt:lpstr>Election Algorithms</vt:lpstr>
      <vt:lpstr>A ring based election algorithm</vt:lpstr>
      <vt:lpstr>Ring-Based Election Algorithm</vt:lpstr>
      <vt:lpstr>Ring-Based Election Algorithm</vt:lpstr>
      <vt:lpstr>Ring-Based Election Algorithm</vt:lpstr>
      <vt:lpstr>Ring-Based Election Algorithm</vt:lpstr>
      <vt:lpstr>Bully Algorithm (1)</vt:lpstr>
      <vt:lpstr>Bully Algorithm (2)</vt:lpstr>
      <vt:lpstr>Bully Algorithm (3)</vt:lpstr>
      <vt:lpstr>Bully Algorithm (4)</vt:lpstr>
      <vt:lpstr>Bully Algorithm (5)</vt:lpstr>
      <vt:lpstr>The bully algorithm</vt:lpstr>
      <vt:lpstr>Election Algorithms Comparison</vt:lpstr>
      <vt:lpstr>Group Communication (1)</vt:lpstr>
      <vt:lpstr>Group Communication (2)</vt:lpstr>
      <vt:lpstr>Group Communication (3)</vt:lpstr>
      <vt:lpstr>Group Communication (4)</vt:lpstr>
      <vt:lpstr>Basic Multicast </vt:lpstr>
      <vt:lpstr>Basic Multicast </vt:lpstr>
      <vt:lpstr>Reliable Multicast</vt:lpstr>
      <vt:lpstr>Reliable Multicast</vt:lpstr>
      <vt:lpstr>PowerPoint Presentation</vt:lpstr>
      <vt:lpstr>Reliable multicast over IP multicast</vt:lpstr>
      <vt:lpstr>Reliable multicast over IP multicast</vt:lpstr>
      <vt:lpstr>Reliable multicast over IP multicast</vt:lpstr>
      <vt:lpstr>The hold-back queue for arriving multicast messages</vt:lpstr>
      <vt:lpstr>Reliable multicast over IP multicast</vt:lpstr>
      <vt:lpstr>PowerPoint Presentation</vt:lpstr>
      <vt:lpstr>Ordered multicast</vt:lpstr>
      <vt:lpstr>Ordered multicast</vt:lpstr>
      <vt:lpstr>Ordered multicast</vt:lpstr>
      <vt:lpstr>FIFO Ordering (1)</vt:lpstr>
      <vt:lpstr>FIFO Ordering (2)</vt:lpstr>
      <vt:lpstr>Total Ordering (1)</vt:lpstr>
      <vt:lpstr>Total Ordering (2)</vt:lpstr>
      <vt:lpstr>Total Ordering</vt:lpstr>
      <vt:lpstr>Total Ordering (3)</vt:lpstr>
      <vt:lpstr>Total Ordering (4)</vt:lpstr>
      <vt:lpstr>Total Ordering</vt:lpstr>
      <vt:lpstr>Total Ordering (5)</vt:lpstr>
      <vt:lpstr>Total Ordering (6)</vt:lpstr>
      <vt:lpstr>Causal Ordering (1)</vt:lpstr>
      <vt:lpstr>Causal Ordering (2)</vt:lpstr>
      <vt:lpstr>Causal Ordering (3)</vt:lpstr>
      <vt:lpstr>Overlapping groups</vt:lpstr>
      <vt:lpstr>PowerPoint Presentation</vt:lpstr>
      <vt:lpstr>PowerPoint Presentation</vt:lpstr>
      <vt:lpstr>Consensus</vt:lpstr>
      <vt:lpstr>Consensus</vt:lpstr>
      <vt:lpstr>Consensus</vt:lpstr>
      <vt:lpstr>Consensus</vt:lpstr>
      <vt:lpstr>PowerPoint Presentation</vt:lpstr>
      <vt:lpstr>Consensus</vt:lpstr>
      <vt:lpstr>Byzantine general problem ( proposed in1982)</vt:lpstr>
      <vt:lpstr>Consensus</vt:lpstr>
      <vt:lpstr>Three byzantine generals</vt:lpstr>
      <vt:lpstr>Four byzantine generals</vt:lpstr>
      <vt:lpstr>Consensus</vt:lpstr>
      <vt:lpstr>Consensus</vt:lpstr>
      <vt:lpstr>References</vt:lpstr>
      <vt:lpstr>THANK YOU!</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COORDINATION AND AGREEMENT</dc:title>
  <dc:creator>Sanjay H A</dc:creator>
  <cp:lastModifiedBy>Sanjay H A</cp:lastModifiedBy>
  <cp:revision>77</cp:revision>
  <dcterms:created xsi:type="dcterms:W3CDTF">2019-10-09T13:11:37Z</dcterms:created>
  <dcterms:modified xsi:type="dcterms:W3CDTF">2019-10-30T00:57:40Z</dcterms:modified>
</cp:coreProperties>
</file>